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62" r:id="rId3"/>
    <p:sldId id="260" r:id="rId4"/>
    <p:sldId id="257" r:id="rId5"/>
    <p:sldId id="258" r:id="rId6"/>
    <p:sldId id="259" r:id="rId7"/>
    <p:sldId id="261" r:id="rId8"/>
    <p:sldId id="276" r:id="rId9"/>
    <p:sldId id="277" r:id="rId10"/>
    <p:sldId id="278" r:id="rId11"/>
    <p:sldId id="279" r:id="rId12"/>
    <p:sldId id="263" r:id="rId13"/>
    <p:sldId id="274" r:id="rId14"/>
    <p:sldId id="265" r:id="rId15"/>
    <p:sldId id="266" r:id="rId16"/>
    <p:sldId id="267" r:id="rId17"/>
    <p:sldId id="275" r:id="rId18"/>
    <p:sldId id="269" r:id="rId19"/>
    <p:sldId id="270" r:id="rId20"/>
    <p:sldId id="271" r:id="rId21"/>
    <p:sldId id="272"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28" autoAdjust="0"/>
    <p:restoredTop sz="94615" autoAdjust="0"/>
  </p:normalViewPr>
  <p:slideViewPr>
    <p:cSldViewPr>
      <p:cViewPr>
        <p:scale>
          <a:sx n="50" d="100"/>
          <a:sy n="50" d="100"/>
        </p:scale>
        <p:origin x="-1962" y="-5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62FFA3-2D4C-4395-8023-4002D098DA20}" type="doc">
      <dgm:prSet loTypeId="urn:microsoft.com/office/officeart/2005/8/layout/radial6" loCatId="cycle" qsTypeId="urn:microsoft.com/office/officeart/2005/8/quickstyle/3d4" qsCatId="3D" csTypeId="urn:microsoft.com/office/officeart/2005/8/colors/accent0_2" csCatId="mainScheme" phldr="1"/>
      <dgm:spPr/>
      <dgm:t>
        <a:bodyPr/>
        <a:lstStyle/>
        <a:p>
          <a:endParaRPr lang="en-US"/>
        </a:p>
      </dgm:t>
    </dgm:pt>
    <dgm:pt modelId="{241226E3-1F1A-434F-BC23-07F2C598815E}">
      <dgm:prSet phldrT="[Text]" custT="1"/>
      <dgm:spPr/>
      <dgm:t>
        <a:bodyPr/>
        <a:lstStyle/>
        <a:p>
          <a:pPr algn="ctr"/>
          <a:r>
            <a:rPr lang="mn-MN" sz="3200" b="1" i="1" dirty="0" smtClean="0">
              <a:solidFill>
                <a:schemeClr val="tx1"/>
              </a:solidFill>
              <a:latin typeface="Arial" pitchFamily="34" charset="0"/>
              <a:cs typeface="Arial" pitchFamily="34" charset="0"/>
            </a:rPr>
            <a:t>Шалгуур үзүүлэлтийн үндсэн</a:t>
          </a:r>
          <a:r>
            <a:rPr lang="en-US" sz="3200" b="1" i="1" dirty="0" smtClean="0">
              <a:solidFill>
                <a:schemeClr val="tx1"/>
              </a:solidFill>
              <a:latin typeface="Arial" pitchFamily="34" charset="0"/>
              <a:cs typeface="Arial" pitchFamily="34" charset="0"/>
            </a:rPr>
            <a:t> </a:t>
          </a:r>
          <a:r>
            <a:rPr lang="mn-MN" sz="3200" b="1" i="1" dirty="0" smtClean="0">
              <a:solidFill>
                <a:schemeClr val="tx1"/>
              </a:solidFill>
              <a:latin typeface="Arial" pitchFamily="34" charset="0"/>
              <a:cs typeface="Arial" pitchFamily="34" charset="0"/>
            </a:rPr>
            <a:t>гурван </a:t>
          </a:r>
          <a:r>
            <a:rPr lang="en-US" sz="3200" b="1" i="1" dirty="0" smtClean="0">
              <a:solidFill>
                <a:schemeClr val="tx1"/>
              </a:solidFill>
              <a:latin typeface="Arial" pitchFamily="34" charset="0"/>
              <a:cs typeface="Arial" pitchFamily="34" charset="0"/>
            </a:rPr>
            <a:t>       </a:t>
          </a:r>
          <a:r>
            <a:rPr lang="mn-MN" sz="3200" b="1" i="1" dirty="0" smtClean="0">
              <a:solidFill>
                <a:schemeClr val="tx1"/>
              </a:solidFill>
              <a:latin typeface="Arial" pitchFamily="34" charset="0"/>
              <a:cs typeface="Arial" pitchFamily="34" charset="0"/>
            </a:rPr>
            <a:t>зарчим</a:t>
          </a:r>
          <a:endParaRPr lang="en-US" sz="3200" dirty="0">
            <a:solidFill>
              <a:schemeClr val="tx1"/>
            </a:solidFill>
          </a:endParaRPr>
        </a:p>
      </dgm:t>
    </dgm:pt>
    <dgm:pt modelId="{A6EBF2CE-4344-4D4C-A710-DA820AAA7810}" type="parTrans" cxnId="{826FFECB-2DE7-46AF-8C09-516302070F75}">
      <dgm:prSet/>
      <dgm:spPr/>
      <dgm:t>
        <a:bodyPr/>
        <a:lstStyle/>
        <a:p>
          <a:endParaRPr lang="en-US"/>
        </a:p>
      </dgm:t>
    </dgm:pt>
    <dgm:pt modelId="{04F40CFF-7880-40F9-883E-E2696349491F}" type="sibTrans" cxnId="{826FFECB-2DE7-46AF-8C09-516302070F75}">
      <dgm:prSet/>
      <dgm:spPr/>
      <dgm:t>
        <a:bodyPr/>
        <a:lstStyle/>
        <a:p>
          <a:endParaRPr lang="en-US"/>
        </a:p>
      </dgm:t>
    </dgm:pt>
    <dgm:pt modelId="{C8227281-2B8C-4989-9EA7-5EFE872F39A4}">
      <dgm:prSet phldrT="[Text]"/>
      <dgm:spPr/>
      <dgm:t>
        <a:bodyPr/>
        <a:lstStyle/>
        <a:p>
          <a:r>
            <a:rPr lang="mn-MN" b="1" i="1" dirty="0" smtClean="0">
              <a:solidFill>
                <a:schemeClr val="tx1"/>
              </a:solidFill>
              <a:latin typeface="Arial" pitchFamily="34" charset="0"/>
              <a:cs typeface="Arial" pitchFamily="34" charset="0"/>
            </a:rPr>
            <a:t>Гүйцэтгэлийн шалгуур үзүүлэлт нь хүмүүст ойлгомжтой байхын зэрэгцээ үр дүнг нарийн тодорхойлоход хэрэгтэй. </a:t>
          </a:r>
          <a:endParaRPr lang="en-US" b="1" i="1" dirty="0">
            <a:solidFill>
              <a:schemeClr val="tx1"/>
            </a:solidFill>
          </a:endParaRPr>
        </a:p>
      </dgm:t>
    </dgm:pt>
    <dgm:pt modelId="{1EF58F98-7625-4BCA-99A5-9581AEE7B7F5}" type="sibTrans" cxnId="{2B18AF60-D5FF-4C09-A3A8-65F1A07A245D}">
      <dgm:prSet/>
      <dgm:spPr/>
      <dgm:t>
        <a:bodyPr/>
        <a:lstStyle/>
        <a:p>
          <a:endParaRPr lang="en-US"/>
        </a:p>
      </dgm:t>
    </dgm:pt>
    <dgm:pt modelId="{2F2609E7-DE22-4D61-90EC-08334569A46C}" type="parTrans" cxnId="{2B18AF60-D5FF-4C09-A3A8-65F1A07A245D}">
      <dgm:prSet/>
      <dgm:spPr/>
      <dgm:t>
        <a:bodyPr/>
        <a:lstStyle/>
        <a:p>
          <a:endParaRPr lang="en-US"/>
        </a:p>
      </dgm:t>
    </dgm:pt>
    <dgm:pt modelId="{D7C3D434-7C83-419F-9410-7069A6DE61E7}">
      <dgm:prSet phldrT="[Text]"/>
      <dgm:spPr/>
      <dgm:t>
        <a:bodyPr/>
        <a:lstStyle/>
        <a:p>
          <a:r>
            <a:rPr lang="mn-MN" b="1" i="1" dirty="0" smtClean="0">
              <a:solidFill>
                <a:schemeClr val="tx1"/>
              </a:solidFill>
              <a:latin typeface="Arial" pitchFamily="34" charset="0"/>
              <a:cs typeface="Arial" pitchFamily="34" charset="0"/>
            </a:rPr>
            <a:t>Зорьж буй үр дүнг хэмжих боломжит бүх хувилбаруудыг гарган жагсаагаад эдгээрээс үнэлж , шалгуурыг сонгоно.</a:t>
          </a:r>
          <a:endParaRPr lang="en-US" b="1" i="1" dirty="0">
            <a:solidFill>
              <a:schemeClr val="tx1"/>
            </a:solidFill>
          </a:endParaRPr>
        </a:p>
      </dgm:t>
    </dgm:pt>
    <dgm:pt modelId="{E750F1F3-53CD-4EEF-9169-92F8959A4F67}" type="sibTrans" cxnId="{DBD1E55B-927E-4408-AEB9-7A0F10716EB2}">
      <dgm:prSet/>
      <dgm:spPr/>
      <dgm:t>
        <a:bodyPr/>
        <a:lstStyle/>
        <a:p>
          <a:endParaRPr lang="en-US"/>
        </a:p>
      </dgm:t>
    </dgm:pt>
    <dgm:pt modelId="{EEF5B459-A311-4CD6-870C-83E2298FF436}" type="parTrans" cxnId="{DBD1E55B-927E-4408-AEB9-7A0F10716EB2}">
      <dgm:prSet/>
      <dgm:spPr/>
      <dgm:t>
        <a:bodyPr/>
        <a:lstStyle/>
        <a:p>
          <a:endParaRPr lang="en-US"/>
        </a:p>
      </dgm:t>
    </dgm:pt>
    <dgm:pt modelId="{2292D732-EA41-49D7-9143-BCD65FCF0BC7}">
      <dgm:prSet phldrT="[Text]" custT="1"/>
      <dgm:spPr/>
      <dgm:t>
        <a:bodyPr/>
        <a:lstStyle/>
        <a:p>
          <a:r>
            <a:rPr lang="mn-MN" sz="2000" b="1" i="1" dirty="0" smtClean="0">
              <a:solidFill>
                <a:schemeClr val="tx1"/>
              </a:solidFill>
              <a:latin typeface="Arial" pitchFamily="34" charset="0"/>
              <a:cs typeface="Arial" pitchFamily="34" charset="0"/>
            </a:rPr>
            <a:t>Шалгуур үзүүлэлтийг үнэлэх дараах үндсэн шалгуурууд байна.</a:t>
          </a:r>
          <a:endParaRPr lang="en-US" sz="2000" b="1" i="1" dirty="0">
            <a:solidFill>
              <a:schemeClr val="tx1"/>
            </a:solidFill>
          </a:endParaRPr>
        </a:p>
      </dgm:t>
    </dgm:pt>
    <dgm:pt modelId="{40973438-72E5-401D-8387-F66DC0BCFCFA}" type="sibTrans" cxnId="{EE04AD3A-649D-41F4-B190-19CA31B1A1C4}">
      <dgm:prSet/>
      <dgm:spPr/>
      <dgm:t>
        <a:bodyPr/>
        <a:lstStyle/>
        <a:p>
          <a:endParaRPr lang="en-US"/>
        </a:p>
      </dgm:t>
    </dgm:pt>
    <dgm:pt modelId="{C5485AEF-15BB-4220-B0E3-C64AFC7E4CEC}" type="parTrans" cxnId="{EE04AD3A-649D-41F4-B190-19CA31B1A1C4}">
      <dgm:prSet/>
      <dgm:spPr/>
      <dgm:t>
        <a:bodyPr/>
        <a:lstStyle/>
        <a:p>
          <a:endParaRPr lang="en-US"/>
        </a:p>
      </dgm:t>
    </dgm:pt>
    <dgm:pt modelId="{AB96A932-023F-407B-9200-D075BCEAA4C7}" type="pres">
      <dgm:prSet presAssocID="{AB62FFA3-2D4C-4395-8023-4002D098DA20}" presName="Name0" presStyleCnt="0">
        <dgm:presLayoutVars>
          <dgm:chMax val="1"/>
          <dgm:dir/>
          <dgm:animLvl val="ctr"/>
          <dgm:resizeHandles val="exact"/>
        </dgm:presLayoutVars>
      </dgm:prSet>
      <dgm:spPr/>
      <dgm:t>
        <a:bodyPr/>
        <a:lstStyle/>
        <a:p>
          <a:endParaRPr lang="en-US"/>
        </a:p>
      </dgm:t>
    </dgm:pt>
    <dgm:pt modelId="{5E178432-CEAB-43E6-9954-C4162786A85D}" type="pres">
      <dgm:prSet presAssocID="{241226E3-1F1A-434F-BC23-07F2C598815E}" presName="centerShape" presStyleLbl="node0" presStyleIdx="0" presStyleCnt="1" custScaleX="188280" custScaleY="155052" custLinFactNeighborX="-4835" custLinFactNeighborY="-7226"/>
      <dgm:spPr/>
      <dgm:t>
        <a:bodyPr/>
        <a:lstStyle/>
        <a:p>
          <a:endParaRPr lang="en-US"/>
        </a:p>
      </dgm:t>
    </dgm:pt>
    <dgm:pt modelId="{724D01EA-06AC-4699-9DC3-BADBCF6B9DEE}" type="pres">
      <dgm:prSet presAssocID="{C8227281-2B8C-4989-9EA7-5EFE872F39A4}" presName="node" presStyleLbl="node1" presStyleIdx="0" presStyleCnt="3" custScaleX="338383">
        <dgm:presLayoutVars>
          <dgm:bulletEnabled val="1"/>
        </dgm:presLayoutVars>
      </dgm:prSet>
      <dgm:spPr/>
      <dgm:t>
        <a:bodyPr/>
        <a:lstStyle/>
        <a:p>
          <a:endParaRPr lang="en-US"/>
        </a:p>
      </dgm:t>
    </dgm:pt>
    <dgm:pt modelId="{3C3EDF1C-D20A-4614-8714-8AB10A9666D5}" type="pres">
      <dgm:prSet presAssocID="{C8227281-2B8C-4989-9EA7-5EFE872F39A4}" presName="dummy" presStyleCnt="0"/>
      <dgm:spPr/>
    </dgm:pt>
    <dgm:pt modelId="{C07AFA83-CD33-46B8-A163-2163D8B0DFC1}" type="pres">
      <dgm:prSet presAssocID="{1EF58F98-7625-4BCA-99A5-9581AEE7B7F5}" presName="sibTrans" presStyleLbl="sibTrans2D1" presStyleIdx="0" presStyleCnt="3"/>
      <dgm:spPr/>
      <dgm:t>
        <a:bodyPr/>
        <a:lstStyle/>
        <a:p>
          <a:endParaRPr lang="en-US"/>
        </a:p>
      </dgm:t>
    </dgm:pt>
    <dgm:pt modelId="{B42501AC-AEFA-439D-9BB2-2C23A7E88782}" type="pres">
      <dgm:prSet presAssocID="{2292D732-EA41-49D7-9143-BCD65FCF0BC7}" presName="node" presStyleLbl="node1" presStyleIdx="1" presStyleCnt="3" custScaleX="268593" custScaleY="139062" custRadScaleRad="97323" custRadScaleInc="28354">
        <dgm:presLayoutVars>
          <dgm:bulletEnabled val="1"/>
        </dgm:presLayoutVars>
      </dgm:prSet>
      <dgm:spPr/>
      <dgm:t>
        <a:bodyPr/>
        <a:lstStyle/>
        <a:p>
          <a:endParaRPr lang="en-US"/>
        </a:p>
      </dgm:t>
    </dgm:pt>
    <dgm:pt modelId="{A240B00F-47A1-438A-92D1-C87131FB0DB9}" type="pres">
      <dgm:prSet presAssocID="{2292D732-EA41-49D7-9143-BCD65FCF0BC7}" presName="dummy" presStyleCnt="0"/>
      <dgm:spPr/>
    </dgm:pt>
    <dgm:pt modelId="{04B77FEB-C9A7-41C1-9464-2048F64DF985}" type="pres">
      <dgm:prSet presAssocID="{40973438-72E5-401D-8387-F66DC0BCFCFA}" presName="sibTrans" presStyleLbl="sibTrans2D1" presStyleIdx="1" presStyleCnt="3"/>
      <dgm:spPr/>
      <dgm:t>
        <a:bodyPr/>
        <a:lstStyle/>
        <a:p>
          <a:endParaRPr lang="en-US"/>
        </a:p>
      </dgm:t>
    </dgm:pt>
    <dgm:pt modelId="{BA41FF30-72A0-4A6B-892B-78D55A1BE6FE}" type="pres">
      <dgm:prSet presAssocID="{D7C3D434-7C83-419F-9410-7069A6DE61E7}" presName="node" presStyleLbl="node1" presStyleIdx="2" presStyleCnt="3" custScaleX="260954" custScaleY="138585" custRadScaleRad="123737" custRadScaleInc="-7157">
        <dgm:presLayoutVars>
          <dgm:bulletEnabled val="1"/>
        </dgm:presLayoutVars>
      </dgm:prSet>
      <dgm:spPr/>
      <dgm:t>
        <a:bodyPr/>
        <a:lstStyle/>
        <a:p>
          <a:endParaRPr lang="en-US"/>
        </a:p>
      </dgm:t>
    </dgm:pt>
    <dgm:pt modelId="{54D75267-B94C-425E-84AB-BC40B3B67F14}" type="pres">
      <dgm:prSet presAssocID="{D7C3D434-7C83-419F-9410-7069A6DE61E7}" presName="dummy" presStyleCnt="0"/>
      <dgm:spPr/>
    </dgm:pt>
    <dgm:pt modelId="{EC48D113-523A-49AF-BFF5-76BF18EB23CB}" type="pres">
      <dgm:prSet presAssocID="{E750F1F3-53CD-4EEF-9169-92F8959A4F67}" presName="sibTrans" presStyleLbl="sibTrans2D1" presStyleIdx="2" presStyleCnt="3"/>
      <dgm:spPr/>
      <dgm:t>
        <a:bodyPr/>
        <a:lstStyle/>
        <a:p>
          <a:endParaRPr lang="en-US"/>
        </a:p>
      </dgm:t>
    </dgm:pt>
  </dgm:ptLst>
  <dgm:cxnLst>
    <dgm:cxn modelId="{39169E87-70E0-43F7-9C6F-7F3B0BAF20BB}" type="presOf" srcId="{C8227281-2B8C-4989-9EA7-5EFE872F39A4}" destId="{724D01EA-06AC-4699-9DC3-BADBCF6B9DEE}" srcOrd="0" destOrd="0" presId="urn:microsoft.com/office/officeart/2005/8/layout/radial6"/>
    <dgm:cxn modelId="{826FFECB-2DE7-46AF-8C09-516302070F75}" srcId="{AB62FFA3-2D4C-4395-8023-4002D098DA20}" destId="{241226E3-1F1A-434F-BC23-07F2C598815E}" srcOrd="0" destOrd="0" parTransId="{A6EBF2CE-4344-4D4C-A710-DA820AAA7810}" sibTransId="{04F40CFF-7880-40F9-883E-E2696349491F}"/>
    <dgm:cxn modelId="{EE04AD3A-649D-41F4-B190-19CA31B1A1C4}" srcId="{241226E3-1F1A-434F-BC23-07F2C598815E}" destId="{2292D732-EA41-49D7-9143-BCD65FCF0BC7}" srcOrd="1" destOrd="0" parTransId="{C5485AEF-15BB-4220-B0E3-C64AFC7E4CEC}" sibTransId="{40973438-72E5-401D-8387-F66DC0BCFCFA}"/>
    <dgm:cxn modelId="{23A49777-DBFD-4D6D-B4DA-0F0F8C97D950}" type="presOf" srcId="{40973438-72E5-401D-8387-F66DC0BCFCFA}" destId="{04B77FEB-C9A7-41C1-9464-2048F64DF985}" srcOrd="0" destOrd="0" presId="urn:microsoft.com/office/officeart/2005/8/layout/radial6"/>
    <dgm:cxn modelId="{6E5B28BD-64FA-479F-B775-9DB2E0177559}" type="presOf" srcId="{2292D732-EA41-49D7-9143-BCD65FCF0BC7}" destId="{B42501AC-AEFA-439D-9BB2-2C23A7E88782}" srcOrd="0" destOrd="0" presId="urn:microsoft.com/office/officeart/2005/8/layout/radial6"/>
    <dgm:cxn modelId="{82725208-0D57-4FD2-A9B6-8349FEC3656B}" type="presOf" srcId="{D7C3D434-7C83-419F-9410-7069A6DE61E7}" destId="{BA41FF30-72A0-4A6B-892B-78D55A1BE6FE}" srcOrd="0" destOrd="0" presId="urn:microsoft.com/office/officeart/2005/8/layout/radial6"/>
    <dgm:cxn modelId="{98F8EDE8-1D9B-4FF7-9092-E87222F041E5}" type="presOf" srcId="{1EF58F98-7625-4BCA-99A5-9581AEE7B7F5}" destId="{C07AFA83-CD33-46B8-A163-2163D8B0DFC1}" srcOrd="0" destOrd="0" presId="urn:microsoft.com/office/officeart/2005/8/layout/radial6"/>
    <dgm:cxn modelId="{7DC9312B-0291-4C06-8AD6-2EBE7A828798}" type="presOf" srcId="{241226E3-1F1A-434F-BC23-07F2C598815E}" destId="{5E178432-CEAB-43E6-9954-C4162786A85D}" srcOrd="0" destOrd="0" presId="urn:microsoft.com/office/officeart/2005/8/layout/radial6"/>
    <dgm:cxn modelId="{DBD1E55B-927E-4408-AEB9-7A0F10716EB2}" srcId="{241226E3-1F1A-434F-BC23-07F2C598815E}" destId="{D7C3D434-7C83-419F-9410-7069A6DE61E7}" srcOrd="2" destOrd="0" parTransId="{EEF5B459-A311-4CD6-870C-83E2298FF436}" sibTransId="{E750F1F3-53CD-4EEF-9169-92F8959A4F67}"/>
    <dgm:cxn modelId="{B9D2378F-E0BE-496D-BA2E-418E9A93C293}" type="presOf" srcId="{E750F1F3-53CD-4EEF-9169-92F8959A4F67}" destId="{EC48D113-523A-49AF-BFF5-76BF18EB23CB}" srcOrd="0" destOrd="0" presId="urn:microsoft.com/office/officeart/2005/8/layout/radial6"/>
    <dgm:cxn modelId="{563044D5-7C26-40B7-899C-F63CD0C13243}" type="presOf" srcId="{AB62FFA3-2D4C-4395-8023-4002D098DA20}" destId="{AB96A932-023F-407B-9200-D075BCEAA4C7}" srcOrd="0" destOrd="0" presId="urn:microsoft.com/office/officeart/2005/8/layout/radial6"/>
    <dgm:cxn modelId="{2B18AF60-D5FF-4C09-A3A8-65F1A07A245D}" srcId="{241226E3-1F1A-434F-BC23-07F2C598815E}" destId="{C8227281-2B8C-4989-9EA7-5EFE872F39A4}" srcOrd="0" destOrd="0" parTransId="{2F2609E7-DE22-4D61-90EC-08334569A46C}" sibTransId="{1EF58F98-7625-4BCA-99A5-9581AEE7B7F5}"/>
    <dgm:cxn modelId="{21EED83F-E474-4BF7-8263-AD04C17788C4}" type="presParOf" srcId="{AB96A932-023F-407B-9200-D075BCEAA4C7}" destId="{5E178432-CEAB-43E6-9954-C4162786A85D}" srcOrd="0" destOrd="0" presId="urn:microsoft.com/office/officeart/2005/8/layout/radial6"/>
    <dgm:cxn modelId="{C9B1498E-D2C6-41A9-BB87-82D7922D538B}" type="presParOf" srcId="{AB96A932-023F-407B-9200-D075BCEAA4C7}" destId="{724D01EA-06AC-4699-9DC3-BADBCF6B9DEE}" srcOrd="1" destOrd="0" presId="urn:microsoft.com/office/officeart/2005/8/layout/radial6"/>
    <dgm:cxn modelId="{7DCA3C10-D313-4667-A7AE-470964DB7D3B}" type="presParOf" srcId="{AB96A932-023F-407B-9200-D075BCEAA4C7}" destId="{3C3EDF1C-D20A-4614-8714-8AB10A9666D5}" srcOrd="2" destOrd="0" presId="urn:microsoft.com/office/officeart/2005/8/layout/radial6"/>
    <dgm:cxn modelId="{4724A332-BC9E-427E-86F3-D762017391A0}" type="presParOf" srcId="{AB96A932-023F-407B-9200-D075BCEAA4C7}" destId="{C07AFA83-CD33-46B8-A163-2163D8B0DFC1}" srcOrd="3" destOrd="0" presId="urn:microsoft.com/office/officeart/2005/8/layout/radial6"/>
    <dgm:cxn modelId="{499E39CC-480B-4807-84B7-0410F2E5B1BF}" type="presParOf" srcId="{AB96A932-023F-407B-9200-D075BCEAA4C7}" destId="{B42501AC-AEFA-439D-9BB2-2C23A7E88782}" srcOrd="4" destOrd="0" presId="urn:microsoft.com/office/officeart/2005/8/layout/radial6"/>
    <dgm:cxn modelId="{08910900-8889-46AF-8369-DAC22D604481}" type="presParOf" srcId="{AB96A932-023F-407B-9200-D075BCEAA4C7}" destId="{A240B00F-47A1-438A-92D1-C87131FB0DB9}" srcOrd="5" destOrd="0" presId="urn:microsoft.com/office/officeart/2005/8/layout/radial6"/>
    <dgm:cxn modelId="{33F1EACF-5637-457D-8FA1-3FFDF544E450}" type="presParOf" srcId="{AB96A932-023F-407B-9200-D075BCEAA4C7}" destId="{04B77FEB-C9A7-41C1-9464-2048F64DF985}" srcOrd="6" destOrd="0" presId="urn:microsoft.com/office/officeart/2005/8/layout/radial6"/>
    <dgm:cxn modelId="{830A8426-3F93-42EA-87C8-83978028DF7F}" type="presParOf" srcId="{AB96A932-023F-407B-9200-D075BCEAA4C7}" destId="{BA41FF30-72A0-4A6B-892B-78D55A1BE6FE}" srcOrd="7" destOrd="0" presId="urn:microsoft.com/office/officeart/2005/8/layout/radial6"/>
    <dgm:cxn modelId="{86EB34F0-5E5B-49AB-9F5A-76EC1566D75A}" type="presParOf" srcId="{AB96A932-023F-407B-9200-D075BCEAA4C7}" destId="{54D75267-B94C-425E-84AB-BC40B3B67F14}" srcOrd="8" destOrd="0" presId="urn:microsoft.com/office/officeart/2005/8/layout/radial6"/>
    <dgm:cxn modelId="{EB19069C-223C-4CD4-A351-352E03A67B9A}" type="presParOf" srcId="{AB96A932-023F-407B-9200-D075BCEAA4C7}" destId="{EC48D113-523A-49AF-BFF5-76BF18EB23CB}" srcOrd="9"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715F19-2B46-4349-B86E-5123F4878CEA}" type="doc">
      <dgm:prSet loTypeId="urn:microsoft.com/office/officeart/2005/8/layout/process4" loCatId="list" qsTypeId="urn:microsoft.com/office/officeart/2005/8/quickstyle/simple1" qsCatId="simple" csTypeId="urn:microsoft.com/office/officeart/2005/8/colors/colorful4" csCatId="colorful" phldr="1"/>
      <dgm:spPr/>
      <dgm:t>
        <a:bodyPr/>
        <a:lstStyle/>
        <a:p>
          <a:endParaRPr lang="en-US"/>
        </a:p>
      </dgm:t>
    </dgm:pt>
    <dgm:pt modelId="{5A4A6FD8-397A-474A-BB71-9D23A07F9F9A}">
      <dgm:prSet phldrT="[Text]" custT="1"/>
      <dgm:spPr/>
      <dgm:t>
        <a:bodyPr/>
        <a:lstStyle/>
        <a:p>
          <a:r>
            <a:rPr lang="en-US" sz="1800" b="1" i="1" dirty="0" smtClean="0">
              <a:solidFill>
                <a:schemeClr val="tx1"/>
              </a:solidFill>
              <a:latin typeface="Arial "/>
            </a:rPr>
            <a:t>1. GREAM </a:t>
          </a:r>
          <a:r>
            <a:rPr lang="mn-MN" sz="1800" b="1" i="1" dirty="0" smtClean="0">
              <a:solidFill>
                <a:schemeClr val="tx1"/>
              </a:solidFill>
              <a:latin typeface="Arial "/>
            </a:rPr>
            <a:t>шалгуур үзүүлэлт</a:t>
          </a:r>
          <a:endParaRPr lang="en-US" sz="1800" b="1" i="1" dirty="0" smtClean="0">
            <a:solidFill>
              <a:schemeClr val="tx1"/>
            </a:solidFill>
            <a:latin typeface="Arial "/>
          </a:endParaRPr>
        </a:p>
        <a:p>
          <a:r>
            <a:rPr lang="en-US" sz="1800" b="0" i="0" dirty="0" smtClean="0">
              <a:solidFill>
                <a:schemeClr val="tx1"/>
              </a:solidFill>
              <a:latin typeface="Arial "/>
            </a:rPr>
            <a:t>/</a:t>
          </a:r>
          <a:r>
            <a:rPr lang="mn-MN" sz="1800" b="0" i="0" dirty="0" smtClean="0">
              <a:solidFill>
                <a:schemeClr val="tx1"/>
              </a:solidFill>
              <a:latin typeface="Arial "/>
            </a:rPr>
            <a:t>тодорхой төсөл, хөтөлбөр, бодлогын шалгуур үзүүлэлийг боловсруулахад ашиглан</a:t>
          </a:r>
          <a:r>
            <a:rPr lang="en-US" sz="1800" b="0" i="0" dirty="0" smtClean="0">
              <a:solidFill>
                <a:schemeClr val="tx1"/>
              </a:solidFill>
              <a:latin typeface="Arial "/>
            </a:rPr>
            <a:t>a/</a:t>
          </a:r>
          <a:endParaRPr lang="en-US" sz="1800" b="1" i="1" dirty="0">
            <a:solidFill>
              <a:schemeClr val="tx1"/>
            </a:solidFill>
            <a:latin typeface="Arial "/>
          </a:endParaRPr>
        </a:p>
      </dgm:t>
    </dgm:pt>
    <dgm:pt modelId="{09B70A24-B43E-48DE-A25B-E513DC4F12E4}" type="parTrans" cxnId="{447F0566-3A46-439E-B6F2-3F40AE921BCA}">
      <dgm:prSet/>
      <dgm:spPr/>
      <dgm:t>
        <a:bodyPr/>
        <a:lstStyle/>
        <a:p>
          <a:endParaRPr lang="en-US"/>
        </a:p>
      </dgm:t>
    </dgm:pt>
    <dgm:pt modelId="{BED8B1B6-2F32-4DD1-876E-CF37A27D4071}" type="sibTrans" cxnId="{447F0566-3A46-439E-B6F2-3F40AE921BCA}">
      <dgm:prSet/>
      <dgm:spPr/>
      <dgm:t>
        <a:bodyPr/>
        <a:lstStyle/>
        <a:p>
          <a:endParaRPr lang="en-US"/>
        </a:p>
      </dgm:t>
    </dgm:pt>
    <dgm:pt modelId="{4E83D708-0764-422A-8E75-E480A3C4E932}">
      <dgm:prSet phldrT="[Text]" custT="1"/>
      <dgm:spPr/>
      <dgm:t>
        <a:bodyPr/>
        <a:lstStyle/>
        <a:p>
          <a:r>
            <a:rPr lang="en-US" sz="1800" b="1" i="1" dirty="0" smtClean="0">
              <a:solidFill>
                <a:schemeClr val="tx1"/>
              </a:solidFill>
              <a:latin typeface="Arial "/>
            </a:rPr>
            <a:t>2. </a:t>
          </a:r>
          <a:r>
            <a:rPr lang="mn-MN" sz="1800" b="1" i="1" dirty="0" smtClean="0">
              <a:solidFill>
                <a:schemeClr val="tx1"/>
              </a:solidFill>
              <a:latin typeface="Arial "/>
            </a:rPr>
            <a:t>Орлуулах шалгуур үзүүлэлт</a:t>
          </a:r>
          <a:endParaRPr lang="en-US" sz="1800" b="1" i="1" dirty="0" smtClean="0">
            <a:solidFill>
              <a:schemeClr val="tx1"/>
            </a:solidFill>
            <a:latin typeface="Arial "/>
          </a:endParaRPr>
        </a:p>
        <a:p>
          <a:r>
            <a:rPr lang="en-US" sz="1800" b="1" i="1" dirty="0" smtClean="0">
              <a:solidFill>
                <a:schemeClr val="tx1"/>
              </a:solidFill>
              <a:latin typeface="Arial "/>
            </a:rPr>
            <a:t>/</a:t>
          </a:r>
          <a:r>
            <a:rPr lang="mn-MN" sz="1800" dirty="0" smtClean="0">
              <a:solidFill>
                <a:schemeClr val="tx1"/>
              </a:solidFill>
              <a:latin typeface="Arial "/>
            </a:rPr>
            <a:t>үр дагварын шалгуур үзүүлэтийг шууд хэмжихэд бэрхшээлтэй үед хэрэглнэ. </a:t>
          </a:r>
          <a:r>
            <a:rPr lang="en-US" sz="1800" dirty="0" smtClean="0">
              <a:solidFill>
                <a:schemeClr val="tx1"/>
              </a:solidFill>
              <a:latin typeface="Arial "/>
            </a:rPr>
            <a:t>/</a:t>
          </a:r>
          <a:endParaRPr lang="en-US" sz="1800" b="1" i="1" dirty="0">
            <a:solidFill>
              <a:schemeClr val="tx1"/>
            </a:solidFill>
            <a:latin typeface="Arial "/>
          </a:endParaRPr>
        </a:p>
      </dgm:t>
    </dgm:pt>
    <dgm:pt modelId="{82BBCC05-C208-4A84-B153-C303A039034E}" type="parTrans" cxnId="{48B64A80-991E-4CB7-AE6E-AEFEB53C65E0}">
      <dgm:prSet/>
      <dgm:spPr/>
      <dgm:t>
        <a:bodyPr/>
        <a:lstStyle/>
        <a:p>
          <a:endParaRPr lang="en-US"/>
        </a:p>
      </dgm:t>
    </dgm:pt>
    <dgm:pt modelId="{7D319BA9-63EA-4AFA-86A0-A01F6A3EC714}" type="sibTrans" cxnId="{48B64A80-991E-4CB7-AE6E-AEFEB53C65E0}">
      <dgm:prSet/>
      <dgm:spPr/>
      <dgm:t>
        <a:bodyPr/>
        <a:lstStyle/>
        <a:p>
          <a:endParaRPr lang="en-US"/>
        </a:p>
      </dgm:t>
    </dgm:pt>
    <dgm:pt modelId="{B30916CA-D4C0-4D06-87CD-6C1804623017}">
      <dgm:prSet phldrT="[Text]" custT="1"/>
      <dgm:spPr/>
      <dgm:t>
        <a:bodyPr/>
        <a:lstStyle/>
        <a:p>
          <a:r>
            <a:rPr lang="en-US" sz="1800" b="1" i="1" dirty="0" smtClean="0">
              <a:solidFill>
                <a:schemeClr val="tx1"/>
              </a:solidFill>
              <a:latin typeface="Arial "/>
            </a:rPr>
            <a:t>3. </a:t>
          </a:r>
          <a:r>
            <a:rPr lang="mn-MN" sz="1800" b="1" i="1" dirty="0" smtClean="0">
              <a:solidFill>
                <a:schemeClr val="tx1"/>
              </a:solidFill>
              <a:latin typeface="Arial "/>
            </a:rPr>
            <a:t>Урьдчилж болвсруулсан шалгуур үзүүлэлт</a:t>
          </a:r>
          <a:endParaRPr lang="en-US" sz="1800" b="1" i="1" dirty="0" smtClean="0">
            <a:solidFill>
              <a:schemeClr val="tx1"/>
            </a:solidFill>
            <a:latin typeface="Arial "/>
          </a:endParaRPr>
        </a:p>
        <a:p>
          <a:r>
            <a:rPr lang="en-US" sz="1800" b="1" i="1" dirty="0" smtClean="0">
              <a:solidFill>
                <a:schemeClr val="tx1"/>
              </a:solidFill>
              <a:latin typeface="Arial "/>
            </a:rPr>
            <a:t>/</a:t>
          </a:r>
          <a:r>
            <a:rPr lang="mn-MN" sz="1800" dirty="0" smtClean="0">
              <a:solidFill>
                <a:schemeClr val="tx1"/>
              </a:solidFill>
              <a:latin typeface="Arial "/>
            </a:rPr>
            <a:t>тухайн улс орон, байгууллага, хөтөлбөр, салбарын хүрээнээс хамааралгүй тогтоосон шалгуур үзүүлэлт юм.</a:t>
          </a:r>
          <a:r>
            <a:rPr lang="en-US" sz="1800" b="1" i="1" dirty="0" smtClean="0">
              <a:solidFill>
                <a:schemeClr val="tx1"/>
              </a:solidFill>
              <a:latin typeface="Arial "/>
            </a:rPr>
            <a:t>/</a:t>
          </a:r>
          <a:endParaRPr lang="en-US" sz="1800" b="1" i="1" dirty="0">
            <a:solidFill>
              <a:schemeClr val="tx1"/>
            </a:solidFill>
            <a:latin typeface="Arial "/>
          </a:endParaRPr>
        </a:p>
      </dgm:t>
    </dgm:pt>
    <dgm:pt modelId="{580BCC9E-9002-4BFD-83F0-F177B10C65F0}" type="parTrans" cxnId="{D102E4FF-FD0F-4011-B348-B6CF93A321C2}">
      <dgm:prSet/>
      <dgm:spPr/>
      <dgm:t>
        <a:bodyPr/>
        <a:lstStyle/>
        <a:p>
          <a:endParaRPr lang="en-US"/>
        </a:p>
      </dgm:t>
    </dgm:pt>
    <dgm:pt modelId="{77AC7019-9316-4369-A89B-A2C30846631F}" type="sibTrans" cxnId="{D102E4FF-FD0F-4011-B348-B6CF93A321C2}">
      <dgm:prSet/>
      <dgm:spPr/>
      <dgm:t>
        <a:bodyPr/>
        <a:lstStyle/>
        <a:p>
          <a:endParaRPr lang="en-US"/>
        </a:p>
      </dgm:t>
    </dgm:pt>
    <dgm:pt modelId="{F2F6C3D8-0A77-4D01-B62D-B55D69BF7516}" type="pres">
      <dgm:prSet presAssocID="{16715F19-2B46-4349-B86E-5123F4878CEA}" presName="Name0" presStyleCnt="0">
        <dgm:presLayoutVars>
          <dgm:dir/>
          <dgm:animLvl val="lvl"/>
          <dgm:resizeHandles val="exact"/>
        </dgm:presLayoutVars>
      </dgm:prSet>
      <dgm:spPr/>
      <dgm:t>
        <a:bodyPr/>
        <a:lstStyle/>
        <a:p>
          <a:endParaRPr lang="en-US"/>
        </a:p>
      </dgm:t>
    </dgm:pt>
    <dgm:pt modelId="{1CC07048-26F0-4373-91A4-165C61544E14}" type="pres">
      <dgm:prSet presAssocID="{B30916CA-D4C0-4D06-87CD-6C1804623017}" presName="boxAndChildren" presStyleCnt="0"/>
      <dgm:spPr/>
    </dgm:pt>
    <dgm:pt modelId="{763575CF-FE3D-4A2E-9778-585CEE91EF8B}" type="pres">
      <dgm:prSet presAssocID="{B30916CA-D4C0-4D06-87CD-6C1804623017}" presName="parentTextBox" presStyleLbl="node1" presStyleIdx="0" presStyleCnt="3"/>
      <dgm:spPr/>
      <dgm:t>
        <a:bodyPr/>
        <a:lstStyle/>
        <a:p>
          <a:endParaRPr lang="en-US"/>
        </a:p>
      </dgm:t>
    </dgm:pt>
    <dgm:pt modelId="{55A08216-8F0F-402C-8D0B-95F925FBE3E2}" type="pres">
      <dgm:prSet presAssocID="{7D319BA9-63EA-4AFA-86A0-A01F6A3EC714}" presName="sp" presStyleCnt="0"/>
      <dgm:spPr/>
    </dgm:pt>
    <dgm:pt modelId="{9F9A7CB6-8C17-4A92-B019-290B200A0113}" type="pres">
      <dgm:prSet presAssocID="{4E83D708-0764-422A-8E75-E480A3C4E932}" presName="arrowAndChildren" presStyleCnt="0"/>
      <dgm:spPr/>
    </dgm:pt>
    <dgm:pt modelId="{F97053DA-99CF-4C3C-9AE2-40027F2BDC8F}" type="pres">
      <dgm:prSet presAssocID="{4E83D708-0764-422A-8E75-E480A3C4E932}" presName="parentTextArrow" presStyleLbl="node1" presStyleIdx="1" presStyleCnt="3"/>
      <dgm:spPr/>
      <dgm:t>
        <a:bodyPr/>
        <a:lstStyle/>
        <a:p>
          <a:endParaRPr lang="en-US"/>
        </a:p>
      </dgm:t>
    </dgm:pt>
    <dgm:pt modelId="{739502F5-8B11-4669-BDE7-DA751819B1B8}" type="pres">
      <dgm:prSet presAssocID="{BED8B1B6-2F32-4DD1-876E-CF37A27D4071}" presName="sp" presStyleCnt="0"/>
      <dgm:spPr/>
    </dgm:pt>
    <dgm:pt modelId="{76527392-E8E5-41BE-BC5B-E5366DE829D2}" type="pres">
      <dgm:prSet presAssocID="{5A4A6FD8-397A-474A-BB71-9D23A07F9F9A}" presName="arrowAndChildren" presStyleCnt="0"/>
      <dgm:spPr/>
    </dgm:pt>
    <dgm:pt modelId="{232F7A14-0C3D-44F9-A18A-B3B074D93E68}" type="pres">
      <dgm:prSet presAssocID="{5A4A6FD8-397A-474A-BB71-9D23A07F9F9A}" presName="parentTextArrow" presStyleLbl="node1" presStyleIdx="2" presStyleCnt="3"/>
      <dgm:spPr/>
      <dgm:t>
        <a:bodyPr/>
        <a:lstStyle/>
        <a:p>
          <a:endParaRPr lang="en-US"/>
        </a:p>
      </dgm:t>
    </dgm:pt>
  </dgm:ptLst>
  <dgm:cxnLst>
    <dgm:cxn modelId="{6BD089F0-E2F8-49AF-AC63-59FBE84C3C11}" type="presOf" srcId="{5A4A6FD8-397A-474A-BB71-9D23A07F9F9A}" destId="{232F7A14-0C3D-44F9-A18A-B3B074D93E68}" srcOrd="0" destOrd="0" presId="urn:microsoft.com/office/officeart/2005/8/layout/process4"/>
    <dgm:cxn modelId="{FB35FE00-98EB-459B-A685-78120782DDD5}" type="presOf" srcId="{4E83D708-0764-422A-8E75-E480A3C4E932}" destId="{F97053DA-99CF-4C3C-9AE2-40027F2BDC8F}" srcOrd="0" destOrd="0" presId="urn:microsoft.com/office/officeart/2005/8/layout/process4"/>
    <dgm:cxn modelId="{447F0566-3A46-439E-B6F2-3F40AE921BCA}" srcId="{16715F19-2B46-4349-B86E-5123F4878CEA}" destId="{5A4A6FD8-397A-474A-BB71-9D23A07F9F9A}" srcOrd="0" destOrd="0" parTransId="{09B70A24-B43E-48DE-A25B-E513DC4F12E4}" sibTransId="{BED8B1B6-2F32-4DD1-876E-CF37A27D4071}"/>
    <dgm:cxn modelId="{B536AFC2-BA48-4CEB-BF61-AF1E3333974E}" type="presOf" srcId="{B30916CA-D4C0-4D06-87CD-6C1804623017}" destId="{763575CF-FE3D-4A2E-9778-585CEE91EF8B}" srcOrd="0" destOrd="0" presId="urn:microsoft.com/office/officeart/2005/8/layout/process4"/>
    <dgm:cxn modelId="{15F32000-E0A8-431F-B484-81D44018E534}" type="presOf" srcId="{16715F19-2B46-4349-B86E-5123F4878CEA}" destId="{F2F6C3D8-0A77-4D01-B62D-B55D69BF7516}" srcOrd="0" destOrd="0" presId="urn:microsoft.com/office/officeart/2005/8/layout/process4"/>
    <dgm:cxn modelId="{D102E4FF-FD0F-4011-B348-B6CF93A321C2}" srcId="{16715F19-2B46-4349-B86E-5123F4878CEA}" destId="{B30916CA-D4C0-4D06-87CD-6C1804623017}" srcOrd="2" destOrd="0" parTransId="{580BCC9E-9002-4BFD-83F0-F177B10C65F0}" sibTransId="{77AC7019-9316-4369-A89B-A2C30846631F}"/>
    <dgm:cxn modelId="{48B64A80-991E-4CB7-AE6E-AEFEB53C65E0}" srcId="{16715F19-2B46-4349-B86E-5123F4878CEA}" destId="{4E83D708-0764-422A-8E75-E480A3C4E932}" srcOrd="1" destOrd="0" parTransId="{82BBCC05-C208-4A84-B153-C303A039034E}" sibTransId="{7D319BA9-63EA-4AFA-86A0-A01F6A3EC714}"/>
    <dgm:cxn modelId="{899C339C-F79C-454B-8C37-57E0317EA20B}" type="presParOf" srcId="{F2F6C3D8-0A77-4D01-B62D-B55D69BF7516}" destId="{1CC07048-26F0-4373-91A4-165C61544E14}" srcOrd="0" destOrd="0" presId="urn:microsoft.com/office/officeart/2005/8/layout/process4"/>
    <dgm:cxn modelId="{5CE3E924-6343-4F40-A6E9-86365662174E}" type="presParOf" srcId="{1CC07048-26F0-4373-91A4-165C61544E14}" destId="{763575CF-FE3D-4A2E-9778-585CEE91EF8B}" srcOrd="0" destOrd="0" presId="urn:microsoft.com/office/officeart/2005/8/layout/process4"/>
    <dgm:cxn modelId="{694DA314-6650-4058-A700-A77B677D6E5F}" type="presParOf" srcId="{F2F6C3D8-0A77-4D01-B62D-B55D69BF7516}" destId="{55A08216-8F0F-402C-8D0B-95F925FBE3E2}" srcOrd="1" destOrd="0" presId="urn:microsoft.com/office/officeart/2005/8/layout/process4"/>
    <dgm:cxn modelId="{43430AAB-F738-4EA0-9EF5-9206DFFBF53D}" type="presParOf" srcId="{F2F6C3D8-0A77-4D01-B62D-B55D69BF7516}" destId="{9F9A7CB6-8C17-4A92-B019-290B200A0113}" srcOrd="2" destOrd="0" presId="urn:microsoft.com/office/officeart/2005/8/layout/process4"/>
    <dgm:cxn modelId="{0ABDACDA-E8EC-4286-8D5B-AFAEE2CECDDA}" type="presParOf" srcId="{9F9A7CB6-8C17-4A92-B019-290B200A0113}" destId="{F97053DA-99CF-4C3C-9AE2-40027F2BDC8F}" srcOrd="0" destOrd="0" presId="urn:microsoft.com/office/officeart/2005/8/layout/process4"/>
    <dgm:cxn modelId="{9D11313D-13B7-4CEB-AE82-F963ECF5A516}" type="presParOf" srcId="{F2F6C3D8-0A77-4D01-B62D-B55D69BF7516}" destId="{739502F5-8B11-4669-BDE7-DA751819B1B8}" srcOrd="3" destOrd="0" presId="urn:microsoft.com/office/officeart/2005/8/layout/process4"/>
    <dgm:cxn modelId="{541EE28A-3DEF-4BAD-BFA3-F3A7D6AAFBF3}" type="presParOf" srcId="{F2F6C3D8-0A77-4D01-B62D-B55D69BF7516}" destId="{76527392-E8E5-41BE-BC5B-E5366DE829D2}" srcOrd="4" destOrd="0" presId="urn:microsoft.com/office/officeart/2005/8/layout/process4"/>
    <dgm:cxn modelId="{FBCB8348-3C87-46EC-A4F4-6C015BDF3FDA}" type="presParOf" srcId="{76527392-E8E5-41BE-BC5B-E5366DE829D2}" destId="{232F7A14-0C3D-44F9-A18A-B3B074D93E68}"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48D113-523A-49AF-BFF5-76BF18EB23CB}">
      <dsp:nvSpPr>
        <dsp:cNvPr id="0" name=""/>
        <dsp:cNvSpPr/>
      </dsp:nvSpPr>
      <dsp:spPr>
        <a:xfrm>
          <a:off x="1386984" y="701545"/>
          <a:ext cx="5144352" cy="5144352"/>
        </a:xfrm>
        <a:prstGeom prst="blockArc">
          <a:avLst>
            <a:gd name="adj1" fmla="val 8141325"/>
            <a:gd name="adj2" fmla="val 17002493"/>
            <a:gd name="adj3" fmla="val 4637"/>
          </a:avLst>
        </a:prstGeom>
        <a:solidFill>
          <a:schemeClr val="dk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04B77FEB-C9A7-41C1-9464-2048F64DF985}">
      <dsp:nvSpPr>
        <dsp:cNvPr id="0" name=""/>
        <dsp:cNvSpPr/>
      </dsp:nvSpPr>
      <dsp:spPr>
        <a:xfrm>
          <a:off x="1673309" y="1053476"/>
          <a:ext cx="5144352" cy="5144352"/>
        </a:xfrm>
        <a:prstGeom prst="blockArc">
          <a:avLst>
            <a:gd name="adj1" fmla="val 1919991"/>
            <a:gd name="adj2" fmla="val 8762930"/>
            <a:gd name="adj3" fmla="val 4637"/>
          </a:avLst>
        </a:prstGeom>
        <a:solidFill>
          <a:schemeClr val="dk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C07AFA83-CD33-46B8-A163-2163D8B0DFC1}">
      <dsp:nvSpPr>
        <dsp:cNvPr id="0" name=""/>
        <dsp:cNvSpPr/>
      </dsp:nvSpPr>
      <dsp:spPr>
        <a:xfrm>
          <a:off x="1880789" y="768171"/>
          <a:ext cx="5144352" cy="5144352"/>
        </a:xfrm>
        <a:prstGeom prst="blockArc">
          <a:avLst>
            <a:gd name="adj1" fmla="val 16319608"/>
            <a:gd name="adj2" fmla="val 2403060"/>
            <a:gd name="adj3" fmla="val 4637"/>
          </a:avLst>
        </a:prstGeom>
        <a:solidFill>
          <a:schemeClr val="dk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5E178432-CEAB-43E6-9954-C4162786A85D}">
      <dsp:nvSpPr>
        <dsp:cNvPr id="0" name=""/>
        <dsp:cNvSpPr/>
      </dsp:nvSpPr>
      <dsp:spPr>
        <a:xfrm>
          <a:off x="2069704" y="1144205"/>
          <a:ext cx="4455396" cy="3669099"/>
        </a:xfrm>
        <a:prstGeom prst="ellips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mn-MN" sz="3200" b="1" i="1" kern="1200" dirty="0" smtClean="0">
              <a:solidFill>
                <a:schemeClr val="tx1"/>
              </a:solidFill>
              <a:latin typeface="Arial" pitchFamily="34" charset="0"/>
              <a:cs typeface="Arial" pitchFamily="34" charset="0"/>
            </a:rPr>
            <a:t>Шалгуур үзүүлэлтийн үндсэн</a:t>
          </a:r>
          <a:r>
            <a:rPr lang="en-US" sz="3200" b="1" i="1" kern="1200" dirty="0" smtClean="0">
              <a:solidFill>
                <a:schemeClr val="tx1"/>
              </a:solidFill>
              <a:latin typeface="Arial" pitchFamily="34" charset="0"/>
              <a:cs typeface="Arial" pitchFamily="34" charset="0"/>
            </a:rPr>
            <a:t> </a:t>
          </a:r>
          <a:r>
            <a:rPr lang="mn-MN" sz="3200" b="1" i="1" kern="1200" dirty="0" smtClean="0">
              <a:solidFill>
                <a:schemeClr val="tx1"/>
              </a:solidFill>
              <a:latin typeface="Arial" pitchFamily="34" charset="0"/>
              <a:cs typeface="Arial" pitchFamily="34" charset="0"/>
            </a:rPr>
            <a:t>гурван </a:t>
          </a:r>
          <a:r>
            <a:rPr lang="en-US" sz="3200" b="1" i="1" kern="1200" dirty="0" smtClean="0">
              <a:solidFill>
                <a:schemeClr val="tx1"/>
              </a:solidFill>
              <a:latin typeface="Arial" pitchFamily="34" charset="0"/>
              <a:cs typeface="Arial" pitchFamily="34" charset="0"/>
            </a:rPr>
            <a:t>       </a:t>
          </a:r>
          <a:r>
            <a:rPr lang="mn-MN" sz="3200" b="1" i="1" kern="1200" dirty="0" smtClean="0">
              <a:solidFill>
                <a:schemeClr val="tx1"/>
              </a:solidFill>
              <a:latin typeface="Arial" pitchFamily="34" charset="0"/>
              <a:cs typeface="Arial" pitchFamily="34" charset="0"/>
            </a:rPr>
            <a:t>зарчим</a:t>
          </a:r>
          <a:endParaRPr lang="en-US" sz="3200" kern="1200" dirty="0">
            <a:solidFill>
              <a:schemeClr val="tx1"/>
            </a:solidFill>
          </a:endParaRPr>
        </a:p>
      </dsp:txBody>
      <dsp:txXfrm>
        <a:off x="2069704" y="1144205"/>
        <a:ext cx="4455396" cy="3669099"/>
      </dsp:txXfrm>
    </dsp:sp>
    <dsp:sp modelId="{724D01EA-06AC-4699-9DC3-BADBCF6B9DEE}">
      <dsp:nvSpPr>
        <dsp:cNvPr id="0" name=""/>
        <dsp:cNvSpPr/>
      </dsp:nvSpPr>
      <dsp:spPr>
        <a:xfrm>
          <a:off x="1737781" y="1096"/>
          <a:ext cx="5605168" cy="1656457"/>
        </a:xfrm>
        <a:prstGeom prst="ellips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mn-MN" sz="1700" b="1" i="1" kern="1200" dirty="0" smtClean="0">
              <a:solidFill>
                <a:schemeClr val="tx1"/>
              </a:solidFill>
              <a:latin typeface="Arial" pitchFamily="34" charset="0"/>
              <a:cs typeface="Arial" pitchFamily="34" charset="0"/>
            </a:rPr>
            <a:t>Гүйцэтгэлийн шалгуур үзүүлэлт нь хүмүүст ойлгомжтой байхын зэрэгцээ үр дүнг нарийн тодорхойлоход хэрэгтэй. </a:t>
          </a:r>
          <a:endParaRPr lang="en-US" sz="1700" b="1" i="1" kern="1200" dirty="0">
            <a:solidFill>
              <a:schemeClr val="tx1"/>
            </a:solidFill>
          </a:endParaRPr>
        </a:p>
      </dsp:txBody>
      <dsp:txXfrm>
        <a:off x="1737781" y="1096"/>
        <a:ext cx="5605168" cy="1656457"/>
      </dsp:txXfrm>
    </dsp:sp>
    <dsp:sp modelId="{B42501AC-AEFA-439D-9BB2-2C23A7E88782}">
      <dsp:nvSpPr>
        <dsp:cNvPr id="0" name=""/>
        <dsp:cNvSpPr/>
      </dsp:nvSpPr>
      <dsp:spPr>
        <a:xfrm>
          <a:off x="4151683" y="3805341"/>
          <a:ext cx="4449127" cy="2303502"/>
        </a:xfrm>
        <a:prstGeom prst="ellips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mn-MN" sz="2000" b="1" i="1" kern="1200" dirty="0" smtClean="0">
              <a:solidFill>
                <a:schemeClr val="tx1"/>
              </a:solidFill>
              <a:latin typeface="Arial" pitchFamily="34" charset="0"/>
              <a:cs typeface="Arial" pitchFamily="34" charset="0"/>
            </a:rPr>
            <a:t>Шалгуур үзүүлэлтийг үнэлэх дараах үндсэн шалгуурууд байна.</a:t>
          </a:r>
          <a:endParaRPr lang="en-US" sz="2000" b="1" i="1" kern="1200" dirty="0">
            <a:solidFill>
              <a:schemeClr val="tx1"/>
            </a:solidFill>
          </a:endParaRPr>
        </a:p>
      </dsp:txBody>
      <dsp:txXfrm>
        <a:off x="4151683" y="3805341"/>
        <a:ext cx="4449127" cy="2303502"/>
      </dsp:txXfrm>
    </dsp:sp>
    <dsp:sp modelId="{BA41FF30-72A0-4A6B-892B-78D55A1BE6FE}">
      <dsp:nvSpPr>
        <dsp:cNvPr id="0" name=""/>
        <dsp:cNvSpPr/>
      </dsp:nvSpPr>
      <dsp:spPr>
        <a:xfrm>
          <a:off x="0" y="3881073"/>
          <a:ext cx="4322590" cy="2295600"/>
        </a:xfrm>
        <a:prstGeom prst="ellips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mn-MN" sz="1700" b="1" i="1" kern="1200" dirty="0" smtClean="0">
              <a:solidFill>
                <a:schemeClr val="tx1"/>
              </a:solidFill>
              <a:latin typeface="Arial" pitchFamily="34" charset="0"/>
              <a:cs typeface="Arial" pitchFamily="34" charset="0"/>
            </a:rPr>
            <a:t>Зорьж буй үр дүнг хэмжих боломжит бүх хувилбаруудыг гарган жагсаагаад эдгээрээс үнэлж , шалгуурыг сонгоно.</a:t>
          </a:r>
          <a:endParaRPr lang="en-US" sz="1700" b="1" i="1" kern="1200" dirty="0">
            <a:solidFill>
              <a:schemeClr val="tx1"/>
            </a:solidFill>
          </a:endParaRPr>
        </a:p>
      </dsp:txBody>
      <dsp:txXfrm>
        <a:off x="0" y="3881073"/>
        <a:ext cx="4322590" cy="2295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3575CF-FE3D-4A2E-9778-585CEE91EF8B}">
      <dsp:nvSpPr>
        <dsp:cNvPr id="0" name=""/>
        <dsp:cNvSpPr/>
      </dsp:nvSpPr>
      <dsp:spPr>
        <a:xfrm>
          <a:off x="0" y="3269507"/>
          <a:ext cx="6324600" cy="107312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i="1" kern="1200" dirty="0" smtClean="0">
              <a:solidFill>
                <a:schemeClr val="tx1"/>
              </a:solidFill>
              <a:latin typeface="Arial "/>
            </a:rPr>
            <a:t>3. </a:t>
          </a:r>
          <a:r>
            <a:rPr lang="mn-MN" sz="1800" b="1" i="1" kern="1200" dirty="0" smtClean="0">
              <a:solidFill>
                <a:schemeClr val="tx1"/>
              </a:solidFill>
              <a:latin typeface="Arial "/>
            </a:rPr>
            <a:t>Урьдчилж болвсруулсан шалгуур үзүүлэлт</a:t>
          </a:r>
          <a:endParaRPr lang="en-US" sz="1800" b="1" i="1" kern="1200" dirty="0" smtClean="0">
            <a:solidFill>
              <a:schemeClr val="tx1"/>
            </a:solidFill>
            <a:latin typeface="Arial "/>
          </a:endParaRPr>
        </a:p>
        <a:p>
          <a:pPr lvl="0" algn="ctr" defTabSz="800100">
            <a:lnSpc>
              <a:spcPct val="90000"/>
            </a:lnSpc>
            <a:spcBef>
              <a:spcPct val="0"/>
            </a:spcBef>
            <a:spcAft>
              <a:spcPct val="35000"/>
            </a:spcAft>
          </a:pPr>
          <a:r>
            <a:rPr lang="en-US" sz="1800" b="1" i="1" kern="1200" dirty="0" smtClean="0">
              <a:solidFill>
                <a:schemeClr val="tx1"/>
              </a:solidFill>
              <a:latin typeface="Arial "/>
            </a:rPr>
            <a:t>/</a:t>
          </a:r>
          <a:r>
            <a:rPr lang="mn-MN" sz="1800" kern="1200" dirty="0" smtClean="0">
              <a:solidFill>
                <a:schemeClr val="tx1"/>
              </a:solidFill>
              <a:latin typeface="Arial "/>
            </a:rPr>
            <a:t>тухайн улс орон, байгууллага, хөтөлбөр, салбарын хүрээнээс хамааралгүй тогтоосон шалгуур үзүүлэлт юм.</a:t>
          </a:r>
          <a:r>
            <a:rPr lang="en-US" sz="1800" b="1" i="1" kern="1200" dirty="0" smtClean="0">
              <a:solidFill>
                <a:schemeClr val="tx1"/>
              </a:solidFill>
              <a:latin typeface="Arial "/>
            </a:rPr>
            <a:t>/</a:t>
          </a:r>
          <a:endParaRPr lang="en-US" sz="1800" b="1" i="1" kern="1200" dirty="0">
            <a:solidFill>
              <a:schemeClr val="tx1"/>
            </a:solidFill>
            <a:latin typeface="Arial "/>
          </a:endParaRPr>
        </a:p>
      </dsp:txBody>
      <dsp:txXfrm>
        <a:off x="0" y="3269507"/>
        <a:ext cx="6324600" cy="1073125"/>
      </dsp:txXfrm>
    </dsp:sp>
    <dsp:sp modelId="{F97053DA-99CF-4C3C-9AE2-40027F2BDC8F}">
      <dsp:nvSpPr>
        <dsp:cNvPr id="0" name=""/>
        <dsp:cNvSpPr/>
      </dsp:nvSpPr>
      <dsp:spPr>
        <a:xfrm rot="10800000">
          <a:off x="0" y="1635137"/>
          <a:ext cx="6324600" cy="1650466"/>
        </a:xfrm>
        <a:prstGeom prst="upArrowCallout">
          <a:avLst/>
        </a:prstGeom>
        <a:solidFill>
          <a:schemeClr val="accent4">
            <a:hueOff val="5206174"/>
            <a:satOff val="-29601"/>
            <a:lumOff val="9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i="1" kern="1200" dirty="0" smtClean="0">
              <a:solidFill>
                <a:schemeClr val="tx1"/>
              </a:solidFill>
              <a:latin typeface="Arial "/>
            </a:rPr>
            <a:t>2. </a:t>
          </a:r>
          <a:r>
            <a:rPr lang="mn-MN" sz="1800" b="1" i="1" kern="1200" dirty="0" smtClean="0">
              <a:solidFill>
                <a:schemeClr val="tx1"/>
              </a:solidFill>
              <a:latin typeface="Arial "/>
            </a:rPr>
            <a:t>Орлуулах шалгуур үзүүлэлт</a:t>
          </a:r>
          <a:endParaRPr lang="en-US" sz="1800" b="1" i="1" kern="1200" dirty="0" smtClean="0">
            <a:solidFill>
              <a:schemeClr val="tx1"/>
            </a:solidFill>
            <a:latin typeface="Arial "/>
          </a:endParaRPr>
        </a:p>
        <a:p>
          <a:pPr lvl="0" algn="ctr" defTabSz="800100">
            <a:lnSpc>
              <a:spcPct val="90000"/>
            </a:lnSpc>
            <a:spcBef>
              <a:spcPct val="0"/>
            </a:spcBef>
            <a:spcAft>
              <a:spcPct val="35000"/>
            </a:spcAft>
          </a:pPr>
          <a:r>
            <a:rPr lang="en-US" sz="1800" b="1" i="1" kern="1200" dirty="0" smtClean="0">
              <a:solidFill>
                <a:schemeClr val="tx1"/>
              </a:solidFill>
              <a:latin typeface="Arial "/>
            </a:rPr>
            <a:t>/</a:t>
          </a:r>
          <a:r>
            <a:rPr lang="mn-MN" sz="1800" kern="1200" dirty="0" smtClean="0">
              <a:solidFill>
                <a:schemeClr val="tx1"/>
              </a:solidFill>
              <a:latin typeface="Arial "/>
            </a:rPr>
            <a:t>үр дагварын шалгуур үзүүлэтийг шууд хэмжихэд бэрхшээлтэй үед хэрэглнэ. </a:t>
          </a:r>
          <a:r>
            <a:rPr lang="en-US" sz="1800" kern="1200" dirty="0" smtClean="0">
              <a:solidFill>
                <a:schemeClr val="tx1"/>
              </a:solidFill>
              <a:latin typeface="Arial "/>
            </a:rPr>
            <a:t>/</a:t>
          </a:r>
          <a:endParaRPr lang="en-US" sz="1800" b="1" i="1" kern="1200" dirty="0">
            <a:solidFill>
              <a:schemeClr val="tx1"/>
            </a:solidFill>
            <a:latin typeface="Arial "/>
          </a:endParaRPr>
        </a:p>
      </dsp:txBody>
      <dsp:txXfrm rot="10800000">
        <a:off x="0" y="1635137"/>
        <a:ext cx="6324600" cy="1650466"/>
      </dsp:txXfrm>
    </dsp:sp>
    <dsp:sp modelId="{232F7A14-0C3D-44F9-A18A-B3B074D93E68}">
      <dsp:nvSpPr>
        <dsp:cNvPr id="0" name=""/>
        <dsp:cNvSpPr/>
      </dsp:nvSpPr>
      <dsp:spPr>
        <a:xfrm rot="10800000">
          <a:off x="0" y="767"/>
          <a:ext cx="6324600" cy="1650466"/>
        </a:xfrm>
        <a:prstGeom prst="upArrowCallout">
          <a:avLst/>
        </a:prstGeom>
        <a:solidFill>
          <a:schemeClr val="accent4">
            <a:hueOff val="10412348"/>
            <a:satOff val="-59202"/>
            <a:lumOff val="190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i="1" kern="1200" dirty="0" smtClean="0">
              <a:solidFill>
                <a:schemeClr val="tx1"/>
              </a:solidFill>
              <a:latin typeface="Arial "/>
            </a:rPr>
            <a:t>1. GREAM </a:t>
          </a:r>
          <a:r>
            <a:rPr lang="mn-MN" sz="1800" b="1" i="1" kern="1200" dirty="0" smtClean="0">
              <a:solidFill>
                <a:schemeClr val="tx1"/>
              </a:solidFill>
              <a:latin typeface="Arial "/>
            </a:rPr>
            <a:t>шалгуур үзүүлэлт</a:t>
          </a:r>
          <a:endParaRPr lang="en-US" sz="1800" b="1" i="1" kern="1200" dirty="0" smtClean="0">
            <a:solidFill>
              <a:schemeClr val="tx1"/>
            </a:solidFill>
            <a:latin typeface="Arial "/>
          </a:endParaRPr>
        </a:p>
        <a:p>
          <a:pPr lvl="0" algn="ctr" defTabSz="800100">
            <a:lnSpc>
              <a:spcPct val="90000"/>
            </a:lnSpc>
            <a:spcBef>
              <a:spcPct val="0"/>
            </a:spcBef>
            <a:spcAft>
              <a:spcPct val="35000"/>
            </a:spcAft>
          </a:pPr>
          <a:r>
            <a:rPr lang="en-US" sz="1800" b="0" i="0" kern="1200" dirty="0" smtClean="0">
              <a:solidFill>
                <a:schemeClr val="tx1"/>
              </a:solidFill>
              <a:latin typeface="Arial "/>
            </a:rPr>
            <a:t>/</a:t>
          </a:r>
          <a:r>
            <a:rPr lang="mn-MN" sz="1800" b="0" i="0" kern="1200" dirty="0" smtClean="0">
              <a:solidFill>
                <a:schemeClr val="tx1"/>
              </a:solidFill>
              <a:latin typeface="Arial "/>
            </a:rPr>
            <a:t>тодорхой төсөл, хөтөлбөр, бодлогын шалгуур үзүүлэлийг боловсруулахад ашиглан</a:t>
          </a:r>
          <a:r>
            <a:rPr lang="en-US" sz="1800" b="0" i="0" kern="1200" dirty="0" smtClean="0">
              <a:solidFill>
                <a:schemeClr val="tx1"/>
              </a:solidFill>
              <a:latin typeface="Arial "/>
            </a:rPr>
            <a:t>a/</a:t>
          </a:r>
          <a:endParaRPr lang="en-US" sz="1800" b="1" i="1" kern="1200" dirty="0">
            <a:solidFill>
              <a:schemeClr val="tx1"/>
            </a:solidFill>
            <a:latin typeface="Arial "/>
          </a:endParaRPr>
        </a:p>
      </dsp:txBody>
      <dsp:txXfrm rot="10800000">
        <a:off x="0" y="767"/>
        <a:ext cx="6324600" cy="165046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AAD4A2-ED24-4C6B-97DB-FF6A991445FB}" type="datetimeFigureOut">
              <a:rPr lang="en-US" smtClean="0"/>
              <a:pPr/>
              <a:t>12/27/2012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864850-DCA9-4DA5-9F4C-017DB072DB6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E864850-DCA9-4DA5-9F4C-017DB072DB68}"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9A249763-7B29-4455-B284-D10B886854BB}" type="datetimeFigureOut">
              <a:rPr lang="en-US" smtClean="0"/>
              <a:pPr/>
              <a:t>12/27/2012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26A71AB-CBDB-4229-985C-739DF717E31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9A249763-7B29-4455-B284-D10B886854BB}" type="datetimeFigureOut">
              <a:rPr lang="en-US" smtClean="0"/>
              <a:pPr/>
              <a:t>12/27/2012</a:t>
            </a:fld>
            <a:endParaRPr lang="en-US"/>
          </a:p>
        </p:txBody>
      </p:sp>
      <p:sp>
        <p:nvSpPr>
          <p:cNvPr id="9" name="Slide Number Placeholder 8"/>
          <p:cNvSpPr>
            <a:spLocks noGrp="1"/>
          </p:cNvSpPr>
          <p:nvPr>
            <p:ph type="sldNum" sz="quarter" idx="15"/>
          </p:nvPr>
        </p:nvSpPr>
        <p:spPr/>
        <p:txBody>
          <a:bodyPr rtlCol="0"/>
          <a:lstStyle/>
          <a:p>
            <a:fld id="{526A71AB-CBDB-4229-985C-739DF717E31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A249763-7B29-4455-B284-D10B886854BB}" type="datetimeFigureOut">
              <a:rPr lang="en-US" smtClean="0"/>
              <a:pPr/>
              <a:t>12/27/2012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26A71AB-CBDB-4229-985C-739DF717E31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A249763-7B29-4455-B284-D10B886854BB}"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A71AB-CBDB-4229-985C-739DF717E31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A249763-7B29-4455-B284-D10B886854BB}"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A71AB-CBDB-4229-985C-739DF717E31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A249763-7B29-4455-B284-D10B886854BB}" type="datetimeFigureOut">
              <a:rPr lang="en-US" smtClean="0"/>
              <a:pPr/>
              <a:t>12/27/2012</a:t>
            </a:fld>
            <a:endParaRPr lang="en-US"/>
          </a:p>
        </p:txBody>
      </p:sp>
      <p:sp>
        <p:nvSpPr>
          <p:cNvPr id="7" name="Slide Number Placeholder 6"/>
          <p:cNvSpPr>
            <a:spLocks noGrp="1"/>
          </p:cNvSpPr>
          <p:nvPr>
            <p:ph type="sldNum" sz="quarter" idx="11"/>
          </p:nvPr>
        </p:nvSpPr>
        <p:spPr/>
        <p:txBody>
          <a:bodyPr rtlCol="0"/>
          <a:lstStyle/>
          <a:p>
            <a:fld id="{526A71AB-CBDB-4229-985C-739DF717E31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49763-7B29-4455-B284-D10B886854BB}"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A71AB-CBDB-4229-985C-739DF717E31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A249763-7B29-4455-B284-D10B886854BB}" type="datetimeFigureOut">
              <a:rPr lang="en-US" smtClean="0"/>
              <a:pPr/>
              <a:t>12/27/2012</a:t>
            </a:fld>
            <a:endParaRPr lang="en-US"/>
          </a:p>
        </p:txBody>
      </p:sp>
      <p:sp>
        <p:nvSpPr>
          <p:cNvPr id="22" name="Slide Number Placeholder 21"/>
          <p:cNvSpPr>
            <a:spLocks noGrp="1"/>
          </p:cNvSpPr>
          <p:nvPr>
            <p:ph type="sldNum" sz="quarter" idx="15"/>
          </p:nvPr>
        </p:nvSpPr>
        <p:spPr/>
        <p:txBody>
          <a:bodyPr rtlCol="0"/>
          <a:lstStyle/>
          <a:p>
            <a:fld id="{526A71AB-CBDB-4229-985C-739DF717E31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9A249763-7B29-4455-B284-D10B886854BB}" type="datetimeFigureOut">
              <a:rPr lang="en-US" smtClean="0"/>
              <a:pPr/>
              <a:t>12/27/2012</a:t>
            </a:fld>
            <a:endParaRPr lang="en-US"/>
          </a:p>
        </p:txBody>
      </p:sp>
      <p:sp>
        <p:nvSpPr>
          <p:cNvPr id="18" name="Slide Number Placeholder 17"/>
          <p:cNvSpPr>
            <a:spLocks noGrp="1"/>
          </p:cNvSpPr>
          <p:nvPr>
            <p:ph type="sldNum" sz="quarter" idx="11"/>
          </p:nvPr>
        </p:nvSpPr>
        <p:spPr/>
        <p:txBody>
          <a:bodyPr rtlCol="0"/>
          <a:lstStyle/>
          <a:p>
            <a:fld id="{526A71AB-CBDB-4229-985C-739DF717E31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249763-7B29-4455-B284-D10B886854BB}"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A71AB-CBDB-4229-985C-739DF717E31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249763-7B29-4455-B284-D10B886854BB}"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A71AB-CBDB-4229-985C-739DF717E31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A249763-7B29-4455-B284-D10B886854BB}" type="datetimeFigureOut">
              <a:rPr lang="en-US" smtClean="0"/>
              <a:pPr/>
              <a:t>12/27/2012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26A71AB-CBDB-4229-985C-739DF717E31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667000"/>
            <a:ext cx="6172200" cy="914400"/>
          </a:xfrm>
        </p:spPr>
        <p:txBody>
          <a:bodyPr>
            <a:normAutofit fontScale="90000"/>
          </a:bodyPr>
          <a:lstStyle/>
          <a:p>
            <a:pPr algn="ctr"/>
            <a:r>
              <a:rPr lang="mn-MN" sz="2800" i="1" dirty="0" smtClean="0">
                <a:solidFill>
                  <a:schemeClr val="tx1"/>
                </a:solidFill>
                <a:latin typeface="Arial" pitchFamily="34" charset="0"/>
                <a:cs typeface="Arial" pitchFamily="34" charset="0"/>
              </a:rPr>
              <a:t>Гүйцэтгэлийн төлөвлөлт, шалгуур үзүүлэлт боловсруулах</a:t>
            </a:r>
            <a:endParaRPr lang="en-US" sz="2800" i="1"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2286000" y="3810000"/>
            <a:ext cx="6172200" cy="2564922"/>
          </a:xfrm>
        </p:spPr>
        <p:txBody>
          <a:bodyPr/>
          <a:lstStyle/>
          <a:p>
            <a:pPr algn="r"/>
            <a:r>
              <a:rPr lang="mn-MN" sz="2000" i="1" dirty="0" smtClean="0">
                <a:solidFill>
                  <a:schemeClr val="tx1"/>
                </a:solidFill>
                <a:latin typeface="Arial" pitchFamily="34" charset="0"/>
                <a:cs typeface="Arial" pitchFamily="34" charset="0"/>
              </a:rPr>
              <a:t>Сонсогч: П.Даваацэрэн   </a:t>
            </a:r>
            <a:r>
              <a:rPr lang="en-US" sz="2000" i="1" dirty="0" smtClean="0">
                <a:solidFill>
                  <a:schemeClr val="tx1"/>
                </a:solidFill>
                <a:latin typeface="Arial" pitchFamily="34" charset="0"/>
                <a:cs typeface="Arial" pitchFamily="34" charset="0"/>
              </a:rPr>
              <a:t>/A.PA12M101/</a:t>
            </a:r>
            <a:endParaRPr lang="mn-MN" sz="2000" i="1" dirty="0" smtClean="0">
              <a:solidFill>
                <a:schemeClr val="tx1"/>
              </a:solidFill>
              <a:latin typeface="Arial" pitchFamily="34" charset="0"/>
              <a:cs typeface="Arial" pitchFamily="34" charset="0"/>
            </a:endParaRPr>
          </a:p>
          <a:p>
            <a:pPr algn="r"/>
            <a:r>
              <a:rPr lang="mn-MN" sz="2000" i="1" dirty="0" smtClean="0">
                <a:solidFill>
                  <a:schemeClr val="tx1"/>
                </a:solidFill>
                <a:latin typeface="Arial" pitchFamily="34" charset="0"/>
                <a:cs typeface="Arial" pitchFamily="34" charset="0"/>
              </a:rPr>
              <a:t>	           М.Түвшинжаргал</a:t>
            </a:r>
            <a:r>
              <a:rPr lang="en-US" sz="2000" i="1" dirty="0" smtClean="0">
                <a:solidFill>
                  <a:schemeClr val="tx1"/>
                </a:solidFill>
                <a:latin typeface="Arial" pitchFamily="34" charset="0"/>
                <a:cs typeface="Arial" pitchFamily="34" charset="0"/>
              </a:rPr>
              <a:t> /A.PA12M103/</a:t>
            </a:r>
            <a:endParaRPr lang="mn-MN" sz="2000" i="1" dirty="0" smtClean="0">
              <a:solidFill>
                <a:schemeClr val="tx1"/>
              </a:solidFill>
              <a:latin typeface="Arial" pitchFamily="34" charset="0"/>
              <a:cs typeface="Arial" pitchFamily="34" charset="0"/>
            </a:endParaRPr>
          </a:p>
          <a:p>
            <a:pPr algn="r"/>
            <a:r>
              <a:rPr lang="mn-MN" sz="2000" i="1" dirty="0" smtClean="0">
                <a:solidFill>
                  <a:schemeClr val="tx1"/>
                </a:solidFill>
                <a:latin typeface="Arial" pitchFamily="34" charset="0"/>
                <a:cs typeface="Arial" pitchFamily="34" charset="0"/>
              </a:rPr>
              <a:t>	  З.Райымбек</a:t>
            </a:r>
            <a:r>
              <a:rPr lang="en-US" sz="2000" i="1" dirty="0" smtClean="0">
                <a:solidFill>
                  <a:schemeClr val="tx1"/>
                </a:solidFill>
                <a:latin typeface="Arial" pitchFamily="34" charset="0"/>
                <a:cs typeface="Arial" pitchFamily="34" charset="0"/>
              </a:rPr>
              <a:t> /A.PA12M106/</a:t>
            </a:r>
            <a:endParaRPr lang="mn-MN" sz="2000" i="1" dirty="0" smtClean="0">
              <a:solidFill>
                <a:schemeClr val="tx1"/>
              </a:solidFill>
              <a:latin typeface="Arial" pitchFamily="34" charset="0"/>
              <a:cs typeface="Arial" pitchFamily="34" charset="0"/>
            </a:endParaRPr>
          </a:p>
          <a:p>
            <a:pPr algn="r"/>
            <a:r>
              <a:rPr lang="mn-MN" sz="2000" i="1" dirty="0" smtClean="0">
                <a:solidFill>
                  <a:schemeClr val="tx1"/>
                </a:solidFill>
                <a:latin typeface="Arial" pitchFamily="34" charset="0"/>
                <a:cs typeface="Arial" pitchFamily="34" charset="0"/>
              </a:rPr>
              <a:t>	</a:t>
            </a:r>
            <a:r>
              <a:rPr lang="mn-MN" i="1" dirty="0" smtClean="0">
                <a:solidFill>
                  <a:schemeClr val="tx1"/>
                </a:solidFill>
              </a:rPr>
              <a:t>   </a:t>
            </a:r>
            <a:endParaRPr lang="en-US" i="1" dirty="0" smtClean="0">
              <a:solidFill>
                <a:schemeClr val="tx1"/>
              </a:solidFill>
            </a:endParaRPr>
          </a:p>
          <a:p>
            <a:pPr algn="ctr"/>
            <a:endParaRPr lang="en-US" i="1" dirty="0">
              <a:solidFill>
                <a:schemeClr val="tx1"/>
              </a:solidFill>
            </a:endParaRPr>
          </a:p>
        </p:txBody>
      </p:sp>
      <p:sp>
        <p:nvSpPr>
          <p:cNvPr id="4" name="Title 1"/>
          <p:cNvSpPr txBox="1">
            <a:spLocks/>
          </p:cNvSpPr>
          <p:nvPr/>
        </p:nvSpPr>
        <p:spPr>
          <a:xfrm>
            <a:off x="2057400" y="0"/>
            <a:ext cx="6629400" cy="2351562"/>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000" b="1" i="0" u="none" strike="noStrike" kern="1200" cap="small" spc="0" normalizeH="0" baseline="0" noProof="0" dirty="0">
              <a:ln>
                <a:noFill/>
              </a:ln>
              <a:solidFill>
                <a:schemeClr val="tx2"/>
              </a:solidFill>
              <a:effectLst/>
              <a:uLnTx/>
              <a:uFillTx/>
              <a:latin typeface="+mj-lt"/>
              <a:ea typeface="+mj-ea"/>
              <a:cs typeface="+mj-cs"/>
            </a:endParaRPr>
          </a:p>
        </p:txBody>
      </p:sp>
      <p:sp>
        <p:nvSpPr>
          <p:cNvPr id="5" name="Title 1"/>
          <p:cNvSpPr txBox="1">
            <a:spLocks/>
          </p:cNvSpPr>
          <p:nvPr/>
        </p:nvSpPr>
        <p:spPr>
          <a:xfrm>
            <a:off x="1371600" y="609600"/>
            <a:ext cx="7010400" cy="914400"/>
          </a:xfrm>
          <a:prstGeom prst="rect">
            <a:avLst/>
          </a:prstGeom>
        </p:spPr>
        <p:txBody>
          <a:bodyPr vert="horz" anchor="b">
            <a:normAutofit fontScale="97500"/>
          </a:bodyPr>
          <a:lstStyle/>
          <a:p>
            <a:pPr lvl="0" algn="ctr">
              <a:spcBef>
                <a:spcPct val="0"/>
              </a:spcBef>
            </a:pPr>
            <a:r>
              <a:rPr lang="mn-MN" b="1" dirty="0" smtClean="0">
                <a:latin typeface="Arial "/>
              </a:rPr>
              <a:t>УДИРДЛАГЫН АКАДЕМИ</a:t>
            </a:r>
            <a:r>
              <a:rPr lang="en-US" b="1" dirty="0" smtClean="0">
                <a:latin typeface="Arial "/>
              </a:rPr>
              <a:t/>
            </a:r>
            <a:br>
              <a:rPr lang="en-US" b="1" dirty="0" smtClean="0">
                <a:latin typeface="Arial "/>
              </a:rPr>
            </a:br>
            <a:r>
              <a:rPr lang="en-US" b="1" dirty="0" smtClean="0">
                <a:latin typeface="Arial "/>
              </a:rPr>
              <a:t> </a:t>
            </a:r>
            <a:r>
              <a:rPr lang="mn-MN" b="1" dirty="0" smtClean="0">
                <a:latin typeface="Arial "/>
              </a:rPr>
              <a:t>Төрийн алба удирдлагын</a:t>
            </a:r>
            <a:endParaRPr lang="en-US" b="1" dirty="0" smtClean="0">
              <a:latin typeface="Arial "/>
            </a:endParaRPr>
          </a:p>
          <a:p>
            <a:pPr lvl="0" algn="ctr">
              <a:spcBef>
                <a:spcPct val="0"/>
              </a:spcBef>
            </a:pPr>
            <a:r>
              <a:rPr lang="mn-MN" b="1" dirty="0" smtClean="0">
                <a:latin typeface="Arial "/>
              </a:rPr>
              <a:t> Сургууль</a:t>
            </a:r>
            <a:endParaRPr kumimoji="0" lang="en-US" b="1" i="0" u="none" strike="noStrike" kern="1200" cap="small" spc="0" normalizeH="0" baseline="0" noProof="0" dirty="0">
              <a:ln>
                <a:noFill/>
              </a:ln>
              <a:solidFill>
                <a:schemeClr val="tx1"/>
              </a:solidFill>
              <a:effectLst/>
              <a:uLnTx/>
              <a:uFillTx/>
              <a:latin typeface="Arial" pitchFamily="34" charset="0"/>
              <a:ea typeface="+mj-ea"/>
              <a:cs typeface="Arial" pitchFamily="34" charset="0"/>
            </a:endParaRPr>
          </a:p>
        </p:txBody>
      </p:sp>
      <p:pic>
        <p:nvPicPr>
          <p:cNvPr id="6" name="Picture 4" descr="AOM_LOGO3"/>
          <p:cNvPicPr>
            <a:picLocks noChangeAspect="1" noChangeArrowheads="1"/>
          </p:cNvPicPr>
          <p:nvPr/>
        </p:nvPicPr>
        <p:blipFill>
          <a:blip r:embed="rId2" cstate="print"/>
          <a:srcRect/>
          <a:stretch>
            <a:fillRect/>
          </a:stretch>
        </p:blipFill>
        <p:spPr bwMode="auto">
          <a:xfrm>
            <a:off x="2057400" y="304800"/>
            <a:ext cx="12954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pPr algn="ctr"/>
            <a:r>
              <a:rPr lang="mn-MN" sz="2800" b="1" i="1" dirty="0" smtClean="0">
                <a:solidFill>
                  <a:schemeClr val="tx1"/>
                </a:solidFill>
                <a:latin typeface="Arial "/>
              </a:rPr>
              <a:t>агуулга</a:t>
            </a:r>
            <a:endParaRPr lang="en-US" dirty="0"/>
          </a:p>
        </p:txBody>
      </p:sp>
      <p:sp>
        <p:nvSpPr>
          <p:cNvPr id="3" name="Content Placeholder 2"/>
          <p:cNvSpPr>
            <a:spLocks noGrp="1"/>
          </p:cNvSpPr>
          <p:nvPr>
            <p:ph sz="quarter" idx="1"/>
          </p:nvPr>
        </p:nvSpPr>
        <p:spPr>
          <a:xfrm>
            <a:off x="381000" y="990600"/>
            <a:ext cx="8382000" cy="5483352"/>
          </a:xfrm>
        </p:spPr>
        <p:txBody>
          <a:bodyPr/>
          <a:lstStyle/>
          <a:p>
            <a:r>
              <a:rPr lang="mn-MN" smtClean="0"/>
              <a:t>Гүйцэтгэл түүний удирдлага</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pPr algn="ctr"/>
            <a:r>
              <a:rPr lang="mn-MN" b="1" dirty="0" smtClean="0">
                <a:solidFill>
                  <a:schemeClr val="tx1"/>
                </a:solidFill>
                <a:latin typeface="Arial" pitchFamily="34" charset="0"/>
                <a:cs typeface="Arial" pitchFamily="34" charset="0"/>
              </a:rPr>
              <a:t>Гүйцэтгэл гэж юу вэ?</a:t>
            </a:r>
            <a:endParaRPr lang="en-US" b="1" dirty="0">
              <a:solidFill>
                <a:schemeClr val="tx1"/>
              </a:solidFill>
            </a:endParaRPr>
          </a:p>
        </p:txBody>
      </p:sp>
      <p:sp>
        <p:nvSpPr>
          <p:cNvPr id="4" name="Rounded Rectangle 3"/>
          <p:cNvSpPr/>
          <p:nvPr/>
        </p:nvSpPr>
        <p:spPr>
          <a:xfrm>
            <a:off x="762000" y="1096962"/>
            <a:ext cx="6934200" cy="1295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2400" b="1" i="1" dirty="0" smtClean="0">
              <a:ln w="1905"/>
              <a:solidFill>
                <a:schemeClr val="tx1"/>
              </a:solidFill>
              <a:effectLst>
                <a:innerShdw blurRad="69850" dist="43180" dir="5400000">
                  <a:srgbClr val="000000">
                    <a:alpha val="65000"/>
                  </a:srgbClr>
                </a:innerShdw>
              </a:effectLst>
              <a:latin typeface="Arial" pitchFamily="34" charset="0"/>
              <a:cs typeface="Arial" pitchFamily="34" charset="0"/>
            </a:endParaRPr>
          </a:p>
          <a:p>
            <a:pPr algn="ctr"/>
            <a:r>
              <a:rPr lang="mn-MN" sz="2400" b="1" i="1" dirty="0" smtClean="0">
                <a:ln w="1905"/>
                <a:solidFill>
                  <a:schemeClr val="tx1"/>
                </a:solidFill>
                <a:effectLst>
                  <a:innerShdw blurRad="69850" dist="43180" dir="5400000">
                    <a:srgbClr val="000000">
                      <a:alpha val="65000"/>
                    </a:srgbClr>
                  </a:innerShdw>
                </a:effectLst>
                <a:latin typeface="Arial" pitchFamily="34" charset="0"/>
                <a:cs typeface="Arial" pitchFamily="34" charset="0"/>
              </a:rPr>
              <a:t>Гүйцэтгэл гэдгийг боловсруулан гаргасан гарц/бий болсон үр дагавар хэмээн тодорхойлж болно.</a:t>
            </a:r>
          </a:p>
          <a:p>
            <a:pPr algn="ctr"/>
            <a:endParaRPr lang="en-US" sz="2400" b="1" i="1" dirty="0">
              <a:ln w="1905"/>
              <a:solidFill>
                <a:schemeClr val="tx1"/>
              </a:solidFill>
              <a:effectLst>
                <a:innerShdw blurRad="69850" dist="43180" dir="5400000">
                  <a:srgbClr val="000000">
                    <a:alpha val="65000"/>
                  </a:srgbClr>
                </a:innerShdw>
              </a:effectLst>
            </a:endParaRPr>
          </a:p>
        </p:txBody>
      </p:sp>
      <p:sp>
        <p:nvSpPr>
          <p:cNvPr id="5" name="Rounded Rectangle 4"/>
          <p:cNvSpPr/>
          <p:nvPr/>
        </p:nvSpPr>
        <p:spPr>
          <a:xfrm>
            <a:off x="1752600" y="2544762"/>
            <a:ext cx="4876800" cy="609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lgn="ctr"/>
            <a:r>
              <a:rPr lang="mn-MN" sz="2400" b="1" i="1" dirty="0" smtClean="0">
                <a:latin typeface="Arial" pitchFamily="34" charset="0"/>
                <a:cs typeface="Arial" pitchFamily="34" charset="0"/>
              </a:rPr>
              <a:t>Байгууллагын гүйцэтгэл</a:t>
            </a:r>
          </a:p>
          <a:p>
            <a:pPr algn="ctr"/>
            <a:endParaRPr lang="en-US" sz="1600" b="1" i="1" dirty="0"/>
          </a:p>
        </p:txBody>
      </p:sp>
      <p:sp>
        <p:nvSpPr>
          <p:cNvPr id="6" name="Rounded Rectangle 5"/>
          <p:cNvSpPr/>
          <p:nvPr/>
        </p:nvSpPr>
        <p:spPr>
          <a:xfrm>
            <a:off x="1795130" y="3276600"/>
            <a:ext cx="4834269" cy="609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1"/>
            <a:r>
              <a:rPr lang="mn-MN" sz="2400" b="1" i="1" dirty="0" smtClean="0">
                <a:latin typeface="Arial" pitchFamily="34" charset="0"/>
                <a:cs typeface="Arial" pitchFamily="34" charset="0"/>
              </a:rPr>
              <a:t>Нэгж, хэсгийн гүйцэтгэл</a:t>
            </a:r>
          </a:p>
        </p:txBody>
      </p:sp>
      <p:sp>
        <p:nvSpPr>
          <p:cNvPr id="7" name="Rounded Rectangle 6"/>
          <p:cNvSpPr/>
          <p:nvPr/>
        </p:nvSpPr>
        <p:spPr>
          <a:xfrm>
            <a:off x="1837660" y="3992562"/>
            <a:ext cx="4834269" cy="609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1"/>
            <a:r>
              <a:rPr lang="mn-MN" sz="2400" b="1" i="1" dirty="0" smtClean="0">
                <a:latin typeface="Arial" pitchFamily="34" charset="0"/>
                <a:cs typeface="Arial" pitchFamily="34" charset="0"/>
              </a:rPr>
              <a:t>Баг, бүлгийн гүйцэтгэл</a:t>
            </a:r>
          </a:p>
        </p:txBody>
      </p:sp>
      <p:sp>
        <p:nvSpPr>
          <p:cNvPr id="8" name="Rounded Rectangle 7"/>
          <p:cNvSpPr/>
          <p:nvPr/>
        </p:nvSpPr>
        <p:spPr>
          <a:xfrm>
            <a:off x="1828800" y="4754562"/>
            <a:ext cx="4834269" cy="609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1"/>
            <a:r>
              <a:rPr lang="mn-MN" sz="2400" b="1" i="1" dirty="0" smtClean="0">
                <a:latin typeface="Arial" pitchFamily="34" charset="0"/>
                <a:cs typeface="Arial" pitchFamily="34" charset="0"/>
              </a:rPr>
              <a:t>Хувь хүний гүйцэтгэл</a:t>
            </a:r>
          </a:p>
        </p:txBody>
      </p:sp>
      <p:sp>
        <p:nvSpPr>
          <p:cNvPr id="9" name="Rounded Rectangle 8"/>
          <p:cNvSpPr/>
          <p:nvPr/>
        </p:nvSpPr>
        <p:spPr>
          <a:xfrm>
            <a:off x="990600" y="5440362"/>
            <a:ext cx="6553200" cy="609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1"/>
            <a:endParaRPr lang="en-US" sz="2400" b="1" i="1" dirty="0" smtClean="0">
              <a:latin typeface="Arial" pitchFamily="34" charset="0"/>
              <a:cs typeface="Arial" pitchFamily="34" charset="0"/>
            </a:endParaRPr>
          </a:p>
          <a:p>
            <a:pPr lvl="1"/>
            <a:endParaRPr lang="en-US" sz="2400" b="1" i="1" dirty="0" smtClean="0">
              <a:latin typeface="Arial" pitchFamily="34" charset="0"/>
              <a:cs typeface="Arial" pitchFamily="34" charset="0"/>
            </a:endParaRPr>
          </a:p>
          <a:p>
            <a:pPr lvl="1"/>
            <a:r>
              <a:rPr lang="mn-MN" sz="2400" b="1" i="1" dirty="0" smtClean="0">
                <a:latin typeface="Arial" pitchFamily="34" charset="0"/>
                <a:cs typeface="Arial" pitchFamily="34" charset="0"/>
              </a:rPr>
              <a:t>Үйл явц, үйл ажиллагааны гүйцэтгэл</a:t>
            </a:r>
            <a:endParaRPr lang="en-US" sz="2400" b="1" i="1" dirty="0" smtClean="0">
              <a:latin typeface="Arial" pitchFamily="34" charset="0"/>
              <a:cs typeface="Arial" pitchFamily="34" charset="0"/>
            </a:endParaRPr>
          </a:p>
          <a:p>
            <a:endParaRPr lang="en-US" sz="2400" b="1" i="1" dirty="0" smtClean="0"/>
          </a:p>
          <a:p>
            <a:pPr lvl="1"/>
            <a:endParaRPr lang="mn-MN" sz="2400" b="1" i="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533400"/>
            <a:ext cx="7162800" cy="1066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mn-MN" sz="2800" b="1" i="1" dirty="0" smtClean="0">
                <a:solidFill>
                  <a:schemeClr val="tx1"/>
                </a:solidFill>
                <a:latin typeface="Arial" pitchFamily="34" charset="0"/>
                <a:cs typeface="Arial" pitchFamily="34" charset="0"/>
              </a:rPr>
              <a:t>Гүйцэтгэлийн удирдлага гэж юу вэ</a:t>
            </a:r>
            <a:r>
              <a:rPr lang="en-US" sz="2800" b="1" i="1" dirty="0" smtClean="0">
                <a:solidFill>
                  <a:schemeClr val="tx1"/>
                </a:solidFill>
                <a:latin typeface="Arial" pitchFamily="34" charset="0"/>
                <a:cs typeface="Arial" pitchFamily="34" charset="0"/>
              </a:rPr>
              <a:t>?</a:t>
            </a:r>
            <a:endParaRPr lang="en-US" sz="2800" i="1" dirty="0"/>
          </a:p>
        </p:txBody>
      </p:sp>
      <p:sp>
        <p:nvSpPr>
          <p:cNvPr id="5" name="Round Same Side Corner Rectangle 4"/>
          <p:cNvSpPr/>
          <p:nvPr/>
        </p:nvSpPr>
        <p:spPr>
          <a:xfrm>
            <a:off x="990600" y="1828800"/>
            <a:ext cx="7086600" cy="4191000"/>
          </a:xfrm>
          <a:prstGeom prst="round2Same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mn-MN" sz="2800" b="1" i="1" dirty="0" smtClean="0">
                <a:latin typeface="Arial" pitchFamily="34" charset="0"/>
                <a:cs typeface="Arial" pitchFamily="34" charset="0"/>
              </a:rPr>
              <a:t>Тавьсан зорилгодоо хүрэхийн тулд одоо байгаа болон хүрэх түвшинээ тодорхойлох, хэмжих, мэдээлэл цуглуулж дүн шинжилгээ хийх, тайлагнах замаар гүйцэтгэлийг сайжруулахад чиглэсэн системтэй үйл явц юм. </a:t>
            </a:r>
            <a:endParaRPr lang="en-US" sz="2800" b="1" i="1" dirty="0" smtClean="0">
              <a:latin typeface="Arial" pitchFamily="34" charset="0"/>
              <a:cs typeface="Arial" pitchFamily="34" charset="0"/>
            </a:endParaRPr>
          </a:p>
          <a:p>
            <a:pPr algn="just"/>
            <a:endParaRPr lang="en-US" sz="2800" b="1"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762000" y="207335"/>
            <a:ext cx="7391400" cy="1295400"/>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mn-MN" sz="2400" b="1" i="1" dirty="0" smtClean="0">
                <a:solidFill>
                  <a:schemeClr val="tx1"/>
                </a:solidFill>
                <a:latin typeface="Arial" pitchFamily="34" charset="0"/>
                <a:cs typeface="Arial" pitchFamily="34" charset="0"/>
              </a:rPr>
              <a:t>Гүйцэтгэлийн удирдлага нь дараах үе шатуудаас бүрддэг</a:t>
            </a:r>
            <a:endParaRPr lang="en-US" sz="2400" i="1" dirty="0"/>
          </a:p>
        </p:txBody>
      </p:sp>
      <p:sp>
        <p:nvSpPr>
          <p:cNvPr id="5" name="Rounded Rectangle 4"/>
          <p:cNvSpPr/>
          <p:nvPr/>
        </p:nvSpPr>
        <p:spPr>
          <a:xfrm>
            <a:off x="1066800" y="1655135"/>
            <a:ext cx="68580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b="1" i="1" dirty="0" smtClean="0">
              <a:solidFill>
                <a:schemeClr val="tx1"/>
              </a:solidFill>
              <a:latin typeface="Arial" pitchFamily="34" charset="0"/>
              <a:cs typeface="Arial" pitchFamily="34" charset="0"/>
            </a:endParaRPr>
          </a:p>
          <a:p>
            <a:pPr algn="ctr"/>
            <a:r>
              <a:rPr lang="mn-MN" sz="2000" b="1" i="1" dirty="0" smtClean="0">
                <a:solidFill>
                  <a:schemeClr val="tx1"/>
                </a:solidFill>
                <a:latin typeface="Arial" pitchFamily="34" charset="0"/>
                <a:cs typeface="Arial" pitchFamily="34" charset="0"/>
              </a:rPr>
              <a:t>Ажлаа төлөвлөж, гүйцэтгэлийн шалгуур үзүүлэлт, хүрэх түвшингээ тодорхойлох</a:t>
            </a:r>
          </a:p>
          <a:p>
            <a:pPr algn="ctr"/>
            <a:endParaRPr lang="en-US" sz="2000" b="1" i="1" dirty="0">
              <a:solidFill>
                <a:schemeClr val="tx1"/>
              </a:solidFill>
            </a:endParaRPr>
          </a:p>
        </p:txBody>
      </p:sp>
      <p:sp>
        <p:nvSpPr>
          <p:cNvPr id="6" name="Rounded Rectangle 5"/>
          <p:cNvSpPr/>
          <p:nvPr/>
        </p:nvSpPr>
        <p:spPr>
          <a:xfrm>
            <a:off x="1066800" y="2654595"/>
            <a:ext cx="68580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2400" b="1" i="1" dirty="0" smtClean="0">
                <a:solidFill>
                  <a:schemeClr val="tx1"/>
                </a:solidFill>
                <a:latin typeface="Arial" pitchFamily="34" charset="0"/>
                <a:cs typeface="Arial" pitchFamily="34" charset="0"/>
              </a:rPr>
              <a:t>Гүйцэтгэлийг тасралтгүй хянах</a:t>
            </a:r>
          </a:p>
        </p:txBody>
      </p:sp>
      <p:sp>
        <p:nvSpPr>
          <p:cNvPr id="7" name="Rounded Rectangle 6"/>
          <p:cNvSpPr/>
          <p:nvPr/>
        </p:nvSpPr>
        <p:spPr>
          <a:xfrm>
            <a:off x="1066800" y="3636335"/>
            <a:ext cx="68580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2400" b="1" i="1" dirty="0" smtClean="0">
                <a:solidFill>
                  <a:schemeClr val="tx1"/>
                </a:solidFill>
                <a:latin typeface="Arial" pitchFamily="34" charset="0"/>
                <a:cs typeface="Arial" pitchFamily="34" charset="0"/>
              </a:rPr>
              <a:t>Ажлыг гүйцэтгэх чадавхийг хөгжүүлэх</a:t>
            </a:r>
          </a:p>
        </p:txBody>
      </p:sp>
      <p:sp>
        <p:nvSpPr>
          <p:cNvPr id="8" name="Rounded Rectangle 7"/>
          <p:cNvSpPr/>
          <p:nvPr/>
        </p:nvSpPr>
        <p:spPr>
          <a:xfrm>
            <a:off x="1066800" y="4626935"/>
            <a:ext cx="68580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2400" b="1" i="1" dirty="0" smtClean="0">
                <a:solidFill>
                  <a:schemeClr val="tx1"/>
                </a:solidFill>
                <a:latin typeface="Arial" pitchFamily="34" charset="0"/>
                <a:cs typeface="Arial" pitchFamily="34" charset="0"/>
              </a:rPr>
              <a:t>Гүйцэтгэлийг тогтмол үнэлэх</a:t>
            </a:r>
          </a:p>
        </p:txBody>
      </p:sp>
      <p:sp>
        <p:nvSpPr>
          <p:cNvPr id="9" name="Rounded Rectangle 8"/>
          <p:cNvSpPr/>
          <p:nvPr/>
        </p:nvSpPr>
        <p:spPr>
          <a:xfrm>
            <a:off x="1066800" y="5562600"/>
            <a:ext cx="685800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2400" b="1" i="1" dirty="0" smtClean="0">
                <a:solidFill>
                  <a:schemeClr val="tx1"/>
                </a:solidFill>
                <a:latin typeface="Arial" pitchFamily="34" charset="0"/>
                <a:cs typeface="Arial" pitchFamily="34" charset="0"/>
              </a:rPr>
              <a:t>Сайн гүйцэтгэлийг шагнаж, урамшуулах</a:t>
            </a:r>
            <a:endParaRPr lang="en-US" sz="2400" b="1" i="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dirty="0" smtClean="0">
                <a:solidFill>
                  <a:schemeClr val="tx1"/>
                </a:solidFill>
                <a:latin typeface="Arial" pitchFamily="34" charset="0"/>
                <a:cs typeface="Arial" pitchFamily="34" charset="0"/>
              </a:rPr>
              <a:t>Гүйцэтгэлийн удирдлагыг хэрэгжүүлэхийн ач холбогдол</a:t>
            </a:r>
            <a:endParaRPr lang="en-US" b="1" dirty="0">
              <a:solidFill>
                <a:schemeClr val="tx1"/>
              </a:solidFill>
            </a:endParaRPr>
          </a:p>
        </p:txBody>
      </p:sp>
      <p:sp>
        <p:nvSpPr>
          <p:cNvPr id="3" name="Content Placeholder 2"/>
          <p:cNvSpPr>
            <a:spLocks noGrp="1"/>
          </p:cNvSpPr>
          <p:nvPr>
            <p:ph sz="quarter" idx="1"/>
          </p:nvPr>
        </p:nvSpPr>
        <p:spPr/>
        <p:txBody>
          <a:bodyPr>
            <a:normAutofit/>
          </a:bodyPr>
          <a:lstStyle/>
          <a:p>
            <a:pPr algn="just"/>
            <a:r>
              <a:rPr lang="mn-MN" dirty="0" smtClean="0">
                <a:latin typeface="Arial" pitchFamily="34" charset="0"/>
                <a:cs typeface="Arial" pitchFamily="34" charset="0"/>
              </a:rPr>
              <a:t>Байгууллагын зорилгыг хувь хүний, багийн, нэгжийн зорилготой уялдуулж өгнө.</a:t>
            </a:r>
          </a:p>
          <a:p>
            <a:pPr algn="just"/>
            <a:r>
              <a:rPr lang="mn-MN" dirty="0" smtClean="0">
                <a:latin typeface="Arial" pitchFamily="34" charset="0"/>
                <a:cs typeface="Arial" pitchFamily="34" charset="0"/>
              </a:rPr>
              <a:t>Гүйцэтгэлийн удирдлага нь хувь хүмүс гүйцэтгэлээ өөрөө удирдах, хянах, сайжруулах боломж олгодог. </a:t>
            </a:r>
          </a:p>
          <a:p>
            <a:pPr algn="just"/>
            <a:r>
              <a:rPr lang="mn-MN" dirty="0" smtClean="0">
                <a:latin typeface="Arial" pitchFamily="34" charset="0"/>
                <a:cs typeface="Arial" pitchFamily="34" charset="0"/>
              </a:rPr>
              <a:t>Гүйцэтгэлийн удирдлагыг хэрэгжүүлэх үед байнга эргэх холбоотой ажиллах хэрэгтэй байдаг. Энэ нь мэдээлэл солилцох, харьцуулах, сайн туршлагыг дэлгэрүүлэх боломж олгодог. </a:t>
            </a:r>
          </a:p>
          <a:p>
            <a:pPr algn="just"/>
            <a:r>
              <a:rPr lang="mn-MN" dirty="0" smtClean="0">
                <a:latin typeface="Arial" pitchFamily="34" charset="0"/>
                <a:cs typeface="Arial" pitchFamily="34" charset="0"/>
              </a:rPr>
              <a:t>Гүйцэтгэлийн удирдлага нь бүх ажилтанд хамаарах асуудал юм. </a:t>
            </a:r>
          </a:p>
          <a:p>
            <a:pPr algn="just"/>
            <a:endParaRPr lang="mn-MN"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pPr algn="ctr"/>
            <a:r>
              <a:rPr lang="mn-MN" b="1" dirty="0" smtClean="0">
                <a:solidFill>
                  <a:schemeClr val="tx1"/>
                </a:solidFill>
                <a:latin typeface="Arial" pitchFamily="34" charset="0"/>
                <a:cs typeface="Arial" pitchFamily="34" charset="0"/>
              </a:rPr>
              <a:t>Гүйцэтгэлийг хэмжих</a:t>
            </a:r>
            <a:endParaRPr lang="en-US" b="1" dirty="0">
              <a:solidFill>
                <a:schemeClr val="tx1"/>
              </a:solidFill>
            </a:endParaRPr>
          </a:p>
        </p:txBody>
      </p:sp>
      <p:sp>
        <p:nvSpPr>
          <p:cNvPr id="3" name="Content Placeholder 2"/>
          <p:cNvSpPr>
            <a:spLocks noGrp="1"/>
          </p:cNvSpPr>
          <p:nvPr>
            <p:ph sz="quarter" idx="1"/>
          </p:nvPr>
        </p:nvSpPr>
        <p:spPr>
          <a:xfrm>
            <a:off x="457200" y="1371600"/>
            <a:ext cx="7467600" cy="5102352"/>
          </a:xfrm>
        </p:spPr>
        <p:txBody>
          <a:bodyPr/>
          <a:lstStyle/>
          <a:p>
            <a:pPr algn="just"/>
            <a:r>
              <a:rPr lang="mn-MN" dirty="0" smtClean="0">
                <a:latin typeface="Arial" pitchFamily="34" charset="0"/>
                <a:cs typeface="Arial" pitchFamily="34" charset="0"/>
              </a:rPr>
              <a:t>Гүйцэтгэлийг тавьсан зорилт, эсвэл хүрэх үр дүн, тогтсон жишиг үзүүлэлттэй харьцуулан хэмжиж болно. </a:t>
            </a:r>
          </a:p>
          <a:p>
            <a:pPr algn="just"/>
            <a:r>
              <a:rPr lang="mn-MN" dirty="0" smtClean="0">
                <a:latin typeface="Arial" pitchFamily="34" charset="0"/>
                <a:cs typeface="Arial" pitchFamily="34" charset="0"/>
              </a:rPr>
              <a:t>Гүйцэтгэлээ зөв хэмжсэнээр бид хэр зэрэг сайн ажиллаж байна вэ,тавьсан зорилгодоо хүрч байна уу, үйлчлүүлэгчид маань бидний үйлчилгээнд сэтгэл хангалуун байна уу, цаашид юуг яаж сайжруулж болох вэ гэдгийг мэдэж авах боломжтой юм. </a:t>
            </a:r>
            <a:endParaRPr lang="en-US" dirty="0" smtClean="0">
              <a:latin typeface="Arial" pitchFamily="34" charset="0"/>
              <a:cs typeface="Arial" pitchFamily="34" charset="0"/>
            </a:endParaRPr>
          </a:p>
          <a:p>
            <a:pPr algn="just"/>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Delay 8"/>
          <p:cNvSpPr/>
          <p:nvPr/>
        </p:nvSpPr>
        <p:spPr>
          <a:xfrm flipH="1">
            <a:off x="533400" y="2362200"/>
            <a:ext cx="3657600" cy="3581400"/>
          </a:xfrm>
          <a:prstGeom prst="flowChartDelay">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mn-MN" sz="2400" b="1" i="1" dirty="0" smtClean="0">
                <a:solidFill>
                  <a:schemeClr val="tx1"/>
                </a:solidFill>
                <a:latin typeface="Arial" pitchFamily="34" charset="0"/>
                <a:cs typeface="Arial" pitchFamily="34" charset="0"/>
              </a:rPr>
              <a:t>Эхний алхам: </a:t>
            </a:r>
          </a:p>
          <a:p>
            <a:pPr lvl="0" algn="ctr"/>
            <a:r>
              <a:rPr lang="mn-MN" sz="2400" b="1" i="1" dirty="0" smtClean="0">
                <a:solidFill>
                  <a:schemeClr val="tx1"/>
                </a:solidFill>
                <a:latin typeface="Arial" pitchFamily="34" charset="0"/>
                <a:cs typeface="Arial" pitchFamily="34" charset="0"/>
              </a:rPr>
              <a:t>Хяналт шинжилгээний зорилтуудыг тодорхойлох нь хяналт шинжилгээний төлөвлөлт юм.</a:t>
            </a:r>
            <a:endParaRPr lang="en-US" sz="2400" b="1" i="1" dirty="0" smtClean="0">
              <a:solidFill>
                <a:schemeClr val="tx1"/>
              </a:solidFill>
              <a:latin typeface="Arial" pitchFamily="34" charset="0"/>
              <a:cs typeface="Arial" pitchFamily="34" charset="0"/>
            </a:endParaRPr>
          </a:p>
          <a:p>
            <a:pPr algn="ctr"/>
            <a:endParaRPr lang="en-US" sz="2400" b="1" i="1" dirty="0">
              <a:solidFill>
                <a:schemeClr val="tx1"/>
              </a:solidFill>
              <a:latin typeface="Arial" pitchFamily="34" charset="0"/>
              <a:cs typeface="Arial" pitchFamily="34" charset="0"/>
            </a:endParaRPr>
          </a:p>
        </p:txBody>
      </p:sp>
      <p:sp>
        <p:nvSpPr>
          <p:cNvPr id="10" name="Flowchart: Delay 9"/>
          <p:cNvSpPr/>
          <p:nvPr/>
        </p:nvSpPr>
        <p:spPr>
          <a:xfrm>
            <a:off x="4419600" y="2362200"/>
            <a:ext cx="3657600" cy="3581400"/>
          </a:xfrm>
          <a:prstGeom prst="flowChartDelay">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mn-MN" sz="2400" b="1" i="1" dirty="0" smtClean="0">
                <a:solidFill>
                  <a:schemeClr val="tx1"/>
                </a:solidFill>
                <a:latin typeface="Arial" pitchFamily="34" charset="0"/>
                <a:cs typeface="Arial" pitchFamily="34" charset="0"/>
              </a:rPr>
              <a:t>Хоёр дахь алхам:</a:t>
            </a:r>
          </a:p>
          <a:p>
            <a:pPr lvl="0" algn="ctr"/>
            <a:r>
              <a:rPr lang="mn-MN" sz="2400" b="1" i="1" dirty="0" smtClean="0">
                <a:solidFill>
                  <a:schemeClr val="tx1"/>
                </a:solidFill>
                <a:latin typeface="Arial" pitchFamily="34" charset="0"/>
                <a:cs typeface="Arial" pitchFamily="34" charset="0"/>
              </a:rPr>
              <a:t>Зорилтуудад хүрхийн тулд юу хийх ёстойгоо шийдвэрлэнэ.</a:t>
            </a:r>
            <a:endParaRPr lang="en-US" sz="2400" b="1" i="1" dirty="0">
              <a:solidFill>
                <a:schemeClr val="tx1"/>
              </a:solidFill>
              <a:latin typeface="Arial" pitchFamily="34" charset="0"/>
              <a:cs typeface="Arial" pitchFamily="34" charset="0"/>
            </a:endParaRPr>
          </a:p>
        </p:txBody>
      </p:sp>
      <p:sp>
        <p:nvSpPr>
          <p:cNvPr id="11" name="Rounded Rectangle 10"/>
          <p:cNvSpPr/>
          <p:nvPr/>
        </p:nvSpPr>
        <p:spPr>
          <a:xfrm>
            <a:off x="1371600" y="685800"/>
            <a:ext cx="5715000" cy="11430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mn-MN" sz="2800" b="1" i="1" dirty="0" smtClean="0">
                <a:solidFill>
                  <a:schemeClr val="tx1"/>
                </a:solidFill>
                <a:latin typeface="Arial" pitchFamily="34" charset="0"/>
                <a:cs typeface="Arial" pitchFamily="34" charset="0"/>
              </a:rPr>
              <a:t>Гүйцэтгэлийн төлөвлөлт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i="1" dirty="0" smtClean="0">
                <a:solidFill>
                  <a:schemeClr val="tx1"/>
                </a:solidFill>
                <a:latin typeface="Arial" pitchFamily="34" charset="0"/>
                <a:cs typeface="Arial" pitchFamily="34" charset="0"/>
              </a:rPr>
              <a:t>Төлөвлөгөөний зорилтод тавигдах шаардлагууд</a:t>
            </a:r>
            <a:endParaRPr lang="en-US" b="1" i="1"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algn="just">
              <a:lnSpc>
                <a:spcPct val="150000"/>
              </a:lnSpc>
            </a:pPr>
            <a:r>
              <a:rPr lang="mn-MN" sz="2800" dirty="0" smtClean="0">
                <a:latin typeface="Arial" pitchFamily="34" charset="0"/>
                <a:cs typeface="Arial" pitchFamily="34" charset="0"/>
              </a:rPr>
              <a:t>Албан ёсоор тодорхой томъёологдсон байх</a:t>
            </a:r>
          </a:p>
          <a:p>
            <a:pPr algn="just">
              <a:lnSpc>
                <a:spcPct val="150000"/>
              </a:lnSpc>
            </a:pPr>
            <a:r>
              <a:rPr lang="mn-MN" sz="2800" dirty="0" smtClean="0">
                <a:latin typeface="Arial" pitchFamily="34" charset="0"/>
                <a:cs typeface="Arial" pitchFamily="34" charset="0"/>
              </a:rPr>
              <a:t>Хэмжиж болохуйц, ойлгомжтой байх</a:t>
            </a:r>
          </a:p>
          <a:p>
            <a:pPr algn="just">
              <a:lnSpc>
                <a:spcPct val="150000"/>
              </a:lnSpc>
            </a:pPr>
            <a:r>
              <a:rPr lang="mn-MN" sz="2800" dirty="0" smtClean="0">
                <a:latin typeface="Arial" pitchFamily="34" charset="0"/>
                <a:cs typeface="Arial" pitchFamily="34" charset="0"/>
              </a:rPr>
              <a:t>Хүрэх боломжтой, бодиттой байх</a:t>
            </a:r>
          </a:p>
          <a:p>
            <a:pPr algn="just">
              <a:lnSpc>
                <a:spcPct val="150000"/>
              </a:lnSpc>
            </a:pPr>
            <a:r>
              <a:rPr lang="mn-MN" sz="2800" dirty="0" smtClean="0">
                <a:latin typeface="Arial" pitchFamily="34" charset="0"/>
                <a:cs typeface="Arial" pitchFamily="34" charset="0"/>
              </a:rPr>
              <a:t>Байнга боловсронгуй байх</a:t>
            </a:r>
          </a:p>
          <a:p>
            <a:pPr algn="just">
              <a:lnSpc>
                <a:spcPct val="150000"/>
              </a:lnSpc>
            </a:pPr>
            <a:r>
              <a:rPr lang="mn-MN" sz="2800" dirty="0" smtClean="0">
                <a:latin typeface="Arial" pitchFamily="34" charset="0"/>
                <a:cs typeface="Arial" pitchFamily="34" charset="0"/>
              </a:rPr>
              <a:t>Тэргүүн зэргийн ач холбогдолтой байх</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467600" cy="1143000"/>
          </a:xfrm>
        </p:spPr>
        <p:txBody>
          <a:bodyPr/>
          <a:lstStyle/>
          <a:p>
            <a:pPr algn="ctr"/>
            <a:r>
              <a:rPr lang="mn-MN" b="1" dirty="0" smtClean="0">
                <a:solidFill>
                  <a:schemeClr val="tx1"/>
                </a:solidFill>
                <a:latin typeface="Arial" pitchFamily="34" charset="0"/>
                <a:cs typeface="Arial" pitchFamily="34" charset="0"/>
              </a:rPr>
              <a:t>Төлөвлөгөөний зорилго:</a:t>
            </a:r>
            <a:endParaRPr lang="en-US" b="1"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a:xfrm>
            <a:off x="533400" y="1828800"/>
            <a:ext cx="7543800" cy="3581400"/>
          </a:xfrm>
        </p:spPr>
        <p:txBody>
          <a:bodyPr>
            <a:normAutofit/>
          </a:bodyPr>
          <a:lstStyle/>
          <a:p>
            <a:pPr algn="just"/>
            <a:r>
              <a:rPr lang="mn-MN" sz="2800" dirty="0" smtClean="0"/>
              <a:t>Байгууллагын үйл ажиллагаа, бодлого, хөтөлбөр , төслийн хэгэжилтийн явцыг үнэлэх</a:t>
            </a:r>
          </a:p>
          <a:p>
            <a:pPr algn="just"/>
            <a:r>
              <a:rPr lang="mn-MN" sz="2800" dirty="0" smtClean="0"/>
              <a:t>Урьчилан тоосоолоогүй үр дагаврыг илэрүүлэх</a:t>
            </a:r>
          </a:p>
          <a:p>
            <a:pPr algn="just"/>
            <a:r>
              <a:rPr lang="mn-MN" sz="2800" dirty="0" smtClean="0"/>
              <a:t>Хэрэгжүүлэх явцад гарч байгаа саад бэхщрхшээл хязгаарлалтыг тодорхойлох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pPr algn="ctr"/>
            <a:r>
              <a:rPr lang="mn-MN" b="1" i="1" dirty="0" smtClean="0">
                <a:solidFill>
                  <a:schemeClr val="tx1"/>
                </a:solidFill>
                <a:latin typeface="Arial" pitchFamily="34" charset="0"/>
                <a:cs typeface="Arial" pitchFamily="34" charset="0"/>
              </a:rPr>
              <a:t>Төлөвлөлтийн үйл явц</a:t>
            </a:r>
            <a:endParaRPr lang="en-US" b="1" i="1"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a:xfrm>
            <a:off x="533400" y="1066800"/>
            <a:ext cx="8001000" cy="5334000"/>
          </a:xfrm>
        </p:spPr>
        <p:txBody>
          <a:bodyPr>
            <a:normAutofit/>
          </a:bodyPr>
          <a:lstStyle/>
          <a:p>
            <a:pPr algn="just">
              <a:buNone/>
            </a:pPr>
            <a:r>
              <a:rPr lang="mn-MN" dirty="0" smtClean="0"/>
              <a:t>Хяналт шинжилгээний зорилтуудыг тогтоосны дараа тэдгэээрт хэрхэн хүрэх үйл ажиллагааг төлөвлөнө. Үүнийг хяналт-шинжилгээний үйл ажиллагааны иөлөвлөлт гэнэ.</a:t>
            </a:r>
          </a:p>
          <a:p>
            <a:pPr algn="just">
              <a:buNone/>
            </a:pPr>
            <a:r>
              <a:rPr lang="mn-MN" u="sng" dirty="0" smtClean="0"/>
              <a:t>Хяналт-шинжилгээний төлөвлөгөөнд тавигдах шаардлага:</a:t>
            </a:r>
          </a:p>
          <a:p>
            <a:pPr marL="457200" indent="-457200" algn="just">
              <a:buAutoNum type="arabicPeriod"/>
            </a:pPr>
            <a:r>
              <a:rPr lang="mn-MN" dirty="0" smtClean="0"/>
              <a:t>Тухайн үйл ажиллагааны бүр эхнэээсээ тусгасан байх</a:t>
            </a:r>
          </a:p>
          <a:p>
            <a:pPr marL="457200" indent="-457200" algn="just">
              <a:buAutoNum type="arabicPeriod"/>
            </a:pPr>
            <a:r>
              <a:rPr lang="mn-MN" dirty="0" smtClean="0"/>
              <a:t>Хэрэглэгчдийн сэтгэлд нийцсэн, тодорхой зорилготой байх</a:t>
            </a:r>
          </a:p>
          <a:p>
            <a:pPr marL="457200" indent="-457200" algn="just">
              <a:buAutoNum type="arabicPeriod"/>
            </a:pPr>
            <a:r>
              <a:rPr lang="mn-MN" dirty="0" smtClean="0"/>
              <a:t>Алдаанаасаа суралцахыг бүх талаар хөхүүлэн дэмжсэн байх</a:t>
            </a:r>
          </a:p>
          <a:p>
            <a:pPr marL="457200" indent="-457200" algn="just">
              <a:buAutoNum type="arabicPeriod"/>
            </a:pPr>
            <a:r>
              <a:rPr lang="mn-MN" dirty="0" smtClean="0"/>
              <a:t>Нягт нямбай байх</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i="1" dirty="0" smtClean="0">
                <a:solidFill>
                  <a:schemeClr val="tx1"/>
                </a:solidFill>
                <a:latin typeface="Arial" pitchFamily="34" charset="0"/>
                <a:cs typeface="Arial" pitchFamily="34" charset="0"/>
              </a:rPr>
              <a:t>Гүйцэтгэлийн шалгуур үзүүлэлт</a:t>
            </a:r>
            <a:endParaRPr lang="en-US" dirty="0"/>
          </a:p>
        </p:txBody>
      </p:sp>
      <p:sp>
        <p:nvSpPr>
          <p:cNvPr id="3" name="Content Placeholder 2"/>
          <p:cNvSpPr>
            <a:spLocks noGrp="1"/>
          </p:cNvSpPr>
          <p:nvPr>
            <p:ph sz="quarter" idx="1"/>
          </p:nvPr>
        </p:nvSpPr>
        <p:spPr/>
        <p:txBody>
          <a:bodyPr/>
          <a:lstStyle/>
          <a:p>
            <a:pPr algn="just"/>
            <a:r>
              <a:rPr lang="mn-MN" dirty="0" smtClean="0">
                <a:latin typeface="Arial" pitchFamily="34" charset="0"/>
                <a:cs typeface="Arial" pitchFamily="34" charset="0"/>
              </a:rPr>
              <a:t>Гүйцэтгэлийн шалгуур үзүүлэлт гэдэг нь аливаа үйл ажиллагааг тавьсан зорилгодоо хүрч байна уу</a:t>
            </a:r>
            <a:r>
              <a:rPr lang="en-US" dirty="0" smtClean="0">
                <a:latin typeface="Arial" pitchFamily="34" charset="0"/>
                <a:cs typeface="Arial" pitchFamily="34" charset="0"/>
              </a:rPr>
              <a:t>?</a:t>
            </a:r>
            <a:r>
              <a:rPr lang="mn-MN" dirty="0" smtClean="0">
                <a:latin typeface="Arial" pitchFamily="34" charset="0"/>
                <a:cs typeface="Arial" pitchFamily="34" charset="0"/>
              </a:rPr>
              <a:t> Үгүй юу? гэдгийг тодорхойлох хэмжүүр юм.   </a:t>
            </a:r>
          </a:p>
          <a:p>
            <a:pPr algn="just"/>
            <a:r>
              <a:rPr lang="mn-MN" dirty="0" smtClean="0">
                <a:latin typeface="Arial" pitchFamily="34" charset="0"/>
                <a:cs typeface="Arial" pitchFamily="34" charset="0"/>
              </a:rPr>
              <a:t>Шалгуур үзүүлэлт нь зорилтод хүрсэн эсэхийг тодорхойлохын тулд юуг хэмжих, үнэлэхийг хэлж өгдөг.  </a:t>
            </a:r>
          </a:p>
          <a:p>
            <a:pPr algn="just"/>
            <a:r>
              <a:rPr lang="mn-MN" dirty="0" smtClean="0">
                <a:latin typeface="Arial" pitchFamily="34" charset="0"/>
                <a:cs typeface="Arial" pitchFamily="34" charset="0"/>
              </a:rPr>
              <a:t>Шалгуур үзүүлэлт нь гол төлөв тоон хэмжигдээхүүн байх боловч зарим тохиолдолд чанарын ухагдахуунаар илэрхийлэгдэж болно.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228600"/>
          <a:ext cx="91440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7467600" cy="5864352"/>
          </a:xfrm>
        </p:spPr>
        <p:txBody>
          <a:bodyPr>
            <a:normAutofit fontScale="77500" lnSpcReduction="20000"/>
          </a:bodyPr>
          <a:lstStyle/>
          <a:p>
            <a:pPr algn="just"/>
            <a:r>
              <a:rPr lang="mn-MN" b="1" dirty="0" smtClean="0"/>
              <a:t>Шууд шалгуур үзүүлэлт</a:t>
            </a:r>
            <a:r>
              <a:rPr lang="mn-MN" dirty="0" smtClean="0"/>
              <a:t>: Хэмжих гэж буй үр дүнг аль болох тодорхой илэрхийлнэ.</a:t>
            </a:r>
          </a:p>
          <a:p>
            <a:pPr algn="just"/>
            <a:r>
              <a:rPr lang="mn-MN" b="1" dirty="0" smtClean="0"/>
              <a:t>Утгын шалгуур үзүүлэлт</a:t>
            </a:r>
            <a:r>
              <a:rPr lang="mn-MN" dirty="0" smtClean="0"/>
              <a:t>: Хэмжиж буй үр дүнгийн талаарх ойлголтыг хоёрдмол санаагүйгээр нэг утгаар тодорхойлно. </a:t>
            </a:r>
          </a:p>
          <a:p>
            <a:pPr algn="just"/>
            <a:r>
              <a:rPr lang="mn-MN" b="1" dirty="0" smtClean="0"/>
              <a:t>Хангалттай шалгуур үзүүлэлт</a:t>
            </a:r>
            <a:r>
              <a:rPr lang="mn-MN" dirty="0" smtClean="0"/>
              <a:t>: Тухайн үр дүнг хэмжихийн тулд хэдэн шалгуур үзүүлэлт байвал зохихыг илэрхийлнэ.</a:t>
            </a:r>
          </a:p>
          <a:p>
            <a:pPr algn="just"/>
            <a:r>
              <a:rPr lang="mn-MN" b="1" dirty="0" smtClean="0"/>
              <a:t>Тоон шалгуур үзүүлэлт: </a:t>
            </a:r>
            <a:r>
              <a:rPr lang="mn-MN" dirty="0" smtClean="0"/>
              <a:t>Гарах үр дүнг төгрөгийн ханш, эзлэх хувь, тонн гэх мэт хэмжиж болох бүх талаас тодорхойлно. </a:t>
            </a:r>
          </a:p>
          <a:p>
            <a:pPr algn="just"/>
            <a:r>
              <a:rPr lang="mn-MN" b="1" dirty="0" smtClean="0"/>
              <a:t>Найдвартай байх шалгуур үзүүлэлт: </a:t>
            </a:r>
            <a:r>
              <a:rPr lang="mn-MN" dirty="0" smtClean="0"/>
              <a:t>энэхүү үйл ажиллагаан нь хангалттай, чанартай үр дүнг бий болгох боломж байна уу? гэдэгт тулгуурлна. </a:t>
            </a:r>
          </a:p>
          <a:p>
            <a:pPr algn="just"/>
            <a:r>
              <a:rPr lang="mn-MN" b="1" dirty="0" smtClean="0"/>
              <a:t>Бодитой байх шалгуур үзүүлэлт: </a:t>
            </a:r>
            <a:r>
              <a:rPr lang="mn-MN" dirty="0" smtClean="0"/>
              <a:t>Тоо, баримт мэдээллийг цаг хугацаанд нь, боломжын үнээр олж аваад үйл ажиллагааг найдвартай байлгах үүднээс иргэдэд тогтмол мэдээлэх. </a:t>
            </a:r>
          </a:p>
          <a:p>
            <a:pPr algn="just"/>
            <a:r>
              <a:rPr lang="mn-MN" b="1" dirty="0" smtClean="0"/>
              <a:t>Ангилалт хийх шалгуур үзүүлэлт:</a:t>
            </a:r>
            <a:r>
              <a:rPr lang="en-US" dirty="0" smtClean="0"/>
              <a:t> </a:t>
            </a:r>
            <a:r>
              <a:rPr lang="mn-MN" dirty="0" smtClean="0"/>
              <a:t>Үйл ажиллагааны гүйцэтгэлийн үр дүнг хүйс, нас, байршил зэрэг ангилалд оруулж болох бүхий л үзүүлэлтийн талаас тодорхойлох нь хэмжилтийг хялбаршуулдаг байна.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i="1" dirty="0" smtClean="0">
                <a:solidFill>
                  <a:schemeClr val="tx1"/>
                </a:solidFill>
              </a:rPr>
              <a:t>Шалгуур үзүүлэлтийг боловсруулах</a:t>
            </a:r>
            <a:endParaRPr lang="en-US" dirty="0"/>
          </a:p>
        </p:txBody>
      </p:sp>
      <p:sp>
        <p:nvSpPr>
          <p:cNvPr id="3" name="Content Placeholder 2"/>
          <p:cNvSpPr>
            <a:spLocks noGrp="1"/>
          </p:cNvSpPr>
          <p:nvPr>
            <p:ph sz="quarter" idx="1"/>
          </p:nvPr>
        </p:nvSpPr>
        <p:spPr/>
        <p:txBody>
          <a:bodyPr/>
          <a:lstStyle/>
          <a:p>
            <a:pPr algn="just">
              <a:buFont typeface="Wingdings" pitchFamily="2" charset="2"/>
              <a:buChar char="Ø"/>
            </a:pPr>
            <a:r>
              <a:rPr lang="mn-MN" dirty="0" smtClean="0">
                <a:latin typeface="Arial" pitchFamily="34" charset="0"/>
                <a:cs typeface="Arial" pitchFamily="34" charset="0"/>
              </a:rPr>
              <a:t>Сайн шалгуур үзүүлэлтийг боловсруулахын тулд ганц удаа бус олон дахин оролдож үзэх хэрэгтэй байдаг. </a:t>
            </a:r>
          </a:p>
          <a:p>
            <a:pPr algn="just">
              <a:buFont typeface="Wingdings" pitchFamily="2" charset="2"/>
              <a:buChar char="Ø"/>
            </a:pPr>
            <a:r>
              <a:rPr lang="mn-MN" dirty="0" smtClean="0">
                <a:latin typeface="Arial" pitchFamily="34" charset="0"/>
                <a:cs typeface="Arial" pitchFamily="34" charset="0"/>
              </a:rPr>
              <a:t>Дээд түвшний шийдвэр гаргагчдаас эхлээд мэдээлэл цуглуулах ажилтан хүртэл шалгуур үзүүлэлт бүрийн логик үндэслэлийн талаарх хяналт шинжилгээ, үнэлгээний тогтолцоог тодорхой бологж санал нэгдсэн байх хэрэгтэй.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467600" cy="1143000"/>
          </a:xfrm>
        </p:spPr>
        <p:txBody>
          <a:bodyPr/>
          <a:lstStyle/>
          <a:p>
            <a:pPr algn="ctr"/>
            <a:r>
              <a:rPr lang="mn-MN" b="1" i="1" dirty="0" smtClean="0">
                <a:solidFill>
                  <a:schemeClr val="tx1"/>
                </a:solidFill>
              </a:rPr>
              <a:t>Үр дагварыг шалгуур үзүүлэлтээр илэрхийлэх</a:t>
            </a:r>
            <a:endParaRPr lang="en-US" dirty="0"/>
          </a:p>
        </p:txBody>
      </p:sp>
      <p:sp>
        <p:nvSpPr>
          <p:cNvPr id="3" name="Content Placeholder 2"/>
          <p:cNvSpPr>
            <a:spLocks noGrp="1"/>
          </p:cNvSpPr>
          <p:nvPr>
            <p:ph sz="quarter" idx="1"/>
          </p:nvPr>
        </p:nvSpPr>
        <p:spPr>
          <a:xfrm>
            <a:off x="457200" y="2209800"/>
            <a:ext cx="7848600" cy="3276600"/>
          </a:xfrm>
        </p:spPr>
        <p:txBody>
          <a:bodyPr/>
          <a:lstStyle/>
          <a:p>
            <a:pPr algn="just">
              <a:buNone/>
            </a:pPr>
            <a:r>
              <a:rPr lang="en-US" sz="3200" dirty="0" smtClean="0">
                <a:latin typeface="Arial "/>
              </a:rPr>
              <a:t>         </a:t>
            </a:r>
            <a:r>
              <a:rPr lang="mn-MN" sz="3200" dirty="0" smtClean="0">
                <a:latin typeface="Arial "/>
              </a:rPr>
              <a:t>Үр дүн хэмжин гэдэг нь орц, гарц бус үр дагварыг хэмжинэ гэсэн үг юм. Эдгээр үр дагварыг хэмжигдэхүйц  гүйцэтгэлийн шалгуур үзүүлэлтийг илэрхийлэх шардлагатай. </a:t>
            </a:r>
          </a:p>
          <a:p>
            <a:pPr algn="just">
              <a:buNone/>
            </a:pPr>
            <a:endParaRPr lang="mn-MN" dirty="0" smtClean="0"/>
          </a:p>
          <a:p>
            <a:pPr marL="457200" indent="-457200" algn="just">
              <a:buFont typeface="+mj-lt"/>
              <a:buAutoNum type="arabicPeriod"/>
            </a:pPr>
            <a:endParaRPr lang="mn-MN" dirty="0" smtClean="0"/>
          </a:p>
          <a:p>
            <a:pPr algn="just"/>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838200" y="533400"/>
            <a:ext cx="7239000" cy="106680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sz="2000" b="1" i="1" dirty="0" smtClean="0">
                <a:latin typeface="Arial "/>
              </a:rPr>
              <a:t>Гүйцэтгэлийн шалгуур үзүүлэлтийг илэрхийлэх  гурван хэлбэр</a:t>
            </a:r>
            <a:endParaRPr lang="en-US" sz="2000" b="1" i="1" dirty="0">
              <a:latin typeface="Arial "/>
            </a:endParaRPr>
          </a:p>
        </p:txBody>
      </p:sp>
      <p:graphicFrame>
        <p:nvGraphicFramePr>
          <p:cNvPr id="4" name="Diagram 3"/>
          <p:cNvGraphicFramePr/>
          <p:nvPr/>
        </p:nvGraphicFramePr>
        <p:xfrm>
          <a:off x="1371600" y="1981200"/>
          <a:ext cx="6324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solidFill>
                  <a:schemeClr val="tx1"/>
                </a:solidFill>
                <a:latin typeface="Arial" pitchFamily="34" charset="0"/>
                <a:cs typeface="Arial" pitchFamily="34" charset="0"/>
              </a:rPr>
              <a:t>Cream </a:t>
            </a:r>
            <a:r>
              <a:rPr lang="mn-MN" b="1" i="1" dirty="0" smtClean="0">
                <a:solidFill>
                  <a:schemeClr val="tx1"/>
                </a:solidFill>
                <a:latin typeface="Arial" pitchFamily="34" charset="0"/>
                <a:cs typeface="Arial" pitchFamily="34" charset="0"/>
              </a:rPr>
              <a:t>гүйцэтгэлийн шалгуур үзүүлэлт</a:t>
            </a:r>
            <a:r>
              <a:rPr lang="en-US" b="1" i="1" dirty="0" smtClean="0">
                <a:solidFill>
                  <a:schemeClr val="tx1"/>
                </a:solidFill>
                <a:latin typeface="Arial" pitchFamily="34" charset="0"/>
                <a:cs typeface="Arial" pitchFamily="34" charset="0"/>
              </a:rPr>
              <a:t> </a:t>
            </a:r>
            <a:endParaRPr lang="en-US" b="1" i="1" dirty="0">
              <a:solidFill>
                <a:schemeClr val="tx1"/>
              </a:solidFill>
            </a:endParaRPr>
          </a:p>
        </p:txBody>
      </p:sp>
      <p:sp>
        <p:nvSpPr>
          <p:cNvPr id="3" name="Content Placeholder 2"/>
          <p:cNvSpPr>
            <a:spLocks noGrp="1"/>
          </p:cNvSpPr>
          <p:nvPr>
            <p:ph sz="quarter" idx="1"/>
          </p:nvPr>
        </p:nvSpPr>
        <p:spPr/>
        <p:txBody>
          <a:bodyPr/>
          <a:lstStyle/>
          <a:p>
            <a:pPr algn="just"/>
            <a:r>
              <a:rPr lang="mn-MN" b="1" i="1" dirty="0" smtClean="0">
                <a:solidFill>
                  <a:schemeClr val="accent3">
                    <a:lumMod val="75000"/>
                  </a:schemeClr>
                </a:solidFill>
                <a:latin typeface="Arial "/>
              </a:rPr>
              <a:t>Тодорхой</a:t>
            </a:r>
            <a:r>
              <a:rPr lang="en-US" b="1" i="1" dirty="0" smtClean="0">
                <a:solidFill>
                  <a:schemeClr val="accent3">
                    <a:lumMod val="75000"/>
                  </a:schemeClr>
                </a:solidFill>
                <a:latin typeface="Arial "/>
              </a:rPr>
              <a:t>: </a:t>
            </a:r>
            <a:r>
              <a:rPr lang="mn-MN" dirty="0" smtClean="0">
                <a:latin typeface="Arial "/>
              </a:rPr>
              <a:t>Оновчтой салаа утгагүй байх.</a:t>
            </a:r>
          </a:p>
          <a:p>
            <a:pPr algn="just"/>
            <a:r>
              <a:rPr lang="mn-MN" dirty="0" smtClean="0">
                <a:latin typeface="Arial "/>
              </a:rPr>
              <a:t>Холбогдолтой</a:t>
            </a:r>
            <a:r>
              <a:rPr lang="en-US" dirty="0" smtClean="0">
                <a:latin typeface="Arial "/>
              </a:rPr>
              <a:t>: </a:t>
            </a:r>
            <a:r>
              <a:rPr lang="mn-MN" dirty="0" smtClean="0">
                <a:latin typeface="Arial "/>
              </a:rPr>
              <a:t>Асуудалд шууд хамаарал, зохистой байх.</a:t>
            </a:r>
          </a:p>
          <a:p>
            <a:pPr algn="just"/>
            <a:r>
              <a:rPr lang="mn-MN" b="1" i="1" dirty="0" smtClean="0">
                <a:solidFill>
                  <a:schemeClr val="accent3">
                    <a:lumMod val="75000"/>
                  </a:schemeClr>
                </a:solidFill>
                <a:latin typeface="Arial "/>
              </a:rPr>
              <a:t>Боломжийн</a:t>
            </a:r>
            <a:r>
              <a:rPr lang="en-US" b="1" i="1" dirty="0" smtClean="0">
                <a:solidFill>
                  <a:schemeClr val="accent3">
                    <a:lumMod val="75000"/>
                  </a:schemeClr>
                </a:solidFill>
                <a:latin typeface="Arial "/>
              </a:rPr>
              <a:t>: </a:t>
            </a:r>
            <a:r>
              <a:rPr lang="mn-MN" dirty="0" smtClean="0">
                <a:latin typeface="Arial "/>
              </a:rPr>
              <a:t>Боломжийн үнээр авч болохоор байх.</a:t>
            </a:r>
          </a:p>
          <a:p>
            <a:pPr algn="just"/>
            <a:r>
              <a:rPr lang="mn-MN" b="1" i="1" dirty="0" smtClean="0">
                <a:solidFill>
                  <a:schemeClr val="accent3">
                    <a:lumMod val="75000"/>
                  </a:schemeClr>
                </a:solidFill>
                <a:latin typeface="Arial "/>
              </a:rPr>
              <a:t>Хангалттай</a:t>
            </a:r>
            <a:r>
              <a:rPr lang="en-US" b="1" i="1" dirty="0" smtClean="0">
                <a:solidFill>
                  <a:schemeClr val="accent3">
                    <a:lumMod val="75000"/>
                  </a:schemeClr>
                </a:solidFill>
                <a:latin typeface="Arial "/>
              </a:rPr>
              <a:t>: </a:t>
            </a:r>
            <a:r>
              <a:rPr lang="mn-MN" dirty="0" smtClean="0">
                <a:latin typeface="Arial "/>
              </a:rPr>
              <a:t>Гүйцэтгэлийг хэмжих хангалттай үндэслэл бүхий байх.</a:t>
            </a:r>
          </a:p>
          <a:p>
            <a:pPr algn="just"/>
            <a:r>
              <a:rPr lang="mn-MN" b="1" i="1" dirty="0" smtClean="0">
                <a:solidFill>
                  <a:schemeClr val="accent3">
                    <a:lumMod val="75000"/>
                  </a:schemeClr>
                </a:solidFill>
                <a:latin typeface="Arial "/>
              </a:rPr>
              <a:t>Хяналт-шинжилгээ хийх боломжтой</a:t>
            </a:r>
            <a:r>
              <a:rPr lang="en-US" b="1" i="1" dirty="0" smtClean="0">
                <a:solidFill>
                  <a:schemeClr val="accent3">
                    <a:lumMod val="75000"/>
                  </a:schemeClr>
                </a:solidFill>
                <a:latin typeface="Arial "/>
              </a:rPr>
              <a:t>: </a:t>
            </a:r>
            <a:r>
              <a:rPr lang="mn-MN" dirty="0" smtClean="0">
                <a:latin typeface="Arial "/>
              </a:rPr>
              <a:t>Бие даасан байдлын хувьд баталгаатай байх боломжтой.</a:t>
            </a:r>
            <a:endParaRPr lang="en-US" dirty="0" smtClean="0">
              <a:latin typeface="Arial "/>
            </a:endParaRPr>
          </a:p>
          <a:p>
            <a:pPr algn="just"/>
            <a:endParaRPr lang="en-US" dirty="0">
              <a:latin typeface="Arial "/>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7924800" cy="3352800"/>
          </a:xfrm>
        </p:spPr>
        <p:txBody>
          <a:bodyPr>
            <a:normAutofit/>
          </a:bodyPr>
          <a:lstStyle/>
          <a:p>
            <a:pPr algn="just"/>
            <a:r>
              <a:rPr lang="mn-MN" sz="3200" dirty="0" smtClean="0">
                <a:latin typeface="Arial "/>
              </a:rPr>
              <a:t>Гүйцэтгэлийн шалгуур үзүүлэлт нь хүлээгдэж буй үр дагавартай холбоотой бөгөөд үр дагаварт холбогдолгүй бусад асуудлын нөлөөнд автаагүй байх хэрэгтэй. </a:t>
            </a:r>
            <a:endParaRPr lang="en-US" sz="3200" dirty="0" smtClean="0">
              <a:latin typeface="Arial "/>
            </a:endParaRPr>
          </a:p>
          <a:p>
            <a:pPr algn="just"/>
            <a:endParaRPr lang="en-US" sz="3200" dirty="0">
              <a:latin typeface="Arial "/>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dirty="0" smtClean="0">
                <a:solidFill>
                  <a:schemeClr val="tx1"/>
                </a:solidFill>
              </a:rPr>
              <a:t>Орлуулах шалгуур үзүүлэлт</a:t>
            </a:r>
            <a:endParaRPr lang="en-US" b="1" dirty="0">
              <a:solidFill>
                <a:schemeClr val="tx1"/>
              </a:solidFill>
            </a:endParaRPr>
          </a:p>
        </p:txBody>
      </p:sp>
      <p:sp>
        <p:nvSpPr>
          <p:cNvPr id="3" name="Content Placeholder 2"/>
          <p:cNvSpPr>
            <a:spLocks noGrp="1"/>
          </p:cNvSpPr>
          <p:nvPr>
            <p:ph sz="quarter" idx="1"/>
          </p:nvPr>
        </p:nvSpPr>
        <p:spPr>
          <a:xfrm>
            <a:off x="457200" y="1600200"/>
            <a:ext cx="7772400" cy="3352800"/>
          </a:xfrm>
        </p:spPr>
        <p:txBody>
          <a:bodyPr>
            <a:noAutofit/>
          </a:bodyPr>
          <a:lstStyle/>
          <a:p>
            <a:pPr algn="just">
              <a:lnSpc>
                <a:spcPct val="150000"/>
              </a:lnSpc>
            </a:pPr>
            <a:r>
              <a:rPr lang="mn-MN" sz="2800" dirty="0" smtClean="0">
                <a:latin typeface="Arial "/>
              </a:rPr>
              <a:t>Орлуулах шалгуур үзүүлэлтийг шууд шалгуур үзүүлэлтийн талаарх мэдээлэл байхгүй, мэдээлэл цуглуулахад хэт их зардалтай, эсвэл мэдээллийг тогтсон хугацаанд цуглуулах боломжгүй үед хэрэглэж болно.</a:t>
            </a:r>
            <a:endParaRPr lang="en-US" sz="2800" dirty="0" smtClean="0">
              <a:latin typeface="Arial "/>
            </a:endParaRPr>
          </a:p>
          <a:p>
            <a:pPr algn="just">
              <a:lnSpc>
                <a:spcPct val="150000"/>
              </a:lnSpc>
            </a:pPr>
            <a:endParaRPr lang="en-US" sz="2800" dirty="0">
              <a:latin typeface="Arial "/>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b="1" i="1" dirty="0" smtClean="0">
                <a:solidFill>
                  <a:schemeClr val="tx1"/>
                </a:solidFill>
              </a:rPr>
              <a:t>Урьдчилж боловсруулсан шалгуур үзүүлэлт</a:t>
            </a:r>
            <a:endParaRPr lang="en-US" b="1" i="1" dirty="0">
              <a:solidFill>
                <a:schemeClr val="tx1"/>
              </a:solidFill>
            </a:endParaRPr>
          </a:p>
        </p:txBody>
      </p:sp>
      <p:sp>
        <p:nvSpPr>
          <p:cNvPr id="3" name="Content Placeholder 2"/>
          <p:cNvSpPr>
            <a:spLocks noGrp="1"/>
          </p:cNvSpPr>
          <p:nvPr>
            <p:ph sz="quarter" idx="1"/>
          </p:nvPr>
        </p:nvSpPr>
        <p:spPr>
          <a:xfrm>
            <a:off x="457200" y="1600200"/>
            <a:ext cx="7924800" cy="4873752"/>
          </a:xfrm>
        </p:spPr>
        <p:txBody>
          <a:bodyPr/>
          <a:lstStyle/>
          <a:p>
            <a:pPr algn="just"/>
            <a:r>
              <a:rPr lang="mn-MN" dirty="0" smtClean="0"/>
              <a:t>Урьдчилж боловсруулсан бэлэн шалгуур үзүүлэлтийг хэрэглэх үед нэгийг нөгөөгөөс нь илүү гэж үзэн сонгохын тулд ямар үзүүлэлтэд үндэслэхээ шийдэхэд хэцүү байдаг. Гадны оролцогч талуудаас урьдчилж боловсруулсан шалгуур үзүүлэлт хэрэглэхийг шаардах тохиолдол байх боловч бидний үзэж байгаагаар байгууллагын хэрэгцээ шаардлагад нийцүүлэн, удирдлагад шаардлагатай мэдээлэл нь аль болох дотоод хэрэгцээнээсээ урган гарснаар боловсруулах нь зүйтэй.</a:t>
            </a: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0"/>
            <a:ext cx="7467600" cy="1143000"/>
          </a:xfrm>
        </p:spPr>
        <p:txBody>
          <a:bodyPr/>
          <a:lstStyle/>
          <a:p>
            <a:pPr algn="ctr"/>
            <a:r>
              <a:rPr lang="mn-MN" b="1" i="1" dirty="0" smtClean="0">
                <a:solidFill>
                  <a:schemeClr val="tx1"/>
                </a:solidFill>
              </a:rPr>
              <a:t>Анхаарал тавсан та бүхэнд баярлаллаа</a:t>
            </a:r>
            <a:endParaRPr lang="en-US" b="1" i="1"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295</TotalTime>
  <Words>924</Words>
  <Application>Microsoft Office PowerPoint</Application>
  <PresentationFormat>On-screen Show (4:3)</PresentationFormat>
  <Paragraphs>99</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Oriel</vt:lpstr>
      <vt:lpstr>Гүйцэтгэлийн төлөвлөлт, шалгуур үзүүлэлт боловсруулах</vt:lpstr>
      <vt:lpstr>агуулга</vt:lpstr>
      <vt:lpstr>Гүйцэтгэл гэж юу вэ?</vt:lpstr>
      <vt:lpstr>Slide 4</vt:lpstr>
      <vt:lpstr>Slide 5</vt:lpstr>
      <vt:lpstr>Гүйцэтгэлийн удирдлагыг хэрэгжүүлэхийн ач холбогдол</vt:lpstr>
      <vt:lpstr>Гүйцэтгэлийг хэмжих</vt:lpstr>
      <vt:lpstr>Slide 8</vt:lpstr>
      <vt:lpstr>Төлөвлөгөөний зорилтод тавигдах шаардлагууд</vt:lpstr>
      <vt:lpstr>Төлөвлөгөөний зорилго:</vt:lpstr>
      <vt:lpstr>Төлөвлөлтийн үйл явц</vt:lpstr>
      <vt:lpstr>Гүйцэтгэлийн шалгуур үзүүлэлт</vt:lpstr>
      <vt:lpstr>Slide 13</vt:lpstr>
      <vt:lpstr>Slide 14</vt:lpstr>
      <vt:lpstr>Шалгуур үзүүлэлтийг боловсруулах</vt:lpstr>
      <vt:lpstr>Үр дагварыг шалгуур үзүүлэлтээр илэрхийлэх</vt:lpstr>
      <vt:lpstr>Slide 17</vt:lpstr>
      <vt:lpstr>Cream гүйцэтгэлийн шалгуур үзүүлэлт </vt:lpstr>
      <vt:lpstr>Slide 19</vt:lpstr>
      <vt:lpstr>Орлуулах шалгуур үзүүлэлт</vt:lpstr>
      <vt:lpstr>Урьдчилж боловсруулсан шалгуур үзүүлэлт</vt:lpstr>
      <vt:lpstr>Анхаарал тавсан та бүхэнд баярлаллаа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Гүйцэтгэлийн төлөвлөлт, шалгуур үзүүлэлт боловсруулах</dc:title>
  <dc:creator>DELL</dc:creator>
  <cp:lastModifiedBy>lankaaa</cp:lastModifiedBy>
  <cp:revision>44</cp:revision>
  <dcterms:created xsi:type="dcterms:W3CDTF">2012-12-22T15:48:27Z</dcterms:created>
  <dcterms:modified xsi:type="dcterms:W3CDTF">2012-12-27T19:03:56Z</dcterms:modified>
</cp:coreProperties>
</file>