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0" r:id="rId3"/>
    <p:sldId id="306" r:id="rId4"/>
    <p:sldId id="261" r:id="rId5"/>
    <p:sldId id="277" r:id="rId6"/>
    <p:sldId id="278" r:id="rId7"/>
    <p:sldId id="279" r:id="rId8"/>
    <p:sldId id="280" r:id="rId9"/>
    <p:sldId id="307" r:id="rId10"/>
    <p:sldId id="281" r:id="rId11"/>
    <p:sldId id="282" r:id="rId12"/>
    <p:sldId id="283" r:id="rId13"/>
    <p:sldId id="284" r:id="rId14"/>
    <p:sldId id="285" r:id="rId15"/>
    <p:sldId id="288" r:id="rId16"/>
    <p:sldId id="289" r:id="rId17"/>
    <p:sldId id="291" r:id="rId18"/>
    <p:sldId id="290" r:id="rId19"/>
    <p:sldId id="286" r:id="rId20"/>
    <p:sldId id="287" r:id="rId21"/>
    <p:sldId id="292" r:id="rId22"/>
    <p:sldId id="293" r:id="rId23"/>
    <p:sldId id="294" r:id="rId24"/>
    <p:sldId id="295" r:id="rId25"/>
    <p:sldId id="296" r:id="rId26"/>
    <p:sldId id="297" r:id="rId27"/>
    <p:sldId id="298" r:id="rId28"/>
    <p:sldId id="299" r:id="rId29"/>
    <p:sldId id="300" r:id="rId30"/>
    <p:sldId id="301" r:id="rId31"/>
    <p:sldId id="304" r:id="rId32"/>
    <p:sldId id="305" r:id="rId33"/>
    <p:sldId id="270" r:id="rId34"/>
    <p:sldId id="271" r:id="rId35"/>
    <p:sldId id="272" r:id="rId36"/>
    <p:sldId id="273" r:id="rId37"/>
    <p:sldId id="274" r:id="rId38"/>
    <p:sldId id="275" r:id="rId39"/>
    <p:sldId id="276"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4660"/>
  </p:normalViewPr>
  <p:slideViewPr>
    <p:cSldViewPr>
      <p:cViewPr>
        <p:scale>
          <a:sx n="71" d="100"/>
          <a:sy n="71" d="100"/>
        </p:scale>
        <p:origin x="-49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702628-F350-485C-A812-E037134DFC30}" type="doc">
      <dgm:prSet loTypeId="urn:microsoft.com/office/officeart/2005/8/layout/matrix3" loCatId="matrix" qsTypeId="urn:microsoft.com/office/officeart/2005/8/quickstyle/3d7" qsCatId="3D" csTypeId="urn:microsoft.com/office/officeart/2005/8/colors/accent1_2" csCatId="accent1" phldr="1"/>
      <dgm:spPr/>
      <dgm:t>
        <a:bodyPr/>
        <a:lstStyle/>
        <a:p>
          <a:endParaRPr lang="en-US"/>
        </a:p>
      </dgm:t>
    </dgm:pt>
    <dgm:pt modelId="{219DD07F-0E9C-4136-9BAF-9E7D7E53714B}">
      <dgm:prSet phldrT="[Text]" custT="1"/>
      <dgm:spPr/>
      <dgm:t>
        <a:bodyPr/>
        <a:lstStyle/>
        <a:p>
          <a:r>
            <a:rPr lang="mn-MN" sz="2400" dirty="0" smtClean="0">
              <a:latin typeface="Times New Roman" pitchFamily="18" charset="0"/>
              <a:cs typeface="Times New Roman" pitchFamily="18" charset="0"/>
            </a:rPr>
            <a:t>Экспортлогч</a:t>
          </a:r>
        </a:p>
        <a:p>
          <a:r>
            <a:rPr lang="mn-MN" sz="2400" dirty="0" smtClean="0">
              <a:latin typeface="Times New Roman" pitchFamily="18" charset="0"/>
              <a:cs typeface="Times New Roman" pitchFamily="18" charset="0"/>
            </a:rPr>
            <a:t>бенефициар</a:t>
          </a:r>
          <a:endParaRPr lang="en-US" sz="2400" dirty="0">
            <a:latin typeface="Times New Roman" pitchFamily="18" charset="0"/>
            <a:cs typeface="Times New Roman" pitchFamily="18" charset="0"/>
          </a:endParaRPr>
        </a:p>
      </dgm:t>
    </dgm:pt>
    <dgm:pt modelId="{0FB2687E-8B4A-4F70-A99E-08D7107AA270}" type="parTrans" cxnId="{594F9EFE-5AFD-4A2A-8CEA-86131BEFD810}">
      <dgm:prSet/>
      <dgm:spPr/>
      <dgm:t>
        <a:bodyPr/>
        <a:lstStyle/>
        <a:p>
          <a:endParaRPr lang="en-US"/>
        </a:p>
      </dgm:t>
    </dgm:pt>
    <dgm:pt modelId="{E0D590CB-9212-4880-9FDE-3E84A0BE857F}" type="sibTrans" cxnId="{594F9EFE-5AFD-4A2A-8CEA-86131BEFD810}">
      <dgm:prSet/>
      <dgm:spPr/>
      <dgm:t>
        <a:bodyPr/>
        <a:lstStyle/>
        <a:p>
          <a:endParaRPr lang="en-US"/>
        </a:p>
      </dgm:t>
    </dgm:pt>
    <dgm:pt modelId="{537B3CA5-8CF3-43EA-B940-E98E72685FBE}">
      <dgm:prSet phldrT="[Text]" custT="1"/>
      <dgm:spPr/>
      <dgm:t>
        <a:bodyPr/>
        <a:lstStyle/>
        <a:p>
          <a:r>
            <a:rPr lang="mn-MN" sz="2400" dirty="0" smtClean="0">
              <a:latin typeface="Times New Roman" pitchFamily="18" charset="0"/>
              <a:cs typeface="Times New Roman" pitchFamily="18" charset="0"/>
            </a:rPr>
            <a:t>Импортлогч </a:t>
          </a:r>
        </a:p>
        <a:p>
          <a:r>
            <a:rPr lang="mn-MN" sz="2400" dirty="0" smtClean="0">
              <a:latin typeface="Times New Roman" pitchFamily="18" charset="0"/>
              <a:cs typeface="Times New Roman" pitchFamily="18" charset="0"/>
            </a:rPr>
            <a:t>Тушаал өгөгч</a:t>
          </a:r>
          <a:endParaRPr lang="en-US" sz="2400" dirty="0">
            <a:latin typeface="Times New Roman" pitchFamily="18" charset="0"/>
            <a:cs typeface="Times New Roman" pitchFamily="18" charset="0"/>
          </a:endParaRPr>
        </a:p>
      </dgm:t>
    </dgm:pt>
    <dgm:pt modelId="{5915DAA7-5B68-4E3D-BEE5-D61A9F8E3131}" type="parTrans" cxnId="{DF3B8C38-1D19-4CBC-BCA3-6F1CA63D769F}">
      <dgm:prSet/>
      <dgm:spPr/>
      <dgm:t>
        <a:bodyPr/>
        <a:lstStyle/>
        <a:p>
          <a:endParaRPr lang="en-US"/>
        </a:p>
      </dgm:t>
    </dgm:pt>
    <dgm:pt modelId="{A55FDF44-4626-4A35-84E9-C9EE30921D9C}" type="sibTrans" cxnId="{DF3B8C38-1D19-4CBC-BCA3-6F1CA63D769F}">
      <dgm:prSet/>
      <dgm:spPr/>
      <dgm:t>
        <a:bodyPr/>
        <a:lstStyle/>
        <a:p>
          <a:endParaRPr lang="en-US"/>
        </a:p>
      </dgm:t>
    </dgm:pt>
    <dgm:pt modelId="{918359D6-80C4-4B0E-BCCD-9E8DEFE7D3ED}">
      <dgm:prSet phldrT="[Text]" custT="1"/>
      <dgm:spPr/>
      <dgm:t>
        <a:bodyPr/>
        <a:lstStyle/>
        <a:p>
          <a:r>
            <a:rPr lang="mn-MN" sz="3200" dirty="0" smtClean="0">
              <a:latin typeface="Times New Roman" pitchFamily="18" charset="0"/>
              <a:cs typeface="Times New Roman" pitchFamily="18" charset="0"/>
            </a:rPr>
            <a:t>Авизлаж буй</a:t>
          </a:r>
        </a:p>
        <a:p>
          <a:r>
            <a:rPr lang="mn-MN" sz="3200" dirty="0" smtClean="0">
              <a:latin typeface="Times New Roman" pitchFamily="18" charset="0"/>
              <a:cs typeface="Times New Roman" pitchFamily="18" charset="0"/>
            </a:rPr>
            <a:t>банк</a:t>
          </a:r>
          <a:endParaRPr lang="en-US" sz="3200" dirty="0">
            <a:latin typeface="Times New Roman" pitchFamily="18" charset="0"/>
            <a:cs typeface="Times New Roman" pitchFamily="18" charset="0"/>
          </a:endParaRPr>
        </a:p>
      </dgm:t>
    </dgm:pt>
    <dgm:pt modelId="{7FA2BEB6-3F47-4C1C-8CE8-C09F027F2061}" type="parTrans" cxnId="{F1CDE63B-7CF9-4507-8727-78B4E56C3783}">
      <dgm:prSet/>
      <dgm:spPr/>
      <dgm:t>
        <a:bodyPr/>
        <a:lstStyle/>
        <a:p>
          <a:endParaRPr lang="en-US"/>
        </a:p>
      </dgm:t>
    </dgm:pt>
    <dgm:pt modelId="{A2C0F2FB-1D95-446B-896B-D1F7C5CA0171}" type="sibTrans" cxnId="{F1CDE63B-7CF9-4507-8727-78B4E56C3783}">
      <dgm:prSet/>
      <dgm:spPr/>
      <dgm:t>
        <a:bodyPr/>
        <a:lstStyle/>
        <a:p>
          <a:endParaRPr lang="en-US"/>
        </a:p>
      </dgm:t>
    </dgm:pt>
    <dgm:pt modelId="{76C6A9DD-3D78-46DD-8627-ADA3DD4F768A}">
      <dgm:prSet phldrT="[Text]" custT="1"/>
      <dgm:spPr>
        <a:ln>
          <a:noFill/>
        </a:ln>
        <a:effectLst>
          <a:outerShdw blurRad="149987" dist="250190" dir="8460000" algn="ctr">
            <a:srgbClr val="000000">
              <a:alpha val="28000"/>
            </a:srgbClr>
          </a:outerShdw>
        </a:effectLst>
      </dgm:spPr>
      <dgm:t>
        <a:bodyPr/>
        <a:lstStyle/>
        <a:p>
          <a:r>
            <a:rPr lang="mn-MN" sz="2800" dirty="0" smtClean="0">
              <a:latin typeface="Times New Roman" pitchFamily="18" charset="0"/>
              <a:cs typeface="Times New Roman" pitchFamily="18" charset="0"/>
            </a:rPr>
            <a:t>Банк </a:t>
          </a:r>
        </a:p>
        <a:p>
          <a:r>
            <a:rPr lang="mn-MN" sz="2800" dirty="0" smtClean="0">
              <a:latin typeface="Times New Roman" pitchFamily="18" charset="0"/>
              <a:cs typeface="Times New Roman" pitchFamily="18" charset="0"/>
            </a:rPr>
            <a:t>эмитент</a:t>
          </a:r>
          <a:endParaRPr lang="en-US" sz="2800" dirty="0">
            <a:latin typeface="Times New Roman" pitchFamily="18" charset="0"/>
            <a:cs typeface="Times New Roman" pitchFamily="18" charset="0"/>
          </a:endParaRPr>
        </a:p>
      </dgm:t>
    </dgm:pt>
    <dgm:pt modelId="{846D1FAB-78CC-4AC2-893B-A623395A5A3C}" type="parTrans" cxnId="{98075CD9-1AA4-44FE-AFAD-858A6D0DB15E}">
      <dgm:prSet/>
      <dgm:spPr/>
      <dgm:t>
        <a:bodyPr/>
        <a:lstStyle/>
        <a:p>
          <a:endParaRPr lang="en-US"/>
        </a:p>
      </dgm:t>
    </dgm:pt>
    <dgm:pt modelId="{E47958BF-7083-423B-903B-C68D1528A26A}" type="sibTrans" cxnId="{98075CD9-1AA4-44FE-AFAD-858A6D0DB15E}">
      <dgm:prSet/>
      <dgm:spPr/>
      <dgm:t>
        <a:bodyPr/>
        <a:lstStyle/>
        <a:p>
          <a:endParaRPr lang="en-US"/>
        </a:p>
      </dgm:t>
    </dgm:pt>
    <dgm:pt modelId="{A7C9D9C9-BAB0-4A2C-A688-C41CCAEC360A}" type="pres">
      <dgm:prSet presAssocID="{08702628-F350-485C-A812-E037134DFC30}" presName="matrix" presStyleCnt="0">
        <dgm:presLayoutVars>
          <dgm:chMax val="1"/>
          <dgm:dir/>
          <dgm:resizeHandles val="exact"/>
        </dgm:presLayoutVars>
      </dgm:prSet>
      <dgm:spPr/>
      <dgm:t>
        <a:bodyPr/>
        <a:lstStyle/>
        <a:p>
          <a:endParaRPr lang="en-US"/>
        </a:p>
      </dgm:t>
    </dgm:pt>
    <dgm:pt modelId="{CFE785E0-A246-43FF-8E3D-A538488EA7E9}" type="pres">
      <dgm:prSet presAssocID="{08702628-F350-485C-A812-E037134DFC30}" presName="diamond" presStyleLbl="bgShp" presStyleIdx="0" presStyleCnt="1" custLinFactNeighborX="4167" custLinFactNeighborY="0"/>
      <dgm:spPr/>
    </dgm:pt>
    <dgm:pt modelId="{7E4045A2-4013-4A1F-871B-01D2FA4A0A16}" type="pres">
      <dgm:prSet presAssocID="{08702628-F350-485C-A812-E037134DFC30}" presName="quad1" presStyleLbl="node1" presStyleIdx="0" presStyleCnt="4" custLinFactNeighborX="-59971" custLinFactNeighborY="-20798">
        <dgm:presLayoutVars>
          <dgm:chMax val="0"/>
          <dgm:chPref val="0"/>
          <dgm:bulletEnabled val="1"/>
        </dgm:presLayoutVars>
      </dgm:prSet>
      <dgm:spPr/>
      <dgm:t>
        <a:bodyPr/>
        <a:lstStyle/>
        <a:p>
          <a:endParaRPr lang="en-US"/>
        </a:p>
      </dgm:t>
    </dgm:pt>
    <dgm:pt modelId="{6D9A14B0-73F0-40CE-AE99-0BA8F3D9EAA3}" type="pres">
      <dgm:prSet presAssocID="{08702628-F350-485C-A812-E037134DFC30}" presName="quad2" presStyleLbl="node1" presStyleIdx="1" presStyleCnt="4" custLinFactNeighborX="54020" custLinFactNeighborY="-21670">
        <dgm:presLayoutVars>
          <dgm:chMax val="0"/>
          <dgm:chPref val="0"/>
          <dgm:bulletEnabled val="1"/>
        </dgm:presLayoutVars>
      </dgm:prSet>
      <dgm:spPr/>
      <dgm:t>
        <a:bodyPr/>
        <a:lstStyle/>
        <a:p>
          <a:endParaRPr lang="en-US"/>
        </a:p>
      </dgm:t>
    </dgm:pt>
    <dgm:pt modelId="{65C9A8C8-D6F7-45DA-B202-E551596043F0}" type="pres">
      <dgm:prSet presAssocID="{08702628-F350-485C-A812-E037134DFC30}" presName="quad3" presStyleLbl="node1" presStyleIdx="2" presStyleCnt="4" custLinFactNeighborX="-65301" custLinFactNeighborY="26432">
        <dgm:presLayoutVars>
          <dgm:chMax val="0"/>
          <dgm:chPref val="0"/>
          <dgm:bulletEnabled val="1"/>
        </dgm:presLayoutVars>
      </dgm:prSet>
      <dgm:spPr/>
      <dgm:t>
        <a:bodyPr/>
        <a:lstStyle/>
        <a:p>
          <a:endParaRPr lang="en-US"/>
        </a:p>
      </dgm:t>
    </dgm:pt>
    <dgm:pt modelId="{CF48800B-C2A3-4DB4-AA80-305346D3704F}" type="pres">
      <dgm:prSet presAssocID="{08702628-F350-485C-A812-E037134DFC30}" presName="quad4" presStyleLbl="node1" presStyleIdx="3" presStyleCnt="4" custLinFactNeighborX="53134" custLinFactNeighborY="21083">
        <dgm:presLayoutVars>
          <dgm:chMax val="0"/>
          <dgm:chPref val="0"/>
          <dgm:bulletEnabled val="1"/>
        </dgm:presLayoutVars>
      </dgm:prSet>
      <dgm:spPr/>
      <dgm:t>
        <a:bodyPr/>
        <a:lstStyle/>
        <a:p>
          <a:endParaRPr lang="en-US"/>
        </a:p>
      </dgm:t>
    </dgm:pt>
  </dgm:ptLst>
  <dgm:cxnLst>
    <dgm:cxn modelId="{594F9EFE-5AFD-4A2A-8CEA-86131BEFD810}" srcId="{08702628-F350-485C-A812-E037134DFC30}" destId="{219DD07F-0E9C-4136-9BAF-9E7D7E53714B}" srcOrd="0" destOrd="0" parTransId="{0FB2687E-8B4A-4F70-A99E-08D7107AA270}" sibTransId="{E0D590CB-9212-4880-9FDE-3E84A0BE857F}"/>
    <dgm:cxn modelId="{E0EF449B-ED89-49B2-9C06-578F83BF822F}" type="presOf" srcId="{918359D6-80C4-4B0E-BCCD-9E8DEFE7D3ED}" destId="{65C9A8C8-D6F7-45DA-B202-E551596043F0}" srcOrd="0" destOrd="0" presId="urn:microsoft.com/office/officeart/2005/8/layout/matrix3"/>
    <dgm:cxn modelId="{85EFD122-85B9-4009-9485-754546423162}" type="presOf" srcId="{537B3CA5-8CF3-43EA-B940-E98E72685FBE}" destId="{6D9A14B0-73F0-40CE-AE99-0BA8F3D9EAA3}" srcOrd="0" destOrd="0" presId="urn:microsoft.com/office/officeart/2005/8/layout/matrix3"/>
    <dgm:cxn modelId="{7E79A84B-BCDB-4526-92E7-5071B7B41180}" type="presOf" srcId="{76C6A9DD-3D78-46DD-8627-ADA3DD4F768A}" destId="{CF48800B-C2A3-4DB4-AA80-305346D3704F}" srcOrd="0" destOrd="0" presId="urn:microsoft.com/office/officeart/2005/8/layout/matrix3"/>
    <dgm:cxn modelId="{82297D97-BF76-4115-A588-6D26B3F21FAA}" type="presOf" srcId="{08702628-F350-485C-A812-E037134DFC30}" destId="{A7C9D9C9-BAB0-4A2C-A688-C41CCAEC360A}" srcOrd="0" destOrd="0" presId="urn:microsoft.com/office/officeart/2005/8/layout/matrix3"/>
    <dgm:cxn modelId="{DF3B8C38-1D19-4CBC-BCA3-6F1CA63D769F}" srcId="{08702628-F350-485C-A812-E037134DFC30}" destId="{537B3CA5-8CF3-43EA-B940-E98E72685FBE}" srcOrd="1" destOrd="0" parTransId="{5915DAA7-5B68-4E3D-BEE5-D61A9F8E3131}" sibTransId="{A55FDF44-4626-4A35-84E9-C9EE30921D9C}"/>
    <dgm:cxn modelId="{98075CD9-1AA4-44FE-AFAD-858A6D0DB15E}" srcId="{08702628-F350-485C-A812-E037134DFC30}" destId="{76C6A9DD-3D78-46DD-8627-ADA3DD4F768A}" srcOrd="3" destOrd="0" parTransId="{846D1FAB-78CC-4AC2-893B-A623395A5A3C}" sibTransId="{E47958BF-7083-423B-903B-C68D1528A26A}"/>
    <dgm:cxn modelId="{6B4DD9DC-0E8A-4398-85B0-E6732896EAB2}" type="presOf" srcId="{219DD07F-0E9C-4136-9BAF-9E7D7E53714B}" destId="{7E4045A2-4013-4A1F-871B-01D2FA4A0A16}" srcOrd="0" destOrd="0" presId="urn:microsoft.com/office/officeart/2005/8/layout/matrix3"/>
    <dgm:cxn modelId="{F1CDE63B-7CF9-4507-8727-78B4E56C3783}" srcId="{08702628-F350-485C-A812-E037134DFC30}" destId="{918359D6-80C4-4B0E-BCCD-9E8DEFE7D3ED}" srcOrd="2" destOrd="0" parTransId="{7FA2BEB6-3F47-4C1C-8CE8-C09F027F2061}" sibTransId="{A2C0F2FB-1D95-446B-896B-D1F7C5CA0171}"/>
    <dgm:cxn modelId="{DA4076AC-6077-485A-A9C9-A9B6C9892519}" type="presParOf" srcId="{A7C9D9C9-BAB0-4A2C-A688-C41CCAEC360A}" destId="{CFE785E0-A246-43FF-8E3D-A538488EA7E9}" srcOrd="0" destOrd="0" presId="urn:microsoft.com/office/officeart/2005/8/layout/matrix3"/>
    <dgm:cxn modelId="{7C4359DF-11AA-4BC0-BC37-3FA4BB0CE6EE}" type="presParOf" srcId="{A7C9D9C9-BAB0-4A2C-A688-C41CCAEC360A}" destId="{7E4045A2-4013-4A1F-871B-01D2FA4A0A16}" srcOrd="1" destOrd="0" presId="urn:microsoft.com/office/officeart/2005/8/layout/matrix3"/>
    <dgm:cxn modelId="{1FC8B590-3563-476D-8BE5-CB06DA04AB62}" type="presParOf" srcId="{A7C9D9C9-BAB0-4A2C-A688-C41CCAEC360A}" destId="{6D9A14B0-73F0-40CE-AE99-0BA8F3D9EAA3}" srcOrd="2" destOrd="0" presId="urn:microsoft.com/office/officeart/2005/8/layout/matrix3"/>
    <dgm:cxn modelId="{D24B1500-FA69-4F89-AC26-F850F53D9EDE}" type="presParOf" srcId="{A7C9D9C9-BAB0-4A2C-A688-C41CCAEC360A}" destId="{65C9A8C8-D6F7-45DA-B202-E551596043F0}" srcOrd="3" destOrd="0" presId="urn:microsoft.com/office/officeart/2005/8/layout/matrix3"/>
    <dgm:cxn modelId="{0B328387-1D3F-4379-985A-BF956C464058}" type="presParOf" srcId="{A7C9D9C9-BAB0-4A2C-A688-C41CCAEC360A}" destId="{CF48800B-C2A3-4DB4-AA80-305346D3704F}" srcOrd="4" destOrd="0" presId="urn:microsoft.com/office/officeart/2005/8/layout/matrix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FFB46E5-1807-4E73-8E20-211E30CC4041}" type="datetimeFigureOut">
              <a:rPr lang="en-US" smtClean="0"/>
              <a:pPr/>
              <a:t>8/27/2013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675810F-3726-4CCB-8286-64638E7E265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FFB46E5-1807-4E73-8E20-211E30CC4041}"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75810F-3726-4CCB-8286-64638E7E265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FFB46E5-1807-4E73-8E20-211E30CC4041}"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75810F-3726-4CCB-8286-64638E7E265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FFB46E5-1807-4E73-8E20-211E30CC4041}" type="datetimeFigureOut">
              <a:rPr lang="en-US" smtClean="0"/>
              <a:pPr/>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75810F-3726-4CCB-8286-64638E7E265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FFB46E5-1807-4E73-8E20-211E30CC4041}" type="datetimeFigureOut">
              <a:rPr lang="en-US" smtClean="0"/>
              <a:pPr/>
              <a:t>8/27/2013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75810F-3726-4CCB-8286-64638E7E265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FFB46E5-1807-4E73-8E20-211E30CC4041}" type="datetimeFigureOut">
              <a:rPr lang="en-US" smtClean="0"/>
              <a:pPr/>
              <a:t>8/27/2013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75810F-3726-4CCB-8286-64638E7E265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FB46E5-1807-4E73-8E20-211E30CC4041}" type="datetimeFigureOut">
              <a:rPr lang="en-US" smtClean="0"/>
              <a:pPr/>
              <a:t>8/27/2013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75810F-3726-4CCB-8286-64638E7E265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FFB46E5-1807-4E73-8E20-211E30CC4041}" type="datetimeFigureOut">
              <a:rPr lang="en-US" smtClean="0"/>
              <a:pPr/>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75810F-3726-4CCB-8286-64638E7E265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FFB46E5-1807-4E73-8E20-211E30CC4041}" type="datetimeFigureOut">
              <a:rPr lang="en-US" smtClean="0"/>
              <a:pPr/>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E675810F-3726-4CCB-8286-64638E7E265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FFB46E5-1807-4E73-8E20-211E30CC4041}"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75810F-3726-4CCB-8286-64638E7E265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FFB46E5-1807-4E73-8E20-211E30CC4041}"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75810F-3726-4CCB-8286-64638E7E265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FFB46E5-1807-4E73-8E20-211E30CC4041}" type="datetimeFigureOut">
              <a:rPr lang="en-US" smtClean="0"/>
              <a:pPr/>
              <a:t>8/27/2013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675810F-3726-4CCB-8286-64638E7E265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2914650"/>
          </a:xfrm>
        </p:spPr>
        <p:txBody>
          <a:bodyPr>
            <a:noAutofit/>
          </a:bodyPr>
          <a:lstStyle/>
          <a:p>
            <a:pPr algn="ctr"/>
            <a:r>
              <a:rPr lang="mn-MN" sz="6000" dirty="0" smtClean="0">
                <a:solidFill>
                  <a:schemeClr val="tx1"/>
                </a:solidFill>
              </a:rPr>
              <a:t>Олон </a:t>
            </a:r>
            <a:r>
              <a:rPr lang="mn-MN" sz="6000" smtClean="0">
                <a:solidFill>
                  <a:schemeClr val="tx1"/>
                </a:solidFill>
              </a:rPr>
              <a:t>улсын </a:t>
            </a:r>
            <a:r>
              <a:rPr lang="mn-MN" sz="6000" smtClean="0">
                <a:solidFill>
                  <a:schemeClr val="tx1"/>
                </a:solidFill>
              </a:rPr>
              <a:t>валют </a:t>
            </a:r>
            <a:r>
              <a:rPr lang="mn-MN" sz="6000" dirty="0" smtClean="0">
                <a:solidFill>
                  <a:schemeClr val="tx1"/>
                </a:solidFill>
              </a:rPr>
              <a:t>санхүү төлбөр, тооцооны нөхцөлүүд</a:t>
            </a:r>
            <a:endParaRPr lang="en-US" sz="6000" dirty="0">
              <a:solidFill>
                <a:schemeClr val="tx1"/>
              </a:solidFill>
            </a:endParaRPr>
          </a:p>
        </p:txBody>
      </p:sp>
      <p:pic>
        <p:nvPicPr>
          <p:cNvPr id="4" name="Picture 3" descr="economia1"/>
          <p:cNvPicPr/>
          <p:nvPr/>
        </p:nvPicPr>
        <p:blipFill>
          <a:blip r:embed="rId2" cstate="print"/>
          <a:srcRect/>
          <a:stretch>
            <a:fillRect/>
          </a:stretch>
        </p:blipFill>
        <p:spPr bwMode="auto">
          <a:xfrm>
            <a:off x="1981200" y="3276600"/>
            <a:ext cx="5105400" cy="304800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876800"/>
            <a:ext cx="8229600" cy="1143000"/>
          </a:xfrm>
        </p:spPr>
        <p:txBody>
          <a:bodyPr>
            <a:noAutofit/>
          </a:bodyPr>
          <a:lstStyle/>
          <a:p>
            <a:r>
              <a:rPr lang="mn-MN" sz="2800" b="1" i="1" dirty="0" smtClean="0">
                <a:latin typeface="Times New Roman" pitchFamily="18" charset="0"/>
                <a:cs typeface="Times New Roman" pitchFamily="18" charset="0"/>
              </a:rPr>
              <a:t/>
            </a:r>
            <a:br>
              <a:rPr lang="mn-MN" sz="2800" b="1" i="1" dirty="0" smtClean="0">
                <a:latin typeface="Times New Roman" pitchFamily="18" charset="0"/>
                <a:cs typeface="Times New Roman" pitchFamily="18" charset="0"/>
              </a:rPr>
            </a:br>
            <a:r>
              <a:rPr lang="mn-MN" sz="2800" b="1" i="1" dirty="0" smtClean="0">
                <a:solidFill>
                  <a:schemeClr val="tx1"/>
                </a:solidFill>
                <a:latin typeface="Times New Roman" pitchFamily="18" charset="0"/>
                <a:cs typeface="Times New Roman" pitchFamily="18" charset="0"/>
              </a:rPr>
              <a:t>                      </a:t>
            </a:r>
            <a:r>
              <a:rPr lang="mn-MN" sz="3600" b="1" dirty="0" smtClean="0">
                <a:solidFill>
                  <a:schemeClr val="tx1"/>
                </a:solidFill>
                <a:latin typeface="Times New Roman" pitchFamily="18" charset="0"/>
                <a:cs typeface="Times New Roman" pitchFamily="18" charset="0"/>
              </a:rPr>
              <a:t>Олон улсын тооцоо </a:t>
            </a:r>
            <a:br>
              <a:rPr lang="mn-MN" sz="3600" b="1" dirty="0" smtClean="0">
                <a:solidFill>
                  <a:schemeClr val="tx1"/>
                </a:solidFill>
                <a:latin typeface="Times New Roman" pitchFamily="18" charset="0"/>
                <a:cs typeface="Times New Roman" pitchFamily="18" charset="0"/>
              </a:rPr>
            </a:br>
            <a:r>
              <a:rPr lang="mn-MN" sz="2800" b="1" i="1" dirty="0" smtClean="0">
                <a:solidFill>
                  <a:schemeClr val="tx1"/>
                </a:solidFill>
                <a:latin typeface="Times New Roman" pitchFamily="18" charset="0"/>
                <a:cs typeface="Times New Roman" pitchFamily="18" charset="0"/>
              </a:rPr>
              <a:t/>
            </a:r>
            <a:br>
              <a:rPr lang="mn-MN" sz="2800" b="1" i="1" dirty="0" smtClean="0">
                <a:solidFill>
                  <a:schemeClr val="tx1"/>
                </a:solidFill>
                <a:latin typeface="Times New Roman" pitchFamily="18" charset="0"/>
                <a:cs typeface="Times New Roman" pitchFamily="18" charset="0"/>
              </a:rPr>
            </a:br>
            <a:r>
              <a:rPr lang="mn-MN" sz="2800" b="1" i="1" dirty="0" smtClean="0">
                <a:solidFill>
                  <a:schemeClr val="tx1"/>
                </a:solidFill>
                <a:latin typeface="Times New Roman" pitchFamily="18" charset="0"/>
                <a:cs typeface="Times New Roman" pitchFamily="18" charset="0"/>
              </a:rPr>
              <a:t>        Олон улсын тооцоо </a:t>
            </a:r>
            <a:r>
              <a:rPr lang="mn-MN" sz="2400" dirty="0" smtClean="0">
                <a:solidFill>
                  <a:schemeClr val="tx1"/>
                </a:solidFill>
                <a:latin typeface="Times New Roman" pitchFamily="18" charset="0"/>
                <a:cs typeface="Times New Roman" pitchFamily="18" charset="0"/>
              </a:rPr>
              <a:t>гэдэг нь янз бүрийн орнуудын иргэд болон хуулийн этгээдүүдийн хооронд улс төр, эдийн засаг, соёлын харилцаанд үүсэх өр төлбөрийн үүрэг болон шаардлагаар хийгдэх төлбөрийн зохицуулалтыг хэлнэ.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Олон улсын төлбөр тооцоо нэг талаас практик дээр батлагдсан олон улсын төвшинд тогтсон уламжлалаар төлбөр гүйцэтгэх нөхцөл, журам, нөгөө талаас тэдгээрийг гүйцэтгэхтэй хобоотой банкны өдөр тутамын үйл ажиллагааг өөртөө агуулдаг. </a:t>
            </a: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Тооцооны ихэнх хэсэг нь банкуудын дансан дахь бэлэн бус хэлбэрээр бичилт хийж гүйцэтгэдэг. </a:t>
            </a:r>
            <a:endParaRPr lang="en-US" sz="2400" dirty="0">
              <a:solidFill>
                <a:schemeClr val="tx1"/>
              </a:solidFill>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43400"/>
            <a:ext cx="8229600" cy="1143000"/>
          </a:xfrm>
        </p:spPr>
        <p:txBody>
          <a:bodyPr>
            <a:noAutofit/>
          </a:bodyPr>
          <a:lstStyle/>
          <a:p>
            <a:r>
              <a:rPr lang="mn-MN" sz="2400" dirty="0" smtClean="0">
                <a:solidFill>
                  <a:schemeClr val="tx1"/>
                </a:solidFill>
                <a:latin typeface="Times New Roman" pitchFamily="18" charset="0"/>
                <a:cs typeface="Times New Roman" pitchFamily="18" charset="0"/>
              </a:rPr>
              <a:t>Олон улсын төлбөр тооцоонд томоохон банкууд гол үүрэг гүйцэтгэдэг.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Төлбөр тооцоог хийхийн тулд тулд банкууд өөрсдийн гадаад дахь салбар болон гадаадын банкуудтай харилцах корреспондент гэрээ </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тухайн банкан дахь гадаадын банкуудын </a:t>
            </a:r>
            <a:r>
              <a:rPr lang="en-US" sz="2400" dirty="0" smtClean="0">
                <a:solidFill>
                  <a:schemeClr val="tx1"/>
                </a:solidFill>
                <a:latin typeface="Times New Roman" pitchFamily="18" charset="0"/>
                <a:cs typeface="Times New Roman" pitchFamily="18" charset="0"/>
              </a:rPr>
              <a:t>&lt;</a:t>
            </a:r>
            <a:r>
              <a:rPr lang="mn-MN" sz="2400" b="1" dirty="0" smtClean="0">
                <a:solidFill>
                  <a:schemeClr val="tx1"/>
                </a:solidFill>
                <a:latin typeface="Times New Roman" pitchFamily="18" charset="0"/>
                <a:cs typeface="Times New Roman" pitchFamily="18" charset="0"/>
              </a:rPr>
              <a:t>лоро</a:t>
            </a:r>
            <a:r>
              <a:rPr lang="en-US" sz="2400" dirty="0" smtClean="0">
                <a:solidFill>
                  <a:schemeClr val="tx1"/>
                </a:solidFill>
                <a:latin typeface="Times New Roman" pitchFamily="18" charset="0"/>
                <a:cs typeface="Times New Roman" pitchFamily="18" charset="0"/>
              </a:rPr>
              <a:t>&gt;</a:t>
            </a:r>
            <a:r>
              <a:rPr lang="mn-MN" sz="2400" dirty="0" smtClean="0">
                <a:solidFill>
                  <a:schemeClr val="tx1"/>
                </a:solidFill>
                <a:latin typeface="Times New Roman" pitchFamily="18" charset="0"/>
                <a:cs typeface="Times New Roman" pitchFamily="18" charset="0"/>
              </a:rPr>
              <a:t> данс</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 болон </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гадаадын банкан дахь тухайн банкны </a:t>
            </a:r>
            <a:r>
              <a:rPr lang="en-US" sz="2400" dirty="0" smtClean="0">
                <a:solidFill>
                  <a:schemeClr val="tx1"/>
                </a:solidFill>
                <a:latin typeface="Times New Roman" pitchFamily="18" charset="0"/>
                <a:cs typeface="Times New Roman" pitchFamily="18" charset="0"/>
              </a:rPr>
              <a:t>&lt;</a:t>
            </a:r>
            <a:r>
              <a:rPr lang="mn-MN" sz="2400" b="1" dirty="0" smtClean="0">
                <a:solidFill>
                  <a:schemeClr val="tx1"/>
                </a:solidFill>
                <a:latin typeface="Times New Roman" pitchFamily="18" charset="0"/>
                <a:cs typeface="Times New Roman" pitchFamily="18" charset="0"/>
              </a:rPr>
              <a:t>ностро</a:t>
            </a:r>
            <a:r>
              <a:rPr lang="en-US" sz="2400" dirty="0" smtClean="0">
                <a:solidFill>
                  <a:schemeClr val="tx1"/>
                </a:solidFill>
                <a:latin typeface="Times New Roman" pitchFamily="18" charset="0"/>
                <a:cs typeface="Times New Roman" pitchFamily="18" charset="0"/>
              </a:rPr>
              <a:t>&gt;</a:t>
            </a:r>
            <a:r>
              <a:rPr lang="mn-MN" sz="2400" dirty="0" smtClean="0">
                <a:solidFill>
                  <a:schemeClr val="tx1"/>
                </a:solidFill>
                <a:latin typeface="Times New Roman" pitchFamily="18" charset="0"/>
                <a:cs typeface="Times New Roman" pitchFamily="18" charset="0"/>
              </a:rPr>
              <a:t> данс</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-уудыг ашигладаг.</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Корреспондентын гэрээ нь тооцооны журам, комиссын хураамжын хэмжээ, зарцуулагдсан хөрөнгийг нөхөх арга зэргийг тодорхойлдог.</a:t>
            </a:r>
            <a:endParaRPr lang="en-US" sz="2400" dirty="0">
              <a:solidFill>
                <a:schemeClr val="tx1"/>
              </a:solidFill>
              <a:latin typeface="Times New Roman" pitchFamily="18" charset="0"/>
              <a:cs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191000"/>
            <a:ext cx="8229600" cy="1143000"/>
          </a:xfrm>
        </p:spPr>
        <p:txBody>
          <a:bodyPr>
            <a:noAutofit/>
          </a:bodyPr>
          <a:lstStyle/>
          <a:p>
            <a:pPr algn="just"/>
            <a:r>
              <a:rPr lang="mn-MN" sz="2400" dirty="0" smtClean="0">
                <a:solidFill>
                  <a:schemeClr val="tx1"/>
                </a:solidFill>
                <a:latin typeface="Times New Roman" pitchFamily="18" charset="0"/>
                <a:cs typeface="Times New Roman" pitchFamily="18" charset="0"/>
              </a:rPr>
              <a:t>Олон улсын төлбөр тооцоог үр ашигтай цаг тухайд нь гүйцэтгэхийн тулд банкууд ихэнхдээ ирээдүйд төлбөр гүйцэтгэх хугацаа, хэмжээтэй уялдуулан шаардлагатай валютын хэрэгсэлүүдийг янз бүрийн валютын хэлбэрээр байлгах ба өөрийн валютын нөөцийн </a:t>
            </a:r>
            <a:r>
              <a:rPr lang="mn-MN" sz="2400" b="1" dirty="0" smtClean="0">
                <a:solidFill>
                  <a:schemeClr val="tx1"/>
                </a:solidFill>
                <a:latin typeface="Times New Roman" pitchFamily="18" charset="0"/>
                <a:cs typeface="Times New Roman" pitchFamily="18" charset="0"/>
              </a:rPr>
              <a:t>диверсификацын </a:t>
            </a:r>
            <a:r>
              <a:rPr lang="mn-MN" sz="2400" dirty="0" smtClean="0">
                <a:solidFill>
                  <a:schemeClr val="tx1"/>
                </a:solidFill>
                <a:latin typeface="Times New Roman" pitchFamily="18" charset="0"/>
                <a:cs typeface="Times New Roman" pitchFamily="18" charset="0"/>
              </a:rPr>
              <a:t>бодлогыг хэрэгжүүлдэг.</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Дэлхийн зээлийн хөрөнгийн зах зээл түүн дотор евро зах зээл дээр банкууд нэлээд өндөр ашиг олж авах зорилгоор валютын активыг байршуулахыг илүүд үзэн </a:t>
            </a:r>
            <a:r>
              <a:rPr lang="mn-MN" sz="2400" b="1" dirty="0" smtClean="0">
                <a:solidFill>
                  <a:schemeClr val="tx1"/>
                </a:solidFill>
                <a:latin typeface="Times New Roman" pitchFamily="18" charset="0"/>
                <a:cs typeface="Times New Roman" pitchFamily="18" charset="0"/>
              </a:rPr>
              <a:t>ностро</a:t>
            </a:r>
            <a:r>
              <a:rPr lang="mn-MN" sz="2400" dirty="0" smtClean="0">
                <a:solidFill>
                  <a:schemeClr val="tx1"/>
                </a:solidFill>
                <a:latin typeface="Times New Roman" pitchFamily="18" charset="0"/>
                <a:cs typeface="Times New Roman" pitchFamily="18" charset="0"/>
              </a:rPr>
              <a:t> дансандаа хамгийн их үлдэгдэлийг байлгадаг. </a:t>
            </a:r>
            <a:endParaRPr lang="en-US" sz="2400" dirty="0">
              <a:solidFill>
                <a:schemeClr val="tx1"/>
              </a:solidFill>
              <a:latin typeface="Times New Roman" pitchFamily="18" charset="0"/>
              <a:cs typeface="Times New Roman" pitchFamily="18" charset="0"/>
            </a:endParaRPr>
          </a:p>
        </p:txBody>
      </p:sp>
    </p:spTree>
  </p:cSld>
  <p:clrMapOvr>
    <a:masterClrMapping/>
  </p:clrMapOvr>
  <p:transition>
    <p:split orient="vert"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67400"/>
            <a:ext cx="8229600" cy="1143000"/>
          </a:xfrm>
        </p:spPr>
        <p:txBody>
          <a:bodyPr>
            <a:normAutofit fontScale="90000"/>
          </a:bodyPr>
          <a:lstStyle/>
          <a:p>
            <a:r>
              <a:rPr lang="mn-MN" sz="2700" dirty="0" smtClean="0">
                <a:solidFill>
                  <a:schemeClr val="tx1"/>
                </a:solidFill>
                <a:latin typeface="Times New Roman" pitchFamily="18" charset="0"/>
                <a:cs typeface="Times New Roman" pitchFamily="18" charset="0"/>
              </a:rPr>
              <a:t>Арилжааны валют санхүү болон төлбөрийн нөхцлийн сонголт нь улс орны хоорондох эдийн засаг, улс төрийн харилцааны байдал, контрагентуудын хөрөнгийн чадавхи болон эрх мэдлийн харилцаа түүнчлэн тухайн барааны худалдаан дахь тогтсон хэв шинж зэргээс хамаарна.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Засгийн газрын төлбөр хоорондын гэрээнд зээл төлбөр,тооцооны ерөнхий зарчимыг тогтоодог бол гадаад худалдааны гэрээнд нөхцөлүүдийг маш нарийн сайн зааж өгдөг.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Эдгээрт үнэ ямар валютаар илэрхийлэгдэх тухай өөрөөр хэлбэл үнийн валют, төлбөрийн валют төлбөрийн нөхцөл, төлбөрийн хэрэгсэл, тооцооны хэлбэр болон ямар банкаар дамжуулан тооцоо хийх тухай үндсэн элементүүдийг хамруулж тооцох хэрэгтэй байдаг. </a:t>
            </a: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cSld>
  <p:clrMapOvr>
    <a:masterClrMapping/>
  </p:clrMapOvr>
  <p:transition>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400"/>
            <a:ext cx="8229600" cy="1143000"/>
          </a:xfrm>
        </p:spPr>
        <p:txBody>
          <a:bodyPr>
            <a:normAutofit fontScale="90000"/>
          </a:bodyPr>
          <a:lstStyle/>
          <a:p>
            <a:r>
              <a:rPr lang="mn-MN" sz="2400" b="1" dirty="0" smtClean="0">
                <a:solidFill>
                  <a:schemeClr val="tx1"/>
                </a:solidFill>
                <a:latin typeface="Times New Roman" pitchFamily="18" charset="0"/>
                <a:cs typeface="Times New Roman" pitchFamily="18" charset="0"/>
              </a:rPr>
              <a:t>Үнийн валют</a:t>
            </a:r>
            <a:r>
              <a:rPr lang="mn-MN" sz="2400" dirty="0" smtClean="0">
                <a:solidFill>
                  <a:schemeClr val="tx1"/>
                </a:solidFill>
                <a:latin typeface="Times New Roman" pitchFamily="18" charset="0"/>
                <a:cs typeface="Times New Roman" pitchFamily="18" charset="0"/>
              </a:rPr>
              <a:t>: Экспорт импортын гэрээний үнүүд өөр өөр байдаг бөгөөд экспортлогчоос импортлагчид бараа, бүтээгдэхүүн шилжих үед үүсэх нэмэгдэл зардлаас шалтгаална. Эдгээр зардалд экспортлогч орны складанд байршуулах, портонд  хүрэх зам, портонд байршуулах, хилийн чандруу гарах зам, барааг импортлогчид хүргэх зэрэг зардал орно. Барааны үнийг тодорхойлох </a:t>
            </a:r>
            <a:r>
              <a:rPr lang="mn-MN" sz="2400" b="1" dirty="0" smtClean="0">
                <a:solidFill>
                  <a:schemeClr val="tx1"/>
                </a:solidFill>
                <a:latin typeface="Times New Roman" pitchFamily="18" charset="0"/>
                <a:cs typeface="Times New Roman" pitchFamily="18" charset="0"/>
              </a:rPr>
              <a:t>5 үндсэн арга </a:t>
            </a:r>
            <a:r>
              <a:rPr lang="mn-MN" sz="2400" dirty="0" smtClean="0">
                <a:solidFill>
                  <a:schemeClr val="tx1"/>
                </a:solidFill>
                <a:latin typeface="Times New Roman" pitchFamily="18" charset="0"/>
                <a:cs typeface="Times New Roman" pitchFamily="18" charset="0"/>
              </a:rPr>
              <a:t>байдаг.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1. гэрээ хийх үеийн хатуу тогтсон үнэ. Энэ үнэ нь гэрээг гүйцэтгэх үед өөрчлөгдөхгүй. Энэ аргыг дэлхийн зах зээл дээр үнэ, ханш буурах хандлагын үед хэрэглэгддэг.</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2. гэрээнд гарын үсэг зурах үед үнийг тодорхойлох зарчмыг тохиролцдог бол харин үнэ өөрөө арилжааг гүйцэтгэх явцад тогтоогддог. Энэ арга зах зээлийн үнийн өсөх хандлагын үед хэрэглэгддэг.  </a:t>
            </a:r>
            <a:r>
              <a:rPr lang="mn-MN" sz="2400" b="1" dirty="0" smtClean="0">
                <a:solidFill>
                  <a:schemeClr val="tx1"/>
                </a:solidFill>
                <a:latin typeface="Times New Roman" pitchFamily="18" charset="0"/>
                <a:cs typeface="Times New Roman" pitchFamily="18" charset="0"/>
              </a:rPr>
              <a:t/>
            </a:r>
            <a:br>
              <a:rPr lang="mn-MN" sz="2400" b="1" dirty="0" smtClean="0">
                <a:solidFill>
                  <a:schemeClr val="tx1"/>
                </a:solidFill>
                <a:latin typeface="Times New Roman" pitchFamily="18" charset="0"/>
                <a:cs typeface="Times New Roman" pitchFamily="18" charset="0"/>
              </a:rPr>
            </a:br>
            <a:endParaRPr lang="en-US" sz="2400" b="1" dirty="0">
              <a:solidFill>
                <a:schemeClr val="tx1"/>
              </a:solidFill>
              <a:latin typeface="Times New Roman" pitchFamily="18" charset="0"/>
              <a:cs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029200"/>
            <a:ext cx="8229600" cy="1143000"/>
          </a:xfrm>
        </p:spPr>
        <p:txBody>
          <a:bodyPr>
            <a:noAutofit/>
          </a:bodyPr>
          <a:lstStyle/>
          <a:p>
            <a:r>
              <a:rPr lang="mn-MN" sz="2400" dirty="0" smtClean="0">
                <a:solidFill>
                  <a:schemeClr val="tx1"/>
                </a:solidFill>
                <a:latin typeface="Times New Roman" pitchFamily="18" charset="0"/>
                <a:cs typeface="Times New Roman" pitchFamily="18" charset="0"/>
              </a:rPr>
              <a:t>3. Гэрээ хийх үед үнэ хатуу тогтоогддог ч, гэрээг гүйцэтгэх үеийн үнэтэй харицуулахад зах зээлийн үнэ </a:t>
            </a:r>
            <a:r>
              <a:rPr lang="mn-MN" sz="2400" b="1" dirty="0" smtClean="0">
                <a:solidFill>
                  <a:schemeClr val="tx1"/>
                </a:solidFill>
                <a:latin typeface="Times New Roman" pitchFamily="18" charset="0"/>
                <a:cs typeface="Times New Roman" pitchFamily="18" charset="0"/>
              </a:rPr>
              <a:t>5%-н </a:t>
            </a:r>
            <a:r>
              <a:rPr lang="mn-MN" sz="2400" dirty="0" smtClean="0">
                <a:solidFill>
                  <a:schemeClr val="tx1"/>
                </a:solidFill>
                <a:latin typeface="Times New Roman" pitchFamily="18" charset="0"/>
                <a:cs typeface="Times New Roman" pitchFamily="18" charset="0"/>
              </a:rPr>
              <a:t>хэмжээнд өөрчлөгддөг.</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4.Тоног төхөөрөмж захиалах үед зарлагын өөрчлөлтөөс болдог тогтвортой бус үнэ. Өндөр конъюнктурын үед захиалагчын сонирхолд нийцүүлэн хязгаарлалт  </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үнийн өөрчлөлтийн ерөнхий хязгаар эсвэл тодорхой бус үнийг хэрэглэхэд зардлын зөвхөн нэг хэсэгт болон богино хугацаанд</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 тавьдаг.</a:t>
            </a:r>
            <a:br>
              <a:rPr lang="mn-MN" sz="2400" dirty="0" smtClean="0">
                <a:solidFill>
                  <a:schemeClr val="tx1"/>
                </a:solidFill>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5. Заримдаа гэрээний үнэ нь хэд хэдэн валютаар </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2 ба түүнээс их эсвэл стандартын валютын сагсанд ЗТЭ, евро</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 илэрхийлэгддэг.  </a:t>
            </a:r>
            <a:endParaRPr lang="en-US" sz="2400" dirty="0">
              <a:solidFill>
                <a:schemeClr val="tx1"/>
              </a:solidFill>
              <a:latin typeface="Times New Roman" pitchFamily="18" charset="0"/>
              <a:cs typeface="Times New Roman" pitchFamily="18" charset="0"/>
            </a:endParaRPr>
          </a:p>
        </p:txBody>
      </p:sp>
    </p:spTree>
  </p:cSld>
  <p:clrMapOvr>
    <a:masterClrMapping/>
  </p:clrMapOvr>
  <p:transition>
    <p:wheel spokes="3"/>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9200"/>
            <a:ext cx="8229600" cy="1143000"/>
          </a:xfrm>
        </p:spPr>
        <p:txBody>
          <a:bodyPr>
            <a:noAutofit/>
          </a:bodyPr>
          <a:lstStyle/>
          <a:p>
            <a:r>
              <a:rPr lang="mn-MN" sz="2400" b="1" dirty="0" smtClean="0">
                <a:solidFill>
                  <a:schemeClr val="tx1"/>
                </a:solidFill>
                <a:latin typeface="Times New Roman" pitchFamily="18" charset="0"/>
                <a:cs typeface="Times New Roman" pitchFamily="18" charset="0"/>
              </a:rPr>
              <a:t>Төлбөрийн валют:</a:t>
            </a:r>
            <a:r>
              <a:rPr lang="mn-MN" sz="2400" dirty="0" smtClean="0">
                <a:solidFill>
                  <a:schemeClr val="tx1"/>
                </a:solidFill>
                <a:latin typeface="Times New Roman" pitchFamily="18" charset="0"/>
                <a:cs typeface="Times New Roman" pitchFamily="18" charset="0"/>
              </a:rPr>
              <a:t> энэ нь импортлогч </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эсвэл зээлдэгч</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-ийн ёстой үүргийн валют юм. Валютын ханшны тогтворгүй үед үнэ нь нэлээд тогтвортой валютаар тогтоогддог, харин төлбөр нь ихэнхдээ импортлогч орны валютаар илэрхийлэгддэг.        Төлбөрийн нөхцөл энэ нь гадаад эдйин засгийн ажилбарын чухал элемент юм.</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Тэдгээрийг  бэлэн төлбөр, зээл үүсэхтэй холбоотой төлбөр, бэлэн төлбөрт опционтой зээл гэж ангилдаг.</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Олон улсын тооцооны бэлэн төлбөр гэдэг нь экспортын барааг худалдан авагчид шилжүүлсэний  </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ачилт хийсний</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 дараах төлбөр эсвэл гэрээний нөхцөлийн дагуу барааны ачилт хийсэн тухай нотлох баримтуудын үндсэн дээрх төлбөр гэж ойлгодог.</a:t>
            </a: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endParaRPr lang="en-US"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29000"/>
            <a:ext cx="8229600" cy="1143000"/>
          </a:xfrm>
        </p:spPr>
        <p:txBody>
          <a:bodyPr>
            <a:noAutofit/>
          </a:bodyPr>
          <a:lstStyle/>
          <a:p>
            <a:r>
              <a:rPr lang="mn-MN" sz="2800" dirty="0" smtClean="0">
                <a:solidFill>
                  <a:schemeClr val="tx1"/>
                </a:solidFill>
                <a:latin typeface="Times New Roman" pitchFamily="18" charset="0"/>
                <a:cs typeface="Times New Roman" pitchFamily="18" charset="0"/>
              </a:rPr>
              <a:t>Гадаад худалдааны импортлогч нь авсан зээлээ төлөхдөө жирийн вексель бичиж эсвэл экспортлогчын арилжааны зээлийн дансанд шилжих </a:t>
            </a:r>
            <a:r>
              <a:rPr lang="mn-MN" sz="2800" b="1" dirty="0" smtClean="0">
                <a:solidFill>
                  <a:schemeClr val="tx1"/>
                </a:solidFill>
                <a:latin typeface="Times New Roman" pitchFamily="18" charset="0"/>
                <a:cs typeface="Times New Roman" pitchFamily="18" charset="0"/>
              </a:rPr>
              <a:t>вексель- траттад акцепт </a:t>
            </a:r>
            <a:r>
              <a:rPr lang="en-US" sz="2800" dirty="0" smtClean="0">
                <a:solidFill>
                  <a:schemeClr val="tx1"/>
                </a:solidFill>
                <a:latin typeface="Times New Roman" pitchFamily="18" charset="0"/>
                <a:cs typeface="Times New Roman" pitchFamily="18" charset="0"/>
              </a:rPr>
              <a:t>(</a:t>
            </a:r>
            <a:r>
              <a:rPr lang="mn-MN" sz="2800" dirty="0" smtClean="0">
                <a:solidFill>
                  <a:schemeClr val="tx1"/>
                </a:solidFill>
                <a:latin typeface="Times New Roman" pitchFamily="18" charset="0"/>
                <a:cs typeface="Times New Roman" pitchFamily="18" charset="0"/>
              </a:rPr>
              <a:t>төлбөр гүйцэтгэхэд бэлэн байдалаа илэрхийлэх</a:t>
            </a:r>
            <a:r>
              <a:rPr lang="en-US" sz="2800" dirty="0" smtClean="0">
                <a:solidFill>
                  <a:schemeClr val="tx1"/>
                </a:solidFill>
                <a:latin typeface="Times New Roman" pitchFamily="18" charset="0"/>
                <a:cs typeface="Times New Roman" pitchFamily="18" charset="0"/>
              </a:rPr>
              <a:t>)</a:t>
            </a:r>
            <a:r>
              <a:rPr lang="mn-MN" sz="2800" dirty="0" smtClean="0">
                <a:solidFill>
                  <a:schemeClr val="tx1"/>
                </a:solidFill>
                <a:latin typeface="Times New Roman" pitchFamily="18" charset="0"/>
                <a:cs typeface="Times New Roman" pitchFamily="18" charset="0"/>
              </a:rPr>
              <a:t> өгдөг.</a:t>
            </a:r>
            <a:endParaRPr lang="en-US" sz="2800" dirty="0">
              <a:solidFill>
                <a:schemeClr val="tx1"/>
              </a:solidFill>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0"/>
            <a:ext cx="8229600" cy="1143000"/>
          </a:xfrm>
        </p:spPr>
        <p:txBody>
          <a:bodyPr>
            <a:noAutofit/>
          </a:bodyPr>
          <a:lstStyle/>
          <a:p>
            <a:r>
              <a:rPr lang="mn-MN" sz="2400" dirty="0" smtClean="0">
                <a:solidFill>
                  <a:schemeClr val="tx1"/>
                </a:solidFill>
                <a:latin typeface="Times New Roman" pitchFamily="18" charset="0"/>
                <a:cs typeface="Times New Roman" pitchFamily="18" charset="0"/>
              </a:rPr>
              <a:t>Төлбөрийн нөхцлийн альтернатив хэлбэр бол бэлэн хэлбэрээр хийгдэх опционтой зээл юм.</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Хэрэв импортлогч худалдан авсан барааны төлбөрийг хойшлуулах эрх эдлэх тохиолдолд бэлэн хэлбэрийн төлбөрөөр олгогдох хөнгөлөлтөөс хасагддаг.</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Олон улсын тооцооны вексель, төлбөрийн даалгавар, банзны шилжүүлэг </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шуудан болон холбоогоор</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 чек, пластик карт зэрэг төлбөрийн хэрэгсэлүүдийн тусламжтайгаар хийгддэг.</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Гадаад хэрэгсэл чек, вексель </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жирийн болон шилжих</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 бусад зээлийн хэрэгсэлүүд юм.  </a:t>
            </a:r>
            <a:endParaRPr lang="en-US" sz="2400" dirty="0">
              <a:solidFill>
                <a:schemeClr val="tx1"/>
              </a:solidFill>
              <a:latin typeface="Times New Roman" pitchFamily="18" charset="0"/>
              <a:cs typeface="Times New Roman" pitchFamily="18" charset="0"/>
            </a:endParaRPr>
          </a:p>
        </p:txBody>
      </p:sp>
    </p:spTree>
  </p:cSld>
  <p:clrMapOvr>
    <a:masterClrMapping/>
  </p:clrMapOvr>
  <p:transition>
    <p:strip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953000"/>
            <a:ext cx="8229600" cy="1143000"/>
          </a:xfrm>
        </p:spPr>
        <p:txBody>
          <a:bodyPr>
            <a:normAutofit fontScale="90000"/>
          </a:bodyPr>
          <a:lstStyle/>
          <a:p>
            <a:r>
              <a:rPr lang="mn-MN" sz="2700" b="1" dirty="0" smtClean="0">
                <a:solidFill>
                  <a:schemeClr val="tx1"/>
                </a:solidFill>
                <a:latin typeface="Times New Roman" pitchFamily="18" charset="0"/>
                <a:cs typeface="Times New Roman" pitchFamily="18" charset="0"/>
              </a:rPr>
              <a:t>Олон улсын төлбөр тооцооны төрлүүд</a:t>
            </a:r>
            <a:r>
              <a:rPr lang="mn-MN" sz="2700" dirty="0" smtClean="0">
                <a:solidFill>
                  <a:schemeClr val="tx1"/>
                </a:solidFill>
                <a:latin typeface="Times New Roman" pitchFamily="18" charset="0"/>
                <a:cs typeface="Times New Roman" pitchFamily="18" charset="0"/>
              </a:rPr>
              <a:t>: одоо үед практик дээр олон улсын тооцооны дараах үндсэн хэлбэрүүд болох аккредитив, инкассо, банкны шилжүүлэг, нээлттэй данс, аванс гэх мэтийг хэрэглэж байна. Түүнээс гадна олон улсын тооцоо вексель, чекийн тусламжтайгаар хийгддэг.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Төлбөрийн зарим төрлөөр нь </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инкассо, аванс, нээлттэй данс</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хийх үед банкны баталгаа гаргах ажиллагаа нь олон улсын тооцоотой нягт холбоотой.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Олон улсын тооцоо нь тухайн улсын үндэсний хууль, эрх зүйн актуудаар зохицуулагдахаас гадна  олон улсын банкны дүрэм журмаар зохицуулагдана. Олон улсын тооцоо нь банкны ажилбарыг универсаль болгосон аж ахуй харилцаануудыг жигдэрүүлсэн </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журамласан</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объякт юм. </a:t>
            </a: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a:t>
            </a:r>
            <a:endParaRPr lang="en-US" sz="2400" b="1" dirty="0">
              <a:solidFill>
                <a:schemeClr val="tx1"/>
              </a:solidFill>
              <a:latin typeface="Times New Roman" pitchFamily="18" charset="0"/>
              <a:cs typeface="Times New Roman" pitchFamily="18" charset="0"/>
            </a:endParaRPr>
          </a:p>
        </p:txBody>
      </p:sp>
    </p:spTree>
  </p:cSld>
  <p:clrMapOvr>
    <a:masterClrMapping/>
  </p:clrMapOvr>
  <p:transition>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181600"/>
            <a:ext cx="8229600" cy="1143000"/>
          </a:xfrm>
        </p:spPr>
        <p:txBody>
          <a:bodyPr>
            <a:normAutofit fontScale="90000"/>
          </a:bodyPr>
          <a:lstStyle/>
          <a:p>
            <a:r>
              <a:rPr lang="mn-MN" sz="2700" b="1" dirty="0" smtClean="0">
                <a:solidFill>
                  <a:schemeClr val="tx1"/>
                </a:solidFill>
                <a:latin typeface="Times New Roman" pitchFamily="18" charset="0"/>
                <a:cs typeface="Times New Roman" pitchFamily="18" charset="0"/>
              </a:rPr>
              <a:t>1930-1931</a:t>
            </a:r>
            <a:r>
              <a:rPr lang="mn-MN" sz="2700" dirty="0" smtClean="0">
                <a:solidFill>
                  <a:schemeClr val="tx1"/>
                </a:solidFill>
                <a:latin typeface="Times New Roman" pitchFamily="18" charset="0"/>
                <a:cs typeface="Times New Roman" pitchFamily="18" charset="0"/>
              </a:rPr>
              <a:t> онуудад </a:t>
            </a:r>
            <a:r>
              <a:rPr lang="mn-MN" sz="2700" b="1" dirty="0" smtClean="0">
                <a:solidFill>
                  <a:schemeClr val="tx1"/>
                </a:solidFill>
                <a:latin typeface="Times New Roman" pitchFamily="18" charset="0"/>
                <a:cs typeface="Times New Roman" pitchFamily="18" charset="0"/>
              </a:rPr>
              <a:t>Женевт</a:t>
            </a:r>
            <a:r>
              <a:rPr lang="mn-MN" sz="2700" dirty="0" smtClean="0">
                <a:solidFill>
                  <a:schemeClr val="tx1"/>
                </a:solidFill>
                <a:latin typeface="Times New Roman" pitchFamily="18" charset="0"/>
                <a:cs typeface="Times New Roman" pitchFamily="18" charset="0"/>
              </a:rPr>
              <a:t> болсон олон улсын бага хурал дээр олон улсын вексель, чекийн конвенцийг баталсан.</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Эдгээр конвенцууд нь вексель, чекийн тухай хуулиудыг бүх улсад журамлаж </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нэгэн жигд болгож</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олон улсын тооцоонд вексель, чек ашиглахад үүсэх хүндрэлийг арилгахад чиглэгдсэн. Векселийн тухай хууль нь ихэнх орнуудын үндэсний эрх зүйн үндэс болж өгсөн.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20 зууны эхэнд </a:t>
            </a:r>
            <a:r>
              <a:rPr lang="mn-MN" sz="2700" b="1" dirty="0" smtClean="0">
                <a:solidFill>
                  <a:schemeClr val="tx1"/>
                </a:solidFill>
                <a:latin typeface="Times New Roman" pitchFamily="18" charset="0"/>
                <a:cs typeface="Times New Roman" pitchFamily="18" charset="0"/>
              </a:rPr>
              <a:t>Парист</a:t>
            </a:r>
            <a:r>
              <a:rPr lang="mn-MN" sz="2700" dirty="0" smtClean="0">
                <a:solidFill>
                  <a:schemeClr val="tx1"/>
                </a:solidFill>
                <a:latin typeface="Times New Roman" pitchFamily="18" charset="0"/>
                <a:cs typeface="Times New Roman" pitchFamily="18" charset="0"/>
              </a:rPr>
              <a:t> байгуулагдсан олон улсын худалдааны танхим инкассаар хийгдэх аккредитив тухай дүрэм журмыг боловсруулан хэвлүүлсэн.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t>
            </a:r>
            <a:r>
              <a:rPr lang="mn-MN" sz="2700" b="1" dirty="0" smtClean="0">
                <a:solidFill>
                  <a:schemeClr val="tx1"/>
                </a:solidFill>
                <a:latin typeface="Times New Roman" pitchFamily="18" charset="0"/>
                <a:cs typeface="Times New Roman" pitchFamily="18" charset="0"/>
              </a:rPr>
              <a:t>Жн: Инкассын </a:t>
            </a:r>
            <a:r>
              <a:rPr lang="mn-MN" sz="2700" dirty="0" smtClean="0">
                <a:solidFill>
                  <a:schemeClr val="tx1"/>
                </a:solidFill>
                <a:latin typeface="Times New Roman" pitchFamily="18" charset="0"/>
                <a:cs typeface="Times New Roman" pitchFamily="18" charset="0"/>
              </a:rPr>
              <a:t>анхны дүрэм </a:t>
            </a:r>
            <a:r>
              <a:rPr lang="mn-MN" sz="2700" b="1" dirty="0" smtClean="0">
                <a:solidFill>
                  <a:schemeClr val="tx1"/>
                </a:solidFill>
                <a:latin typeface="Times New Roman" pitchFamily="18" charset="0"/>
                <a:cs typeface="Times New Roman" pitchFamily="18" charset="0"/>
              </a:rPr>
              <a:t>1936</a:t>
            </a:r>
            <a:r>
              <a:rPr lang="mn-MN" sz="2700" dirty="0" smtClean="0">
                <a:solidFill>
                  <a:schemeClr val="tx1"/>
                </a:solidFill>
                <a:latin typeface="Times New Roman" pitchFamily="18" charset="0"/>
                <a:cs typeface="Times New Roman" pitchFamily="18" charset="0"/>
              </a:rPr>
              <a:t> онд анх боловсруулагдаж дараа нь: </a:t>
            </a:r>
            <a:r>
              <a:rPr lang="mn-MN" sz="2700" b="1" dirty="0" smtClean="0">
                <a:solidFill>
                  <a:schemeClr val="tx1"/>
                </a:solidFill>
                <a:latin typeface="Times New Roman" pitchFamily="18" charset="0"/>
                <a:cs typeface="Times New Roman" pitchFamily="18" charset="0"/>
              </a:rPr>
              <a:t>1967, 1978, 1995 </a:t>
            </a:r>
            <a:r>
              <a:rPr lang="mn-MN" sz="2700" dirty="0" smtClean="0">
                <a:solidFill>
                  <a:schemeClr val="tx1"/>
                </a:solidFill>
                <a:latin typeface="Times New Roman" pitchFamily="18" charset="0"/>
                <a:cs typeface="Times New Roman" pitchFamily="18" charset="0"/>
              </a:rPr>
              <a:t>онуудад өөрчлөлтүүд орж </a:t>
            </a:r>
            <a:r>
              <a:rPr lang="mn-MN" sz="2700" b="1" dirty="0" smtClean="0">
                <a:solidFill>
                  <a:schemeClr val="tx1"/>
                </a:solidFill>
                <a:latin typeface="Times New Roman" pitchFamily="18" charset="0"/>
                <a:cs typeface="Times New Roman" pitchFamily="18" charset="0"/>
              </a:rPr>
              <a:t>1996 </a:t>
            </a:r>
            <a:r>
              <a:rPr lang="mn-MN" sz="2700" dirty="0" smtClean="0">
                <a:solidFill>
                  <a:schemeClr val="tx1"/>
                </a:solidFill>
                <a:latin typeface="Times New Roman" pitchFamily="18" charset="0"/>
                <a:cs typeface="Times New Roman" pitchFamily="18" charset="0"/>
              </a:rPr>
              <a:t>оны</a:t>
            </a:r>
            <a:r>
              <a:rPr lang="mn-MN" sz="2700" b="1" dirty="0" smtClean="0">
                <a:solidFill>
                  <a:schemeClr val="tx1"/>
                </a:solidFill>
                <a:latin typeface="Times New Roman" pitchFamily="18" charset="0"/>
                <a:cs typeface="Times New Roman" pitchFamily="18" charset="0"/>
              </a:rPr>
              <a:t> 1 </a:t>
            </a:r>
            <a:r>
              <a:rPr lang="mn-MN" sz="2700" dirty="0" smtClean="0">
                <a:solidFill>
                  <a:schemeClr val="tx1"/>
                </a:solidFill>
                <a:latin typeface="Times New Roman" pitchFamily="18" charset="0"/>
                <a:cs typeface="Times New Roman" pitchFamily="18" charset="0"/>
              </a:rPr>
              <a:t>сараас хүчин төгөлдөр болсон.</a:t>
            </a: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a:t>
            </a:r>
            <a:endParaRPr lang="en-US" sz="2400" dirty="0">
              <a:solidFill>
                <a:schemeClr val="tx1"/>
              </a:solidFill>
              <a:latin typeface="Times New Roman" pitchFamily="18" charset="0"/>
              <a:cs typeface="Times New Roman" pitchFamily="18" charset="0"/>
            </a:endParaRPr>
          </a:p>
        </p:txBody>
      </p:sp>
    </p:spTree>
  </p:cSld>
  <p:clrMapOvr>
    <a:masterClrMapping/>
  </p:clrMapOvr>
  <p:transition>
    <p:cover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10200"/>
            <a:ext cx="8229600" cy="1143000"/>
          </a:xfrm>
        </p:spPr>
        <p:txBody>
          <a:bodyPr>
            <a:noAutofit/>
          </a:bodyPr>
          <a:lstStyle/>
          <a:p>
            <a:r>
              <a:rPr lang="mn-MN" sz="2200" dirty="0" smtClean="0">
                <a:solidFill>
                  <a:schemeClr val="tx1"/>
                </a:solidFill>
                <a:latin typeface="Times New Roman" pitchFamily="18" charset="0"/>
                <a:cs typeface="Times New Roman" pitchFamily="18" charset="0"/>
              </a:rPr>
              <a:t>Олон улсын тооцоо нь баримтын шинж чанартай байдаг бөгөөд өөрөөр хэлбэл санхүү болон арилжааны баримтуудаар хийгддэг. Санхүүгийн баримтад жирийн болон шилжих вексель, чекүүд, төлбөрийн бичилт </a:t>
            </a:r>
            <a:r>
              <a:rPr lang="en-US" sz="2200" dirty="0" smtClean="0">
                <a:solidFill>
                  <a:schemeClr val="tx1"/>
                </a:solidFill>
                <a:latin typeface="Times New Roman" pitchFamily="18" charset="0"/>
                <a:cs typeface="Times New Roman" pitchFamily="18" charset="0"/>
              </a:rPr>
              <a:t>(</a:t>
            </a:r>
            <a:r>
              <a:rPr lang="mn-MN" sz="2200" dirty="0" smtClean="0">
                <a:solidFill>
                  <a:schemeClr val="tx1"/>
                </a:solidFill>
                <a:latin typeface="Times New Roman" pitchFamily="18" charset="0"/>
                <a:cs typeface="Times New Roman" pitchFamily="18" charset="0"/>
              </a:rPr>
              <a:t>акцент</a:t>
            </a:r>
            <a:r>
              <a:rPr lang="en-US" sz="2200" dirty="0" smtClean="0">
                <a:solidFill>
                  <a:schemeClr val="tx1"/>
                </a:solidFill>
                <a:latin typeface="Times New Roman" pitchFamily="18" charset="0"/>
                <a:cs typeface="Times New Roman" pitchFamily="18" charset="0"/>
              </a:rPr>
              <a:t>)</a:t>
            </a:r>
            <a:r>
              <a:rPr lang="mn-MN" sz="2200" dirty="0" smtClean="0">
                <a:solidFill>
                  <a:schemeClr val="tx1"/>
                </a:solidFill>
                <a:latin typeface="Times New Roman" pitchFamily="18" charset="0"/>
                <a:cs typeface="Times New Roman" pitchFamily="18" charset="0"/>
              </a:rPr>
              <a:t> зэргүүд хамаарагддаг.</a:t>
            </a:r>
            <a:br>
              <a:rPr lang="mn-MN" sz="2200" dirty="0" smtClean="0">
                <a:solidFill>
                  <a:schemeClr val="tx1"/>
                </a:solidFill>
                <a:latin typeface="Times New Roman" pitchFamily="18" charset="0"/>
                <a:cs typeface="Times New Roman" pitchFamily="18" charset="0"/>
              </a:rPr>
            </a:br>
            <a:r>
              <a:rPr lang="mn-MN" sz="2200" dirty="0" smtClean="0">
                <a:solidFill>
                  <a:schemeClr val="tx1"/>
                </a:solidFill>
                <a:latin typeface="Times New Roman" pitchFamily="18" charset="0"/>
                <a:cs typeface="Times New Roman" pitchFamily="18" charset="0"/>
              </a:rPr>
              <a:t>Арилжааны баримт нь: а. Счет фактур </a:t>
            </a:r>
            <a:r>
              <a:rPr lang="en-US" sz="2200" dirty="0" smtClean="0">
                <a:solidFill>
                  <a:schemeClr val="tx1"/>
                </a:solidFill>
                <a:latin typeface="Times New Roman" pitchFamily="18" charset="0"/>
                <a:cs typeface="Times New Roman" pitchFamily="18" charset="0"/>
              </a:rPr>
              <a:t>(</a:t>
            </a:r>
            <a:r>
              <a:rPr lang="mn-MN" sz="2200" dirty="0" smtClean="0">
                <a:solidFill>
                  <a:schemeClr val="tx1"/>
                </a:solidFill>
                <a:latin typeface="Times New Roman" pitchFamily="18" charset="0"/>
                <a:cs typeface="Times New Roman" pitchFamily="18" charset="0"/>
              </a:rPr>
              <a:t>падаан</a:t>
            </a:r>
            <a:r>
              <a:rPr lang="en-US" sz="2200" dirty="0" smtClean="0">
                <a:solidFill>
                  <a:schemeClr val="tx1"/>
                </a:solidFill>
                <a:latin typeface="Times New Roman" pitchFamily="18" charset="0"/>
                <a:cs typeface="Times New Roman" pitchFamily="18" charset="0"/>
              </a:rPr>
              <a:t>)</a:t>
            </a:r>
            <a:r>
              <a:rPr lang="mn-MN" sz="2200" dirty="0" smtClean="0">
                <a:solidFill>
                  <a:schemeClr val="tx1"/>
                </a:solidFill>
                <a:latin typeface="Times New Roman" pitchFamily="18" charset="0"/>
                <a:cs typeface="Times New Roman" pitchFamily="18" charset="0"/>
              </a:rPr>
              <a:t> </a:t>
            </a:r>
            <a:br>
              <a:rPr lang="mn-MN" sz="2200" dirty="0" smtClean="0">
                <a:solidFill>
                  <a:schemeClr val="tx1"/>
                </a:solidFill>
                <a:latin typeface="Times New Roman" pitchFamily="18" charset="0"/>
                <a:cs typeface="Times New Roman" pitchFamily="18" charset="0"/>
              </a:rPr>
            </a:br>
            <a:r>
              <a:rPr lang="mn-MN" sz="2200" dirty="0" smtClean="0">
                <a:solidFill>
                  <a:schemeClr val="tx1"/>
                </a:solidFill>
                <a:latin typeface="Times New Roman" pitchFamily="18" charset="0"/>
                <a:cs typeface="Times New Roman" pitchFamily="18" charset="0"/>
              </a:rPr>
              <a:t>                                        б. Бараа ачилт хийсэн болон илгээх тухай </a:t>
            </a:r>
            <a:r>
              <a:rPr lang="en-US" sz="2200" dirty="0" smtClean="0">
                <a:solidFill>
                  <a:schemeClr val="tx1"/>
                </a:solidFill>
                <a:latin typeface="Times New Roman" pitchFamily="18" charset="0"/>
                <a:cs typeface="Times New Roman" pitchFamily="18" charset="0"/>
              </a:rPr>
              <a:t>(</a:t>
            </a:r>
            <a:r>
              <a:rPr lang="mn-MN" sz="2200" dirty="0" smtClean="0">
                <a:solidFill>
                  <a:schemeClr val="tx1"/>
                </a:solidFill>
                <a:latin typeface="Times New Roman" pitchFamily="18" charset="0"/>
                <a:cs typeface="Times New Roman" pitchFamily="18" charset="0"/>
              </a:rPr>
              <a:t>коносамент, төмөр замын, авто тээврийн, агаарын</a:t>
            </a:r>
            <a:r>
              <a:rPr lang="en-US" sz="2200" dirty="0" smtClean="0">
                <a:solidFill>
                  <a:schemeClr val="tx1"/>
                </a:solidFill>
                <a:latin typeface="Times New Roman" pitchFamily="18" charset="0"/>
                <a:cs typeface="Times New Roman" pitchFamily="18" charset="0"/>
              </a:rPr>
              <a:t>)</a:t>
            </a:r>
            <a:r>
              <a:rPr lang="mn-MN" sz="2200" dirty="0" smtClean="0">
                <a:solidFill>
                  <a:schemeClr val="tx1"/>
                </a:solidFill>
                <a:latin typeface="Times New Roman" pitchFamily="18" charset="0"/>
                <a:cs typeface="Times New Roman" pitchFamily="18" charset="0"/>
              </a:rPr>
              <a:t> тээврийн дагалдах болон шуудангийн тасалбар, тээвэрлэлтийн хавсарсан баримт, тэдгээрийг баталсан баримт,</a:t>
            </a:r>
            <a:br>
              <a:rPr lang="mn-MN" sz="2200" dirty="0" smtClean="0">
                <a:solidFill>
                  <a:schemeClr val="tx1"/>
                </a:solidFill>
                <a:latin typeface="Times New Roman" pitchFamily="18" charset="0"/>
                <a:cs typeface="Times New Roman" pitchFamily="18" charset="0"/>
              </a:rPr>
            </a:br>
            <a:r>
              <a:rPr lang="mn-MN" sz="2200" dirty="0" smtClean="0">
                <a:solidFill>
                  <a:schemeClr val="tx1"/>
                </a:solidFill>
                <a:latin typeface="Times New Roman" pitchFamily="18" charset="0"/>
                <a:cs typeface="Times New Roman" pitchFamily="18" charset="0"/>
              </a:rPr>
              <a:t>                                         в. Экспортын ачаа голдуу даатгагдсан байх ёстой учраас далайн тээврийн даатгагчдын эсвэл тэдгээрийн агентуудын даатгалын тухай баримтууд г.м, бусад баримтуудад худал хуурмаг хууль бус наймааг арилгах зорилгоор импортлогч орны гаалийн албанл үзүүлэх барааны жин, чанар мөн тэдгээрийн хил давсан тухай гаалийн болон консулын падаан зэргийг гэрчлэх </a:t>
            </a:r>
            <a:r>
              <a:rPr lang="mn-MN" sz="2200" b="1" dirty="0" smtClean="0">
                <a:solidFill>
                  <a:schemeClr val="tx1"/>
                </a:solidFill>
                <a:latin typeface="Times New Roman" pitchFamily="18" charset="0"/>
                <a:cs typeface="Times New Roman" pitchFamily="18" charset="0"/>
              </a:rPr>
              <a:t>сертификат</a:t>
            </a:r>
            <a:r>
              <a:rPr lang="mn-MN" sz="2200" dirty="0" smtClean="0">
                <a:solidFill>
                  <a:schemeClr val="tx1"/>
                </a:solidFill>
                <a:latin typeface="Times New Roman" pitchFamily="18" charset="0"/>
                <a:cs typeface="Times New Roman" pitchFamily="18" charset="0"/>
              </a:rPr>
              <a:t> гэх мэт баримтууд багтана. </a:t>
            </a:r>
            <a:endParaRPr lang="en-US" sz="2200" dirty="0">
              <a:solidFill>
                <a:schemeClr val="tx1"/>
              </a:solidFill>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76800"/>
            <a:ext cx="8229600" cy="1143000"/>
          </a:xfrm>
        </p:spPr>
        <p:txBody>
          <a:bodyPr>
            <a:normAutofit fontScale="90000"/>
          </a:bodyPr>
          <a:lstStyle/>
          <a:p>
            <a:r>
              <a:rPr lang="mn-MN" sz="2700" dirty="0" smtClean="0">
                <a:solidFill>
                  <a:schemeClr val="tx1"/>
                </a:solidFill>
                <a:latin typeface="Times New Roman" pitchFamily="18" charset="0"/>
                <a:cs typeface="Times New Roman" pitchFamily="18" charset="0"/>
              </a:rPr>
              <a:t>Банк энэ баримтуудыг бүрэн бүтэн бүрдүүлсэн эсэхийг болон бусад байнгын байгууллагын үйл ажиллагааны тусламжтайгаар тээврийн электрон цахилгаан баримт тооцоо </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аккредитив</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санхүүгийн электрн хэрэгслэл, электрон гэрээ зэргийг агуулсан цаасгүй цахилгаан худалдааны үзэл баримтлал боловсруулагдаж байна.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Олон улсын төлбөр нь бүх төлийн </a:t>
            </a:r>
            <a:r>
              <a:rPr lang="mn-MN" sz="2700" b="1" dirty="0" smtClean="0">
                <a:solidFill>
                  <a:schemeClr val="tx1"/>
                </a:solidFill>
                <a:latin typeface="Times New Roman" pitchFamily="18" charset="0"/>
                <a:cs typeface="Times New Roman" pitchFamily="18" charset="0"/>
              </a:rPr>
              <a:t>валютаар</a:t>
            </a:r>
            <a:r>
              <a:rPr lang="mn-MN" sz="2700" dirty="0" smtClean="0">
                <a:solidFill>
                  <a:schemeClr val="tx1"/>
                </a:solidFill>
                <a:latin typeface="Times New Roman" pitchFamily="18" charset="0"/>
                <a:cs typeface="Times New Roman" pitchFamily="18" charset="0"/>
              </a:rPr>
              <a:t> хийгддэг.</a:t>
            </a: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cSld>
  <p:clrMapOvr>
    <a:masterClrMapping/>
  </p:clrMapOvr>
  <p:transition>
    <p:pull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715000"/>
            <a:ext cx="8229600" cy="1143000"/>
          </a:xfrm>
        </p:spPr>
        <p:txBody>
          <a:bodyPr>
            <a:normAutofit fontScale="90000"/>
          </a:bodyPr>
          <a:lstStyle/>
          <a:p>
            <a:r>
              <a:rPr lang="mn-MN" sz="2700" b="1" dirty="0" smtClean="0">
                <a:solidFill>
                  <a:schemeClr val="tx1"/>
                </a:solidFill>
                <a:latin typeface="Times New Roman" pitchFamily="18" charset="0"/>
                <a:cs typeface="Times New Roman" pitchFamily="18" charset="0"/>
              </a:rPr>
              <a:t>Төлбөрийн аккредитив хэлбэр:</a:t>
            </a:r>
            <a:br>
              <a:rPr lang="mn-MN" sz="2700" b="1"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Аккредитив нь олон улсын худалдааны санхүүжилтийн нэг үндсэн арга бөгөөд экспорт, импортын төлбөр тооцоонд голчлон хэрэглэдэг.</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t>
            </a:r>
            <a:r>
              <a:rPr lang="mn-MN" sz="2700" b="1" dirty="0" smtClean="0">
                <a:solidFill>
                  <a:schemeClr val="tx1"/>
                </a:solidFill>
                <a:latin typeface="Times New Roman" pitchFamily="18" charset="0"/>
                <a:cs typeface="Times New Roman" pitchFamily="18" charset="0"/>
              </a:rPr>
              <a:t> Аккредитив </a:t>
            </a:r>
            <a:r>
              <a:rPr lang="mn-MN" sz="2700" dirty="0" smtClean="0">
                <a:solidFill>
                  <a:schemeClr val="tx1"/>
                </a:solidFill>
                <a:latin typeface="Times New Roman" pitchFamily="18" charset="0"/>
                <a:cs typeface="Times New Roman" pitchFamily="18" charset="0"/>
              </a:rPr>
              <a:t>гэдэг нь банк өөрийн харилцагчдын хүсэлтээр гуравдагч этгээдэд төлбөр хийх үүрэг хүлээж бенефициарын зүгээс тавьсан траттын акцепт </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төлбөрийг гүйцэтгэхэд бэлэн байгаагаа илэрхийлэх,</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эсвэл баримтыг шилжүүлэх </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шилжих векселийг худалдан авах</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тухай хэлцэл юм.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t>
            </a:r>
            <a:r>
              <a:rPr lang="mn-MN" sz="2700" b="1" dirty="0" smtClean="0">
                <a:solidFill>
                  <a:schemeClr val="tx1"/>
                </a:solidFill>
                <a:latin typeface="Times New Roman" pitchFamily="18" charset="0"/>
                <a:cs typeface="Times New Roman" pitchFamily="18" charset="0"/>
              </a:rPr>
              <a:t>Бенефициар</a:t>
            </a:r>
            <a:r>
              <a:rPr lang="mn-MN" sz="2700" dirty="0" smtClean="0">
                <a:solidFill>
                  <a:schemeClr val="tx1"/>
                </a:solidFill>
                <a:latin typeface="Times New Roman" pitchFamily="18" charset="0"/>
                <a:cs typeface="Times New Roman" pitchFamily="18" charset="0"/>
              </a:rPr>
              <a:t> гэдэг нь мөнгөн төлбөр </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ашиг, орлого, мөнгө</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хүлээн авагч </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экспортлогч </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юм. </a:t>
            </a:r>
            <a:br>
              <a:rPr lang="mn-MN" sz="2700" dirty="0" smtClean="0">
                <a:solidFill>
                  <a:schemeClr val="tx1"/>
                </a:solidFill>
                <a:latin typeface="Times New Roman" pitchFamily="18" charset="0"/>
                <a:cs typeface="Times New Roman" pitchFamily="18" charset="0"/>
              </a:rPr>
            </a:br>
            <a:r>
              <a:rPr lang="mn-MN" sz="2700" b="1" dirty="0" smtClean="0">
                <a:solidFill>
                  <a:schemeClr val="tx1"/>
                </a:solidFill>
                <a:latin typeface="Times New Roman" pitchFamily="18" charset="0"/>
                <a:cs typeface="Times New Roman" pitchFamily="18" charset="0"/>
              </a:rPr>
              <a:t>Тратт</a:t>
            </a:r>
            <a:r>
              <a:rPr lang="mn-MN" sz="2700" dirty="0" smtClean="0">
                <a:solidFill>
                  <a:schemeClr val="tx1"/>
                </a:solidFill>
                <a:latin typeface="Times New Roman" pitchFamily="18" charset="0"/>
                <a:cs typeface="Times New Roman" pitchFamily="18" charset="0"/>
              </a:rPr>
              <a:t> гэдэг нь банкны зүгээс тавьж буй шилжүүлгийн вексель юм. </a:t>
            </a: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cSld>
  <p:clrMapOvr>
    <a:masterClrMapping/>
  </p:clrMapOvr>
  <p:transition>
    <p:check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86500"/>
            <a:ext cx="8229600" cy="1143000"/>
          </a:xfrm>
        </p:spPr>
        <p:txBody>
          <a:bodyPr>
            <a:normAutofit fontScale="90000"/>
          </a:bodyPr>
          <a:lstStyle/>
          <a:p>
            <a:r>
              <a:rPr lang="mn-MN" sz="2700" b="1" dirty="0" smtClean="0">
                <a:solidFill>
                  <a:schemeClr val="tx1"/>
                </a:solidFill>
                <a:latin typeface="Times New Roman" pitchFamily="18" charset="0"/>
                <a:cs typeface="Times New Roman" pitchFamily="18" charset="0"/>
              </a:rPr>
              <a:t>Баримтат аккредитивын төлбөрт:</a:t>
            </a:r>
            <a:br>
              <a:rPr lang="mn-MN" sz="2700" b="1" dirty="0" smtClean="0">
                <a:solidFill>
                  <a:schemeClr val="tx1"/>
                </a:solidFill>
                <a:latin typeface="Times New Roman" pitchFamily="18" charset="0"/>
                <a:cs typeface="Times New Roman" pitchFamily="18" charset="0"/>
              </a:rPr>
            </a:br>
            <a:r>
              <a:rPr lang="mn-MN" sz="2700" b="1" dirty="0" smtClean="0">
                <a:solidFill>
                  <a:schemeClr val="tx1"/>
                </a:solidFill>
                <a:latin typeface="Times New Roman" pitchFamily="18" charset="0"/>
                <a:cs typeface="Times New Roman" pitchFamily="18" charset="0"/>
              </a:rPr>
              <a:t/>
            </a:r>
            <a:br>
              <a:rPr lang="mn-MN" sz="2700" b="1" dirty="0" smtClean="0">
                <a:solidFill>
                  <a:schemeClr val="tx1"/>
                </a:solidFill>
                <a:latin typeface="Times New Roman" pitchFamily="18" charset="0"/>
                <a:cs typeface="Times New Roman" pitchFamily="18" charset="0"/>
              </a:rPr>
            </a:br>
            <a:r>
              <a:rPr lang="mn-MN" sz="2700" b="1" dirty="0" smtClean="0">
                <a:solidFill>
                  <a:schemeClr val="tx1"/>
                </a:solidFill>
                <a:latin typeface="Times New Roman" pitchFamily="18" charset="0"/>
                <a:cs typeface="Times New Roman" pitchFamily="18" charset="0"/>
              </a:rPr>
              <a:t>1. </a:t>
            </a:r>
            <a:r>
              <a:rPr lang="mn-MN" sz="2700" dirty="0" smtClean="0">
                <a:solidFill>
                  <a:schemeClr val="tx1"/>
                </a:solidFill>
                <a:latin typeface="Times New Roman" pitchFamily="18" charset="0"/>
                <a:cs typeface="Times New Roman" pitchFamily="18" charset="0"/>
              </a:rPr>
              <a:t>Импортлогч </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тушаал өгөгч</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аккредитив нээх зөвшөөрөл хүсэж банкинд ханддаг.</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2. Аккредитив нээгч банк – эмитент</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3. Авизо хийж буй банк. Энэ банкинд экспортлогчын тусын тулд аккредитив нээгдэх тухай мэдэгдэж, аккредитивыг жинхэнэ эсэхийг баталсан тухай мэдээллийг экспортлогчид  дамжуулахыг тушаадаг.</a:t>
            </a: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cSld>
  <p:clrMapOvr>
    <a:masterClrMapping/>
  </p:clrMapOvr>
  <p:transition>
    <p:comb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10200"/>
            <a:ext cx="8229600" cy="1143000"/>
          </a:xfrm>
        </p:spPr>
        <p:txBody>
          <a:bodyPr>
            <a:normAutofit fontScale="90000"/>
          </a:bodyPr>
          <a:lstStyle/>
          <a:p>
            <a:r>
              <a:rPr lang="mn-MN" sz="2700" b="1" dirty="0" smtClean="0">
                <a:solidFill>
                  <a:schemeClr val="tx1"/>
                </a:solidFill>
                <a:latin typeface="Times New Roman" pitchFamily="18" charset="0"/>
                <a:cs typeface="Times New Roman" pitchFamily="18" charset="0"/>
              </a:rPr>
              <a:t>Бенефициар</a:t>
            </a:r>
            <a:r>
              <a:rPr lang="mn-MN" sz="2700" dirty="0" smtClean="0">
                <a:solidFill>
                  <a:schemeClr val="tx1"/>
                </a:solidFill>
                <a:latin typeface="Times New Roman" pitchFamily="18" charset="0"/>
                <a:cs typeface="Times New Roman" pitchFamily="18" charset="0"/>
              </a:rPr>
              <a:t> – экспортлогчын тусын тулд нээгдэж буй аккредитив.</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1. аккредитив нээх өргөдөл өгөх</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2. эмитент – банкнаас аккредитив нээх болон авизлагч банкаар дамжуулан аккредитив нээх</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3. бенефициарын түүнд зориулж аккредитив нээсэн тухай илгээмж         </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авиз</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4. экспортонд зориулсан барааны ачилт</a:t>
            </a: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endParaRPr lang="en-US" sz="2400" dirty="0">
              <a:solidFill>
                <a:schemeClr val="tx1"/>
              </a:solidFill>
              <a:latin typeface="Times New Roman" pitchFamily="18" charset="0"/>
              <a:cs typeface="Times New Roman" pitchFamily="18" charset="0"/>
            </a:endParaRPr>
          </a:p>
        </p:txBody>
      </p:sp>
    </p:spTree>
  </p:cSld>
  <p:clrMapOvr>
    <a:masterClrMapping/>
  </p:clrMapOvr>
  <p:transition>
    <p:blinds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15000"/>
            <a:ext cx="8229600" cy="1143000"/>
          </a:xfrm>
        </p:spPr>
        <p:txBody>
          <a:bodyPr>
            <a:normAutofit fontScale="90000"/>
          </a:bodyPr>
          <a:lstStyle/>
          <a:p>
            <a:r>
              <a:rPr lang="mn-MN" sz="2700" dirty="0" smtClean="0">
                <a:solidFill>
                  <a:schemeClr val="tx1"/>
                </a:solidFill>
                <a:latin typeface="Times New Roman" pitchFamily="18" charset="0"/>
                <a:cs typeface="Times New Roman" pitchFamily="18" charset="0"/>
              </a:rPr>
              <a:t>5. аккредитивээр төлбөр хүлээн авахад шаардлагатай баримтыг бенефициар банкинд өгөх болон бүрдүүлэх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6. авизлагч банкаар дамжуулан баримтыг банк-эмитентэд  илгэээнэ.</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7. хүлээн авсан баримт болон тэдгээрийн төлбөрийн чадавхийг </a:t>
            </a:r>
            <a:br>
              <a:rPr lang="mn-MN" sz="2700" dirty="0" smtClean="0">
                <a:solidFill>
                  <a:schemeClr val="tx1"/>
                </a:solidFill>
                <a:latin typeface="Times New Roman" pitchFamily="18" charset="0"/>
                <a:cs typeface="Times New Roman" pitchFamily="18" charset="0"/>
              </a:rPr>
            </a:b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аккредитивын бүх нөхцөлийг бүрдүүлэх тохиолдолд</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банк-эмитентийн шалгалт</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8. аккредитив нээх тухай тушаал гаргагчид эмитент банкнаас төлөгдсөн баримтыг олгох</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9. авизлагч банк бенефициарт экспортын орлогыг оруулах  </a:t>
            </a: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cSld>
  <p:clrMapOvr>
    <a:masterClrMapping/>
  </p:clrMapOvr>
  <p:transition>
    <p:randomBa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304800" y="838201"/>
          <a:ext cx="83820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Left Arrow 7"/>
          <p:cNvSpPr/>
          <p:nvPr/>
        </p:nvSpPr>
        <p:spPr>
          <a:xfrm>
            <a:off x="3276600" y="4495800"/>
            <a:ext cx="2209800" cy="304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3352800" y="5029200"/>
            <a:ext cx="2209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3352800" y="5410200"/>
            <a:ext cx="2209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3352800" y="1981200"/>
            <a:ext cx="2209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 Arrow 11"/>
          <p:cNvSpPr/>
          <p:nvPr/>
        </p:nvSpPr>
        <p:spPr>
          <a:xfrm>
            <a:off x="1981200" y="3124200"/>
            <a:ext cx="228600" cy="990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 Arrow 12"/>
          <p:cNvSpPr/>
          <p:nvPr/>
        </p:nvSpPr>
        <p:spPr>
          <a:xfrm>
            <a:off x="2895600" y="3048000"/>
            <a:ext cx="228600" cy="1066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a:off x="2438400" y="3124200"/>
            <a:ext cx="228600"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p:cNvSpPr/>
          <p:nvPr/>
        </p:nvSpPr>
        <p:spPr>
          <a:xfrm>
            <a:off x="5943600" y="3048000"/>
            <a:ext cx="304800" cy="1066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Up Arrow 15"/>
          <p:cNvSpPr/>
          <p:nvPr/>
        </p:nvSpPr>
        <p:spPr>
          <a:xfrm>
            <a:off x="7010400" y="3048000"/>
            <a:ext cx="304800" cy="1066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990600" y="3352800"/>
            <a:ext cx="184731" cy="369332"/>
          </a:xfrm>
          <a:prstGeom prst="rect">
            <a:avLst/>
          </a:prstGeom>
          <a:noFill/>
        </p:spPr>
        <p:txBody>
          <a:bodyPr wrap="none" rtlCol="0">
            <a:spAutoFit/>
          </a:bodyPr>
          <a:lstStyle/>
          <a:p>
            <a:endParaRPr lang="en-US" dirty="0"/>
          </a:p>
        </p:txBody>
      </p:sp>
      <p:sp>
        <p:nvSpPr>
          <p:cNvPr id="18" name="TextBox 17"/>
          <p:cNvSpPr txBox="1"/>
          <p:nvPr/>
        </p:nvSpPr>
        <p:spPr>
          <a:xfrm flipH="1">
            <a:off x="4419600" y="4648200"/>
            <a:ext cx="348669" cy="523220"/>
          </a:xfrm>
          <a:prstGeom prst="rect">
            <a:avLst/>
          </a:prstGeom>
          <a:noFill/>
        </p:spPr>
        <p:txBody>
          <a:bodyPr wrap="square" rtlCol="0">
            <a:spAutoFit/>
          </a:bodyPr>
          <a:lstStyle/>
          <a:p>
            <a:r>
              <a:rPr lang="en-US" sz="2800" dirty="0" smtClean="0">
                <a:latin typeface="Times New Roman" pitchFamily="18" charset="0"/>
                <a:cs typeface="Times New Roman" pitchFamily="18" charset="0"/>
              </a:rPr>
              <a:t>1</a:t>
            </a:r>
            <a:endParaRPr lang="en-US" sz="2800" dirty="0">
              <a:latin typeface="Times New Roman" pitchFamily="18" charset="0"/>
              <a:cs typeface="Times New Roman" pitchFamily="18" charset="0"/>
            </a:endParaRPr>
          </a:p>
        </p:txBody>
      </p:sp>
      <p:sp>
        <p:nvSpPr>
          <p:cNvPr id="19" name="TextBox 18"/>
          <p:cNvSpPr txBox="1"/>
          <p:nvPr/>
        </p:nvSpPr>
        <p:spPr>
          <a:xfrm>
            <a:off x="2362200" y="3352800"/>
            <a:ext cx="76200" cy="369332"/>
          </a:xfrm>
          <a:prstGeom prst="rect">
            <a:avLst/>
          </a:prstGeom>
          <a:noFill/>
        </p:spPr>
        <p:txBody>
          <a:bodyPr wrap="square" rtlCol="0">
            <a:spAutoFit/>
          </a:bodyPr>
          <a:lstStyle/>
          <a:p>
            <a:endParaRPr lang="en-US" dirty="0"/>
          </a:p>
        </p:txBody>
      </p:sp>
    </p:spTree>
  </p:cSld>
  <p:clrMapOvr>
    <a:masterClrMapping/>
  </p:clrMapOvr>
  <p:transition>
    <p:newsfla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410200"/>
            <a:ext cx="8229600" cy="1143000"/>
          </a:xfrm>
        </p:spPr>
        <p:txBody>
          <a:bodyPr>
            <a:noAutofit/>
          </a:bodyPr>
          <a:lstStyle/>
          <a:p>
            <a:r>
              <a:rPr lang="mn-MN" sz="2400" b="1" dirty="0" smtClean="0">
                <a:solidFill>
                  <a:schemeClr val="tx1"/>
                </a:solidFill>
                <a:latin typeface="Times New Roman" pitchFamily="18" charset="0"/>
                <a:cs typeface="Times New Roman" pitchFamily="18" charset="0"/>
              </a:rPr>
              <a:t>Аккредитивийн 6 төрөл: </a:t>
            </a:r>
            <a:br>
              <a:rPr lang="mn-MN" sz="2400" b="1"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Экспортын</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Баталгаат ба баталгаагүй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Буцаан дуудагдах ба буцаан үл дуудагдах</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Хуваагдах ба үл хуваагдах</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Сэргээгдэх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Шилжих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1. </a:t>
            </a:r>
            <a:r>
              <a:rPr lang="mn-MN" sz="2400" b="1" i="1" dirty="0" smtClean="0">
                <a:solidFill>
                  <a:schemeClr val="tx1"/>
                </a:solidFill>
                <a:latin typeface="Times New Roman" pitchFamily="18" charset="0"/>
                <a:cs typeface="Times New Roman" pitchFamily="18" charset="0"/>
              </a:rPr>
              <a:t>Баталгаат аккредитив </a:t>
            </a:r>
            <a:r>
              <a:rPr lang="mn-MN" sz="2400" dirty="0" smtClean="0">
                <a:solidFill>
                  <a:schemeClr val="tx1"/>
                </a:solidFill>
                <a:latin typeface="Times New Roman" pitchFamily="18" charset="0"/>
                <a:cs typeface="Times New Roman" pitchFamily="18" charset="0"/>
              </a:rPr>
              <a:t>нь аккредитив нээсэн банк, түүнийг нээхийг хүссэн импортлогчид төлбөрийн зохих дүнг төлөх банкны үүрэг юм.</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2.</a:t>
            </a:r>
            <a:r>
              <a:rPr lang="mn-MN" sz="2400" b="1" i="1" dirty="0" smtClean="0">
                <a:solidFill>
                  <a:schemeClr val="tx1"/>
                </a:solidFill>
                <a:latin typeface="Times New Roman" pitchFamily="18" charset="0"/>
                <a:cs typeface="Times New Roman" pitchFamily="18" charset="0"/>
              </a:rPr>
              <a:t> Баталгаагүй аккредитив </a:t>
            </a:r>
            <a:r>
              <a:rPr lang="mn-MN" sz="2400" dirty="0" smtClean="0">
                <a:solidFill>
                  <a:schemeClr val="tx1"/>
                </a:solidFill>
                <a:latin typeface="Times New Roman" pitchFamily="18" charset="0"/>
                <a:cs typeface="Times New Roman" pitchFamily="18" charset="0"/>
              </a:rPr>
              <a:t>дээр дурьдсан үүргийг агуулдаггүй бөгөөд экспортлогчын банк аккредитив нээгдсэн тухай үйлчлүүлэгчдээ мэдэгдэх төдийгөөр хязгаарладаг байна.</a:t>
            </a:r>
            <a:endParaRPr lang="en-US" sz="2400" b="1" dirty="0">
              <a:solidFill>
                <a:schemeClr val="tx1"/>
              </a:solidFill>
              <a:latin typeface="Times New Roman" pitchFamily="18" charset="0"/>
              <a:cs typeface="Times New Roman" pitchFamily="18" charset="0"/>
            </a:endParaRPr>
          </a:p>
        </p:txBody>
      </p:sp>
    </p:spTree>
  </p:cSld>
  <p:clrMapOvr>
    <a:masterClrMapping/>
  </p:clrMapOvr>
  <p:transition>
    <p:push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19800"/>
            <a:ext cx="8229600" cy="1143000"/>
          </a:xfrm>
        </p:spPr>
        <p:txBody>
          <a:bodyPr>
            <a:normAutofit fontScale="90000"/>
          </a:bodyPr>
          <a:lstStyle/>
          <a:p>
            <a:r>
              <a:rPr lang="mn-MN" sz="2700" dirty="0" smtClean="0">
                <a:solidFill>
                  <a:schemeClr val="tx1"/>
                </a:solidFill>
                <a:latin typeface="Times New Roman" pitchFamily="18" charset="0"/>
                <a:cs typeface="Times New Roman" pitchFamily="18" charset="0"/>
              </a:rPr>
              <a:t>3. </a:t>
            </a:r>
            <a:r>
              <a:rPr lang="mn-MN" sz="2700" b="1" i="1" dirty="0" smtClean="0">
                <a:solidFill>
                  <a:schemeClr val="tx1"/>
                </a:solidFill>
                <a:latin typeface="Times New Roman" pitchFamily="18" charset="0"/>
                <a:cs typeface="Times New Roman" pitchFamily="18" charset="0"/>
              </a:rPr>
              <a:t>Буцаан дуудагдах аккредитив </a:t>
            </a:r>
            <a:r>
              <a:rPr lang="mn-MN" sz="2700" dirty="0" smtClean="0">
                <a:solidFill>
                  <a:schemeClr val="tx1"/>
                </a:solidFill>
                <a:latin typeface="Times New Roman" pitchFamily="18" charset="0"/>
                <a:cs typeface="Times New Roman" pitchFamily="18" charset="0"/>
              </a:rPr>
              <a:t>нь импортлогчын даалгавраар аккредитив нээсэн банк өөрийн үзэмжээр импортлогчын санхүүгийн байдал доройтон, зохих төлбөрийн чадвартай эсэхэд эргэлзсэн тохиолдолд аккредитивыг хугацаанаас нь өмнө хүчинтэй болгож болдог.ийм аккредитив нь экспортлогчын сонирхолыг бүрэн хангадаггүй тул ховор хэрэглэгдэнэ.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4. </a:t>
            </a:r>
            <a:r>
              <a:rPr lang="mn-MN" sz="2700" b="1" i="1" dirty="0" smtClean="0">
                <a:solidFill>
                  <a:schemeClr val="tx1"/>
                </a:solidFill>
                <a:latin typeface="Times New Roman" pitchFamily="18" charset="0"/>
                <a:cs typeface="Times New Roman" pitchFamily="18" charset="0"/>
              </a:rPr>
              <a:t>Буцаан үл дуудагдах аккредитив </a:t>
            </a:r>
            <a:r>
              <a:rPr lang="mn-MN" sz="2700" dirty="0" smtClean="0">
                <a:solidFill>
                  <a:schemeClr val="tx1"/>
                </a:solidFill>
                <a:latin typeface="Times New Roman" pitchFamily="18" charset="0"/>
                <a:cs typeface="Times New Roman" pitchFamily="18" charset="0"/>
              </a:rPr>
              <a:t>экспортлогчын зөвшөөрөлгүйгээр хугацаа дуусахын өмнө импортлогчын банк хүчингүй болгох буюу өөрчилж болдоггүй. Энэ нь аккредитив түүнийг нээсэн банкны үүрэг тул экспортлогч  ноогдох төлөөсийг баталгаажууулж өгдөг.</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5. </a:t>
            </a:r>
            <a:r>
              <a:rPr lang="mn-MN" sz="2700" b="1" i="1" dirty="0" smtClean="0">
                <a:solidFill>
                  <a:schemeClr val="tx1"/>
                </a:solidFill>
                <a:latin typeface="Times New Roman" pitchFamily="18" charset="0"/>
                <a:cs typeface="Times New Roman" pitchFamily="18" charset="0"/>
              </a:rPr>
              <a:t>Хуваагдах аккредитив </a:t>
            </a:r>
            <a:r>
              <a:rPr lang="mn-MN" sz="2700" dirty="0" smtClean="0">
                <a:solidFill>
                  <a:schemeClr val="tx1"/>
                </a:solidFill>
                <a:latin typeface="Times New Roman" pitchFamily="18" charset="0"/>
                <a:cs typeface="Times New Roman" pitchFamily="18" charset="0"/>
              </a:rPr>
              <a:t>нь гэрээнд тохиролцсон дүнг экспортлогчид хэсэгчилсэн ачилт бүрийн дараа төлөхийг хэлнэ.</a:t>
            </a: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endParaRPr lang="en-US" sz="2400" dirty="0">
              <a:solidFill>
                <a:schemeClr val="tx1"/>
              </a:solidFill>
              <a:latin typeface="Times New Roman" pitchFamily="18" charset="0"/>
              <a:cs typeface="Times New Roman" pitchFamily="18" charset="0"/>
            </a:endParaRPr>
          </a:p>
        </p:txBody>
      </p:sp>
    </p:spTree>
  </p:cSld>
  <p:clrMapOvr>
    <a:masterClrMapping/>
  </p:clrMapOvr>
  <p:transition>
    <p:cover dir="l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943600"/>
            <a:ext cx="8229600" cy="1143000"/>
          </a:xfrm>
        </p:spPr>
        <p:txBody>
          <a:bodyPr>
            <a:normAutofit fontScale="90000"/>
          </a:bodyPr>
          <a:lstStyle/>
          <a:p>
            <a:r>
              <a:rPr lang="mn-MN" sz="2700" dirty="0" smtClean="0">
                <a:solidFill>
                  <a:schemeClr val="tx1"/>
                </a:solidFill>
                <a:latin typeface="Times New Roman" pitchFamily="18" charset="0"/>
                <a:cs typeface="Times New Roman" pitchFamily="18" charset="0"/>
              </a:rPr>
              <a:t>6. </a:t>
            </a:r>
            <a:r>
              <a:rPr lang="mn-MN" sz="2700" b="1" i="1" dirty="0" smtClean="0">
                <a:solidFill>
                  <a:schemeClr val="tx1"/>
                </a:solidFill>
                <a:latin typeface="Times New Roman" pitchFamily="18" charset="0"/>
                <a:cs typeface="Times New Roman" pitchFamily="18" charset="0"/>
              </a:rPr>
              <a:t>Үл хуваагдах аккредитив </a:t>
            </a:r>
            <a:r>
              <a:rPr lang="mn-MN" sz="2700" dirty="0" smtClean="0">
                <a:solidFill>
                  <a:schemeClr val="tx1"/>
                </a:solidFill>
                <a:latin typeface="Times New Roman" pitchFamily="18" charset="0"/>
                <a:cs typeface="Times New Roman" pitchFamily="18" charset="0"/>
              </a:rPr>
              <a:t>нь бүх ачилт дууссаны дараа экспортлогчид холбогдох  үнийн дүнг төлөхийг хэлнэ. </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технологийн хувьд нягт уялдаа холбоотой тоног төхөөрөмж нийлүүлэхэд үл хуваагдах аккредитивийг хэрэглэнэ. Энэ нь худалдан авагчын сонирхолоос хамаарна.</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7. </a:t>
            </a:r>
            <a:r>
              <a:rPr lang="mn-MN" sz="2700" b="1" i="1" dirty="0" smtClean="0">
                <a:solidFill>
                  <a:schemeClr val="tx1"/>
                </a:solidFill>
                <a:latin typeface="Times New Roman" pitchFamily="18" charset="0"/>
                <a:cs typeface="Times New Roman" pitchFamily="18" charset="0"/>
              </a:rPr>
              <a:t>Сэргээгдэх аккредитив </a:t>
            </a:r>
            <a:r>
              <a:rPr lang="mn-MN" sz="2700" dirty="0" smtClean="0">
                <a:solidFill>
                  <a:schemeClr val="tx1"/>
                </a:solidFill>
                <a:latin typeface="Times New Roman" pitchFamily="18" charset="0"/>
                <a:cs typeface="Times New Roman" pitchFamily="18" charset="0"/>
              </a:rPr>
              <a:t>нь аккредитив ашиглах хугацааны дотор импортлогч аккредитив нээсэн банкинд экспортлогчид төлсөн төлбөрийн дүнгээр аккредитив  нөхөн сэргээгдэхийг хэлнэ.</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Экспортлогчийн хувьд буцаан үл дуудагдах, баталгаат, хуваагдах аккредитив илүү ашигтай байдаг.</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8. </a:t>
            </a:r>
            <a:r>
              <a:rPr lang="mn-MN" sz="2700" b="1" i="1" dirty="0" smtClean="0">
                <a:solidFill>
                  <a:schemeClr val="tx1"/>
                </a:solidFill>
                <a:latin typeface="Times New Roman" pitchFamily="18" charset="0"/>
                <a:cs typeface="Times New Roman" pitchFamily="18" charset="0"/>
              </a:rPr>
              <a:t>Шилжих аккредитив </a:t>
            </a:r>
            <a:r>
              <a:rPr lang="mn-MN" sz="2700" dirty="0" smtClean="0">
                <a:solidFill>
                  <a:schemeClr val="tx1"/>
                </a:solidFill>
                <a:latin typeface="Times New Roman" pitchFamily="18" charset="0"/>
                <a:cs typeface="Times New Roman" pitchFamily="18" charset="0"/>
              </a:rPr>
              <a:t>нь жинхэнэ экспортлогч </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зуучлагч</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нэг буюу түүнээс дээш хэд хэдэн бэлтгэн нийлүүлэгчид аккредитив  эзэмших эрхийг шилжүүлэх явдал бөгөөд үүний зэрэгцээ аккредитив нээгдэх үед бий болох үүрэг хариуцлагыг мөн шилжүүлнэ. </a:t>
            </a: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cSld>
  <p:clrMapOvr>
    <a:masterClrMapping/>
  </p:clrMapOvr>
  <p:transition>
    <p:push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05400"/>
            <a:ext cx="8229600" cy="1143000"/>
          </a:xfrm>
        </p:spPr>
        <p:txBody>
          <a:bodyPr>
            <a:noAutofit/>
          </a:bodyPr>
          <a:lstStyle/>
          <a:p>
            <a:r>
              <a:rPr lang="mn-MN" sz="2400" b="1" dirty="0" smtClean="0">
                <a:solidFill>
                  <a:schemeClr val="tx1"/>
                </a:solidFill>
                <a:latin typeface="Times New Roman" pitchFamily="18" charset="0"/>
                <a:cs typeface="Times New Roman" pitchFamily="18" charset="0"/>
              </a:rPr>
              <a:t>Тооцооны авансын хэлбэр:</a:t>
            </a:r>
            <a:br>
              <a:rPr lang="mn-MN" sz="2400" b="1"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Олон улсын болон дотоод худалдаанд худалдан авагч бараа, үйлчилгээний төлбөрийг урьдчилж хийх хэлбэр юм. Энэ тооцоо нь импортлогч  төлбөрийг барааны ачилтаас өмнө, хааяа барааг үйлдвэрлэхээс өмнө хийгддэг учир экспортлогчид нэлээд ашигтай.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Урьдчилж төлсөн мөнгөөний дагуу экспортлогч барааг цагт нь ачуулах боломжтой. Гэхдээ олон улсын худалдаанд төлбөрийн энэ хэлбэр төдийлэн нийтлэг биш, учир нь худалдан авагч асар их хэмжээний аз туршилтыг өөртөө хүлээдэгтэй холбоотой.</a:t>
            </a:r>
            <a:r>
              <a:rPr lang="zh-CN" altLang="en-US" sz="2400" dirty="0" smtClean="0">
                <a:solidFill>
                  <a:schemeClr val="tx1"/>
                </a:solidFill>
                <a:latin typeface="Times New Roman" pitchFamily="18" charset="0"/>
                <a:cs typeface="Times New Roman" pitchFamily="18" charset="0"/>
              </a:rPr>
              <a:t> </a:t>
            </a:r>
            <a:r>
              <a:rPr lang="mn-MN" altLang="zh-CN" sz="2400" dirty="0" smtClean="0">
                <a:solidFill>
                  <a:schemeClr val="tx1"/>
                </a:solidFill>
                <a:latin typeface="Times New Roman" pitchFamily="18" charset="0"/>
                <a:cs typeface="Times New Roman" pitchFamily="18" charset="0"/>
              </a:rPr>
              <a:t/>
            </a:r>
            <a:br>
              <a:rPr lang="mn-MN" altLang="zh-CN" sz="2400" dirty="0" smtClean="0">
                <a:solidFill>
                  <a:schemeClr val="tx1"/>
                </a:solidFill>
                <a:latin typeface="Times New Roman" pitchFamily="18" charset="0"/>
                <a:cs typeface="Times New Roman" pitchFamily="18" charset="0"/>
              </a:rPr>
            </a:br>
            <a:r>
              <a:rPr lang="mn-MN" altLang="zh-CN" sz="2400" dirty="0" smtClean="0">
                <a:solidFill>
                  <a:schemeClr val="tx1"/>
                </a:solidFill>
                <a:latin typeface="Times New Roman" pitchFamily="18" charset="0"/>
                <a:cs typeface="Times New Roman" pitchFamily="18" charset="0"/>
              </a:rPr>
              <a:t>       Экспортлогч орны засгийн газрын зарим арга хэмжээ </a:t>
            </a:r>
            <a:r>
              <a:rPr lang="en-US" altLang="zh-CN" sz="2400" dirty="0" smtClean="0">
                <a:solidFill>
                  <a:schemeClr val="tx1"/>
                </a:solidFill>
                <a:latin typeface="Times New Roman" pitchFamily="18" charset="0"/>
                <a:cs typeface="Times New Roman" pitchFamily="18" charset="0"/>
              </a:rPr>
              <a:t>(</a:t>
            </a:r>
            <a:r>
              <a:rPr lang="mn-MN" altLang="zh-CN" sz="2400" dirty="0" smtClean="0">
                <a:solidFill>
                  <a:schemeClr val="tx1"/>
                </a:solidFill>
                <a:latin typeface="Times New Roman" pitchFamily="18" charset="0"/>
                <a:cs typeface="Times New Roman" pitchFamily="18" charset="0"/>
              </a:rPr>
              <a:t>тухайн барааг экспортлохыг хориглох захирамж гаргах</a:t>
            </a:r>
            <a:r>
              <a:rPr lang="en-US" altLang="zh-CN" sz="2400" dirty="0" smtClean="0">
                <a:solidFill>
                  <a:schemeClr val="tx1"/>
                </a:solidFill>
                <a:latin typeface="Times New Roman" pitchFamily="18" charset="0"/>
                <a:cs typeface="Times New Roman" pitchFamily="18" charset="0"/>
              </a:rPr>
              <a:t>)</a:t>
            </a:r>
            <a:r>
              <a:rPr lang="mn-MN" altLang="zh-CN" sz="2400" dirty="0" smtClean="0">
                <a:solidFill>
                  <a:schemeClr val="tx1"/>
                </a:solidFill>
                <a:latin typeface="Times New Roman" pitchFamily="18" charset="0"/>
                <a:cs typeface="Times New Roman" pitchFamily="18" charset="0"/>
              </a:rPr>
              <a:t> барааны ачилтыг саатуулах. Хэрэв импортлогч аваснаар төлснөөр экспортлогчид зээл олгодог. </a:t>
            </a:r>
            <a:r>
              <a:rPr lang="mn-MN" sz="2400" dirty="0" smtClean="0">
                <a:solidFill>
                  <a:schemeClr val="tx1"/>
                </a:solidFill>
                <a:latin typeface="Times New Roman" pitchFamily="18" charset="0"/>
                <a:cs typeface="Times New Roman" pitchFamily="18" charset="0"/>
              </a:rPr>
              <a:t> </a:t>
            </a:r>
            <a:endParaRPr lang="en-US" sz="2400" b="1" dirty="0">
              <a:solidFill>
                <a:schemeClr val="tx1"/>
              </a:solidFill>
              <a:latin typeface="Times New Roman" pitchFamily="18" charset="0"/>
              <a:cs typeface="Times New Roman" pitchFamily="18" charset="0"/>
            </a:endParaRPr>
          </a:p>
        </p:txBody>
      </p:sp>
    </p:spTree>
  </p:cSld>
  <p:clrMapOvr>
    <a:masterClrMapping/>
  </p:clrMapOvr>
  <p:transition>
    <p:strips dir="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114800"/>
            <a:ext cx="8229600" cy="1143000"/>
          </a:xfrm>
        </p:spPr>
        <p:txBody>
          <a:bodyPr>
            <a:noAutofit/>
          </a:bodyPr>
          <a:lstStyle/>
          <a:p>
            <a:r>
              <a:rPr lang="mn-MN" sz="2800" dirty="0" smtClean="0">
                <a:solidFill>
                  <a:schemeClr val="tx1"/>
                </a:solidFill>
                <a:latin typeface="Times New Roman" pitchFamily="18" charset="0"/>
                <a:cs typeface="Times New Roman" pitchFamily="18" charset="0"/>
              </a:rPr>
              <a:t>Олон улсын практикт авансын хэлбэрийн төлбөр гэрээний дүнгийн 10-33 хувийг бүрдүүлж байна. </a:t>
            </a:r>
            <a:br>
              <a:rPr lang="mn-MN" sz="2800" dirty="0" smtClean="0">
                <a:solidFill>
                  <a:schemeClr val="tx1"/>
                </a:solidFill>
                <a:latin typeface="Times New Roman" pitchFamily="18" charset="0"/>
                <a:cs typeface="Times New Roman" pitchFamily="18" charset="0"/>
              </a:rPr>
            </a:br>
            <a:r>
              <a:rPr lang="mn-MN" sz="2800" dirty="0" smtClean="0">
                <a:solidFill>
                  <a:schemeClr val="tx1"/>
                </a:solidFill>
                <a:latin typeface="Times New Roman" pitchFamily="18" charset="0"/>
                <a:cs typeface="Times New Roman" pitchFamily="18" charset="0"/>
              </a:rPr>
              <a:t>Экспортлогчын даалгавраар экспортлогчын банк нь гэрээ болон барааны нийлүүлэлт хийгдэхгүй тохиолдолд импортлогчид авансыг буцаан олгох баталгаа ихэнхдээ гаргаж өгдөг. </a:t>
            </a:r>
            <a:br>
              <a:rPr lang="mn-MN" sz="2800" dirty="0" smtClean="0">
                <a:solidFill>
                  <a:schemeClr val="tx1"/>
                </a:solidFill>
                <a:latin typeface="Times New Roman" pitchFamily="18" charset="0"/>
                <a:cs typeface="Times New Roman" pitchFamily="18" charset="0"/>
              </a:rPr>
            </a:br>
            <a:r>
              <a:rPr lang="mn-MN" sz="2800" dirty="0" smtClean="0">
                <a:solidFill>
                  <a:schemeClr val="tx1"/>
                </a:solidFill>
                <a:latin typeface="Times New Roman" pitchFamily="18" charset="0"/>
                <a:cs typeface="Times New Roman" pitchFamily="18" charset="0"/>
              </a:rPr>
              <a:t>Энэ хэлбэр нь бэлэн мөнгөний ихээхэн хэрэгцээг бий болгодогоороо худалдан авагчдад ашиггүй. </a:t>
            </a:r>
            <a:endParaRPr lang="en-US" sz="2800" dirty="0">
              <a:solidFill>
                <a:schemeClr val="tx1"/>
              </a:solidFill>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181600"/>
            <a:ext cx="8229600" cy="1143000"/>
          </a:xfrm>
        </p:spPr>
        <p:txBody>
          <a:bodyPr>
            <a:normAutofit fontScale="90000"/>
          </a:bodyPr>
          <a:lstStyle/>
          <a:p>
            <a:r>
              <a:rPr lang="mn-MN" sz="2700" b="1" i="1" dirty="0" smtClean="0">
                <a:solidFill>
                  <a:schemeClr val="tx1"/>
                </a:solidFill>
                <a:latin typeface="Times New Roman" pitchFamily="18" charset="0"/>
                <a:cs typeface="Times New Roman" pitchFamily="18" charset="0"/>
              </a:rPr>
              <a:t>Нээлттэй дансаар хийгдэх тооцооны хэлбэр</a:t>
            </a: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Энэ нь урьдчилж төлөх хэлбэрийн эсрэг тохилдол юм.</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Нээлттэй данс нь экспортлогч, импортлогч 2-н удаан хугацааны, таатай харилцааны үндсэн дээр хэрэглэгдсээр ирсэн. Гэхдээ худалдан авагчийн төлбөрийн чадвартай гэдэг нь нотлогдсон байх хэрэгтэй.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Нээлттэй дансаар хийгдэх өрийн төлбөрийн тооцооны журам контрагентуудын хооронд гэрээгээр тодорхойлогддог. Нээлттэй данс нь ДНК түүний гадаад дах салбар экспортлогч болон брокерийн компани, холимог компаниуд дах тооцоонд хэрэглэгддэг.</a:t>
            </a: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endParaRPr lang="en-US" sz="2400" b="1" i="1" dirty="0">
              <a:solidFill>
                <a:schemeClr val="tx1"/>
              </a:solidFill>
              <a:latin typeface="Times New Roman" pitchFamily="18" charset="0"/>
              <a:cs typeface="Times New Roman" pitchFamily="18" charset="0"/>
            </a:endParaRPr>
          </a:p>
        </p:txBody>
      </p:sp>
    </p:spTree>
  </p:cSld>
  <p:clrMapOvr>
    <a:masterClrMapping/>
  </p:clrMapOvr>
  <p:transition>
    <p:cover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0"/>
            <a:ext cx="8229600" cy="1143000"/>
          </a:xfrm>
        </p:spPr>
        <p:txBody>
          <a:bodyPr>
            <a:normAutofit fontScale="90000"/>
          </a:bodyPr>
          <a:lstStyle/>
          <a:p>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r>
              <a:rPr lang="mn-MN" sz="2700" dirty="0" smtClean="0">
                <a:latin typeface="Times New Roman" pitchFamily="18" charset="0"/>
                <a:cs typeface="Times New Roman" pitchFamily="18" charset="0"/>
              </a:rPr>
              <a:t> </a:t>
            </a:r>
            <a:r>
              <a:rPr lang="mn-MN" sz="2700" dirty="0" smtClean="0">
                <a:solidFill>
                  <a:schemeClr val="tx1"/>
                </a:solidFill>
                <a:latin typeface="Times New Roman" pitchFamily="18" charset="0"/>
                <a:cs typeface="Times New Roman" pitchFamily="18" charset="0"/>
              </a:rPr>
              <a:t>Нээлттэй дансны тооцооны импортлогч хүлээн авсан барааны дараа дараачийн төлбөрийг хийдэг, харин өгсөн зээл, хүү энэ үед хасагддаггүй бөгөөд хүлээн аваагүй эсвэл нийлүүлэгдээгүй барааны төлбөрийг эрсдэл байхгүй учир импортлогчид нэлээд ашигтай.</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Зарим тохиолдолд хөрвөх валютаар экспортын орлого орох </a:t>
            </a:r>
            <a:r>
              <a:rPr lang="en-US" sz="2700" dirty="0" smtClean="0">
                <a:solidFill>
                  <a:schemeClr val="tx1"/>
                </a:solidFill>
                <a:latin typeface="Times New Roman" pitchFamily="18" charset="0"/>
                <a:cs typeface="Times New Roman" pitchFamily="18" charset="0"/>
              </a:rPr>
              <a:t>&lt;</a:t>
            </a:r>
            <a:r>
              <a:rPr lang="mn-MN" sz="2700" b="1" dirty="0" smtClean="0">
                <a:solidFill>
                  <a:schemeClr val="tx1"/>
                </a:solidFill>
                <a:latin typeface="Times New Roman" pitchFamily="18" charset="0"/>
                <a:cs typeface="Times New Roman" pitchFamily="18" charset="0"/>
              </a:rPr>
              <a:t>скроу</a:t>
            </a:r>
            <a:r>
              <a:rPr lang="en-US" sz="2700" dirty="0" smtClean="0">
                <a:solidFill>
                  <a:schemeClr val="tx1"/>
                </a:solidFill>
                <a:latin typeface="Times New Roman" pitchFamily="18" charset="0"/>
                <a:cs typeface="Times New Roman" pitchFamily="18" charset="0"/>
              </a:rPr>
              <a:t>&gt;</a:t>
            </a:r>
            <a:r>
              <a:rPr lang="mn-MN" sz="2700" dirty="0" smtClean="0">
                <a:solidFill>
                  <a:schemeClr val="tx1"/>
                </a:solidFill>
                <a:latin typeface="Times New Roman" pitchFamily="18" charset="0"/>
                <a:cs typeface="Times New Roman" pitchFamily="18" charset="0"/>
              </a:rPr>
              <a:t> гэгч тусгай данс нээх тухай хэлэлцээр ашиглагддаг.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Дэлхийн худалдааны 10-15 хувийг эзэлдэг бартерын арилжааны төлбөр нээлттэй данс, аккредитив зэрэг түгээмэл хэлбэрүүдээр хийдэг.</a:t>
            </a:r>
            <a:endParaRPr lang="en-US" sz="2700" dirty="0">
              <a:solidFill>
                <a:schemeClr val="tx1"/>
              </a:solidFill>
              <a:latin typeface="Times New Roman" pitchFamily="18" charset="0"/>
              <a:cs typeface="Times New Roman" pitchFamily="18" charset="0"/>
            </a:endParaRPr>
          </a:p>
        </p:txBody>
      </p:sp>
    </p:spTree>
  </p:cSld>
  <p:clrMapOvr>
    <a:masterClrMapping/>
  </p:clrMapOvr>
  <p:transition>
    <p:check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648200"/>
            <a:ext cx="8229600" cy="1143000"/>
          </a:xfrm>
        </p:spPr>
        <p:txBody>
          <a:bodyPr>
            <a:noAutofit/>
          </a:bodyPr>
          <a:lstStyle/>
          <a:p>
            <a:r>
              <a:rPr lang="mn-MN" sz="2400" b="1" i="1" dirty="0" smtClean="0">
                <a:solidFill>
                  <a:schemeClr val="tx1"/>
                </a:solidFill>
                <a:latin typeface="Times New Roman" pitchFamily="18" charset="0"/>
                <a:cs typeface="Times New Roman" pitchFamily="18" charset="0"/>
              </a:rPr>
              <a:t>Вексель болон чек ашиглан хийгдэх тооцооны хэлбэр</a:t>
            </a:r>
            <a:br>
              <a:rPr lang="mn-MN" sz="2400" b="1" i="1"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Олон улсын тооцоонд экспортлогчоос импортлогчид тавих шилжүүлгийн вексель хэрэглэдэг. Вексель бичгийн хэлбэрт үйлдсэн урт хугацаата үнэт цаас юм.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Вексель нь түүнийг эзэмшигчид </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зээлдэгчид</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 тодорхой нөхцлүүдэд тогтсон хугацаанд мөнгөний өрийг </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буцаан олж авах</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 авах тухай хуулиар баталгаажсан эрх юм.</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Векселийн төлбөрийн хариуцлагыг акцептант хүлээдэг бөгөөд энэ нь импортлогч эсвэл банк байж болдог.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Векселиэр хийх арилжаа Векселийн тухай 1930 оны Женевийн конвенцоор зохицуулагдаж байна. </a:t>
            </a:r>
            <a:endParaRPr lang="en-US" sz="2400" dirty="0">
              <a:solidFill>
                <a:schemeClr val="tx1"/>
              </a:solidFill>
              <a:latin typeface="Times New Roman" pitchFamily="18" charset="0"/>
              <a:cs typeface="Times New Roman" pitchFamily="18" charset="0"/>
            </a:endParaRPr>
          </a:p>
        </p:txBody>
      </p:sp>
    </p:spTree>
  </p:cSld>
  <p:clrMapOvr>
    <a:masterClrMapping/>
  </p:clrMapOvr>
  <p:transition>
    <p:randomBar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648200"/>
            <a:ext cx="8229600" cy="1143000"/>
          </a:xfrm>
        </p:spPr>
        <p:txBody>
          <a:bodyPr>
            <a:normAutofit fontScale="90000"/>
          </a:bodyPr>
          <a:lstStyle/>
          <a:p>
            <a:r>
              <a:rPr lang="mn-MN" sz="2800" dirty="0" smtClean="0">
                <a:solidFill>
                  <a:schemeClr val="tx1"/>
                </a:solidFill>
                <a:latin typeface="Times New Roman" pitchFamily="18" charset="0"/>
                <a:cs typeface="Times New Roman" pitchFamily="18" charset="0"/>
              </a:rPr>
              <a:t>Глобалчлалын болон бараа мөнгөний харилцааны хөгжилтэй холбогдуулан вексель зээл тооцооны универсаль хэрэгсэл болсон. </a:t>
            </a:r>
            <a:br>
              <a:rPr lang="mn-MN" sz="2800" dirty="0" smtClean="0">
                <a:solidFill>
                  <a:schemeClr val="tx1"/>
                </a:solidFill>
                <a:latin typeface="Times New Roman" pitchFamily="18" charset="0"/>
                <a:cs typeface="Times New Roman" pitchFamily="18" charset="0"/>
              </a:rPr>
            </a:br>
            <a:r>
              <a:rPr lang="mn-MN" sz="2800" dirty="0" smtClean="0">
                <a:solidFill>
                  <a:schemeClr val="tx1"/>
                </a:solidFill>
                <a:latin typeface="Times New Roman" pitchFamily="18" charset="0"/>
                <a:cs typeface="Times New Roman" pitchFamily="18" charset="0"/>
              </a:rPr>
              <a:t>          </a:t>
            </a:r>
            <a:r>
              <a:rPr lang="mn-MN" sz="2700" dirty="0" smtClean="0">
                <a:solidFill>
                  <a:schemeClr val="tx1"/>
                </a:solidFill>
                <a:latin typeface="Times New Roman" pitchFamily="18" charset="0"/>
                <a:cs typeface="Times New Roman" pitchFamily="18" charset="0"/>
              </a:rPr>
              <a:t>Вексель ашигласан тооцоонд экспортлогч нь өөрийн банкандаа вексель болон барааны баримт өгдөг бөгөөд энэ банк нь импортлогчоос валютын </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экспортын</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орлогыг олж авдаг. </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Векселийн ач холбогдол нь хэрэв худалдан авагч төлбөр төлж чадахгүй тохиолдолд ч шүүхийн арга хэмжээнд өр төлбөрийн гол баримт болж өгдөг.</a:t>
            </a: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endParaRPr lang="en-US" sz="2400" dirty="0">
              <a:solidFill>
                <a:schemeClr val="tx1"/>
              </a:solidFill>
              <a:latin typeface="Times New Roman" pitchFamily="18" charset="0"/>
              <a:cs typeface="Times New Roman" pitchFamily="18" charset="0"/>
            </a:endParaRPr>
          </a:p>
        </p:txBody>
      </p:sp>
    </p:spTree>
  </p:cSld>
  <p:clrMapOvr>
    <a:masterClrMapping/>
  </p:clrMapOvr>
  <p:transition>
    <p:whee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715000"/>
            <a:ext cx="8229600" cy="1143000"/>
          </a:xfrm>
        </p:spPr>
        <p:txBody>
          <a:bodyPr>
            <a:normAutofit fontScale="90000"/>
          </a:bodyPr>
          <a:lstStyle/>
          <a:p>
            <a:r>
              <a:rPr lang="mn-MN" sz="2700" b="1" i="1" dirty="0" smtClean="0">
                <a:solidFill>
                  <a:schemeClr val="tx1"/>
                </a:solidFill>
                <a:latin typeface="Times New Roman" pitchFamily="18" charset="0"/>
                <a:cs typeface="Times New Roman" pitchFamily="18" charset="0"/>
              </a:rPr>
              <a:t>Векселийн хэлбэрүүд</a:t>
            </a:r>
            <a:br>
              <a:rPr lang="mn-MN" sz="2700" b="1" i="1"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b="1" dirty="0" smtClean="0">
                <a:solidFill>
                  <a:schemeClr val="tx1"/>
                </a:solidFill>
                <a:latin typeface="Times New Roman" pitchFamily="18" charset="0"/>
                <a:cs typeface="Times New Roman" pitchFamily="18" charset="0"/>
              </a:rPr>
              <a:t>Цэвэр вексель</a:t>
            </a:r>
            <a:r>
              <a:rPr lang="mn-MN" sz="2700" dirty="0" smtClean="0">
                <a:solidFill>
                  <a:schemeClr val="tx1"/>
                </a:solidFill>
                <a:latin typeface="Times New Roman" pitchFamily="18" charset="0"/>
                <a:cs typeface="Times New Roman" pitchFamily="18" charset="0"/>
              </a:rPr>
              <a:t>: Энэ нь ямар нэг тээврийн баримтыг өөртөө хавсаргадаггүй, дан ганц вексель юм.</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b="1" dirty="0" smtClean="0">
                <a:solidFill>
                  <a:schemeClr val="tx1"/>
                </a:solidFill>
                <a:latin typeface="Times New Roman" pitchFamily="18" charset="0"/>
                <a:cs typeface="Times New Roman" pitchFamily="18" charset="0"/>
              </a:rPr>
              <a:t>Баримтын вексель:</a:t>
            </a:r>
            <a:r>
              <a:rPr lang="mn-MN" sz="2700" dirty="0" smtClean="0">
                <a:solidFill>
                  <a:schemeClr val="tx1"/>
                </a:solidFill>
                <a:latin typeface="Times New Roman" pitchFamily="18" charset="0"/>
                <a:cs typeface="Times New Roman" pitchFamily="18" charset="0"/>
              </a:rPr>
              <a:t> Тээвэрлэлтийн бүх баримтууд, тухайлбал төлбөрийн нэхэмжлэл, тээврийн дагалдах хуудас, даатгалын гэрчилгээ зэргийг хавсаргасан векселийг хэлнэ.</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mn-MN" sz="2700" b="1" dirty="0" smtClean="0">
                <a:solidFill>
                  <a:schemeClr val="tx1"/>
                </a:solidFill>
                <a:latin typeface="Times New Roman" pitchFamily="18" charset="0"/>
                <a:cs typeface="Times New Roman" pitchFamily="18" charset="0"/>
              </a:rPr>
              <a:t>Хугацаагүй вексель: </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түргэн төлбөрийн</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Энэ нь худалдагчийн хувьд экспортлох барааны хүрэх газар мэдэгдсэн, үнэ нь төлөгдсөний дараа дараа бараагаа ачуулдаг журамтай.</a:t>
            </a:r>
            <a:br>
              <a:rPr lang="mn-MN" sz="2700"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t>
            </a:r>
            <a:br>
              <a:rPr lang="mn-MN" sz="2700" dirty="0" smtClean="0">
                <a:solidFill>
                  <a:schemeClr val="tx1"/>
                </a:solidFill>
                <a:latin typeface="Times New Roman" pitchFamily="18" charset="0"/>
                <a:cs typeface="Times New Roman" pitchFamily="18" charset="0"/>
              </a:rPr>
            </a:br>
            <a:r>
              <a:rPr lang="mn-MN" sz="2700" b="1" dirty="0" smtClean="0">
                <a:solidFill>
                  <a:schemeClr val="tx1"/>
                </a:solidFill>
                <a:latin typeface="Times New Roman" pitchFamily="18" charset="0"/>
                <a:cs typeface="Times New Roman" pitchFamily="18" charset="0"/>
              </a:rPr>
              <a:t>Хугацаат вексель: </a:t>
            </a:r>
            <a:r>
              <a:rPr lang="mn-MN" sz="2700" dirty="0" smtClean="0">
                <a:solidFill>
                  <a:schemeClr val="tx1"/>
                </a:solidFill>
                <a:latin typeface="Times New Roman" pitchFamily="18" charset="0"/>
                <a:cs typeface="Times New Roman" pitchFamily="18" charset="0"/>
              </a:rPr>
              <a:t>Вексельд хугацаа тавьж төлбөр хийнэ.</a:t>
            </a:r>
            <a:br>
              <a:rPr lang="mn-MN" sz="2700" dirty="0" smtClean="0">
                <a:solidFill>
                  <a:schemeClr val="tx1"/>
                </a:solidFill>
                <a:latin typeface="Times New Roman" pitchFamily="18" charset="0"/>
                <a:cs typeface="Times New Roman" pitchFamily="18" charset="0"/>
              </a:rPr>
            </a:b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60 болон 120 хоногийн дараа</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a:t>
            </a: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endParaRPr lang="en-US" sz="2400" b="1" i="1" dirty="0">
              <a:latin typeface="Times New Roman" pitchFamily="18" charset="0"/>
              <a:cs typeface="Times New Roman" pitchFamily="18" charset="0"/>
            </a:endParaRPr>
          </a:p>
        </p:txBody>
      </p:sp>
    </p:spTree>
  </p:cSld>
  <p:clrMapOvr>
    <a:masterClrMapping/>
  </p:clrMapOvr>
  <p:transition>
    <p:split dir="in"/>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876800"/>
            <a:ext cx="8229600" cy="1143000"/>
          </a:xfrm>
        </p:spPr>
        <p:txBody>
          <a:bodyPr>
            <a:noAutofit/>
          </a:bodyPr>
          <a:lstStyle/>
          <a:p>
            <a:r>
              <a:rPr lang="mn-MN" sz="2400" b="1" i="1" dirty="0" smtClean="0">
                <a:solidFill>
                  <a:schemeClr val="tx1"/>
                </a:solidFill>
                <a:latin typeface="Times New Roman" pitchFamily="18" charset="0"/>
                <a:cs typeface="Times New Roman" pitchFamily="18" charset="0"/>
              </a:rPr>
              <a:t>Олон улсын тооцоонд өргөн хэрэглэгдэх болсон чек</a:t>
            </a: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Чек нь 16-р зуунд анх үүссэн. Хэрэв төлбөр чекээр хийгдэх бол худалдан авагч өөрөөр чек бичиж, эсвэл чек бичихийг банкинд даалгадаг. Тооцооны чекийн хэлбэр түүний өгөгдхүүнүүд үндэсний болон олон улсын чекийн тухай 1931 оны </a:t>
            </a:r>
            <a:r>
              <a:rPr lang="mn-MN" sz="2400" b="1" dirty="0" smtClean="0">
                <a:solidFill>
                  <a:schemeClr val="tx1"/>
                </a:solidFill>
                <a:latin typeface="Times New Roman" pitchFamily="18" charset="0"/>
                <a:cs typeface="Times New Roman" pitchFamily="18" charset="0"/>
              </a:rPr>
              <a:t>конвенцоор</a:t>
            </a:r>
            <a:r>
              <a:rPr lang="mn-MN" sz="2400" dirty="0" smtClean="0">
                <a:solidFill>
                  <a:schemeClr val="tx1"/>
                </a:solidFill>
                <a:latin typeface="Times New Roman" pitchFamily="18" charset="0"/>
                <a:cs typeface="Times New Roman" pitchFamily="18" charset="0"/>
              </a:rPr>
              <a:t> зохицуулагддаг байна.</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Олон улсын тооцоонд худалдааны бус, замын, евро чек зэрэг чекүүд ашиглагддаг байна. ХХ зууны 60-аад оноос олон улсын тооцоонд кредитийн карт эрчимтэй ашиглагдах болсон. Өнөөдөр дэлхий дээр Американ экспресс зэрэг зээлийн картууд өргөн ашиглагдаж байна.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Тэдгээрийг ашиглахад орчин үеийн мэдээллийн  технологи болох компьютер, цахим болон санрын холбооны хэрэгсэлүүдийг хэрэглэх болсон.    </a:t>
            </a:r>
            <a:r>
              <a:rPr lang="mn-MN"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400"/>
            <a:ext cx="8229600" cy="1143000"/>
          </a:xfrm>
        </p:spPr>
        <p:txBody>
          <a:bodyPr>
            <a:noAutofit/>
          </a:bodyPr>
          <a:lstStyle/>
          <a:p>
            <a:r>
              <a:rPr lang="mn-MN" sz="2400" b="1" i="1" dirty="0" smtClean="0">
                <a:solidFill>
                  <a:schemeClr val="tx1"/>
                </a:solidFill>
                <a:latin typeface="Times New Roman" pitchFamily="18" charset="0"/>
                <a:cs typeface="Times New Roman" pitchFamily="18" charset="0"/>
              </a:rPr>
              <a:t>Монгол улсын төлбөр тооцооны өнөөгийн механизм</a:t>
            </a:r>
            <a:br>
              <a:rPr lang="mn-MN" sz="2400" b="1" i="1" dirty="0" smtClean="0">
                <a:solidFill>
                  <a:schemeClr val="tx1"/>
                </a:solidFill>
                <a:latin typeface="Times New Roman" pitchFamily="18" charset="0"/>
                <a:cs typeface="Times New Roman" pitchFamily="18" charset="0"/>
              </a:rPr>
            </a:br>
            <a:r>
              <a:rPr lang="mn-MN" sz="2400" b="1" i="1" dirty="0" smtClean="0">
                <a:solidFill>
                  <a:schemeClr val="tx1"/>
                </a:solidFill>
                <a:latin typeface="Times New Roman" pitchFamily="18" charset="0"/>
                <a:cs typeface="Times New Roman" pitchFamily="18" charset="0"/>
              </a:rPr>
              <a:t/>
            </a:r>
            <a:br>
              <a:rPr lang="mn-MN" sz="2400" b="1" i="1"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Манай улсын арилжааны банкуудын хувьд аккредитивийн төлбөр нь дараах үе шаттайгаар явагдана.</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Импортлогч бараа нийлүүлэхдээ тохирсон хугацаанаас хэдэн хоногийн өмнө буюу экспортлогчийн бараа ачигдахад бэлэн болсон тухай мэдэгдлийг хүлээн авсаны дараа экспортлогчийн банкинд аккредитив нээх даалгаврыг  импортлогч үйлчлэгч банкиндаа өгнө.</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Импортлогчын банк экспортлогчийн банкинд аккредитив нээсний дараа экспортлогчийн банк энэ тухай үйлчлүүлэгчдээ мэдэгдэх ба шаардлагатай тохиолдолд түүнийг батална. Хэрэв аккредитивийг хүчин төгөлдөр байх хугацаанд ашиглаагүй бол түүнийг худалдан авагчийн зөвшөөрснөөр буюу гэрээнд заасан ёсоор тодорхой хугацаагаар сунгах буюу хааж болно. </a:t>
            </a:r>
            <a:endParaRPr lang="en-US" sz="2400" dirty="0">
              <a:solidFill>
                <a:schemeClr val="tx1"/>
              </a:solidFill>
              <a:latin typeface="Times New Roman" pitchFamily="18" charset="0"/>
              <a:cs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05400"/>
            <a:ext cx="8229600" cy="1143000"/>
          </a:xfrm>
        </p:spPr>
        <p:txBody>
          <a:bodyPr>
            <a:noAutofit/>
          </a:bodyPr>
          <a:lstStyle/>
          <a:p>
            <a:r>
              <a:rPr lang="mn-MN" sz="2400" dirty="0" smtClean="0">
                <a:solidFill>
                  <a:schemeClr val="tx1"/>
                </a:solidFill>
                <a:latin typeface="Times New Roman" pitchFamily="18" charset="0"/>
                <a:cs typeface="Times New Roman" pitchFamily="18" charset="0"/>
              </a:rPr>
              <a:t>Экспортлогч бараагаа ачуулсны дараа аккредитив нээсэн банкинд бараа нийлүүлснийг магадлах холбогдох баримт бичгийг хүргүүлсний үндсэн дээр зохих төлбөрийг хүлээж авдаг.</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Экспортлогчын банк холбогдох баримт бичгийг импортлогчын банкаар дамжуулан түүнд өгүүлэх ба тэдгээрийн үндсэн дээр импортлогч аккредитивийн дүнг банкинд нөхөн төлнө. </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Манай улсын хувьд зарим банкуудад </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Голомт, Анод, Худалдаа хөгжил, Хаан, Хадгаламж зэрэг</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 олон улсын тооцооны төрлүүд өнөөдөр хэрэглэгдэж байгаагаараа их ач холбогдолтой юм..</a:t>
            </a:r>
            <a:br>
              <a:rPr lang="mn-MN"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            Тэдгээрийн хураамж, үййлчилгээний шимтгэл харилцан адилгүй байдаг. Мөн зарим банкуудад хэрэглэгдэж хараахан амжаагүй байна.</a:t>
            </a:r>
            <a:endParaRPr lang="en-US" sz="2400" dirty="0">
              <a:solidFill>
                <a:schemeClr val="tx1"/>
              </a:solidFill>
              <a:latin typeface="Times New Roman" pitchFamily="18" charset="0"/>
              <a:cs typeface="Times New Roman" pitchFamily="18" charset="0"/>
            </a:endParaRPr>
          </a:p>
        </p:txBody>
      </p:sp>
    </p:spTree>
  </p:cSld>
  <p:clrMapOvr>
    <a:masterClrMapping/>
  </p:clrMapOvr>
  <p:transition>
    <p:cover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8229600" cy="1143000"/>
          </a:xfrm>
        </p:spPr>
        <p:txBody>
          <a:bodyPr>
            <a:normAutofit fontScale="90000"/>
          </a:bodyPr>
          <a:lstStyle/>
          <a:p>
            <a:r>
              <a:rPr lang="en-US" sz="3600" b="1" dirty="0" smtClean="0">
                <a:latin typeface="Times New Roman" pitchFamily="18" charset="0"/>
                <a:cs typeface="Times New Roman" pitchFamily="18" charset="0"/>
              </a:rPr>
              <a:t/>
            </a:r>
            <a:br>
              <a:rPr lang="en-US" sz="3600" b="1" dirty="0" smtClean="0">
                <a:latin typeface="Times New Roman" pitchFamily="18" charset="0"/>
                <a:cs typeface="Times New Roman" pitchFamily="18" charset="0"/>
              </a:rPr>
            </a:br>
            <a:r>
              <a:rPr lang="en-US" sz="3600" b="1" dirty="0" err="1" smtClean="0">
                <a:solidFill>
                  <a:schemeClr val="tx1"/>
                </a:solidFill>
                <a:latin typeface="Times New Roman" pitchFamily="18" charset="0"/>
                <a:cs typeface="Times New Roman" pitchFamily="18" charset="0"/>
              </a:rPr>
              <a:t>Валютын</a:t>
            </a:r>
            <a:r>
              <a:rPr lang="en-US" sz="3600" b="1" dirty="0" smtClean="0">
                <a:solidFill>
                  <a:schemeClr val="tx1"/>
                </a:solidFill>
                <a:latin typeface="Times New Roman" pitchFamily="18" charset="0"/>
                <a:cs typeface="Times New Roman" pitchFamily="18" charset="0"/>
              </a:rPr>
              <a:t> </a:t>
            </a:r>
            <a:r>
              <a:rPr lang="en-US" sz="3600" b="1" dirty="0" err="1" smtClean="0">
                <a:solidFill>
                  <a:schemeClr val="tx1"/>
                </a:solidFill>
                <a:latin typeface="Times New Roman" pitchFamily="18" charset="0"/>
                <a:cs typeface="Times New Roman" pitchFamily="18" charset="0"/>
              </a:rPr>
              <a:t>клирингийн</a:t>
            </a:r>
            <a:r>
              <a:rPr lang="en-US" sz="3600" b="1" dirty="0" smtClean="0">
                <a:solidFill>
                  <a:schemeClr val="tx1"/>
                </a:solidFill>
                <a:latin typeface="Times New Roman" pitchFamily="18" charset="0"/>
                <a:cs typeface="Times New Roman" pitchFamily="18" charset="0"/>
              </a:rPr>
              <a:t> </a:t>
            </a:r>
            <a:r>
              <a:rPr lang="en-US" sz="3600" b="1" dirty="0" err="1" smtClean="0">
                <a:solidFill>
                  <a:schemeClr val="tx1"/>
                </a:solidFill>
                <a:latin typeface="Times New Roman" pitchFamily="18" charset="0"/>
                <a:cs typeface="Times New Roman" pitchFamily="18" charset="0"/>
              </a:rPr>
              <a:t>арилжааны</a:t>
            </a:r>
            <a:r>
              <a:rPr lang="en-US" sz="3600" b="1" dirty="0" smtClean="0">
                <a:solidFill>
                  <a:schemeClr val="tx1"/>
                </a:solidFill>
                <a:latin typeface="Times New Roman" pitchFamily="18" charset="0"/>
                <a:cs typeface="Times New Roman" pitchFamily="18" charset="0"/>
              </a:rPr>
              <a:t> </a:t>
            </a:r>
            <a:r>
              <a:rPr lang="en-US" sz="3600" b="1" dirty="0" err="1" smtClean="0">
                <a:solidFill>
                  <a:schemeClr val="tx1"/>
                </a:solidFill>
                <a:latin typeface="Times New Roman" pitchFamily="18" charset="0"/>
                <a:cs typeface="Times New Roman" pitchFamily="18" charset="0"/>
              </a:rPr>
              <a:t>үндэс</a:t>
            </a:r>
            <a:r>
              <a:rPr lang="mn-MN" sz="3600" b="1" dirty="0" smtClean="0">
                <a:solidFill>
                  <a:schemeClr val="tx1"/>
                </a:solidFill>
                <a:latin typeface="Times New Roman" pitchFamily="18" charset="0"/>
                <a:cs typeface="Times New Roman" pitchFamily="18" charset="0"/>
              </a:rPr>
              <a:t/>
            </a:r>
            <a:br>
              <a:rPr lang="mn-MN" sz="3600" b="1" dirty="0" smtClean="0">
                <a:solidFill>
                  <a:schemeClr val="tx1"/>
                </a:solidFill>
                <a:latin typeface="Times New Roman" pitchFamily="18" charset="0"/>
                <a:cs typeface="Times New Roman" pitchFamily="18" charset="0"/>
              </a:rPr>
            </a:br>
            <a:r>
              <a:rPr lang="en-US" sz="3100" dirty="0" smtClean="0">
                <a:solidFill>
                  <a:schemeClr val="tx1"/>
                </a:solidFill>
                <a:latin typeface="Times New Roman" pitchFamily="18" charset="0"/>
                <a:cs typeface="Times New Roman" pitchFamily="18" charset="0"/>
              </a:rPr>
              <a:t/>
            </a:r>
            <a:br>
              <a:rPr lang="en-US" sz="3100" dirty="0" smtClean="0">
                <a:solidFill>
                  <a:schemeClr val="tx1"/>
                </a:solidFill>
                <a:latin typeface="Times New Roman" pitchFamily="18" charset="0"/>
                <a:cs typeface="Times New Roman" pitchFamily="18" charset="0"/>
              </a:rPr>
            </a:br>
            <a:r>
              <a:rPr lang="en-US" sz="3100" dirty="0" err="1" smtClean="0">
                <a:solidFill>
                  <a:schemeClr val="tx1"/>
                </a:solidFill>
                <a:latin typeface="Times New Roman" pitchFamily="18" charset="0"/>
                <a:cs typeface="Times New Roman" pitchFamily="18" charset="0"/>
              </a:rPr>
              <a:t>Валютын</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клиринг</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гэдэг</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нь</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хоёр</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болон</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түүнээс</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дээш</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орны</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засгийн</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газар</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хоорондох</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бараа</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үйлчилгээий</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худалдааны</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төлбөрийг</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харилцан</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заавал</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тооцож</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байх</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тухай</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гэрээг</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хэлнэ</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Валютын</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олон</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улсын</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клиринг</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нь</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банкны</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дотоод</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клирингээс</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дараах</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зүйлээр</a:t>
            </a:r>
            <a:r>
              <a:rPr lang="en-US" sz="3100" dirty="0" smtClean="0">
                <a:solidFill>
                  <a:schemeClr val="tx1"/>
                </a:solidFill>
                <a:latin typeface="Times New Roman" pitchFamily="18" charset="0"/>
                <a:cs typeface="Times New Roman" pitchFamily="18" charset="0"/>
              </a:rPr>
              <a:t> </a:t>
            </a:r>
            <a:r>
              <a:rPr lang="en-US" sz="3100" dirty="0" err="1" smtClean="0">
                <a:solidFill>
                  <a:schemeClr val="tx1"/>
                </a:solidFill>
                <a:latin typeface="Times New Roman" pitchFamily="18" charset="0"/>
                <a:cs typeface="Times New Roman" pitchFamily="18" charset="0"/>
              </a:rPr>
              <a:t>ялгагдана</a:t>
            </a:r>
            <a:r>
              <a:rPr lang="en-US" sz="3100" dirty="0" smtClean="0">
                <a:solidFill>
                  <a:schemeClr val="tx1"/>
                </a:solidFill>
              </a:rPr>
              <a:t>. </a:t>
            </a:r>
            <a:endParaRPr lang="en-US" sz="3100" dirty="0">
              <a:solidFill>
                <a:schemeClr val="tx1"/>
              </a:solidFill>
            </a:endParaRPr>
          </a:p>
        </p:txBody>
      </p:sp>
    </p:spTree>
  </p:cSld>
  <p:clrMapOvr>
    <a:masterClrMapping/>
  </p:clrMapOvr>
  <p:transition>
    <p:pull dir="l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9200"/>
            <a:ext cx="8229600" cy="1143000"/>
          </a:xfrm>
        </p:spPr>
        <p:txBody>
          <a:bodyPr>
            <a:noAutofit/>
          </a:bodyPr>
          <a:lstStyle/>
          <a:p>
            <a:r>
              <a:rPr lang="en-US" sz="2400" dirty="0" err="1" smtClean="0">
                <a:solidFill>
                  <a:schemeClr val="tx1"/>
                </a:solidFill>
                <a:latin typeface="Times New Roman" pitchFamily="18" charset="0"/>
                <a:cs typeface="Times New Roman" pitchFamily="18" charset="0"/>
              </a:rPr>
              <a:t>Үүнд</a:t>
            </a:r>
            <a:r>
              <a:rPr lang="en-US" sz="2400" dirty="0" smtClean="0">
                <a:solidFill>
                  <a:schemeClr val="tx1"/>
                </a:solidFill>
                <a:latin typeface="Times New Roman" pitchFamily="18" charset="0"/>
                <a:cs typeface="Times New Roman" pitchFamily="18" charset="0"/>
              </a:rPr>
              <a:t>:</a:t>
            </a:r>
            <a:br>
              <a:rPr lang="en-US" sz="2400"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1.    </a:t>
            </a:r>
            <a:r>
              <a:rPr lang="en-US" sz="2400" dirty="0" err="1" smtClean="0">
                <a:solidFill>
                  <a:schemeClr val="tx1"/>
                </a:solidFill>
                <a:latin typeface="Times New Roman" pitchFamily="18" charset="0"/>
                <a:cs typeface="Times New Roman" pitchFamily="18" charset="0"/>
              </a:rPr>
              <a:t>Банк</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хоорондын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дотоод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клирингээр</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хийгдэх</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тооцоо</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сайн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дурын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үндсэн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дээр</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хийгддэг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бол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олон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улсын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клирингийн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гэрээ</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улс</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орнуудын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хооронд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хийгдсэн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экспортлогч</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импортлогч</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нь</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клирингийн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тооцооноос</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зайлсхийх</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эрх</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байхгүй</a:t>
            </a:r>
            <a:r>
              <a:rPr lang="en-US" sz="2400" dirty="0" smtClean="0">
                <a:solidFill>
                  <a:schemeClr val="tx1"/>
                </a:solidFill>
                <a:latin typeface="Times New Roman" pitchFamily="18" charset="0"/>
                <a:cs typeface="Times New Roman" pitchFamily="18" charset="0"/>
              </a:rPr>
              <a:t/>
            </a:r>
            <a:br>
              <a:rPr lang="en-US" sz="2400"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2.    </a:t>
            </a:r>
            <a:r>
              <a:rPr lang="en-US" sz="2400" dirty="0" err="1" smtClean="0">
                <a:solidFill>
                  <a:schemeClr val="tx1"/>
                </a:solidFill>
                <a:latin typeface="Times New Roman" pitchFamily="18" charset="0"/>
                <a:cs typeface="Times New Roman" pitchFamily="18" charset="0"/>
              </a:rPr>
              <a:t>Дотоод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клирингээр</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тооцооны</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зөрүү</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шууд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мөнгө</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боон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хувирдаг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бол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гадаад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клирингийн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үед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тооцооны</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зөрүүг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зайлшгүй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төлөх</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асуудал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гардаг</a:t>
            </a:r>
            <a:r>
              <a:rPr lang="en-US" sz="2400" dirty="0" smtClean="0">
                <a:solidFill>
                  <a:schemeClr val="tx1"/>
                </a:solidFill>
                <a:latin typeface="Times New Roman" pitchFamily="18" charset="0"/>
                <a:cs typeface="Times New Roman" pitchFamily="18" charset="0"/>
              </a:rPr>
              <a:t>.</a:t>
            </a:r>
            <a:br>
              <a:rPr lang="en-US" sz="2400"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1930-аад </a:t>
            </a:r>
            <a:r>
              <a:rPr lang="en-US" sz="2400" dirty="0" err="1" smtClean="0">
                <a:solidFill>
                  <a:schemeClr val="tx1"/>
                </a:solidFill>
                <a:latin typeface="Times New Roman" pitchFamily="18" charset="0"/>
                <a:cs typeface="Times New Roman" pitchFamily="18" charset="0"/>
              </a:rPr>
              <a:t>оны</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эдийн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засгийн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тогтворгүй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байдал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төлбөрийн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тэнцлийн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алдагдал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алт</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валютын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нөөцийн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тэгш</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бус</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хуваарилалт</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мөнгөний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дотоод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зах</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зээлийн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урсгал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дахь</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алтны</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стандартыг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халсан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явдал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инфляци</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валютын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хязгаарлалт</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өрсөлдөөний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хурцадмал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байдал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зэрэг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валютын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клиринг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бий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болоох</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шалтгаан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болсон</a:t>
            </a:r>
            <a:r>
              <a:rPr lang="en-US" sz="2400" dirty="0" smtClean="0">
                <a:solidFill>
                  <a:schemeClr val="tx1"/>
                </a:solidFill>
                <a:latin typeface="Times New Roman" pitchFamily="18" charset="0"/>
                <a:cs typeface="Times New Roman" pitchFamily="18" charset="0"/>
              </a:rPr>
              <a:t>.</a:t>
            </a:r>
            <a:endParaRPr lang="en-US" sz="2400" dirty="0">
              <a:solidFill>
                <a:schemeClr val="tx1"/>
              </a:solidFill>
              <a:latin typeface="Times New Roman" pitchFamily="18" charset="0"/>
              <a:cs typeface="Times New Roman" pitchFamily="18" charset="0"/>
            </a:endParaRPr>
          </a:p>
        </p:txBody>
      </p:sp>
    </p:spTree>
  </p:cSld>
  <p:clrMapOvr>
    <a:masterClrMapping/>
  </p:clrMapOvr>
  <p:transition>
    <p:wheel spokes="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10200"/>
            <a:ext cx="8229600" cy="1143000"/>
          </a:xfrm>
        </p:spPr>
        <p:txBody>
          <a:bodyPr>
            <a:normAutofit fontScale="90000"/>
          </a:bodyPr>
          <a:lstStyle/>
          <a:p>
            <a:r>
              <a:rPr lang="en-US" sz="2400" dirty="0" err="1" smtClean="0">
                <a:solidFill>
                  <a:schemeClr val="tx1"/>
                </a:solidFill>
                <a:latin typeface="Times New Roman" pitchFamily="18" charset="0"/>
                <a:cs typeface="Times New Roman" pitchFamily="18" charset="0"/>
              </a:rPr>
              <a:t>Тухайн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улсын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валютын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болон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эдийн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засгийн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байдлаас</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шалтгаалж</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валютын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клирингийн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зорилго</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өөр</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өөрөөр</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тодорхойлогдох</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болжээ</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Тухайлбал</a:t>
            </a:r>
            <a:r>
              <a:rPr lang="en-US" sz="2400" dirty="0" smtClean="0">
                <a:solidFill>
                  <a:schemeClr val="tx1"/>
                </a:solidFill>
                <a:latin typeface="Times New Roman" pitchFamily="18" charset="0"/>
                <a:cs typeface="Times New Roman" pitchFamily="18" charset="0"/>
              </a:rPr>
              <a:t>:</a:t>
            </a:r>
            <a:br>
              <a:rPr lang="en-US" sz="2400"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1.    </a:t>
            </a:r>
            <a:r>
              <a:rPr lang="en-US" sz="2400" dirty="0" err="1" smtClean="0">
                <a:solidFill>
                  <a:schemeClr val="tx1"/>
                </a:solidFill>
                <a:latin typeface="Times New Roman" pitchFamily="18" charset="0"/>
                <a:cs typeface="Times New Roman" pitchFamily="18" charset="0"/>
              </a:rPr>
              <a:t>Алт</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валютын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нөөцийг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ашиглахгүйгээр</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төлбөрийн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тэнцлийг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тэнцвэржүүлэх</a:t>
            </a:r>
            <a:r>
              <a:rPr lang="en-US" sz="2400" dirty="0" smtClean="0">
                <a:solidFill>
                  <a:schemeClr val="tx1"/>
                </a:solidFill>
                <a:latin typeface="Times New Roman" pitchFamily="18" charset="0"/>
                <a:cs typeface="Times New Roman" pitchFamily="18" charset="0"/>
              </a:rPr>
              <a:t/>
            </a:r>
            <a:br>
              <a:rPr lang="en-US" sz="2400"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2.    </a:t>
            </a:r>
            <a:r>
              <a:rPr lang="en-US" sz="2400" dirty="0" err="1" smtClean="0">
                <a:solidFill>
                  <a:schemeClr val="tx1"/>
                </a:solidFill>
                <a:latin typeface="Times New Roman" pitchFamily="18" charset="0"/>
                <a:cs typeface="Times New Roman" pitchFamily="18" charset="0"/>
              </a:rPr>
              <a:t>Ашигтай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төлбөрийн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тэнцэлтэй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орноос</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хөнгөлөлттэй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зээл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авах</a:t>
            </a:r>
            <a:r>
              <a:rPr lang="en-US" sz="2400" dirty="0" smtClean="0">
                <a:solidFill>
                  <a:schemeClr val="tx1"/>
                </a:solidFill>
                <a:latin typeface="Times New Roman" pitchFamily="18" charset="0"/>
                <a:cs typeface="Times New Roman" pitchFamily="18" charset="0"/>
              </a:rPr>
              <a:t/>
            </a:r>
            <a:br>
              <a:rPr lang="en-US" sz="2400"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3.    </a:t>
            </a:r>
            <a:r>
              <a:rPr lang="en-US" sz="2400" dirty="0" err="1" smtClean="0">
                <a:solidFill>
                  <a:schemeClr val="tx1"/>
                </a:solidFill>
                <a:latin typeface="Times New Roman" pitchFamily="18" charset="0"/>
                <a:cs typeface="Times New Roman" pitchFamily="18" charset="0"/>
              </a:rPr>
              <a:t>Бусад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улсуудын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зүгээс</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хийх</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дискриминацийн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үйл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ажиллагаанд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хариу</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арга</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хэмжээ</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авах</a:t>
            </a:r>
            <a:r>
              <a:rPr lang="en-US" sz="2400" dirty="0" smtClean="0">
                <a:solidFill>
                  <a:schemeClr val="tx1"/>
                </a:solidFill>
                <a:latin typeface="Times New Roman" pitchFamily="18" charset="0"/>
                <a:cs typeface="Times New Roman" pitchFamily="18" charset="0"/>
              </a:rPr>
              <a:t/>
            </a:r>
            <a:br>
              <a:rPr lang="en-US" sz="2400"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4.    </a:t>
            </a:r>
            <a:r>
              <a:rPr lang="en-US" sz="2400" dirty="0" err="1" smtClean="0">
                <a:solidFill>
                  <a:schemeClr val="tx1"/>
                </a:solidFill>
                <a:latin typeface="Times New Roman" pitchFamily="18" charset="0"/>
                <a:cs typeface="Times New Roman" pitchFamily="18" charset="0"/>
              </a:rPr>
              <a:t>Ашигтай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төлбөрийн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баланстай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орноос</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алдагдалтай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оронд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буцалтгүй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санхүүжилт</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олгох</a:t>
            </a:r>
            <a:r>
              <a:rPr lang="en-US" sz="2400" dirty="0" smtClean="0">
                <a:solidFill>
                  <a:schemeClr val="tx1"/>
                </a:solidFill>
                <a:latin typeface="Times New Roman" pitchFamily="18" charset="0"/>
                <a:cs typeface="Times New Roman" pitchFamily="18" charset="0"/>
              </a:rPr>
              <a:t>.</a:t>
            </a:r>
            <a:br>
              <a:rPr lang="en-US" sz="2400" dirty="0" smtClean="0">
                <a:solidFill>
                  <a:schemeClr val="tx1"/>
                </a:solidFill>
                <a:latin typeface="Times New Roman" pitchFamily="18" charset="0"/>
                <a:cs typeface="Times New Roman" pitchFamily="18" charset="0"/>
              </a:rPr>
            </a:br>
            <a:r>
              <a:rPr lang="en-US" sz="2400" dirty="0" err="1" smtClean="0">
                <a:solidFill>
                  <a:schemeClr val="tx1"/>
                </a:solidFill>
                <a:latin typeface="Times New Roman" pitchFamily="18" charset="0"/>
                <a:cs typeface="Times New Roman" pitchFamily="18" charset="0"/>
              </a:rPr>
              <a:t>Валютын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клиринг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нь</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чухал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боловч</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төлбөрийн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гэрээний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чухал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төрөл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биш</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Улс</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хоорондын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төлбөрийн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гэрээ</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нь</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олон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улсын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төлбөр</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тооцоон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дахь</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валютын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дотогшлох</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урсгалыг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ашиглах</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тухай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журам</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төлбөрийн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тэнцлийн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болон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түүний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бусад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дансуудын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тэнцлийн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байдал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урсгал</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тэнцлийн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алдагдлыг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нөхөхөд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шаардлагатай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валютыг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харилцан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зээлдүүлэх</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валютын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хагас</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хөрвөлтийн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тухай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журам</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зааврыг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зохицуулдаг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байна</a:t>
            </a:r>
            <a:r>
              <a:rPr lang="en-US" sz="2400" dirty="0" smtClean="0">
                <a:solidFill>
                  <a:schemeClr val="tx1"/>
                </a:solidFill>
                <a:latin typeface="Times New Roman" pitchFamily="18" charset="0"/>
                <a:cs typeface="Times New Roman" pitchFamily="18" charset="0"/>
              </a:rPr>
              <a:t>. </a:t>
            </a:r>
            <a:endParaRPr lang="en-US" sz="2400" dirty="0">
              <a:solidFill>
                <a:schemeClr val="tx1"/>
              </a:solidFill>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800600"/>
            <a:ext cx="8229600" cy="1143000"/>
          </a:xfrm>
        </p:spPr>
        <p:txBody>
          <a:bodyPr>
            <a:noAutofit/>
          </a:bodyPr>
          <a:lstStyle/>
          <a:p>
            <a:r>
              <a:rPr lang="en-US" sz="2400" dirty="0" err="1" smtClean="0">
                <a:solidFill>
                  <a:schemeClr val="tx1"/>
                </a:solidFill>
                <a:latin typeface="Times New Roman" pitchFamily="18" charset="0"/>
                <a:cs typeface="Times New Roman" pitchFamily="18" charset="0"/>
              </a:rPr>
              <a:t>Валютын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клирингийн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хэлбэрүүд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олон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янз</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байда</a:t>
            </a:r>
            <a:r>
              <a:rPr lang="mn-MN" sz="2400" dirty="0" smtClean="0">
                <a:solidFill>
                  <a:schemeClr val="tx1"/>
                </a:solidFill>
                <a:latin typeface="Times New Roman" pitchFamily="18" charset="0"/>
                <a:cs typeface="Times New Roman" pitchFamily="18" charset="0"/>
              </a:rPr>
              <a:t>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бөгөөд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дараахи</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үндсэн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үзүүлэлт</a:t>
            </a:r>
            <a:r>
              <a:rPr lang="mn-MN" sz="2400" dirty="0" smtClean="0">
                <a:solidFill>
                  <a:schemeClr val="tx1"/>
                </a:solidFill>
                <a:latin typeface="Times New Roman" pitchFamily="18" charset="0"/>
                <a:cs typeface="Times New Roman" pitchFamily="18" charset="0"/>
              </a:rPr>
              <a:t>э</a:t>
            </a:r>
            <a:r>
              <a:rPr lang="en-US" sz="2400" dirty="0" err="1" smtClean="0">
                <a:solidFill>
                  <a:schemeClr val="tx1"/>
                </a:solidFill>
                <a:latin typeface="Times New Roman" pitchFamily="18" charset="0"/>
                <a:cs typeface="Times New Roman" pitchFamily="18" charset="0"/>
              </a:rPr>
              <a:t>эр</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ангилдаг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Үүнд</a:t>
            </a:r>
            <a:r>
              <a:rPr lang="en-US" sz="2400" dirty="0" smtClean="0">
                <a:solidFill>
                  <a:schemeClr val="tx1"/>
                </a:solidFill>
                <a:latin typeface="Times New Roman" pitchFamily="18" charset="0"/>
                <a:cs typeface="Times New Roman" pitchFamily="18" charset="0"/>
              </a:rPr>
              <a:t>:</a:t>
            </a:r>
            <a:r>
              <a:rPr lang="mn-MN" sz="2400" dirty="0" smtClean="0">
                <a:solidFill>
                  <a:schemeClr val="tx1"/>
                </a:solidFill>
                <a:latin typeface="Times New Roman" pitchFamily="18" charset="0"/>
                <a:cs typeface="Times New Roman" pitchFamily="18" charset="0"/>
              </a:rPr>
              <a:t/>
            </a:r>
            <a:br>
              <a:rPr lang="mn-MN" sz="2400"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
            </a:r>
            <a:br>
              <a:rPr lang="en-US" sz="2400" dirty="0" smtClean="0">
                <a:solidFill>
                  <a:schemeClr val="tx1"/>
                </a:solidFill>
                <a:latin typeface="Times New Roman" pitchFamily="18" charset="0"/>
                <a:cs typeface="Times New Roman" pitchFamily="18" charset="0"/>
              </a:rPr>
            </a:br>
            <a:r>
              <a:rPr lang="en-US" sz="2400" b="1" dirty="0" smtClean="0">
                <a:solidFill>
                  <a:schemeClr val="tx1"/>
                </a:solidFill>
                <a:latin typeface="Times New Roman" pitchFamily="18" charset="0"/>
                <a:cs typeface="Times New Roman" pitchFamily="18" charset="0"/>
              </a:rPr>
              <a:t>1.    </a:t>
            </a:r>
            <a:r>
              <a:rPr lang="en-US" sz="2400" b="1" dirty="0" err="1" smtClean="0">
                <a:solidFill>
                  <a:schemeClr val="tx1"/>
                </a:solidFill>
                <a:latin typeface="Times New Roman" pitchFamily="18" charset="0"/>
                <a:cs typeface="Times New Roman" pitchFamily="18" charset="0"/>
              </a:rPr>
              <a:t>Оролцогч</a:t>
            </a:r>
            <a:r>
              <a:rPr lang="en-US" sz="2400" b="1" dirty="0" smtClean="0">
                <a:solidFill>
                  <a:schemeClr val="tx1"/>
                </a:solidFill>
                <a:latin typeface="Times New Roman" pitchFamily="18" charset="0"/>
                <a:cs typeface="Times New Roman" pitchFamily="18" charset="0"/>
              </a:rPr>
              <a:t> </a:t>
            </a:r>
            <a:r>
              <a:rPr lang="en-US" sz="2400" b="1" dirty="0" err="1" smtClean="0">
                <a:solidFill>
                  <a:schemeClr val="tx1"/>
                </a:solidFill>
                <a:latin typeface="Times New Roman" pitchFamily="18" charset="0"/>
                <a:cs typeface="Times New Roman" pitchFamily="18" charset="0"/>
              </a:rPr>
              <a:t>орнуудын</a:t>
            </a:r>
            <a:r>
              <a:rPr lang="en-US" sz="2400" b="1" dirty="0" smtClean="0">
                <a:solidFill>
                  <a:schemeClr val="tx1"/>
                </a:solidFill>
                <a:latin typeface="Times New Roman" pitchFamily="18" charset="0"/>
                <a:cs typeface="Times New Roman" pitchFamily="18" charset="0"/>
              </a:rPr>
              <a:t> </a:t>
            </a:r>
            <a:r>
              <a:rPr lang="en-US" sz="2400" b="1" dirty="0" err="1" smtClean="0">
                <a:solidFill>
                  <a:schemeClr val="tx1"/>
                </a:solidFill>
                <a:latin typeface="Times New Roman" pitchFamily="18" charset="0"/>
                <a:cs typeface="Times New Roman" pitchFamily="18" charset="0"/>
              </a:rPr>
              <a:t>тооноос</a:t>
            </a:r>
            <a:r>
              <a:rPr lang="en-US" sz="2400" b="1" dirty="0" smtClean="0">
                <a:solidFill>
                  <a:schemeClr val="tx1"/>
                </a:solidFill>
                <a:latin typeface="Times New Roman" pitchFamily="18" charset="0"/>
                <a:cs typeface="Times New Roman" pitchFamily="18" charset="0"/>
              </a:rPr>
              <a:t> </a:t>
            </a:r>
            <a:r>
              <a:rPr lang="en-US" sz="2400" b="1" dirty="0" err="1" smtClean="0">
                <a:solidFill>
                  <a:schemeClr val="tx1"/>
                </a:solidFill>
                <a:latin typeface="Times New Roman" pitchFamily="18" charset="0"/>
                <a:cs typeface="Times New Roman" pitchFamily="18" charset="0"/>
              </a:rPr>
              <a:t>хамаарч</a:t>
            </a:r>
            <a:r>
              <a:rPr lang="mn-MN" sz="2400" b="1" dirty="0" smtClean="0">
                <a:solidFill>
                  <a:schemeClr val="tx1"/>
                </a:solidFill>
                <a:latin typeface="Times New Roman" pitchFamily="18" charset="0"/>
                <a:cs typeface="Times New Roman" pitchFamily="18" charset="0"/>
              </a:rPr>
              <a:t/>
            </a:r>
            <a:br>
              <a:rPr lang="mn-MN" sz="2400" b="1"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
            </a:r>
            <a:br>
              <a:rPr lang="en-US" sz="2400"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    </a:t>
            </a:r>
            <a:r>
              <a:rPr lang="en-US" sz="2400" b="1" dirty="0" err="1" smtClean="0">
                <a:solidFill>
                  <a:schemeClr val="tx1"/>
                </a:solidFill>
                <a:latin typeface="Times New Roman" pitchFamily="18" charset="0"/>
                <a:cs typeface="Times New Roman" pitchFamily="18" charset="0"/>
              </a:rPr>
              <a:t>Нэг</a:t>
            </a:r>
            <a:r>
              <a:rPr lang="en-US" sz="2400" b="1" dirty="0" smtClean="0">
                <a:solidFill>
                  <a:schemeClr val="tx1"/>
                </a:solidFill>
                <a:latin typeface="Times New Roman" pitchFamily="18" charset="0"/>
                <a:cs typeface="Times New Roman" pitchFamily="18" charset="0"/>
              </a:rPr>
              <a:t> </a:t>
            </a:r>
            <a:r>
              <a:rPr lang="en-US" sz="2400" b="1" dirty="0" err="1" smtClean="0">
                <a:solidFill>
                  <a:schemeClr val="tx1"/>
                </a:solidFill>
                <a:latin typeface="Times New Roman" pitchFamily="18" charset="0"/>
                <a:cs typeface="Times New Roman" pitchFamily="18" charset="0"/>
              </a:rPr>
              <a:t>талт</a:t>
            </a:r>
            <a:r>
              <a:rPr lang="en-US" sz="2400" b="1" dirty="0" smtClean="0">
                <a:solidFill>
                  <a:schemeClr val="tx1"/>
                </a:solidFill>
                <a:latin typeface="Times New Roman" pitchFamily="18" charset="0"/>
                <a:cs typeface="Times New Roman" pitchFamily="18" charset="0"/>
              </a:rPr>
              <a:t> </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Нэг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талт</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клиринг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нь</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амьдрах</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чадваргүй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байна</a:t>
            </a:r>
            <a:r>
              <a:rPr lang="en-US" sz="2400" dirty="0" smtClean="0">
                <a:solidFill>
                  <a:schemeClr val="tx1"/>
                </a:solidFill>
                <a:latin typeface="Times New Roman" pitchFamily="18" charset="0"/>
                <a:cs typeface="Times New Roman" pitchFamily="18" charset="0"/>
              </a:rPr>
              <a:t>. 1930 </a:t>
            </a:r>
            <a:r>
              <a:rPr lang="en-US" sz="2400" dirty="0" err="1" smtClean="0">
                <a:solidFill>
                  <a:schemeClr val="tx1"/>
                </a:solidFill>
                <a:latin typeface="Times New Roman" pitchFamily="18" charset="0"/>
                <a:cs typeface="Times New Roman" pitchFamily="18" charset="0"/>
              </a:rPr>
              <a:t>оэы</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үед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Итали</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улс</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Англи</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улстай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нэг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талт</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клирингийн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хэлэлцээр</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хийсэн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Үүний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үр</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дүнд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Италын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экспортлогч</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клирингийн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дансыг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хэрэгсэхгүйгээр</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фунт</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стерлингийг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олж</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авахыг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илүүд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үзсэн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Харин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Английн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импортлогч</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өөрийн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банкинд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лир</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хийснээр</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Английн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валютыг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худалдан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авах</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шаардлагаас</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чөлөөлөгдөж</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клирингийн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тооцоог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хийсэн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Үүний</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үр</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дүнд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Италийн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банк</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Англичуудад</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нэг</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талын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маш</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их</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өр</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хүлээсэн</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байна</a:t>
            </a:r>
            <a:r>
              <a:rPr lang="en-US" sz="2400" dirty="0" smtClean="0">
                <a:solidFill>
                  <a:schemeClr val="tx1"/>
                </a:solidFill>
                <a:latin typeface="Times New Roman" pitchFamily="18" charset="0"/>
                <a:cs typeface="Times New Roman" pitchFamily="18" charset="0"/>
              </a:rPr>
              <a:t>.</a:t>
            </a:r>
            <a:endParaRPr lang="en-US" sz="2400" dirty="0">
              <a:solidFill>
                <a:schemeClr val="tx1"/>
              </a:solidFill>
              <a:latin typeface="Times New Roman" pitchFamily="18" charset="0"/>
              <a:cs typeface="Times New Roman" pitchFamily="18" charset="0"/>
            </a:endParaRPr>
          </a:p>
        </p:txBody>
      </p:sp>
    </p:spTree>
  </p:cSld>
  <p:clrMapOvr>
    <a:masterClrMapping/>
  </p:clrMapOvr>
  <p:transition>
    <p:split dir="in"/>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800600"/>
            <a:ext cx="8229600" cy="1143000"/>
          </a:xfrm>
        </p:spPr>
        <p:txBody>
          <a:bodyPr>
            <a:normAutofit fontScale="90000"/>
          </a:bodyPr>
          <a:lstStyle/>
          <a:p>
            <a:r>
              <a:rPr lang="en-US" sz="2700" b="1" dirty="0" smtClean="0">
                <a:solidFill>
                  <a:schemeClr val="tx1"/>
                </a:solidFill>
                <a:latin typeface="Times New Roman" pitchFamily="18" charset="0"/>
                <a:cs typeface="Times New Roman" pitchFamily="18" charset="0"/>
              </a:rPr>
              <a:t>-    </a:t>
            </a:r>
            <a:r>
              <a:rPr lang="en-US" sz="2700" b="1" dirty="0" err="1" smtClean="0">
                <a:solidFill>
                  <a:schemeClr val="tx1"/>
                </a:solidFill>
                <a:latin typeface="Times New Roman" pitchFamily="18" charset="0"/>
                <a:cs typeface="Times New Roman" pitchFamily="18" charset="0"/>
              </a:rPr>
              <a:t>Хоёр</a:t>
            </a:r>
            <a:r>
              <a:rPr lang="en-US" sz="2700" b="1" dirty="0" smtClean="0">
                <a:solidFill>
                  <a:schemeClr val="tx1"/>
                </a:solidFill>
                <a:latin typeface="Times New Roman" pitchFamily="18" charset="0"/>
                <a:cs typeface="Times New Roman" pitchFamily="18" charset="0"/>
              </a:rPr>
              <a:t> </a:t>
            </a:r>
            <a:r>
              <a:rPr lang="en-US" sz="2700" b="1" dirty="0" err="1" smtClean="0">
                <a:solidFill>
                  <a:schemeClr val="tx1"/>
                </a:solidFill>
                <a:latin typeface="Times New Roman" pitchFamily="18" charset="0"/>
                <a:cs typeface="Times New Roman" pitchFamily="18" charset="0"/>
              </a:rPr>
              <a:t>талт</a:t>
            </a:r>
            <a:r>
              <a:rPr lang="en-US" sz="2700" b="1" dirty="0" smtClean="0">
                <a:solidFill>
                  <a:schemeClr val="tx1"/>
                </a:solidFill>
                <a:latin typeface="Times New Roman" pitchFamily="18" charset="0"/>
                <a:cs typeface="Times New Roman" pitchFamily="18" charset="0"/>
              </a:rPr>
              <a:t> - </a:t>
            </a:r>
            <a:r>
              <a:rPr lang="en-US" sz="2700" dirty="0" err="1" smtClean="0">
                <a:solidFill>
                  <a:schemeClr val="tx1"/>
                </a:solidFill>
                <a:latin typeface="Times New Roman" pitchFamily="18" charset="0"/>
                <a:cs typeface="Times New Roman" pitchFamily="18" charset="0"/>
              </a:rPr>
              <a:t>Хоёр</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оронд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хоёуланд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нь</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данс</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нээдэг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хоёр</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талт</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клиринг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нь</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олон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улсын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практикт</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өргөнөөр</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хэрэглэгддэг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инкассо</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аккредитив</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шилжүүлэг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гэх</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мэт</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хэлбэрүүд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байсан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Гэвч</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типортлогч</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өөрийн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банкинд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үндэсний</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валютыг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хийдэг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бол</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харин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экспортлогч</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гадаад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валютын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орлогын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хариуд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үндэсний</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валютыг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олж</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авдаг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Клирингийн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банкууд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өр</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болон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төлбөрийн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үүргийг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харилцан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тооцоог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хийдэг</a:t>
            </a:r>
            <a:r>
              <a:rPr lang="en-US" sz="2700" dirty="0" smtClean="0">
                <a:solidFill>
                  <a:schemeClr val="tx1"/>
                </a:solidFill>
                <a:latin typeface="Times New Roman" pitchFamily="18" charset="0"/>
                <a:cs typeface="Times New Roman" pitchFamily="18" charset="0"/>
              </a:rPr>
              <a:t>.</a:t>
            </a: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en-US" sz="2700" dirty="0" smtClean="0">
                <a:solidFill>
                  <a:schemeClr val="tx1"/>
                </a:solidFill>
                <a:latin typeface="Times New Roman" pitchFamily="18" charset="0"/>
                <a:cs typeface="Times New Roman" pitchFamily="18" charset="0"/>
              </a:rPr>
              <a:t/>
            </a:r>
            <a:br>
              <a:rPr lang="en-US" sz="2700" dirty="0" smtClean="0">
                <a:solidFill>
                  <a:schemeClr val="tx1"/>
                </a:solidFill>
                <a:latin typeface="Times New Roman" pitchFamily="18" charset="0"/>
                <a:cs typeface="Times New Roman" pitchFamily="18" charset="0"/>
              </a:rPr>
            </a:br>
            <a:r>
              <a:rPr lang="en-US" sz="2700" b="1" dirty="0" smtClean="0">
                <a:solidFill>
                  <a:schemeClr val="tx1"/>
                </a:solidFill>
                <a:latin typeface="Times New Roman" pitchFamily="18" charset="0"/>
                <a:cs typeface="Times New Roman" pitchFamily="18" charset="0"/>
              </a:rPr>
              <a:t>-    </a:t>
            </a:r>
            <a:r>
              <a:rPr lang="en-US" sz="2700" b="1" dirty="0" err="1" smtClean="0">
                <a:solidFill>
                  <a:schemeClr val="tx1"/>
                </a:solidFill>
                <a:latin typeface="Times New Roman" pitchFamily="18" charset="0"/>
                <a:cs typeface="Times New Roman" pitchFamily="18" charset="0"/>
              </a:rPr>
              <a:t>Олон</a:t>
            </a:r>
            <a:r>
              <a:rPr lang="en-US" sz="2700" b="1" dirty="0" smtClean="0">
                <a:solidFill>
                  <a:schemeClr val="tx1"/>
                </a:solidFill>
                <a:latin typeface="Times New Roman" pitchFamily="18" charset="0"/>
                <a:cs typeface="Times New Roman" pitchFamily="18" charset="0"/>
              </a:rPr>
              <a:t> </a:t>
            </a:r>
            <a:r>
              <a:rPr lang="en-US" sz="2700" b="1" dirty="0" err="1" smtClean="0">
                <a:solidFill>
                  <a:schemeClr val="tx1"/>
                </a:solidFill>
                <a:latin typeface="Times New Roman" pitchFamily="18" charset="0"/>
                <a:cs typeface="Times New Roman" pitchFamily="18" charset="0"/>
              </a:rPr>
              <a:t>талт</a:t>
            </a:r>
            <a:r>
              <a:rPr lang="en-US" sz="2700" b="1" dirty="0" smtClean="0">
                <a:solidFill>
                  <a:schemeClr val="tx1"/>
                </a:solidFill>
                <a:latin typeface="Times New Roman" pitchFamily="18" charset="0"/>
                <a:cs typeface="Times New Roman" pitchFamily="18" charset="0"/>
              </a:rPr>
              <a:t> – </a:t>
            </a:r>
            <a:r>
              <a:rPr lang="en-US" sz="2700" dirty="0" err="1" smtClean="0">
                <a:solidFill>
                  <a:schemeClr val="tx1"/>
                </a:solidFill>
                <a:latin typeface="Times New Roman" pitchFamily="18" charset="0"/>
                <a:cs typeface="Times New Roman" pitchFamily="18" charset="0"/>
              </a:rPr>
              <a:t>Олон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талт</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клиринги</a:t>
            </a:r>
            <a:r>
              <a:rPr lang="en-US" sz="2700" dirty="0" smtClean="0">
                <a:solidFill>
                  <a:schemeClr val="tx1"/>
                </a:solidFill>
                <a:latin typeface="Times New Roman" pitchFamily="18" charset="0"/>
                <a:cs typeface="Times New Roman" pitchFamily="18" charset="0"/>
              </a:rPr>
              <a:t> 3 </a:t>
            </a:r>
            <a:r>
              <a:rPr lang="en-US" sz="2700" dirty="0" err="1" smtClean="0">
                <a:solidFill>
                  <a:schemeClr val="tx1"/>
                </a:solidFill>
                <a:latin typeface="Times New Roman" pitchFamily="18" charset="0"/>
                <a:cs typeface="Times New Roman" pitchFamily="18" charset="0"/>
              </a:rPr>
              <a:t>ба</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түүнээс</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дээш</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орнууд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багтдаг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Энэ</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нь</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клирингийн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гэрээтэй</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орнуудын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хооронд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хийгддэг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олон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улсын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төлбөрийн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балансжилт</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болон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төлбөрийн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үүрэг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шаардлагагыг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тооцдогоороо</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нэг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талт</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клирингээс</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ялгагдана</a:t>
            </a:r>
            <a:r>
              <a:rPr lang="en-US" sz="2700" dirty="0" smtClean="0">
                <a:solidFill>
                  <a:schemeClr val="tx1"/>
                </a:solidFill>
                <a:latin typeface="Times New Roman" pitchFamily="18" charset="0"/>
                <a:cs typeface="Times New Roman" pitchFamily="18" charset="0"/>
              </a:rPr>
              <a:t>. </a:t>
            </a:r>
            <a:endParaRPr lang="en-US" sz="2700" dirty="0">
              <a:solidFill>
                <a:schemeClr val="tx1"/>
              </a:solidFill>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57800"/>
            <a:ext cx="8229600" cy="1143000"/>
          </a:xfrm>
        </p:spPr>
        <p:txBody>
          <a:bodyPr>
            <a:noAutofit/>
          </a:bodyPr>
          <a:lstStyle/>
          <a:p>
            <a:r>
              <a:rPr lang="en-US" sz="2000" b="1" dirty="0" smtClean="0">
                <a:solidFill>
                  <a:schemeClr val="tx1"/>
                </a:solidFill>
                <a:latin typeface="Times New Roman" pitchFamily="18" charset="0"/>
                <a:cs typeface="Times New Roman" pitchFamily="18" charset="0"/>
              </a:rPr>
              <a:t>2.    </a:t>
            </a:r>
            <a:r>
              <a:rPr lang="en-US" sz="2000" b="1" dirty="0" err="1" smtClean="0">
                <a:solidFill>
                  <a:schemeClr val="tx1"/>
                </a:solidFill>
                <a:latin typeface="Times New Roman" pitchFamily="18" charset="0"/>
                <a:cs typeface="Times New Roman" pitchFamily="18" charset="0"/>
              </a:rPr>
              <a:t>Арилжааны</a:t>
            </a:r>
            <a:r>
              <a:rPr lang="en-US" sz="2000" b="1" dirty="0" smtClean="0">
                <a:solidFill>
                  <a:schemeClr val="tx1"/>
                </a:solidFill>
                <a:latin typeface="Times New Roman" pitchFamily="18" charset="0"/>
                <a:cs typeface="Times New Roman" pitchFamily="18" charset="0"/>
              </a:rPr>
              <a:t> </a:t>
            </a:r>
            <a:r>
              <a:rPr lang="en-US" sz="2000" b="1" dirty="0" err="1" smtClean="0">
                <a:solidFill>
                  <a:schemeClr val="tx1"/>
                </a:solidFill>
                <a:latin typeface="Times New Roman" pitchFamily="18" charset="0"/>
                <a:cs typeface="Times New Roman" pitchFamily="18" charset="0"/>
              </a:rPr>
              <a:t>хэмжээнээс</a:t>
            </a:r>
            <a:r>
              <a:rPr lang="en-US" sz="2000" b="1" dirty="0" smtClean="0">
                <a:solidFill>
                  <a:schemeClr val="tx1"/>
                </a:solidFill>
                <a:latin typeface="Times New Roman" pitchFamily="18" charset="0"/>
                <a:cs typeface="Times New Roman" pitchFamily="18" charset="0"/>
              </a:rPr>
              <a:t> </a:t>
            </a:r>
            <a:r>
              <a:rPr lang="en-US" sz="2000" b="1" dirty="0" err="1" smtClean="0">
                <a:solidFill>
                  <a:schemeClr val="tx1"/>
                </a:solidFill>
                <a:latin typeface="Times New Roman" pitchFamily="18" charset="0"/>
                <a:cs typeface="Times New Roman" pitchFamily="18" charset="0"/>
              </a:rPr>
              <a:t>хамаарч</a:t>
            </a:r>
            <a:r>
              <a:rPr lang="en-US" sz="2000" dirty="0" smtClean="0">
                <a:solidFill>
                  <a:schemeClr val="tx1"/>
                </a:solidFill>
                <a:latin typeface="Times New Roman" pitchFamily="18" charset="0"/>
                <a:cs typeface="Times New Roman" pitchFamily="18" charset="0"/>
              </a:rPr>
              <a:t/>
            </a:r>
            <a:br>
              <a:rPr lang="en-US" sz="2000" dirty="0" smtClean="0">
                <a:solidFill>
                  <a:schemeClr val="tx1"/>
                </a:solidFill>
                <a:latin typeface="Times New Roman" pitchFamily="18" charset="0"/>
                <a:cs typeface="Times New Roman" pitchFamily="18" charset="0"/>
              </a:rPr>
            </a:b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Бүрэн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клиринг</a:t>
            </a:r>
            <a:r>
              <a:rPr lang="en-US" sz="2000" dirty="0" smtClean="0">
                <a:solidFill>
                  <a:schemeClr val="tx1"/>
                </a:solidFill>
                <a:latin typeface="Times New Roman" pitchFamily="18" charset="0"/>
                <a:cs typeface="Times New Roman" pitchFamily="18" charset="0"/>
              </a:rPr>
              <a:t/>
            </a:r>
            <a:br>
              <a:rPr lang="en-US" sz="2000" dirty="0" smtClean="0">
                <a:solidFill>
                  <a:schemeClr val="tx1"/>
                </a:solidFill>
                <a:latin typeface="Times New Roman" pitchFamily="18" charset="0"/>
                <a:cs typeface="Times New Roman" pitchFamily="18" charset="0"/>
              </a:rPr>
            </a:b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Тодорхой</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ажилбарт</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клиринг</a:t>
            </a:r>
            <a:r>
              <a:rPr lang="en-US" sz="2000" dirty="0" smtClean="0">
                <a:solidFill>
                  <a:schemeClr val="tx1"/>
                </a:solidFill>
                <a:latin typeface="Times New Roman" pitchFamily="18" charset="0"/>
                <a:cs typeface="Times New Roman" pitchFamily="18" charset="0"/>
              </a:rPr>
              <a:t/>
            </a:r>
            <a:br>
              <a:rPr lang="en-US" sz="2000" dirty="0" smtClean="0">
                <a:solidFill>
                  <a:schemeClr val="tx1"/>
                </a:solidFill>
                <a:latin typeface="Times New Roman" pitchFamily="18" charset="0"/>
                <a:cs typeface="Times New Roman" pitchFamily="18" charset="0"/>
              </a:rPr>
            </a:br>
            <a:r>
              <a:rPr lang="en-US" sz="2000" b="1" dirty="0" smtClean="0">
                <a:solidFill>
                  <a:schemeClr val="tx1"/>
                </a:solidFill>
                <a:latin typeface="Times New Roman" pitchFamily="18" charset="0"/>
                <a:cs typeface="Times New Roman" pitchFamily="18" charset="0"/>
              </a:rPr>
              <a:t>3.    </a:t>
            </a:r>
            <a:r>
              <a:rPr lang="en-US" sz="2000" b="1" dirty="0" err="1" smtClean="0">
                <a:solidFill>
                  <a:schemeClr val="tx1"/>
                </a:solidFill>
                <a:latin typeface="Times New Roman" pitchFamily="18" charset="0"/>
                <a:cs typeface="Times New Roman" pitchFamily="18" charset="0"/>
              </a:rPr>
              <a:t>Клирингийн</a:t>
            </a:r>
            <a:r>
              <a:rPr lang="en-US" sz="2000" b="1" dirty="0" smtClean="0">
                <a:solidFill>
                  <a:schemeClr val="tx1"/>
                </a:solidFill>
                <a:latin typeface="Times New Roman" pitchFamily="18" charset="0"/>
                <a:cs typeface="Times New Roman" pitchFamily="18" charset="0"/>
              </a:rPr>
              <a:t> </a:t>
            </a:r>
            <a:r>
              <a:rPr lang="en-US" sz="2000" b="1" dirty="0" err="1" smtClean="0">
                <a:solidFill>
                  <a:schemeClr val="tx1"/>
                </a:solidFill>
                <a:latin typeface="Times New Roman" pitchFamily="18" charset="0"/>
                <a:cs typeface="Times New Roman" pitchFamily="18" charset="0"/>
              </a:rPr>
              <a:t>дансны</a:t>
            </a:r>
            <a:r>
              <a:rPr lang="en-US" sz="2000" b="1" dirty="0" smtClean="0">
                <a:solidFill>
                  <a:schemeClr val="tx1"/>
                </a:solidFill>
                <a:latin typeface="Times New Roman" pitchFamily="18" charset="0"/>
                <a:cs typeface="Times New Roman" pitchFamily="18" charset="0"/>
              </a:rPr>
              <a:t> </a:t>
            </a:r>
            <a:r>
              <a:rPr lang="en-US" sz="2000" b="1" dirty="0" err="1" smtClean="0">
                <a:solidFill>
                  <a:schemeClr val="tx1"/>
                </a:solidFill>
                <a:latin typeface="Times New Roman" pitchFamily="18" charset="0"/>
                <a:cs typeface="Times New Roman" pitchFamily="18" charset="0"/>
              </a:rPr>
              <a:t>зөрүүг</a:t>
            </a:r>
            <a:r>
              <a:rPr lang="en-US" sz="2000" b="1" dirty="0" smtClean="0">
                <a:solidFill>
                  <a:schemeClr val="tx1"/>
                </a:solidFill>
                <a:latin typeface="Times New Roman" pitchFamily="18" charset="0"/>
                <a:cs typeface="Times New Roman" pitchFamily="18" charset="0"/>
              </a:rPr>
              <a:t> </a:t>
            </a:r>
            <a:r>
              <a:rPr lang="en-US" sz="2000" b="1" dirty="0" err="1" smtClean="0">
                <a:solidFill>
                  <a:schemeClr val="tx1"/>
                </a:solidFill>
                <a:latin typeface="Times New Roman" pitchFamily="18" charset="0"/>
                <a:cs typeface="Times New Roman" pitchFamily="18" charset="0"/>
              </a:rPr>
              <a:t>зохицуулах</a:t>
            </a:r>
            <a:r>
              <a:rPr lang="en-US" sz="2000" b="1" dirty="0" smtClean="0">
                <a:solidFill>
                  <a:schemeClr val="tx1"/>
                </a:solidFill>
                <a:latin typeface="Times New Roman" pitchFamily="18" charset="0"/>
                <a:cs typeface="Times New Roman" pitchFamily="18" charset="0"/>
              </a:rPr>
              <a:t> </a:t>
            </a:r>
            <a:r>
              <a:rPr lang="en-US" sz="2000" b="1" dirty="0" err="1" smtClean="0">
                <a:solidFill>
                  <a:schemeClr val="tx1"/>
                </a:solidFill>
                <a:latin typeface="Times New Roman" pitchFamily="18" charset="0"/>
                <a:cs typeface="Times New Roman" pitchFamily="18" charset="0"/>
              </a:rPr>
              <a:t>аргаар</a:t>
            </a:r>
            <a:r>
              <a:rPr lang="en-US" sz="2000" dirty="0" smtClean="0">
                <a:solidFill>
                  <a:schemeClr val="tx1"/>
                </a:solidFill>
                <a:latin typeface="Times New Roman" pitchFamily="18" charset="0"/>
                <a:cs typeface="Times New Roman" pitchFamily="18" charset="0"/>
              </a:rPr>
              <a:t/>
            </a:r>
            <a:br>
              <a:rPr lang="en-US" sz="2000" dirty="0" smtClean="0">
                <a:solidFill>
                  <a:schemeClr val="tx1"/>
                </a:solidFill>
                <a:latin typeface="Times New Roman" pitchFamily="18" charset="0"/>
                <a:cs typeface="Times New Roman" pitchFamily="18" charset="0"/>
              </a:rPr>
            </a:b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Чөлөөтэй</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хөрвөдөг</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сальдотой</a:t>
            </a:r>
            <a:r>
              <a:rPr lang="en-US" sz="2000" dirty="0" smtClean="0">
                <a:solidFill>
                  <a:schemeClr val="tx1"/>
                </a:solidFill>
                <a:latin typeface="Times New Roman" pitchFamily="18" charset="0"/>
                <a:cs typeface="Times New Roman" pitchFamily="18" charset="0"/>
              </a:rPr>
              <a:t/>
            </a:r>
            <a:br>
              <a:rPr lang="en-US" sz="2000" dirty="0" smtClean="0">
                <a:solidFill>
                  <a:schemeClr val="tx1"/>
                </a:solidFill>
                <a:latin typeface="Times New Roman" pitchFamily="18" charset="0"/>
                <a:cs typeface="Times New Roman" pitchFamily="18" charset="0"/>
              </a:rPr>
            </a:b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Хөрвөдөггүй</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сальдотой</a:t>
            </a:r>
            <a:r>
              <a:rPr lang="en-US" sz="2000" dirty="0" smtClean="0">
                <a:solidFill>
                  <a:schemeClr val="tx1"/>
                </a:solidFill>
                <a:latin typeface="Times New Roman" pitchFamily="18" charset="0"/>
                <a:cs typeface="Times New Roman" pitchFamily="18" charset="0"/>
              </a:rPr>
              <a:t/>
            </a:r>
            <a:br>
              <a:rPr lang="en-US" sz="2000" dirty="0" smtClean="0">
                <a:solidFill>
                  <a:schemeClr val="tx1"/>
                </a:solidFill>
                <a:latin typeface="Times New Roman" pitchFamily="18" charset="0"/>
                <a:cs typeface="Times New Roman" pitchFamily="18" charset="0"/>
              </a:rPr>
            </a:br>
            <a:r>
              <a:rPr lang="en-US" sz="2000" dirty="0" err="1" smtClean="0">
                <a:solidFill>
                  <a:schemeClr val="tx1"/>
                </a:solidFill>
                <a:latin typeface="Times New Roman" pitchFamily="18" charset="0"/>
                <a:cs typeface="Times New Roman" pitchFamily="18" charset="0"/>
              </a:rPr>
              <a:t>Клирингийн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валют</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ямарч</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байж</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болно</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Заримдаа</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хоёр</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валют</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хэрэглэгддэг</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эсвэл</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олон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улсын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валютын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сангийн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дансны</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нэгж</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зээлжих</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тусгай</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эрх</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хэрэглэдэг</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Валютын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клирингийн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тооцооны</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үед</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валютын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эрсдлийн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хоёр</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хэлбэр</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үүсдэг</a:t>
            </a:r>
            <a:r>
              <a:rPr lang="en-US" sz="2000" dirty="0" smtClean="0">
                <a:solidFill>
                  <a:schemeClr val="tx1"/>
                </a:solidFill>
                <a:latin typeface="Times New Roman" pitchFamily="18" charset="0"/>
                <a:cs typeface="Times New Roman" pitchFamily="18" charset="0"/>
              </a:rPr>
              <a:t>. </a:t>
            </a:r>
            <a:br>
              <a:rPr lang="en-US" sz="2000" dirty="0" smtClean="0">
                <a:solidFill>
                  <a:schemeClr val="tx1"/>
                </a:solidFill>
                <a:latin typeface="Times New Roman" pitchFamily="18" charset="0"/>
                <a:cs typeface="Times New Roman" pitchFamily="18" charset="0"/>
              </a:rPr>
            </a:br>
            <a:r>
              <a:rPr lang="en-US" sz="2000" dirty="0" smtClean="0">
                <a:solidFill>
                  <a:schemeClr val="tx1"/>
                </a:solidFill>
                <a:latin typeface="Times New Roman" pitchFamily="18" charset="0"/>
                <a:cs typeface="Times New Roman" pitchFamily="18" charset="0"/>
              </a:rPr>
              <a:t>1.    </a:t>
            </a:r>
            <a:r>
              <a:rPr lang="en-US" sz="2000" dirty="0" err="1" smtClean="0">
                <a:solidFill>
                  <a:schemeClr val="tx1"/>
                </a:solidFill>
                <a:latin typeface="Times New Roman" pitchFamily="18" charset="0"/>
                <a:cs typeface="Times New Roman" pitchFamily="18" charset="0"/>
              </a:rPr>
              <a:t>Хөрвөдөггүй</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клирингийн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үед</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валютын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ашиг</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саатдаг</a:t>
            </a:r>
            <a:r>
              <a:rPr lang="en-US" sz="2000" dirty="0" smtClean="0">
                <a:solidFill>
                  <a:schemeClr val="tx1"/>
                </a:solidFill>
                <a:latin typeface="Times New Roman" pitchFamily="18" charset="0"/>
                <a:cs typeface="Times New Roman" pitchFamily="18" charset="0"/>
              </a:rPr>
              <a:t>.</a:t>
            </a:r>
            <a:br>
              <a:rPr lang="en-US" sz="2000" dirty="0" smtClean="0">
                <a:solidFill>
                  <a:schemeClr val="tx1"/>
                </a:solidFill>
                <a:latin typeface="Times New Roman" pitchFamily="18" charset="0"/>
                <a:cs typeface="Times New Roman" pitchFamily="18" charset="0"/>
              </a:rPr>
            </a:br>
            <a:r>
              <a:rPr lang="en-US" sz="2000" dirty="0" smtClean="0">
                <a:solidFill>
                  <a:schemeClr val="tx1"/>
                </a:solidFill>
                <a:latin typeface="Times New Roman" pitchFamily="18" charset="0"/>
                <a:cs typeface="Times New Roman" pitchFamily="18" charset="0"/>
              </a:rPr>
              <a:t>2.    </a:t>
            </a:r>
            <a:r>
              <a:rPr lang="en-US" sz="2000" dirty="0" err="1" smtClean="0">
                <a:solidFill>
                  <a:schemeClr val="tx1"/>
                </a:solidFill>
                <a:latin typeface="Times New Roman" pitchFamily="18" charset="0"/>
                <a:cs typeface="Times New Roman" pitchFamily="18" charset="0"/>
              </a:rPr>
              <a:t>Ханшны</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өөрчлөлтөөс</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алдагдал</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үүсдэг</a:t>
            </a:r>
            <a:r>
              <a:rPr lang="en-US" sz="2000" dirty="0" smtClean="0">
                <a:solidFill>
                  <a:schemeClr val="tx1"/>
                </a:solidFill>
                <a:latin typeface="Times New Roman" pitchFamily="18" charset="0"/>
                <a:cs typeface="Times New Roman" pitchFamily="18" charset="0"/>
              </a:rPr>
              <a:t/>
            </a:r>
            <a:br>
              <a:rPr lang="en-US" sz="2000" dirty="0" smtClean="0">
                <a:solidFill>
                  <a:schemeClr val="tx1"/>
                </a:solidFill>
                <a:latin typeface="Times New Roman" pitchFamily="18" charset="0"/>
                <a:cs typeface="Times New Roman" pitchFamily="18" charset="0"/>
              </a:rPr>
            </a:br>
            <a:r>
              <a:rPr lang="en-US" sz="2000" dirty="0" err="1" smtClean="0">
                <a:solidFill>
                  <a:schemeClr val="tx1"/>
                </a:solidFill>
                <a:latin typeface="Times New Roman" pitchFamily="18" charset="0"/>
                <a:cs typeface="Times New Roman" pitchFamily="18" charset="0"/>
              </a:rPr>
              <a:t>Бараа</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үйлчилгээний</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экспорт</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импортын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валютын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гэрээ</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нь</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үндэсний</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мөнгөний</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нэгжийн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үнийг</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тодорхойлох</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үндэс</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болно</a:t>
            </a:r>
            <a:r>
              <a:rPr lang="en-US" sz="2000" dirty="0" smtClean="0">
                <a:solidFill>
                  <a:schemeClr val="tx1"/>
                </a:solidFill>
                <a:latin typeface="Times New Roman" pitchFamily="18" charset="0"/>
                <a:cs typeface="Times New Roman" pitchFamily="18" charset="0"/>
              </a:rPr>
              <a:t>.</a:t>
            </a:r>
            <a:br>
              <a:rPr lang="en-US" sz="2000" dirty="0" smtClean="0">
                <a:solidFill>
                  <a:schemeClr val="tx1"/>
                </a:solidFill>
                <a:latin typeface="Times New Roman" pitchFamily="18" charset="0"/>
                <a:cs typeface="Times New Roman" pitchFamily="18" charset="0"/>
              </a:rPr>
            </a:br>
            <a:r>
              <a:rPr lang="en-US" sz="2000" dirty="0" smtClean="0">
                <a:solidFill>
                  <a:schemeClr val="tx1"/>
                </a:solidFill>
                <a:latin typeface="Times New Roman" pitchFamily="18" charset="0"/>
                <a:cs typeface="Times New Roman" pitchFamily="18" charset="0"/>
              </a:rPr>
              <a:t>1.    </a:t>
            </a:r>
            <a:r>
              <a:rPr lang="en-US" sz="2000" dirty="0" err="1" smtClean="0">
                <a:solidFill>
                  <a:schemeClr val="tx1"/>
                </a:solidFill>
                <a:latin typeface="Times New Roman" pitchFamily="18" charset="0"/>
                <a:cs typeface="Times New Roman" pitchFamily="18" charset="0"/>
              </a:rPr>
              <a:t>Бараа</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үйлчилгээний</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экспорт</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нь</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тухайн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орны</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хувьд</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үндэсний</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валютыг</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худалдан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авах</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зорилгоор</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гадаад</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валютыг</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худалдах</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шалтгаан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болдог</a:t>
            </a:r>
            <a:r>
              <a:rPr lang="en-US" sz="2000" dirty="0" smtClean="0">
                <a:solidFill>
                  <a:schemeClr val="tx1"/>
                </a:solidFill>
                <a:latin typeface="Times New Roman" pitchFamily="18" charset="0"/>
                <a:cs typeface="Times New Roman" pitchFamily="18" charset="0"/>
              </a:rPr>
              <a:t>.</a:t>
            </a:r>
            <a:br>
              <a:rPr lang="en-US" sz="2000" dirty="0" smtClean="0">
                <a:solidFill>
                  <a:schemeClr val="tx1"/>
                </a:solidFill>
                <a:latin typeface="Times New Roman" pitchFamily="18" charset="0"/>
                <a:cs typeface="Times New Roman" pitchFamily="18" charset="0"/>
              </a:rPr>
            </a:br>
            <a:r>
              <a:rPr lang="en-US" sz="2000" dirty="0" smtClean="0">
                <a:solidFill>
                  <a:schemeClr val="tx1"/>
                </a:solidFill>
                <a:latin typeface="Times New Roman" pitchFamily="18" charset="0"/>
                <a:cs typeface="Times New Roman" pitchFamily="18" charset="0"/>
              </a:rPr>
              <a:t>2.    </a:t>
            </a:r>
            <a:r>
              <a:rPr lang="en-US" sz="2000" dirty="0" err="1" smtClean="0">
                <a:solidFill>
                  <a:schemeClr val="tx1"/>
                </a:solidFill>
                <a:latin typeface="Times New Roman" pitchFamily="18" charset="0"/>
                <a:cs typeface="Times New Roman" pitchFamily="18" charset="0"/>
              </a:rPr>
              <a:t>Бараа</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үйлчилгээний</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импорт</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нь</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гадаад</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валютыг</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худалдан</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авах</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зорилгоор</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үндэсний</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валютыг</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худалдахад</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хүргэдэг</a:t>
            </a:r>
            <a:r>
              <a:rPr lang="en-US" sz="2000" dirty="0" smtClean="0">
                <a:solidFill>
                  <a:schemeClr val="tx1"/>
                </a:solidFill>
                <a:latin typeface="Times New Roman" pitchFamily="18" charset="0"/>
                <a:cs typeface="Times New Roman" pitchFamily="18" charset="0"/>
              </a:rPr>
              <a:t>.</a:t>
            </a:r>
            <a:endParaRPr lang="en-US" sz="2000" dirty="0">
              <a:solidFill>
                <a:schemeClr val="tx1"/>
              </a:solidFill>
              <a:latin typeface="Times New Roman" pitchFamily="18" charset="0"/>
              <a:cs typeface="Times New Roman" pitchFamily="18" charset="0"/>
            </a:endParaRPr>
          </a:p>
        </p:txBody>
      </p:sp>
    </p:spTree>
  </p:cSld>
  <p:clrMapOvr>
    <a:masterClrMapping/>
  </p:clrMapOvr>
  <p:transition>
    <p:wheel spokes="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486400"/>
            <a:ext cx="8229600" cy="1143000"/>
          </a:xfrm>
        </p:spPr>
        <p:txBody>
          <a:bodyPr>
            <a:normAutofit fontScale="90000"/>
          </a:bodyPr>
          <a:lstStyle/>
          <a:p>
            <a:pPr algn="ctr"/>
            <a:r>
              <a:rPr lang="mn-MN" sz="4400" b="1" dirty="0" smtClean="0">
                <a:latin typeface="Times New Roman" pitchFamily="18" charset="0"/>
                <a:cs typeface="Times New Roman" pitchFamily="18" charset="0"/>
              </a:rPr>
              <a:t/>
            </a:r>
            <a:br>
              <a:rPr lang="mn-MN" sz="4400" b="1" dirty="0" smtClean="0">
                <a:latin typeface="Times New Roman" pitchFamily="18" charset="0"/>
                <a:cs typeface="Times New Roman" pitchFamily="18" charset="0"/>
              </a:rPr>
            </a:br>
            <a:r>
              <a:rPr lang="mn-MN" sz="4400" b="1" dirty="0" smtClean="0">
                <a:solidFill>
                  <a:schemeClr val="tx1"/>
                </a:solidFill>
                <a:latin typeface="Times New Roman" pitchFamily="18" charset="0"/>
                <a:cs typeface="Times New Roman" pitchFamily="18" charset="0"/>
              </a:rPr>
              <a:t>Дүгнэлт</a:t>
            </a:r>
            <a:br>
              <a:rPr lang="mn-MN" sz="4400" b="1" dirty="0" smtClean="0">
                <a:solidFill>
                  <a:schemeClr val="tx1"/>
                </a:solidFill>
                <a:latin typeface="Times New Roman" pitchFamily="18" charset="0"/>
                <a:cs typeface="Times New Roman" pitchFamily="18" charset="0"/>
              </a:rPr>
            </a:br>
            <a:r>
              <a:rPr lang="mn-MN" sz="2700" dirty="0" smtClean="0">
                <a:solidFill>
                  <a:schemeClr val="tx1"/>
                </a:solidFill>
                <a:latin typeface="Times New Roman" pitchFamily="18" charset="0"/>
                <a:cs typeface="Times New Roman" pitchFamily="18" charset="0"/>
              </a:rPr>
              <a:t/>
            </a:r>
            <a:br>
              <a:rPr lang="mn-MN" sz="2700" dirty="0" smtClean="0">
                <a:solidFill>
                  <a:schemeClr val="tx1"/>
                </a:solidFill>
                <a:latin typeface="Times New Roman" pitchFamily="18" charset="0"/>
                <a:cs typeface="Times New Roman" pitchFamily="18" charset="0"/>
              </a:rPr>
            </a:br>
            <a:r>
              <a:rPr lang="en-US" sz="2700" dirty="0" err="1" smtClean="0">
                <a:solidFill>
                  <a:schemeClr val="tx1"/>
                </a:solidFill>
                <a:latin typeface="Times New Roman" pitchFamily="18" charset="0"/>
                <a:cs typeface="Times New Roman" pitchFamily="18" charset="0"/>
              </a:rPr>
              <a:t>Олон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улсын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тооцоонд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илрэн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гарч</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байгаа</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болон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цаашдын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өөрчлөлт</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нь</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олон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улсын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бараа</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бүтээгдэхүүний</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үйлдвэрлэл</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болон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гүйлгээтэй</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салшгүй</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холбоотой</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билээ</a:t>
            </a:r>
            <a:r>
              <a:rPr lang="en-US" sz="2700" dirty="0" smtClean="0">
                <a:solidFill>
                  <a:schemeClr val="tx1"/>
                </a:solidFill>
                <a:latin typeface="Times New Roman" pitchFamily="18" charset="0"/>
                <a:cs typeface="Times New Roman" pitchFamily="18" charset="0"/>
              </a:rPr>
              <a:t>. </a:t>
            </a:r>
            <a:br>
              <a:rPr lang="en-US" sz="2700" dirty="0" smtClean="0">
                <a:solidFill>
                  <a:schemeClr val="tx1"/>
                </a:solidFill>
                <a:latin typeface="Times New Roman" pitchFamily="18" charset="0"/>
                <a:cs typeface="Times New Roman" pitchFamily="18" charset="0"/>
              </a:rPr>
            </a:br>
            <a:r>
              <a:rPr lang="en-US" sz="2700" dirty="0" err="1" smtClean="0">
                <a:solidFill>
                  <a:schemeClr val="tx1"/>
                </a:solidFill>
                <a:latin typeface="Times New Roman" pitchFamily="18" charset="0"/>
                <a:cs typeface="Times New Roman" pitchFamily="18" charset="0"/>
              </a:rPr>
              <a:t>Түүнд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борлуулах</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зах</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зээл</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нь</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алслагдсан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бараа</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үйлдвэрлэх</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болон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борлуулах</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үе</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шатууд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нь</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өөр</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хоорондоо</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зохицоогүйгээс</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олон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улсын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эргэлтэд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өртгийн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хөдөлгөөн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нь</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харьцангуй</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тусгаарлагдсан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хэлбэрээр</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тусгалаа</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олсон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байдаг</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Олон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улсын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тооцоонд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гадаад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худалдааны</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бараа</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болон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үйлчилгээ</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мөн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түүнчлэн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улс</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орнууд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хооро</a:t>
            </a:r>
            <a:r>
              <a:rPr lang="mn-MN" sz="2700" dirty="0" smtClean="0">
                <a:solidFill>
                  <a:schemeClr val="tx1"/>
                </a:solidFill>
                <a:latin typeface="Times New Roman" pitchFamily="18" charset="0"/>
                <a:cs typeface="Times New Roman" pitchFamily="18" charset="0"/>
              </a:rPr>
              <a:t>н</a:t>
            </a:r>
            <a:r>
              <a:rPr lang="en-US" sz="2700" dirty="0" err="1" smtClean="0">
                <a:solidFill>
                  <a:schemeClr val="tx1"/>
                </a:solidFill>
                <a:latin typeface="Times New Roman" pitchFamily="18" charset="0"/>
                <a:cs typeface="Times New Roman" pitchFamily="18" charset="0"/>
              </a:rPr>
              <a:t>дын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капиталын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хөдөлгөөн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болон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зээл</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худалдааны</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бус</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үйл</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ажиллагаа</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үүний</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дотор</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хөгжиж</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байгаа</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орнуудад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тусламж</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үзүүлэх</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болон</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гадаадад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барилга</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обьект</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барьж</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байгуулахтай</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холбоотой</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тооцоонууд</a:t>
            </a:r>
            <a:r>
              <a:rPr lang="en-US" sz="2700" dirty="0" smtClean="0">
                <a:solidFill>
                  <a:schemeClr val="tx1"/>
                </a:solidFill>
                <a:latin typeface="Times New Roman" pitchFamily="18" charset="0"/>
                <a:cs typeface="Times New Roman" pitchFamily="18" charset="0"/>
              </a:rPr>
              <a:t> </a:t>
            </a:r>
            <a:r>
              <a:rPr lang="en-US" sz="2700" dirty="0" err="1" smtClean="0">
                <a:solidFill>
                  <a:schemeClr val="tx1"/>
                </a:solidFill>
                <a:latin typeface="Times New Roman" pitchFamily="18" charset="0"/>
                <a:cs typeface="Times New Roman" pitchFamily="18" charset="0"/>
              </a:rPr>
              <a:t>хамаарагдана</a:t>
            </a:r>
            <a:r>
              <a:rPr lang="en-US" sz="2700" dirty="0" smtClean="0">
                <a:solidFill>
                  <a:schemeClr val="tx1"/>
                </a:solidFill>
                <a:latin typeface="Times New Roman" pitchFamily="18" charset="0"/>
                <a:cs typeface="Times New Roman" pitchFamily="18" charset="0"/>
              </a:rPr>
              <a:t>.</a:t>
            </a:r>
            <a:r>
              <a:rPr lang="en-US" sz="2700" dirty="0" smtClean="0">
                <a:solidFill>
                  <a:schemeClr val="tx1"/>
                </a:solidFill>
              </a:rPr>
              <a:t/>
            </a:r>
            <a:br>
              <a:rPr lang="en-US" sz="2700" dirty="0" smtClean="0">
                <a:solidFill>
                  <a:schemeClr val="tx1"/>
                </a:solidFill>
              </a:rPr>
            </a:br>
            <a:r>
              <a:rPr lang="mn-MN" sz="2400" dirty="0" smtClean="0">
                <a:solidFill>
                  <a:schemeClr val="tx1"/>
                </a:solidFill>
              </a:rPr>
              <a:t/>
            </a:r>
            <a:br>
              <a:rPr lang="mn-MN" sz="2400" dirty="0" smtClean="0">
                <a:solidFill>
                  <a:schemeClr val="tx1"/>
                </a:solidFill>
              </a:rPr>
            </a:br>
            <a:endParaRPr lang="en-US" sz="2400" dirty="0">
              <a:solidFill>
                <a:schemeClr val="tx1"/>
              </a:solidFill>
            </a:endParaRPr>
          </a:p>
        </p:txBody>
      </p:sp>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547</TotalTime>
  <Words>637</Words>
  <Application>Microsoft Office PowerPoint</Application>
  <PresentationFormat>On-screen Show (4:3)</PresentationFormat>
  <Paragraphs>47</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Flow</vt:lpstr>
      <vt:lpstr>Олон улсын валют санхүү төлбөр, тооцооны нөхцөлүүд</vt:lpstr>
      <vt:lpstr>                       Олон улсын тооцоо           Олон улсын тооцоо гэдэг нь янз бүрийн орнуудын иргэд болон хуулийн этгээдүүдийн хооронд улс төр, эдийн засаг, соёлын харилцаанд үүсэх өр төлбөрийн үүрэг болон шаардлагаар хийгдэх төлбөрийн зохицуулалтыг хэлнэ.             Олон улсын төлбөр тооцоо нэг талаас практик дээр батлагдсан олон улсын төвшинд тогтсон уламжлалаар төлбөр гүйцэтгэх нөхцөл, журам, нөгөө талаас тэдгээрийг гүйцэтгэхтэй хобоотой банкны өдөр тутамын үйл ажиллагааг өөртөө агуулдаг.             Тооцооны ихэнх хэсэг нь банкуудын дансан дахь бэлэн бус хэлбэрээр бичилт хийж гүйцэтгэдэг. </vt:lpstr>
      <vt:lpstr>Олон улсын төлбөр тооцоонд томоохон банкууд гол үүрэг гүйцэтгэдэг.             Төлбөр тооцоог хийхийн тулд тулд банкууд өөрсдийн гадаад дахь салбар болон гадаадын банкуудтай харилцах корреспондент гэрээ (тухайн банкан дахь гадаадын банкуудын &lt;лоро&gt; данс) болон (гадаадын банкан дахь тухайн банкны &lt;ностро&gt; данс)-уудыг ашигладаг.             Корреспондентын гэрээ нь тооцооны журам, комиссын хураамжын хэмжээ, зарцуулагдсан хөрөнгийг нөхөх арга зэргийг тодорхойлдог.</vt:lpstr>
      <vt:lpstr>Олон улсын төлбөр тооцоог үр ашигтай цаг тухайд нь гүйцэтгэхийн тулд банкууд ихэнхдээ ирээдүйд төлбөр гүйцэтгэх хугацаа, хэмжээтэй уялдуулан шаардлагатай валютын хэрэгсэлүүдийг янз бүрийн валютын хэлбэрээр байлгах ба өөрийн валютын нөөцийн диверсификацын бодлогыг хэрэгжүүлдэг.           Дэлхийн зээлийн хөрөнгийн зах зээл түүн дотор евро зах зээл дээр банкууд нэлээд өндөр ашиг олж авах зорилгоор валютын активыг байршуулахыг илүүд үзэн ностро дансандаа хамгийн их үлдэгдэлийг байлгадаг. </vt:lpstr>
      <vt:lpstr>Арилжааны валют санхүү болон төлбөрийн нөхцлийн сонголт нь улс орны хоорондох эдийн засаг, улс төрийн харилцааны байдал, контрагентуудын хөрөнгийн чадавхи болон эрх мэдлийн харилцаа түүнчлэн тухайн барааны худалдаан дахь тогтсон хэв шинж зэргээс хамаарна.                Засгийн газрын төлбөр хоорондын гэрээнд зээл төлбөр,тооцооны ерөнхий зарчимыг тогтоодог бол гадаад худалдааны гэрээнд нөхцөлүүдийг маш нарийн сайн зааж өгдөг.                     Эдгээрт үнэ ямар валютаар илэрхийлэгдэх тухай өөрөөр хэлбэл үнийн валют, төлбөрийн валют төлбөрийн нөхцөл, төлбөрийн хэрэгсэл, тооцооны хэлбэр болон ямар банкаар дамжуулан тооцоо хийх тухай үндсэн элементүүдийг хамруулж тооцох хэрэгтэй байдаг.   </vt:lpstr>
      <vt:lpstr>Үнийн валют: Экспорт импортын гэрээний үнүүд өөр өөр байдаг бөгөөд экспортлогчоос импортлагчид бараа, бүтээгдэхүүн шилжих үед үүсэх нэмэгдэл зардлаас шалтгаална. Эдгээр зардалд экспортлогч орны складанд байршуулах, портонд  хүрэх зам, портонд байршуулах, хилийн чандруу гарах зам, барааг импортлогчид хүргэх зэрэг зардал орно. Барааны үнийг тодорхойлох 5 үндсэн арга байдаг.   1. гэрээ хийх үеийн хатуу тогтсон үнэ. Энэ үнэ нь гэрээг гүйцэтгэх үед өөрчлөгдөхгүй. Энэ аргыг дэлхийн зах зээл дээр үнэ, ханш буурах хандлагын үед хэрэглэгддэг.  2. гэрээнд гарын үсэг зурах үед үнийг тодорхойлох зарчмыг тохиролцдог бол харин үнэ өөрөө арилжааг гүйцэтгэх явцад тогтоогддог. Энэ арга зах зээлийн үнийн өсөх хандлагын үед хэрэглэгддэг.   </vt:lpstr>
      <vt:lpstr>3. Гэрээ хийх үед үнэ хатуу тогтоогддог ч, гэрээг гүйцэтгэх үеийн үнэтэй харицуулахад зах зээлийн үнэ 5%-н хэмжээнд өөрчлөгддөг.  4.Тоног төхөөрөмж захиалах үед зарлагын өөрчлөлтөөс болдог тогтвортой бус үнэ. Өндөр конъюнктурын үед захиалагчын сонирхолд нийцүүлэн хязгаарлалт  (үнийн өөрчлөлтийн ерөнхий хязгаар эсвэл тодорхой бус үнийг хэрэглэхэд зардлын зөвхөн нэг хэсэгт болон богино хугацаанд) тавьдаг.  5. Заримдаа гэрээний үнэ нь хэд хэдэн валютаар (2 ба түүнээс их эсвэл стандартын валютын сагсанд ЗТЭ, евро) илэрхийлэгддэг.  </vt:lpstr>
      <vt:lpstr>Төлбөрийн валют: энэ нь импортлогч (эсвэл зээлдэгч)-ийн ёстой үүргийн валют юм. Валютын ханшны тогтворгүй үед үнэ нь нэлээд тогтвортой валютаар тогтоогддог, харин төлбөр нь ихэнхдээ импортлогч орны валютаар илэрхийлэгддэг.        Төлбөрийн нөхцөл энэ нь гадаад эдйин засгийн ажилбарын чухал элемент юм.           Тэдгээрийг  бэлэн төлбөр, зээл үүсэхтэй холбоотой төлбөр, бэлэн төлбөрт опционтой зээл гэж ангилдаг.           Олон улсын тооцооны бэлэн төлбөр гэдэг нь экспортын барааг худалдан авагчид шилжүүлсэний  (ачилт хийсний) дараах төлбөр эсвэл гэрээний нөхцөлийн дагуу барааны ачилт хийсэн тухай нотлох баримтуудын үндсэн дээрх төлбөр гэж ойлгодог. </vt:lpstr>
      <vt:lpstr>Гадаад худалдааны импортлогч нь авсан зээлээ төлөхдөө жирийн вексель бичиж эсвэл экспортлогчын арилжааны зээлийн дансанд шилжих вексель- траттад акцепт (төлбөр гүйцэтгэхэд бэлэн байдалаа илэрхийлэх) өгдөг.</vt:lpstr>
      <vt:lpstr>Төлбөрийн нөхцлийн альтернатив хэлбэр бол бэлэн хэлбэрээр хийгдэх опционтой зээл юм.        Хэрэв импортлогч худалдан авсан барааны төлбөрийг хойшлуулах эрх эдлэх тохиолдолд бэлэн хэлбэрийн төлбөрөөр олгогдох хөнгөлөлтөөс хасагддаг.        Олон улсын тооцооны вексель, төлбөрийн даалгавар, банзны шилжүүлэг (шуудан болон холбоогоор) чек, пластик карт зэрэг төлбөрийн хэрэгсэлүүдийн тусламжтайгаар хийгддэг.         Гадаад хэрэгсэл чек, вексель (жирийн болон шилжих) бусад зээлийн хэрэгсэлүүд юм.  </vt:lpstr>
      <vt:lpstr>Олон улсын төлбөр тооцооны төрлүүд: одоо үед практик дээр олон улсын тооцооны дараах үндсэн хэлбэрүүд болох аккредитив, инкассо, банкны шилжүүлэг, нээлттэй данс, аванс гэх мэтийг хэрэглэж байна. Түүнээс гадна олон улсын тооцоо вексель, чекийн тусламжтайгаар хийгддэг.              Төлбөрийн зарим төрлөөр нь (инкассо, аванс, нээлттэй данс) хийх үед банкны баталгаа гаргах ажиллагаа нь олон улсын тооцоотой нягт холбоотой.             Олон улсын тооцоо нь тухайн улсын үндэсний хууль, эрх зүйн актуудаар зохицуулагдахаас гадна  олон улсын банкны дүрэм журмаар зохицуулагдана. Олон улсын тооцоо нь банкны ажилбарыг универсаль болгосон аж ахуй харилцаануудыг жигдэрүүлсэн (журамласан) объякт юм.   </vt:lpstr>
      <vt:lpstr>1930-1931 онуудад Женевт болсон олон улсын бага хурал дээр олон улсын вексель, чекийн конвенцийг баталсан.            Эдгээр конвенцууд нь вексель, чекийн тухай хуулиудыг бүх улсад журамлаж (нэгэн жигд болгож) олон улсын тооцоонд вексель, чек ашиглахад үүсэх хүндрэлийг арилгахад чиглэгдсэн. Векселийн тухай хууль нь ихэнх орнуудын үндэсний эрх зүйн үндэс болж өгсөн.              20 зууны эхэнд Парист байгуулагдсан олон улсын худалдааны танхим инкассаар хийгдэх аккредитив тухай дүрэм журмыг боловсруулан хэвлүүлсэн.         Жн: Инкассын анхны дүрэм 1936 онд анх боловсруулагдаж дараа нь: 1967, 1978, 1995 онуудад өөрчлөлтүүд орж 1996 оны 1 сараас хүчин төгөлдөр болсон.  </vt:lpstr>
      <vt:lpstr>Олон улсын тооцоо нь баримтын шинж чанартай байдаг бөгөөд өөрөөр хэлбэл санхүү болон арилжааны баримтуудаар хийгддэг. Санхүүгийн баримтад жирийн болон шилжих вексель, чекүүд, төлбөрийн бичилт (акцент) зэргүүд хамаарагддаг. Арилжааны баримт нь: а. Счет фактур (падаан)                                          б. Бараа ачилт хийсэн болон илгээх тухай (коносамент, төмөр замын, авто тээврийн, агаарын) тээврийн дагалдах болон шуудангийн тасалбар, тээвэрлэлтийн хавсарсан баримт, тэдгээрийг баталсан баримт,                                          в. Экспортын ачаа голдуу даатгагдсан байх ёстой учраас далайн тээврийн даатгагчдын эсвэл тэдгээрийн агентуудын даатгалын тухай баримтууд г.м, бусад баримтуудад худал хуурмаг хууль бус наймааг арилгах зорилгоор импортлогч орны гаалийн албанл үзүүлэх барааны жин, чанар мөн тэдгээрийн хил давсан тухай гаалийн болон консулын падаан зэргийг гэрчлэх сертификат гэх мэт баримтууд багтана. </vt:lpstr>
      <vt:lpstr>Банк энэ баримтуудыг бүрэн бүтэн бүрдүүлсэн эсэхийг болон бусад байнгын байгууллагын үйл ажиллагааны тусламжтайгаар тээврийн электрон цахилгаан баримт тооцоо (аккредитив), санхүүгийн электрн хэрэгслэл, электрон гэрээ зэргийг агуулсан цаасгүй цахилгаан худалдааны үзэл баримтлал боловсруулагдаж байна.  Олон улсын төлбөр нь бүх төлийн валютаар хийгддэг.    </vt:lpstr>
      <vt:lpstr>Төлбөрийн аккредитив хэлбэр: Аккредитив нь олон улсын худалдааны санхүүжилтийн нэг үндсэн арга бөгөөд экспорт, импортын төлбөр тооцоонд голчлон хэрэглэдэг.        Аккредитив гэдэг нь банк өөрийн харилцагчдын хүсэлтээр гуравдагч этгээдэд төлбөр хийх үүрэг хүлээж бенефициарын зүгээс тавьсан траттын акцепт (төлбөрийг гүйцэтгэхэд бэлэн байгаагаа илэрхийлэх,) эсвэл баримтыг шилжүүлэх (шилжих векселийг худалдан авах) тухай хэлцэл юм.         Бенефициар гэдэг нь мөнгөн төлбөр (ашиг, орлого, мөнгө) хүлээн авагч (экспортлогч ) юм.  Тратт гэдэг нь банкны зүгээс тавьж буй шилжүүлгийн вексель юм.    </vt:lpstr>
      <vt:lpstr>Баримтат аккредитивын төлбөрт:  1. Импортлогч (тушаал өгөгч) аккредитив нээх зөвшөөрөл хүсэж банкинд ханддаг.  2. Аккредитив нээгч банк – эмитент  3. Авизо хийж буй банк. Энэ банкинд экспортлогчын тусын тулд аккредитив нээгдэх тухай мэдэгдэж, аккредитивыг жинхэнэ эсэхийг баталсан тухай мэдээллийг экспортлогчид  дамжуулахыг тушаадаг.      </vt:lpstr>
      <vt:lpstr>Бенефициар – экспортлогчын тусын тулд нээгдэж буй аккредитив.  1. аккредитив нээх өргөдөл өгөх  2. эмитент – банкнаас аккредитив нээх болон авизлагч банкаар дамжуулан аккредитив нээх  3. бенефициарын түүнд зориулж аккредитив нээсэн тухай илгээмж         (авиз)  4. экспортонд зориулсан барааны ачилт  </vt:lpstr>
      <vt:lpstr>5. аккредитивээр төлбөр хүлээн авахад шаардлагатай баримтыг бенефициар банкинд өгөх болон бүрдүүлэх   6. авизлагч банкаар дамжуулан баримтыг банк-эмитентэд  илгэээнэ.  7. хүлээн авсан баримт болон тэдгээрийн төлбөрийн чадавхийг  (аккредитивын бүх нөхцөлийг бүрдүүлэх тохиолдолд) банк-эмитентийн шалгалт  8. аккредитив нээх тухай тушаал гаргагчид эмитент банкнаас төлөгдсөн баримтыг олгох  9. авизлагч банк бенефициарт экспортын орлогыг оруулах    </vt:lpstr>
      <vt:lpstr>Slide 19</vt:lpstr>
      <vt:lpstr>Аккредитивийн 6 төрөл:   - Экспортын - Баталгаат ба баталгаагүй  - Буцаан дуудагдах ба буцаан үл дуудагдах - Хуваагдах ба үл хуваагдах - Сэргээгдэх  - Шилжих   1. Баталгаат аккредитив нь аккредитив нээсэн банк, түүнийг нээхийг хүссэн импортлогчид төлбөрийн зохих дүнг төлөх банкны үүрэг юм.  2. Баталгаагүй аккредитив дээр дурьдсан үүргийг агуулдаггүй бөгөөд экспортлогчын банк аккредитив нээгдсэн тухай үйлчлүүлэгчдээ мэдэгдэх төдийгөөр хязгаарладаг байна.</vt:lpstr>
      <vt:lpstr>3. Буцаан дуудагдах аккредитив нь импортлогчын даалгавраар аккредитив нээсэн банк өөрийн үзэмжээр импортлогчын санхүүгийн байдал доройтон, зохих төлбөрийн чадвартай эсэхэд эргэлзсэн тохиолдолд аккредитивыг хугацаанаас нь өмнө хүчинтэй болгож болдог.ийм аккредитив нь экспортлогчын сонирхолыг бүрэн хангадаггүй тул ховор хэрэглэгдэнэ.   4. Буцаан үл дуудагдах аккредитив экспортлогчын зөвшөөрөлгүйгээр хугацаа дуусахын өмнө импортлогчын банк хүчингүй болгох буюу өөрчилж болдоггүй. Энэ нь аккредитив түүнийг нээсэн банкны үүрэг тул экспортлогч  ноогдох төлөөсийг баталгаажууулж өгдөг.  5. Хуваагдах аккредитив нь гэрээнд тохиролцсон дүнг экспортлогчид хэсэгчилсэн ачилт бүрийн дараа төлөхийг хэлнэ. </vt:lpstr>
      <vt:lpstr>6. Үл хуваагдах аккредитив нь бүх ачилт дууссаны дараа экспортлогчид холбогдох  үнийн дүнг төлөхийг хэлнэ. (технологийн хувьд нягт уялдаа холбоотой тоног төхөөрөмж нийлүүлэхэд үл хуваагдах аккредитивийг хэрэглэнэ. Энэ нь худалдан авагчын сонирхолоос хамаарна.)  7. Сэргээгдэх аккредитив нь аккредитив ашиглах хугацааны дотор импортлогч аккредитив нээсэн банкинд экспортлогчид төлсөн төлбөрийн дүнгээр аккредитив  нөхөн сэргээгдэхийг хэлнэ. Экспортлогчийн хувьд буцаан үл дуудагдах, баталгаат, хуваагдах аккредитив илүү ашигтай байдаг.  8. Шилжих аккредитив нь жинхэнэ экспортлогч (зуучлагч) нэг буюу түүнээс дээш хэд хэдэн бэлтгэн нийлүүлэгчид аккредитив  эзэмших эрхийг шилжүүлэх явдал бөгөөд үүний зэрэгцээ аккредитив нээгдэх үед бий болох үүрэг хариуцлагыг мөн шилжүүлнэ.   </vt:lpstr>
      <vt:lpstr>Тооцооны авансын хэлбэр: Олон улсын болон дотоод худалдаанд худалдан авагч бараа, үйлчилгээний төлбөрийг урьдчилж хийх хэлбэр юм. Энэ тооцоо нь импортлогч  төлбөрийг барааны ачилтаас өмнө, хааяа барааг үйлдвэрлэхээс өмнө хийгддэг учир экспортлогчид нэлээд ашигтай.         Урьдчилж төлсөн мөнгөөний дагуу экспортлогч барааг цагт нь ачуулах боломжтой. Гэхдээ олон улсын худалдаанд төлбөрийн энэ хэлбэр төдийлэн нийтлэг биш, учир нь худалдан авагч асар их хэмжээний аз туршилтыг өөртөө хүлээдэгтэй холбоотой.         Экспортлогч орны засгийн газрын зарим арга хэмжээ (тухайн барааг экспортлохыг хориглох захирамж гаргах) барааны ачилтыг саатуулах. Хэрэв импортлогч аваснаар төлснөөр экспортлогчид зээл олгодог.  </vt:lpstr>
      <vt:lpstr>Олон улсын практикт авансын хэлбэрийн төлбөр гэрээний дүнгийн 10-33 хувийг бүрдүүлж байна.  Экспортлогчын даалгавраар экспортлогчын банк нь гэрээ болон барааны нийлүүлэлт хийгдэхгүй тохиолдолд импортлогчид авансыг буцаан олгох баталгаа ихэнхдээ гаргаж өгдөг.  Энэ хэлбэр нь бэлэн мөнгөний ихээхэн хэрэгцээг бий болгодогоороо худалдан авагчдад ашиггүй. </vt:lpstr>
      <vt:lpstr>Нээлттэй дансаар хийгдэх тооцооны хэлбэр Энэ нь урьдчилж төлөх хэлбэрийн эсрэг тохилдол юм. Нээлттэй данс нь экспортлогч, импортлогч 2-н удаан хугацааны, таатай харилцааны үндсэн дээр хэрэглэгдсээр ирсэн. Гэхдээ худалдан авагчийн төлбөрийн чадвартай гэдэг нь нотлогдсон байх хэрэгтэй.          Нээлттэй дансаар хийгдэх өрийн төлбөрийн тооцооны журам контрагентуудын хооронд гэрээгээр тодорхойлогддог. Нээлттэй данс нь ДНК түүний гадаад дах салбар экспортлогч болон брокерийн компани, холимог компаниуд дах тооцоонд хэрэглэгддэг.  </vt:lpstr>
      <vt:lpstr>  Нээлттэй дансны тооцооны импортлогч хүлээн авсан барааны дараа дараачийн төлбөрийг хийдэг, харин өгсөн зээл, хүү энэ үед хасагддаггүй бөгөөд хүлээн аваагүй эсвэл нийлүүлэгдээгүй барааны төлбөрийг эрсдэл байхгүй учир импортлогчид нэлээд ашигтай.   Зарим тохиолдолд хөрвөх валютаар экспортын орлого орох &lt;скроу&gt; гэгч тусгай данс нээх тухай хэлэлцээр ашиглагддаг.  Дэлхийн худалдааны 10-15 хувийг эзэлдэг бартерын арилжааны төлбөр нээлттэй данс, аккредитив зэрэг түгээмэл хэлбэрүүдээр хийдэг.</vt:lpstr>
      <vt:lpstr>Вексель болон чек ашиглан хийгдэх тооцооны хэлбэр Олон улсын тооцоонд экспортлогчоос импортлогчид тавих шилжүүлгийн вексель хэрэглэдэг. Вексель бичгийн хэлбэрт үйлдсэн урт хугацаата үнэт цаас юм.       Вексель нь түүнийг эзэмшигчид (зээлдэгчид) тодорхой нөхцлүүдэд тогтсон хугацаанд мөнгөний өрийг (буцаан олж авах) авах тухай хуулиар баталгаажсан эрх юм.      Векселийн төлбөрийн хариуцлагыг акцептант хүлээдэг бөгөөд энэ нь импортлогч эсвэл банк байж болдог.  Векселиэр хийх арилжаа Векселийн тухай 1930 оны Женевийн конвенцоор зохицуулагдаж байна. </vt:lpstr>
      <vt:lpstr>Глобалчлалын болон бараа мөнгөний харилцааны хөгжилтэй холбогдуулан вексель зээл тооцооны универсаль хэрэгсэл болсон.            Вексель ашигласан тооцоонд экспортлогч нь өөрийн банкандаа вексель болон барааны баримт өгдөг бөгөөд энэ банк нь импортлогчоос валютын (экспортын) орлогыг олж авдаг.            Векселийн ач холбогдол нь хэрэв худалдан авагч төлбөр төлж чадахгүй тохиолдолд ч шүүхийн арга хэмжээнд өр төлбөрийн гол баримт болж өгдөг. </vt:lpstr>
      <vt:lpstr>Векселийн хэлбэрүүд  Цэвэр вексель: Энэ нь ямар нэг тээврийн баримтыг өөртөө хавсаргадаггүй, дан ганц вексель юм.  Баримтын вексель: Тээвэрлэлтийн бүх баримтууд, тухайлбал төлбөрийн нэхэмжлэл, тээврийн дагалдах хуудас, даатгалын гэрчилгээ зэргийг хавсаргасан векселийг хэлнэ.  Хугацаагүй вексель: (түргэн төлбөрийн). Энэ нь худалдагчийн хувьд экспортлох барааны хүрэх газар мэдэгдсэн, үнэ нь төлөгдсөний дараа дараа бараагаа ачуулдаг журамтай.   Хугацаат вексель: Вексельд хугацаа тавьж төлбөр хийнэ. (60 болон 120 хоногийн дараа)   </vt:lpstr>
      <vt:lpstr>Олон улсын тооцоонд өргөн хэрэглэгдэх болсон чек Чек нь 16-р зуунд анх үүссэн. Хэрэв төлбөр чекээр хийгдэх бол худалдан авагч өөрөөр чек бичиж, эсвэл чек бичихийг банкинд даалгадаг. Тооцооны чекийн хэлбэр түүний өгөгдхүүнүүд үндэсний болон олон улсын чекийн тухай 1931 оны конвенцоор зохицуулагддаг байна.            Олон улсын тооцоонд худалдааны бус, замын, евро чек зэрэг чекүүд ашиглагддаг байна. ХХ зууны 60-аад оноос олон улсын тооцоонд кредитийн карт эрчимтэй ашиглагдах болсон. Өнөөдөр дэлхий дээр Американ экспресс зэрэг зээлийн картууд өргөн ашиглагдаж байна.             Тэдгээрийг ашиглахад орчин үеийн мэдээллийн  технологи болох компьютер, цахим болон санрын холбооны хэрэгсэлүүдийг хэрэглэх болсон.     </vt:lpstr>
      <vt:lpstr>Монгол улсын төлбөр тооцооны өнөөгийн механизм  Манай улсын арилжааны банкуудын хувьд аккредитивийн төлбөр нь дараах үе шаттайгаар явагдана.           Импортлогч бараа нийлүүлэхдээ тохирсон хугацаанаас хэдэн хоногийн өмнө буюу экспортлогчийн бараа ачигдахад бэлэн болсон тухай мэдэгдлийг хүлээн авсаны дараа экспортлогчийн банкинд аккредитив нээх даалгаврыг  импортлогч үйлчлэгч банкиндаа өгнө.            Импортлогчын банк экспортлогчийн банкинд аккредитив нээсний дараа экспортлогчийн банк энэ тухай үйлчлүүлэгчдээ мэдэгдэх ба шаардлагатай тохиолдолд түүнийг батална. Хэрэв аккредитивийг хүчин төгөлдөр байх хугацаанд ашиглаагүй бол түүнийг худалдан авагчийн зөвшөөрснөөр буюу гэрээнд заасан ёсоор тодорхой хугацаагаар сунгах буюу хааж болно. </vt:lpstr>
      <vt:lpstr>Экспортлогч бараагаа ачуулсны дараа аккредитив нээсэн банкинд бараа нийлүүлснийг магадлах холбогдох баримт бичгийг хүргүүлсний үндсэн дээр зохих төлбөрийг хүлээж авдаг. Экспортлогчын банк холбогдох баримт бичгийг импортлогчын банкаар дамжуулан түүнд өгүүлэх ба тэдгээрийн үндсэн дээр импортлогч аккредитивийн дүнг банкинд нөхөн төлнө.             Манай улсын хувьд зарим банкуудад (Голомт, Анод, Худалдаа хөгжил, Хаан, Хадгаламж зэрэг) олон улсын тооцооны төрлүүд өнөөдөр хэрэглэгдэж байгаагаараа их ач холбогдолтой юм..             Тэдгээрийн хураамж, үййлчилгээний шимтгэл харилцан адилгүй байдаг. Мөн зарим банкуудад хэрэглэгдэж хараахан амжаагүй байна.</vt:lpstr>
      <vt:lpstr> Валютын клирингийн арилжааны үндэс  Валютын клиринг гэдэг нь хоёр болон түүнээс дээш орны засгийн газар хоорондох бараа үйлчилгээий худалдааны төлбөрийг харилцан заавал тооцож байх тухай гэрээг хэлнэ. Валютын олон улсын клиринг нь банкны дотоод клирингээс дараах зүйлээр ялгагдана. </vt:lpstr>
      <vt:lpstr>Үүнд: 1.    Банк хоорондын дотоод клирингээр хийгдэх тооцоо сайн дурын үндсэн дээр хийгддэг бол олон улсын клирингийн гэрээ улс орнуудын хооронд хийгдсэн экспортлогч импортлогч нь клирингийн тооцооноос зайлсхийх эрх байхгүй 2.    Дотоод клирингээр тооцооны зөрүү шууд мөнгө боон хувирдаг бол гадаад клирингийн үед тооцооны зөрүүг зайлшгүй төлөх асуудал гардаг. 1930-аад оны эдийн засгийн тогтворгүй байдал төлбөрийн тэнцлийн алдагдал, алт валютын нөөцийн тэгш бус хуваарилалт, мөнгөний дотоод зах зээлийн урсгал дахь алтны стандартыг халсан явдал инфляци, валютын хязгаарлалт, өрсөлдөөний хурцадмал байдал зэрэг валютын клиринг бий болоох шалтгаан болсон.</vt:lpstr>
      <vt:lpstr>Тухайн улсын валютын болон эдийн засгийн байдлаас шалтгаалж валютын клирингийн зорилго өөр өөрөөр тодорхойлогдох болжээ. Тухайлбал: 1.    Алт валютын нөөцийг ашиглахгүйгээр төлбөрийн тэнцлийг тэнцвэржүүлэх 2.    Ашигтай төлбөрийн тэнцэлтэй орноос хөнгөлөлттэй зээл авах 3.    Бусад улсуудын зүгээс хийх дискриминацийн үйл ажиллагаанд хариу арга хэмжээ авах 4.    Ашигтай төлбөрийн баланстай орноос алдагдалтай оронд буцалтгүй санхүүжилт олгох. Валютын клиринг нь чухал боловч төлбөрийн гэрээний чухал төрөл биш. Улс хоорондын төлбөрийн гэрээ нь олон улсын төлбөр тооцоон дахь валютын дотогшлох урсгалыг ашиглах тухай журам, төлбөрийн тэнцлийн болон түүний бусад дансуудын тэнцлийн байдал, урсгал тэнцлийн алдагдлыг нөхөхөд шаардлагатай валютыг харилцан зээлдүүлэх, валютын хагас хөрвөлтийн тухай журам зааврыг зохицуулдаг байна. </vt:lpstr>
      <vt:lpstr>Валютын клирингийн хэлбэрүүд олон янз байдаг бөгөөд дараахи үндсэн үзүүлэлтээр ангилдаг.  Үүнд:  1.    Оролцогч орнуудын тооноос хамаарч  -    Нэг талт - Нэг талт клиринг нь амьдрах чадваргүй байна. 1930 оэы үед Итали улс Англи улстай нэг талт клирингийн хэлэлцээр хийсэн. Үүний үр дүнд Италын экспортлогч клирингийн дансыг хэрэгсэхгүйгээр фунт стерлингийг олж авахыг илүүд үзсэн. Харин Английн импортлогч өөрийн банкинд лир хийснээр Английн валютыг худалдан авах шаардлагаас чөлөөлөгдөж клирингийн тооцоог хийсэн. Үүний үр дүнд  Италийн банк Англичуудад нэг талын маш их өр хүлээсэн байна.</vt:lpstr>
      <vt:lpstr>-    Хоёр талт - Хоёр оронд хоёуланд нь данс нээдэг хоёр талт клиринг нь олон улсын практикт өргөнөөр хэрэглэгддэг инкассо, аккредитив, шилжүүлэг гэх мэт хэлбэрүүд байсан. Гэвч типортлогч өөрийн банкинд үндэсний валютыг хийдэг бол харин экспортлогч гадаад валютын орлогын хариуд үндэсний валютыг олж авдаг. Клирингийн банкууд өр болон төлбөрийн үүргийг харилцан тооцоог хийдэг.  -    Олон талт – Олон талт клиринги 3 ба түүнээс дээш орнууд багтдаг. Энэ нь клирингийн гэрээтэй орнуудын хооронд хийгддэг олон улсын төлбөрийн балансжилт болон төлбөрийн үүрэг, шаардлагагыг тооцдогоороо нэг талт клирингээс ялгагдана. </vt:lpstr>
      <vt:lpstr>2.    Арилжааны хэмжээнээс хамаарч -    Бүрэн клиринг -    Тодорхой ажилбарт клиринг 3.    Клирингийн дансны зөрүүг зохицуулах аргаар -    Чөлөөтэй хөрвөдөг сальдотой -    Хөрвөдөггүй сальдотой Клирингийн валют ямарч байж болно. Заримдаа хоёр валют хэрэглэгддэг эсвэл олон улсын валютын сангийн дансны нэгж зээлжих тусгай эрх хэрэглэдэг. Валютын клирингийн тооцооны үед валютын эрсдлийн хоёр хэлбэр үүсдэг.  1.    Хөрвөдөггүй клирингийн үед валютын ашиг саатдаг. 2.    Ханшны өөрчлөлтөөс алдагдал үүсдэг Бараа үйлчилгээний экспорт импортын валютын гэрээ нь үндэсний мөнгөний нэгжийн үнийг тодорхойлох үндэс болно. 1.    Бараа үйлчилгээний экспорт нь тухайн орны хувьд үндэсний валютыг худалдан авах зорилгоор гадаад валютыг худалдах шалтгаан болдог. 2.    Бараа үйлчилгээний импорт нь гадаад валютыг худалдан авах зорилгоор үндэсний валютыг худалдахад хүргэдэг.</vt:lpstr>
      <vt:lpstr> Дүгнэлт  Олон улсын тооцоонд илрэн гарч байгаа болон цаашдын өөрчлөлт нь олон улсын бараа бүтээгдэхүүний үйлдвэрлэл болон гүйлгээтэй салшгүй холбоотой билээ.  Түүнд борлуулах зах зээл нь алслагдсан, бараа үйлдвэрлэх болон борлуулах үе шатууд нь өөр хоорондоо зохицоогүйгээс олон улсын эргэлтэд өртгийн хөдөлгөөн нь харьцангуй тусгаарлагдсан хэлбэрээр тусгалаа олсон байдаг. Олон улсын тооцоонд гадаад худалдааны бараа болон үйлчилгээ, мөн түүнчлэн улс орнууд хоорондын капиталын хөдөлгөөн болон зээл, худалдааны бус үйл ажиллагаа, үүний дотор хөгжиж байгаа орнуудад тусламж үзүүлэх болон гадаадад барилга обьект барьж байгуулахтай холбоотой тооцоонууд хамаарагдана.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ОУВЗЗ 6-р баг:  С.Балжинням                          О.Мөнхтогтох                     Д.Батсуурь                Ж.Самат</dc:title>
  <dc:creator>user</dc:creator>
  <cp:lastModifiedBy>user</cp:lastModifiedBy>
  <cp:revision>60</cp:revision>
  <dcterms:created xsi:type="dcterms:W3CDTF">2011-10-26T19:17:22Z</dcterms:created>
  <dcterms:modified xsi:type="dcterms:W3CDTF">2013-08-27T10:08:02Z</dcterms:modified>
</cp:coreProperties>
</file>