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8" r:id="rId13"/>
    <p:sldId id="271" r:id="rId14"/>
    <p:sldId id="269" r:id="rId15"/>
    <p:sldId id="270" r:id="rId16"/>
    <p:sldId id="272" r:id="rId17"/>
    <p:sldId id="273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60"/>
  </p:normalViewPr>
  <p:slideViewPr>
    <p:cSldViewPr>
      <p:cViewPr>
        <p:scale>
          <a:sx n="69" d="100"/>
          <a:sy n="69" d="100"/>
        </p:scale>
        <p:origin x="-16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BB486E3-5B03-447F-9D4E-1999F069466A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B683BC56-39ED-4869-BF79-0F896078546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8305800" cy="4572000"/>
          </a:xfrm>
        </p:spPr>
        <p:txBody>
          <a:bodyPr vert="horz" anchor="ctr"/>
          <a:lstStyle/>
          <a:p>
            <a:pPr algn="ctr"/>
            <a:r>
              <a:rPr lang="mn-MN" sz="6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САНХҮҮГИЙН ТОГВОРТОЙ БАЙДЛЫН ШИНЖИЛГЭЭ </a:t>
            </a:r>
            <a:endParaRPr lang="en-US" sz="6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48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533400"/>
            <a:ext cx="8001000" cy="6019800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Бизнесийн байгууллагуудын </a:t>
            </a:r>
            <a:r>
              <a:rPr lang="mn-MN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хөрөнгийн эх үүсвэрийн хэмжээ, бүтэц бүрэлдэхүүн , түүний өөрчлөлт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зэрэг нь санхүүгийн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тогтвортой үйл ажиллагаа болдог.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Санхүүгийн тогтвортой байдлын хамгийн чухал шинж нь тухайн компанийн удаан хугацааны турш дахь тогтвортой үйл ажиллагаа байдаг. Энэ нь тухайн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компаны </a:t>
            </a:r>
            <a:r>
              <a:rPr lang="mn-MN" sz="2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өөрийн ба гадны капиталын 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харьцаагаар тодорхойлогддог байна. Иймээс зарим эрдэмтэд санхүүгийн тогтвортой байдлыг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шинжсэн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үзүүлэлтүүдийг </a:t>
            </a:r>
            <a:r>
              <a:rPr lang="mn-MN" sz="2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капиталын бүтцийн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 үзүүлэлтүүд гэж нэрлэсэн байдаг.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92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914400"/>
            <a:ext cx="8305799" cy="5211763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Компаний хөрөнгийг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санхүүжүүлэхэд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ашигласан 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өөрийн ба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гадны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капиталын </a:t>
            </a:r>
            <a:r>
              <a:rPr lang="mn-MN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хэмжээг капиталын бүтцийн харьцаанууд буюу санхүүгийн </a:t>
            </a:r>
            <a:r>
              <a:rPr lang="mn-MN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тогтвортой</a:t>
            </a:r>
            <a:r>
              <a:rPr 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байдлын </a:t>
            </a:r>
            <a:r>
              <a:rPr lang="mn-MN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үзүүлэлтүүд 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гэж нэрлэсэн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mn-M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Компаний хөрөнгийг санхүүжүүлэхэд ашигласан өөрийн ба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гадны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капиталын 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хэмжээг капиталын бүтцийн харьцаанууд буюу санхүүгийн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тогтвортой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байдлын 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үзүүлэлтүүд харуулна.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3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077200" cy="60197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mn-MN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Санхүүгийн </a:t>
            </a:r>
            <a:r>
              <a:rPr lang="mn-MN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тогтвортой байдлыг дараах үзүүлэлтүүдийг практикт харьцангуй өргөн хэрэглэдэг тооцоонууд. </a:t>
            </a:r>
            <a:r>
              <a:rPr lang="mn-MN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Үүнд</a:t>
            </a:r>
            <a:r>
              <a:rPr lang="en-US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 algn="just">
              <a:buNone/>
            </a:pPr>
            <a:r>
              <a:rPr lang="mn-MN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mn-MN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indent="-400050" algn="just">
              <a:buFont typeface="+mj-lt"/>
              <a:buAutoNum type="arabicPeriod"/>
            </a:pPr>
            <a:r>
              <a:rPr lang="mn-MN" sz="28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Бие даалтын коэффициент </a:t>
            </a:r>
          </a:p>
          <a:p>
            <a:pPr marL="400050" indent="-400050" algn="just">
              <a:buFont typeface="+mj-lt"/>
              <a:buAutoNum type="arabicPeriod"/>
            </a:pPr>
            <a:r>
              <a:rPr lang="mn-MN" sz="28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Зохицуулалтын коэффициент </a:t>
            </a:r>
          </a:p>
          <a:p>
            <a:pPr marL="400050" indent="-400050" algn="just">
              <a:buFont typeface="+mj-lt"/>
              <a:buAutoNum type="arabicPeriod"/>
            </a:pPr>
            <a:r>
              <a:rPr lang="mn-MN" sz="28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Өөрийн ба гадаад капиталын харьцаа </a:t>
            </a:r>
          </a:p>
          <a:p>
            <a:pPr marL="400050" indent="-400050" algn="just">
              <a:buFont typeface="+mj-lt"/>
              <a:buAutoNum type="arabicPeriod"/>
            </a:pPr>
            <a:r>
              <a:rPr lang="mn-MN" sz="28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Гадны капиталын хувийн жин </a:t>
            </a:r>
          </a:p>
          <a:p>
            <a:pPr marL="400050" indent="-400050" algn="just">
              <a:buFont typeface="+mj-lt"/>
              <a:buAutoNum type="arabicPeriod"/>
            </a:pPr>
            <a:r>
              <a:rPr lang="mn-MN" sz="28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Байнгын капиталын бүтэц </a:t>
            </a:r>
          </a:p>
          <a:p>
            <a:pPr marL="400050" indent="-400050" algn="just">
              <a:buFont typeface="+mj-lt"/>
              <a:buAutoNum type="arabicPeriod"/>
            </a:pPr>
            <a:r>
              <a:rPr lang="mn-MN" sz="28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Гадны капиталын бүтэц </a:t>
            </a:r>
            <a:endParaRPr lang="en-US" sz="2800" dirty="0">
              <a:solidFill>
                <a:schemeClr val="bg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648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848600" cy="944562"/>
          </a:xfrm>
        </p:spPr>
        <p:txBody>
          <a:bodyPr>
            <a:normAutofit/>
          </a:bodyPr>
          <a:lstStyle/>
          <a:p>
            <a:pPr algn="ctr"/>
            <a:r>
              <a:rPr lang="mn-MN" sz="2400" dirty="0" smtClean="0"/>
              <a:t>1.Бие даалтын коэффициент буюу өөрийн </a:t>
            </a:r>
            <a:br>
              <a:rPr lang="mn-MN" sz="2400" dirty="0" smtClean="0"/>
            </a:br>
            <a:r>
              <a:rPr lang="mn-MN" sz="2400" dirty="0" smtClean="0"/>
              <a:t>капиталын оролцоо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772400" cy="5257799"/>
          </a:xfrm>
        </p:spPr>
        <p:txBody>
          <a:bodyPr anchor="ctr">
            <a:noAutofit/>
          </a:bodyPr>
          <a:lstStyle/>
          <a:p>
            <a:pPr marL="68580" indent="0" algn="just">
              <a:buNone/>
            </a:pPr>
            <a:r>
              <a:rPr lang="mn-MN" sz="2800" dirty="0">
                <a:latin typeface="TimesNewRomanMon"/>
              </a:rPr>
              <a:t>Энэ нь гадны эх үүсвэрээс хараат бусаар</a:t>
            </a:r>
            <a:r>
              <a:rPr lang="mn-MN" sz="2800" dirty="0">
                <a:latin typeface="Arial"/>
              </a:rPr>
              <a:t>, </a:t>
            </a:r>
            <a:r>
              <a:rPr lang="mn-MN" sz="2800" dirty="0">
                <a:latin typeface="TimesNewRomanMon"/>
              </a:rPr>
              <a:t>зөвхөн өөрийн санхүүжилтээр </a:t>
            </a:r>
            <a:r>
              <a:rPr lang="mn-MN" sz="2800" dirty="0" smtClean="0">
                <a:latin typeface="TimesNewRomanMon"/>
              </a:rPr>
              <a:t>бие дааж </a:t>
            </a:r>
            <a:r>
              <a:rPr lang="mn-MN" sz="2800" dirty="0">
                <a:latin typeface="TimesNewRomanMon"/>
              </a:rPr>
              <a:t>үйл ажиллагаа явуулах чадварыг илэрхийлдэг бөгөөд </a:t>
            </a:r>
            <a:r>
              <a:rPr lang="mn-MN" sz="2800" dirty="0">
                <a:solidFill>
                  <a:srgbClr val="FFFF00"/>
                </a:solidFill>
                <a:latin typeface="TimesNewRomanMon"/>
              </a:rPr>
              <a:t>өөрийн </a:t>
            </a:r>
            <a:r>
              <a:rPr lang="mn-MN" sz="2800" dirty="0" smtClean="0">
                <a:solidFill>
                  <a:srgbClr val="FFFF00"/>
                </a:solidFill>
                <a:latin typeface="TimesNewRomanMon"/>
              </a:rPr>
              <a:t>капиталын дүнг </a:t>
            </a:r>
            <a:r>
              <a:rPr lang="mn-MN" sz="2800" dirty="0">
                <a:solidFill>
                  <a:srgbClr val="FFFF00"/>
                </a:solidFill>
                <a:latin typeface="TimesNewRomanMon"/>
              </a:rPr>
              <a:t>балансын нийт дүнд харьцуулж </a:t>
            </a:r>
            <a:r>
              <a:rPr lang="mn-MN" sz="2800" dirty="0">
                <a:latin typeface="TimesNewRomanMon"/>
              </a:rPr>
              <a:t>тодорхойлно</a:t>
            </a:r>
            <a:r>
              <a:rPr lang="mn-MN" sz="2800" dirty="0">
                <a:latin typeface="Arial"/>
              </a:rPr>
              <a:t>.</a:t>
            </a:r>
          </a:p>
          <a:p>
            <a:pPr marL="68580" indent="0" algn="just">
              <a:buNone/>
            </a:pPr>
            <a:r>
              <a:rPr lang="mn-MN" sz="2800" dirty="0">
                <a:latin typeface="TimesNewRomanMon"/>
              </a:rPr>
              <a:t>Тухайн компаний хөрөнгийн эх үүсвэрийн нийт дүнд эзлэх өөрийн </a:t>
            </a:r>
            <a:r>
              <a:rPr lang="mn-MN" sz="2800" dirty="0" smtClean="0">
                <a:latin typeface="TimesNewRomanMon"/>
              </a:rPr>
              <a:t>капиталын хувь </a:t>
            </a:r>
            <a:r>
              <a:rPr lang="mn-MN" sz="2800" dirty="0">
                <a:latin typeface="TimesNewRomanMon"/>
              </a:rPr>
              <a:t>хэмжээ их байх тусам санхүүгийн байдал тогтвортой</a:t>
            </a:r>
            <a:r>
              <a:rPr lang="mn-MN" sz="2800" dirty="0">
                <a:latin typeface="Arial"/>
              </a:rPr>
              <a:t>, </a:t>
            </a:r>
            <a:r>
              <a:rPr lang="mn-MN" sz="2800" dirty="0">
                <a:latin typeface="TimesNewRomanMon"/>
              </a:rPr>
              <a:t>гадны </a:t>
            </a:r>
            <a:r>
              <a:rPr lang="mn-MN" sz="2800" dirty="0" smtClean="0">
                <a:latin typeface="TimesNewRomanMon"/>
              </a:rPr>
              <a:t>зээлдүүлэгчдээс хамаарах </a:t>
            </a:r>
            <a:r>
              <a:rPr lang="mn-MN" sz="2800" dirty="0">
                <a:latin typeface="TimesNewRomanMon"/>
              </a:rPr>
              <a:t>хамаарал бага байна</a:t>
            </a:r>
            <a:r>
              <a:rPr lang="mn-MN" sz="2800" dirty="0">
                <a:latin typeface="Arial"/>
              </a:rPr>
              <a:t>.</a:t>
            </a:r>
          </a:p>
          <a:p>
            <a:pPr algn="just"/>
            <a:r>
              <a:rPr lang="mn-MN" sz="2800" dirty="0" smtClean="0">
                <a:solidFill>
                  <a:srgbClr val="002060"/>
                </a:solidFill>
                <a:latin typeface="TimesNewRomanMon"/>
              </a:rPr>
              <a:t> Бие </a:t>
            </a:r>
            <a:r>
              <a:rPr lang="mn-MN" sz="2800" dirty="0">
                <a:solidFill>
                  <a:srgbClr val="002060"/>
                </a:solidFill>
                <a:latin typeface="TimesNewRomanMon"/>
              </a:rPr>
              <a:t>даалтын </a:t>
            </a:r>
            <a:r>
              <a:rPr lang="mn-MN" sz="2800" dirty="0">
                <a:latin typeface="TimesNewRomanMon"/>
              </a:rPr>
              <a:t>коэффициент нь </a:t>
            </a:r>
            <a:r>
              <a:rPr lang="mn-MN" sz="2800" dirty="0">
                <a:latin typeface="Arial"/>
              </a:rPr>
              <a:t>0,5-0,6 </a:t>
            </a:r>
            <a:r>
              <a:rPr lang="mn-MN" sz="2800" dirty="0">
                <a:solidFill>
                  <a:srgbClr val="002060"/>
                </a:solidFill>
                <a:latin typeface="TimesNewRomanMon"/>
              </a:rPr>
              <a:t>байвал зохистой гэж </a:t>
            </a:r>
            <a:r>
              <a:rPr lang="mn-MN" sz="2800" dirty="0" smtClean="0">
                <a:solidFill>
                  <a:srgbClr val="002060"/>
                </a:solidFill>
                <a:latin typeface="TimesNewRomanMon"/>
              </a:rPr>
              <a:t>үздэг. 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52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858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 ЗОХИЦУУЛАЛТЫН КОЭФФИЦИЕНТ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mn-M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675408" y="5105400"/>
                <a:ext cx="7696200" cy="1032164"/>
              </a:xfrm>
              <a:prstGeom prst="roundRect">
                <a:avLst/>
              </a:prstGeom>
              <a:solidFill>
                <a:schemeClr val="accent1">
                  <a:alpha val="7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mn-MN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Зохицуулалтын коэффициент </a:t>
                </a:r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mn-MN" sz="2800" b="0" i="1" smtClean="0">
                            <a:latin typeface="Cambria Math"/>
                          </a:rPr>
                          <m:t>өөрийн эргэлтийн капитал</m:t>
                        </m:r>
                      </m:num>
                      <m:den>
                        <m:r>
                          <a:rPr lang="mn-MN" sz="2800" b="0" i="1" smtClean="0">
                            <a:latin typeface="Cambria Math"/>
                          </a:rPr>
                          <m:t>өөрийн капитал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08" y="5105400"/>
                <a:ext cx="7696200" cy="1032164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66700" y="129540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sz="2400" dirty="0"/>
              <a:t>Эргэлтийн хөрөнгийг санхүүжүүлэхэд зориулсан байнгын капитал </a:t>
            </a:r>
            <a:r>
              <a:rPr lang="mn-MN" sz="2400" dirty="0">
                <a:solidFill>
                  <a:schemeClr val="tx2">
                    <a:lumMod val="10000"/>
                  </a:schemeClr>
                </a:solidFill>
              </a:rPr>
              <a:t>/</a:t>
            </a:r>
            <a:r>
              <a:rPr lang="mn-MN" sz="2400" dirty="0" smtClean="0">
                <a:solidFill>
                  <a:schemeClr val="tx2">
                    <a:lumMod val="10000"/>
                  </a:schemeClr>
                </a:solidFill>
              </a:rPr>
              <a:t>өөрийн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mn-MN" sz="2400" dirty="0" smtClean="0">
                <a:solidFill>
                  <a:schemeClr val="tx2">
                    <a:lumMod val="10000"/>
                  </a:schemeClr>
                </a:solidFill>
              </a:rPr>
              <a:t>капитал </a:t>
            </a:r>
            <a:r>
              <a:rPr lang="mn-MN" sz="2400" dirty="0">
                <a:solidFill>
                  <a:schemeClr val="tx2">
                    <a:lumMod val="10000"/>
                  </a:schemeClr>
                </a:solidFill>
              </a:rPr>
              <a:t>ба урт хугацаат өр </a:t>
            </a:r>
            <a:r>
              <a:rPr lang="mn-MN" sz="2400" dirty="0" smtClean="0">
                <a:solidFill>
                  <a:schemeClr val="tx2">
                    <a:lumMod val="10000"/>
                  </a:schemeClr>
                </a:solidFill>
              </a:rPr>
              <a:t>төлбөрийн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mn-MN" sz="2400" dirty="0" smtClean="0">
                <a:solidFill>
                  <a:schemeClr val="tx2">
                    <a:lumMod val="10000"/>
                  </a:schemeClr>
                </a:solidFill>
              </a:rPr>
              <a:t>нийлбэр </a:t>
            </a:r>
            <a:r>
              <a:rPr lang="mn-MN" sz="2400" dirty="0">
                <a:solidFill>
                  <a:schemeClr val="tx2">
                    <a:lumMod val="10000"/>
                  </a:schemeClr>
                </a:solidFill>
              </a:rPr>
              <a:t>дүнг байнгын капитал </a:t>
            </a:r>
            <a:r>
              <a:rPr lang="mn-MN" sz="2400" dirty="0" smtClean="0">
                <a:solidFill>
                  <a:schemeClr val="tx2">
                    <a:lumMod val="10000"/>
                  </a:schemeClr>
                </a:solidFill>
              </a:rPr>
              <a:t>гэнэ/</a:t>
            </a:r>
            <a:r>
              <a:rPr lang="en-US" sz="2400" dirty="0" smtClean="0"/>
              <a:t> </a:t>
            </a:r>
            <a:r>
              <a:rPr lang="mn-MN" sz="2400" dirty="0" smtClean="0"/>
              <a:t>хэсгийг </a:t>
            </a:r>
            <a:r>
              <a:rPr lang="mn-MN" sz="2400" dirty="0"/>
              <a:t>өөрийн эргэлтийн капитал гэнэ. Үүнийг дараах </a:t>
            </a:r>
            <a:r>
              <a:rPr lang="mn-MN" sz="2400" dirty="0" smtClean="0"/>
              <a:t>байдлаар</a:t>
            </a:r>
            <a:r>
              <a:rPr lang="en-US" sz="2400" dirty="0" smtClean="0"/>
              <a:t> </a:t>
            </a:r>
            <a:r>
              <a:rPr lang="mn-MN" sz="2400" dirty="0" smtClean="0"/>
              <a:t>тодорхойлно</a:t>
            </a:r>
            <a:r>
              <a:rPr lang="mn-MN" sz="2400" dirty="0"/>
              <a:t>.</a:t>
            </a:r>
            <a:endParaRPr lang="en-US" sz="2400" dirty="0"/>
          </a:p>
        </p:txBody>
      </p:sp>
      <p:sp>
        <p:nvSpPr>
          <p:cNvPr id="3" name="Rounded Rectangle 2"/>
          <p:cNvSpPr/>
          <p:nvPr/>
        </p:nvSpPr>
        <p:spPr>
          <a:xfrm>
            <a:off x="675408" y="2971800"/>
            <a:ext cx="7696200" cy="838200"/>
          </a:xfrm>
          <a:prstGeom prst="round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Өөрийн эргэлтийн капитал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Өөрийн капитал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УХӨТ-Үндсэн хөрөнгө ба хөрөнгө оруулалт 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886200"/>
            <a:ext cx="7838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Өөрийн эргэлтийн капиталыг өөрийн капиталд харьцуулж </a:t>
            </a: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зохицуулалтын коэффициентыг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тооцоолно</a:t>
            </a: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0.2- 0.5 зохимжтой байна гэж үздэг 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96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72400" cy="563562"/>
          </a:xfrm>
        </p:spPr>
        <p:txBody>
          <a:bodyPr>
            <a:normAutofit/>
          </a:bodyPr>
          <a:lstStyle/>
          <a:p>
            <a:pPr algn="ctr"/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Хараат байдлын коэффициент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063" y="1447800"/>
            <a:ext cx="7772400" cy="1219199"/>
          </a:xfrm>
        </p:spPr>
        <p:txBody>
          <a:bodyPr anchor="ctr">
            <a:noAutofit/>
          </a:bodyPr>
          <a:lstStyle/>
          <a:p>
            <a:pPr marL="68580" indent="0">
              <a:buNone/>
            </a:pPr>
            <a:r>
              <a:rPr lang="mn-MN" sz="2800" dirty="0" smtClean="0"/>
              <a:t>Энэ нь гадаад эх үүсвэрийн оролцоог  илэрхийлнэ. </a:t>
            </a:r>
            <a:r>
              <a:rPr lang="mn-MN" sz="2800" dirty="0" smtClean="0"/>
              <a:t>1-ээс их биш байвал </a:t>
            </a:r>
            <a:r>
              <a:rPr lang="mn-MN" sz="2800" dirty="0" smtClean="0"/>
              <a:t>зохимжтой .</a:t>
            </a:r>
          </a:p>
          <a:p>
            <a:pPr marL="68580" indent="0">
              <a:buNone/>
            </a:pPr>
            <a:r>
              <a:rPr lang="mn-MN" sz="2800" dirty="0" smtClean="0">
                <a:solidFill>
                  <a:srgbClr val="FFFFFF"/>
                </a:solidFill>
              </a:rPr>
              <a:t> 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1219200" y="2967541"/>
            <a:ext cx="6172200" cy="1380115"/>
          </a:xfrm>
          <a:prstGeom prst="round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76601"/>
            <a:ext cx="558114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67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020762"/>
          </a:xfrm>
        </p:spPr>
        <p:txBody>
          <a:bodyPr>
            <a:normAutofit fontScale="90000"/>
          </a:bodyPr>
          <a:lstStyle/>
          <a:p>
            <a:pPr algn="ctr"/>
            <a:r>
              <a:rPr lang="mn-MN" dirty="0" smtClean="0"/>
              <a:t>3. Өөрийн ба гадны капиталын харицаа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153400" cy="2743199"/>
          </a:xfrm>
        </p:spPr>
        <p:txBody>
          <a:bodyPr anchor="ctr">
            <a:normAutofit/>
          </a:bodyPr>
          <a:lstStyle/>
          <a:p>
            <a:pPr marL="68580" indent="0">
              <a:buNone/>
            </a:pP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Богино ба урт хугацаатай өр төлбөрийн нийлбэр дүн нь гадны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капиталын хэмжээг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харуулдаг. Үүнийг өөрийн капиталын дүнд харьцуулан өөрийн ба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гадны капиталын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харьцааг тооцоолно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491836" y="4114800"/>
                <a:ext cx="8458200" cy="1219200"/>
              </a:xfrm>
              <a:prstGeom prst="roundRect">
                <a:avLst/>
              </a:prstGeom>
              <a:solidFill>
                <a:schemeClr val="accent1">
                  <a:alpha val="7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mn-MN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Өөрийн ба гадны капиталын харицаа </a:t>
                </a:r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mn-MN" sz="3200" b="0" i="1" smtClean="0">
                            <a:latin typeface="Cambria Math"/>
                          </a:rPr>
                          <m:t>БХӨТ</m:t>
                        </m:r>
                        <m:r>
                          <a:rPr lang="en-US" sz="3200" b="0" i="1" smtClean="0">
                            <a:latin typeface="Cambria Math"/>
                          </a:rPr>
                          <m:t>+</m:t>
                        </m:r>
                        <m:r>
                          <a:rPr lang="mn-MN" sz="3200" b="0" i="1" smtClean="0">
                            <a:latin typeface="Cambria Math"/>
                          </a:rPr>
                          <m:t>УХӨТ</m:t>
                        </m:r>
                      </m:num>
                      <m:den>
                        <m:r>
                          <a:rPr lang="mn-MN" sz="3200" b="0" i="1" smtClean="0">
                            <a:latin typeface="Cambria Math"/>
                          </a:rPr>
                          <m:t>өөрийн капитал </m:t>
                        </m:r>
                      </m:den>
                    </m:f>
                  </m:oMath>
                </a14:m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36" y="4114800"/>
                <a:ext cx="8458200" cy="121920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64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724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mn-MN" dirty="0" smtClean="0"/>
              <a:t>4</a:t>
            </a:r>
            <a:r>
              <a:rPr lang="mn-MN" dirty="0"/>
              <a:t>. Гадны капиталын хувийн жин </a:t>
            </a:r>
            <a:br>
              <a:rPr lang="mn-MN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772400" cy="2438400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Гадны капиталын хэмжээг балансын өр төлбөр ба хувьцаа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эзэмшигчийн өмчийн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дүнд харьцуулж гадны капиталын хувийн жинг тооцоолно.</a:t>
            </a:r>
          </a:p>
          <a:p>
            <a:pPr marL="68580" indent="0" algn="just">
              <a:buNone/>
            </a:pP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Энэ нь тухайн компанийн нийт хөрөнгийн ямар хэсгийг гадны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хөрөнгөөр санхүүжүүлж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байгааг харуулна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" indent="0" algn="just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609600" y="3886200"/>
                <a:ext cx="8153400" cy="1066800"/>
              </a:xfrm>
              <a:prstGeom prst="roundRect">
                <a:avLst/>
              </a:prstGeom>
              <a:solidFill>
                <a:schemeClr val="accent1">
                  <a:alpha val="7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mn-MN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mn-MN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Гадны </a:t>
                </a:r>
                <a:r>
                  <a:rPr lang="mn-M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капиталын хувийн </a:t>
                </a:r>
                <a:r>
                  <a:rPr lang="mn-MN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жин</a:t>
                </a: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mn-MN" sz="2400" b="0" i="1" smtClean="0">
                            <a:latin typeface="Cambria Math"/>
                          </a:rPr>
                          <m:t>БХӨТ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mn-MN" sz="2400" b="0" i="1" smtClean="0">
                            <a:latin typeface="Cambria Math"/>
                          </a:rPr>
                          <m:t>УХӨТ</m:t>
                        </m:r>
                      </m:num>
                      <m:den>
                        <m:r>
                          <a:rPr lang="mn-MN" sz="2400" b="0" i="1" smtClean="0">
                            <a:latin typeface="Cambria Math"/>
                          </a:rPr>
                          <m:t>Нийт капитал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mn-MN" sz="2400" b="0" i="1" smtClean="0">
                            <a:latin typeface="Cambria Math"/>
                          </a:rPr>
                          <m:t>балансын </m:t>
                        </m:r>
                        <m:r>
                          <a:rPr lang="mn-MN" sz="2400" b="0" i="1" smtClean="0">
                            <a:latin typeface="Cambria Math"/>
                          </a:rPr>
                          <m:t>нийт</m:t>
                        </m:r>
                        <m:r>
                          <a:rPr lang="mn-MN" sz="2400" b="0" i="1" smtClean="0">
                            <a:latin typeface="Cambria Math"/>
                          </a:rPr>
                          <m:t> дүн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mn-MN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mn-M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mn-MN" sz="24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886200"/>
                <a:ext cx="8153400" cy="106680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4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327" y="685800"/>
            <a:ext cx="7772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mn-MN" dirty="0" smtClean="0"/>
              <a:t/>
            </a:r>
            <a:br>
              <a:rPr lang="mn-MN" dirty="0" smtClean="0"/>
            </a:br>
            <a:r>
              <a:rPr lang="mn-MN" dirty="0" smtClean="0"/>
              <a:t>5. Байнгын </a:t>
            </a:r>
            <a:r>
              <a:rPr lang="mn-MN" dirty="0"/>
              <a:t>капиталын бүтэц </a:t>
            </a:r>
            <a:br>
              <a:rPr lang="mn-MN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524000"/>
            <a:ext cx="7772400" cy="2057400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Энэ үзүүлэлт нь компаний үндсэн хөрөнгө ба хөрөнгө оруулалтын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зардлыг санхүүжүүлэхэд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ашиглаж байгаа нийт эх үүсвэрийн дүнд гадны хөрөнгө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ямар хувийн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жин эзэлж байгааг харуулна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" indent="0" algn="just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533400" y="3505200"/>
                <a:ext cx="8153400" cy="1447800"/>
              </a:xfrm>
              <a:prstGeom prst="roundRect">
                <a:avLst/>
              </a:prstGeom>
              <a:solidFill>
                <a:schemeClr val="accent1">
                  <a:alpha val="7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mn-MN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Байнгын капиталын бүтэц</a:t>
                </a:r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mn-MN" sz="3200" b="0" i="1" smtClean="0">
                            <a:latin typeface="Cambria Math"/>
                          </a:rPr>
                          <m:t>УХӨТ</m:t>
                        </m:r>
                      </m:num>
                      <m:den>
                        <m:r>
                          <a:rPr lang="mn-MN" sz="3200" b="0" i="1" smtClean="0">
                            <a:latin typeface="Cambria Math"/>
                          </a:rPr>
                          <m:t>Байнгын капитал </m:t>
                        </m:r>
                      </m:den>
                    </m:f>
                  </m:oMath>
                </a14:m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505200"/>
                <a:ext cx="8153400" cy="144780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94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6</a:t>
            </a:r>
            <a:r>
              <a:rPr lang="mn-MN" dirty="0" smtClean="0"/>
              <a:t>. Гадны капиталын бүтэц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2209800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Энэ үзүүлэлт нь гадны капиталын дүнд эзэлж байгаа урт хугацаатай зээл,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өр төлбөрийн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хувийн жинг харуулна. Урт хугацаатай зээл өр төлбөрийн хувийн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жин өндөр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байх нь тухайн компаний үйл ажиллагааг тогтвортой хэвийн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үргэлжлүүлэх нэг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нөхцөл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болно.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" indent="0" algn="just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533400" y="3733800"/>
                <a:ext cx="8305800" cy="1371600"/>
              </a:xfrm>
              <a:prstGeom prst="roundRect">
                <a:avLst/>
              </a:prstGeom>
              <a:solidFill>
                <a:schemeClr val="accent1">
                  <a:alpha val="7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mn-MN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Гадны капиталын бүтэц</a:t>
                </a:r>
                <a:r>
                  <a:rPr lang="en-US" sz="32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mn-MN" sz="3200" b="0" i="1" smtClean="0">
                            <a:latin typeface="Cambria Math"/>
                          </a:rPr>
                          <m:t>Урт хугацаатай зээл ,өр төлбөр </m:t>
                        </m:r>
                      </m:num>
                      <m:den>
                        <m:r>
                          <a:rPr lang="mn-MN" sz="3200" b="0" i="1" smtClean="0">
                            <a:latin typeface="Cambria Math"/>
                          </a:rPr>
                          <m:t>БХӨТ</m:t>
                        </m:r>
                        <m:r>
                          <a:rPr lang="en-US" sz="3200" b="0" i="1" smtClean="0">
                            <a:latin typeface="Cambria Math"/>
                          </a:rPr>
                          <m:t>+</m:t>
                        </m:r>
                        <m:r>
                          <a:rPr lang="mn-MN" sz="3200" b="0" i="1" smtClean="0">
                            <a:latin typeface="Cambria Math"/>
                          </a:rPr>
                          <m:t>УХӨТ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733800"/>
                <a:ext cx="8305800" cy="137160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931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944562"/>
          </a:xfrm>
        </p:spPr>
        <p:txBody>
          <a:bodyPr>
            <a:normAutofit fontScale="90000"/>
          </a:bodyPr>
          <a:lstStyle/>
          <a:p>
            <a:pPr algn="ctr"/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Санхүүгийн тогтвортой байдлын шинжилгээ </a:t>
            </a:r>
            <a:b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талх чихэр ХК, атар өргөө ХК-</a:t>
            </a:r>
            <a:r>
              <a:rPr lang="mn-M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ны 2011 оны санхүүгйин тайлан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7404467"/>
                  </p:ext>
                </p:extLst>
              </p:nvPr>
            </p:nvGraphicFramePr>
            <p:xfrm>
              <a:off x="228600" y="1295400"/>
              <a:ext cx="8534400" cy="47599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3237"/>
                    <a:gridCol w="2610523"/>
                    <a:gridCol w="1706880"/>
                    <a:gridCol w="1706880"/>
                    <a:gridCol w="170688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Д\д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Үзүүлтүүд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Тооцох</a:t>
                          </a:r>
                          <a:r>
                            <a:rPr lang="mn-MN" baseline="0" dirty="0" smtClean="0"/>
                            <a:t> журам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Компани</a:t>
                          </a:r>
                          <a:r>
                            <a:rPr lang="mn-MN" baseline="0" dirty="0" smtClean="0"/>
                            <a:t>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2011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2004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Бие даалтын коэффициент</a:t>
                          </a:r>
                          <a:r>
                            <a:rPr lang="mn-MN" baseline="0" dirty="0" smtClean="0"/>
                            <a:t> 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ӨК</m:t>
                                    </m:r>
                                  </m:num>
                                  <m:den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НХ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өргөө 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0.95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2004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0.23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2004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Зохицуултын</a:t>
                          </a:r>
                          <a:r>
                            <a:rPr lang="mn-MN" baseline="0" dirty="0" smtClean="0"/>
                            <a:t> коэффициеэт 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ӨЭК</m:t>
                                    </m:r>
                                  </m:num>
                                  <m:den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ӨК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0.20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2004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-0.68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2004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Өөрийн ба гадны капиталын</a:t>
                          </a:r>
                          <a:r>
                            <a:rPr lang="mn-MN" baseline="0" dirty="0" smtClean="0"/>
                            <a:t> харьцаа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НӨТ</m:t>
                                    </m:r>
                                  </m:num>
                                  <m:den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ӨК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0.05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2004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3.43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2004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Гадны капиталын</a:t>
                          </a:r>
                          <a:r>
                            <a:rPr lang="mn-MN" baseline="0" dirty="0" smtClean="0"/>
                            <a:t> хувийн жин 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НӨТ</m:t>
                                    </m:r>
                                  </m:num>
                                  <m:den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НХ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b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</a:t>
                          </a:r>
                          <a:r>
                            <a:rPr lang="mn-MN" sz="1800" b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  <a:r>
                            <a:rPr lang="en-US" sz="1800" b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endParaRPr lang="en-US" sz="18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2004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0.77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2004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Байнгын</a:t>
                          </a:r>
                          <a:r>
                            <a:rPr lang="mn-MN" baseline="0" dirty="0" smtClean="0"/>
                            <a:t> капиталын хувийн бүтэц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УХӨТ</m:t>
                                    </m:r>
                                  </m:num>
                                  <m:den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БК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2004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2004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Гадны</a:t>
                          </a:r>
                          <a:r>
                            <a:rPr lang="mn-MN" baseline="0" dirty="0" smtClean="0"/>
                            <a:t> капиталын бүтэц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УХӨТ</m:t>
                                    </m:r>
                                  </m:num>
                                  <m:den>
                                    <m:r>
                                      <a:rPr lang="mn-MN" b="0" i="1" smtClean="0">
                                        <a:latin typeface="Cambria Math"/>
                                      </a:rPr>
                                      <m:t>НӨТ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2004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7404467"/>
                  </p:ext>
                </p:extLst>
              </p:nvPr>
            </p:nvGraphicFramePr>
            <p:xfrm>
              <a:off x="228600" y="1295400"/>
              <a:ext cx="8534400" cy="47599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3237"/>
                    <a:gridCol w="2610523"/>
                    <a:gridCol w="1706880"/>
                    <a:gridCol w="1706880"/>
                    <a:gridCol w="170688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Д\д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Үзүүлтүүд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Тооцох</a:t>
                          </a:r>
                          <a:r>
                            <a:rPr lang="mn-MN" baseline="0" dirty="0" smtClean="0"/>
                            <a:t> журам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Компани</a:t>
                          </a:r>
                          <a:r>
                            <a:rPr lang="mn-MN" baseline="0" dirty="0" smtClean="0"/>
                            <a:t>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dirty="0" smtClean="0"/>
                            <a:t>2011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6576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Бие даалтын коэффициент</a:t>
                          </a:r>
                          <a:r>
                            <a:rPr lang="mn-MN" baseline="0" dirty="0" smtClean="0"/>
                            <a:t> 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57" t="-55000" r="-200000" b="-50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өргөө 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0.95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0.23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6576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Зохицуултын</a:t>
                          </a:r>
                          <a:r>
                            <a:rPr lang="mn-MN" baseline="0" dirty="0" smtClean="0"/>
                            <a:t> коэффициеэт 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57" t="-155000" r="-200000" b="-40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0.20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-0.68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6576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Өөрийн ба гадны капиталын</a:t>
                          </a:r>
                          <a:r>
                            <a:rPr lang="mn-MN" baseline="0" dirty="0" smtClean="0"/>
                            <a:t> харьцаа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57" t="-257143" r="-200000" b="-3092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0.05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3.43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6576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Гадны капиталын</a:t>
                          </a:r>
                          <a:r>
                            <a:rPr lang="mn-MN" baseline="0" dirty="0" smtClean="0"/>
                            <a:t> хувийн жин 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57" t="-354167" r="-200000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b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</a:t>
                          </a:r>
                          <a:r>
                            <a:rPr lang="mn-MN" sz="1800" b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  <a:r>
                            <a:rPr lang="en-US" sz="1800" b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endParaRPr lang="en-US" sz="18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0.77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6576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Байнгын</a:t>
                          </a:r>
                          <a:r>
                            <a:rPr lang="mn-MN" baseline="0" dirty="0" smtClean="0"/>
                            <a:t> капиталын хувийн бүтэц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57" t="-454167" r="-200000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65760"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mn-MN" dirty="0" smtClean="0"/>
                            <a:t>Гадны</a:t>
                          </a:r>
                          <a:r>
                            <a:rPr lang="mn-MN" baseline="0" dirty="0" smtClean="0"/>
                            <a:t> капиталын бүтэц</a:t>
                          </a:r>
                          <a:endParaRPr lang="en-US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57" t="-554167" r="-20000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Атар</a:t>
                          </a:r>
                          <a:r>
                            <a:rPr lang="mn-MN" sz="1600" baseline="0" dirty="0" smtClean="0"/>
                            <a:t> </a:t>
                          </a:r>
                          <a:r>
                            <a:rPr lang="mn-MN" sz="1600" baseline="0" dirty="0" smtClean="0"/>
                            <a:t>өргөө</a:t>
                          </a:r>
                          <a:endParaRPr lang="en-US" sz="16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mn-MN" sz="1600" dirty="0" smtClean="0"/>
                            <a:t>Талх чихэр</a:t>
                          </a:r>
                          <a:r>
                            <a:rPr lang="mn-MN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33585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Санхүүгийн хараат байдлыг харвал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“Атар-Өргөө”ХХК-ний хувьд сүүлийн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2011  буюу зохистой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хэмжээнд байгаа нь харагдаж байна. Энэ нь компани бие даах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чавдар өндөр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байгаатай шууд холбоотой юм.</a:t>
            </a:r>
          </a:p>
          <a:p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“Талх-Чихэр”ХХК-ний хувь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2011 8,35% байна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. Энэ нь тус компаний бие даах чавдар нь суларч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байгааг илэрхийлж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байна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. Мөн санхүүгийн хараат байдалд орж байна. Энэ нь ашиг багасаж,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өр төлбөр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өссөнтэй холбоотой гэж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үзэж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байна.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73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1.Бие даалтын коэффициент буюу өөрийн </a:t>
            </a:r>
            <a:r>
              <a:rPr lang="mn-MN" sz="2400" dirty="0" smtClean="0"/>
              <a:t> </a:t>
            </a:r>
            <a:r>
              <a:rPr lang="ru-RU" sz="2400" dirty="0" smtClean="0"/>
              <a:t>капиталын </a:t>
            </a:r>
            <a:r>
              <a:rPr lang="ru-RU" sz="2400" dirty="0"/>
              <a:t>оролцоо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571999"/>
          </a:xfrm>
        </p:spPr>
        <p:txBody>
          <a:bodyPr>
            <a:noAutofit/>
          </a:bodyPr>
          <a:lstStyle/>
          <a:p>
            <a:r>
              <a:rPr lang="mn-MN" sz="2400" dirty="0" smtClean="0"/>
              <a:t>"</a:t>
            </a:r>
            <a:r>
              <a:rPr lang="mn-MN" sz="2400" dirty="0"/>
              <a:t>Талх-Чихэр" ХХК"ний хувьд бие даалтын коэффициент </a:t>
            </a:r>
            <a:r>
              <a:rPr lang="mn-MN" sz="2400" dirty="0" smtClean="0"/>
              <a:t>буюу</a:t>
            </a:r>
            <a:r>
              <a:rPr lang="en-US" sz="2400" dirty="0" smtClean="0"/>
              <a:t> </a:t>
            </a:r>
            <a:r>
              <a:rPr lang="mn-MN" sz="2400" dirty="0" smtClean="0"/>
              <a:t>гадны </a:t>
            </a:r>
            <a:r>
              <a:rPr lang="mn-MN" sz="2400" dirty="0"/>
              <a:t>эх үүсвэрээс хараат бусаар өөрийгөө бие дааж санхүүжүүлэх чадвар нь </a:t>
            </a:r>
            <a:r>
              <a:rPr lang="mn-MN" sz="2400" dirty="0" smtClean="0"/>
              <a:t>2011 он</a:t>
            </a:r>
            <a:r>
              <a:rPr lang="mn-MN" sz="2400" dirty="0"/>
              <a:t>д</a:t>
            </a:r>
            <a:r>
              <a:rPr lang="mn-MN" sz="2400" dirty="0" smtClean="0"/>
              <a:t> </a:t>
            </a:r>
            <a:r>
              <a:rPr lang="mn-MN" sz="2400" dirty="0"/>
              <a:t>0,5-0,6с бага үзүүлэлттэй байгаа нь өөрийгөө санхүүжүүлж </a:t>
            </a:r>
            <a:r>
              <a:rPr lang="mn-MN" sz="2400" dirty="0" smtClean="0"/>
              <a:t>бие даан </a:t>
            </a:r>
            <a:r>
              <a:rPr lang="mn-MN" sz="2400" dirty="0"/>
              <a:t>үйл ажиллагаагаа явуулах чадвар нь муу байгааг харуулж байна. </a:t>
            </a:r>
            <a:endParaRPr lang="mn-MN" sz="2400" dirty="0" smtClean="0"/>
          </a:p>
          <a:p>
            <a:r>
              <a:rPr lang="mn-MN" sz="2400" dirty="0" smtClean="0"/>
              <a:t>"</a:t>
            </a:r>
            <a:r>
              <a:rPr lang="mn-MN" sz="2400" dirty="0"/>
              <a:t>Атар-Өргөө"ХХК"ийн хувьд 0,5-0,6с дээгүүр үзүүлэлттэй байгаа </a:t>
            </a:r>
            <a:r>
              <a:rPr lang="mn-MN" sz="2400" dirty="0" smtClean="0"/>
              <a:t>нь өөрийн </a:t>
            </a:r>
            <a:r>
              <a:rPr lang="mn-MN" sz="2400" dirty="0"/>
              <a:t>капиталын оролцооны доод хязгаар болох 0,5-0,6% буюу нийт </a:t>
            </a:r>
            <a:r>
              <a:rPr lang="mn-MN" sz="2400" dirty="0" smtClean="0"/>
              <a:t>хөрөнгийн 95</a:t>
            </a:r>
            <a:r>
              <a:rPr lang="mn-MN" sz="2400" dirty="0"/>
              <a:t>%-ийг өөрийн капитал эзэлж байгаа нь бие даан үйл ажиллагаагаа </a:t>
            </a:r>
            <a:r>
              <a:rPr lang="mn-MN" sz="2400" dirty="0" smtClean="0"/>
              <a:t>явуулах бүрэн </a:t>
            </a:r>
            <a:r>
              <a:rPr lang="mn-MN" sz="2400" dirty="0"/>
              <a:t>боломжтой гэж үзэж байна.</a:t>
            </a:r>
          </a:p>
          <a:p>
            <a:pPr marL="525780" indent="-457200"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797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/>
              <a:t>2. ЗОХИЦУУЛАЛТЫН КОЭФФИЦИЕНТ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“Атар-Өргөө”ХХК-ний хувьд зохистой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хэмжээнээсээ дээгүүр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үзүүлэлттэй байгаа нь үр ашиг өндөртэй, төлбөр барагдуулах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чадвартайг харуулж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байна. Мөн хөрөнгийн ашиглалт сайн байна.</a:t>
            </a:r>
          </a:p>
          <a:p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“Талх-Чихэр”ХХК-ний хувьд 2007 онд өндөр үзүүлэлттэй байснаа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2011 онд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зохистой хэмжээнээсээ доогуур үзүүлэлттэй буюу сөрөг гарсан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байна.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40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3. Өөрийн ба гадны капиталын харицаа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3733800"/>
          </a:xfrm>
        </p:spPr>
        <p:txBody>
          <a:bodyPr>
            <a:normAutofit/>
          </a:bodyPr>
          <a:lstStyle/>
          <a:p>
            <a:r>
              <a:rPr lang="mn-MN" sz="2800" dirty="0"/>
              <a:t>“Талх-Чихэр” ХХК-ний </a:t>
            </a:r>
            <a:r>
              <a:rPr lang="mn-MN" sz="2800" dirty="0" smtClean="0"/>
              <a:t>хувьд энэ харьцаа өндөр байгаан  санхүүгийн хувьд тогтвор </a:t>
            </a:r>
            <a:r>
              <a:rPr lang="mn-MN" sz="2800" dirty="0"/>
              <a:t>муутай байна</a:t>
            </a:r>
            <a:r>
              <a:rPr lang="mn-MN" sz="2800" dirty="0" smtClean="0"/>
              <a:t>.</a:t>
            </a:r>
          </a:p>
          <a:p>
            <a:r>
              <a:rPr lang="mn-MN" sz="2800" dirty="0" smtClean="0"/>
              <a:t> “</a:t>
            </a:r>
            <a:r>
              <a:rPr lang="mn-MN" sz="2800" dirty="0"/>
              <a:t>Атар-Өргөө”ХХК-ийн хувьд энэ харьцаа нь харьцангуй </a:t>
            </a:r>
            <a:r>
              <a:rPr lang="mn-MN" sz="2800" dirty="0" smtClean="0"/>
              <a:t>бага үзүүлэлттэй </a:t>
            </a:r>
            <a:r>
              <a:rPr lang="mn-MN" sz="2800" dirty="0"/>
              <a:t>гарсан байгаа нь санхүүгийн хувьд тогтвортой сайн байгааг </a:t>
            </a:r>
            <a:r>
              <a:rPr lang="mn-MN" sz="2800" dirty="0" smtClean="0"/>
              <a:t>харуулж байна</a:t>
            </a:r>
            <a:r>
              <a:rPr lang="mn-MN" sz="2800" dirty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551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mn-MN" dirty="0" smtClean="0"/>
              <a:t>4. Гадны </a:t>
            </a:r>
            <a:r>
              <a:rPr lang="mn-MN" dirty="0"/>
              <a:t>капиталын хувийн жин </a:t>
            </a:r>
            <a:br>
              <a:rPr lang="mn-MN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3733800"/>
          </a:xfrm>
        </p:spPr>
        <p:txBody>
          <a:bodyPr>
            <a:normAutofit/>
          </a:bodyPr>
          <a:lstStyle/>
          <a:p>
            <a:r>
              <a:rPr lang="mn-MN" sz="2800" dirty="0"/>
              <a:t>“Талх-Чихэр”ХХК-ний хувьд гадны </a:t>
            </a:r>
            <a:r>
              <a:rPr lang="mn-MN" sz="2800" dirty="0" smtClean="0"/>
              <a:t>капиталын хувийн </a:t>
            </a:r>
            <a:r>
              <a:rPr lang="mn-MN" sz="2800" dirty="0"/>
              <a:t>жин нь </a:t>
            </a:r>
            <a:r>
              <a:rPr lang="mn-MN" sz="2800" dirty="0" smtClean="0"/>
              <a:t>0,77 гэсэн үзүүлэлттэй байна. Энэ нь гадны зээлдүүлэгчдийн хөрөнгөөр </a:t>
            </a:r>
            <a:r>
              <a:rPr lang="mn-MN" sz="2800" dirty="0"/>
              <a:t>үйл ажиллагаагаа явуулдаг нь харагдаж байна.</a:t>
            </a:r>
          </a:p>
          <a:p>
            <a:r>
              <a:rPr lang="mn-MN" sz="2800" dirty="0"/>
              <a:t>Гэвч “Атар-Өргөө”ХХК-ний хувьд гадны капиталын хувийн жин нь </a:t>
            </a:r>
            <a:r>
              <a:rPr lang="mn-MN" sz="2800" dirty="0" smtClean="0"/>
              <a:t>0,05</a:t>
            </a:r>
            <a:r>
              <a:rPr lang="mn-MN" sz="2800" dirty="0"/>
              <a:t>% </a:t>
            </a:r>
            <a:r>
              <a:rPr lang="mn-MN" sz="2800" dirty="0" smtClean="0"/>
              <a:t> байна</a:t>
            </a:r>
            <a:r>
              <a:rPr lang="mn-MN" sz="2800" dirty="0"/>
              <a:t>. Эндээс харахад тухайн компаний хувьд өр төлбөрийн хэмжээ бага </a:t>
            </a:r>
            <a:r>
              <a:rPr lang="mn-MN" sz="2800" dirty="0" smtClean="0"/>
              <a:t>байгаа нь </a:t>
            </a:r>
            <a:r>
              <a:rPr lang="mn-MN" sz="2800" dirty="0"/>
              <a:t>ажиглагдаж байна./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116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7924800" cy="5364162"/>
          </a:xfrm>
        </p:spPr>
        <p:txBody>
          <a:bodyPr>
            <a:normAutofit/>
          </a:bodyPr>
          <a:lstStyle/>
          <a:p>
            <a:pPr algn="ctr"/>
            <a:r>
              <a:rPr lang="mn-MN" sz="4400" dirty="0" smtClean="0"/>
              <a:t>Анхаарал хандуулсанд баярлалаа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3763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TC101859862[[fn=Urban Pop]]</Template>
  <TotalTime>420</TotalTime>
  <Words>909</Words>
  <Application>Microsoft Office PowerPoint</Application>
  <PresentationFormat>On-screen Show (4:3)</PresentationFormat>
  <Paragraphs>100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Urban Pop</vt:lpstr>
      <vt:lpstr>САНХҮҮГИЙН ТОГВОРТОЙ БАЙДЛЫН ШИНЖИЛГЭЭ </vt:lpstr>
      <vt:lpstr>PowerPoint Presentation</vt:lpstr>
      <vt:lpstr>PowerPoint Presentation</vt:lpstr>
      <vt:lpstr>PowerPoint Presentation</vt:lpstr>
      <vt:lpstr>1.Бие даалтын коэффициент буюу өөрийн  капиталын оролцоо</vt:lpstr>
      <vt:lpstr>PowerPoint Presentation</vt:lpstr>
      <vt:lpstr>Хараат байдлын коэффициент </vt:lpstr>
      <vt:lpstr>3. Өөрийн ба гадны капиталын харицаа </vt:lpstr>
      <vt:lpstr>4. Гадны капиталын хувийн жин  </vt:lpstr>
      <vt:lpstr> 5. Байнгын капиталын бүтэц  </vt:lpstr>
      <vt:lpstr>6. Гадны капиталын бүтэц </vt:lpstr>
      <vt:lpstr>Санхүүгийн тогтвортой байдлын шинжилгээ  (талх чихэр ХК, атар өргөө ХК-ны 2011 оны санхүүгйин тайлан)</vt:lpstr>
      <vt:lpstr>Санхүүгийн хараат байдлыг харвал </vt:lpstr>
      <vt:lpstr>1.Бие даалтын коэффициент буюу өөрийн  капиталын оролцоо</vt:lpstr>
      <vt:lpstr>2. ЗОХИЦУУЛАЛТЫН КОЭФФИЦИЕНТ </vt:lpstr>
      <vt:lpstr>3. Өөрийн ба гадны капиталын харицаа </vt:lpstr>
      <vt:lpstr>4. Гадны капиталын хувийн жин  </vt:lpstr>
      <vt:lpstr>Анхаарал хандуулсанд баярлалаа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Санхүүгийн тогвортой байдлын шинжилгээ</dc:title>
  <dc:creator>chimgee</dc:creator>
  <cp:lastModifiedBy>gt.bolorerdene@yahoo.com</cp:lastModifiedBy>
  <cp:revision>31</cp:revision>
  <dcterms:created xsi:type="dcterms:W3CDTF">2013-11-06T17:07:17Z</dcterms:created>
  <dcterms:modified xsi:type="dcterms:W3CDTF">2013-11-13T04:50:58Z</dcterms:modified>
</cp:coreProperties>
</file>