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578515-F378-4E8B-BFDF-3F78C807B25D}"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266463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78515-F378-4E8B-BFDF-3F78C807B25D}"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77160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578515-F378-4E8B-BFDF-3F78C807B25D}"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4002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32526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578515-F378-4E8B-BFDF-3F78C807B25D}" type="datetimeFigureOut">
              <a:rPr lang="en-US" smtClean="0"/>
              <a:t>10/26/2015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1382656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578515-F378-4E8B-BFDF-3F78C807B25D}" type="datetimeFigureOut">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3894047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78515-F378-4E8B-BFDF-3F78C807B25D}" type="datetimeFigureOut">
              <a:rPr lang="en-US" smtClean="0"/>
              <a:t>10/26/2015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3864619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95400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427956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85839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1258433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80773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78515-F378-4E8B-BFDF-3F78C807B25D}"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1892603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A578515-F378-4E8B-BFDF-3F78C807B25D}" type="datetimeFigureOut">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1714025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A578515-F378-4E8B-BFDF-3F78C807B25D}" type="datetimeFigureOut">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3424068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78515-F378-4E8B-BFDF-3F78C807B25D}"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2086287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78515-F378-4E8B-BFDF-3F78C807B25D}"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F1F7C-EC5E-4964-B8EB-7CE479680338}" type="slidenum">
              <a:rPr lang="en-US" smtClean="0"/>
              <a:t>‹#›</a:t>
            </a:fld>
            <a:endParaRPr lang="en-US"/>
          </a:p>
        </p:txBody>
      </p:sp>
    </p:spTree>
    <p:extLst>
      <p:ext uri="{BB962C8B-B14F-4D97-AF65-F5344CB8AC3E}">
        <p14:creationId xmlns:p14="http://schemas.microsoft.com/office/powerpoint/2010/main" val="1200819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A578515-F378-4E8B-BFDF-3F78C807B25D}" type="datetimeFigureOut">
              <a:rPr lang="en-US" smtClean="0"/>
              <a:t>10/26/2015</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38F1F7C-EC5E-4964-B8EB-7CE479680338}" type="slidenum">
              <a:rPr lang="en-US" smtClean="0"/>
              <a:t>‹#›</a:t>
            </a:fld>
            <a:endParaRPr lang="en-US"/>
          </a:p>
        </p:txBody>
      </p:sp>
    </p:spTree>
    <p:extLst>
      <p:ext uri="{BB962C8B-B14F-4D97-AF65-F5344CB8AC3E}">
        <p14:creationId xmlns:p14="http://schemas.microsoft.com/office/powerpoint/2010/main" val="12952396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077200" cy="5562600"/>
          </a:xfrm>
        </p:spPr>
        <p:txBody>
          <a:bodyPr>
            <a:normAutofit/>
          </a:bodyPr>
          <a:lstStyle/>
          <a:p>
            <a:pPr algn="just">
              <a:lnSpc>
                <a:spcPct val="115000"/>
              </a:lnSpc>
              <a:spcBef>
                <a:spcPts val="0"/>
              </a:spcBef>
            </a:pPr>
            <a:r>
              <a:rPr lang="mn-MN" b="1" smtClean="0">
                <a:solidFill>
                  <a:srgbClr val="000000"/>
                </a:solidFill>
                <a:effectLst/>
                <a:latin typeface="Times New Roman"/>
                <a:ea typeface="Times New Roman"/>
                <a:cs typeface="Times New Roman"/>
              </a:rPr>
              <a:t>БАЙГУУЛЛАГА</a:t>
            </a:r>
            <a:r>
              <a:rPr lang="mn-MN" b="1" dirty="0" smtClean="0">
                <a:solidFill>
                  <a:srgbClr val="000000"/>
                </a:solidFill>
                <a:effectLst/>
                <a:latin typeface="Times New Roman"/>
                <a:ea typeface="Times New Roman"/>
                <a:cs typeface="Times New Roman"/>
              </a:rPr>
              <a:t>, ИРГЭДЭЭС ТӨЛБӨР ГАРГУУЛАХ ОЙЛГОЛТ, ЖУРАМ</a:t>
            </a:r>
            <a:endParaRPr lang="en-US" sz="2000" dirty="0">
              <a:ea typeface="Calibri"/>
              <a:cs typeface="Times New Roman"/>
            </a:endParaRPr>
          </a:p>
          <a:p>
            <a:pPr marL="342900" marR="0" lvl="0" indent="-342900" algn="just">
              <a:lnSpc>
                <a:spcPct val="115000"/>
              </a:lnSpc>
              <a:spcBef>
                <a:spcPts val="0"/>
              </a:spcBef>
              <a:spcAft>
                <a:spcPts val="0"/>
              </a:spcAft>
              <a:buClr>
                <a:srgbClr val="000000"/>
              </a:buClr>
              <a:buSzPts val="1500"/>
              <a:buFont typeface="+mj-lt"/>
              <a:buAutoNum type="arabicPeriod"/>
            </a:pPr>
            <a:r>
              <a:rPr lang="mn-MN" b="1" u="none" strike="noStrike" spc="0" dirty="0" smtClean="0">
                <a:solidFill>
                  <a:srgbClr val="000000"/>
                </a:solidFill>
                <a:effectLst/>
                <a:latin typeface="Times New Roman"/>
                <a:ea typeface="Times New Roman"/>
                <a:cs typeface="Times New Roman"/>
              </a:rPr>
              <a:t>Төлбөр гаргуулахад шийдвэр гүйцэтгэгчийн явуулбал зохих үйл ажиллагаа, мөрдөх журам</a:t>
            </a:r>
            <a:endParaRPr lang="en-US" sz="2000" u="none" strike="noStrike" spc="0" dirty="0" smtClean="0">
              <a:effectLst/>
              <a:latin typeface="Times New Roman"/>
              <a:ea typeface="Calibri"/>
              <a:cs typeface="Times New Roman"/>
            </a:endParaRPr>
          </a:p>
          <a:p>
            <a:pPr marL="342900" marR="0" lvl="0" indent="-342900" algn="just">
              <a:lnSpc>
                <a:spcPct val="115000"/>
              </a:lnSpc>
              <a:spcBef>
                <a:spcPts val="0"/>
              </a:spcBef>
              <a:spcAft>
                <a:spcPts val="0"/>
              </a:spcAft>
              <a:buClr>
                <a:srgbClr val="000000"/>
              </a:buClr>
              <a:buSzPts val="1500"/>
              <a:buFont typeface="+mj-lt"/>
              <a:buAutoNum type="arabicPeriod"/>
            </a:pPr>
            <a:r>
              <a:rPr lang="mn-MN" b="1" u="none" strike="noStrike" spc="0" dirty="0" smtClean="0">
                <a:solidFill>
                  <a:srgbClr val="000000"/>
                </a:solidFill>
                <a:effectLst/>
                <a:latin typeface="Times New Roman"/>
                <a:ea typeface="Times New Roman"/>
                <a:cs typeface="Times New Roman"/>
              </a:rPr>
              <a:t>Төлбөр төлөгч иргэнээс төлбөр гаргуулах ажиллагааны онцлог</a:t>
            </a:r>
            <a:endParaRPr lang="en-US" sz="2000" u="none" strike="noStrike" spc="0" dirty="0" smtClean="0">
              <a:effectLst/>
              <a:latin typeface="Times New Roman"/>
              <a:ea typeface="Calibri"/>
              <a:cs typeface="Times New Roman"/>
            </a:endParaRPr>
          </a:p>
          <a:p>
            <a:pPr marL="342900" marR="0" lvl="0" indent="-342900" algn="just">
              <a:lnSpc>
                <a:spcPct val="115000"/>
              </a:lnSpc>
              <a:spcBef>
                <a:spcPts val="0"/>
              </a:spcBef>
              <a:spcAft>
                <a:spcPts val="0"/>
              </a:spcAft>
              <a:buClr>
                <a:srgbClr val="000000"/>
              </a:buClr>
              <a:buSzPts val="1500"/>
              <a:buFont typeface="+mj-lt"/>
              <a:buAutoNum type="arabicPeriod"/>
            </a:pPr>
            <a:r>
              <a:rPr lang="mn-MN" b="1" u="none" strike="noStrike" spc="0" dirty="0" smtClean="0">
                <a:solidFill>
                  <a:srgbClr val="000000"/>
                </a:solidFill>
                <a:effectLst/>
                <a:latin typeface="Times New Roman"/>
                <a:ea typeface="Times New Roman"/>
                <a:cs typeface="Times New Roman"/>
              </a:rPr>
              <a:t>Төлбөр төлөгч хуулийн этгээдээс төлбөр гаргуулах онцлог</a:t>
            </a:r>
            <a:endParaRPr lang="en-US" sz="2000" u="none" strike="noStrike" spc="0" dirty="0" smtClean="0">
              <a:effectLst/>
              <a:latin typeface="Times New Roman"/>
              <a:ea typeface="Calibri"/>
              <a:cs typeface="Times New Roman"/>
            </a:endParaRPr>
          </a:p>
          <a:p>
            <a:pPr marL="342900" marR="0" lvl="0" indent="-342900" algn="just">
              <a:lnSpc>
                <a:spcPct val="115000"/>
              </a:lnSpc>
              <a:spcBef>
                <a:spcPts val="0"/>
              </a:spcBef>
              <a:spcAft>
                <a:spcPts val="0"/>
              </a:spcAft>
              <a:buClr>
                <a:srgbClr val="000000"/>
              </a:buClr>
              <a:buSzPts val="1500"/>
              <a:buFont typeface="+mj-lt"/>
              <a:buAutoNum type="arabicPeriod"/>
            </a:pPr>
            <a:r>
              <a:rPr lang="mn-MN" b="1" u="none" strike="noStrike" spc="0" dirty="0" smtClean="0">
                <a:solidFill>
                  <a:srgbClr val="000000"/>
                </a:solidFill>
                <a:effectLst/>
                <a:latin typeface="Times New Roman"/>
                <a:ea typeface="Times New Roman"/>
                <a:cs typeface="Times New Roman"/>
              </a:rPr>
              <a:t>Төлбөрт гаргуулсан мөнгөн хөрөнгийг хуваарилан олгох ойлголт, журам</a:t>
            </a:r>
            <a:endParaRPr lang="en-US" sz="2000" u="none" strike="noStrike" spc="0" dirty="0" smtClean="0">
              <a:effectLst/>
              <a:latin typeface="Times New Roman"/>
              <a:ea typeface="Calibri"/>
              <a:cs typeface="Times New Roman"/>
            </a:endParaRPr>
          </a:p>
          <a:p>
            <a:endParaRPr lang="en-US" dirty="0"/>
          </a:p>
        </p:txBody>
      </p:sp>
    </p:spTree>
    <p:extLst>
      <p:ext uri="{BB962C8B-B14F-4D97-AF65-F5344CB8AC3E}">
        <p14:creationId xmlns:p14="http://schemas.microsoft.com/office/powerpoint/2010/main" val="241197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839200" cy="6172200"/>
          </a:xfrm>
        </p:spPr>
        <p:txBody>
          <a:bodyPr>
            <a:normAutofit lnSpcReduction="10000"/>
          </a:bodyPr>
          <a:lstStyle/>
          <a:p>
            <a:pPr marL="0" marR="0">
              <a:lnSpc>
                <a:spcPct val="115000"/>
              </a:lnSpc>
              <a:spcBef>
                <a:spcPts val="0"/>
              </a:spcBef>
              <a:spcAft>
                <a:spcPts val="0"/>
              </a:spcAft>
            </a:pPr>
            <a:r>
              <a:rPr lang="mn-MN" b="1" dirty="0" smtClean="0">
                <a:solidFill>
                  <a:srgbClr val="000000"/>
                </a:solidFill>
                <a:effectLst/>
                <a:latin typeface="Times New Roman"/>
                <a:ea typeface="Times New Roman"/>
                <a:cs typeface="Times New Roman"/>
              </a:rPr>
              <a:t>9.1 Төлбөр гаргуулахад шийдвэр гүйцэтгэгчийн явуулбал зохих үйл ажиллагаа, мөрдөх журам</a:t>
            </a:r>
            <a:endParaRPr lang="en-US" sz="2000" dirty="0">
              <a:ea typeface="Calibri"/>
              <a:cs typeface="Times New Roman"/>
            </a:endParaRPr>
          </a:p>
          <a:p>
            <a:pPr marL="0" marR="0">
              <a:lnSpc>
                <a:spcPct val="115000"/>
              </a:lnSpc>
              <a:spcBef>
                <a:spcPts val="0"/>
              </a:spcBef>
              <a:spcAft>
                <a:spcPts val="0"/>
              </a:spcAft>
            </a:pPr>
            <a:r>
              <a:rPr lang="mn-MN" dirty="0" smtClean="0">
                <a:solidFill>
                  <a:srgbClr val="000000"/>
                </a:solidFill>
                <a:effectLst/>
                <a:latin typeface="Times New Roman"/>
                <a:ea typeface="Times New Roman"/>
                <a:cs typeface="Times New Roman"/>
              </a:rPr>
              <a:t>Шүүхийн тогтоолд заасан төлбөрийг хариуцагчдаас гаргуулан хохирлыг барагдуулахад шийдвэр гүйцэтгэгч голлох үүрэгтэйгээр оролццог.</a:t>
            </a:r>
            <a:endParaRPr lang="en-US" sz="2000" dirty="0">
              <a:ea typeface="Calibri"/>
              <a:cs typeface="Times New Roman"/>
            </a:endParaRPr>
          </a:p>
          <a:p>
            <a:pPr marL="0" marR="0">
              <a:lnSpc>
                <a:spcPct val="115000"/>
              </a:lnSpc>
              <a:spcBef>
                <a:spcPts val="0"/>
              </a:spcBef>
              <a:spcAft>
                <a:spcPts val="0"/>
              </a:spcAft>
            </a:pPr>
            <a:r>
              <a:rPr lang="mn-MN" dirty="0" smtClean="0">
                <a:solidFill>
                  <a:srgbClr val="000000"/>
                </a:solidFill>
                <a:effectLst/>
                <a:latin typeface="Times New Roman"/>
                <a:ea typeface="Times New Roman"/>
              </a:rPr>
              <a:t>Төлбөр төлөгчтэй холбогдуулан Шүүхийн шийдвэр гүйцэтгэх тухай хуульд /34/ заасан дараах үйл ажиллагааг шийдвэр гүйцэтгэгч хариуцан явуулна.</a:t>
            </a:r>
            <a:endParaRPr lang="en-US" dirty="0">
              <a:solidFill>
                <a:srgbClr val="000000"/>
              </a:solidFill>
              <a:latin typeface="Times New Roman"/>
              <a:ea typeface="Times New Roman"/>
              <a:cs typeface="Times New Roman"/>
            </a:endParaRPr>
          </a:p>
          <a:p>
            <a:pPr marL="0" marR="0" indent="0">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Энэ нь:</a:t>
            </a:r>
            <a:r>
              <a:rPr lang="en-US" b="1" dirty="0" smtClean="0">
                <a:solidFill>
                  <a:srgbClr val="000000"/>
                </a:solidFill>
                <a:effectLst/>
                <a:latin typeface="Times New Roman"/>
                <a:ea typeface="Times New Roman"/>
                <a:cs typeface="Times New Roman"/>
              </a:rPr>
              <a:t>1-</a:t>
            </a:r>
            <a:r>
              <a:rPr lang="mn-MN" b="1" dirty="0" smtClean="0">
                <a:solidFill>
                  <a:srgbClr val="000000"/>
                </a:solidFill>
                <a:effectLst/>
                <a:latin typeface="Times New Roman"/>
                <a:ea typeface="Times New Roman"/>
                <a:cs typeface="Times New Roman"/>
              </a:rPr>
              <a:t>рт:</a:t>
            </a:r>
            <a:r>
              <a:rPr lang="mn-MN" dirty="0" smtClean="0">
                <a:solidFill>
                  <a:srgbClr val="000000"/>
                </a:solidFill>
                <a:effectLst/>
                <a:latin typeface="Times New Roman"/>
                <a:ea typeface="Times New Roman"/>
                <a:cs typeface="Times New Roman"/>
              </a:rPr>
              <a:t>	Төлбөр төлөгчид эд хөрөнгө байгаа эсэх талаар хуульд заасан журмаар мэдээлэл олж авах,</a:t>
            </a:r>
            <a:endParaRPr lang="en-US" sz="2000" dirty="0">
              <a:ea typeface="Calibri"/>
              <a:cs typeface="Times New Roman"/>
            </a:endParaRPr>
          </a:p>
          <a:p>
            <a:pPr marL="0" lvl="0" indent="0">
              <a:lnSpc>
                <a:spcPct val="115000"/>
              </a:lnSpc>
              <a:spcBef>
                <a:spcPts val="0"/>
              </a:spcBef>
              <a:buClr>
                <a:srgbClr val="000000"/>
              </a:buClr>
              <a:buSzPts val="1500"/>
              <a:buNone/>
            </a:pPr>
            <a:r>
              <a:rPr lang="en-US" b="1" u="none" strike="noStrike" spc="0" dirty="0" smtClean="0">
                <a:solidFill>
                  <a:srgbClr val="000000"/>
                </a:solidFill>
                <a:effectLst/>
                <a:latin typeface="Times New Roman"/>
                <a:ea typeface="Times New Roman"/>
                <a:cs typeface="Times New Roman"/>
              </a:rPr>
              <a:t>2-</a:t>
            </a:r>
            <a:r>
              <a:rPr lang="mn-MN" b="1" u="none" strike="noStrike" spc="0" dirty="0" smtClean="0">
                <a:solidFill>
                  <a:srgbClr val="000000"/>
                </a:solidFill>
                <a:effectLst/>
                <a:latin typeface="Times New Roman"/>
                <a:ea typeface="Times New Roman"/>
                <a:cs typeface="Times New Roman"/>
              </a:rPr>
              <a:t>рт:</a:t>
            </a:r>
            <a:r>
              <a:rPr lang="mn-MN" u="none" strike="noStrike" spc="0" dirty="0" smtClean="0">
                <a:solidFill>
                  <a:srgbClr val="000000"/>
                </a:solidFill>
                <a:effectLst/>
                <a:latin typeface="Times New Roman"/>
                <a:ea typeface="Times New Roman"/>
                <a:cs typeface="Times New Roman"/>
              </a:rPr>
              <a:t>	Төлбөр төлөгчийн мөнгөн хадгаламж болон харилцах данснаас хасалт хийх,</a:t>
            </a:r>
            <a:endParaRPr lang="en-US" sz="2000" u="none" strike="noStrike" spc="0" dirty="0" smtClean="0">
              <a:effectLst/>
              <a:latin typeface="Times New Roman"/>
              <a:ea typeface="Calibri"/>
              <a:cs typeface="Times New Roman"/>
            </a:endParaRPr>
          </a:p>
          <a:p>
            <a:pPr marL="0" lvl="0" indent="0">
              <a:lnSpc>
                <a:spcPct val="115000"/>
              </a:lnSpc>
              <a:spcBef>
                <a:spcPts val="0"/>
              </a:spcBef>
              <a:buClr>
                <a:srgbClr val="000000"/>
              </a:buClr>
              <a:buSzPts val="1500"/>
              <a:buNone/>
            </a:pPr>
            <a:r>
              <a:rPr lang="en-US" b="1" u="none" strike="noStrike" spc="0" dirty="0" smtClean="0">
                <a:solidFill>
                  <a:srgbClr val="000000"/>
                </a:solidFill>
                <a:effectLst/>
                <a:latin typeface="Times New Roman"/>
                <a:ea typeface="Times New Roman"/>
                <a:cs typeface="Times New Roman"/>
              </a:rPr>
              <a:t>3-</a:t>
            </a:r>
            <a:r>
              <a:rPr lang="mn-MN" b="1" u="none" strike="noStrike" spc="0" dirty="0" smtClean="0">
                <a:solidFill>
                  <a:srgbClr val="000000"/>
                </a:solidFill>
                <a:effectLst/>
                <a:latin typeface="Times New Roman"/>
                <a:ea typeface="Times New Roman"/>
                <a:cs typeface="Times New Roman"/>
              </a:rPr>
              <a:t>рт:</a:t>
            </a:r>
            <a:r>
              <a:rPr lang="mn-MN" u="none" strike="noStrike" spc="0" dirty="0" smtClean="0">
                <a:solidFill>
                  <a:srgbClr val="000000"/>
                </a:solidFill>
                <a:effectLst/>
                <a:latin typeface="Times New Roman"/>
                <a:ea typeface="Times New Roman"/>
                <a:cs typeface="Times New Roman"/>
              </a:rPr>
              <a:t>Эд хөрөнгө болон биед үзлэг, нэгжлэг хийх,</a:t>
            </a:r>
            <a:endParaRPr lang="en-US" sz="2000" u="none" strike="noStrike" spc="0" dirty="0" smtClean="0">
              <a:effectLst/>
              <a:latin typeface="Times New Roman"/>
              <a:ea typeface="Calibri"/>
              <a:cs typeface="Times New Roman"/>
            </a:endParaRPr>
          </a:p>
          <a:p>
            <a:pPr marL="0" lvl="0" indent="0">
              <a:lnSpc>
                <a:spcPct val="115000"/>
              </a:lnSpc>
              <a:spcBef>
                <a:spcPts val="0"/>
              </a:spcBef>
              <a:buClr>
                <a:srgbClr val="000000"/>
              </a:buClr>
              <a:buSzPts val="1500"/>
              <a:buNone/>
            </a:pPr>
            <a:r>
              <a:rPr lang="en-US" b="1" u="none" strike="noStrike" spc="0" dirty="0" smtClean="0">
                <a:solidFill>
                  <a:srgbClr val="000000"/>
                </a:solidFill>
                <a:effectLst/>
                <a:latin typeface="Times New Roman"/>
                <a:ea typeface="Times New Roman"/>
                <a:cs typeface="Times New Roman"/>
              </a:rPr>
              <a:t>4-</a:t>
            </a:r>
            <a:r>
              <a:rPr lang="mn-MN" b="1" u="none" strike="noStrike" spc="0" dirty="0" smtClean="0">
                <a:solidFill>
                  <a:srgbClr val="000000"/>
                </a:solidFill>
                <a:effectLst/>
                <a:latin typeface="Times New Roman"/>
                <a:ea typeface="Times New Roman"/>
                <a:cs typeface="Times New Roman"/>
              </a:rPr>
              <a:t>рт:</a:t>
            </a:r>
            <a:r>
              <a:rPr lang="mn-MN" u="none" strike="noStrike" spc="0" dirty="0" smtClean="0">
                <a:solidFill>
                  <a:srgbClr val="000000"/>
                </a:solidFill>
                <a:effectLst/>
                <a:latin typeface="Times New Roman"/>
                <a:ea typeface="Times New Roman"/>
                <a:cs typeface="Times New Roman"/>
              </a:rPr>
              <a:t>Эд хөрөнгийг битүүмжлэх, албадан барьцаалах,</a:t>
            </a:r>
            <a:endParaRPr lang="en-US" sz="2000" u="none" strike="noStrike" spc="0" dirty="0" smtClean="0">
              <a:effectLst/>
              <a:latin typeface="Times New Roman"/>
              <a:ea typeface="Calibri"/>
              <a:cs typeface="Times New Roman"/>
            </a:endParaRPr>
          </a:p>
          <a:p>
            <a:pPr marL="0" lvl="0" indent="0">
              <a:lnSpc>
                <a:spcPct val="115000"/>
              </a:lnSpc>
              <a:spcBef>
                <a:spcPts val="0"/>
              </a:spcBef>
              <a:buClr>
                <a:srgbClr val="000000"/>
              </a:buClr>
              <a:buSzPts val="1500"/>
              <a:buNone/>
            </a:pPr>
            <a:r>
              <a:rPr lang="en-US" b="1" u="none" strike="noStrike" spc="0" dirty="0" smtClean="0">
                <a:solidFill>
                  <a:srgbClr val="000000"/>
                </a:solidFill>
                <a:effectLst/>
                <a:latin typeface="Times New Roman"/>
                <a:ea typeface="Times New Roman"/>
                <a:cs typeface="Times New Roman"/>
              </a:rPr>
              <a:t>4-</a:t>
            </a:r>
            <a:r>
              <a:rPr lang="mn-MN" b="1" u="none" strike="noStrike" spc="0" dirty="0" smtClean="0">
                <a:solidFill>
                  <a:srgbClr val="000000"/>
                </a:solidFill>
                <a:effectLst/>
                <a:latin typeface="Times New Roman"/>
                <a:ea typeface="Times New Roman"/>
                <a:cs typeface="Times New Roman"/>
              </a:rPr>
              <a:t>рт:</a:t>
            </a:r>
            <a:r>
              <a:rPr lang="mn-MN" u="none" strike="noStrike" spc="0" dirty="0" smtClean="0">
                <a:solidFill>
                  <a:srgbClr val="000000"/>
                </a:solidFill>
                <a:effectLst/>
                <a:latin typeface="Times New Roman"/>
                <a:ea typeface="Times New Roman"/>
                <a:cs typeface="Times New Roman"/>
              </a:rPr>
              <a:t>Эд хөрөнгийг хураах, худалдан борлуулахтай холбогдсон ажиллагаа явуулдаг. Энд дурдсан үндсэн үйл ажиллагааг хэрэгжүүлэх зорилгоор холбогдох бусад ажиллагаа явуулах шаардлагатай болдог.</a:t>
            </a:r>
            <a:endParaRPr lang="en-US" sz="2000" u="none" strike="noStrike" spc="0" dirty="0" smtClean="0">
              <a:effectLst/>
              <a:latin typeface="Times New Roman"/>
              <a:ea typeface="Calibri"/>
              <a:cs typeface="Times New Roman"/>
            </a:endParaRPr>
          </a:p>
          <a:p>
            <a:pPr marL="0" marR="0" indent="0">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Шийдвэр гүйцэтгэгч хуулиар олгогдсон эрхийнхээ хүрээнд:</a:t>
            </a:r>
            <a:endParaRPr lang="en-US" sz="2000" dirty="0">
              <a:ea typeface="Calibri"/>
              <a:cs typeface="Times New Roman"/>
            </a:endParaRPr>
          </a:p>
          <a:p>
            <a:pPr marL="0" marR="0" indent="0">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а/ төлбөр төлөгчөөс эд хөрөнгийн тухай мэдүүлэг авах, өртэй этгээдийн бүртгэлд бүртгэх;</a:t>
            </a:r>
            <a:endParaRPr lang="en-US" sz="2000" dirty="0">
              <a:ea typeface="Calibri"/>
              <a:cs typeface="Times New Roman"/>
            </a:endParaRPr>
          </a:p>
          <a:p>
            <a:endParaRPr lang="en-US" dirty="0"/>
          </a:p>
        </p:txBody>
      </p:sp>
    </p:spTree>
    <p:extLst>
      <p:ext uri="{BB962C8B-B14F-4D97-AF65-F5344CB8AC3E}">
        <p14:creationId xmlns:p14="http://schemas.microsoft.com/office/powerpoint/2010/main" val="175356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5668963"/>
          </a:xfrm>
        </p:spPr>
        <p:txBody>
          <a:bodyPr>
            <a:normAutofit fontScale="85000" lnSpcReduction="10000"/>
          </a:bodyPr>
          <a:lstStyle/>
          <a:p>
            <a:pPr marL="0" marR="0" algn="just">
              <a:lnSpc>
                <a:spcPct val="115000"/>
              </a:lnSpc>
              <a:spcBef>
                <a:spcPts val="0"/>
              </a:spcBef>
              <a:spcAft>
                <a:spcPts val="0"/>
              </a:spcAft>
            </a:pPr>
            <a:r>
              <a:rPr lang="mn-MN" sz="3300" dirty="0" smtClean="0">
                <a:solidFill>
                  <a:srgbClr val="000000"/>
                </a:solidFill>
                <a:effectLst/>
                <a:latin typeface="Times New Roman"/>
                <a:ea typeface="Times New Roman"/>
                <a:cs typeface="Times New Roman"/>
              </a:rPr>
              <a:t>б/ төлбөр төлөгчийн цалин, хөдөлмөрийн хөлс, түүнтэй адилтгах бусад орлогоос суутгал хийлгүүлэх;</a:t>
            </a:r>
            <a:endParaRPr lang="en-US" sz="3300" dirty="0">
              <a:ea typeface="Calibri"/>
              <a:cs typeface="Times New Roman"/>
            </a:endParaRPr>
          </a:p>
          <a:p>
            <a:pPr marL="0" marR="0" algn="just">
              <a:lnSpc>
                <a:spcPct val="115000"/>
              </a:lnSpc>
              <a:spcBef>
                <a:spcPts val="0"/>
              </a:spcBef>
              <a:spcAft>
                <a:spcPts val="0"/>
              </a:spcAft>
            </a:pPr>
            <a:r>
              <a:rPr lang="mn-MN" sz="3300" dirty="0" smtClean="0">
                <a:solidFill>
                  <a:srgbClr val="000000"/>
                </a:solidFill>
                <a:effectLst/>
                <a:latin typeface="Times New Roman"/>
                <a:ea typeface="Times New Roman"/>
                <a:cs typeface="Times New Roman"/>
              </a:rPr>
              <a:t>в/ төлбөр төлөгчийн бусдад байгаа өмч хөрөнгөөс хуульд заасан </a:t>
            </a:r>
            <a:r>
              <a:rPr lang="mn-MN" sz="3300" spc="-50" dirty="0" smtClean="0">
                <a:solidFill>
                  <a:srgbClr val="000000"/>
                </a:solidFill>
                <a:effectLst/>
                <a:latin typeface="Franklin Gothic Book"/>
                <a:ea typeface="Times New Roman"/>
                <a:cs typeface="Franklin Gothic Book"/>
              </a:rPr>
              <a:t>журмын </a:t>
            </a:r>
            <a:r>
              <a:rPr lang="mn-MN" sz="3300" dirty="0" smtClean="0">
                <a:solidFill>
                  <a:srgbClr val="000000"/>
                </a:solidFill>
                <a:effectLst/>
                <a:latin typeface="Times New Roman"/>
                <a:ea typeface="Times New Roman"/>
                <a:cs typeface="Times New Roman"/>
              </a:rPr>
              <a:t>дагуу төлбөр гаргуулах;</a:t>
            </a:r>
            <a:endParaRPr lang="en-US" sz="3300" dirty="0">
              <a:ea typeface="Calibri"/>
              <a:cs typeface="Times New Roman"/>
            </a:endParaRPr>
          </a:p>
          <a:p>
            <a:pPr marL="0" marR="0" algn="just">
              <a:lnSpc>
                <a:spcPct val="115000"/>
              </a:lnSpc>
              <a:spcBef>
                <a:spcPts val="0"/>
              </a:spcBef>
              <a:spcAft>
                <a:spcPts val="0"/>
              </a:spcAft>
            </a:pPr>
            <a:r>
              <a:rPr lang="mn-MN" sz="3300" dirty="0" smtClean="0">
                <a:solidFill>
                  <a:srgbClr val="000000"/>
                </a:solidFill>
                <a:effectLst/>
                <a:latin typeface="Times New Roman"/>
                <a:ea typeface="Times New Roman"/>
                <a:cs typeface="Times New Roman"/>
              </a:rPr>
              <a:t>г/ шүүхийн шийдвэрт нэр заасан тодорхой эд хөрөнгийгтөлбөр </a:t>
            </a:r>
            <a:r>
              <a:rPr lang="mn-MN" sz="3300" b="1" dirty="0" smtClean="0">
                <a:solidFill>
                  <a:srgbClr val="000000"/>
                </a:solidFill>
                <a:effectLst/>
                <a:latin typeface="Times New Roman"/>
                <a:ea typeface="Times New Roman"/>
                <a:cs typeface="Times New Roman"/>
              </a:rPr>
              <a:t>төлөгчөөс </a:t>
            </a:r>
            <a:r>
              <a:rPr lang="mn-MN" sz="3300" dirty="0" smtClean="0">
                <a:solidFill>
                  <a:srgbClr val="000000"/>
                </a:solidFill>
                <a:effectLst/>
                <a:latin typeface="Times New Roman"/>
                <a:ea typeface="Times New Roman"/>
                <a:cs typeface="Times New Roman"/>
              </a:rPr>
              <a:t>гаргуулж төлбөр авагчид шилжүүлэх, эсхүл тодорхой үйл </a:t>
            </a:r>
            <a:r>
              <a:rPr lang="mn-MN" sz="3300" b="1" dirty="0" smtClean="0">
                <a:solidFill>
                  <a:srgbClr val="000000"/>
                </a:solidFill>
                <a:effectLst/>
                <a:latin typeface="Times New Roman"/>
                <a:ea typeface="Times New Roman"/>
                <a:cs typeface="Times New Roman"/>
              </a:rPr>
              <a:t>ажиллагаа </a:t>
            </a:r>
            <a:r>
              <a:rPr lang="mn-MN" sz="3300" dirty="0" smtClean="0">
                <a:solidFill>
                  <a:srgbClr val="000000"/>
                </a:solidFill>
                <a:effectLst/>
                <a:latin typeface="Times New Roman"/>
                <a:ea typeface="Times New Roman"/>
                <a:cs typeface="Times New Roman"/>
              </a:rPr>
              <a:t>гүйцэтгүүлэх зэрэг ажиллагаа явуулдаг.</a:t>
            </a:r>
            <a:r>
              <a:rPr lang="mn-MN" sz="3300" baseline="30000" dirty="0" smtClean="0">
                <a:solidFill>
                  <a:srgbClr val="000000"/>
                </a:solidFill>
                <a:effectLst/>
                <a:latin typeface="Times New Roman"/>
                <a:ea typeface="Times New Roman"/>
                <a:cs typeface="Times New Roman"/>
              </a:rPr>
              <a:t>28</a:t>
            </a:r>
            <a:endParaRPr lang="en-US" sz="3300" dirty="0">
              <a:ea typeface="Calibri"/>
              <a:cs typeface="Times New Roman"/>
            </a:endParaRPr>
          </a:p>
          <a:p>
            <a:pPr marL="0" marR="0" algn="just">
              <a:lnSpc>
                <a:spcPct val="115000"/>
              </a:lnSpc>
              <a:spcBef>
                <a:spcPts val="0"/>
              </a:spcBef>
              <a:spcAft>
                <a:spcPts val="0"/>
              </a:spcAft>
            </a:pPr>
            <a:r>
              <a:rPr lang="mn-MN" sz="3300" dirty="0" smtClean="0">
                <a:solidFill>
                  <a:srgbClr val="000000"/>
                </a:solidFill>
                <a:effectLst/>
                <a:latin typeface="Times New Roman"/>
                <a:ea typeface="Times New Roman"/>
                <a:cs typeface="Times New Roman"/>
              </a:rPr>
              <a:t>Шүүхийн шийдвэр гүйцэтгэх үйл ажиллагааны явцад ямар нэг </a:t>
            </a:r>
            <a:r>
              <a:rPr lang="mn-MN" sz="3300" b="1" dirty="0" smtClean="0">
                <a:solidFill>
                  <a:srgbClr val="000000"/>
                </a:solidFill>
                <a:effectLst/>
                <a:latin typeface="Times New Roman"/>
                <a:ea typeface="Times New Roman"/>
                <a:cs typeface="Times New Roman"/>
              </a:rPr>
              <a:t>хэлбэриин </a:t>
            </a:r>
            <a:r>
              <a:rPr lang="mn-MN" sz="3300" dirty="0" smtClean="0">
                <a:solidFill>
                  <a:srgbClr val="000000"/>
                </a:solidFill>
                <a:effectLst/>
                <a:latin typeface="Times New Roman"/>
                <a:ea typeface="Times New Roman"/>
                <a:cs typeface="Times New Roman"/>
              </a:rPr>
              <a:t>дутагдал гарвал холбогдох гомдлыг ахлах шийдвэр гүйцэтгэгч шийдвэрлэж,</a:t>
            </a:r>
            <a:endParaRPr lang="en-US" sz="3300" dirty="0">
              <a:ea typeface="Calibri"/>
              <a:cs typeface="Times New Roman"/>
            </a:endParaRPr>
          </a:p>
          <a:p>
            <a:endParaRPr lang="en-US" dirty="0"/>
          </a:p>
        </p:txBody>
      </p:sp>
    </p:spTree>
    <p:extLst>
      <p:ext uri="{BB962C8B-B14F-4D97-AF65-F5344CB8AC3E}">
        <p14:creationId xmlns:p14="http://schemas.microsoft.com/office/powerpoint/2010/main" val="390175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534400" cy="6477000"/>
          </a:xfrm>
        </p:spPr>
        <p:txBody>
          <a:bodyPr>
            <a:normAutofit fontScale="47500" lnSpcReduction="20000"/>
          </a:bodyPr>
          <a:lstStyle/>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энэ тухай тогтоол гаргана. Хэрэв ахлах шийдвэр гүйцэтгэгчийн тогтоолыг зөвшөөрөхгүй бол тухайн этгээд гомдлоо шүүхэд гаргаж болдог байна.</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Шийдвэр гүйцэтгэгч төлбөр гаргуулах ажиллагааныхаа явцад төлбөр төлөгчийн эд хөрөнгийн хэмжээг тогтоох шаардлага гардаг. Иймд төлбөр төлөгчийн өөрт нь болон бусдын эзэмшилд байгаа өмчлөлийн эд хөрөнгөд нэг бүрчлэн үзлэг хийдэг байна.</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Төлбөр төлөгчийн биедээ буюу ямар нэг газар, эсхүл бусад этгээдэд нуусан эд хөрөнгийг илрүүлэхийн тулд түүний биед болон тухайн эд хөрөнгийг нуусан байж болох газарт нэгжлэг хийж болно.</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Т өлбөр төлөгчийн биед болон эд хөрөнгөд нэгжлэг хийх үед бэлэн мөнгө олдсон бол төлбөрийн хэмжээнээс илүүгүй хэмжээгээр хураап авч хохирогчид олгоно.</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Шийдвэр гүйцэтгэгч нь төлбөр төлөгчийн эд хөрөнгө болон биед үзлэг, нэгжлэг хийхдээ хөндлөнгийн гэрч, шинжээчийг оролцуулах, орон нутгийн захиргааны, эсхүл цагдаагийн байгууллагын ажилтныг байлцуулахыг хуулиар зөвшөөрдөг байна.</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Хэрэв дараах үндэслэл байвал төлбөр төлөгчийн эд хөрөнгийн битүүмжлэн, барьцаалах, хураах ажиллагаа явуулна.</a:t>
            </a:r>
            <a:r>
              <a:rPr lang="mn-MN" sz="3800" baseline="30000" dirty="0" smtClean="0">
                <a:solidFill>
                  <a:srgbClr val="000000"/>
                </a:solidFill>
                <a:effectLst/>
                <a:latin typeface="Times New Roman"/>
                <a:ea typeface="Times New Roman"/>
                <a:cs typeface="Times New Roman"/>
              </a:rPr>
              <a:t>29</a:t>
            </a:r>
            <a:r>
              <a:rPr lang="mn-MN" sz="3800" dirty="0" smtClean="0">
                <a:solidFill>
                  <a:srgbClr val="000000"/>
                </a:solidFill>
                <a:effectLst/>
                <a:latin typeface="Times New Roman"/>
                <a:ea typeface="Times New Roman"/>
                <a:cs typeface="Times New Roman"/>
              </a:rPr>
              <a:t> Энэ үндэслэлд:</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1/ Эд хөрөнгийг төлбөр авагчид шилжүүлэх, эсхүл худалдан борлуулах, эд хөрөнгийг хамгаалах шаардлага гарсан,</a:t>
            </a:r>
            <a:endParaRPr lang="en-US" sz="3800" dirty="0">
              <a:ea typeface="Calibri"/>
              <a:cs typeface="Times New Roman"/>
            </a:endParaRPr>
          </a:p>
          <a:p>
            <a:pPr marL="0" marR="0" indent="0" algn="just">
              <a:lnSpc>
                <a:spcPct val="115000"/>
              </a:lnSpc>
              <a:spcBef>
                <a:spcPts val="0"/>
              </a:spcBef>
              <a:spcAft>
                <a:spcPts val="0"/>
              </a:spcAft>
              <a:buNone/>
            </a:pPr>
            <a:r>
              <a:rPr lang="mn-MN" sz="3800" dirty="0" smtClean="0">
                <a:solidFill>
                  <a:srgbClr val="000000"/>
                </a:solidFill>
                <a:effectLst/>
                <a:latin typeface="Times New Roman"/>
                <a:ea typeface="Times New Roman"/>
                <a:cs typeface="Times New Roman"/>
              </a:rPr>
              <a:t>2/ Т өлбөр төлөгчийн өөрт нь байгаа болон түүний өмчлөлийн бусдад байгаа эд хөрөнгийг битүүмжлэх, барьцаалах тухай гарсан шүүхийн шийдвэрийг гүйцэтгэх болсон,</a:t>
            </a:r>
            <a:endParaRPr lang="en-US" sz="3800" dirty="0">
              <a:ea typeface="Calibri"/>
              <a:cs typeface="Times New Roman"/>
            </a:endParaRPr>
          </a:p>
          <a:p>
            <a:endParaRPr lang="en-US" dirty="0"/>
          </a:p>
        </p:txBody>
      </p:sp>
    </p:spTree>
    <p:extLst>
      <p:ext uri="{BB962C8B-B14F-4D97-AF65-F5344CB8AC3E}">
        <p14:creationId xmlns:p14="http://schemas.microsoft.com/office/powerpoint/2010/main" val="390629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6324600"/>
          </a:xfrm>
        </p:spPr>
        <p:txBody>
          <a:bodyPr>
            <a:normAutofit/>
          </a:bodyPr>
          <a:lstStyle/>
          <a:p>
            <a:pPr marL="0" marR="0" indent="0" algn="just">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3/ Төлбөр төлөгчийн болон түүний өмчлөлийн бусдад байгаа эд хөрөнгийг хураах тухай шүүхийн шийдвэрийг гүйцэтгэх зэргийг хамааруулан үзнэ.</a:t>
            </a:r>
            <a:endParaRPr lang="en-US" sz="2000" dirty="0">
              <a:ea typeface="Calibri"/>
              <a:cs typeface="Times New Roman"/>
            </a:endParaRPr>
          </a:p>
          <a:p>
            <a:pPr marL="0" marR="0" indent="0" algn="just">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Шийдвэр гүйцэтгэгч өөрийн битүүмжилсэн, барьцаалсан эд хөрөнгийг төлбөр төлөгч болон бусад этгээдэд хадгалуулна. Хадгалагч этгээд нь тухайн эд хөрөнгийн бүрэн бүтэн байдлыг хангах үүрэгтэй бөгөөд төлбөр төлөгч буюу түүний гэр бүлийн гишүүн хадгалсны хөлсийг харилцан тохиролцсоны дагуу лавлана. Харин мал, гэрийн тэжээвэр амьтан болон бусад эд хөрөнгө хадгалуулсны хөлсийг тэдгээрийг хадгалахад зарцуулсан зардлыг тооцож, тухайн эд хөрөнгөнөөс бий болсон үр шимийг хасч олгодог байна.</a:t>
            </a:r>
            <a:endParaRPr lang="en-US" sz="2000" dirty="0">
              <a:ea typeface="Calibri"/>
              <a:cs typeface="Times New Roman"/>
            </a:endParaRPr>
          </a:p>
          <a:p>
            <a:pPr marL="0" marR="0" indent="0" algn="just">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Шийдвэр гүйцэтгэгчийн битүүмжилсэн, барьцаалсан, хураан авсан эд хөрөнгийг төлбөр төлөгч зарцуулахыг хориглох бөгөөд хэрэв зөрчвөл хуульд заасан хариуцлага хүлээлгэнэ.</a:t>
            </a:r>
            <a:endParaRPr lang="en-US" sz="2000" dirty="0">
              <a:ea typeface="Calibri"/>
              <a:cs typeface="Times New Roman"/>
            </a:endParaRPr>
          </a:p>
          <a:p>
            <a:endParaRPr lang="en-US" dirty="0"/>
          </a:p>
        </p:txBody>
      </p:sp>
    </p:spTree>
    <p:extLst>
      <p:ext uri="{BB962C8B-B14F-4D97-AF65-F5344CB8AC3E}">
        <p14:creationId xmlns:p14="http://schemas.microsoft.com/office/powerpoint/2010/main" val="139194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534400" cy="6400800"/>
          </a:xfrm>
        </p:spPr>
        <p:txBody>
          <a:bodyPr>
            <a:normAutofit/>
          </a:bodyPr>
          <a:lstStyle/>
          <a:p>
            <a:pPr marL="0" marR="0" indent="0" algn="just">
              <a:lnSpc>
                <a:spcPct val="115000"/>
              </a:lnSpc>
              <a:spcBef>
                <a:spcPts val="0"/>
              </a:spcBef>
              <a:spcAft>
                <a:spcPts val="0"/>
              </a:spcAft>
              <a:buNone/>
            </a:pPr>
            <a:r>
              <a:rPr lang="mn-MN" dirty="0" smtClean="0">
                <a:solidFill>
                  <a:srgbClr val="000000"/>
                </a:solidFill>
                <a:effectLst/>
                <a:latin typeface="Times New Roman"/>
                <a:ea typeface="Times New Roman"/>
                <a:cs typeface="Times New Roman"/>
              </a:rPr>
              <a:t>Төлбөр төлөгч заасан хугацаанд хохирлыг барагдуулаагүй бол битүүмжилсэн, барьцаалсан эд хөрөнгийг худалдан борлуулах хугацааг шийдвэр гүйцэтгэгч тогтооно. Хэрэв тогтоосон хугацаанд төлбөрийг төлсөн бол шийдвэр гүйцэтгэгчэд хөрөнгийг битүүмжилсэн, барьцаалсан шийдвэрээ хүчингүй болгоно. Т огтоосонхугацаанд төлбөрийгтөлөөгүй бол битүүмжилсэн, барьцаалсан эд хөрөнгийг хураан авна. Шаардлагатай бол шийдвэр гүйцэтгэх ажиллагааны явцад эд хөрөнгийг битүүмжлэх, барьцаалахын хамт тухайн эд хөрөнгө болон түүний зарим бүрдэл хэсгийг хураан авч болно. Харин гадаад валют, Монгол Улсын мөнгөн тэмдэгт, үнэт металл, эрдэнийн чулуу, тэдгээрээр хийсэн гоёл чимэглэл, түүх, соёлын хосгүй болон бусад үнэт дурсгалт зүйлийг заавал хураан авбал зохихыг хуульд /36.8/ заажээ.</a:t>
            </a:r>
            <a:endParaRPr lang="en-US" sz="2000" dirty="0">
              <a:ea typeface="Calibri"/>
              <a:cs typeface="Times New Roman"/>
            </a:endParaRPr>
          </a:p>
          <a:p>
            <a:endParaRPr lang="en-US" dirty="0"/>
          </a:p>
        </p:txBody>
      </p:sp>
    </p:spTree>
    <p:extLst>
      <p:ext uri="{BB962C8B-B14F-4D97-AF65-F5344CB8AC3E}">
        <p14:creationId xmlns:p14="http://schemas.microsoft.com/office/powerpoint/2010/main" val="556244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a:bodyPr>
          <a:lstStyle/>
          <a:p>
            <a:pPr algn="just"/>
            <a:r>
              <a:rPr lang="mn-MN" dirty="0" smtClean="0">
                <a:solidFill>
                  <a:srgbClr val="000000"/>
                </a:solidFill>
                <a:effectLst/>
                <a:latin typeface="Times New Roman"/>
                <a:ea typeface="Times New Roman"/>
              </a:rPr>
              <a:t>Төлбөр төлөгчийн эд хөрөнгийг битүүмжлэх, барьцаалах, хураахдаа түүний чанар, хэрэгцээ, элэгдлийн байдал болон төлбөр төлөгчийн саналыг харгалзан орон нутгийн зах зээлийн тухайн үеийн ханшаар үнэлж, энэ тухай оролцогч талуудад мэдэгдэх, тэмдэглэл хөтлөх үүргийг шийдвэр гүйцэтгэгч хүлээнэ. Харин эдийн бус хөрөнгө, хөдлөх эд хөрөнгө, үнэт зүйлийн үнийг шинжээчээр үнэлүүлнэ. Мөн тухайн эд хөрөнгийг үнэлэхэд хүндрэл учирсан болон шийдвэр гүйцэтгэгчээс тогтоосон үнэлгээг төлөгч төлөгч зөвшөөрөхгүй байгаа тохиолдолд шинжээчид хандан үнэлүүлдэг байна. Төлбөр төлөгч, төлбөр авагч эд хөрөнгийн үнэлгээний талаархи гомдлоо үнэлгээ тогтоосон өдрөөс хойш 7 хоногийн дотор шүүхэд гаргаж болно.</a:t>
            </a:r>
            <a:r>
              <a:rPr lang="mn-MN" baseline="30000" dirty="0" smtClean="0">
                <a:solidFill>
                  <a:srgbClr val="000000"/>
                </a:solidFill>
                <a:effectLst/>
                <a:latin typeface="Times New Roman"/>
                <a:ea typeface="Times New Roman"/>
              </a:rPr>
              <a:t>3</a:t>
            </a:r>
            <a:endParaRPr lang="en-US" dirty="0"/>
          </a:p>
        </p:txBody>
      </p:sp>
    </p:spTree>
    <p:extLst>
      <p:ext uri="{BB962C8B-B14F-4D97-AF65-F5344CB8AC3E}">
        <p14:creationId xmlns:p14="http://schemas.microsoft.com/office/powerpoint/2010/main" val="3408063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marL="0" marR="0">
              <a:lnSpc>
                <a:spcPct val="115000"/>
              </a:lnSpc>
              <a:spcBef>
                <a:spcPts val="0"/>
              </a:spcBef>
              <a:spcAft>
                <a:spcPts val="0"/>
              </a:spcAft>
            </a:pPr>
            <a:r>
              <a:rPr lang="mn-MN" b="1" dirty="0" smtClean="0">
                <a:solidFill>
                  <a:srgbClr val="000000"/>
                </a:solidFill>
                <a:effectLst/>
                <a:latin typeface="Times New Roman"/>
                <a:ea typeface="Times New Roman"/>
                <a:cs typeface="Times New Roman"/>
              </a:rPr>
              <a:t>9.2 Төлбөр төлөгч иргэнээс төлбөр гаргуулах ажиллагааны онцлог</a:t>
            </a:r>
            <a:endParaRPr lang="en-US" sz="2000" dirty="0">
              <a:ea typeface="Calibri"/>
              <a:cs typeface="Times New Roman"/>
            </a:endParaRPr>
          </a:p>
          <a:p>
            <a:pPr marL="0" marR="0">
              <a:lnSpc>
                <a:spcPct val="115000"/>
              </a:lnSpc>
              <a:spcBef>
                <a:spcPts val="0"/>
              </a:spcBef>
              <a:spcAft>
                <a:spcPts val="0"/>
              </a:spcAft>
            </a:pPr>
            <a:r>
              <a:rPr lang="mn-MN" dirty="0" smtClean="0">
                <a:solidFill>
                  <a:srgbClr val="000000"/>
                </a:solidFill>
                <a:effectLst/>
                <a:latin typeface="Times New Roman"/>
                <a:ea typeface="Times New Roman"/>
                <a:cs typeface="Times New Roman"/>
              </a:rPr>
              <a:t>Төлбөр төлөгч иргэдээс төлбөр гаргуулах ажиллагаа нь төлбөр төлөгч хуулийн этгээдээс төлбөр гаргуулахаас ялгагдах зарим онцлогтой учир тус тусд нь авч үзнэ.</a:t>
            </a:r>
            <a:endParaRPr lang="en-US" sz="2000" dirty="0">
              <a:ea typeface="Calibri"/>
              <a:cs typeface="Times New Roman"/>
            </a:endParaRPr>
          </a:p>
          <a:p>
            <a:pPr marL="0" marR="0">
              <a:lnSpc>
                <a:spcPct val="115000"/>
              </a:lnSpc>
              <a:spcBef>
                <a:spcPts val="0"/>
              </a:spcBef>
              <a:spcAft>
                <a:spcPts val="0"/>
              </a:spcAft>
            </a:pPr>
            <a:r>
              <a:rPr lang="mn-MN" dirty="0" smtClean="0">
                <a:solidFill>
                  <a:srgbClr val="000000"/>
                </a:solidFill>
                <a:effectLst/>
                <a:latin typeface="Times New Roman"/>
                <a:ea typeface="Times New Roman"/>
                <a:cs typeface="Times New Roman"/>
              </a:rPr>
              <a:t>Шүүхийн тогтоолд заасан төлбөрийг төлбөр төлөгчийн хуульд заасан бүх төрлийн хөрөнгөнөөс гаргуулна. </a:t>
            </a:r>
            <a:r>
              <a:rPr lang="mn-MN" baseline="30000" dirty="0" smtClean="0">
                <a:solidFill>
                  <a:srgbClr val="000000"/>
                </a:solidFill>
                <a:effectLst/>
                <a:latin typeface="Times New Roman"/>
                <a:ea typeface="Times New Roman"/>
                <a:cs typeface="Times New Roman"/>
              </a:rPr>
              <a:t>31</a:t>
            </a:r>
            <a:r>
              <a:rPr lang="mn-MN" dirty="0" smtClean="0">
                <a:solidFill>
                  <a:srgbClr val="000000"/>
                </a:solidFill>
                <a:effectLst/>
                <a:latin typeface="Times New Roman"/>
                <a:ea typeface="Times New Roman"/>
                <a:cs typeface="Times New Roman"/>
              </a:rPr>
              <a:t>Тухайлбал,</a:t>
            </a:r>
            <a:endParaRPr lang="en-US" sz="2000" dirty="0">
              <a:ea typeface="Calibri"/>
              <a:cs typeface="Times New Roman"/>
            </a:endParaRPr>
          </a:p>
          <a:p>
            <a:pPr marL="0" marR="0">
              <a:lnSpc>
                <a:spcPct val="115000"/>
              </a:lnSpc>
              <a:spcBef>
                <a:spcPts val="0"/>
              </a:spcBef>
              <a:spcAft>
                <a:spcPts val="0"/>
              </a:spcAft>
            </a:pPr>
            <a:r>
              <a:rPr lang="mn-MN" dirty="0" smtClean="0">
                <a:solidFill>
                  <a:srgbClr val="000000"/>
                </a:solidFill>
                <a:effectLst/>
                <a:latin typeface="Times New Roman"/>
                <a:ea typeface="Times New Roman"/>
                <a:cs typeface="Times New Roman"/>
              </a:rPr>
              <a:t>Төлбөр төлөгч-иргэний өмчлөлийн эд хөрөнгө болох түүний банк, банкны бус санхүүгийн байгууллага дахь хадгаламжийн болон харилцах дансанд байгаа мөнгөн хөрөнгө;</a:t>
            </a:r>
            <a:endParaRPr lang="en-US" sz="2000" dirty="0">
              <a:ea typeface="Calibri"/>
              <a:cs typeface="Times New Roman"/>
            </a:endParaRPr>
          </a:p>
          <a:p>
            <a:pPr lvl="0">
              <a:lnSpc>
                <a:spcPct val="115000"/>
              </a:lnSpc>
              <a:spcBef>
                <a:spcPts val="0"/>
              </a:spcBef>
              <a:buClr>
                <a:srgbClr val="000000"/>
              </a:buClr>
              <a:buSzPts val="1500"/>
              <a:buFont typeface="+mj-lt"/>
              <a:buAutoNum type="arabicPeriod"/>
            </a:pPr>
            <a:r>
              <a:rPr lang="mn-MN" u="none" strike="noStrike" spc="0" dirty="0" smtClean="0">
                <a:solidFill>
                  <a:srgbClr val="000000"/>
                </a:solidFill>
                <a:effectLst/>
                <a:latin typeface="Times New Roman"/>
                <a:ea typeface="Times New Roman"/>
                <a:cs typeface="Times New Roman"/>
              </a:rPr>
              <a:t>Хувьцаа, бонд зэрэг үнэт цаас;</a:t>
            </a:r>
            <a:endParaRPr lang="en-US" sz="2000" u="none" strike="noStrike" spc="0" dirty="0" smtClean="0">
              <a:effectLst/>
              <a:latin typeface="Times New Roman"/>
              <a:ea typeface="Calibri"/>
              <a:cs typeface="Times New Roman"/>
            </a:endParaRPr>
          </a:p>
          <a:p>
            <a:pPr lvl="0">
              <a:lnSpc>
                <a:spcPct val="115000"/>
              </a:lnSpc>
              <a:spcBef>
                <a:spcPts val="0"/>
              </a:spcBef>
              <a:buClr>
                <a:srgbClr val="000000"/>
              </a:buClr>
              <a:buSzPts val="1500"/>
              <a:buFont typeface="+mj-lt"/>
              <a:buAutoNum type="arabicPeriod"/>
            </a:pPr>
            <a:r>
              <a:rPr lang="mn-MN" u="none" strike="noStrike" spc="0" dirty="0" smtClean="0">
                <a:solidFill>
                  <a:srgbClr val="000000"/>
                </a:solidFill>
                <a:effectLst/>
                <a:latin typeface="Times New Roman"/>
                <a:ea typeface="Times New Roman"/>
                <a:cs typeface="Times New Roman"/>
              </a:rPr>
              <a:t>Үл хөдлөх ба хөдлөх эд хөрөнгө;</a:t>
            </a:r>
            <a:endParaRPr lang="en-US" sz="2000" u="none" strike="noStrike" spc="0" dirty="0" smtClean="0">
              <a:effectLst/>
              <a:latin typeface="Times New Roman"/>
              <a:ea typeface="Calibri"/>
              <a:cs typeface="Times New Roman"/>
            </a:endParaRPr>
          </a:p>
          <a:p>
            <a:pPr lvl="0">
              <a:lnSpc>
                <a:spcPct val="115000"/>
              </a:lnSpc>
              <a:spcBef>
                <a:spcPts val="0"/>
              </a:spcBef>
              <a:buClr>
                <a:srgbClr val="000000"/>
              </a:buClr>
              <a:buSzPts val="1500"/>
              <a:buFont typeface="+mj-lt"/>
              <a:buAutoNum type="arabicPeriod"/>
            </a:pPr>
            <a:r>
              <a:rPr lang="mn-MN" u="none" strike="noStrike" spc="0" dirty="0" smtClean="0">
                <a:solidFill>
                  <a:srgbClr val="000000"/>
                </a:solidFill>
                <a:effectLst/>
                <a:latin typeface="Times New Roman"/>
                <a:ea typeface="Times New Roman"/>
                <a:cs typeface="Times New Roman"/>
              </a:rPr>
              <a:t>Бусад хөрөнгө байж болно.</a:t>
            </a:r>
            <a:endParaRPr lang="en-US" sz="2000" u="none" strike="noStrike" spc="0" dirty="0" smtClean="0">
              <a:effectLst/>
              <a:latin typeface="Times New Roman"/>
              <a:ea typeface="Calibri"/>
              <a:cs typeface="Times New Roman"/>
            </a:endParaRPr>
          </a:p>
          <a:p>
            <a:r>
              <a:rPr lang="mn-MN" dirty="0" smtClean="0">
                <a:solidFill>
                  <a:srgbClr val="000000"/>
                </a:solidFill>
                <a:effectLst/>
                <a:latin typeface="Times New Roman"/>
                <a:ea typeface="Times New Roman"/>
              </a:rPr>
              <a:t>Төлбөр төлөгч иргэн өөрийн эзэмшлийн ямар эд хөрөнгөө төлбөрт өгөх тухай хүсэлтээ гаргах эрхтэй ч энэ нь шийдвэр гүйцэтгэхэд саад болохгүй бол уг хүсэлтийг харгалзан үзэж болно. </a:t>
            </a:r>
            <a:endParaRPr lang="en-US" dirty="0"/>
          </a:p>
        </p:txBody>
      </p:sp>
    </p:spTree>
    <p:extLst>
      <p:ext uri="{BB962C8B-B14F-4D97-AF65-F5344CB8AC3E}">
        <p14:creationId xmlns:p14="http://schemas.microsoft.com/office/powerpoint/2010/main" val="9849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248400"/>
          </a:xfrm>
        </p:spPr>
        <p:txBody>
          <a:bodyPr>
            <a:normAutofit/>
          </a:bodyPr>
          <a:lstStyle/>
          <a:p>
            <a:pPr algn="just"/>
            <a:r>
              <a:rPr lang="mn-MN" dirty="0" smtClean="0">
                <a:solidFill>
                  <a:srgbClr val="000000"/>
                </a:solidFill>
                <a:effectLst/>
                <a:latin typeface="Times New Roman"/>
                <a:ea typeface="Times New Roman"/>
              </a:rPr>
              <a:t>Гүйцэтгэх баримт бичгийг үндэслэн төлбөрийг эхний ээлжинд төлбөр төлөгчийн бэлэн мөнгө, эсхүл банк, банкны бус санхүүгийн байгууллага дахь хадгаламжийн болон харилцах дансанд байгаа мөнгөн хөрөнгө бусад үнэт зүйлээс гаргуулбал зохино. Төлбөр төлөгчийн банк, банкны бус санхүүгийн байгууллага дахь хадгаламжийн болон харилцах дансанд байгаа мөнгөн хөрөнгөөс төлбөр гаргуулах тухай мэдэгдлийг шийдвэр гүйцэтгэгч зохих банк, банкны бус санхүүгийн байгууллагад хүргүүлнэ. Энэ мэдэгдлийг үндэслэн тухайн банк, банкны бус санхүүгийн байгууллага нь төлбөр төлөгчийн данснаас зохих төлбөрийг гаргаж 3 хоногийн дотор төлбөрийн мэдэгдэл өгсөн ШШГБ-ын дансанд шилжүүлэх</a:t>
            </a:r>
            <a:r>
              <a:rPr lang="mn-MN" baseline="30000" dirty="0" smtClean="0">
                <a:solidFill>
                  <a:srgbClr val="000000"/>
                </a:solidFill>
                <a:effectLst/>
                <a:latin typeface="Times New Roman"/>
                <a:ea typeface="Times New Roman"/>
              </a:rPr>
              <a:t>32</a:t>
            </a:r>
            <a:r>
              <a:rPr lang="mn-MN" dirty="0" smtClean="0">
                <a:solidFill>
                  <a:srgbClr val="000000"/>
                </a:solidFill>
                <a:effectLst/>
                <a:latin typeface="Times New Roman"/>
                <a:ea typeface="Times New Roman"/>
              </a:rPr>
              <a:t> үүрэгтэйг </a:t>
            </a:r>
            <a:r>
              <a:rPr lang="mn-MN" sz="2800" dirty="0" smtClean="0">
                <a:solidFill>
                  <a:srgbClr val="000000"/>
                </a:solidFill>
                <a:effectLst/>
                <a:latin typeface="Franklin Gothic Medium Cond"/>
                <a:ea typeface="Times New Roman"/>
                <a:cs typeface="Franklin Gothic Medium Cond"/>
              </a:rPr>
              <a:t>хуульд </a:t>
            </a:r>
            <a:r>
              <a:rPr lang="mn-MN" dirty="0" smtClean="0">
                <a:solidFill>
                  <a:srgbClr val="000000"/>
                </a:solidFill>
                <a:effectLst/>
                <a:latin typeface="Times New Roman"/>
                <a:ea typeface="Times New Roman"/>
              </a:rPr>
              <a:t>/53.4/ заасан юм. Хэрэв төлбөр төлөгчид бэлэн мөнгө, банк болон банкны бус санхүүгийн байгууллагад хадгалуулсан мөнгө байхгүй, эсхүл тэр нь хүрэлцэхгүй байвал төлбөр гаргуулах дараагийн шатны арга хэмжээ авна. Өөрөөр хэлбэл төлбөр төлөгчийн дундаа хэсгээр буюу хамтран өмчлөх эд хөрөнгийн өөрт ногдох хэсгээс төлбөр ийг гаргуулах ажиллагаа явагдана. </a:t>
            </a:r>
            <a:endParaRPr lang="en-US" dirty="0"/>
          </a:p>
        </p:txBody>
      </p:sp>
    </p:spTree>
    <p:extLst>
      <p:ext uri="{BB962C8B-B14F-4D97-AF65-F5344CB8AC3E}">
        <p14:creationId xmlns:p14="http://schemas.microsoft.com/office/powerpoint/2010/main" val="95821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Autofit/>
          </a:bodyPr>
          <a:lstStyle/>
          <a:p>
            <a:pPr marL="0" marR="0" algn="just">
              <a:lnSpc>
                <a:spcPct val="115000"/>
              </a:lnSpc>
              <a:spcBef>
                <a:spcPts val="0"/>
              </a:spcBef>
              <a:spcAft>
                <a:spcPts val="0"/>
              </a:spcAft>
            </a:pPr>
            <a:r>
              <a:rPr lang="mn-MN" sz="2400" dirty="0" smtClean="0">
                <a:solidFill>
                  <a:srgbClr val="000000"/>
                </a:solidFill>
                <a:effectLst/>
                <a:latin typeface="Times New Roman"/>
                <a:ea typeface="Times New Roman"/>
                <a:cs typeface="Times New Roman"/>
              </a:rPr>
              <a:t>Төлбөр төлөгч иргэнээс төлбөр гаргуулах өөр нэг хэлбэр бол тэдний цалин, хөдөлмөрийн хөлс түүнтэй адилтгах бусад орлогоос тооцох явдал юм. Ингэхдээ дараах зайлшгүй тохиолдолд төлбөр гаргуулна. Энэ нь:</a:t>
            </a:r>
            <a:endParaRPr lang="en-US" sz="2400" dirty="0">
              <a:ea typeface="Calibri"/>
              <a:cs typeface="Times New Roman"/>
            </a:endParaRPr>
          </a:p>
          <a:p>
            <a:pPr marL="0" marR="0" algn="just">
              <a:lnSpc>
                <a:spcPct val="115000"/>
              </a:lnSpc>
              <a:spcBef>
                <a:spcPts val="0"/>
              </a:spcBef>
              <a:spcAft>
                <a:spcPts val="0"/>
              </a:spcAft>
            </a:pPr>
            <a:r>
              <a:rPr lang="mn-MN" sz="2400" dirty="0" smtClean="0">
                <a:solidFill>
                  <a:srgbClr val="000000"/>
                </a:solidFill>
                <a:effectLst/>
                <a:latin typeface="Times New Roman"/>
                <a:ea typeface="Times New Roman"/>
                <a:cs typeface="Times New Roman"/>
              </a:rPr>
              <a:t>а/ тогтмол төлөгдөх төлбөрийг гаргуулах;</a:t>
            </a:r>
            <a:endParaRPr lang="en-US" sz="2400" dirty="0">
              <a:ea typeface="Calibri"/>
              <a:cs typeface="Times New Roman"/>
            </a:endParaRPr>
          </a:p>
          <a:p>
            <a:pPr marL="0" marR="0" indent="0" algn="just">
              <a:lnSpc>
                <a:spcPct val="115000"/>
              </a:lnSpc>
              <a:spcBef>
                <a:spcPts val="0"/>
              </a:spcBef>
              <a:spcAft>
                <a:spcPts val="0"/>
              </a:spcAft>
              <a:buNone/>
            </a:pPr>
            <a:r>
              <a:rPr lang="mn-MN" sz="2400" dirty="0" smtClean="0">
                <a:solidFill>
                  <a:srgbClr val="000000"/>
                </a:solidFill>
                <a:effectLst/>
                <a:latin typeface="Times New Roman"/>
                <a:ea typeface="Times New Roman"/>
              </a:rPr>
              <a:t>Төлбөр төлөгчийн цалин, хөдөлмөрийн хөлс, түунтэй адилттах бусад орлогоос гаруулах төлбөрийн хувь </a:t>
            </a:r>
            <a:r>
              <a:rPr lang="mn-MN" sz="2400" b="1" spc="-100" dirty="0" smtClean="0">
                <a:solidFill>
                  <a:srgbClr val="000000"/>
                </a:solidFill>
                <a:effectLst/>
                <a:latin typeface="Times New Roman"/>
                <a:ea typeface="Times New Roman"/>
              </a:rPr>
              <a:t>хэмжээ! төлбөр </a:t>
            </a:r>
            <a:r>
              <a:rPr lang="mn-MN" sz="2400" dirty="0" smtClean="0">
                <a:solidFill>
                  <a:srgbClr val="000000"/>
                </a:solidFill>
                <a:effectLst/>
                <a:latin typeface="Times New Roman"/>
                <a:ea typeface="Times New Roman"/>
              </a:rPr>
              <a:t>авагч болон төлбөр төлогчийн гөлборийн чадвар, бусад байдльн </a:t>
            </a:r>
            <a:r>
              <a:rPr lang="mn-MN" sz="2400" b="1" spc="-100" dirty="0" smtClean="0">
                <a:solidFill>
                  <a:srgbClr val="000000"/>
                </a:solidFill>
                <a:effectLst/>
                <a:latin typeface="Times New Roman"/>
                <a:ea typeface="Times New Roman"/>
              </a:rPr>
              <a:t>харгалэан </a:t>
            </a:r>
            <a:r>
              <a:rPr lang="mn-MN" sz="2400" dirty="0" smtClean="0">
                <a:solidFill>
                  <a:srgbClr val="000000"/>
                </a:solidFill>
                <a:effectLst/>
                <a:latin typeface="Times New Roman"/>
                <a:ea typeface="Times New Roman"/>
              </a:rPr>
              <a:t>шийдвтр </a:t>
            </a:r>
            <a:r>
              <a:rPr lang="mn-MN" sz="2400" b="1" spc="-100" dirty="0" smtClean="0">
                <a:solidFill>
                  <a:srgbClr val="000000"/>
                </a:solidFill>
                <a:effectLst/>
                <a:latin typeface="Times New Roman"/>
                <a:ea typeface="Times New Roman"/>
              </a:rPr>
              <a:t>гуйцэтгэгч </a:t>
            </a:r>
            <a:r>
              <a:rPr lang="mn-MN" sz="2400" dirty="0" smtClean="0">
                <a:solidFill>
                  <a:srgbClr val="000000"/>
                </a:solidFill>
                <a:effectLst/>
                <a:latin typeface="Times New Roman"/>
                <a:ea typeface="Times New Roman"/>
              </a:rPr>
              <a:t>юггооно. Шийдвтр үйпттг'н ч суутгал хийлгуүлэх /ухай </a:t>
            </a:r>
            <a:r>
              <a:rPr lang="mn-MN" sz="2400" spc="-100" dirty="0" smtClean="0">
                <a:solidFill>
                  <a:srgbClr val="000000"/>
                </a:solidFill>
                <a:effectLst/>
                <a:latin typeface="Times New Roman"/>
                <a:ea typeface="Times New Roman"/>
              </a:rPr>
              <a:t>шдэгдйээ </a:t>
            </a:r>
            <a:r>
              <a:rPr lang="mn-MN" sz="2400" dirty="0" smtClean="0">
                <a:solidFill>
                  <a:srgbClr val="000000"/>
                </a:solidFill>
                <a:effectLst/>
                <a:latin typeface="Times New Roman"/>
                <a:ea typeface="Times New Roman"/>
              </a:rPr>
              <a:t>төлбөр </a:t>
            </a:r>
            <a:r>
              <a:rPr lang="mn-MN" sz="2400" dirty="0" smtClean="0">
                <a:solidFill>
                  <a:srgbClr val="000000"/>
                </a:solidFill>
                <a:latin typeface="Times New Roman"/>
                <a:ea typeface="Times New Roman"/>
              </a:rPr>
              <a:t>тө</a:t>
            </a:r>
            <a:r>
              <a:rPr lang="mn-MN" sz="2400" dirty="0" smtClean="0">
                <a:solidFill>
                  <a:srgbClr val="000000"/>
                </a:solidFill>
                <a:effectLst/>
                <a:latin typeface="Times New Roman"/>
                <a:ea typeface="Times New Roman"/>
              </a:rPr>
              <a:t>лөгчийн ажиллаж байгаа буюу </a:t>
            </a:r>
            <a:r>
              <a:rPr lang="mn-MN" sz="2400" dirty="0" smtClean="0">
                <a:solidFill>
                  <a:srgbClr val="000000"/>
                </a:solidFill>
                <a:latin typeface="Times New Roman"/>
                <a:ea typeface="Times New Roman"/>
              </a:rPr>
              <a:t>тэтгэвэр </a:t>
            </a:r>
            <a:r>
              <a:rPr lang="mn-MN" sz="2400" dirty="0" smtClean="0">
                <a:solidFill>
                  <a:srgbClr val="000000"/>
                </a:solidFill>
                <a:effectLst/>
                <a:latin typeface="Times New Roman"/>
                <a:ea typeface="Times New Roman"/>
              </a:rPr>
              <a:t> </a:t>
            </a:r>
            <a:r>
              <a:rPr lang="mn-MN" sz="2400" b="1" spc="-100" dirty="0" smtClean="0">
                <a:solidFill>
                  <a:srgbClr val="000000"/>
                </a:solidFill>
                <a:effectLst/>
                <a:latin typeface="Times New Roman"/>
                <a:ea typeface="Times New Roman"/>
              </a:rPr>
              <a:t>,тэтгэмж олгож байгаа</a:t>
            </a:r>
            <a:r>
              <a:rPr lang="mn-MN" sz="2400" dirty="0" smtClean="0">
                <a:solidFill>
                  <a:srgbClr val="000000"/>
                </a:solidFill>
                <a:effectLst/>
                <a:latin typeface="Times New Roman"/>
                <a:ea typeface="Times New Roman"/>
              </a:rPr>
              <a:t>иргэн,хуулийн тггээд, албан тушаалтанд хүр</a:t>
            </a:r>
            <a:r>
              <a:rPr lang="mn-MN" sz="2400" dirty="0">
                <a:solidFill>
                  <a:srgbClr val="000000"/>
                </a:solidFill>
                <a:latin typeface="Candara"/>
                <a:ea typeface="Times New Roman"/>
              </a:rPr>
              <a:t>г</a:t>
            </a:r>
            <a:r>
              <a:rPr lang="mn-MN" sz="2400" dirty="0" smtClean="0">
                <a:solidFill>
                  <a:srgbClr val="000000"/>
                </a:solidFill>
                <a:effectLst/>
                <a:latin typeface="Times New Roman"/>
                <a:ea typeface="Times New Roman"/>
              </a:rPr>
              <a:t>үүлнэ.</a:t>
            </a:r>
            <a:endParaRPr lang="en-US" sz="2400" dirty="0"/>
          </a:p>
        </p:txBody>
      </p:sp>
    </p:spTree>
    <p:extLst>
      <p:ext uri="{BB962C8B-B14F-4D97-AF65-F5344CB8AC3E}">
        <p14:creationId xmlns:p14="http://schemas.microsoft.com/office/powerpoint/2010/main" val="314007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15400" cy="6324600"/>
          </a:xfrm>
        </p:spPr>
        <p:txBody>
          <a:bodyPr>
            <a:normAutofit/>
          </a:bodyPr>
          <a:lstStyle/>
          <a:p>
            <a:pPr marL="0" marR="0" algn="just">
              <a:lnSpc>
                <a:spcPct val="115000"/>
              </a:lnSpc>
              <a:spcBef>
                <a:spcPts val="0"/>
              </a:spcBef>
              <a:spcAft>
                <a:spcPts val="0"/>
              </a:spcAft>
            </a:pPr>
            <a:r>
              <a:rPr lang="mn-MN" b="1" dirty="0">
                <a:solidFill>
                  <a:srgbClr val="000000"/>
                </a:solidFill>
                <a:latin typeface="Times New Roman"/>
                <a:ea typeface="Times New Roman"/>
                <a:cs typeface="Times New Roman"/>
              </a:rPr>
              <a:t>9.3 Төлбөр төлөгч хуулийн этгээдээс төлбөр гаргуулах онцлог</a:t>
            </a:r>
            <a:endParaRPr lang="en-US" sz="2000" dirty="0">
              <a:ea typeface="Calibri"/>
              <a:cs typeface="Times New Roman"/>
            </a:endParaRPr>
          </a:p>
          <a:p>
            <a:pPr marL="0" marR="0" algn="just">
              <a:lnSpc>
                <a:spcPct val="115000"/>
              </a:lnSpc>
              <a:spcBef>
                <a:spcPts val="0"/>
              </a:spcBef>
              <a:spcAft>
                <a:spcPts val="0"/>
              </a:spcAft>
            </a:pPr>
            <a:r>
              <a:rPr lang="mn-MN" dirty="0">
                <a:solidFill>
                  <a:srgbClr val="000000"/>
                </a:solidFill>
                <a:latin typeface="Times New Roman"/>
                <a:ea typeface="Times New Roman"/>
                <a:cs typeface="Times New Roman"/>
              </a:rPr>
              <a:t>Төлбөр төлөгч хуулийн этгээдээс төлбөр гаргуулах ойлголт нь хуулийн этгээд гэж юуг хэлэх, түүний төрөл, эрх зүйн чадамжийн тухай ойлголттой салшгүй холбоотой байдаг.</a:t>
            </a:r>
            <a:endParaRPr lang="en-US" sz="2000" dirty="0">
              <a:ea typeface="Calibri"/>
              <a:cs typeface="Times New Roman"/>
            </a:endParaRPr>
          </a:p>
          <a:p>
            <a:pPr marL="0" marR="0" algn="just">
              <a:lnSpc>
                <a:spcPct val="115000"/>
              </a:lnSpc>
              <a:spcBef>
                <a:spcPts val="0"/>
              </a:spcBef>
              <a:spcAft>
                <a:spcPts val="0"/>
              </a:spcAft>
            </a:pPr>
            <a:r>
              <a:rPr lang="mn-MN" dirty="0">
                <a:solidFill>
                  <a:srgbClr val="000000"/>
                </a:solidFill>
                <a:latin typeface="Times New Roman"/>
                <a:ea typeface="Times New Roman"/>
                <a:cs typeface="Times New Roman"/>
              </a:rPr>
              <a:t>Монгол Улсын Иргэний хуульд /26/ зааснаар "Өмчлөлдөө буюу эзэмших, ашиглах, захиран зарцуулах эрхдээ тусгайлсан хөрөнгөтэй, өөрийн нэрээр хөрөнгө олж, үүрэг хүлээдэг, үйл ажиллагаанаасаа бий болох үр дагаврыг эд хөрөнгөөрөө хариуцдаг, нэхэмжлэгч, хариуцагч байж чадах, тодорхой зорилго бухий, тогтвортой үйл ажиллагаа эрхэлдэг зохион байгуулалтын нэгдлийг </a:t>
            </a:r>
            <a:r>
              <a:rPr lang="mn-MN" b="1" dirty="0">
                <a:solidFill>
                  <a:srgbClr val="000000"/>
                </a:solidFill>
                <a:latin typeface="Times New Roman"/>
                <a:ea typeface="Times New Roman"/>
                <a:cs typeface="Times New Roman"/>
              </a:rPr>
              <a:t>хуулийн этгээд </a:t>
            </a:r>
            <a:r>
              <a:rPr lang="mn-MN" dirty="0">
                <a:solidFill>
                  <a:srgbClr val="000000"/>
                </a:solidFill>
                <a:latin typeface="Times New Roman"/>
                <a:ea typeface="Times New Roman"/>
                <a:cs typeface="Times New Roman"/>
              </a:rPr>
              <a:t>гэнэ"</a:t>
            </a:r>
            <a:r>
              <a:rPr lang="mn-MN" baseline="30000" dirty="0">
                <a:solidFill>
                  <a:srgbClr val="000000"/>
                </a:solidFill>
                <a:latin typeface="Times New Roman"/>
                <a:ea typeface="Times New Roman"/>
                <a:cs typeface="Times New Roman"/>
              </a:rPr>
              <a:t>36</a:t>
            </a:r>
            <a:r>
              <a:rPr lang="mn-MN" dirty="0">
                <a:solidFill>
                  <a:srgbClr val="000000"/>
                </a:solidFill>
                <a:latin typeface="Times New Roman"/>
                <a:ea typeface="Times New Roman"/>
                <a:cs typeface="Times New Roman"/>
              </a:rPr>
              <a:t> гэжээ.</a:t>
            </a:r>
            <a:endParaRPr lang="en-US" sz="2000" dirty="0">
              <a:ea typeface="Calibri"/>
              <a:cs typeface="Times New Roman"/>
            </a:endParaRPr>
          </a:p>
          <a:p>
            <a:pPr marL="0" marR="0" algn="just">
              <a:lnSpc>
                <a:spcPct val="115000"/>
              </a:lnSpc>
              <a:spcBef>
                <a:spcPts val="0"/>
              </a:spcBef>
              <a:spcAft>
                <a:spcPts val="0"/>
              </a:spcAft>
            </a:pPr>
            <a:r>
              <a:rPr lang="mn-MN" dirty="0">
                <a:solidFill>
                  <a:srgbClr val="000000"/>
                </a:solidFill>
                <a:latin typeface="Times New Roman"/>
                <a:ea typeface="Times New Roman"/>
                <a:cs typeface="Times New Roman"/>
              </a:rPr>
              <a:t>Хуулийн этгээдийг нөхөрлөл, компани, холбоо, сан, хоршооны хэлбэрээр байгуулж болдог ба тэдгээрийн иргэний эрх зүйн чадвар нь улсын бүртгэлд бүртгүүлснээр үүсдэг байна.</a:t>
            </a:r>
            <a:endParaRPr lang="en-US" sz="2000" dirty="0">
              <a:ea typeface="Calibri"/>
              <a:cs typeface="Times New Roman"/>
            </a:endParaRPr>
          </a:p>
          <a:p>
            <a:pPr algn="just"/>
            <a:endParaRPr lang="en-US" dirty="0"/>
          </a:p>
        </p:txBody>
      </p:sp>
    </p:spTree>
    <p:extLst>
      <p:ext uri="{BB962C8B-B14F-4D97-AF65-F5344CB8AC3E}">
        <p14:creationId xmlns:p14="http://schemas.microsoft.com/office/powerpoint/2010/main" val="3293485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00800"/>
          </a:xfrm>
        </p:spPr>
        <p:txBody>
          <a:bodyPr>
            <a:normAutofit/>
          </a:bodyPr>
          <a:lstStyle/>
          <a:p>
            <a:pPr algn="just"/>
            <a:r>
              <a:rPr lang="mn-MN" dirty="0">
                <a:solidFill>
                  <a:srgbClr val="000000"/>
                </a:solidFill>
                <a:latin typeface="Times New Roman"/>
                <a:ea typeface="Times New Roman"/>
              </a:rPr>
              <a:t>Шүүхийн шийдвэр ёсоор төлбөр төлөгч-хуулийн этгээдийн банк, банкны бус санхүүгийн байгууллага дахь хадгаламжийн болон харилцах дансанд байгаа мөнгөн хөрөнгөөс төлбөр гаргуулах тухай мэдэгдлийг шийдвэр гүйцэтгэгч холбогдох банк, банкны бус санхүүгийн байгууллагад хүргүүлнэ. Шийдвэр гүйцэтгэгч зөвхөн мэдэгдэл бичсэнээр ажлаа хязгаарлах бус, төлбөр барагдуулахтай холбогдсон зохион байгуулалтын бусад арга хэмжээг хуулийн хүрээнд авч явуулна. Төлбөр төлөгч-хуулийн этгээдийн эд хөрөнгөд үзлэг, нэгжлэг хийх явцад бэлнээр хадгалагдаж байгаа мөнгөн хөрөнгө илэрвэл түүнийг хураан авна. Мөн шийдвэр гүйцэтгэгч төлбөр төлөгч-хуулийн этгээдийн бэлнээр хадгалагдаж байгаа буюу банк, банкны бус санхүүгийн байгууллага дахь дансанд байгаа мөнгөн хөрөнгийг зохих журмын дагуу битүүмжлэх арга хэмжээ авч болдог байна. Хэрэв төлбөр төлөгч нь банк байх тохиолдолд тухайн арилжааны банкны Монгол банк дахь харилцах данснаас хасалт хийх буюу төлбөрийн шаардлагын хэмжээгээр дансны зарлагын гүйлгээг битүүмжлэн төлбөрийг гаргуулах арга хэмжээ авна. </a:t>
            </a:r>
            <a:endParaRPr lang="en-US" dirty="0"/>
          </a:p>
        </p:txBody>
      </p:sp>
    </p:spTree>
    <p:extLst>
      <p:ext uri="{BB962C8B-B14F-4D97-AF65-F5344CB8AC3E}">
        <p14:creationId xmlns:p14="http://schemas.microsoft.com/office/powerpoint/2010/main" val="820317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p:spPr>
        <p:txBody>
          <a:bodyPr>
            <a:normAutofit/>
          </a:bodyPr>
          <a:lstStyle/>
          <a:p>
            <a:pPr marL="0" marR="0" algn="just">
              <a:lnSpc>
                <a:spcPct val="115000"/>
              </a:lnSpc>
              <a:spcBef>
                <a:spcPts val="0"/>
              </a:spcBef>
              <a:spcAft>
                <a:spcPts val="0"/>
              </a:spcAft>
            </a:pPr>
            <a:r>
              <a:rPr lang="mn-MN" sz="2000" dirty="0">
                <a:solidFill>
                  <a:srgbClr val="000000"/>
                </a:solidFill>
                <a:latin typeface="Times New Roman"/>
                <a:ea typeface="Times New Roman"/>
                <a:cs typeface="Times New Roman"/>
              </a:rPr>
              <a:t>Шийдвэр гүйцэтгэгчийн мэдэгдлийг хүлээн авсан байгууллага нь төлбөр төлөгчийн данснаас төлбөрийг гаргаж, 3 хоногийн дотор төлбөрийн мэдэгдэл өгсөн шийдвэр гүйцэтгэх байгууллагын дансанд шилжүүлэх</a:t>
            </a:r>
            <a:r>
              <a:rPr lang="mn-MN" sz="2000" baseline="30000" dirty="0">
                <a:solidFill>
                  <a:srgbClr val="000000"/>
                </a:solidFill>
                <a:latin typeface="Times New Roman"/>
                <a:ea typeface="Times New Roman"/>
                <a:cs typeface="Times New Roman"/>
              </a:rPr>
              <a:t>37</a:t>
            </a:r>
            <a:r>
              <a:rPr lang="mn-MN" sz="2000" dirty="0">
                <a:solidFill>
                  <a:srgbClr val="000000"/>
                </a:solidFill>
                <a:latin typeface="Times New Roman"/>
                <a:ea typeface="Times New Roman"/>
                <a:cs typeface="Times New Roman"/>
              </a:rPr>
              <a:t> үүрэгтэйг хуульд /57.1/ заасан юм. Мэдэгдлийн шаардлага хангах хэмжээний мөнгөн хөрөнгө төлбөр төлөгчийн дансанд байхгүйн улмаас хэсэгчлэн биелүүлсэн, эсхүл бүрэн биелүүлэх боломжгүй байсан бол энэ </a:t>
            </a:r>
            <a:r>
              <a:rPr lang="mn-MN" sz="2000" spc="-50" dirty="0">
                <a:solidFill>
                  <a:srgbClr val="000000"/>
                </a:solidFill>
                <a:latin typeface="Microsoft Sans Serif"/>
                <a:ea typeface="Times New Roman"/>
                <a:cs typeface="Times New Roman"/>
              </a:rPr>
              <a:t>тухаи </a:t>
            </a:r>
            <a:r>
              <a:rPr lang="mn-MN" sz="2000" dirty="0">
                <a:solidFill>
                  <a:srgbClr val="000000"/>
                </a:solidFill>
                <a:latin typeface="Times New Roman"/>
                <a:ea typeface="Times New Roman"/>
                <a:cs typeface="Times New Roman"/>
              </a:rPr>
              <a:t>хариугаа мэдэгдэнэ. Шаардлагатай гэж үзвэл шийдвэр гүйцэтгэгч төлбөр төлөгч хуулийн этгээдийн эд хөрөнгийг дор дурдсан дарааллаар битүүмжилнэ. Үүнд:</a:t>
            </a:r>
            <a:endParaRPr lang="en-US" sz="2000" dirty="0">
              <a:ea typeface="Calibri"/>
              <a:cs typeface="Times New Roman"/>
            </a:endParaRPr>
          </a:p>
          <a:p>
            <a:pPr marL="0" marR="0" algn="just">
              <a:lnSpc>
                <a:spcPct val="115000"/>
              </a:lnSpc>
              <a:spcBef>
                <a:spcPts val="0"/>
              </a:spcBef>
              <a:spcAft>
                <a:spcPts val="0"/>
              </a:spcAft>
            </a:pPr>
            <a:r>
              <a:rPr lang="mn-MN" sz="2000" dirty="0">
                <a:solidFill>
                  <a:srgbClr val="000000"/>
                </a:solidFill>
                <a:latin typeface="Times New Roman"/>
                <a:ea typeface="Times New Roman"/>
                <a:cs typeface="Times New Roman"/>
              </a:rPr>
              <a:t>1. Үйлдвэрлэлд шууд хэрэглэгддэггүй эд хөрөнгө. Энэ нь үнэт цаас, </a:t>
            </a:r>
            <a:r>
              <a:rPr lang="mn-MN" sz="2000" b="1" dirty="0">
                <a:solidFill>
                  <a:srgbClr val="000000"/>
                </a:solidFill>
                <a:latin typeface="Times New Roman"/>
                <a:ea typeface="Times New Roman"/>
                <a:cs typeface="Times New Roman"/>
              </a:rPr>
              <a:t>хуулиин </a:t>
            </a:r>
            <a:r>
              <a:rPr lang="mn-MN" sz="2000" dirty="0">
                <a:solidFill>
                  <a:srgbClr val="000000"/>
                </a:solidFill>
                <a:latin typeface="Times New Roman"/>
                <a:ea typeface="Times New Roman"/>
                <a:cs typeface="Times New Roman"/>
              </a:rPr>
              <a:t>этгээдийн хадгаламжинд буюу бусад тооцоонд буй мөнгөн </a:t>
            </a:r>
            <a:r>
              <a:rPr lang="mn-MN" sz="2000" b="1" dirty="0">
                <a:solidFill>
                  <a:srgbClr val="000000"/>
                </a:solidFill>
                <a:latin typeface="Times New Roman"/>
                <a:ea typeface="Times New Roman"/>
                <a:cs typeface="Times New Roman"/>
              </a:rPr>
              <a:t>хөрөнгө, </a:t>
            </a:r>
            <a:r>
              <a:rPr lang="mn-MN" sz="2000" dirty="0">
                <a:solidFill>
                  <a:srgbClr val="000000"/>
                </a:solidFill>
                <a:latin typeface="Times New Roman"/>
                <a:ea typeface="Times New Roman"/>
                <a:cs typeface="Times New Roman"/>
              </a:rPr>
              <a:t>валют болон түүнтэй адилтгах хөрөнгө байна.</a:t>
            </a:r>
            <a:endParaRPr lang="en-US" sz="2000" dirty="0">
              <a:ea typeface="Calibri"/>
              <a:cs typeface="Times New Roman"/>
            </a:endParaRPr>
          </a:p>
          <a:p>
            <a:pPr marL="0" marR="0" algn="just">
              <a:lnSpc>
                <a:spcPct val="115000"/>
              </a:lnSpc>
              <a:spcBef>
                <a:spcPts val="0"/>
              </a:spcBef>
              <a:spcAft>
                <a:spcPts val="0"/>
              </a:spcAft>
            </a:pPr>
            <a:r>
              <a:rPr lang="mn-MN" sz="2000" u="sng" dirty="0">
                <a:solidFill>
                  <a:srgbClr val="000000"/>
                </a:solidFill>
                <a:latin typeface="Times New Roman"/>
                <a:ea typeface="Times New Roman"/>
                <a:cs typeface="Times New Roman"/>
              </a:rPr>
              <a:t>2 </a:t>
            </a:r>
            <a:r>
              <a:rPr lang="mn-MN" sz="2000" u="sng" dirty="0" smtClean="0">
                <a:solidFill>
                  <a:srgbClr val="000000"/>
                </a:solidFill>
                <a:latin typeface="Times New Roman"/>
                <a:ea typeface="Times New Roman"/>
                <a:cs typeface="Times New Roman"/>
              </a:rPr>
              <a:t>Бэлэн бут</a:t>
            </a:r>
            <a:r>
              <a:rPr lang="mn-MN" sz="2000" dirty="0" smtClean="0">
                <a:solidFill>
                  <a:srgbClr val="000000"/>
                </a:solidFill>
                <a:latin typeface="Times New Roman"/>
                <a:ea typeface="Times New Roman"/>
                <a:cs typeface="Times New Roman"/>
              </a:rPr>
              <a:t>ээгдэхүүн</a:t>
            </a:r>
            <a:r>
              <a:rPr lang="mn-MN" sz="2000" dirty="0">
                <a:solidFill>
                  <a:srgbClr val="000000"/>
                </a:solidFill>
                <a:latin typeface="Times New Roman"/>
                <a:ea typeface="Times New Roman"/>
                <a:cs typeface="Times New Roman"/>
              </a:rPr>
              <a:t>. бусад материал, үйлдвэрлэлд хэрэглэдэггүй </a:t>
            </a:r>
            <a:r>
              <a:rPr lang="mn-MN" sz="2000" b="1" dirty="0" smtClean="0">
                <a:solidFill>
                  <a:srgbClr val="000000"/>
                </a:solidFill>
                <a:latin typeface="Times New Roman"/>
                <a:ea typeface="Times New Roman"/>
                <a:cs typeface="Times New Roman"/>
              </a:rPr>
              <a:t>материал:</a:t>
            </a:r>
            <a:endParaRPr lang="en-US" sz="2000" dirty="0">
              <a:ea typeface="Calibri"/>
              <a:cs typeface="Times New Roman"/>
            </a:endParaRPr>
          </a:p>
          <a:p>
            <a:pPr marL="0" lvl="0" indent="0" algn="just">
              <a:lnSpc>
                <a:spcPct val="115000"/>
              </a:lnSpc>
              <a:spcBef>
                <a:spcPts val="0"/>
              </a:spcBef>
              <a:buClr>
                <a:srgbClr val="000000"/>
              </a:buClr>
              <a:buSzPts val="1500"/>
              <a:buNone/>
            </a:pPr>
            <a:r>
              <a:rPr lang="mn-MN" sz="2000" b="1" i="1" dirty="0" smtClean="0">
                <a:solidFill>
                  <a:srgbClr val="000000"/>
                </a:solidFill>
                <a:latin typeface="Times New Roman"/>
                <a:ea typeface="Times New Roman"/>
                <a:cs typeface="Times New Roman"/>
              </a:rPr>
              <a:t>2.</a:t>
            </a:r>
            <a:r>
              <a:rPr lang="mn-MN" sz="2000" dirty="0" smtClean="0">
                <a:solidFill>
                  <a:srgbClr val="000000"/>
                </a:solidFill>
                <a:latin typeface="Times New Roman"/>
                <a:ea typeface="Times New Roman"/>
                <a:cs typeface="Times New Roman"/>
              </a:rPr>
              <a:t>Үл </a:t>
            </a:r>
            <a:r>
              <a:rPr lang="mn-MN" sz="2000" dirty="0">
                <a:solidFill>
                  <a:srgbClr val="000000"/>
                </a:solidFill>
                <a:latin typeface="Times New Roman"/>
                <a:ea typeface="Times New Roman"/>
                <a:cs typeface="Times New Roman"/>
              </a:rPr>
              <a:t>хөдлөх эд хөрөнгө, түүхий эд материал, үйлдвэрлэлийн багаж, </a:t>
            </a:r>
            <a:r>
              <a:rPr lang="mn-MN" sz="2000" dirty="0" smtClean="0">
                <a:solidFill>
                  <a:srgbClr val="000000"/>
                </a:solidFill>
                <a:latin typeface="Times New Roman"/>
                <a:ea typeface="Times New Roman"/>
                <a:cs typeface="Times New Roman"/>
              </a:rPr>
              <a:t>тоног</a:t>
            </a:r>
            <a:r>
              <a:rPr lang="mn-MN" sz="2000" dirty="0" smtClean="0">
                <a:latin typeface="Times New Roman"/>
                <a:ea typeface="Times New Roman"/>
                <a:cs typeface="Times New Roman"/>
              </a:rPr>
              <a:t>  </a:t>
            </a:r>
            <a:r>
              <a:rPr lang="mn-MN" sz="2000" dirty="0" smtClean="0">
                <a:solidFill>
                  <a:srgbClr val="000000"/>
                </a:solidFill>
                <a:latin typeface="Times New Roman"/>
                <a:ea typeface="Times New Roman"/>
                <a:cs typeface="Times New Roman"/>
              </a:rPr>
              <a:t>төхөөрөмж</a:t>
            </a:r>
            <a:r>
              <a:rPr lang="mn-MN" sz="2000" dirty="0">
                <a:solidFill>
                  <a:srgbClr val="000000"/>
                </a:solidFill>
                <a:latin typeface="Times New Roman"/>
                <a:ea typeface="Times New Roman"/>
                <a:cs typeface="Times New Roman"/>
              </a:rPr>
              <a:t>, үйлдвэрлэлд шууд хэрэглэгддэг материал;</a:t>
            </a:r>
            <a:endParaRPr lang="en-US" sz="2000" dirty="0">
              <a:ea typeface="Calibri"/>
              <a:cs typeface="Times New Roman"/>
            </a:endParaRPr>
          </a:p>
          <a:p>
            <a:pPr algn="just"/>
            <a:endParaRPr lang="en-US" sz="2000" dirty="0"/>
          </a:p>
        </p:txBody>
      </p:sp>
    </p:spTree>
    <p:extLst>
      <p:ext uri="{BB962C8B-B14F-4D97-AF65-F5344CB8AC3E}">
        <p14:creationId xmlns:p14="http://schemas.microsoft.com/office/powerpoint/2010/main" val="3624011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
            <a:ext cx="8915400" cy="6324600"/>
          </a:xfrm>
        </p:spPr>
        <p:txBody>
          <a:bodyPr>
            <a:noAutofit/>
          </a:bodyPr>
          <a:lstStyle/>
          <a:p>
            <a:pPr lvl="0" algn="just">
              <a:lnSpc>
                <a:spcPct val="115000"/>
              </a:lnSpc>
              <a:spcBef>
                <a:spcPts val="0"/>
              </a:spcBef>
              <a:buClr>
                <a:srgbClr val="000000"/>
              </a:buClr>
              <a:buSzPts val="1500"/>
              <a:buFont typeface="+mj-lt"/>
              <a:buAutoNum type="arabicPeriod"/>
            </a:pPr>
            <a:r>
              <a:rPr lang="mn-MN" sz="1800" dirty="0">
                <a:solidFill>
                  <a:srgbClr val="000000"/>
                </a:solidFill>
                <a:latin typeface="Times New Roman"/>
                <a:ea typeface="Times New Roman"/>
                <a:cs typeface="Times New Roman"/>
              </a:rPr>
              <a:t>Үйл ажиллагаа явуулах тусгай зөвшөөрлийг битүүмжилдэг.</a:t>
            </a:r>
            <a:endParaRPr lang="en-US" sz="1800" dirty="0">
              <a:latin typeface="Times New Roman"/>
              <a:ea typeface="Calibri"/>
              <a:cs typeface="Times New Roman"/>
            </a:endParaRPr>
          </a:p>
          <a:p>
            <a:pPr marL="0" marR="0" algn="just">
              <a:lnSpc>
                <a:spcPct val="115000"/>
              </a:lnSpc>
              <a:spcBef>
                <a:spcPts val="0"/>
              </a:spcBef>
              <a:spcAft>
                <a:spcPts val="0"/>
              </a:spcAft>
            </a:pPr>
            <a:r>
              <a:rPr lang="mn-MN" sz="1800" dirty="0">
                <a:solidFill>
                  <a:srgbClr val="000000"/>
                </a:solidFill>
                <a:latin typeface="Times New Roman"/>
                <a:ea typeface="Times New Roman"/>
                <a:cs typeface="Times New Roman"/>
              </a:rPr>
              <a:t>Ийнхүү төлбөр төлөгчийн эд хөрөнгийг битүүмжлэх дараалал тогтоох нь тохиолдлын чанартай зүйл биш юм. Ялангуяа үйлдвэрлэлд шууд хэрэглэгдцэггүй эд хөрөнгө, материалыг битүүмжлэх тухай ойлголтын нөгөө агуулга нь үйлдвэрлэлд шууд хэрэглэгддэг эд хөрөнгө, материал юм. Энэ нь тухайн төлбөр төлөгчийн хуулийн этгээдийн үйлдвэрлэлийн жигд ажиллагааг хангах, төлбөрийн чадварыг нэмэгдүүлэхтэй шууд холбоотой байдаг. Дээр дурсан хөрөнгө битүүмжлэх дарааллын 3,4-д нэрлэгдсэн хөрөнгө, тусгай зөвшөөрлийг битүүмжлэх нь зайлшгүй тохиолдолд арга буюу ажиллагаа юм. Төлбөр төлөгч- хуулийн этгээдийн үл хөдлөх эд хөрөнгө битүүмжилснээс хойш 3 хоногийн дотор тухайн байгууллагын үл хөдлөх эд хөрөнгийг битүүмжилсэн тухай мэдэгдлийг Үл хөдлөх эд хөрөнгийн Бүртгэлийн газарт хүргүүлэх үүргийг шийдвэр гүйцэтгэгч хүлээнэ. Энэ мэдэгдлээ үл хөдлөх эд хөрөнгийн үнэ, тоо хэмжээ, байршил төлбөр авагчийн шаардсан мөнгөн дүнгийн тухай мэдээг хавсаргана. Мөн мэдэгдлийн хуулбарыг татварын байгууллагад явуулна. Эд хөрөнгө өмчлөх эрх, түүнтэй холбоотой эд хөрөнгийн бусад эрхийн Улсын бүртгэлийг хийх эрх бүхий байгууллага нь шийдвэр гүйцэтгэгчийн мэдэгдлийг хүлээн авснаас хойш 3 хоногийн дотор зохих лавлагааг гарган шийдвэр гүйцэтгэх байгууллагад өгөх үүрэгтэй байдаг. Шийдвэр гүйцэтгэгч нь төлбөр төлөгч-хуулийн этгээдийн өмчлөлийн мөнгөн болон бусад эд хөрөнгө бусдад байгаа эсэхийг тодруулж, хэрэв байвал түүнээс төлбөрт шаардагдах хэмжээгээр гаргуулах эрхтэй.</a:t>
            </a:r>
            <a:endParaRPr lang="en-US" sz="1800" dirty="0">
              <a:ea typeface="Calibri"/>
              <a:cs typeface="Times New Roman"/>
            </a:endParaRPr>
          </a:p>
          <a:p>
            <a:pPr algn="just"/>
            <a:endParaRPr lang="en-US" sz="1800" dirty="0"/>
          </a:p>
        </p:txBody>
      </p:sp>
    </p:spTree>
    <p:extLst>
      <p:ext uri="{BB962C8B-B14F-4D97-AF65-F5344CB8AC3E}">
        <p14:creationId xmlns:p14="http://schemas.microsoft.com/office/powerpoint/2010/main" val="3569986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248400"/>
          </a:xfrm>
        </p:spPr>
        <p:txBody>
          <a:bodyPr>
            <a:normAutofit/>
          </a:bodyPr>
          <a:lstStyle/>
          <a:p>
            <a:pPr marL="0" marR="0">
              <a:lnSpc>
                <a:spcPct val="115000"/>
              </a:lnSpc>
              <a:spcBef>
                <a:spcPts val="0"/>
              </a:spcBef>
              <a:spcAft>
                <a:spcPts val="0"/>
              </a:spcAft>
            </a:pPr>
            <a:r>
              <a:rPr lang="mn-MN" dirty="0">
                <a:solidFill>
                  <a:srgbClr val="000000"/>
                </a:solidFill>
                <a:latin typeface="Times New Roman"/>
                <a:ea typeface="Times New Roman"/>
                <a:cs typeface="Times New Roman"/>
              </a:rPr>
              <a:t>Төлбөр төлөгч-хуулийн этгээд нийлэх, нэгдэх, тусгаарлах, хуваагдах, өөрчлөх замаар өөрчлөн зохион байгуулагдсан тохиолдолд Иргэний хуульд /32.5/ заасны дагуу тухайн байгууллагын мөнгөн хөрөнгө болон эд хөрөнгөөс төлбөр гаргуулна.</a:t>
            </a:r>
            <a:r>
              <a:rPr lang="mn-MN" baseline="30000" dirty="0">
                <a:solidFill>
                  <a:srgbClr val="000000"/>
                </a:solidFill>
                <a:latin typeface="Times New Roman"/>
                <a:ea typeface="Times New Roman"/>
                <a:cs typeface="Times New Roman"/>
              </a:rPr>
              <a:t>38</a:t>
            </a:r>
            <a:endParaRPr lang="en-US" sz="2000" dirty="0">
              <a:ea typeface="Calibri"/>
              <a:cs typeface="Times New Roman"/>
            </a:endParaRPr>
          </a:p>
          <a:p>
            <a:pPr marL="0" marR="0">
              <a:lnSpc>
                <a:spcPct val="115000"/>
              </a:lnSpc>
              <a:spcBef>
                <a:spcPts val="0"/>
              </a:spcBef>
              <a:spcAft>
                <a:spcPts val="0"/>
              </a:spcAft>
            </a:pPr>
            <a:r>
              <a:rPr lang="mn-MN" dirty="0">
                <a:solidFill>
                  <a:srgbClr val="000000"/>
                </a:solidFill>
                <a:latin typeface="Times New Roman"/>
                <a:ea typeface="Times New Roman"/>
                <a:cs typeface="Times New Roman"/>
              </a:rPr>
              <a:t>Шүүхийн тогтоолд заасан төлбөр төлөгч-хуулийн этгээд татан буугдах, дампуурах зэргээр үйл ажиллагааг нь зогсоох үед гүйцэтгэх баримт бичгийг гатан буулгах комисс буюу дамггуурлын хэрэг гүйцэтгэгчид шилжүүлнэ. Энэ тохиолдодд татан буулгах комиссоос нэхэмжлэгчдийн өргөдөл хүлээн авах хугацаа хуулийн этгээдийг татан буугдсан тухай нийтэд мэдэгдснээс хойш 2 сараас багагүй, зургаан сараас ихгүй байх тухай Иргэний хуульд /32.4/ заасныг анхаарах хэрэгтэй.</a:t>
            </a:r>
            <a:endParaRPr lang="en-US" sz="2000" dirty="0">
              <a:ea typeface="Calibri"/>
              <a:cs typeface="Times New Roman"/>
            </a:endParaRPr>
          </a:p>
          <a:p>
            <a:pPr marL="0" marR="0">
              <a:lnSpc>
                <a:spcPct val="115000"/>
              </a:lnSpc>
              <a:spcBef>
                <a:spcPts val="0"/>
              </a:spcBef>
              <a:spcAft>
                <a:spcPts val="0"/>
              </a:spcAft>
            </a:pPr>
            <a:r>
              <a:rPr lang="mn-MN" b="1" dirty="0">
                <a:solidFill>
                  <a:srgbClr val="000000"/>
                </a:solidFill>
                <a:latin typeface="Times New Roman"/>
                <a:ea typeface="Times New Roman"/>
                <a:cs typeface="Times New Roman"/>
              </a:rPr>
              <a:t>9.4 Төлбөрт гаргуулсан мөнгөн хөрөнгийг хуваарилан олгох ойлголт, журам</a:t>
            </a:r>
            <a:endParaRPr lang="en-US" sz="2000" dirty="0">
              <a:ea typeface="Calibri"/>
              <a:cs typeface="Times New Roman"/>
            </a:endParaRPr>
          </a:p>
          <a:p>
            <a:r>
              <a:rPr lang="mn-MN" dirty="0">
                <a:solidFill>
                  <a:srgbClr val="000000"/>
                </a:solidFill>
                <a:latin typeface="Times New Roman"/>
                <a:ea typeface="Times New Roman"/>
              </a:rPr>
              <a:t>Төлбөр төлөгч иргэн, хуулийн этгээдээс төлбөр гаргуулах хүнд хэцүү ажиллагааны төгсгөлийн шат нь төлбөрт гаргуулсан мөнгөн хөрөнгийг төлбөр авагчдад хуваарилан олгох явдал байдаг. </a:t>
            </a:r>
            <a:endParaRPr lang="en-US" dirty="0"/>
          </a:p>
        </p:txBody>
      </p:sp>
    </p:spTree>
    <p:extLst>
      <p:ext uri="{BB962C8B-B14F-4D97-AF65-F5344CB8AC3E}">
        <p14:creationId xmlns:p14="http://schemas.microsoft.com/office/powerpoint/2010/main" val="1456785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477000"/>
          </a:xfrm>
        </p:spPr>
        <p:txBody>
          <a:bodyPr>
            <a:normAutofit fontScale="55000" lnSpcReduction="20000"/>
          </a:bodyPr>
          <a:lstStyle/>
          <a:p>
            <a:pPr marL="0" marR="0" indent="0" algn="just">
              <a:lnSpc>
                <a:spcPct val="115000"/>
              </a:lnSpc>
              <a:spcBef>
                <a:spcPts val="0"/>
              </a:spcBef>
              <a:spcAft>
                <a:spcPts val="0"/>
              </a:spcAft>
              <a:buNone/>
            </a:pPr>
            <a:r>
              <a:rPr lang="mn-MN" dirty="0">
                <a:solidFill>
                  <a:srgbClr val="000000"/>
                </a:solidFill>
                <a:latin typeface="Times New Roman"/>
                <a:ea typeface="Times New Roman"/>
                <a:cs typeface="Times New Roman"/>
              </a:rPr>
              <a:t>Төлбөр төлөгчөөс төлбөрт гаргуулсан мөнгөн хөрөнгийг төлөгч авагчид олгохын өмнө ШГА-ны зардлыг эхний ээлжинд суутган тооцдог. ШГА-ны явцад гарсан бодит зардлын талаар шнйдвэр гүйцэтгэгч, төлбөр авагч буюу хохирогчид урьдчилан танилцуулвал зохино.</a:t>
            </a:r>
            <a:endParaRPr lang="en-US" sz="2000" dirty="0">
              <a:ea typeface="Calibri"/>
              <a:cs typeface="Times New Roman"/>
            </a:endParaRPr>
          </a:p>
          <a:p>
            <a:pPr marL="0" marR="0" algn="just">
              <a:lnSpc>
                <a:spcPct val="115000"/>
              </a:lnSpc>
              <a:spcBef>
                <a:spcPts val="0"/>
              </a:spcBef>
              <a:spcAft>
                <a:spcPts val="0"/>
              </a:spcAft>
            </a:pPr>
            <a:r>
              <a:rPr lang="mn-MN" dirty="0">
                <a:solidFill>
                  <a:srgbClr val="000000"/>
                </a:solidFill>
                <a:latin typeface="Times New Roman"/>
                <a:ea typeface="Times New Roman"/>
                <a:cs typeface="Times New Roman"/>
              </a:rPr>
              <a:t>ШГА-ны зардалд:</a:t>
            </a:r>
            <a:endParaRPr lang="en-US" sz="2000" dirty="0">
              <a:ea typeface="Calibri"/>
              <a:cs typeface="Times New Roman"/>
            </a:endParaRPr>
          </a:p>
          <a:p>
            <a:pPr lvl="0" algn="just">
              <a:lnSpc>
                <a:spcPct val="115000"/>
              </a:lnSpc>
              <a:spcBef>
                <a:spcPts val="0"/>
              </a:spcBef>
              <a:buClr>
                <a:srgbClr val="000000"/>
              </a:buClr>
              <a:buSzPts val="1500"/>
              <a:buFont typeface="+mj-lt"/>
              <a:buAutoNum type="arabicPeriod"/>
            </a:pPr>
            <a:r>
              <a:rPr lang="mn-MN" dirty="0">
                <a:solidFill>
                  <a:srgbClr val="000000"/>
                </a:solidFill>
                <a:latin typeface="Times New Roman"/>
                <a:ea typeface="Times New Roman"/>
                <a:cs typeface="Times New Roman"/>
              </a:rPr>
              <a:t>рт,	албадан дуудлага худалдаа явуулсан,</a:t>
            </a:r>
            <a:endParaRPr lang="en-US" sz="2000" dirty="0">
              <a:latin typeface="Times New Roman"/>
              <a:ea typeface="Calibri"/>
              <a:cs typeface="Times New Roman"/>
            </a:endParaRPr>
          </a:p>
          <a:p>
            <a:pPr lvl="0" algn="just">
              <a:lnSpc>
                <a:spcPct val="115000"/>
              </a:lnSpc>
              <a:spcBef>
                <a:spcPts val="0"/>
              </a:spcBef>
              <a:buClr>
                <a:srgbClr val="000000"/>
              </a:buClr>
              <a:buSzPts val="1500"/>
              <a:buFont typeface="+mj-lt"/>
              <a:buAutoNum type="arabicPeriod"/>
            </a:pPr>
            <a:r>
              <a:rPr lang="mn-MN" dirty="0">
                <a:solidFill>
                  <a:srgbClr val="000000"/>
                </a:solidFill>
                <a:latin typeface="Times New Roman"/>
                <a:ea typeface="Times New Roman"/>
                <a:cs typeface="Times New Roman"/>
              </a:rPr>
              <a:t>рт,	өмчлөх эрх шилжих хүртэл эрхлэн хамгаалагч үл хөдпөх эд </a:t>
            </a:r>
            <a:r>
              <a:rPr lang="mn-MN" b="1" dirty="0">
                <a:solidFill>
                  <a:srgbClr val="000000"/>
                </a:solidFill>
                <a:latin typeface="Times New Roman"/>
                <a:ea typeface="Times New Roman"/>
                <a:cs typeface="Times New Roman"/>
              </a:rPr>
              <a:t>хөрөнгийг </a:t>
            </a:r>
            <a:r>
              <a:rPr lang="mn-MN" baseline="30000" dirty="0">
                <a:solidFill>
                  <a:srgbClr val="000000"/>
                </a:solidFill>
                <a:latin typeface="Times New Roman"/>
                <a:ea typeface="Times New Roman"/>
                <a:cs typeface="Times New Roman"/>
              </a:rPr>
              <a:t>Хамг</a:t>
            </a:r>
            <a:r>
              <a:rPr lang="mn-MN" dirty="0">
                <a:solidFill>
                  <a:srgbClr val="000000"/>
                </a:solidFill>
                <a:latin typeface="Times New Roman"/>
                <a:ea typeface="Times New Roman"/>
                <a:cs typeface="Times New Roman"/>
              </a:rPr>
              <a:t>аалсан, засварласан,</a:t>
            </a:r>
            <a:endParaRPr lang="en-US" sz="2000" dirty="0">
              <a:latin typeface="Times New Roman"/>
              <a:ea typeface="Calibri"/>
              <a:cs typeface="Times New Roman"/>
            </a:endParaRPr>
          </a:p>
          <a:p>
            <a:pPr marL="0" marR="0" indent="0" algn="just">
              <a:lnSpc>
                <a:spcPct val="115000"/>
              </a:lnSpc>
              <a:spcBef>
                <a:spcPts val="0"/>
              </a:spcBef>
              <a:spcAft>
                <a:spcPts val="0"/>
              </a:spcAft>
              <a:buNone/>
            </a:pPr>
            <a:r>
              <a:rPr lang="mn-MN" dirty="0">
                <a:solidFill>
                  <a:srgbClr val="000000"/>
                </a:solidFill>
                <a:latin typeface="Times New Roman"/>
                <a:ea typeface="Times New Roman"/>
                <a:cs typeface="Times New Roman"/>
              </a:rPr>
              <a:t>Ш </a:t>
            </a:r>
            <a:r>
              <a:rPr lang="mn-MN" u="sng" dirty="0">
                <a:solidFill>
                  <a:srgbClr val="000000"/>
                </a:solidFill>
                <a:latin typeface="Times New Roman"/>
                <a:ea typeface="Times New Roman"/>
                <a:cs typeface="Times New Roman"/>
              </a:rPr>
              <a:t>3-рт, үл хө</a:t>
            </a:r>
            <a:r>
              <a:rPr lang="mn-MN" dirty="0">
                <a:solidFill>
                  <a:srgbClr val="000000"/>
                </a:solidFill>
                <a:latin typeface="Times New Roman"/>
                <a:ea typeface="Times New Roman"/>
                <a:cs typeface="Times New Roman"/>
              </a:rPr>
              <a:t>длөх эд хөрөнгөтэй холбогдох тогтмол төлөгдөх зээлийн хүү,</a:t>
            </a:r>
            <a:endParaRPr lang="en-US" sz="2000" dirty="0">
              <a:ea typeface="Calibri"/>
              <a:cs typeface="Times New Roman"/>
            </a:endParaRPr>
          </a:p>
          <a:p>
            <a:pPr marL="0" marR="0" indent="0" algn="just">
              <a:lnSpc>
                <a:spcPct val="115000"/>
              </a:lnSpc>
              <a:spcBef>
                <a:spcPts val="0"/>
              </a:spcBef>
              <a:spcAft>
                <a:spcPts val="0"/>
              </a:spcAft>
              <a:buNone/>
            </a:pPr>
            <a:r>
              <a:rPr lang="mn-MN" sz="3600" spc="50" dirty="0" smtClean="0">
                <a:solidFill>
                  <a:srgbClr val="000000"/>
                </a:solidFill>
                <a:latin typeface="Times New Roman"/>
                <a:ea typeface="Times New Roman"/>
                <a:cs typeface="Times New Roman"/>
              </a:rPr>
              <a:t>захиргааны </a:t>
            </a:r>
            <a:r>
              <a:rPr lang="mn-MN" sz="3600" spc="50" dirty="0">
                <a:solidFill>
                  <a:srgbClr val="000000"/>
                </a:solidFill>
                <a:latin typeface="Times New Roman"/>
                <a:ea typeface="Times New Roman"/>
                <a:cs typeface="Times New Roman"/>
              </a:rPr>
              <a:t>зардал зэрэг,</a:t>
            </a:r>
            <a:endParaRPr lang="en-US" sz="2000" dirty="0">
              <a:ea typeface="Calibri"/>
              <a:cs typeface="Times New Roman"/>
            </a:endParaRPr>
          </a:p>
          <a:p>
            <a:pPr marL="0" marR="0" indent="0" algn="just">
              <a:lnSpc>
                <a:spcPct val="115000"/>
              </a:lnSpc>
              <a:spcBef>
                <a:spcPts val="0"/>
              </a:spcBef>
              <a:spcAft>
                <a:spcPts val="0"/>
              </a:spcAft>
              <a:buNone/>
            </a:pPr>
            <a:r>
              <a:rPr lang="mn-MN" sz="4000" dirty="0">
                <a:solidFill>
                  <a:srgbClr val="000000"/>
                </a:solidFill>
                <a:latin typeface="Times New Roman"/>
                <a:ea typeface="Times New Roman"/>
                <a:cs typeface="Times New Roman"/>
              </a:rPr>
              <a:t>4-рт, ипотекийн эрхтэй этгээдэд </a:t>
            </a:r>
            <a:r>
              <a:rPr lang="mn-MN" sz="4000" dirty="0" smtClean="0">
                <a:solidFill>
                  <a:srgbClr val="000000"/>
                </a:solidFill>
                <a:latin typeface="Times New Roman"/>
                <a:ea typeface="Times New Roman"/>
                <a:cs typeface="Times New Roman"/>
              </a:rPr>
              <a:t>төлөх </a:t>
            </a:r>
            <a:r>
              <a:rPr lang="mn-MN" sz="4000" dirty="0">
                <a:solidFill>
                  <a:srgbClr val="000000"/>
                </a:solidFill>
                <a:latin typeface="Times New Roman"/>
                <a:ea typeface="Times New Roman"/>
                <a:cs typeface="Times New Roman"/>
              </a:rPr>
              <a:t>төлбөр хамаарагдана.</a:t>
            </a:r>
            <a:endParaRPr lang="en-US" sz="2000" dirty="0">
              <a:ea typeface="Calibri"/>
              <a:cs typeface="Times New Roman"/>
            </a:endParaRPr>
          </a:p>
          <a:p>
            <a:pPr marL="0" indent="0" algn="just">
              <a:buNone/>
            </a:pPr>
            <a:r>
              <a:rPr lang="mn-MN" sz="4000" dirty="0">
                <a:solidFill>
                  <a:srgbClr val="000000"/>
                </a:solidFill>
                <a:latin typeface="Times New Roman"/>
                <a:ea typeface="Times New Roman"/>
              </a:rPr>
              <a:t>Шийдвэр гүйцэтгэгч төлбөр төлөгч иргэн, хуулийн этгээдээс бэлэн </a:t>
            </a:r>
            <a:r>
              <a:rPr lang="mn-MN" sz="2400" dirty="0">
                <a:solidFill>
                  <a:srgbClr val="000000"/>
                </a:solidFill>
                <a:latin typeface="Times New Roman"/>
                <a:ea typeface="Times New Roman"/>
              </a:rPr>
              <a:t>МӨНГӨ </a:t>
            </a:r>
            <a:r>
              <a:rPr lang="mn-MN" sz="4000" dirty="0">
                <a:solidFill>
                  <a:srgbClr val="000000"/>
                </a:solidFill>
                <a:latin typeface="Times New Roman"/>
                <a:ea typeface="Times New Roman"/>
              </a:rPr>
              <a:t>хүлээн авах, төлбөр авагчид олгох ажиллагаа хуульд /72/ заасан нарийн журмыг үндэслэн явагдана. Шийдвэр гүйцэтгэгч пь хүлээн </a:t>
            </a:r>
            <a:r>
              <a:rPr lang="mn-MN" sz="3600" dirty="0">
                <a:solidFill>
                  <a:srgbClr val="000000"/>
                </a:solidFill>
                <a:latin typeface="Times New Roman"/>
                <a:ea typeface="Times New Roman"/>
              </a:rPr>
              <a:t>авсаи </a:t>
            </a:r>
            <a:r>
              <a:rPr lang="mn-MN" sz="4000" dirty="0">
                <a:solidFill>
                  <a:srgbClr val="000000"/>
                </a:solidFill>
                <a:latin typeface="Times New Roman"/>
                <a:ea typeface="Times New Roman"/>
              </a:rPr>
              <a:t>бэлэн мөнгө төв суурин газарт 24 цагийн, хөдөө орон нутагт 7 хоногийн дотор төлбөр авагчид олгоно. </a:t>
            </a:r>
            <a:r>
              <a:rPr lang="mn-MN" sz="3600" spc="50" dirty="0">
                <a:solidFill>
                  <a:srgbClr val="000000"/>
                </a:solidFill>
                <a:latin typeface="Times New Roman"/>
                <a:ea typeface="Times New Roman"/>
              </a:rPr>
              <a:t>14 </a:t>
            </a:r>
            <a:r>
              <a:rPr lang="mn-MN" sz="4000" dirty="0">
                <a:solidFill>
                  <a:srgbClr val="000000"/>
                </a:solidFill>
                <a:latin typeface="Times New Roman"/>
                <a:ea typeface="Times New Roman"/>
              </a:rPr>
              <a:t>хоногийн дотор төлбөр авагчид олгогдоогүй бэлэп мөнгийг шийдвэр гүйцэтгэх албаны дансанд шилжүүлн). Шийдвэр гүйцэтгэх албаны дансанд мөнгө шилжиж ирсэн тохиолдолд шийдвзр гүйцэтгэгч ш. холбогдох төлбөр авагчид мэдэгдэх, мөнгийг олгох ажиллагааг 14 хоногийи дотор гүйцэтгэх бөгөөд төлбөр авагчийн овог, эцгийн нэр, оршин </a:t>
            </a:r>
            <a:r>
              <a:rPr lang="mn-MN" sz="4400" spc="-50" dirty="0">
                <a:solidFill>
                  <a:srgbClr val="000000"/>
                </a:solidFill>
                <a:latin typeface="Times New Roman"/>
                <a:ea typeface="Times New Roman"/>
              </a:rPr>
              <a:t>суугаа </a:t>
            </a:r>
            <a:r>
              <a:rPr lang="mn-MN" sz="4000" dirty="0">
                <a:solidFill>
                  <a:srgbClr val="000000"/>
                </a:solidFill>
                <a:latin typeface="Times New Roman"/>
                <a:ea typeface="Times New Roman"/>
              </a:rPr>
              <a:t>газрын хаяг тодорхойгүй буюу буруу хаягаар шилжиж ирсэн бол түүнийг тодруулах ажиллагааг явуулах үүрэгтэй. </a:t>
            </a:r>
            <a:endParaRPr lang="en-US" dirty="0"/>
          </a:p>
        </p:txBody>
      </p:sp>
    </p:spTree>
    <p:extLst>
      <p:ext uri="{BB962C8B-B14F-4D97-AF65-F5344CB8AC3E}">
        <p14:creationId xmlns:p14="http://schemas.microsoft.com/office/powerpoint/2010/main" val="792853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400800"/>
          </a:xfrm>
        </p:spPr>
        <p:txBody>
          <a:bodyPr>
            <a:normAutofit fontScale="77500" lnSpcReduction="20000"/>
          </a:bodyPr>
          <a:lstStyle/>
          <a:p>
            <a:pPr marL="0" marR="0" algn="just">
              <a:lnSpc>
                <a:spcPct val="115000"/>
              </a:lnSpc>
              <a:spcBef>
                <a:spcPts val="0"/>
              </a:spcBef>
              <a:spcAft>
                <a:spcPts val="0"/>
              </a:spcAft>
            </a:pPr>
            <a:r>
              <a:rPr lang="mn-MN" sz="3600" dirty="0">
                <a:solidFill>
                  <a:srgbClr val="000000"/>
                </a:solidFill>
                <a:latin typeface="Times New Roman"/>
                <a:ea typeface="Times New Roman"/>
                <a:cs typeface="Times New Roman"/>
              </a:rPr>
              <a:t>Төлбөр авагчийн хаягтодорхойгүйгээс олгогдоогүй мөнгийг шийдвэр гүйцэтгэх албаны дансанд нийтэд зарласнаас хойш зоХнх хугацаанд хадгалах ёстойг хуульчилан /79/ байна. Тухайлбал: иргэнд олгох бол 3 жил, хуулийн этгээдэд шилжүүлэх бол </a:t>
            </a:r>
            <a:r>
              <a:rPr lang="mn-MN" spc="50" dirty="0">
                <a:solidFill>
                  <a:srgbClr val="000000"/>
                </a:solidFill>
                <a:latin typeface="Times New Roman"/>
                <a:ea typeface="Times New Roman"/>
                <a:cs typeface="Times New Roman"/>
              </a:rPr>
              <a:t>1 </a:t>
            </a:r>
            <a:r>
              <a:rPr lang="mn-MN" sz="3600" dirty="0">
                <a:solidFill>
                  <a:srgbClr val="000000"/>
                </a:solidFill>
                <a:latin typeface="Times New Roman"/>
                <a:ea typeface="Times New Roman"/>
                <a:cs typeface="Times New Roman"/>
              </a:rPr>
              <a:t>жил хадгалах бөгөөд ШШГБ-ын дансанд байгаа мөнгийг өөр зориулалтаар зарцуулахыг хориглоно.</a:t>
            </a:r>
            <a:endParaRPr lang="en-US" sz="1800" dirty="0">
              <a:ea typeface="Calibri"/>
              <a:cs typeface="Times New Roman"/>
            </a:endParaRPr>
          </a:p>
          <a:p>
            <a:pPr marL="0" marR="0" algn="just">
              <a:lnSpc>
                <a:spcPct val="115000"/>
              </a:lnSpc>
              <a:spcBef>
                <a:spcPts val="0"/>
              </a:spcBef>
              <a:spcAft>
                <a:spcPts val="0"/>
              </a:spcAft>
            </a:pPr>
            <a:r>
              <a:rPr lang="mn-MN" spc="50" dirty="0">
                <a:solidFill>
                  <a:srgbClr val="000000"/>
                </a:solidFill>
                <a:latin typeface="Times New Roman"/>
                <a:ea typeface="Times New Roman"/>
                <a:cs typeface="Times New Roman"/>
              </a:rPr>
              <a:t>Хүүхдийн тэтгэлгийн </a:t>
            </a:r>
            <a:r>
              <a:rPr lang="mn-MN" sz="4000" spc="-50" dirty="0">
                <a:solidFill>
                  <a:srgbClr val="000000"/>
                </a:solidFill>
                <a:latin typeface="Times New Roman"/>
                <a:ea typeface="Times New Roman"/>
                <a:cs typeface="Times New Roman"/>
              </a:rPr>
              <a:t>мөнгийг дараалал </a:t>
            </a:r>
            <a:r>
              <a:rPr lang="mn-MN" spc="50" dirty="0">
                <a:solidFill>
                  <a:srgbClr val="000000"/>
                </a:solidFill>
                <a:latin typeface="Times New Roman"/>
                <a:ea typeface="Times New Roman"/>
                <a:cs typeface="Times New Roman"/>
              </a:rPr>
              <a:t>харгалзахгүйгээр олгодог байна. Хүүхдийн тэтгэлэг төлөгчинн </a:t>
            </a:r>
            <a:r>
              <a:rPr lang="mn-MN" spc="50" dirty="0" smtClean="0">
                <a:solidFill>
                  <a:srgbClr val="000000"/>
                </a:solidFill>
                <a:latin typeface="Times New Roman"/>
                <a:ea typeface="Times New Roman"/>
                <a:cs typeface="Times New Roman"/>
              </a:rPr>
              <a:t>цалин</a:t>
            </a:r>
            <a:r>
              <a:rPr lang="mn-MN" spc="50" dirty="0">
                <a:solidFill>
                  <a:srgbClr val="000000"/>
                </a:solidFill>
                <a:latin typeface="Times New Roman"/>
                <a:ea typeface="Times New Roman"/>
                <a:cs typeface="Times New Roman"/>
              </a:rPr>
              <a:t>, хөдөлмөрийн хөлс, түүнтэй адилтгах бусад орлогоос суутгал хийсэн иргэн, хуулийн </a:t>
            </a:r>
            <a:r>
              <a:rPr lang="mn-MN" sz="4000" spc="-50" dirty="0">
                <a:solidFill>
                  <a:srgbClr val="000000"/>
                </a:solidFill>
                <a:latin typeface="Times New Roman"/>
                <a:ea typeface="Times New Roman"/>
                <a:cs typeface="Times New Roman"/>
              </a:rPr>
              <a:t>этгээд </a:t>
            </a:r>
            <a:r>
              <a:rPr lang="mn-MN" spc="50" dirty="0">
                <a:solidFill>
                  <a:srgbClr val="000000"/>
                </a:solidFill>
                <a:latin typeface="Times New Roman"/>
                <a:ea typeface="Times New Roman"/>
                <a:cs typeface="Times New Roman"/>
              </a:rPr>
              <a:t>түүнийг төлбөр авагчид бэлнээр олгох буюу хадгаламжинд нь шилжүүлж болио. Хэрэв тэтгэлгийн мөнгө банкаар дамжин шийдвэр гүйцэтгэх албаны </a:t>
            </a:r>
            <a:r>
              <a:rPr lang="mn-MN" sz="4000" spc="-50" dirty="0">
                <a:solidFill>
                  <a:srgbClr val="000000"/>
                </a:solidFill>
                <a:latin typeface="Times New Roman"/>
                <a:ea typeface="Times New Roman"/>
                <a:cs typeface="Times New Roman"/>
              </a:rPr>
              <a:t>дансанд </a:t>
            </a:r>
            <a:r>
              <a:rPr lang="mn-MN" spc="50" dirty="0">
                <a:solidFill>
                  <a:srgbClr val="000000"/>
                </a:solidFill>
                <a:latin typeface="Times New Roman"/>
                <a:ea typeface="Times New Roman"/>
                <a:cs typeface="Times New Roman"/>
              </a:rPr>
              <a:t>орж ирсэн бол уг мөнгийг тэтгэлэг авагчид бэлнээр олгох буюу түүний </a:t>
            </a:r>
            <a:r>
              <a:rPr lang="mn-MN" sz="4000" spc="-50" dirty="0">
                <a:solidFill>
                  <a:srgbClr val="000000"/>
                </a:solidFill>
                <a:latin typeface="Times New Roman"/>
                <a:ea typeface="Times New Roman"/>
                <a:cs typeface="Times New Roman"/>
              </a:rPr>
              <a:t>хадгаламжийн </a:t>
            </a:r>
            <a:r>
              <a:rPr lang="mn-MN" spc="50" dirty="0">
                <a:solidFill>
                  <a:srgbClr val="000000"/>
                </a:solidFill>
                <a:latin typeface="Times New Roman"/>
                <a:ea typeface="Times New Roman"/>
                <a:cs typeface="Times New Roman"/>
              </a:rPr>
              <a:t>дансанд, эсхүл өөрийнх нь заасан дансанд шилжүүлэх </a:t>
            </a:r>
            <a:r>
              <a:rPr lang="mn-MN" sz="2900" spc="-50" dirty="0">
                <a:solidFill>
                  <a:srgbClr val="000000"/>
                </a:solidFill>
                <a:latin typeface="Times New Roman"/>
                <a:ea typeface="Times New Roman"/>
                <a:cs typeface="Times New Roman"/>
              </a:rPr>
              <a:t>үүргийг</a:t>
            </a:r>
            <a:r>
              <a:rPr lang="mn-MN" sz="4000" spc="-50" dirty="0">
                <a:solidFill>
                  <a:srgbClr val="000000"/>
                </a:solidFill>
                <a:latin typeface="Times New Roman"/>
                <a:ea typeface="Times New Roman"/>
                <a:cs typeface="Times New Roman"/>
              </a:rPr>
              <a:t> </a:t>
            </a:r>
            <a:r>
              <a:rPr lang="mn-MN" spc="50" dirty="0">
                <a:solidFill>
                  <a:srgbClr val="000000"/>
                </a:solidFill>
                <a:latin typeface="Times New Roman"/>
                <a:ea typeface="Times New Roman"/>
                <a:cs typeface="Times New Roman"/>
              </a:rPr>
              <a:t>шнйдвэр гүйцэтгэгч хүлээнэ.</a:t>
            </a:r>
            <a:endParaRPr lang="en-US" sz="1800" dirty="0">
              <a:ea typeface="Calibri"/>
              <a:cs typeface="Times New Roman"/>
            </a:endParaRPr>
          </a:p>
          <a:p>
            <a:pPr algn="just"/>
            <a:endParaRPr lang="en-US" dirty="0"/>
          </a:p>
        </p:txBody>
      </p:sp>
    </p:spTree>
    <p:extLst>
      <p:ext uri="{BB962C8B-B14F-4D97-AF65-F5344CB8AC3E}">
        <p14:creationId xmlns:p14="http://schemas.microsoft.com/office/powerpoint/2010/main" val="119379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50</TotalTime>
  <Words>1937</Words>
  <Application>Microsoft Office PowerPoint</Application>
  <PresentationFormat>On-screen Show (4:3)</PresentationFormat>
  <Paragraphs>69</Paragraphs>
  <Slides>17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vt:lpstr>
      <vt:lpstr>Bookman Old Style</vt:lpstr>
      <vt:lpstr>Calibri</vt:lpstr>
      <vt:lpstr>Candara</vt:lpstr>
      <vt:lpstr>Franklin Gothic Book</vt:lpstr>
      <vt:lpstr>Franklin Gothic Medium Cond</vt:lpstr>
      <vt:lpstr>Microsoft Sans Serif</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user</cp:lastModifiedBy>
  <cp:revision>7</cp:revision>
  <dcterms:created xsi:type="dcterms:W3CDTF">2015-04-18T07:53:17Z</dcterms:created>
  <dcterms:modified xsi:type="dcterms:W3CDTF">2015-10-26T23:18:10Z</dcterms:modified>
</cp:coreProperties>
</file>