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27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76863E-46E2-40E1-9C84-8898F9ED6031}" type="doc">
      <dgm:prSet loTypeId="urn:microsoft.com/office/officeart/2005/8/layout/vList5" loCatId="list" qsTypeId="urn:microsoft.com/office/officeart/2005/8/quickstyle/simple2" qsCatId="simple" csTypeId="urn:microsoft.com/office/officeart/2005/8/colors/accent1_2" csCatId="accent1" phldr="1"/>
      <dgm:spPr/>
      <dgm:t>
        <a:bodyPr/>
        <a:lstStyle/>
        <a:p>
          <a:endParaRPr lang="en-US"/>
        </a:p>
      </dgm:t>
    </dgm:pt>
    <dgm:pt modelId="{4D4BCEEA-380D-4B7F-9182-92AF8472DE2E}">
      <dgm:prSet phldrT="[Text]" custT="1"/>
      <dgm:spPr/>
      <dgm:t>
        <a:bodyPr/>
        <a:lstStyle/>
        <a:p>
          <a:r>
            <a:rPr lang="mn-MN" sz="3600" b="0" i="0" dirty="0" smtClean="0"/>
            <a:t>1.Жинхэнэ живэлт</a:t>
          </a:r>
          <a:endParaRPr lang="en-US" sz="3600" dirty="0"/>
        </a:p>
      </dgm:t>
    </dgm:pt>
    <dgm:pt modelId="{8C30C0FD-267E-41F4-B3C2-2BAFE15E703F}" type="parTrans" cxnId="{8C48A413-2AED-4DAE-9169-02A9CEECC112}">
      <dgm:prSet/>
      <dgm:spPr/>
      <dgm:t>
        <a:bodyPr/>
        <a:lstStyle/>
        <a:p>
          <a:endParaRPr lang="en-US"/>
        </a:p>
      </dgm:t>
    </dgm:pt>
    <dgm:pt modelId="{FF5E5F59-3A9F-4E42-B9A1-37813DB6D86A}" type="sibTrans" cxnId="{8C48A413-2AED-4DAE-9169-02A9CEECC112}">
      <dgm:prSet/>
      <dgm:spPr/>
      <dgm:t>
        <a:bodyPr/>
        <a:lstStyle/>
        <a:p>
          <a:endParaRPr lang="en-US"/>
        </a:p>
      </dgm:t>
    </dgm:pt>
    <dgm:pt modelId="{894FBAB8-97F0-4B47-BE99-FCC5E6CF4A09}">
      <dgm:prSet phldrT="[Text]"/>
      <dgm:spPr/>
      <dgm:t>
        <a:bodyPr/>
        <a:lstStyle/>
        <a:p>
          <a:r>
            <a:rPr lang="mn-MN" b="0" i="0" dirty="0" smtClean="0"/>
            <a:t>Усанд живсэн хүн сандарч гүнзгий амьсгал авснаар уушгинд  ус орно.</a:t>
          </a:r>
          <a:endParaRPr lang="en-US" dirty="0"/>
        </a:p>
      </dgm:t>
    </dgm:pt>
    <dgm:pt modelId="{76C4C7CE-164D-4FED-B341-7B56FF9BAB74}" type="parTrans" cxnId="{C3FAA3A2-9D12-40C8-A31F-C46596A316C9}">
      <dgm:prSet/>
      <dgm:spPr/>
      <dgm:t>
        <a:bodyPr/>
        <a:lstStyle/>
        <a:p>
          <a:endParaRPr lang="en-US"/>
        </a:p>
      </dgm:t>
    </dgm:pt>
    <dgm:pt modelId="{FB80982C-11D1-441A-B588-F8DAED0690DF}" type="sibTrans" cxnId="{C3FAA3A2-9D12-40C8-A31F-C46596A316C9}">
      <dgm:prSet/>
      <dgm:spPr/>
      <dgm:t>
        <a:bodyPr/>
        <a:lstStyle/>
        <a:p>
          <a:endParaRPr lang="en-US"/>
        </a:p>
      </dgm:t>
    </dgm:pt>
    <dgm:pt modelId="{6AA41612-22A9-4B47-8050-DC781FACB280}">
      <dgm:prSet phldrT="[Text]" custT="1"/>
      <dgm:spPr/>
      <dgm:t>
        <a:bodyPr/>
        <a:lstStyle/>
        <a:p>
          <a:r>
            <a:rPr lang="mn-MN" sz="3600" b="0" i="0" dirty="0" smtClean="0"/>
            <a:t>2.Бүтэлттэй живэлт</a:t>
          </a:r>
          <a:endParaRPr lang="en-US" sz="3600" dirty="0"/>
        </a:p>
      </dgm:t>
    </dgm:pt>
    <dgm:pt modelId="{A71B2ABF-3102-4A49-AA8D-28970DEEA29A}" type="parTrans" cxnId="{594B9542-8BAF-49C5-BBDD-62D81DCF150D}">
      <dgm:prSet/>
      <dgm:spPr/>
      <dgm:t>
        <a:bodyPr/>
        <a:lstStyle/>
        <a:p>
          <a:endParaRPr lang="en-US"/>
        </a:p>
      </dgm:t>
    </dgm:pt>
    <dgm:pt modelId="{C1FFB3E8-AA8E-4256-8899-091467E70FEC}" type="sibTrans" cxnId="{594B9542-8BAF-49C5-BBDD-62D81DCF150D}">
      <dgm:prSet/>
      <dgm:spPr/>
      <dgm:t>
        <a:bodyPr/>
        <a:lstStyle/>
        <a:p>
          <a:endParaRPr lang="en-US"/>
        </a:p>
      </dgm:t>
    </dgm:pt>
    <dgm:pt modelId="{F4EB103F-418F-45D2-9650-7420FA701822}">
      <dgm:prSet phldrT="[Text]"/>
      <dgm:spPr/>
      <dgm:t>
        <a:bodyPr/>
        <a:lstStyle/>
        <a:p>
          <a:r>
            <a:rPr lang="mn-MN" b="0" i="0" dirty="0" smtClean="0"/>
            <a:t>Амьсгалын замд багахан ус ормогц дууны хөвч рефлексээр агшиж амьсгал бүтнэ. Амьсгал бүтсэнээр зүрх дарангуйлагдаж зогсоно.</a:t>
          </a:r>
          <a:endParaRPr lang="en-US" dirty="0"/>
        </a:p>
      </dgm:t>
    </dgm:pt>
    <dgm:pt modelId="{B8EAF0E2-9261-4A29-8AC0-4D79342FBFF2}" type="parTrans" cxnId="{0BF7AFD3-BCD3-40B7-BA31-B17EAF6A2598}">
      <dgm:prSet/>
      <dgm:spPr/>
      <dgm:t>
        <a:bodyPr/>
        <a:lstStyle/>
        <a:p>
          <a:endParaRPr lang="en-US"/>
        </a:p>
      </dgm:t>
    </dgm:pt>
    <dgm:pt modelId="{382A2611-D8F1-47BE-A4AF-1B95815D19A8}" type="sibTrans" cxnId="{0BF7AFD3-BCD3-40B7-BA31-B17EAF6A2598}">
      <dgm:prSet/>
      <dgm:spPr/>
      <dgm:t>
        <a:bodyPr/>
        <a:lstStyle/>
        <a:p>
          <a:endParaRPr lang="en-US"/>
        </a:p>
      </dgm:t>
    </dgm:pt>
    <dgm:pt modelId="{CED25787-71A1-4257-BBD8-ED442B448DBE}">
      <dgm:prSet phldrT="[Text]" custT="1"/>
      <dgm:spPr/>
      <dgm:t>
        <a:bodyPr/>
        <a:lstStyle/>
        <a:p>
          <a:r>
            <a:rPr lang="mn-MN" sz="3600" b="0" i="0" dirty="0" smtClean="0"/>
            <a:t>3.Синкопал живэлт</a:t>
          </a:r>
          <a:endParaRPr lang="en-US" sz="3600" dirty="0"/>
        </a:p>
      </dgm:t>
    </dgm:pt>
    <dgm:pt modelId="{897C5E6B-3D3D-4796-850F-DC73FBA44643}" type="parTrans" cxnId="{8ED00C6C-409F-48BB-ADD9-A068CB46A9C2}">
      <dgm:prSet/>
      <dgm:spPr/>
      <dgm:t>
        <a:bodyPr/>
        <a:lstStyle/>
        <a:p>
          <a:endParaRPr lang="en-US"/>
        </a:p>
      </dgm:t>
    </dgm:pt>
    <dgm:pt modelId="{47FEF32A-7FEF-4B87-B5FA-25C0B88AB315}" type="sibTrans" cxnId="{8ED00C6C-409F-48BB-ADD9-A068CB46A9C2}">
      <dgm:prSet/>
      <dgm:spPr/>
      <dgm:t>
        <a:bodyPr/>
        <a:lstStyle/>
        <a:p>
          <a:endParaRPr lang="en-US"/>
        </a:p>
      </dgm:t>
    </dgm:pt>
    <dgm:pt modelId="{B160C96C-5563-4682-9CE8-515F556F2B9A}">
      <dgm:prSet phldrT="[Text]"/>
      <dgm:spPr/>
      <dgm:t>
        <a:bodyPr/>
        <a:lstStyle/>
        <a:p>
          <a:r>
            <a:rPr lang="en-US" b="0" i="0" dirty="0" smtClean="0"/>
            <a:t>5-10%</a:t>
          </a:r>
          <a:r>
            <a:rPr lang="mn-MN" b="0" i="0" dirty="0" smtClean="0"/>
            <a:t> тохиолдоно. Гэнэтийн цочрол айдсын улмаас рефлексээр зүрхзогсох тул амьсгал зогсож клиникийн шинжүүд шууд илэрнэ. Энэүед уушгинд ус орохгүй.</a:t>
          </a:r>
          <a:endParaRPr lang="en-US" dirty="0"/>
        </a:p>
      </dgm:t>
    </dgm:pt>
    <dgm:pt modelId="{CBC542E7-6B25-4851-BE91-E36CC09726E5}" type="parTrans" cxnId="{788CA174-0256-4080-B080-5D31E8B605E5}">
      <dgm:prSet/>
      <dgm:spPr/>
      <dgm:t>
        <a:bodyPr/>
        <a:lstStyle/>
        <a:p>
          <a:endParaRPr lang="en-US"/>
        </a:p>
      </dgm:t>
    </dgm:pt>
    <dgm:pt modelId="{4A49D6A7-9354-4485-A6D5-34103AC43E8F}" type="sibTrans" cxnId="{788CA174-0256-4080-B080-5D31E8B605E5}">
      <dgm:prSet/>
      <dgm:spPr/>
      <dgm:t>
        <a:bodyPr/>
        <a:lstStyle/>
        <a:p>
          <a:endParaRPr lang="en-US"/>
        </a:p>
      </dgm:t>
    </dgm:pt>
    <dgm:pt modelId="{2D5ABF66-9B7C-4625-96DE-41C134DACD11}" type="pres">
      <dgm:prSet presAssocID="{EA76863E-46E2-40E1-9C84-8898F9ED6031}" presName="Name0" presStyleCnt="0">
        <dgm:presLayoutVars>
          <dgm:dir/>
          <dgm:animLvl val="lvl"/>
          <dgm:resizeHandles val="exact"/>
        </dgm:presLayoutVars>
      </dgm:prSet>
      <dgm:spPr/>
      <dgm:t>
        <a:bodyPr/>
        <a:lstStyle/>
        <a:p>
          <a:endParaRPr lang="en-US"/>
        </a:p>
      </dgm:t>
    </dgm:pt>
    <dgm:pt modelId="{8A548EE1-7718-494F-9FFA-971A5A3F1453}" type="pres">
      <dgm:prSet presAssocID="{4D4BCEEA-380D-4B7F-9182-92AF8472DE2E}" presName="linNode" presStyleCnt="0"/>
      <dgm:spPr/>
    </dgm:pt>
    <dgm:pt modelId="{11363D84-4893-4165-B758-89A72F46E49F}" type="pres">
      <dgm:prSet presAssocID="{4D4BCEEA-380D-4B7F-9182-92AF8472DE2E}" presName="parentText" presStyleLbl="node1" presStyleIdx="0" presStyleCnt="3">
        <dgm:presLayoutVars>
          <dgm:chMax val="1"/>
          <dgm:bulletEnabled val="1"/>
        </dgm:presLayoutVars>
      </dgm:prSet>
      <dgm:spPr/>
      <dgm:t>
        <a:bodyPr/>
        <a:lstStyle/>
        <a:p>
          <a:endParaRPr lang="en-US"/>
        </a:p>
      </dgm:t>
    </dgm:pt>
    <dgm:pt modelId="{749A51E1-CD3E-49DE-B965-C4BDC84BAC0F}" type="pres">
      <dgm:prSet presAssocID="{4D4BCEEA-380D-4B7F-9182-92AF8472DE2E}" presName="descendantText" presStyleLbl="alignAccFollowNode1" presStyleIdx="0" presStyleCnt="3">
        <dgm:presLayoutVars>
          <dgm:bulletEnabled val="1"/>
        </dgm:presLayoutVars>
      </dgm:prSet>
      <dgm:spPr/>
      <dgm:t>
        <a:bodyPr/>
        <a:lstStyle/>
        <a:p>
          <a:endParaRPr lang="en-US"/>
        </a:p>
      </dgm:t>
    </dgm:pt>
    <dgm:pt modelId="{915E86A4-5960-4925-BCCA-CE0F66C4C7C0}" type="pres">
      <dgm:prSet presAssocID="{FF5E5F59-3A9F-4E42-B9A1-37813DB6D86A}" presName="sp" presStyleCnt="0"/>
      <dgm:spPr/>
    </dgm:pt>
    <dgm:pt modelId="{10099483-91EB-4800-BB0A-C767F140D6D4}" type="pres">
      <dgm:prSet presAssocID="{6AA41612-22A9-4B47-8050-DC781FACB280}" presName="linNode" presStyleCnt="0"/>
      <dgm:spPr/>
    </dgm:pt>
    <dgm:pt modelId="{78CACD08-9F29-4305-B3FF-9687BC6D6628}" type="pres">
      <dgm:prSet presAssocID="{6AA41612-22A9-4B47-8050-DC781FACB280}" presName="parentText" presStyleLbl="node1" presStyleIdx="1" presStyleCnt="3">
        <dgm:presLayoutVars>
          <dgm:chMax val="1"/>
          <dgm:bulletEnabled val="1"/>
        </dgm:presLayoutVars>
      </dgm:prSet>
      <dgm:spPr/>
      <dgm:t>
        <a:bodyPr/>
        <a:lstStyle/>
        <a:p>
          <a:endParaRPr lang="en-US"/>
        </a:p>
      </dgm:t>
    </dgm:pt>
    <dgm:pt modelId="{011201CE-137A-4627-8CFD-6A31FD18BF3D}" type="pres">
      <dgm:prSet presAssocID="{6AA41612-22A9-4B47-8050-DC781FACB280}" presName="descendantText" presStyleLbl="alignAccFollowNode1" presStyleIdx="1" presStyleCnt="3">
        <dgm:presLayoutVars>
          <dgm:bulletEnabled val="1"/>
        </dgm:presLayoutVars>
      </dgm:prSet>
      <dgm:spPr/>
      <dgm:t>
        <a:bodyPr/>
        <a:lstStyle/>
        <a:p>
          <a:endParaRPr lang="en-US"/>
        </a:p>
      </dgm:t>
    </dgm:pt>
    <dgm:pt modelId="{3D44D2CB-20B9-4779-8CCC-C641C9A131E5}" type="pres">
      <dgm:prSet presAssocID="{C1FFB3E8-AA8E-4256-8899-091467E70FEC}" presName="sp" presStyleCnt="0"/>
      <dgm:spPr/>
    </dgm:pt>
    <dgm:pt modelId="{A1C5A152-0968-4A8E-A871-2DCE3AF7F86C}" type="pres">
      <dgm:prSet presAssocID="{CED25787-71A1-4257-BBD8-ED442B448DBE}" presName="linNode" presStyleCnt="0"/>
      <dgm:spPr/>
    </dgm:pt>
    <dgm:pt modelId="{18051F60-640A-4138-B75E-5E80219410D2}" type="pres">
      <dgm:prSet presAssocID="{CED25787-71A1-4257-BBD8-ED442B448DBE}" presName="parentText" presStyleLbl="node1" presStyleIdx="2" presStyleCnt="3">
        <dgm:presLayoutVars>
          <dgm:chMax val="1"/>
          <dgm:bulletEnabled val="1"/>
        </dgm:presLayoutVars>
      </dgm:prSet>
      <dgm:spPr/>
      <dgm:t>
        <a:bodyPr/>
        <a:lstStyle/>
        <a:p>
          <a:endParaRPr lang="en-US"/>
        </a:p>
      </dgm:t>
    </dgm:pt>
    <dgm:pt modelId="{2A4BA187-5B20-4961-A267-C70D65B5B463}" type="pres">
      <dgm:prSet presAssocID="{CED25787-71A1-4257-BBD8-ED442B448DBE}" presName="descendantText" presStyleLbl="alignAccFollowNode1" presStyleIdx="2" presStyleCnt="3" custScaleY="153704">
        <dgm:presLayoutVars>
          <dgm:bulletEnabled val="1"/>
        </dgm:presLayoutVars>
      </dgm:prSet>
      <dgm:spPr/>
      <dgm:t>
        <a:bodyPr/>
        <a:lstStyle/>
        <a:p>
          <a:endParaRPr lang="en-US"/>
        </a:p>
      </dgm:t>
    </dgm:pt>
  </dgm:ptLst>
  <dgm:cxnLst>
    <dgm:cxn modelId="{C3FAA3A2-9D12-40C8-A31F-C46596A316C9}" srcId="{4D4BCEEA-380D-4B7F-9182-92AF8472DE2E}" destId="{894FBAB8-97F0-4B47-BE99-FCC5E6CF4A09}" srcOrd="0" destOrd="0" parTransId="{76C4C7CE-164D-4FED-B341-7B56FF9BAB74}" sibTransId="{FB80982C-11D1-441A-B588-F8DAED0690DF}"/>
    <dgm:cxn modelId="{594B9542-8BAF-49C5-BBDD-62D81DCF150D}" srcId="{EA76863E-46E2-40E1-9C84-8898F9ED6031}" destId="{6AA41612-22A9-4B47-8050-DC781FACB280}" srcOrd="1" destOrd="0" parTransId="{A71B2ABF-3102-4A49-AA8D-28970DEEA29A}" sibTransId="{C1FFB3E8-AA8E-4256-8899-091467E70FEC}"/>
    <dgm:cxn modelId="{8ED00C6C-409F-48BB-ADD9-A068CB46A9C2}" srcId="{EA76863E-46E2-40E1-9C84-8898F9ED6031}" destId="{CED25787-71A1-4257-BBD8-ED442B448DBE}" srcOrd="2" destOrd="0" parTransId="{897C5E6B-3D3D-4796-850F-DC73FBA44643}" sibTransId="{47FEF32A-7FEF-4B87-B5FA-25C0B88AB315}"/>
    <dgm:cxn modelId="{5CFC999D-C1C0-40E6-8C30-86A72AA5ABFE}" type="presOf" srcId="{6AA41612-22A9-4B47-8050-DC781FACB280}" destId="{78CACD08-9F29-4305-B3FF-9687BC6D6628}" srcOrd="0" destOrd="0" presId="urn:microsoft.com/office/officeart/2005/8/layout/vList5"/>
    <dgm:cxn modelId="{8B191A8C-7223-494B-BCA9-F05D9746DA52}" type="presOf" srcId="{894FBAB8-97F0-4B47-BE99-FCC5E6CF4A09}" destId="{749A51E1-CD3E-49DE-B965-C4BDC84BAC0F}" srcOrd="0" destOrd="0" presId="urn:microsoft.com/office/officeart/2005/8/layout/vList5"/>
    <dgm:cxn modelId="{BA5DA9B2-D55E-4229-8475-622614BF6369}" type="presOf" srcId="{EA76863E-46E2-40E1-9C84-8898F9ED6031}" destId="{2D5ABF66-9B7C-4625-96DE-41C134DACD11}" srcOrd="0" destOrd="0" presId="urn:microsoft.com/office/officeart/2005/8/layout/vList5"/>
    <dgm:cxn modelId="{0BF7AFD3-BCD3-40B7-BA31-B17EAF6A2598}" srcId="{6AA41612-22A9-4B47-8050-DC781FACB280}" destId="{F4EB103F-418F-45D2-9650-7420FA701822}" srcOrd="0" destOrd="0" parTransId="{B8EAF0E2-9261-4A29-8AC0-4D79342FBFF2}" sibTransId="{382A2611-D8F1-47BE-A4AF-1B95815D19A8}"/>
    <dgm:cxn modelId="{BC844BAD-F22C-4636-983A-15CBE0D1549F}" type="presOf" srcId="{CED25787-71A1-4257-BBD8-ED442B448DBE}" destId="{18051F60-640A-4138-B75E-5E80219410D2}" srcOrd="0" destOrd="0" presId="urn:microsoft.com/office/officeart/2005/8/layout/vList5"/>
    <dgm:cxn modelId="{788CA174-0256-4080-B080-5D31E8B605E5}" srcId="{CED25787-71A1-4257-BBD8-ED442B448DBE}" destId="{B160C96C-5563-4682-9CE8-515F556F2B9A}" srcOrd="0" destOrd="0" parTransId="{CBC542E7-6B25-4851-BE91-E36CC09726E5}" sibTransId="{4A49D6A7-9354-4485-A6D5-34103AC43E8F}"/>
    <dgm:cxn modelId="{8C48A413-2AED-4DAE-9169-02A9CEECC112}" srcId="{EA76863E-46E2-40E1-9C84-8898F9ED6031}" destId="{4D4BCEEA-380D-4B7F-9182-92AF8472DE2E}" srcOrd="0" destOrd="0" parTransId="{8C30C0FD-267E-41F4-B3C2-2BAFE15E703F}" sibTransId="{FF5E5F59-3A9F-4E42-B9A1-37813DB6D86A}"/>
    <dgm:cxn modelId="{2BC1A8FA-256A-462F-AC85-0816B6BCE31A}" type="presOf" srcId="{4D4BCEEA-380D-4B7F-9182-92AF8472DE2E}" destId="{11363D84-4893-4165-B758-89A72F46E49F}" srcOrd="0" destOrd="0" presId="urn:microsoft.com/office/officeart/2005/8/layout/vList5"/>
    <dgm:cxn modelId="{844EED97-A056-4816-8DAB-B18B4C920B16}" type="presOf" srcId="{F4EB103F-418F-45D2-9650-7420FA701822}" destId="{011201CE-137A-4627-8CFD-6A31FD18BF3D}" srcOrd="0" destOrd="0" presId="urn:microsoft.com/office/officeart/2005/8/layout/vList5"/>
    <dgm:cxn modelId="{83ECB042-9FF3-4E4C-91ED-2605C23438BD}" type="presOf" srcId="{B160C96C-5563-4682-9CE8-515F556F2B9A}" destId="{2A4BA187-5B20-4961-A267-C70D65B5B463}" srcOrd="0" destOrd="0" presId="urn:microsoft.com/office/officeart/2005/8/layout/vList5"/>
    <dgm:cxn modelId="{93F1CDA1-088F-4954-9626-697E8BB41ACD}" type="presParOf" srcId="{2D5ABF66-9B7C-4625-96DE-41C134DACD11}" destId="{8A548EE1-7718-494F-9FFA-971A5A3F1453}" srcOrd="0" destOrd="0" presId="urn:microsoft.com/office/officeart/2005/8/layout/vList5"/>
    <dgm:cxn modelId="{73285399-D88C-413C-98D1-E7336FE352FA}" type="presParOf" srcId="{8A548EE1-7718-494F-9FFA-971A5A3F1453}" destId="{11363D84-4893-4165-B758-89A72F46E49F}" srcOrd="0" destOrd="0" presId="urn:microsoft.com/office/officeart/2005/8/layout/vList5"/>
    <dgm:cxn modelId="{22078A85-E465-4669-AD83-C9E4319211FA}" type="presParOf" srcId="{8A548EE1-7718-494F-9FFA-971A5A3F1453}" destId="{749A51E1-CD3E-49DE-B965-C4BDC84BAC0F}" srcOrd="1" destOrd="0" presId="urn:microsoft.com/office/officeart/2005/8/layout/vList5"/>
    <dgm:cxn modelId="{BD710213-EC7F-4BB6-9486-3C974F9854EB}" type="presParOf" srcId="{2D5ABF66-9B7C-4625-96DE-41C134DACD11}" destId="{915E86A4-5960-4925-BCCA-CE0F66C4C7C0}" srcOrd="1" destOrd="0" presId="urn:microsoft.com/office/officeart/2005/8/layout/vList5"/>
    <dgm:cxn modelId="{B19DF4D7-8EA5-4866-AB17-2EEB4B437A89}" type="presParOf" srcId="{2D5ABF66-9B7C-4625-96DE-41C134DACD11}" destId="{10099483-91EB-4800-BB0A-C767F140D6D4}" srcOrd="2" destOrd="0" presId="urn:microsoft.com/office/officeart/2005/8/layout/vList5"/>
    <dgm:cxn modelId="{1D8FD0DE-6D96-4CFB-9593-706EC922B5A5}" type="presParOf" srcId="{10099483-91EB-4800-BB0A-C767F140D6D4}" destId="{78CACD08-9F29-4305-B3FF-9687BC6D6628}" srcOrd="0" destOrd="0" presId="urn:microsoft.com/office/officeart/2005/8/layout/vList5"/>
    <dgm:cxn modelId="{AF2A342B-58B1-420B-A0EB-A196B813F7D9}" type="presParOf" srcId="{10099483-91EB-4800-BB0A-C767F140D6D4}" destId="{011201CE-137A-4627-8CFD-6A31FD18BF3D}" srcOrd="1" destOrd="0" presId="urn:microsoft.com/office/officeart/2005/8/layout/vList5"/>
    <dgm:cxn modelId="{2D46BFA6-C5C5-4FFC-8308-22F9B201DE56}" type="presParOf" srcId="{2D5ABF66-9B7C-4625-96DE-41C134DACD11}" destId="{3D44D2CB-20B9-4779-8CCC-C641C9A131E5}" srcOrd="3" destOrd="0" presId="urn:microsoft.com/office/officeart/2005/8/layout/vList5"/>
    <dgm:cxn modelId="{5D09F2B7-B66D-4FAC-9E28-61E1BDB73820}" type="presParOf" srcId="{2D5ABF66-9B7C-4625-96DE-41C134DACD11}" destId="{A1C5A152-0968-4A8E-A871-2DCE3AF7F86C}" srcOrd="4" destOrd="0" presId="urn:microsoft.com/office/officeart/2005/8/layout/vList5"/>
    <dgm:cxn modelId="{3F53CBC6-B204-4DB2-A38F-824EAD205A28}" type="presParOf" srcId="{A1C5A152-0968-4A8E-A871-2DCE3AF7F86C}" destId="{18051F60-640A-4138-B75E-5E80219410D2}" srcOrd="0" destOrd="0" presId="urn:microsoft.com/office/officeart/2005/8/layout/vList5"/>
    <dgm:cxn modelId="{4FC04AB9-A01C-4FA7-8528-FBD31147E30F}" type="presParOf" srcId="{A1C5A152-0968-4A8E-A871-2DCE3AF7F86C}" destId="{2A4BA187-5B20-4961-A267-C70D65B5B463}"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EE5938-8B99-4BAB-9427-A33247366649}"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A9D9F3A0-04CC-4A9E-8BC9-550CC40CEC62}">
      <dgm:prSet phldrT="[Text]"/>
      <dgm:spPr/>
      <dgm:t>
        <a:bodyPr/>
        <a:lstStyle/>
        <a:p>
          <a:r>
            <a:rPr lang="mn-MN" b="0" i="0" dirty="0" smtClean="0"/>
            <a:t>Амьтанд хазуулах</a:t>
          </a:r>
        </a:p>
        <a:p>
          <a:r>
            <a:rPr lang="mn-MN" b="0" i="0" dirty="0" smtClean="0"/>
            <a:t> </a:t>
          </a:r>
          <a:endParaRPr lang="en-US" dirty="0"/>
        </a:p>
      </dgm:t>
    </dgm:pt>
    <dgm:pt modelId="{85E871B7-D9D3-47F0-9056-A4C6A48C5B2A}" type="parTrans" cxnId="{84636E2C-2DF7-49A5-8581-243F401EF069}">
      <dgm:prSet/>
      <dgm:spPr/>
      <dgm:t>
        <a:bodyPr/>
        <a:lstStyle/>
        <a:p>
          <a:endParaRPr lang="en-US"/>
        </a:p>
      </dgm:t>
    </dgm:pt>
    <dgm:pt modelId="{D4A3FD8D-DA16-429F-97F9-88B962C0399C}" type="sibTrans" cxnId="{84636E2C-2DF7-49A5-8581-243F401EF069}">
      <dgm:prSet/>
      <dgm:spPr/>
      <dgm:t>
        <a:bodyPr/>
        <a:lstStyle/>
        <a:p>
          <a:endParaRPr lang="en-US"/>
        </a:p>
      </dgm:t>
    </dgm:pt>
    <dgm:pt modelId="{98A23359-5AF0-4FCA-9256-27B35B480E1D}">
      <dgm:prSet phldrT="[Text]"/>
      <dgm:spPr/>
      <dgm:t>
        <a:bodyPr/>
        <a:lstStyle/>
        <a:p>
          <a:r>
            <a:rPr lang="mn-MN" b="0" i="0" dirty="0" smtClean="0"/>
            <a:t>Могойд хатгуулах</a:t>
          </a:r>
          <a:endParaRPr lang="en-US" dirty="0"/>
        </a:p>
      </dgm:t>
    </dgm:pt>
    <dgm:pt modelId="{3ACE0BAB-1AD9-46ED-9FE3-195844E34F6E}" type="parTrans" cxnId="{CC363725-6151-4F4F-82F8-CF0B6C6E4BA2}">
      <dgm:prSet/>
      <dgm:spPr/>
      <dgm:t>
        <a:bodyPr/>
        <a:lstStyle/>
        <a:p>
          <a:endParaRPr lang="en-US"/>
        </a:p>
      </dgm:t>
    </dgm:pt>
    <dgm:pt modelId="{DBE37CD2-DF41-4E38-AA1B-6697B652515B}" type="sibTrans" cxnId="{CC363725-6151-4F4F-82F8-CF0B6C6E4BA2}">
      <dgm:prSet/>
      <dgm:spPr/>
      <dgm:t>
        <a:bodyPr/>
        <a:lstStyle/>
        <a:p>
          <a:endParaRPr lang="en-US"/>
        </a:p>
      </dgm:t>
    </dgm:pt>
    <dgm:pt modelId="{6CDE6E34-FBBA-49AC-949A-A4846CBF0D3F}">
      <dgm:prSet phldrT="[Text]"/>
      <dgm:spPr/>
      <dgm:t>
        <a:bodyPr/>
        <a:lstStyle/>
        <a:p>
          <a:r>
            <a:rPr lang="mn-MN" b="0" i="0" dirty="0" smtClean="0"/>
            <a:t>Зөгий болон бусад шавжинд хатгуулах</a:t>
          </a:r>
          <a:endParaRPr lang="en-US" dirty="0"/>
        </a:p>
      </dgm:t>
    </dgm:pt>
    <dgm:pt modelId="{D5F3B50E-B5DB-49EB-9649-1B9FC7B9C8EF}" type="parTrans" cxnId="{00077E29-216F-4943-B940-6FFA282152E5}">
      <dgm:prSet/>
      <dgm:spPr/>
      <dgm:t>
        <a:bodyPr/>
        <a:lstStyle/>
        <a:p>
          <a:endParaRPr lang="en-US"/>
        </a:p>
      </dgm:t>
    </dgm:pt>
    <dgm:pt modelId="{E914262A-1817-412D-91C3-A71BABE286E1}" type="sibTrans" cxnId="{00077E29-216F-4943-B940-6FFA282152E5}">
      <dgm:prSet/>
      <dgm:spPr/>
      <dgm:t>
        <a:bodyPr/>
        <a:lstStyle/>
        <a:p>
          <a:endParaRPr lang="en-US"/>
        </a:p>
      </dgm:t>
    </dgm:pt>
    <dgm:pt modelId="{F7E09A07-AD8E-420E-8D91-D066B05008FD}" type="pres">
      <dgm:prSet presAssocID="{22EE5938-8B99-4BAB-9427-A33247366649}" presName="diagram" presStyleCnt="0">
        <dgm:presLayoutVars>
          <dgm:chPref val="1"/>
          <dgm:dir/>
          <dgm:animOne val="branch"/>
          <dgm:animLvl val="lvl"/>
          <dgm:resizeHandles/>
        </dgm:presLayoutVars>
      </dgm:prSet>
      <dgm:spPr/>
      <dgm:t>
        <a:bodyPr/>
        <a:lstStyle/>
        <a:p>
          <a:endParaRPr lang="en-US"/>
        </a:p>
      </dgm:t>
    </dgm:pt>
    <dgm:pt modelId="{7C82E0B2-AF56-47F5-B7B7-29B1DECB9F74}" type="pres">
      <dgm:prSet presAssocID="{A9D9F3A0-04CC-4A9E-8BC9-550CC40CEC62}" presName="root" presStyleCnt="0"/>
      <dgm:spPr/>
    </dgm:pt>
    <dgm:pt modelId="{AD8A747E-4505-40DA-8F13-449C7E731626}" type="pres">
      <dgm:prSet presAssocID="{A9D9F3A0-04CC-4A9E-8BC9-550CC40CEC62}" presName="rootComposite" presStyleCnt="0"/>
      <dgm:spPr/>
    </dgm:pt>
    <dgm:pt modelId="{325CD059-DE19-47D2-B8EC-0ACFA02769A8}" type="pres">
      <dgm:prSet presAssocID="{A9D9F3A0-04CC-4A9E-8BC9-550CC40CEC62}" presName="rootText" presStyleLbl="node1" presStyleIdx="0" presStyleCnt="1"/>
      <dgm:spPr/>
      <dgm:t>
        <a:bodyPr/>
        <a:lstStyle/>
        <a:p>
          <a:endParaRPr lang="en-US"/>
        </a:p>
      </dgm:t>
    </dgm:pt>
    <dgm:pt modelId="{D23AC927-0B40-4A75-83CA-5996052D247A}" type="pres">
      <dgm:prSet presAssocID="{A9D9F3A0-04CC-4A9E-8BC9-550CC40CEC62}" presName="rootConnector" presStyleLbl="node1" presStyleIdx="0" presStyleCnt="1"/>
      <dgm:spPr/>
      <dgm:t>
        <a:bodyPr/>
        <a:lstStyle/>
        <a:p>
          <a:endParaRPr lang="en-US"/>
        </a:p>
      </dgm:t>
    </dgm:pt>
    <dgm:pt modelId="{B9D49C24-497D-4363-9347-2481E0D3951C}" type="pres">
      <dgm:prSet presAssocID="{A9D9F3A0-04CC-4A9E-8BC9-550CC40CEC62}" presName="childShape" presStyleCnt="0"/>
      <dgm:spPr/>
    </dgm:pt>
    <dgm:pt modelId="{03E7138E-FC3F-4AF8-80C5-39E31903AD8B}" type="pres">
      <dgm:prSet presAssocID="{3ACE0BAB-1AD9-46ED-9FE3-195844E34F6E}" presName="Name13" presStyleLbl="parChTrans1D2" presStyleIdx="0" presStyleCnt="2"/>
      <dgm:spPr/>
      <dgm:t>
        <a:bodyPr/>
        <a:lstStyle/>
        <a:p>
          <a:endParaRPr lang="en-US"/>
        </a:p>
      </dgm:t>
    </dgm:pt>
    <dgm:pt modelId="{9597A331-16E4-409C-92FD-C96008120D6F}" type="pres">
      <dgm:prSet presAssocID="{98A23359-5AF0-4FCA-9256-27B35B480E1D}" presName="childText" presStyleLbl="bgAcc1" presStyleIdx="0" presStyleCnt="2">
        <dgm:presLayoutVars>
          <dgm:bulletEnabled val="1"/>
        </dgm:presLayoutVars>
      </dgm:prSet>
      <dgm:spPr/>
      <dgm:t>
        <a:bodyPr/>
        <a:lstStyle/>
        <a:p>
          <a:endParaRPr lang="en-US"/>
        </a:p>
      </dgm:t>
    </dgm:pt>
    <dgm:pt modelId="{91FB2670-7B21-4D70-BC17-14A61E4E9D03}" type="pres">
      <dgm:prSet presAssocID="{D5F3B50E-B5DB-49EB-9649-1B9FC7B9C8EF}" presName="Name13" presStyleLbl="parChTrans1D2" presStyleIdx="1" presStyleCnt="2"/>
      <dgm:spPr/>
      <dgm:t>
        <a:bodyPr/>
        <a:lstStyle/>
        <a:p>
          <a:endParaRPr lang="en-US"/>
        </a:p>
      </dgm:t>
    </dgm:pt>
    <dgm:pt modelId="{6C013056-BA70-4E0D-9BA5-4475A8DCE646}" type="pres">
      <dgm:prSet presAssocID="{6CDE6E34-FBBA-49AC-949A-A4846CBF0D3F}" presName="childText" presStyleLbl="bgAcc1" presStyleIdx="1" presStyleCnt="2" custLinFactNeighborX="-136" custLinFactNeighborY="10831">
        <dgm:presLayoutVars>
          <dgm:bulletEnabled val="1"/>
        </dgm:presLayoutVars>
      </dgm:prSet>
      <dgm:spPr/>
      <dgm:t>
        <a:bodyPr/>
        <a:lstStyle/>
        <a:p>
          <a:endParaRPr lang="en-US"/>
        </a:p>
      </dgm:t>
    </dgm:pt>
  </dgm:ptLst>
  <dgm:cxnLst>
    <dgm:cxn modelId="{0898D509-A7E0-4F22-9C73-D06B3630E65F}" type="presOf" srcId="{A9D9F3A0-04CC-4A9E-8BC9-550CC40CEC62}" destId="{D23AC927-0B40-4A75-83CA-5996052D247A}" srcOrd="1" destOrd="0" presId="urn:microsoft.com/office/officeart/2005/8/layout/hierarchy3"/>
    <dgm:cxn modelId="{7A6C57F0-4121-4D77-BE90-55436FBC2DDB}" type="presOf" srcId="{22EE5938-8B99-4BAB-9427-A33247366649}" destId="{F7E09A07-AD8E-420E-8D91-D066B05008FD}" srcOrd="0" destOrd="0" presId="urn:microsoft.com/office/officeart/2005/8/layout/hierarchy3"/>
    <dgm:cxn modelId="{CC363725-6151-4F4F-82F8-CF0B6C6E4BA2}" srcId="{A9D9F3A0-04CC-4A9E-8BC9-550CC40CEC62}" destId="{98A23359-5AF0-4FCA-9256-27B35B480E1D}" srcOrd="0" destOrd="0" parTransId="{3ACE0BAB-1AD9-46ED-9FE3-195844E34F6E}" sibTransId="{DBE37CD2-DF41-4E38-AA1B-6697B652515B}"/>
    <dgm:cxn modelId="{D442EEDF-F037-4C96-911E-B9CC65114067}" type="presOf" srcId="{3ACE0BAB-1AD9-46ED-9FE3-195844E34F6E}" destId="{03E7138E-FC3F-4AF8-80C5-39E31903AD8B}" srcOrd="0" destOrd="0" presId="urn:microsoft.com/office/officeart/2005/8/layout/hierarchy3"/>
    <dgm:cxn modelId="{4177F91D-0C5F-4912-A883-81CB6655B38C}" type="presOf" srcId="{A9D9F3A0-04CC-4A9E-8BC9-550CC40CEC62}" destId="{325CD059-DE19-47D2-B8EC-0ACFA02769A8}" srcOrd="0" destOrd="0" presId="urn:microsoft.com/office/officeart/2005/8/layout/hierarchy3"/>
    <dgm:cxn modelId="{F0E42169-3493-473B-99AF-382763F77912}" type="presOf" srcId="{D5F3B50E-B5DB-49EB-9649-1B9FC7B9C8EF}" destId="{91FB2670-7B21-4D70-BC17-14A61E4E9D03}" srcOrd="0" destOrd="0" presId="urn:microsoft.com/office/officeart/2005/8/layout/hierarchy3"/>
    <dgm:cxn modelId="{64E12FD6-02E3-4717-A46B-F5C402C0FE32}" type="presOf" srcId="{6CDE6E34-FBBA-49AC-949A-A4846CBF0D3F}" destId="{6C013056-BA70-4E0D-9BA5-4475A8DCE646}" srcOrd="0" destOrd="0" presId="urn:microsoft.com/office/officeart/2005/8/layout/hierarchy3"/>
    <dgm:cxn modelId="{CF2D8C02-E251-4D1A-BCFB-3DED7DC115A8}" type="presOf" srcId="{98A23359-5AF0-4FCA-9256-27B35B480E1D}" destId="{9597A331-16E4-409C-92FD-C96008120D6F}" srcOrd="0" destOrd="0" presId="urn:microsoft.com/office/officeart/2005/8/layout/hierarchy3"/>
    <dgm:cxn modelId="{00077E29-216F-4943-B940-6FFA282152E5}" srcId="{A9D9F3A0-04CC-4A9E-8BC9-550CC40CEC62}" destId="{6CDE6E34-FBBA-49AC-949A-A4846CBF0D3F}" srcOrd="1" destOrd="0" parTransId="{D5F3B50E-B5DB-49EB-9649-1B9FC7B9C8EF}" sibTransId="{E914262A-1817-412D-91C3-A71BABE286E1}"/>
    <dgm:cxn modelId="{84636E2C-2DF7-49A5-8581-243F401EF069}" srcId="{22EE5938-8B99-4BAB-9427-A33247366649}" destId="{A9D9F3A0-04CC-4A9E-8BC9-550CC40CEC62}" srcOrd="0" destOrd="0" parTransId="{85E871B7-D9D3-47F0-9056-A4C6A48C5B2A}" sibTransId="{D4A3FD8D-DA16-429F-97F9-88B962C0399C}"/>
    <dgm:cxn modelId="{18B1AE7A-5C83-4C83-A646-B39D9AD1808A}" type="presParOf" srcId="{F7E09A07-AD8E-420E-8D91-D066B05008FD}" destId="{7C82E0B2-AF56-47F5-B7B7-29B1DECB9F74}" srcOrd="0" destOrd="0" presId="urn:microsoft.com/office/officeart/2005/8/layout/hierarchy3"/>
    <dgm:cxn modelId="{724D9082-7029-4438-B953-139D0FFCB20D}" type="presParOf" srcId="{7C82E0B2-AF56-47F5-B7B7-29B1DECB9F74}" destId="{AD8A747E-4505-40DA-8F13-449C7E731626}" srcOrd="0" destOrd="0" presId="urn:microsoft.com/office/officeart/2005/8/layout/hierarchy3"/>
    <dgm:cxn modelId="{91EA5FBE-3602-4059-B826-4A3416132198}" type="presParOf" srcId="{AD8A747E-4505-40DA-8F13-449C7E731626}" destId="{325CD059-DE19-47D2-B8EC-0ACFA02769A8}" srcOrd="0" destOrd="0" presId="urn:microsoft.com/office/officeart/2005/8/layout/hierarchy3"/>
    <dgm:cxn modelId="{2DEC203F-1DAC-4BC9-9CC8-446291B4428D}" type="presParOf" srcId="{AD8A747E-4505-40DA-8F13-449C7E731626}" destId="{D23AC927-0B40-4A75-83CA-5996052D247A}" srcOrd="1" destOrd="0" presId="urn:microsoft.com/office/officeart/2005/8/layout/hierarchy3"/>
    <dgm:cxn modelId="{901792BA-B078-4676-8ACC-493D2128D4DA}" type="presParOf" srcId="{7C82E0B2-AF56-47F5-B7B7-29B1DECB9F74}" destId="{B9D49C24-497D-4363-9347-2481E0D3951C}" srcOrd="1" destOrd="0" presId="urn:microsoft.com/office/officeart/2005/8/layout/hierarchy3"/>
    <dgm:cxn modelId="{4EE35A66-3D1F-4D86-9736-C6F0440377EE}" type="presParOf" srcId="{B9D49C24-497D-4363-9347-2481E0D3951C}" destId="{03E7138E-FC3F-4AF8-80C5-39E31903AD8B}" srcOrd="0" destOrd="0" presId="urn:microsoft.com/office/officeart/2005/8/layout/hierarchy3"/>
    <dgm:cxn modelId="{D7B0BFE5-C16B-43EC-8F33-C46E8723E789}" type="presParOf" srcId="{B9D49C24-497D-4363-9347-2481E0D3951C}" destId="{9597A331-16E4-409C-92FD-C96008120D6F}" srcOrd="1" destOrd="0" presId="urn:microsoft.com/office/officeart/2005/8/layout/hierarchy3"/>
    <dgm:cxn modelId="{E66D303F-A956-40E0-B5BC-41883AA7243E}" type="presParOf" srcId="{B9D49C24-497D-4363-9347-2481E0D3951C}" destId="{91FB2670-7B21-4D70-BC17-14A61E4E9D03}" srcOrd="2" destOrd="0" presId="urn:microsoft.com/office/officeart/2005/8/layout/hierarchy3"/>
    <dgm:cxn modelId="{26C79C69-C3FE-4343-92FD-A0327D304214}" type="presParOf" srcId="{B9D49C24-497D-4363-9347-2481E0D3951C}" destId="{6C013056-BA70-4E0D-9BA5-4475A8DCE646}"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49A51E1-CD3E-49DE-B965-C4BDC84BAC0F}">
      <dsp:nvSpPr>
        <dsp:cNvPr id="0" name=""/>
        <dsp:cNvSpPr/>
      </dsp:nvSpPr>
      <dsp:spPr>
        <a:xfrm rot="5400000">
          <a:off x="4937218" y="-1890294"/>
          <a:ext cx="1110555" cy="516940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mn-MN" sz="1800" b="0" i="0" kern="1200" dirty="0" smtClean="0"/>
            <a:t>Усанд живсэн хүн сандарч гүнзгий амьсгал авснаар уушгинд  ус орно.</a:t>
          </a:r>
          <a:endParaRPr lang="en-US" sz="1800" kern="1200" dirty="0"/>
        </a:p>
      </dsp:txBody>
      <dsp:txXfrm rot="5400000">
        <a:off x="4937218" y="-1890294"/>
        <a:ext cx="1110555" cy="5169408"/>
      </dsp:txXfrm>
    </dsp:sp>
    <dsp:sp modelId="{11363D84-4893-4165-B758-89A72F46E49F}">
      <dsp:nvSpPr>
        <dsp:cNvPr id="0" name=""/>
        <dsp:cNvSpPr/>
      </dsp:nvSpPr>
      <dsp:spPr>
        <a:xfrm>
          <a:off x="0" y="311"/>
          <a:ext cx="2907792" cy="1388194"/>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mn-MN" sz="3600" b="0" i="0" kern="1200" dirty="0" smtClean="0"/>
            <a:t>1.Жинхэнэ живэлт</a:t>
          </a:r>
          <a:endParaRPr lang="en-US" sz="3600" kern="1200" dirty="0"/>
        </a:p>
      </dsp:txBody>
      <dsp:txXfrm>
        <a:off x="0" y="311"/>
        <a:ext cx="2907792" cy="1388194"/>
      </dsp:txXfrm>
    </dsp:sp>
    <dsp:sp modelId="{011201CE-137A-4627-8CFD-6A31FD18BF3D}">
      <dsp:nvSpPr>
        <dsp:cNvPr id="0" name=""/>
        <dsp:cNvSpPr/>
      </dsp:nvSpPr>
      <dsp:spPr>
        <a:xfrm rot="5400000">
          <a:off x="4937218" y="-432690"/>
          <a:ext cx="1110555" cy="516940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mn-MN" sz="1800" b="0" i="0" kern="1200" dirty="0" smtClean="0"/>
            <a:t>Амьсгалын замд багахан ус ормогц дууны хөвч рефлексээр агшиж амьсгал бүтнэ. Амьсгал бүтсэнээр зүрх дарангуйлагдаж зогсоно.</a:t>
          </a:r>
          <a:endParaRPr lang="en-US" sz="1800" kern="1200" dirty="0"/>
        </a:p>
      </dsp:txBody>
      <dsp:txXfrm rot="5400000">
        <a:off x="4937218" y="-432690"/>
        <a:ext cx="1110555" cy="5169408"/>
      </dsp:txXfrm>
    </dsp:sp>
    <dsp:sp modelId="{78CACD08-9F29-4305-B3FF-9687BC6D6628}">
      <dsp:nvSpPr>
        <dsp:cNvPr id="0" name=""/>
        <dsp:cNvSpPr/>
      </dsp:nvSpPr>
      <dsp:spPr>
        <a:xfrm>
          <a:off x="0" y="1457915"/>
          <a:ext cx="2907792" cy="1388194"/>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mn-MN" sz="3600" b="0" i="0" kern="1200" dirty="0" smtClean="0"/>
            <a:t>2.Бүтэлттэй живэлт</a:t>
          </a:r>
          <a:endParaRPr lang="en-US" sz="3600" kern="1200" dirty="0"/>
        </a:p>
      </dsp:txBody>
      <dsp:txXfrm>
        <a:off x="0" y="1457915"/>
        <a:ext cx="2907792" cy="1388194"/>
      </dsp:txXfrm>
    </dsp:sp>
    <dsp:sp modelId="{2A4BA187-5B20-4961-A267-C70D65B5B463}">
      <dsp:nvSpPr>
        <dsp:cNvPr id="0" name=""/>
        <dsp:cNvSpPr/>
      </dsp:nvSpPr>
      <dsp:spPr>
        <a:xfrm rot="5400000">
          <a:off x="4633648" y="1186824"/>
          <a:ext cx="1706968" cy="516435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b="0" i="0" kern="1200" dirty="0" smtClean="0"/>
            <a:t>5-10%</a:t>
          </a:r>
          <a:r>
            <a:rPr lang="mn-MN" sz="1800" b="0" i="0" kern="1200" dirty="0" smtClean="0"/>
            <a:t> тохиолдоно. Гэнэтийн цочрол айдсын улмаас рефлексээр зүрхзогсох тул амьсгал зогсож клиникийн шинжүүд шууд илэрнэ. Энэүед уушгинд ус орохгүй.</a:t>
          </a:r>
          <a:endParaRPr lang="en-US" sz="1800" kern="1200" dirty="0"/>
        </a:p>
      </dsp:txBody>
      <dsp:txXfrm rot="5400000">
        <a:off x="4633648" y="1186824"/>
        <a:ext cx="1706968" cy="5164359"/>
      </dsp:txXfrm>
    </dsp:sp>
    <dsp:sp modelId="{18051F60-640A-4138-B75E-5E80219410D2}">
      <dsp:nvSpPr>
        <dsp:cNvPr id="0" name=""/>
        <dsp:cNvSpPr/>
      </dsp:nvSpPr>
      <dsp:spPr>
        <a:xfrm>
          <a:off x="0" y="3074906"/>
          <a:ext cx="2904952" cy="1388194"/>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mn-MN" sz="3600" b="0" i="0" kern="1200" dirty="0" smtClean="0"/>
            <a:t>3.Синкопал живэлт</a:t>
          </a:r>
          <a:endParaRPr lang="en-US" sz="3600" kern="1200" dirty="0"/>
        </a:p>
      </dsp:txBody>
      <dsp:txXfrm>
        <a:off x="0" y="3074906"/>
        <a:ext cx="2904952" cy="138819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25CD059-DE19-47D2-B8EC-0ACFA02769A8}">
      <dsp:nvSpPr>
        <dsp:cNvPr id="0" name=""/>
        <dsp:cNvSpPr/>
      </dsp:nvSpPr>
      <dsp:spPr>
        <a:xfrm>
          <a:off x="2824906" y="1699"/>
          <a:ext cx="3036986" cy="15184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lvl="0" algn="ctr" defTabSz="1333500">
            <a:lnSpc>
              <a:spcPct val="90000"/>
            </a:lnSpc>
            <a:spcBef>
              <a:spcPct val="0"/>
            </a:spcBef>
            <a:spcAft>
              <a:spcPct val="35000"/>
            </a:spcAft>
          </a:pPr>
          <a:r>
            <a:rPr lang="mn-MN" sz="3000" b="0" i="0" kern="1200" dirty="0" smtClean="0"/>
            <a:t>Амьтанд хазуулах</a:t>
          </a:r>
        </a:p>
        <a:p>
          <a:pPr lvl="0" algn="ctr" defTabSz="1333500">
            <a:lnSpc>
              <a:spcPct val="90000"/>
            </a:lnSpc>
            <a:spcBef>
              <a:spcPct val="0"/>
            </a:spcBef>
            <a:spcAft>
              <a:spcPct val="35000"/>
            </a:spcAft>
          </a:pPr>
          <a:r>
            <a:rPr lang="mn-MN" sz="3000" b="0" i="0" kern="1200" dirty="0" smtClean="0"/>
            <a:t> </a:t>
          </a:r>
          <a:endParaRPr lang="en-US" sz="3000" kern="1200" dirty="0"/>
        </a:p>
      </dsp:txBody>
      <dsp:txXfrm>
        <a:off x="2824906" y="1699"/>
        <a:ext cx="3036986" cy="1518493"/>
      </dsp:txXfrm>
    </dsp:sp>
    <dsp:sp modelId="{03E7138E-FC3F-4AF8-80C5-39E31903AD8B}">
      <dsp:nvSpPr>
        <dsp:cNvPr id="0" name=""/>
        <dsp:cNvSpPr/>
      </dsp:nvSpPr>
      <dsp:spPr>
        <a:xfrm>
          <a:off x="3128605" y="1520192"/>
          <a:ext cx="303698" cy="1138870"/>
        </a:xfrm>
        <a:custGeom>
          <a:avLst/>
          <a:gdLst/>
          <a:ahLst/>
          <a:cxnLst/>
          <a:rect l="0" t="0" r="0" b="0"/>
          <a:pathLst>
            <a:path>
              <a:moveTo>
                <a:pt x="0" y="0"/>
              </a:moveTo>
              <a:lnTo>
                <a:pt x="0" y="1138870"/>
              </a:lnTo>
              <a:lnTo>
                <a:pt x="303698" y="11388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97A331-16E4-409C-92FD-C96008120D6F}">
      <dsp:nvSpPr>
        <dsp:cNvPr id="0" name=""/>
        <dsp:cNvSpPr/>
      </dsp:nvSpPr>
      <dsp:spPr>
        <a:xfrm>
          <a:off x="3432303" y="1899815"/>
          <a:ext cx="2429589" cy="151849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mn-MN" sz="2600" b="0" i="0" kern="1200" dirty="0" smtClean="0"/>
            <a:t>Могойд хатгуулах</a:t>
          </a:r>
          <a:endParaRPr lang="en-US" sz="2600" kern="1200" dirty="0"/>
        </a:p>
      </dsp:txBody>
      <dsp:txXfrm>
        <a:off x="3432303" y="1899815"/>
        <a:ext cx="2429589" cy="1518493"/>
      </dsp:txXfrm>
    </dsp:sp>
    <dsp:sp modelId="{91FB2670-7B21-4D70-BC17-14A61E4E9D03}">
      <dsp:nvSpPr>
        <dsp:cNvPr id="0" name=""/>
        <dsp:cNvSpPr/>
      </dsp:nvSpPr>
      <dsp:spPr>
        <a:xfrm>
          <a:off x="3128605" y="1520192"/>
          <a:ext cx="300394" cy="3038685"/>
        </a:xfrm>
        <a:custGeom>
          <a:avLst/>
          <a:gdLst/>
          <a:ahLst/>
          <a:cxnLst/>
          <a:rect l="0" t="0" r="0" b="0"/>
          <a:pathLst>
            <a:path>
              <a:moveTo>
                <a:pt x="0" y="0"/>
              </a:moveTo>
              <a:lnTo>
                <a:pt x="0" y="3038685"/>
              </a:lnTo>
              <a:lnTo>
                <a:pt x="300394" y="30386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013056-BA70-4E0D-9BA5-4475A8DCE646}">
      <dsp:nvSpPr>
        <dsp:cNvPr id="0" name=""/>
        <dsp:cNvSpPr/>
      </dsp:nvSpPr>
      <dsp:spPr>
        <a:xfrm>
          <a:off x="3428999" y="3799631"/>
          <a:ext cx="2429589" cy="151849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mn-MN" sz="2600" b="0" i="0" kern="1200" dirty="0" smtClean="0"/>
            <a:t>Зөгий болон бусад шавжинд хатгуулах</a:t>
          </a:r>
          <a:endParaRPr lang="en-US" sz="2600" kern="1200" dirty="0"/>
        </a:p>
      </dsp:txBody>
      <dsp:txXfrm>
        <a:off x="3428999" y="3799631"/>
        <a:ext cx="2429589" cy="151849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04217882-3875-48B4-9F6A-81B88EC67DC6}" type="datetimeFigureOut">
              <a:rPr lang="en-US" smtClean="0"/>
              <a:pPr/>
              <a:t>5/11/2014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E6977476-03CA-4A60-918F-087D482374C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4217882-3875-48B4-9F6A-81B88EC67DC6}" type="datetimeFigureOut">
              <a:rPr lang="en-US" smtClean="0"/>
              <a:pPr/>
              <a:t>5/11/2014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E6977476-03CA-4A60-918F-087D482374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04217882-3875-48B4-9F6A-81B88EC67DC6}" type="datetimeFigureOut">
              <a:rPr lang="en-US" smtClean="0"/>
              <a:pPr/>
              <a:t>5/11/2014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E6977476-03CA-4A60-918F-087D482374C2}"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04217882-3875-48B4-9F6A-81B88EC67DC6}" type="datetimeFigureOut">
              <a:rPr lang="en-US" smtClean="0"/>
              <a:pPr/>
              <a:t>5/11/2014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E6977476-03CA-4A60-918F-087D482374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04217882-3875-48B4-9F6A-81B88EC67DC6}" type="datetimeFigureOut">
              <a:rPr lang="en-US" smtClean="0"/>
              <a:pPr/>
              <a:t>5/11/2014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E6977476-03CA-4A60-918F-087D482374C2}"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04217882-3875-48B4-9F6A-81B88EC67DC6}" type="datetimeFigureOut">
              <a:rPr lang="en-US" smtClean="0"/>
              <a:pPr/>
              <a:t>5/11/2014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77476-03CA-4A60-918F-087D482374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4217882-3875-48B4-9F6A-81B88EC67DC6}" type="datetimeFigureOut">
              <a:rPr lang="en-US" smtClean="0"/>
              <a:pPr/>
              <a:t>5/11/2014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77476-03CA-4A60-918F-087D482374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4217882-3875-48B4-9F6A-81B88EC67DC6}" type="datetimeFigureOut">
              <a:rPr lang="en-US" smtClean="0"/>
              <a:pPr/>
              <a:t>5/11/2014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77476-03CA-4A60-918F-087D482374C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04217882-3875-48B4-9F6A-81B88EC67DC6}" type="datetimeFigureOut">
              <a:rPr lang="en-US" smtClean="0"/>
              <a:pPr/>
              <a:t>5/11/2014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E6977476-03CA-4A60-918F-087D482374C2}"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4217882-3875-48B4-9F6A-81B88EC67DC6}" type="datetimeFigureOut">
              <a:rPr lang="en-US" smtClean="0"/>
              <a:pPr/>
              <a:t>5/11/2014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77476-03CA-4A60-918F-087D482374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4217882-3875-48B4-9F6A-81B88EC67DC6}" type="datetimeFigureOut">
              <a:rPr lang="en-US" smtClean="0"/>
              <a:pPr/>
              <a:t>5/11/2014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77476-03CA-4A60-918F-087D482374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4217882-3875-48B4-9F6A-81B88EC67DC6}" type="datetimeFigureOut">
              <a:rPr lang="en-US" smtClean="0"/>
              <a:pPr/>
              <a:t>5/11/2014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6977476-03CA-4A60-918F-087D482374C2}"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838200"/>
            <a:ext cx="7772400" cy="2810806"/>
          </a:xfrm>
        </p:spPr>
        <p:txBody>
          <a:bodyPr>
            <a:normAutofit/>
          </a:bodyPr>
          <a:lstStyle/>
          <a:p>
            <a:r>
              <a:rPr lang="mn-MN" dirty="0" smtClean="0"/>
              <a:t>живэлт, цахилгаанд цохиулах, амьтанд хазуулах, хордлого</a:t>
            </a:r>
            <a:endParaRPr lang="en-US" dirty="0"/>
          </a:p>
        </p:txBody>
      </p:sp>
      <p:sp>
        <p:nvSpPr>
          <p:cNvPr id="3" name="Subtitle 2"/>
          <p:cNvSpPr>
            <a:spLocks noGrp="1"/>
          </p:cNvSpPr>
          <p:nvPr>
            <p:ph type="subTitle" idx="1"/>
          </p:nvPr>
        </p:nvSpPr>
        <p:spPr>
          <a:xfrm>
            <a:off x="685800" y="3886200"/>
            <a:ext cx="7772400" cy="1420368"/>
          </a:xfrm>
        </p:spPr>
        <p:txBody>
          <a:bodyPr>
            <a:normAutofit/>
          </a:bodyPr>
          <a:lstStyle/>
          <a:p>
            <a:endParaRPr lang="mn-MN"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762000"/>
          </a:xfrm>
        </p:spPr>
        <p:txBody>
          <a:bodyPr>
            <a:normAutofit fontScale="90000"/>
          </a:bodyPr>
          <a:lstStyle/>
          <a:p>
            <a:r>
              <a:rPr lang="mn-MN" sz="4400" dirty="0" smtClean="0"/>
              <a:t>Жинхэнэ живэлт</a:t>
            </a:r>
            <a:r>
              <a:rPr lang="mn-MN" dirty="0" smtClean="0"/>
              <a:t/>
            </a:r>
            <a:br>
              <a:rPr lang="mn-MN" dirty="0" smtClean="0"/>
            </a:br>
            <a:endParaRPr lang="en-US" dirty="0"/>
          </a:p>
        </p:txBody>
      </p:sp>
      <p:sp>
        <p:nvSpPr>
          <p:cNvPr id="3" name="Content Placeholder 2"/>
          <p:cNvSpPr>
            <a:spLocks noGrp="1"/>
          </p:cNvSpPr>
          <p:nvPr>
            <p:ph idx="1"/>
          </p:nvPr>
        </p:nvSpPr>
        <p:spPr>
          <a:xfrm>
            <a:off x="304800" y="990600"/>
            <a:ext cx="8686800" cy="5638800"/>
          </a:xfrm>
        </p:spPr>
        <p:txBody>
          <a:bodyPr>
            <a:normAutofit lnSpcReduction="10000"/>
          </a:bodyPr>
          <a:lstStyle/>
          <a:p>
            <a:r>
              <a:rPr lang="mn-MN" sz="3000" dirty="0" smtClean="0"/>
              <a:t>Усанд живсэн хүн сандарч,гүнзгий амьсгал авсанаар уушгинд ус орно.</a:t>
            </a:r>
          </a:p>
          <a:p>
            <a:r>
              <a:rPr lang="mn-MN" sz="3000" dirty="0" smtClean="0"/>
              <a:t>1. Эхэн үед ухаантай, цочирдсон, замбараагүй хөдөлгөөн хийж, тусламж үзүүлэгчийг эсэргүүцдэг. Залгисан усаараа бөөлждөг. Шуугиантай амьсгалтай, ханиалгана.</a:t>
            </a:r>
          </a:p>
          <a:p>
            <a:r>
              <a:rPr lang="mn-MN" sz="3000" dirty="0" smtClean="0"/>
              <a:t>2. Агонийн үе: Ухаан алдах боловч зүрхний үйл ажиллагаа хараахан алдагдаагүй, амьсгал тасалдангуй байна.Хурдан тусламж үзүүлэхгүй бол зүрх амьсал зогсоно.</a:t>
            </a:r>
          </a:p>
          <a:p>
            <a:r>
              <a:rPr lang="mn-MN" sz="2800" dirty="0" smtClean="0"/>
              <a:t>Клиник үхлийн үе: Зүрх, амьсгал зогсож хүүхэн хараа өргөсөж, гэрлийн урвал үгүй болсон байна.</a:t>
            </a:r>
            <a:endParaRPr lang="mn-MN" sz="3000" dirty="0" smtClean="0"/>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1066800"/>
          </a:xfrm>
        </p:spPr>
        <p:txBody>
          <a:bodyPr>
            <a:noAutofit/>
          </a:bodyPr>
          <a:lstStyle/>
          <a:p>
            <a:r>
              <a:rPr lang="mn-MN" sz="3200" dirty="0" smtClean="0"/>
              <a:t>Живэлт- утопление - </a:t>
            </a:r>
            <a:r>
              <a:rPr lang="en-US" sz="3200" dirty="0" err="1" smtClean="0"/>
              <a:t>drowing</a:t>
            </a:r>
            <a:r>
              <a:rPr lang="en-US" sz="3200" dirty="0" smtClean="0"/>
              <a:t> </a:t>
            </a:r>
            <a:r>
              <a:rPr lang="en-US" sz="2400" dirty="0" smtClean="0"/>
              <a:t/>
            </a:r>
            <a:br>
              <a:rPr lang="en-US" sz="2400" dirty="0" smtClean="0"/>
            </a:br>
            <a:endParaRPr lang="en-US" sz="2400" dirty="0"/>
          </a:p>
        </p:txBody>
      </p:sp>
      <p:sp>
        <p:nvSpPr>
          <p:cNvPr id="3" name="Content Placeholder 2"/>
          <p:cNvSpPr>
            <a:spLocks noGrp="1"/>
          </p:cNvSpPr>
          <p:nvPr>
            <p:ph idx="1"/>
          </p:nvPr>
        </p:nvSpPr>
        <p:spPr>
          <a:xfrm>
            <a:off x="304800" y="1066800"/>
            <a:ext cx="8686800" cy="5334000"/>
          </a:xfrm>
        </p:spPr>
        <p:txBody>
          <a:bodyPr>
            <a:normAutofit/>
          </a:bodyPr>
          <a:lstStyle/>
          <a:p>
            <a:r>
              <a:rPr lang="mn-MN" dirty="0" smtClean="0"/>
              <a:t>Живэлт нь гурван хэв маягтай.</a:t>
            </a:r>
          </a:p>
          <a:p>
            <a:pPr>
              <a:buNone/>
            </a:pPr>
            <a:r>
              <a:rPr lang="mn-MN" dirty="0" smtClean="0"/>
              <a:t/>
            </a:r>
            <a:br>
              <a:rPr lang="mn-MN" dirty="0" smtClean="0"/>
            </a:br>
            <a:endParaRPr lang="en-US" dirty="0"/>
          </a:p>
        </p:txBody>
      </p:sp>
      <p:graphicFrame>
        <p:nvGraphicFramePr>
          <p:cNvPr id="4" name="Diagram 3"/>
          <p:cNvGraphicFramePr/>
          <p:nvPr/>
        </p:nvGraphicFramePr>
        <p:xfrm>
          <a:off x="685800" y="1752600"/>
          <a:ext cx="8077200" cy="462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914400"/>
          </a:xfrm>
        </p:spPr>
        <p:txBody>
          <a:bodyPr/>
          <a:lstStyle/>
          <a:p>
            <a:r>
              <a:rPr lang="mn-MN" dirty="0" smtClean="0"/>
              <a:t>Живсэн хүнд үзүүлэх тусламж</a:t>
            </a:r>
            <a:endParaRPr lang="en-US" dirty="0"/>
          </a:p>
        </p:txBody>
      </p:sp>
      <p:sp>
        <p:nvSpPr>
          <p:cNvPr id="3" name="Content Placeholder 2"/>
          <p:cNvSpPr>
            <a:spLocks noGrp="1"/>
          </p:cNvSpPr>
          <p:nvPr>
            <p:ph idx="1"/>
          </p:nvPr>
        </p:nvSpPr>
        <p:spPr>
          <a:xfrm>
            <a:off x="381000" y="1219200"/>
            <a:ext cx="8763000" cy="5181600"/>
          </a:xfrm>
        </p:spPr>
        <p:txBody>
          <a:bodyPr>
            <a:normAutofit fontScale="25000" lnSpcReduction="20000"/>
          </a:bodyPr>
          <a:lstStyle/>
          <a:p>
            <a:pPr>
              <a:lnSpc>
                <a:spcPct val="120000"/>
              </a:lnSpc>
            </a:pPr>
            <a:r>
              <a:rPr lang="mn-MN" sz="9800" dirty="0" smtClean="0">
                <a:latin typeface="Calibri" pitchFamily="34" charset="0"/>
                <a:cs typeface="Calibri" pitchFamily="34" charset="0"/>
              </a:rPr>
              <a:t>Уснаас гаргана.</a:t>
            </a:r>
          </a:p>
          <a:p>
            <a:pPr>
              <a:lnSpc>
                <a:spcPct val="120000"/>
              </a:lnSpc>
            </a:pPr>
            <a:r>
              <a:rPr lang="mn-MN" sz="9800" dirty="0" smtClean="0">
                <a:latin typeface="Calibri" pitchFamily="34" charset="0"/>
                <a:cs typeface="Calibri" pitchFamily="34" charset="0"/>
              </a:rPr>
              <a:t>Уснаас гаргамагц цаг алдалгүйгээр амьсгалын замыг шалгана.</a:t>
            </a:r>
          </a:p>
          <a:p>
            <a:pPr>
              <a:lnSpc>
                <a:spcPct val="120000"/>
              </a:lnSpc>
            </a:pPr>
            <a:r>
              <a:rPr lang="mn-MN" sz="9800" dirty="0" smtClean="0">
                <a:latin typeface="Calibri" pitchFamily="34" charset="0"/>
                <a:cs typeface="Calibri" pitchFamily="34" charset="0"/>
              </a:rPr>
              <a:t>Гадны биетийг гаргана. ( Ам хамарт элс, шавар, ургамлын зүйл орсон бол гоожуулах, ухаж авах, арчих, соруулах аргуудаар цэвэрлэнэ)</a:t>
            </a:r>
          </a:p>
          <a:p>
            <a:pPr>
              <a:lnSpc>
                <a:spcPct val="120000"/>
              </a:lnSpc>
            </a:pPr>
            <a:r>
              <a:rPr lang="mn-MN" sz="9800" dirty="0" smtClean="0">
                <a:latin typeface="Calibri" pitchFamily="34" charset="0"/>
                <a:cs typeface="Calibri" pitchFamily="34" charset="0"/>
              </a:rPr>
              <a:t> Үүнд: 30-40 секунд хангалттай.</a:t>
            </a:r>
          </a:p>
          <a:p>
            <a:pPr>
              <a:lnSpc>
                <a:spcPct val="120000"/>
              </a:lnSpc>
            </a:pPr>
            <a:r>
              <a:rPr lang="mn-MN" sz="9800" dirty="0" smtClean="0">
                <a:latin typeface="Calibri" pitchFamily="34" charset="0"/>
                <a:cs typeface="Calibri" pitchFamily="34" charset="0"/>
              </a:rPr>
              <a:t>Дараа нь живсэн хүнийг хэвлийгээр нь өөрийнхөө өвдөг дээр доош харуулан хэвтүүлээд нуруун талаас хүчтэйхэн хэдэн удаа дарж усыг гаргадаг.</a:t>
            </a:r>
          </a:p>
          <a:p>
            <a:pPr>
              <a:lnSpc>
                <a:spcPct val="120000"/>
              </a:lnSpc>
            </a:pPr>
            <a:r>
              <a:rPr lang="mn-MN" sz="9800" dirty="0" smtClean="0">
                <a:latin typeface="Calibri" pitchFamily="34" charset="0"/>
                <a:cs typeface="Calibri" pitchFamily="34" charset="0"/>
              </a:rPr>
              <a:t>Зохиомол амьсгал хийнэ.</a:t>
            </a:r>
          </a:p>
          <a:p>
            <a:r>
              <a:rPr lang="mn-MN" sz="3600" dirty="0" smtClean="0">
                <a:latin typeface="Arial" pitchFamily="34" charset="0"/>
                <a:cs typeface="Arial" pitchFamily="34" charset="0"/>
              </a:rPr>
              <a:t/>
            </a:r>
            <a:br>
              <a:rPr lang="mn-MN" sz="3600" dirty="0" smtClean="0">
                <a:latin typeface="Arial" pitchFamily="34" charset="0"/>
                <a:cs typeface="Arial" pitchFamily="34" charset="0"/>
              </a:rPr>
            </a:br>
            <a:endParaRPr lang="en-US" sz="3600"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86800" cy="5775325"/>
          </a:xfrm>
        </p:spPr>
        <p:txBody>
          <a:bodyPr/>
          <a:lstStyle/>
          <a:p>
            <a:r>
              <a:rPr lang="mn-MN" dirty="0" smtClean="0"/>
              <a:t>Дараа нь өөрийн амьсгал сэргэж, том судсууд дээр лугшилт мэдрэгдэх хүртэл АВС арга хэмжээг үргэлжлүулэх ба цаашид ухаан сэргэсэн, сэргээгүй хамаагүй эмнэлэгт хүргэх хэрэгтэй.</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1219200"/>
          </a:xfrm>
        </p:spPr>
        <p:txBody>
          <a:bodyPr>
            <a:normAutofit/>
          </a:bodyPr>
          <a:lstStyle/>
          <a:p>
            <a:r>
              <a:rPr lang="mn-MN" dirty="0" smtClean="0"/>
              <a:t>Ганц хүн тусламж үзүүлэх</a:t>
            </a:r>
            <a:br>
              <a:rPr lang="mn-MN" dirty="0" smtClean="0"/>
            </a:br>
            <a:endParaRPr lang="en-US" dirty="0"/>
          </a:p>
        </p:txBody>
      </p:sp>
      <p:sp>
        <p:nvSpPr>
          <p:cNvPr id="3" name="Content Placeholder 2"/>
          <p:cNvSpPr>
            <a:spLocks noGrp="1"/>
          </p:cNvSpPr>
          <p:nvPr>
            <p:ph idx="1"/>
          </p:nvPr>
        </p:nvSpPr>
        <p:spPr/>
        <p:txBody>
          <a:bodyPr>
            <a:normAutofit/>
          </a:bodyPr>
          <a:lstStyle/>
          <a:p>
            <a:r>
              <a:rPr lang="mn-MN" dirty="0" smtClean="0"/>
              <a:t>Өвдөгөө нугалж суугаад осолдогчийн аюулхай орчим хөлийн өвдөгийг тааруулж толгойг доош унжуулан зүүн гарын “хурууг ам руу нь хийж, амыг ангайлган хэлийг татаж гарын алгаар дороос нь дээш нурууг толгойлуу илнэ.</a:t>
            </a:r>
          </a:p>
          <a:p>
            <a:pPr>
              <a:buNone/>
            </a:pPr>
            <a:r>
              <a:rPr lang="mn-MN" dirty="0" smtClean="0"/>
              <a:t/>
            </a:r>
            <a:br>
              <a:rPr lang="mn-MN"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1066800"/>
          </a:xfrm>
        </p:spPr>
        <p:txBody>
          <a:bodyPr>
            <a:normAutofit fontScale="90000"/>
          </a:bodyPr>
          <a:lstStyle/>
          <a:p>
            <a:r>
              <a:rPr lang="mn-MN" dirty="0" smtClean="0"/>
              <a:t>2-оос дээш хүн тусламж үзүүлвэл</a:t>
            </a:r>
            <a:br>
              <a:rPr lang="mn-MN" dirty="0" smtClean="0"/>
            </a:br>
            <a:endParaRPr lang="en-US" dirty="0"/>
          </a:p>
        </p:txBody>
      </p:sp>
      <p:sp>
        <p:nvSpPr>
          <p:cNvPr id="3" name="Content Placeholder 2"/>
          <p:cNvSpPr>
            <a:spLocks noGrp="1"/>
          </p:cNvSpPr>
          <p:nvPr>
            <p:ph idx="1"/>
          </p:nvPr>
        </p:nvSpPr>
        <p:spPr/>
        <p:txBody>
          <a:bodyPr/>
          <a:lstStyle/>
          <a:p>
            <a:r>
              <a:rPr lang="mn-MN" dirty="0" smtClean="0"/>
              <a:t>Нэг хүнээ тохой өвдөгөөр нь түрүүлэг харуулан хагас хэвтүүлж усанд унасан хүний аюулхай орчим ивүүр болгож, дараа нь дээрхийн адил усыг гаргана.</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Уснаас гаргасны дараа авах аргахэмжээ</a:t>
            </a:r>
            <a:br>
              <a:rPr lang="mn-MN" dirty="0" smtClean="0"/>
            </a:br>
            <a:endParaRPr lang="en-US" dirty="0"/>
          </a:p>
        </p:txBody>
      </p:sp>
      <p:sp>
        <p:nvSpPr>
          <p:cNvPr id="3" name="Content Placeholder 2"/>
          <p:cNvSpPr>
            <a:spLocks noGrp="1"/>
          </p:cNvSpPr>
          <p:nvPr>
            <p:ph idx="1"/>
          </p:nvPr>
        </p:nvSpPr>
        <p:spPr>
          <a:xfrm>
            <a:off x="304800" y="1219200"/>
            <a:ext cx="8686800" cy="5105400"/>
          </a:xfrm>
        </p:spPr>
        <p:txBody>
          <a:bodyPr>
            <a:normAutofit fontScale="92500" lnSpcReduction="20000"/>
          </a:bodyPr>
          <a:lstStyle/>
          <a:p>
            <a:r>
              <a:rPr lang="mn-MN" dirty="0" smtClean="0"/>
              <a:t>Уснаасгаргахад ухаантай байгаа хүмүүс ялангуя ахөгшид, хүүхэд биеийн дулаан буурах  тул уснаас гармагц нойтон хувцсыг нь тайлах</a:t>
            </a:r>
          </a:p>
          <a:p>
            <a:r>
              <a:rPr lang="mn-MN" dirty="0" smtClean="0"/>
              <a:t>Халуун цай уулгах</a:t>
            </a:r>
          </a:p>
          <a:p>
            <a:r>
              <a:rPr lang="mn-MN" dirty="0" smtClean="0"/>
              <a:t>Биеийг нь илж арчин бүлээцүүлэх</a:t>
            </a:r>
          </a:p>
          <a:p>
            <a:r>
              <a:rPr lang="mn-MN" dirty="0" smtClean="0"/>
              <a:t> Ам, хамар чих нүдэнд гадны зүйл орсон бол бололцоотой аргаар гэмтээлгүй цэвэрлэж тайван хэвтүүлнэ.</a:t>
            </a:r>
          </a:p>
          <a:p>
            <a:r>
              <a:rPr lang="mn-MN" dirty="0" smtClean="0"/>
              <a:t>Өвчтөнийг тээвэрлэх үедээ анхаарч, ходоодонд ус байвал үргэлжлүүлэн гаргах (хаймсуур тавих) бололцоотой бол хүчилтөрөгчөөр амьсгалуулах хэрэгтэй.</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1066800"/>
          </a:xfrm>
        </p:spPr>
        <p:txBody>
          <a:bodyPr>
            <a:normAutofit fontScale="90000"/>
          </a:bodyPr>
          <a:lstStyle/>
          <a:p>
            <a:r>
              <a:rPr lang="mn-MN" dirty="0" smtClean="0"/>
              <a:t>Анхаарах  зүйл</a:t>
            </a:r>
            <a:br>
              <a:rPr lang="mn-MN" dirty="0" smtClean="0"/>
            </a:br>
            <a:endParaRPr lang="en-US" dirty="0"/>
          </a:p>
        </p:txBody>
      </p:sp>
      <p:sp>
        <p:nvSpPr>
          <p:cNvPr id="3" name="Content Placeholder 2"/>
          <p:cNvSpPr>
            <a:spLocks noGrp="1"/>
          </p:cNvSpPr>
          <p:nvPr>
            <p:ph idx="1"/>
          </p:nvPr>
        </p:nvSpPr>
        <p:spPr/>
        <p:txBody>
          <a:bodyPr>
            <a:normAutofit/>
          </a:bodyPr>
          <a:lstStyle/>
          <a:p>
            <a:r>
              <a:rPr lang="mn-MN" dirty="0" smtClean="0"/>
              <a:t>Усыг бүрэн гаргасны дараа зохиомол амьсгаа хийнэ.</a:t>
            </a:r>
          </a:p>
          <a:p>
            <a:r>
              <a:rPr lang="mn-MN" dirty="0" smtClean="0"/>
              <a:t>Өөрийн амьсгал ортол зохиомол амьсгал хийх шаардлагатай. </a:t>
            </a:r>
          </a:p>
          <a:p>
            <a:r>
              <a:rPr lang="mn-MN" dirty="0" smtClean="0"/>
              <a:t>Живсэн хүний царай хөхөрч улайх</a:t>
            </a:r>
          </a:p>
          <a:p>
            <a:r>
              <a:rPr lang="mn-MN" dirty="0" smtClean="0"/>
              <a:t> Амьсгалын олон цөөн саадгүй эсэх</a:t>
            </a:r>
          </a:p>
          <a:p>
            <a:r>
              <a:rPr lang="mn-MN" dirty="0" smtClean="0"/>
              <a:t>Судасны лугшилт зүрхний зохилтийг шалгана.</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990600"/>
          </a:xfrm>
        </p:spPr>
        <p:txBody>
          <a:bodyPr>
            <a:normAutofit fontScale="90000"/>
          </a:bodyPr>
          <a:lstStyle/>
          <a:p>
            <a:r>
              <a:rPr lang="mn-MN" dirty="0" smtClean="0"/>
              <a:t>Цахилгаанд цохиулах</a:t>
            </a:r>
            <a:br>
              <a:rPr lang="mn-MN" dirty="0" smtClean="0"/>
            </a:br>
            <a:endParaRPr lang="en-US" dirty="0"/>
          </a:p>
        </p:txBody>
      </p:sp>
      <p:sp>
        <p:nvSpPr>
          <p:cNvPr id="3" name="Content Placeholder 2"/>
          <p:cNvSpPr>
            <a:spLocks noGrp="1"/>
          </p:cNvSpPr>
          <p:nvPr>
            <p:ph idx="1"/>
          </p:nvPr>
        </p:nvSpPr>
        <p:spPr/>
        <p:txBody>
          <a:bodyPr>
            <a:normAutofit/>
          </a:bodyPr>
          <a:lstStyle/>
          <a:p>
            <a:r>
              <a:rPr lang="mn-MN" dirty="0" smtClean="0"/>
              <a:t>Цахилгаан цэнэгийн цэгцтэй хөдөлгөөнийг цахилгаан гэнэ. Дулааны цахилгаан ба механик үйлчлэлүүдээс бие махбодид үзүүлж буй физик химийн нийлмэл процессийг цахилгаан гүйдэлд гэмтэх гэнэ.</a:t>
            </a:r>
          </a:p>
          <a:p>
            <a:r>
              <a:rPr lang="mn-MN" dirty="0" smtClean="0"/>
              <a:t>Техник </a:t>
            </a:r>
          </a:p>
          <a:p>
            <a:r>
              <a:rPr lang="mn-MN" dirty="0" smtClean="0"/>
              <a:t>Байгалийн үйлчлэлээр үүсдэг</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686800" cy="5622925"/>
          </a:xfrm>
        </p:spPr>
        <p:txBody>
          <a:bodyPr>
            <a:normAutofit/>
          </a:bodyPr>
          <a:lstStyle/>
          <a:p>
            <a:r>
              <a:rPr lang="mn-MN" dirty="0" smtClean="0"/>
              <a:t>Цахилгаанд цохиулахад  дараах нөхцлүүд  чухал. Үүнд:</a:t>
            </a:r>
          </a:p>
          <a:p>
            <a:r>
              <a:rPr lang="mn-MN" dirty="0" smtClean="0"/>
              <a:t>Гүйдэл хувьсах, тогтмол эсэх</a:t>
            </a:r>
          </a:p>
          <a:p>
            <a:r>
              <a:rPr lang="mn-MN" dirty="0" smtClean="0"/>
              <a:t>Гүйдлийн хүчдэл ба хүч</a:t>
            </a:r>
          </a:p>
          <a:p>
            <a:r>
              <a:rPr lang="mn-MN" dirty="0" smtClean="0"/>
              <a:t>Цахилгааны шүргэлцсэн гадарга</a:t>
            </a:r>
          </a:p>
          <a:p>
            <a:r>
              <a:rPr lang="mn-MN" dirty="0" smtClean="0"/>
              <a:t>Цахилгаан гүйдэл гүйсэн хэлхээ (гүйдэл биеэр дамжсан байдал)</a:t>
            </a:r>
          </a:p>
          <a:p>
            <a:r>
              <a:rPr lang="mn-MN" dirty="0" smtClean="0"/>
              <a:t>Цахилгаанд цохиулсан хугацаа</a:t>
            </a:r>
          </a:p>
          <a:p>
            <a:r>
              <a:rPr lang="mn-MN" dirty="0" smtClean="0"/>
              <a:t>Орчны агаарын чийглэг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1143000"/>
          </a:xfrm>
        </p:spPr>
        <p:txBody>
          <a:bodyPr>
            <a:normAutofit fontScale="90000"/>
          </a:bodyPr>
          <a:lstStyle/>
          <a:p>
            <a:r>
              <a:rPr lang="mn-MN" dirty="0" smtClean="0"/>
              <a:t>Цахилгаан гүйдлийн хүч:</a:t>
            </a:r>
            <a:br>
              <a:rPr lang="mn-MN" dirty="0" smtClean="0"/>
            </a:br>
            <a:endParaRPr lang="en-US" dirty="0"/>
          </a:p>
        </p:txBody>
      </p:sp>
      <p:sp>
        <p:nvSpPr>
          <p:cNvPr id="3" name="Content Placeholder 2"/>
          <p:cNvSpPr>
            <a:spLocks noGrp="1"/>
          </p:cNvSpPr>
          <p:nvPr>
            <p:ph idx="1"/>
          </p:nvPr>
        </p:nvSpPr>
        <p:spPr>
          <a:xfrm>
            <a:off x="304800" y="1066800"/>
            <a:ext cx="8686800" cy="5562600"/>
          </a:xfrm>
        </p:spPr>
        <p:txBody>
          <a:bodyPr>
            <a:normAutofit fontScale="85000" lnSpcReduction="10000"/>
          </a:bodyPr>
          <a:lstStyle/>
          <a:p>
            <a:r>
              <a:rPr lang="mn-MN" dirty="0" smtClean="0"/>
              <a:t>3-5 м/</a:t>
            </a:r>
            <a:r>
              <a:rPr lang="en-US" dirty="0" smtClean="0"/>
              <a:t>A</a:t>
            </a:r>
            <a:r>
              <a:rPr lang="mn-MN" dirty="0" smtClean="0"/>
              <a:t> байхад мэдрэгдэх</a:t>
            </a:r>
          </a:p>
          <a:p>
            <a:r>
              <a:rPr lang="mn-MN" dirty="0" smtClean="0"/>
              <a:t>20-25 м/А болоход булчингийн цочмог агшилт болно.</a:t>
            </a:r>
          </a:p>
          <a:p>
            <a:pPr>
              <a:buNone/>
            </a:pPr>
            <a:r>
              <a:rPr lang="mn-MN" sz="4200" b="1" dirty="0" smtClean="0"/>
              <a:t>Цахилгаан гүйдлийн хүчдэл:</a:t>
            </a:r>
          </a:p>
          <a:p>
            <a:r>
              <a:rPr lang="mn-MN" dirty="0" smtClean="0"/>
              <a:t>220 В хүртэл хөнгөн</a:t>
            </a:r>
          </a:p>
          <a:p>
            <a:pPr>
              <a:lnSpc>
                <a:spcPct val="160000"/>
              </a:lnSpc>
            </a:pPr>
            <a:r>
              <a:rPr lang="mn-MN" dirty="0" smtClean="0"/>
              <a:t>220 В-с дээш хүнд хэлбэр байна. Цахилгаан гүйдэлд цохиулснаас </a:t>
            </a:r>
            <a:r>
              <a:rPr lang="mn-MN" b="1" dirty="0" smtClean="0"/>
              <a:t>цахилгаан түлэгдэлт </a:t>
            </a:r>
            <a:r>
              <a:rPr lang="mn-MN" dirty="0" smtClean="0"/>
              <a:t>үүснэ.  Гүйдэл осон гарсан хэсэгт арьсанд түлэгдэл үүсэх ба үүнийг гүйдлийн тэмдэг гэнэ.</a:t>
            </a:r>
            <a:br>
              <a:rPr lang="mn-MN" dirty="0" smtClean="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Шалтгаан</a:t>
            </a:r>
            <a:br>
              <a:rPr lang="mn-MN" dirty="0" smtClean="0"/>
            </a:br>
            <a:endParaRPr lang="en-US" dirty="0"/>
          </a:p>
        </p:txBody>
      </p:sp>
      <p:sp>
        <p:nvSpPr>
          <p:cNvPr id="3" name="Content Placeholder 2"/>
          <p:cNvSpPr>
            <a:spLocks noGrp="1"/>
          </p:cNvSpPr>
          <p:nvPr>
            <p:ph idx="1"/>
          </p:nvPr>
        </p:nvSpPr>
        <p:spPr>
          <a:xfrm>
            <a:off x="304800" y="990600"/>
            <a:ext cx="8686800" cy="5486400"/>
          </a:xfrm>
        </p:spPr>
        <p:txBody>
          <a:bodyPr>
            <a:normAutofit fontScale="92500"/>
          </a:bodyPr>
          <a:lstStyle/>
          <a:p>
            <a:r>
              <a:rPr lang="mn-MN" dirty="0" smtClean="0"/>
              <a:t>Цахилгаан хэрэслэлийг үйлдвэр техник амьдрал ахуйдаа буруу ашиглах аюулгүйндүрэм зөрчсөнөөс голчлон шалтгаална.</a:t>
            </a:r>
          </a:p>
          <a:p>
            <a:r>
              <a:rPr lang="mn-MN" dirty="0" smtClean="0"/>
              <a:t> </a:t>
            </a:r>
            <a:r>
              <a:rPr lang="mn-MN" sz="4200" b="1" dirty="0" smtClean="0"/>
              <a:t>Ангилал:</a:t>
            </a:r>
          </a:p>
          <a:p>
            <a:r>
              <a:rPr lang="mn-MN" dirty="0" smtClean="0"/>
              <a:t>Биеээр орсон ба гарсан цахилгаан гүйдлийн замыг цахилгаан бүс буюу гогцоо гэнэ.</a:t>
            </a:r>
          </a:p>
          <a:p>
            <a:r>
              <a:rPr lang="mn-MN" dirty="0" smtClean="0"/>
              <a:t>Дээд гогцоо-гараас гарт</a:t>
            </a:r>
          </a:p>
          <a:p>
            <a:r>
              <a:rPr lang="mn-MN" dirty="0" smtClean="0"/>
              <a:t>Доод гогцоо-хөлөөс хөлөнд</a:t>
            </a:r>
          </a:p>
          <a:p>
            <a:r>
              <a:rPr lang="mn-MN" dirty="0" smtClean="0"/>
              <a:t>Бүтэн гогцоо-бүх биеээр. Энэ нь гар хөлөөр дамжихаас гадна зүрхээр дамждаг.</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763000" cy="609600"/>
          </a:xfrm>
        </p:spPr>
        <p:txBody>
          <a:bodyPr>
            <a:normAutofit fontScale="90000"/>
          </a:bodyPr>
          <a:lstStyle/>
          <a:p>
            <a:r>
              <a:rPr lang="mn-MN" dirty="0" smtClean="0"/>
              <a:t>Цахилгаан гүйдлийг 4-н зэрэгт болгоно.</a:t>
            </a:r>
            <a:br>
              <a:rPr lang="mn-MN" dirty="0" smtClean="0"/>
            </a:br>
            <a:endParaRPr lang="en-US" dirty="0"/>
          </a:p>
        </p:txBody>
      </p:sp>
      <p:sp>
        <p:nvSpPr>
          <p:cNvPr id="3" name="Content Placeholder 2"/>
          <p:cNvSpPr>
            <a:spLocks noGrp="1"/>
          </p:cNvSpPr>
          <p:nvPr>
            <p:ph idx="1"/>
          </p:nvPr>
        </p:nvSpPr>
        <p:spPr/>
        <p:txBody>
          <a:bodyPr>
            <a:normAutofit/>
          </a:bodyPr>
          <a:lstStyle/>
          <a:p>
            <a:r>
              <a:rPr lang="mn-MN" dirty="0" smtClean="0"/>
              <a:t>1.</a:t>
            </a:r>
            <a:r>
              <a:rPr lang="en-US" dirty="0" smtClean="0"/>
              <a:t>I</a:t>
            </a:r>
            <a:r>
              <a:rPr lang="mn-MN" dirty="0" smtClean="0"/>
              <a:t> зэрэг: Булчингийн агшилт болох ба гэмтэгсэд ухаантай байна.</a:t>
            </a:r>
          </a:p>
          <a:p>
            <a:r>
              <a:rPr lang="mn-MN" dirty="0" smtClean="0"/>
              <a:t>2.</a:t>
            </a:r>
            <a:r>
              <a:rPr lang="en-US" dirty="0" smtClean="0"/>
              <a:t>II</a:t>
            </a:r>
            <a:r>
              <a:rPr lang="mn-MN" dirty="0" smtClean="0"/>
              <a:t>зэрэг: Булчин агшиж өвчтөн ухаан алдана.</a:t>
            </a:r>
          </a:p>
          <a:p>
            <a:r>
              <a:rPr lang="mn-MN" dirty="0" smtClean="0"/>
              <a:t>3.</a:t>
            </a:r>
            <a:r>
              <a:rPr lang="en-US" dirty="0" smtClean="0"/>
              <a:t>III</a:t>
            </a:r>
            <a:r>
              <a:rPr lang="mn-MN" dirty="0" smtClean="0"/>
              <a:t>зэрэг: Өвчтөн ухаангүй зүрх судас амьсгалын үйл ажиллагаа хямарна.</a:t>
            </a:r>
          </a:p>
          <a:p>
            <a:r>
              <a:rPr lang="mn-MN" dirty="0" smtClean="0"/>
              <a:t>4.</a:t>
            </a:r>
            <a:r>
              <a:rPr lang="en-US" dirty="0" smtClean="0"/>
              <a:t>IV</a:t>
            </a:r>
            <a:r>
              <a:rPr lang="mn-MN" dirty="0" smtClean="0"/>
              <a:t> зэрэг: Өвчтөн клиникийн үхлийн байдалд орно.</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Аянганд цохиулах</a:t>
            </a:r>
            <a:br>
              <a:rPr lang="mn-MN"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mn-MN" dirty="0" smtClean="0"/>
              <a:t> Үүлний усны бичил дуслууд сөрөг цэнэгтэй байхад газарт эерэг цэнэг хуралдсан үед цахилгаан гүйдлийн ниргэлт болдог.</a:t>
            </a:r>
          </a:p>
          <a:p>
            <a:pPr>
              <a:buNone/>
            </a:pPr>
            <a:r>
              <a:rPr lang="mn-MN" dirty="0" smtClean="0"/>
              <a:t> </a:t>
            </a:r>
            <a:r>
              <a:rPr lang="mn-MN" b="1" dirty="0" smtClean="0"/>
              <a:t>Аянганы үйлчилгээ:</a:t>
            </a:r>
          </a:p>
          <a:p>
            <a:r>
              <a:rPr lang="mn-MN" dirty="0" smtClean="0"/>
              <a:t>Шууд цохих</a:t>
            </a:r>
          </a:p>
          <a:p>
            <a:r>
              <a:rPr lang="mn-MN" dirty="0" smtClean="0"/>
              <a:t>Нэг босоо зүйлд тусаад нөгөөд шилжин цохих үед хажуугаас цохих</a:t>
            </a:r>
          </a:p>
          <a:p>
            <a:r>
              <a:rPr lang="mn-MN" dirty="0" smtClean="0"/>
              <a:t>Газраас дамжсан цэнэгийн урсгал хоѐр хөлөөр дамжин нөлөөлөх</a:t>
            </a:r>
            <a:br>
              <a:rPr lang="mn-MN" dirty="0" smtClean="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Цахилгаанд цохиулсан үед үзүүлэх тусламж</a:t>
            </a:r>
            <a:br>
              <a:rPr lang="mn-MN"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mn-MN" dirty="0" smtClean="0"/>
              <a:t>Цахилгаан хэлхээг салгана. ( Бээлий, хамгаалалт ашиглана)</a:t>
            </a:r>
          </a:p>
          <a:p>
            <a:r>
              <a:rPr lang="mn-MN" dirty="0" smtClean="0"/>
              <a:t>Цахилгаан хэлхээ салгах үед ( Өндөр зүйл дээр байвалунаж бэртхээс сэргийлэх)</a:t>
            </a:r>
          </a:p>
          <a:p>
            <a:r>
              <a:rPr lang="mn-MN" dirty="0" smtClean="0"/>
              <a:t>Ослын газраас холдуулна.</a:t>
            </a:r>
          </a:p>
          <a:p>
            <a:r>
              <a:rPr lang="mn-MN" dirty="0" smtClean="0"/>
              <a:t> АВС Гэмтсэн хүний амьсгал зүрхний үйл ажиллагааг хянаж сэргээх арга хэмжээг авна.</a:t>
            </a:r>
          </a:p>
          <a:p>
            <a:r>
              <a:rPr lang="mn-MN" dirty="0" smtClean="0"/>
              <a:t>Зүрхний иллэгийн өмнө зангидсан гараар 1-2 удаа хүчтэй цохино.</a:t>
            </a:r>
          </a:p>
          <a:p>
            <a:r>
              <a:rPr lang="mn-MN" dirty="0" smtClean="0"/>
              <a:t>Цахилгаан орсон хэсэгт түлэгдсэн эсэхийг шалгажбоолт хийнэ.</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04800" y="762000"/>
          <a:ext cx="8686800" cy="5318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Могойд хатгуулах</a:t>
            </a:r>
            <a:br>
              <a:rPr lang="mn-MN" dirty="0" smtClean="0"/>
            </a:br>
            <a:endParaRPr lang="en-US" dirty="0"/>
          </a:p>
        </p:txBody>
      </p:sp>
      <p:sp>
        <p:nvSpPr>
          <p:cNvPr id="3" name="Content Placeholder 2"/>
          <p:cNvSpPr>
            <a:spLocks noGrp="1"/>
          </p:cNvSpPr>
          <p:nvPr>
            <p:ph sz="half" idx="1"/>
          </p:nvPr>
        </p:nvSpPr>
        <p:spPr/>
        <p:txBody>
          <a:bodyPr>
            <a:normAutofit/>
          </a:bodyPr>
          <a:lstStyle/>
          <a:p>
            <a:r>
              <a:rPr lang="mn-MN" dirty="0" smtClean="0"/>
              <a:t>Хортой могой</a:t>
            </a:r>
          </a:p>
          <a:p>
            <a:r>
              <a:rPr lang="mn-MN" dirty="0" smtClean="0"/>
              <a:t>Нуруун талдаа хар тахир зураастай.</a:t>
            </a:r>
          </a:p>
          <a:p>
            <a:r>
              <a:rPr lang="mn-MN" dirty="0" smtClean="0"/>
              <a:t>Хүүхэн хараа нь хавчигар зууван.</a:t>
            </a:r>
            <a:br>
              <a:rPr lang="mn-MN" dirty="0" smtClean="0"/>
            </a:br>
            <a:endParaRPr lang="en-US" dirty="0"/>
          </a:p>
        </p:txBody>
      </p:sp>
      <p:sp>
        <p:nvSpPr>
          <p:cNvPr id="4" name="Content Placeholder 3"/>
          <p:cNvSpPr>
            <a:spLocks noGrp="1"/>
          </p:cNvSpPr>
          <p:nvPr>
            <p:ph sz="half" idx="2"/>
          </p:nvPr>
        </p:nvSpPr>
        <p:spPr/>
        <p:txBody>
          <a:bodyPr>
            <a:normAutofit/>
          </a:bodyPr>
          <a:lstStyle/>
          <a:p>
            <a:r>
              <a:rPr lang="mn-MN" dirty="0" smtClean="0"/>
              <a:t>Хоргүй могой</a:t>
            </a:r>
          </a:p>
          <a:p>
            <a:r>
              <a:rPr lang="mn-MN" dirty="0" smtClean="0"/>
              <a:t>Нуруундаа зураасгүй</a:t>
            </a:r>
          </a:p>
          <a:p>
            <a:r>
              <a:rPr lang="mn-MN" dirty="0" smtClean="0"/>
              <a:t>Хүүхэн хараа нь дугариг</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ЭМнэл зүй ангилал</a:t>
            </a:r>
            <a:br>
              <a:rPr lang="mn-MN"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mn-MN" dirty="0" smtClean="0"/>
              <a:t>0 зэрэг: Шүдний ормоор өвдөнө. Бага зэрэг хавдаж,эхний 12 цаг тархана.</a:t>
            </a:r>
          </a:p>
          <a:p>
            <a:r>
              <a:rPr lang="mn-MN" dirty="0" smtClean="0"/>
              <a:t>1-р зэрэг: Хазсан газар хүчтэй өвдөж хавдан, 1-5 цагийн дотор тархана.</a:t>
            </a:r>
          </a:p>
          <a:p>
            <a:r>
              <a:rPr lang="mn-MN" dirty="0" smtClean="0"/>
              <a:t>2- р зэрэг: Хор их. 12 цагийн дотор тархана. Мэдрэл хордлогын шинжүүд илэрнэ.</a:t>
            </a:r>
          </a:p>
          <a:p>
            <a:r>
              <a:rPr lang="mn-MN" dirty="0" smtClean="0"/>
              <a:t>3- р зэрэг: Хордлого, өвдөлт, хавдар ихтэй. Анафилаксын урвал илэрнэ. Бөөрний дутагдал орно.</a:t>
            </a:r>
          </a:p>
          <a:p>
            <a:r>
              <a:rPr lang="mn-MN" dirty="0" smtClean="0"/>
              <a:t>4- р зэрэг: Гүн хордож бөөрний дутагдалд шууд орно.</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Могойд хатгуулсан хордолт нь</a:t>
            </a:r>
            <a:endParaRPr lang="en-US" dirty="0"/>
          </a:p>
        </p:txBody>
      </p:sp>
      <p:sp>
        <p:nvSpPr>
          <p:cNvPr id="3" name="Content Placeholder 2"/>
          <p:cNvSpPr>
            <a:spLocks noGrp="1"/>
          </p:cNvSpPr>
          <p:nvPr>
            <p:ph idx="1"/>
          </p:nvPr>
        </p:nvSpPr>
        <p:spPr>
          <a:xfrm>
            <a:off x="304800" y="1066800"/>
            <a:ext cx="8686800" cy="5334000"/>
          </a:xfrm>
        </p:spPr>
        <p:txBody>
          <a:bodyPr>
            <a:normAutofit/>
          </a:bodyPr>
          <a:lstStyle/>
          <a:p>
            <a:pPr>
              <a:buNone/>
            </a:pPr>
            <a:endParaRPr lang="mn-MN" dirty="0" smtClean="0"/>
          </a:p>
          <a:p>
            <a:r>
              <a:rPr lang="en-US" dirty="0" smtClean="0"/>
              <a:t>A.</a:t>
            </a:r>
            <a:r>
              <a:rPr lang="mn-MN" dirty="0" smtClean="0"/>
              <a:t>Могойн төрөл (Хорт чанар)</a:t>
            </a:r>
          </a:p>
          <a:p>
            <a:r>
              <a:rPr lang="en-US" dirty="0" smtClean="0"/>
              <a:t>B.</a:t>
            </a:r>
            <a:r>
              <a:rPr lang="mn-MN" dirty="0" smtClean="0"/>
              <a:t>Хазуулсан хэсэг</a:t>
            </a:r>
          </a:p>
          <a:p>
            <a:r>
              <a:rPr lang="en-US" dirty="0" smtClean="0"/>
              <a:t>C.</a:t>
            </a:r>
            <a:r>
              <a:rPr lang="mn-MN" dirty="0" smtClean="0"/>
              <a:t>Хорны хэмжээ зэргээс хамаарна.</a:t>
            </a:r>
          </a:p>
          <a:p>
            <a:pPr>
              <a:buNone/>
            </a:pPr>
            <a:r>
              <a:rPr lang="mn-MN" sz="4000" b="1" dirty="0" smtClean="0"/>
              <a:t>Могойн хорны дотор:</a:t>
            </a:r>
          </a:p>
          <a:p>
            <a:r>
              <a:rPr lang="mn-MN" dirty="0" smtClean="0"/>
              <a:t>-Гидролитик энзим</a:t>
            </a:r>
          </a:p>
          <a:p>
            <a:r>
              <a:rPr lang="mn-MN" dirty="0" smtClean="0"/>
              <a:t>-Фосфолипаз</a:t>
            </a:r>
          </a:p>
          <a:p>
            <a:r>
              <a:rPr lang="mn-MN" dirty="0" smtClean="0"/>
              <a:t>- А агуулагддаг.</a:t>
            </a:r>
          </a:p>
          <a:p>
            <a:pPr>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Могойд хатгуулсны дараах шинжтэмдэг</a:t>
            </a:r>
            <a:br>
              <a:rPr lang="mn-MN" dirty="0" smtClean="0"/>
            </a:br>
            <a:endParaRPr lang="en-US" dirty="0"/>
          </a:p>
        </p:txBody>
      </p:sp>
      <p:sp>
        <p:nvSpPr>
          <p:cNvPr id="3" name="Content Placeholder 2"/>
          <p:cNvSpPr>
            <a:spLocks noGrp="1"/>
          </p:cNvSpPr>
          <p:nvPr>
            <p:ph idx="1"/>
          </p:nvPr>
        </p:nvSpPr>
        <p:spPr>
          <a:xfrm>
            <a:off x="304800" y="1219200"/>
            <a:ext cx="8686800" cy="5181600"/>
          </a:xfrm>
        </p:spPr>
        <p:txBody>
          <a:bodyPr>
            <a:normAutofit fontScale="92500" lnSpcReduction="20000"/>
          </a:bodyPr>
          <a:lstStyle/>
          <a:p>
            <a:r>
              <a:rPr lang="mn-MN" dirty="0" smtClean="0"/>
              <a:t>Хортой могойд хатгуулсан бол богино хугацаанд хавантаж хоѐр нүхэн шарх үүснэ.</a:t>
            </a:r>
          </a:p>
          <a:p>
            <a:r>
              <a:rPr lang="mn-MN" dirty="0" smtClean="0"/>
              <a:t>Улайж маш их хавдана.</a:t>
            </a:r>
          </a:p>
          <a:p>
            <a:r>
              <a:rPr lang="mn-MN" dirty="0" smtClean="0"/>
              <a:t>Янгинаж лугшиж өвдөнө.</a:t>
            </a:r>
          </a:p>
          <a:p>
            <a:r>
              <a:rPr lang="mn-MN" dirty="0" smtClean="0"/>
              <a:t>Бүх бие хөлөрч шүлс их ялгарна.</a:t>
            </a:r>
          </a:p>
          <a:p>
            <a:r>
              <a:rPr lang="mn-MN" dirty="0" smtClean="0"/>
              <a:t>Заримдаа цусархаг буюу шар уст цэврүү гарна.</a:t>
            </a:r>
          </a:p>
          <a:p>
            <a:r>
              <a:rPr lang="mn-MN" dirty="0" smtClean="0"/>
              <a:t>Бие сульдах, бөөлжих, суулгах ерөнхий шинж илэрнэ.</a:t>
            </a:r>
          </a:p>
          <a:p>
            <a:r>
              <a:rPr lang="mn-MN" dirty="0" smtClean="0"/>
              <a:t>Зарим могой хазахад өвдөхгүй, харин бамбайж бадайрна.</a:t>
            </a:r>
          </a:p>
          <a:p>
            <a:r>
              <a:rPr lang="mn-MN" dirty="0" smtClean="0"/>
              <a:t>Их хорт могой хазсан үед 30 минутын дотор үхдэг.</a:t>
            </a:r>
          </a:p>
          <a:p>
            <a:endParaRPr lang="mn-MN"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Могойд хатгуулсны дараах шинж тэмдэг</a:t>
            </a:r>
            <a:br>
              <a:rPr lang="mn-MN" dirty="0" smtClean="0"/>
            </a:br>
            <a:endParaRPr lang="en-US" dirty="0"/>
          </a:p>
        </p:txBody>
      </p:sp>
      <p:sp>
        <p:nvSpPr>
          <p:cNvPr id="3" name="Content Placeholder 2"/>
          <p:cNvSpPr>
            <a:spLocks noGrp="1"/>
          </p:cNvSpPr>
          <p:nvPr>
            <p:ph idx="1"/>
          </p:nvPr>
        </p:nvSpPr>
        <p:spPr>
          <a:xfrm>
            <a:off x="304800" y="1219200"/>
            <a:ext cx="8686800" cy="5410200"/>
          </a:xfrm>
        </p:spPr>
        <p:txBody>
          <a:bodyPr>
            <a:normAutofit fontScale="47500" lnSpcReduction="20000"/>
          </a:bodyPr>
          <a:lstStyle/>
          <a:p>
            <a:pPr>
              <a:lnSpc>
                <a:spcPct val="170000"/>
              </a:lnSpc>
            </a:pPr>
            <a:r>
              <a:rPr lang="mn-MN" sz="4000" dirty="0" smtClean="0"/>
              <a:t>Зарим могой хазсан үед хазуулснаас хойш 6-30 цагийндотор хордлого нь илрэх шинжтэй байдаг. Ийм үед:</a:t>
            </a:r>
          </a:p>
          <a:p>
            <a:pPr>
              <a:lnSpc>
                <a:spcPct val="170000"/>
              </a:lnSpc>
            </a:pPr>
            <a:r>
              <a:rPr lang="mn-MN" sz="4000" dirty="0" smtClean="0"/>
              <a:t>Бие сульдах</a:t>
            </a:r>
          </a:p>
          <a:p>
            <a:pPr>
              <a:lnSpc>
                <a:spcPct val="170000"/>
              </a:lnSpc>
            </a:pPr>
            <a:r>
              <a:rPr lang="mn-MN" sz="4000" dirty="0" smtClean="0"/>
              <a:t>Толгой эргэх</a:t>
            </a:r>
          </a:p>
          <a:p>
            <a:pPr>
              <a:lnSpc>
                <a:spcPct val="170000"/>
              </a:lnSpc>
            </a:pPr>
            <a:r>
              <a:rPr lang="mn-MN" sz="4000" dirty="0" smtClean="0"/>
              <a:t>Амьсгалхад төвөгтэй болох</a:t>
            </a:r>
          </a:p>
          <a:p>
            <a:pPr>
              <a:lnSpc>
                <a:spcPct val="170000"/>
              </a:lnSpc>
            </a:pPr>
            <a:r>
              <a:rPr lang="mn-MN" sz="4000" dirty="0" smtClean="0"/>
              <a:t>Юм давхар харагдах шинж илэрнэ.</a:t>
            </a:r>
          </a:p>
          <a:p>
            <a:pPr>
              <a:lnSpc>
                <a:spcPct val="170000"/>
              </a:lnSpc>
            </a:pPr>
            <a:r>
              <a:rPr lang="mn-MN" sz="4000" dirty="0" smtClean="0"/>
              <a:t>Хэвлийгээр өвдөх</a:t>
            </a:r>
          </a:p>
          <a:p>
            <a:pPr>
              <a:lnSpc>
                <a:spcPct val="170000"/>
              </a:lnSpc>
            </a:pPr>
            <a:r>
              <a:rPr lang="mn-MN" sz="4000" dirty="0" smtClean="0"/>
              <a:t>Бүх булчин саажих ( Залгих,хөдлөх,амьсгалах)</a:t>
            </a:r>
          </a:p>
          <a:p>
            <a:pPr>
              <a:lnSpc>
                <a:spcPct val="170000"/>
              </a:lnSpc>
            </a:pPr>
            <a:r>
              <a:rPr lang="mn-MN" sz="4000" dirty="0" smtClean="0"/>
              <a:t>Таталдах шинж гарч улмаар үхэж болно</a:t>
            </a:r>
          </a:p>
          <a:p>
            <a:endParaRPr lang="mn-MN" dirty="0" smtClean="0"/>
          </a:p>
          <a:p>
            <a:pPr>
              <a:buNone/>
            </a:pPr>
            <a:r>
              <a:rPr lang="mn-MN" dirty="0" smtClean="0"/>
              <a:t/>
            </a:r>
            <a:br>
              <a:rPr lang="mn-MN" dirty="0" smtClean="0"/>
            </a:b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686800" cy="838200"/>
          </a:xfrm>
        </p:spPr>
        <p:txBody>
          <a:bodyPr>
            <a:normAutofit fontScale="90000"/>
          </a:bodyPr>
          <a:lstStyle/>
          <a:p>
            <a:r>
              <a:rPr lang="mn-MN" dirty="0" smtClean="0"/>
              <a:t>Могойд хатгуулсан үед үзүүлэхтусламж</a:t>
            </a:r>
            <a:endParaRPr lang="en-US" dirty="0"/>
          </a:p>
        </p:txBody>
      </p:sp>
      <p:sp>
        <p:nvSpPr>
          <p:cNvPr id="3" name="Content Placeholder 2"/>
          <p:cNvSpPr>
            <a:spLocks noGrp="1"/>
          </p:cNvSpPr>
          <p:nvPr>
            <p:ph idx="1"/>
          </p:nvPr>
        </p:nvSpPr>
        <p:spPr>
          <a:xfrm>
            <a:off x="304800" y="1219200"/>
            <a:ext cx="8686800" cy="4860925"/>
          </a:xfrm>
        </p:spPr>
        <p:txBody>
          <a:bodyPr>
            <a:normAutofit fontScale="92500"/>
          </a:bodyPr>
          <a:lstStyle/>
          <a:p>
            <a:r>
              <a:rPr lang="mn-MN" dirty="0" smtClean="0"/>
              <a:t>1.Халдвараас сэргийлж, бээлий өмсөнө.</a:t>
            </a:r>
          </a:p>
          <a:p>
            <a:r>
              <a:rPr lang="mn-MN" dirty="0" smtClean="0"/>
              <a:t>2.Хатгуулсан хүнээ тайвшрууна.</a:t>
            </a:r>
          </a:p>
          <a:p>
            <a:r>
              <a:rPr lang="mn-MN" dirty="0" smtClean="0"/>
              <a:t>3.Хор тархахыг сааруулж даралттай боолтхийнэ.</a:t>
            </a:r>
          </a:p>
          <a:p>
            <a:r>
              <a:rPr lang="mn-MN" dirty="0" smtClean="0"/>
              <a:t>4.Цусыг шахаж болохгүй. Ил гарсан цусыгцэвэрлэж боолт хийнэ.</a:t>
            </a:r>
          </a:p>
          <a:p>
            <a:r>
              <a:rPr lang="mn-MN" dirty="0" smtClean="0"/>
              <a:t>5.Хөл хатгуулсан бол хөлтэй нь гар болбиеийн дагуу барьж бооно.</a:t>
            </a:r>
          </a:p>
          <a:p>
            <a:r>
              <a:rPr lang="mn-MN" dirty="0" smtClean="0"/>
              <a:t>6.Өтгөвтөр найруулсан маргенцтэй даавуу,марль тавьж бооно.</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1554162"/>
            <a:ext cx="8839200" cy="4770438"/>
          </a:xfrm>
        </p:spPr>
        <p:txBody>
          <a:bodyPr>
            <a:normAutofit fontScale="92500" lnSpcReduction="10000"/>
          </a:bodyPr>
          <a:lstStyle/>
          <a:p>
            <a:r>
              <a:rPr lang="mn-MN" dirty="0" smtClean="0"/>
              <a:t>Эмнэлэгт яаралтай хүргэнэ.</a:t>
            </a:r>
          </a:p>
          <a:p>
            <a:r>
              <a:rPr lang="mn-MN" dirty="0" smtClean="0"/>
              <a:t>Мөсөн хүйтэн жин тавьж болохгүй.</a:t>
            </a:r>
          </a:p>
          <a:p>
            <a:r>
              <a:rPr lang="mn-MN" dirty="0" smtClean="0"/>
              <a:t>Өвчтөний амьсгалыг үе үе шалгана.</a:t>
            </a:r>
          </a:p>
          <a:p>
            <a:r>
              <a:rPr lang="mn-MN" dirty="0" smtClean="0"/>
              <a:t>Шок болохоос сэргийлж хлортнатрийн уусмал түргэн дуслаар хийнэ.</a:t>
            </a:r>
          </a:p>
          <a:p>
            <a:r>
              <a:rPr lang="mn-MN" dirty="0" smtClean="0"/>
              <a:t>Татрангийн эсрэг вакцин тарих, антибиотик эмчилгээ хийнэ.</a:t>
            </a:r>
          </a:p>
          <a:p>
            <a:r>
              <a:rPr lang="mn-MN" dirty="0" smtClean="0"/>
              <a:t>Ямар могойд хазуулсныг сайтар тогтоож, алагдсан могой байвал эмнэлэгт авчирна.</a:t>
            </a:r>
            <a:br>
              <a:rPr lang="mn-MN" dirty="0" smtClean="0"/>
            </a:b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Анхаарах  зүйл</a:t>
            </a:r>
            <a:br>
              <a:rPr lang="mn-MN" dirty="0" smtClean="0"/>
            </a:br>
            <a:endParaRPr lang="en-US" dirty="0"/>
          </a:p>
        </p:txBody>
      </p:sp>
      <p:sp>
        <p:nvSpPr>
          <p:cNvPr id="3" name="Content Placeholder 2"/>
          <p:cNvSpPr>
            <a:spLocks noGrp="1"/>
          </p:cNvSpPr>
          <p:nvPr>
            <p:ph idx="1"/>
          </p:nvPr>
        </p:nvSpPr>
        <p:spPr/>
        <p:txBody>
          <a:bodyPr>
            <a:normAutofit/>
          </a:bodyPr>
          <a:lstStyle/>
          <a:p>
            <a:r>
              <a:rPr lang="mn-MN" dirty="0" smtClean="0"/>
              <a:t>1. Хорыг зайлуулахын тулд зүсэж болохгүй. Шингэн зүйл ихээр уулгана. Спиртний төрлийн зүйл  уулгаж болохгүй.</a:t>
            </a:r>
          </a:p>
          <a:p>
            <a:r>
              <a:rPr lang="mn-MN" dirty="0" smtClean="0"/>
              <a:t>2. Хатгуулсан хэсэгт шороо тавьж, халуун зүйлээр хайрч болохгүй.</a:t>
            </a:r>
          </a:p>
          <a:p>
            <a:r>
              <a:rPr lang="mn-MN" dirty="0" smtClean="0"/>
              <a:t>3. Хэвтээ хөдөлгөөнгүй байрлалд тээвэрлэх нь хор биед тархахыг удаашруулна.</a:t>
            </a:r>
            <a:br>
              <a:rPr lang="mn-MN" dirty="0" smtClean="0"/>
            </a:b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686800" cy="5638800"/>
          </a:xfrm>
        </p:spPr>
        <p:txBody>
          <a:bodyPr>
            <a:normAutofit fontScale="77500" lnSpcReduction="20000"/>
          </a:bodyPr>
          <a:lstStyle/>
          <a:p>
            <a:r>
              <a:rPr lang="mn-MN" dirty="0" smtClean="0"/>
              <a:t>Сэжигтэй буюу галзуу амьтанд хазуулах (нохой, чоно, муур, сарьсан багваахай, өмхийх</a:t>
            </a:r>
            <a:r>
              <a:rPr lang="en-US" dirty="0" smtClean="0"/>
              <a:t>v</a:t>
            </a:r>
            <a:r>
              <a:rPr lang="mn-MN" dirty="0" smtClean="0"/>
              <a:t>рэн г.м)</a:t>
            </a:r>
          </a:p>
          <a:p>
            <a:r>
              <a:rPr lang="mn-MN" dirty="0" smtClean="0"/>
              <a:t>Гэрийн тэжээвэр ба тэнэмэл нохойд хазуулахад үүссэн шарх, шүлсээр халдвар орж шарх идээлэх цаашлаад өвчин үүсгэх магадлал өндөр байдаг.</a:t>
            </a:r>
          </a:p>
          <a:p>
            <a:r>
              <a:rPr lang="mn-MN" dirty="0" smtClean="0"/>
              <a:t>Шинж тэмдэг: нохойд хазуулсан үед гол гарах шинж бол шарх үүсэх юм. Нохой хазадах ихэвчлэн 2-4 соѐо зөөлөн эд, арьс, өөхлөг булчин хүртэл шигдэн орно. Шарх нь: </a:t>
            </a:r>
          </a:p>
          <a:p>
            <a:r>
              <a:rPr lang="mn-MN" dirty="0" smtClean="0"/>
              <a:t>урагдсан,</a:t>
            </a:r>
          </a:p>
          <a:p>
            <a:r>
              <a:rPr lang="mn-MN" dirty="0" smtClean="0"/>
              <a:t>язарсан,</a:t>
            </a:r>
          </a:p>
          <a:p>
            <a:r>
              <a:rPr lang="mn-MN" dirty="0" smtClean="0"/>
              <a:t>гүнзгий,</a:t>
            </a:r>
          </a:p>
          <a:p>
            <a:r>
              <a:rPr lang="mn-MN" dirty="0" smtClean="0"/>
              <a:t>өнгөц,</a:t>
            </a:r>
          </a:p>
          <a:p>
            <a:r>
              <a:rPr lang="mn-MN" dirty="0" smtClean="0"/>
              <a:t>зурагдаж салмарсан байх ба арьсанд цус нэвчилтхуралт үүсч хөхөрч хавдана.</a:t>
            </a:r>
            <a:br>
              <a:rPr lang="mn-MN" dirty="0" smtClean="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686800" cy="5546725"/>
          </a:xfrm>
        </p:spPr>
        <p:txBody>
          <a:bodyPr>
            <a:normAutofit fontScale="92500" lnSpcReduction="10000"/>
          </a:bodyPr>
          <a:lstStyle/>
          <a:p>
            <a:pPr>
              <a:buNone/>
            </a:pPr>
            <a:endParaRPr lang="mn-MN" dirty="0" smtClean="0"/>
          </a:p>
          <a:p>
            <a:r>
              <a:rPr lang="mn-MN" dirty="0" smtClean="0"/>
              <a:t>Хазуулсан үед:</a:t>
            </a:r>
          </a:p>
          <a:p>
            <a:r>
              <a:rPr lang="mn-MN" dirty="0" smtClean="0"/>
              <a:t>Цус тогтооно.</a:t>
            </a:r>
          </a:p>
          <a:p>
            <a:r>
              <a:rPr lang="mn-MN" dirty="0" smtClean="0"/>
              <a:t>Хазуулсан хэсгийг даруй савантай б</a:t>
            </a:r>
            <a:r>
              <a:rPr lang="en-US" dirty="0" smtClean="0"/>
              <a:t>v</a:t>
            </a:r>
            <a:r>
              <a:rPr lang="mn-MN" dirty="0" smtClean="0"/>
              <a:t>лээн усаар угаана.</a:t>
            </a:r>
          </a:p>
          <a:p>
            <a:r>
              <a:rPr lang="mn-MN" dirty="0" smtClean="0"/>
              <a:t> Антисептик уусмалаар цэвэрлэнэ.</a:t>
            </a:r>
          </a:p>
          <a:p>
            <a:r>
              <a:rPr lang="mn-MN" dirty="0" smtClean="0"/>
              <a:t> Ариун боолт хийж мөчинд чиг тавина.</a:t>
            </a:r>
          </a:p>
          <a:p>
            <a:r>
              <a:rPr lang="mn-MN" dirty="0" smtClean="0"/>
              <a:t>Хөдөлгөөнгүй байлгана.</a:t>
            </a:r>
          </a:p>
          <a:p>
            <a:r>
              <a:rPr lang="mn-MN" dirty="0" smtClean="0"/>
              <a:t>Хазагдсан шархны доор галзуугийн эсрэг ийлдэс 5 Мл орчмыг яаралтай тариулах хэрэгтэй.</a:t>
            </a:r>
            <a:br>
              <a:rPr lang="mn-MN" dirty="0" smtClean="0"/>
            </a:b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686800" cy="5546725"/>
          </a:xfrm>
        </p:spPr>
        <p:txBody>
          <a:bodyPr>
            <a:normAutofit/>
          </a:bodyPr>
          <a:lstStyle/>
          <a:p>
            <a:r>
              <a:rPr lang="mn-MN" dirty="0" smtClean="0"/>
              <a:t>Өнгөц зурагдаж шалбарсан жижиг хэмжээний шархыг антисептек уусмалаар эсвэл цэвэр усаар маш сайн угааж, амьтны шүлсийг арилгасан байна.</a:t>
            </a:r>
          </a:p>
          <a:p>
            <a:r>
              <a:rPr lang="mn-MN" dirty="0" smtClean="0"/>
              <a:t>Хазуулсан шарх хөнгөн, үл ялиг байсан ч эмчид үзүүлэн галзуугийн эсрэг вакцинийг хийлгэх хэрэгтэй.</a:t>
            </a:r>
          </a:p>
          <a:p>
            <a:r>
              <a:rPr lang="mn-MN" dirty="0" smtClean="0"/>
              <a:t>Шарх нь гүнзгий том урагдаж, салбайсан байвал мэс заслын анхдагч цэгцлэлт хийж, ариун боолтоор бооно.</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686800" cy="1371600"/>
          </a:xfrm>
        </p:spPr>
        <p:txBody>
          <a:bodyPr>
            <a:normAutofit fontScale="90000"/>
          </a:bodyPr>
          <a:lstStyle/>
          <a:p>
            <a:r>
              <a:rPr lang="mn-MN" dirty="0" smtClean="0"/>
              <a:t>Зөгий, шар зөгий бусад шавьжинд хатгуулсан хүнд үзүүлэх анхны тусламж</a:t>
            </a:r>
            <a:br>
              <a:rPr lang="mn-MN" dirty="0" smtClean="0"/>
            </a:br>
            <a:endParaRPr lang="en-US" dirty="0"/>
          </a:p>
        </p:txBody>
      </p:sp>
      <p:sp>
        <p:nvSpPr>
          <p:cNvPr id="3" name="Content Placeholder 2"/>
          <p:cNvSpPr>
            <a:spLocks noGrp="1"/>
          </p:cNvSpPr>
          <p:nvPr>
            <p:ph idx="1"/>
          </p:nvPr>
        </p:nvSpPr>
        <p:spPr>
          <a:xfrm>
            <a:off x="304800" y="1524000"/>
            <a:ext cx="8686800" cy="4556125"/>
          </a:xfrm>
        </p:spPr>
        <p:txBody>
          <a:bodyPr/>
          <a:lstStyle/>
          <a:p>
            <a:r>
              <a:rPr lang="mn-MN" dirty="0" smtClean="0"/>
              <a:t>Хорт шавьжинд зөгий, хэдгэнэ, хорт аалз, зэрэг амьтад орно.</a:t>
            </a:r>
          </a:p>
          <a:p>
            <a:r>
              <a:rPr lang="mn-MN" dirty="0" smtClean="0"/>
              <a:t>Шинж тэмдэг: хазуулсаны дараа тэр эсэгтээ өвдөх, загатнах, улайх, хавдах шинжүүд гардаг.</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686800" cy="5546725"/>
          </a:xfrm>
        </p:spPr>
        <p:txBody>
          <a:bodyPr>
            <a:normAutofit/>
          </a:bodyPr>
          <a:lstStyle/>
          <a:p>
            <a:r>
              <a:rPr lang="mn-MN" dirty="0" smtClean="0"/>
              <a:t>Зарим хүмүүс шавьжийн хатгалтанд харшлаар хариулах анафилакси болох үзэгдэл гарна. Ийм үед нүүр улайх, хавдах, амьсгал давчдах хяхнах судасны цохилт түргэсч, даралт буурах цаашид гүнзгийрвэл шок болох, хөхрөх, ухаан алдахявдал ч байдаг. Хатгасан хэсэгт өвдөх, хорсох ба улайж хавагнасан байна. Хэрэв хүзүүнд хатгагдсан бол их хавдсанаас болж амьсгалын замд учирч үхэлд хүргэх аюултай.</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914400"/>
          </a:xfrm>
        </p:spPr>
        <p:txBody>
          <a:bodyPr>
            <a:normAutofit fontScale="90000"/>
          </a:bodyPr>
          <a:lstStyle/>
          <a:p>
            <a:r>
              <a:rPr lang="mn-MN" dirty="0" smtClean="0"/>
              <a:t>Үзүүлэх тусламж:</a:t>
            </a:r>
            <a:br>
              <a:rPr lang="mn-MN" dirty="0" smtClean="0"/>
            </a:br>
            <a:endParaRPr lang="en-US" dirty="0"/>
          </a:p>
        </p:txBody>
      </p:sp>
      <p:sp>
        <p:nvSpPr>
          <p:cNvPr id="3" name="Content Placeholder 2"/>
          <p:cNvSpPr>
            <a:spLocks noGrp="1"/>
          </p:cNvSpPr>
          <p:nvPr>
            <p:ph idx="1"/>
          </p:nvPr>
        </p:nvSpPr>
        <p:spPr>
          <a:xfrm>
            <a:off x="304800" y="990600"/>
            <a:ext cx="8686800" cy="5257800"/>
          </a:xfrm>
        </p:spPr>
        <p:txBody>
          <a:bodyPr>
            <a:normAutofit fontScale="92500" lnSpcReduction="20000"/>
          </a:bodyPr>
          <a:lstStyle/>
          <a:p>
            <a:pPr>
              <a:buNone/>
            </a:pPr>
            <a:endParaRPr lang="mn-MN" dirty="0" smtClean="0"/>
          </a:p>
          <a:p>
            <a:r>
              <a:rPr lang="mn-MN" dirty="0" smtClean="0"/>
              <a:t>Хатгуулсан даруйд хумс болон хатуу хуванцар зүйлээр хатгагдсан газраас нэг чигт хусах маягаар шахна.</a:t>
            </a:r>
          </a:p>
          <a:p>
            <a:r>
              <a:rPr lang="mn-MN" dirty="0" smtClean="0"/>
              <a:t>Хатгуулсан хэсэг маш их хавдсан байдаг учирхүйтэн жин тавин боолт хийнэ.</a:t>
            </a:r>
          </a:p>
          <a:p>
            <a:r>
              <a:rPr lang="mn-MN" dirty="0" smtClean="0"/>
              <a:t>Хэрэв мөчид дээр хатгуулсан бол хатгуулсан хэсгээс дээгүүр чангалуур тавина.</a:t>
            </a:r>
          </a:p>
          <a:p>
            <a:r>
              <a:rPr lang="mn-MN" dirty="0" smtClean="0"/>
              <a:t>Их хэмжээний шингэн юм уулгана.</a:t>
            </a:r>
          </a:p>
          <a:p>
            <a:r>
              <a:rPr lang="mn-MN" dirty="0" smtClean="0"/>
              <a:t> Амьсгал, судасны цохилтыг шалгана.</a:t>
            </a:r>
          </a:p>
          <a:p>
            <a:r>
              <a:rPr lang="mn-MN" dirty="0" smtClean="0"/>
              <a:t>Биеийн байдал тогтворжиж эхлэхэд эмнэлэгт хүргэнэ.</a:t>
            </a:r>
          </a:p>
          <a:p>
            <a:pPr>
              <a:buNone/>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Хордлого</a:t>
            </a:r>
            <a:br>
              <a:rPr lang="mn-MN" dirty="0" smtClean="0"/>
            </a:br>
            <a:endParaRPr lang="en-US" dirty="0"/>
          </a:p>
        </p:txBody>
      </p:sp>
      <p:sp>
        <p:nvSpPr>
          <p:cNvPr id="3" name="Content Placeholder 2"/>
          <p:cNvSpPr>
            <a:spLocks noGrp="1"/>
          </p:cNvSpPr>
          <p:nvPr>
            <p:ph idx="1"/>
          </p:nvPr>
        </p:nvSpPr>
        <p:spPr/>
        <p:txBody>
          <a:bodyPr>
            <a:normAutofit/>
          </a:bodyPr>
          <a:lstStyle/>
          <a:p>
            <a:pPr>
              <a:buNone/>
            </a:pPr>
            <a:endParaRPr lang="mn-MN" dirty="0" smtClean="0"/>
          </a:p>
          <a:p>
            <a:r>
              <a:rPr lang="mn-MN" dirty="0" smtClean="0"/>
              <a:t> Амьсгалын замаар</a:t>
            </a:r>
          </a:p>
          <a:p>
            <a:r>
              <a:rPr lang="mn-MN" dirty="0" smtClean="0"/>
              <a:t>Хоол боловсруулах замаар</a:t>
            </a:r>
          </a:p>
          <a:p>
            <a:r>
              <a:rPr lang="mn-MN" dirty="0" smtClean="0"/>
              <a:t>Парентераль буюу судсаар (хар тамхи)</a:t>
            </a:r>
          </a:p>
          <a:p>
            <a:r>
              <a:rPr lang="mn-MN" dirty="0" smtClean="0"/>
              <a:t> Арьс салстаар хордох гэж ангилна.</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Хордлогийн ерөнхий шинж тэмдэг</a:t>
            </a:r>
            <a:br>
              <a:rPr lang="mn-MN" dirty="0" smtClean="0"/>
            </a:br>
            <a:endParaRPr lang="en-US" dirty="0"/>
          </a:p>
        </p:txBody>
      </p:sp>
      <p:sp>
        <p:nvSpPr>
          <p:cNvPr id="3" name="Content Placeholder 2"/>
          <p:cNvSpPr>
            <a:spLocks noGrp="1"/>
          </p:cNvSpPr>
          <p:nvPr>
            <p:ph idx="1"/>
          </p:nvPr>
        </p:nvSpPr>
        <p:spPr>
          <a:xfrm>
            <a:off x="304800" y="1219200"/>
            <a:ext cx="8686800" cy="4860925"/>
          </a:xfrm>
        </p:spPr>
        <p:txBody>
          <a:bodyPr>
            <a:normAutofit fontScale="92500" lnSpcReduction="20000"/>
          </a:bodyPr>
          <a:lstStyle/>
          <a:p>
            <a:pPr>
              <a:buNone/>
            </a:pPr>
            <a:endParaRPr lang="mn-MN" dirty="0" smtClean="0"/>
          </a:p>
          <a:p>
            <a:r>
              <a:rPr lang="mn-MN" dirty="0" smtClean="0"/>
              <a:t>1. Амьсгалын замыг дарангуйлах</a:t>
            </a:r>
          </a:p>
          <a:p>
            <a:pPr>
              <a:buNone/>
            </a:pPr>
            <a:r>
              <a:rPr lang="mn-MN" dirty="0" smtClean="0"/>
              <a:t>  		- Амьсгалын зам саатах, хэл     унжих,цэрхуримтлагдах,залгих ханиах рефлекст дарангуйлагдах</a:t>
            </a:r>
          </a:p>
          <a:p>
            <a:r>
              <a:rPr lang="mn-MN" dirty="0" smtClean="0"/>
              <a:t>2. Зүрх судасны системийг дарангуйлах</a:t>
            </a:r>
          </a:p>
          <a:p>
            <a:pPr>
              <a:buNone/>
            </a:pPr>
            <a:r>
              <a:rPr lang="mn-MN" dirty="0" smtClean="0"/>
              <a:t>  		 -Зүрхний хэм агших чадварын алдагдал    </a:t>
            </a:r>
          </a:p>
          <a:p>
            <a:r>
              <a:rPr lang="mn-MN" dirty="0" smtClean="0"/>
              <a:t>3. ТМС -г дарангуйлах</a:t>
            </a:r>
          </a:p>
          <a:p>
            <a:pPr>
              <a:buNone/>
            </a:pPr>
            <a:r>
              <a:rPr lang="mn-MN" dirty="0" smtClean="0"/>
              <a:t>   		 -Таталт, амьсгалын төвийг дарангуйлах</a:t>
            </a:r>
          </a:p>
          <a:p>
            <a:pPr>
              <a:buNone/>
            </a:pPr>
            <a:r>
              <a:rPr lang="mn-MN" dirty="0" smtClean="0"/>
              <a:t/>
            </a:r>
            <a:br>
              <a:rPr lang="mn-MN" dirty="0" smtClean="0"/>
            </a:b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Яаралтай Үзүүлэх тусламж</a:t>
            </a:r>
            <a:br>
              <a:rPr lang="mn-MN" dirty="0" smtClean="0"/>
            </a:br>
            <a:endParaRPr lang="en-US" dirty="0"/>
          </a:p>
        </p:txBody>
      </p:sp>
      <p:sp>
        <p:nvSpPr>
          <p:cNvPr id="3" name="Content Placeholder 2"/>
          <p:cNvSpPr>
            <a:spLocks noGrp="1"/>
          </p:cNvSpPr>
          <p:nvPr>
            <p:ph idx="1"/>
          </p:nvPr>
        </p:nvSpPr>
        <p:spPr/>
        <p:txBody>
          <a:bodyPr>
            <a:normAutofit fontScale="92500"/>
          </a:bodyPr>
          <a:lstStyle/>
          <a:p>
            <a:pPr>
              <a:buNone/>
            </a:pPr>
            <a:r>
              <a:rPr lang="mn-MN" dirty="0" smtClean="0"/>
              <a:t>1.Амьсгалийн зам чөлөөлөх</a:t>
            </a:r>
          </a:p>
          <a:p>
            <a:pPr>
              <a:buNone/>
            </a:pPr>
            <a:r>
              <a:rPr lang="mn-MN" dirty="0" smtClean="0"/>
              <a:t>2.Зохиомол амьсгал хийх</a:t>
            </a:r>
          </a:p>
          <a:p>
            <a:pPr>
              <a:buNone/>
            </a:pPr>
            <a:r>
              <a:rPr lang="mn-MN" dirty="0" smtClean="0"/>
              <a:t>3.Цус эргэлтийн алдагдал шокийн байдал алдагдах</a:t>
            </a:r>
          </a:p>
          <a:p>
            <a:r>
              <a:rPr lang="mn-MN" dirty="0" smtClean="0"/>
              <a:t>Хордсон бодисыг олж тогтоох судлах</a:t>
            </a:r>
          </a:p>
          <a:p>
            <a:r>
              <a:rPr lang="mn-MN" dirty="0" smtClean="0"/>
              <a:t>Хордлого бууруулах аргыг хэрэглэх</a:t>
            </a:r>
          </a:p>
          <a:p>
            <a:r>
              <a:rPr lang="mn-MN" dirty="0" smtClean="0"/>
              <a:t>Эмнэлэг хүргэх</a:t>
            </a:r>
          </a:p>
          <a:p>
            <a:pPr>
              <a:buNone/>
            </a:pPr>
            <a:r>
              <a:rPr lang="mn-MN" dirty="0" smtClean="0"/>
              <a:t/>
            </a:r>
            <a:br>
              <a:rPr lang="mn-MN" dirty="0" smtClean="0"/>
            </a:b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хордлогыг бууруулах арга хэмжээ</a:t>
            </a:r>
            <a:br>
              <a:rPr lang="mn-MN" dirty="0" smtClean="0"/>
            </a:br>
            <a:endParaRPr lang="en-US" dirty="0"/>
          </a:p>
        </p:txBody>
      </p:sp>
      <p:sp>
        <p:nvSpPr>
          <p:cNvPr id="3" name="Content Placeholder 2"/>
          <p:cNvSpPr>
            <a:spLocks noGrp="1"/>
          </p:cNvSpPr>
          <p:nvPr>
            <p:ph idx="1"/>
          </p:nvPr>
        </p:nvSpPr>
        <p:spPr/>
        <p:txBody>
          <a:bodyPr/>
          <a:lstStyle/>
          <a:p>
            <a:pPr>
              <a:buNone/>
            </a:pPr>
            <a:r>
              <a:rPr lang="mn-MN" dirty="0" smtClean="0"/>
              <a:t>1.Биед нэвтэрсэн хорны шимэгдэхийг багасгах</a:t>
            </a:r>
          </a:p>
          <a:p>
            <a:pPr>
              <a:buNone/>
            </a:pPr>
            <a:r>
              <a:rPr lang="mn-MN" dirty="0" smtClean="0"/>
              <a:t>2.Хорт бодис биеээс ялгаран гарахыг хурдасгах</a:t>
            </a:r>
          </a:p>
          <a:p>
            <a:pPr>
              <a:buNone/>
            </a:pPr>
            <a:r>
              <a:rPr lang="mn-MN" dirty="0" smtClean="0"/>
              <a:t>3. Антидот хэрэглэх</a:t>
            </a:r>
          </a:p>
          <a:p>
            <a:pPr>
              <a:buNone/>
            </a:pP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Биед нэвтэрсэн хорны шимэгдэхийг багасгах</a:t>
            </a:r>
            <a:br>
              <a:rPr lang="mn-MN" dirty="0" smtClean="0"/>
            </a:br>
            <a:endParaRPr lang="en-US" dirty="0"/>
          </a:p>
        </p:txBody>
      </p:sp>
      <p:sp>
        <p:nvSpPr>
          <p:cNvPr id="3" name="Content Placeholder 2"/>
          <p:cNvSpPr>
            <a:spLocks noGrp="1"/>
          </p:cNvSpPr>
          <p:nvPr>
            <p:ph idx="1"/>
          </p:nvPr>
        </p:nvSpPr>
        <p:spPr/>
        <p:txBody>
          <a:bodyPr>
            <a:normAutofit/>
          </a:bodyPr>
          <a:lstStyle/>
          <a:p>
            <a:pPr>
              <a:buNone/>
            </a:pPr>
            <a:r>
              <a:rPr lang="mn-MN" dirty="0" smtClean="0"/>
              <a:t>1.Угаарын хийгээр хордох</a:t>
            </a:r>
          </a:p>
          <a:p>
            <a:pPr>
              <a:buNone/>
            </a:pPr>
            <a:r>
              <a:rPr lang="mn-MN" dirty="0" smtClean="0"/>
              <a:t>2. Арьсаар дамжин орох</a:t>
            </a:r>
          </a:p>
          <a:p>
            <a:pPr>
              <a:buNone/>
            </a:pPr>
            <a:r>
              <a:rPr lang="mn-MN" dirty="0" smtClean="0"/>
              <a:t>3.Хоол боловсруулах замаар</a:t>
            </a:r>
          </a:p>
          <a:p>
            <a:pPr>
              <a:buNone/>
            </a:pPr>
            <a:r>
              <a:rPr lang="mn-MN" dirty="0" smtClean="0"/>
              <a:t>•Бөөлжүүлэх</a:t>
            </a:r>
          </a:p>
          <a:p>
            <a:pPr>
              <a:buNone/>
            </a:pPr>
            <a:r>
              <a:rPr lang="mn-MN" dirty="0" smtClean="0"/>
              <a:t>•Ходоод угаах</a:t>
            </a:r>
          </a:p>
          <a:p>
            <a:pPr>
              <a:buNone/>
            </a:pPr>
            <a:r>
              <a:rPr lang="mn-MN" dirty="0" smtClean="0"/>
              <a:t>•Идэвхжүүлсэн нүүрс</a:t>
            </a:r>
          </a:p>
          <a:p>
            <a:pPr>
              <a:buNone/>
            </a:pPr>
            <a:r>
              <a:rPr lang="mn-MN" dirty="0" smtClean="0"/>
              <a:t>•Шүлтжүүлэх ба хүчилжүүлэх арга</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Хорт бодисыг биеэс ялгаран гарахыг хурдасгах</a:t>
            </a:r>
            <a:br>
              <a:rPr lang="mn-MN" dirty="0" smtClean="0"/>
            </a:br>
            <a:endParaRPr lang="en-US" dirty="0"/>
          </a:p>
        </p:txBody>
      </p:sp>
      <p:sp>
        <p:nvSpPr>
          <p:cNvPr id="3" name="Content Placeholder 2"/>
          <p:cNvSpPr>
            <a:spLocks noGrp="1"/>
          </p:cNvSpPr>
          <p:nvPr>
            <p:ph idx="1"/>
          </p:nvPr>
        </p:nvSpPr>
        <p:spPr/>
        <p:txBody>
          <a:bodyPr>
            <a:normAutofit fontScale="92500" lnSpcReduction="10000"/>
          </a:bodyPr>
          <a:lstStyle/>
          <a:p>
            <a:pPr>
              <a:buNone/>
            </a:pPr>
            <a:endParaRPr lang="mn-MN" dirty="0" smtClean="0"/>
          </a:p>
          <a:p>
            <a:r>
              <a:rPr lang="mn-MN" dirty="0" smtClean="0"/>
              <a:t>Шээсээр хүчлэн хийх арга:</a:t>
            </a:r>
          </a:p>
          <a:p>
            <a:pPr>
              <a:buNone/>
            </a:pPr>
            <a:r>
              <a:rPr lang="mn-MN" dirty="0" smtClean="0"/>
              <a:t>	-Бөөрөөр ялгаран гардаг бодисууд цусанд шимэгдэжорсон үед хэрэглэнэ.Зүрхний болон бөөрний дагалдахбөөрний хүнд өвчтэй хүнд хэрэглэхгүй.</a:t>
            </a:r>
          </a:p>
          <a:p>
            <a:r>
              <a:rPr lang="mn-MN" dirty="0" smtClean="0"/>
              <a:t>Организмын гадна хордлого гаргах:</a:t>
            </a:r>
          </a:p>
          <a:p>
            <a:pPr>
              <a:buNone/>
            </a:pPr>
            <a:r>
              <a:rPr lang="mn-MN" dirty="0" smtClean="0"/>
              <a:t/>
            </a:r>
            <a:br>
              <a:rPr lang="mn-MN" dirty="0" smtClean="0"/>
            </a:b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Хоол боловсруулах зам</a:t>
            </a:r>
            <a:br>
              <a:rPr lang="mn-MN" dirty="0" smtClean="0"/>
            </a:br>
            <a:endParaRPr lang="en-US" dirty="0"/>
          </a:p>
        </p:txBody>
      </p:sp>
      <p:sp>
        <p:nvSpPr>
          <p:cNvPr id="3" name="Content Placeholder 2"/>
          <p:cNvSpPr>
            <a:spLocks noGrp="1"/>
          </p:cNvSpPr>
          <p:nvPr>
            <p:ph idx="1"/>
          </p:nvPr>
        </p:nvSpPr>
        <p:spPr/>
        <p:txBody>
          <a:bodyPr>
            <a:normAutofit/>
          </a:bodyPr>
          <a:lstStyle/>
          <a:p>
            <a:pPr>
              <a:buNone/>
            </a:pPr>
            <a:endParaRPr lang="mn-MN" dirty="0" smtClean="0"/>
          </a:p>
          <a:p>
            <a:r>
              <a:rPr lang="mn-MN" dirty="0" smtClean="0"/>
              <a:t>Хугацаа хэтэрсэн хоол</a:t>
            </a:r>
          </a:p>
          <a:p>
            <a:r>
              <a:rPr lang="mn-MN" dirty="0" smtClean="0"/>
              <a:t>Эмийн бодис</a:t>
            </a:r>
          </a:p>
          <a:p>
            <a:r>
              <a:rPr lang="mn-MN" dirty="0" smtClean="0"/>
              <a:t> Ахуйн хэрэглээний химийн бодис</a:t>
            </a:r>
          </a:p>
          <a:p>
            <a:r>
              <a:rPr lang="mn-MN" dirty="0" smtClean="0"/>
              <a:t>Хортой ургамал зэргээс болж хордож болно.</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Хоол боловсруулах зам</a:t>
            </a:r>
            <a:br>
              <a:rPr lang="mn-MN" dirty="0" smtClean="0"/>
            </a:br>
            <a:endParaRPr lang="en-US" dirty="0"/>
          </a:p>
        </p:txBody>
      </p:sp>
      <p:sp>
        <p:nvSpPr>
          <p:cNvPr id="3" name="Content Placeholder 2"/>
          <p:cNvSpPr>
            <a:spLocks noGrp="1"/>
          </p:cNvSpPr>
          <p:nvPr>
            <p:ph idx="1"/>
          </p:nvPr>
        </p:nvSpPr>
        <p:spPr/>
        <p:txBody>
          <a:bodyPr>
            <a:normAutofit fontScale="85000" lnSpcReduction="20000"/>
          </a:bodyPr>
          <a:lstStyle/>
          <a:p>
            <a:pPr>
              <a:buNone/>
            </a:pPr>
            <a:endParaRPr lang="mn-MN" dirty="0" smtClean="0"/>
          </a:p>
          <a:p>
            <a:r>
              <a:rPr lang="mn-MN" dirty="0" smtClean="0"/>
              <a:t>Өвчитнөөс хордсон бодисын байдал, тун хэмжээгасууж мэдэх,үлдэгдлийг шалган хадгалах ( Ухаангүй үед гэрчүүдээс асуух)</a:t>
            </a:r>
          </a:p>
          <a:p>
            <a:r>
              <a:rPr lang="mn-MN" dirty="0" smtClean="0"/>
              <a:t>Хуурай нунтаг, хорт бодис амны салстанд наалдсанбол түүж авах</a:t>
            </a:r>
          </a:p>
          <a:p>
            <a:r>
              <a:rPr lang="mn-MN" dirty="0" smtClean="0"/>
              <a:t>Хорт бодис гэдэсрүү орсон үед хорны ихэнхийг гадагш зайлуулах боломжгүй болно.Иймд идэвхжүүлэх нүүрстуулга өгч цэвэрлэх бургуй тавина.</a:t>
            </a:r>
          </a:p>
          <a:p>
            <a:r>
              <a:rPr lang="mn-MN" dirty="0" smtClean="0"/>
              <a:t>Ухаантай бол ус уулган бөөлжүүлэх</a:t>
            </a:r>
          </a:p>
          <a:p>
            <a:r>
              <a:rPr lang="mn-MN" dirty="0" smtClean="0"/>
              <a:t>Шээс хөөх эм уулгах буюу тарих</a:t>
            </a:r>
            <a:br>
              <a:rPr lang="mn-MN" dirty="0" smtClean="0"/>
            </a:b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Амьсгалын замаар хордох</a:t>
            </a:r>
            <a:br>
              <a:rPr lang="mn-MN" dirty="0" smtClean="0"/>
            </a:br>
            <a:endParaRPr lang="en-US" dirty="0"/>
          </a:p>
        </p:txBody>
      </p:sp>
      <p:sp>
        <p:nvSpPr>
          <p:cNvPr id="3" name="Content Placeholder 2"/>
          <p:cNvSpPr>
            <a:spLocks noGrp="1"/>
          </p:cNvSpPr>
          <p:nvPr>
            <p:ph idx="1"/>
          </p:nvPr>
        </p:nvSpPr>
        <p:spPr/>
        <p:txBody>
          <a:bodyPr>
            <a:normAutofit/>
          </a:bodyPr>
          <a:lstStyle/>
          <a:p>
            <a:r>
              <a:rPr lang="mn-MN" dirty="0" smtClean="0"/>
              <a:t>Яаралтай цэвэр агаарт гаргах</a:t>
            </a:r>
          </a:p>
          <a:p>
            <a:r>
              <a:rPr lang="mn-MN" dirty="0" smtClean="0"/>
              <a:t>Хүчилтөрөгчөөр амьсгалуулах</a:t>
            </a:r>
          </a:p>
          <a:p>
            <a:r>
              <a:rPr lang="mn-MN" dirty="0" smtClean="0"/>
              <a:t>Хүнд үед барокамерт оруулах</a:t>
            </a:r>
          </a:p>
          <a:p>
            <a:r>
              <a:rPr lang="mn-MN" dirty="0" smtClean="0"/>
              <a:t>Шаардлагатай бол зүрхний иллэг хийх зохиомол амьсгал хийх</a:t>
            </a:r>
          </a:p>
          <a:p>
            <a:pPr>
              <a:buNone/>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t>Эмийн хордлого, түүнд үзүүлэх тусламж</a:t>
            </a:r>
          </a:p>
          <a:p>
            <a:r>
              <a:rPr lang="mn-MN" dirty="0" smtClean="0"/>
              <a:t>Химийн бодисоор хордох үед үзүүлэх тусламж</a:t>
            </a:r>
          </a:p>
          <a:p>
            <a:r>
              <a:rPr lang="mn-MN" dirty="0" smtClean="0"/>
              <a:t>Хоолны хордлого, түүнд үзүүлэх тусламж</a:t>
            </a:r>
          </a:p>
          <a:p>
            <a:r>
              <a:rPr lang="mn-MN" dirty="0" smtClean="0"/>
              <a:t>Угаарын хийнд хордох үед үзүүлэх тусламж</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232</TotalTime>
  <Words>810</Words>
  <Application>Microsoft Office PowerPoint</Application>
  <PresentationFormat>On-screen Show (4:3)</PresentationFormat>
  <Paragraphs>240</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Trek</vt:lpstr>
      <vt:lpstr>живэлт, цахилгаанд цохиулах, амьтанд хазуулах, хордлого</vt:lpstr>
      <vt:lpstr>Жинхэнэ живэлт </vt:lpstr>
      <vt:lpstr>Живэлт- утопление - drowing  </vt:lpstr>
      <vt:lpstr>Живсэн хүнд үзүүлэх тусламж</vt:lpstr>
      <vt:lpstr>Slide 5</vt:lpstr>
      <vt:lpstr>Ганц хүн тусламж үзүүлэх </vt:lpstr>
      <vt:lpstr>2-оос дээш хүн тусламж үзүүлвэл </vt:lpstr>
      <vt:lpstr>Уснаас гаргасны дараа авах аргахэмжээ </vt:lpstr>
      <vt:lpstr>Анхаарах  зүйл </vt:lpstr>
      <vt:lpstr>Цахилгаанд цохиулах </vt:lpstr>
      <vt:lpstr>Slide 11</vt:lpstr>
      <vt:lpstr>Цахилгаан гүйдлийн хүч: </vt:lpstr>
      <vt:lpstr>Шалтгаан </vt:lpstr>
      <vt:lpstr>Цахилгаан гүйдлийг 4-н зэрэгт болгоно. </vt:lpstr>
      <vt:lpstr>Аянганд цохиулах </vt:lpstr>
      <vt:lpstr>Цахилгаанд цохиулсан үед үзүүлэх тусламж </vt:lpstr>
      <vt:lpstr>Slide 17</vt:lpstr>
      <vt:lpstr>Могойд хатгуулах </vt:lpstr>
      <vt:lpstr>ЭМнэл зүй ангилал </vt:lpstr>
      <vt:lpstr>Могойд хатгуулсан хордолт нь</vt:lpstr>
      <vt:lpstr>Могойд хатгуулсны дараах шинжтэмдэг </vt:lpstr>
      <vt:lpstr>Могойд хатгуулсны дараах шинж тэмдэг </vt:lpstr>
      <vt:lpstr>Могойд хатгуулсан үед үзүүлэхтусламж</vt:lpstr>
      <vt:lpstr>Slide 24</vt:lpstr>
      <vt:lpstr>Анхаарах  зүйл </vt:lpstr>
      <vt:lpstr>Slide 26</vt:lpstr>
      <vt:lpstr>Slide 27</vt:lpstr>
      <vt:lpstr>Slide 28</vt:lpstr>
      <vt:lpstr>Зөгий, шар зөгий бусад шавьжинд хатгуулсан хүнд үзүүлэх анхны тусламж </vt:lpstr>
      <vt:lpstr>Slide 30</vt:lpstr>
      <vt:lpstr>Үзүүлэх тусламж: </vt:lpstr>
      <vt:lpstr>Хордлого </vt:lpstr>
      <vt:lpstr>Хордлогийн ерөнхий шинж тэмдэг </vt:lpstr>
      <vt:lpstr>Яаралтай Үзүүлэх тусламж </vt:lpstr>
      <vt:lpstr>хордлогыг бууруулах арга хэмжээ </vt:lpstr>
      <vt:lpstr>Биед нэвтэрсэн хорны шимэгдэхийг багасгах </vt:lpstr>
      <vt:lpstr>Хорт бодисыг биеэс ялгаран гарахыг хурдасгах </vt:lpstr>
      <vt:lpstr>Хоол боловсруулах зам </vt:lpstr>
      <vt:lpstr>Хоол боловсруулах зам </vt:lpstr>
      <vt:lpstr>Амьсгалын замаар хордох </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живэлт, цахилгаанд цохиулах, амьтанд хазуулах, хордлого</dc:title>
  <dc:creator>Adminsrator</dc:creator>
  <cp:lastModifiedBy>Zandansuren</cp:lastModifiedBy>
  <cp:revision>4</cp:revision>
  <dcterms:created xsi:type="dcterms:W3CDTF">2012-10-11T12:39:25Z</dcterms:created>
  <dcterms:modified xsi:type="dcterms:W3CDTF">2014-05-12T06:56:17Z</dcterms:modified>
</cp:coreProperties>
</file>