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24"/>
  </p:notesMasterIdLst>
  <p:sldIdLst>
    <p:sldId id="257" r:id="rId2"/>
    <p:sldId id="286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80" r:id="rId18"/>
    <p:sldId id="281" r:id="rId19"/>
    <p:sldId id="282" r:id="rId20"/>
    <p:sldId id="283" r:id="rId21"/>
    <p:sldId id="284" r:id="rId22"/>
    <p:sldId id="28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01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0EB38-E45F-4DDF-A6FC-6235D902C2D9}" type="datetimeFigureOut">
              <a:rPr lang="en-US" smtClean="0"/>
              <a:pPr/>
              <a:t>4/21/2010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D2793-AB03-4A8E-BFA7-88A437646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624B6B-022B-417F-828B-C2CEA89E1B41}" type="datetimeFigureOut">
              <a:rPr lang="en-US" smtClean="0"/>
              <a:pPr/>
              <a:t>4/21/2010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33113BF-58D9-4AAD-AA28-D9A8CAF344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624B6B-022B-417F-828B-C2CEA89E1B41}" type="datetimeFigureOut">
              <a:rPr lang="en-US" smtClean="0"/>
              <a:pPr/>
              <a:t>4/21/2010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3113BF-58D9-4AAD-AA28-D9A8CAF344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624B6B-022B-417F-828B-C2CEA89E1B41}" type="datetimeFigureOut">
              <a:rPr lang="en-US" smtClean="0"/>
              <a:pPr/>
              <a:t>4/21/2010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3113BF-58D9-4AAD-AA28-D9A8CAF344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624B6B-022B-417F-828B-C2CEA89E1B41}" type="datetimeFigureOut">
              <a:rPr lang="en-US" smtClean="0"/>
              <a:pPr/>
              <a:t>4/21/2010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3113BF-58D9-4AAD-AA28-D9A8CAF344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624B6B-022B-417F-828B-C2CEA89E1B41}" type="datetimeFigureOut">
              <a:rPr lang="en-US" smtClean="0"/>
              <a:pPr/>
              <a:t>4/21/2010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3113BF-58D9-4AAD-AA28-D9A8CAF344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624B6B-022B-417F-828B-C2CEA89E1B41}" type="datetimeFigureOut">
              <a:rPr lang="en-US" smtClean="0"/>
              <a:pPr/>
              <a:t>4/21/2010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3113BF-58D9-4AAD-AA28-D9A8CAF344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624B6B-022B-417F-828B-C2CEA89E1B41}" type="datetimeFigureOut">
              <a:rPr lang="en-US" smtClean="0"/>
              <a:pPr/>
              <a:t>4/21/2010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3113BF-58D9-4AAD-AA28-D9A8CAF344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2624B6B-022B-417F-828B-C2CEA89E1B41}" type="datetimeFigureOut">
              <a:rPr lang="en-US" smtClean="0"/>
              <a:pPr/>
              <a:t>4/21/2010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3113BF-58D9-4AAD-AA28-D9A8CAF344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2624B6B-022B-417F-828B-C2CEA89E1B41}" type="datetimeFigureOut">
              <a:rPr lang="en-US" smtClean="0"/>
              <a:pPr/>
              <a:t>4/21/2010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33113BF-58D9-4AAD-AA28-D9A8CAF344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624B6B-022B-417F-828B-C2CEA89E1B41}" type="datetimeFigureOut">
              <a:rPr lang="en-US" smtClean="0"/>
              <a:pPr/>
              <a:t>4/21/2010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3113BF-58D9-4AAD-AA28-D9A8CAF344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624B6B-022B-417F-828B-C2CEA89E1B41}" type="datetimeFigureOut">
              <a:rPr lang="en-US" smtClean="0"/>
              <a:pPr/>
              <a:t>4/21/2010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3113BF-58D9-4AAD-AA28-D9A8CAF344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2624B6B-022B-417F-828B-C2CEA89E1B41}" type="datetimeFigureOut">
              <a:rPr lang="en-US" smtClean="0"/>
              <a:pPr/>
              <a:t>4/21/2010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33113BF-58D9-4AAD-AA28-D9A8CAF344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ransition spd="med">
    <p:cover dir="ru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8229600" cy="5615781"/>
          </a:xfrm>
        </p:spPr>
        <p:txBody>
          <a:bodyPr>
            <a:normAutofit/>
          </a:bodyPr>
          <a:lstStyle/>
          <a:p>
            <a:r>
              <a:rPr lang="mn-MN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US" sz="8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1143000"/>
            <a:ext cx="923019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mn-MN" sz="8000" b="1" cap="all" dirty="0" smtClean="0">
                <a:ln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Биеийн хөдөлгөөний</a:t>
            </a:r>
          </a:p>
          <a:p>
            <a:pPr algn="ctr"/>
            <a:r>
              <a:rPr lang="mn-MN" sz="8000" b="1" cap="all" dirty="0" smtClean="0">
                <a:ln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хэл</a:t>
            </a:r>
            <a:endParaRPr lang="en-US" sz="8000" b="1" cap="all" dirty="0">
              <a:ln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524000"/>
            <a:ext cx="8077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6000" dirty="0" smtClean="0">
                <a:latin typeface="Times New Roman" pitchFamily="18" charset="0"/>
                <a:cs typeface="Times New Roman" pitchFamily="18" charset="0"/>
              </a:rPr>
              <a:t>Үндсэн дохио зангаа</a:t>
            </a:r>
            <a:br>
              <a:rPr lang="mn-MN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mn-MN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6000" dirty="0" smtClean="0">
                <a:latin typeface="Times New Roman" pitchFamily="18" charset="0"/>
                <a:cs typeface="Times New Roman" pitchFamily="18" charset="0"/>
              </a:rPr>
              <a:t>               ба </a:t>
            </a:r>
            <a:r>
              <a:rPr lang="mn-MN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mn-MN" sz="6000" dirty="0" smtClean="0">
                <a:latin typeface="Times New Roman" pitchFamily="18" charset="0"/>
                <a:cs typeface="Times New Roman" pitchFamily="18" charset="0"/>
              </a:rPr>
              <a:t>тэдгээрийн гарал үүсэл</a:t>
            </a:r>
            <a:endParaRPr lang="en-US" sz="6000" dirty="0"/>
          </a:p>
        </p:txBody>
      </p:sp>
    </p:spTree>
  </p:cSld>
  <p:clrMapOvr>
    <a:masterClrMapping/>
  </p:clrMapOvr>
  <p:transition spd="med">
    <p:cover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1"/>
            <a:ext cx="8229600" cy="3840163"/>
          </a:xfrm>
        </p:spPr>
        <p:txBody>
          <a:bodyPr/>
          <a:lstStyle/>
          <a:p>
            <a:pPr>
              <a:buNone/>
            </a:pPr>
            <a:r>
              <a:rPr lang="mn-MN" dirty="0" smtClean="0"/>
              <a:t/>
            </a:r>
            <a:br>
              <a:rPr lang="mn-MN" dirty="0" smtClean="0"/>
            </a:b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305800" cy="1524000"/>
          </a:xfrm>
        </p:spPr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Альберт Мерабин </a:t>
            </a:r>
            <a:br>
              <a:rPr lang="mn-MN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1066800" y="3886200"/>
            <a:ext cx="1676400" cy="15240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Амаар 7%</a:t>
            </a:r>
            <a:endParaRPr lang="en-US" sz="24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4038600" y="3886200"/>
            <a:ext cx="1600200" cy="15240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Дууны аясаар 38%</a:t>
            </a:r>
            <a:endParaRPr lang="en-US" sz="24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6934200" y="3810000"/>
            <a:ext cx="1600200" cy="15240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Аман бус харилцаа 55%</a:t>
            </a:r>
            <a:endParaRPr lang="en-US"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3429000" y="2438400"/>
            <a:ext cx="2819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400" b="1" dirty="0" smtClean="0">
                <a:latin typeface="Times New Roman" pitchFamily="18" charset="0"/>
                <a:cs typeface="Times New Roman" pitchFamily="18" charset="0"/>
              </a:rPr>
              <a:t>Хүний харилцаа</a:t>
            </a:r>
            <a:endParaRPr lang="en-US" sz="2400" b="1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905000" y="3505200"/>
            <a:ext cx="5867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 flipH="1" flipV="1">
            <a:off x="4533900" y="33909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7" idx="0"/>
          </p:cNvCxnSpPr>
          <p:nvPr/>
        </p:nvCxnSpPr>
        <p:spPr>
          <a:xfrm rot="5400000">
            <a:off x="1714500" y="36957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9" idx="0"/>
          </p:cNvCxnSpPr>
          <p:nvPr/>
        </p:nvCxnSpPr>
        <p:spPr>
          <a:xfrm rot="5400000">
            <a:off x="7600951" y="3638551"/>
            <a:ext cx="3048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9624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Энэхүү  олон талт дохио зангаа нь доорхи гурван үндсэн  хэсгээс бүрддэг 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гараа дэлгэх,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мөрүүдээ өргөх 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хөмсгөө босгох</a:t>
            </a:r>
          </a:p>
          <a:p>
            <a:pPr>
              <a:buNone/>
            </a:pPr>
            <a:r>
              <a:rPr lang="mn-MN" i="1" dirty="0" smtClean="0">
                <a:latin typeface="Times New Roman" pitchFamily="18" charset="0"/>
                <a:cs typeface="Times New Roman" pitchFamily="18" charset="0"/>
              </a:rPr>
              <a:t>Утга:</a:t>
            </a: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Мэдэхгүй байгаагаа эсвэл ярианы зүйлийг ойлгоогүйг илэрхийлдэг байна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Мөрөө хавчих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mn-MN" sz="3000" i="1" dirty="0" smtClean="0">
                <a:latin typeface="Times New Roman" pitchFamily="18" charset="0"/>
                <a:cs typeface="Times New Roman" pitchFamily="18" charset="0"/>
              </a:rPr>
              <a:t>Үүсэл:</a:t>
            </a:r>
          </a:p>
          <a:p>
            <a:pPr>
              <a:buNone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&lt;&lt;All correct &gt;&gt; </a:t>
            </a: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 гэх үгийг алдаатай бичсэн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&lt;&lt;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oll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korrect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&gt;&gt;</a:t>
            </a:r>
            <a:endParaRPr lang="mn-MN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&lt;&lt;knock out&gt;&gt;</a:t>
            </a: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  нам цохиж унагаах гэсэн үгийн эсрэг утга</a:t>
            </a:r>
          </a:p>
          <a:p>
            <a:pPr>
              <a:buNone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&lt;&lt;old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kinderhook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&gt;&gt; </a:t>
            </a:r>
            <a:r>
              <a:rPr lang="mn-MN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гэсэн үгийн товчлол</a:t>
            </a:r>
          </a:p>
          <a:p>
            <a:pPr>
              <a:buNone/>
            </a:pPr>
            <a:r>
              <a:rPr lang="mn-MN" sz="3000" i="1" dirty="0" smtClean="0">
                <a:latin typeface="Times New Roman" pitchFamily="18" charset="0"/>
                <a:cs typeface="Times New Roman" pitchFamily="18" charset="0"/>
              </a:rPr>
              <a:t>Утга:</a:t>
            </a:r>
          </a:p>
          <a:p>
            <a:pPr>
              <a:buNone/>
            </a:pP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Европ,Азид –Бүх юм ёсоороо</a:t>
            </a:r>
          </a:p>
          <a:p>
            <a:pPr>
              <a:buNone/>
            </a:pP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Франц-тэг мөн буюу юу ч үгүйг илэрхийлнэ</a:t>
            </a:r>
          </a:p>
          <a:p>
            <a:pPr>
              <a:buNone/>
            </a:pP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Газар дундын тэнгийсийн зарим оронд-Доромжилсон утгатай</a:t>
            </a:r>
          </a:p>
          <a:p>
            <a:pPr>
              <a:buNone/>
            </a:pP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Япон-Мөнгө</a:t>
            </a:r>
          </a:p>
          <a:p>
            <a:pPr>
              <a:buNone/>
            </a:pPr>
            <a:endParaRPr lang="mn-MN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mn-MN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Autofit/>
          </a:bodyPr>
          <a:lstStyle/>
          <a:p>
            <a:pPr algn="l"/>
            <a:r>
              <a:rPr lang="mn-MN" sz="4400" dirty="0" smtClean="0">
                <a:latin typeface="Times New Roman" pitchFamily="18" charset="0"/>
                <a:cs typeface="Times New Roman" pitchFamily="18" charset="0"/>
              </a:rPr>
              <a:t>Хурууны цагираг буюу</a:t>
            </a:r>
            <a:r>
              <a:rPr lang="mn-MN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&lt;&lt;</a:t>
            </a:r>
            <a:r>
              <a:rPr lang="mn-MN" sz="4400" dirty="0" smtClean="0">
                <a:latin typeface="Times New Roman" pitchFamily="18" charset="0"/>
                <a:cs typeface="Times New Roman" pitchFamily="18" charset="0"/>
              </a:rPr>
              <a:t>бүх юм ёсоороо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&gt;&gt;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43735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Утга: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Автозогсоолын зохицуулагч замын хөдөлгөөнд шаардлага тавихад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Бүх юм хэвийн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Огцом гаргавал шалиг завхай гэж доромжилсонтой тэнцэнэ</a:t>
            </a:r>
          </a:p>
          <a:p>
            <a:pPr marL="514350" indent="-514350">
              <a:buFont typeface="+mj-lt"/>
              <a:buAutoNum type="arabicPeriod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Грект холдоод өгөөч гэсэн утга илэрхийлдэг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Эрхий хуруугаа дээш гозойлгох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2667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Утга: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Энэ дохио зангаа нь 2 гэсэн утга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Ялалт миних гэсэн утгыг илэрхийлдэг байх нь.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” үсэг шиг хуруугаа гаргах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2819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Бяцхан хүүхдүүд: Шууд амаа дардаг 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Өсвөр насны хүүхэд: Уруул хавьцаа гараа авчирдаг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Том хүн: Гараа салгалах үед амандаа гялс хүргэснээ  хамраа шалавхан тулдаг байна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249362"/>
          </a:xfrm>
        </p:spPr>
        <p:txBody>
          <a:bodyPr>
            <a:noAutofit/>
          </a:bodyPr>
          <a:lstStyle/>
          <a:p>
            <a:pPr algn="l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Худлаа ярьж байгааг хэрхэн мэдэх вэ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266699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Амь дотно зай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15-45 см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Хувийн зай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46см-1.22м хүртэл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)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Нийгмийн зай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1.22м-ээс 3.6 м хүртэл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Олон түмний орон зай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3.6 м-ээс дээш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Амин орон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зай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5279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Гарын алга дээш харсан байх нь гуйсан хүний шинж бөгөөд бусдыг тайвшрулж тогтоон өарих гэсэн санна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юм.Хэрвээ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хэн нэгэн хүн өөрийнхөө чин үнэн сэтгэлийг илэрхийлэхийг хүсвэл тэрээр гарынхааа алгыг танруу харуулна.</a:t>
            </a:r>
          </a:p>
          <a:p>
            <a:pPr>
              <a:buNone/>
            </a:pP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Гарын дохио зангаа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28193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Балар эртний үед бол уулзахдаа зэвсэггүй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байгаагаа харуулж гараа харуулаад өргөдөг байжээ.Үүнээс үүдэлтэй гэж үздэг.</a:t>
            </a: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Орчин цагт хүмүүс бие биетэйгээ янз янзаар гар барьдаг.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Гар барих байдал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Танд харилцагч тань </a:t>
            </a:r>
            <a:r>
              <a:rPr lang="mn-MN" sz="2800" i="1" dirty="0" smtClean="0">
                <a:latin typeface="Times New Roman" pitchFamily="18" charset="0"/>
                <a:cs typeface="Times New Roman" pitchFamily="18" charset="0"/>
              </a:rPr>
              <a:t>алгаа доош харуулууд гараа сунгах нь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хамгийн түрэмгий хэлбэр бөгөөд та ийм дайралтанд өртсөн үед</a:t>
            </a:r>
          </a:p>
          <a:p>
            <a:pPr marL="514350" indent="-514350">
              <a:buFont typeface="+mj-lt"/>
              <a:buAutoNum type="arabicPeriod"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Гараа барингуутаа зүүн хөлөө урагш тавьж,дараа нь баруун хөлөө урагш нь ахиулаад хослогчийнхоо зүүн талд зогсоход аяндаа түүний амин зайнд нэвтрэх юм байна.</a:t>
            </a:r>
          </a:p>
          <a:p>
            <a:pPr marL="514350" indent="-514350">
              <a:buFont typeface="+mj-lt"/>
              <a:buAutoNum type="arabicPeriod"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Өөр нэг арга бол тухайн харилцагчийн гарыг дээрээс нь шүүрч аваад бугуйнаас нь барих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Эзэрхэх гар барилтын хэв маяг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Улс төрийн мэргэжлийн гар барилт бөгөөд мэргэжлийн гар барилт гэж нэрлэж болно.</a:t>
            </a:r>
          </a:p>
          <a:p>
            <a:pPr>
              <a:buNone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Энэ нь харилцагчдаа илэн далангүй ба үнэнч, шудрага сэтгэгдлийг төрүүлэхийг эрмэлздэг.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Хуруут бээлий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00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Энэ гар барилт нь ямар ч хүчгүй байх бөгөөд хөдөлж хүрч ядсан ямагт тааламжгүй байдлыг бий болгож байдаг.</a:t>
            </a:r>
          </a:p>
          <a:p>
            <a:pPr>
              <a:buNone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Ихэнхдээ урлагийн хэн нэгэн, эмч эсвэл идээт өрөвслөөр өвдсөн хүмүүс ингэж гар барих нь элбэг байдаг ажээ.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Үхсэн загас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Энэхүүү гэр барилт нь дээрэнгүй,хэрцгий,догшин хүний шинж тэмдэг.Харамсалтай нь ийм гар барилттай хүнийг саармагжуулах боломж бодит байдалд бараг байхгүй.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Яс яйруулагч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Энэ гар нь алгаа доош нь харуулж өгсөн хүнтэй яг адилхан бөгөөд дээрэнгүй хослогч боолохыг харуулж байгаа юм.Эл хүний гол зорилго нь амь дотно зайндаа нэвтрүүлэхгүй байх гэсэн санаа юм.</a:t>
            </a:r>
          </a:p>
          <a:p>
            <a:pPr>
              <a:buNone/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Мөн хурууны үзүүрээс барих ч агаар нэгэн өөртөө тийм ч итгэльэй бус байгаа бөгөөд таныг таатай байлгах гэсэн утгатай байж болно.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Шулуутгасан гар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3000" i="1" dirty="0" smtClean="0">
                <a:latin typeface="Times New Roman" pitchFamily="18" charset="0"/>
                <a:cs typeface="Times New Roman" pitchFamily="18" charset="0"/>
              </a:rPr>
              <a:t>Алгаа доош нь хавсарч үрэх нь: </a:t>
            </a:r>
          </a:p>
          <a:p>
            <a:pPr>
              <a:buNone/>
            </a:pPr>
            <a:r>
              <a:rPr lang="mn-MN" sz="3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3000" i="1" dirty="0" smtClean="0">
                <a:latin typeface="Times New Roman" pitchFamily="18" charset="0"/>
                <a:cs typeface="Times New Roman" pitchFamily="18" charset="0"/>
              </a:rPr>
              <a:t>   С</a:t>
            </a: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айн үйлийг ирэхийг хүлээсэн аман бус дохио зангаа юм  </a:t>
            </a:r>
          </a:p>
          <a:p>
            <a:pPr>
              <a:buFont typeface="Wingdings" pitchFamily="2" charset="2"/>
              <a:buChar char="Ø"/>
            </a:pPr>
            <a:r>
              <a:rPr lang="mn-MN" sz="3000" i="1" dirty="0" smtClean="0">
                <a:latin typeface="Times New Roman" pitchFamily="18" charset="0"/>
                <a:cs typeface="Times New Roman" pitchFamily="18" charset="0"/>
              </a:rPr>
              <a:t>Долоовор хурууг эрхий хуруугаараа имрэх </a:t>
            </a: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нь:</a:t>
            </a:r>
          </a:p>
          <a:p>
            <a:pPr>
              <a:buNone/>
            </a:pPr>
            <a:r>
              <a:rPr lang="mn-MN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   Эд хөрөнгө ялангуяа мөнгө орж  ирэхийг илэрхийлсэнутга юм.</a:t>
            </a:r>
          </a:p>
          <a:p>
            <a:pPr>
              <a:buFont typeface="Wingdings" pitchFamily="2" charset="2"/>
              <a:buChar char="Ø"/>
            </a:pPr>
            <a:r>
              <a:rPr lang="mn-MN" sz="3000" i="1" dirty="0" smtClean="0">
                <a:latin typeface="Times New Roman" pitchFamily="18" charset="0"/>
                <a:cs typeface="Times New Roman" pitchFamily="18" charset="0"/>
              </a:rPr>
              <a:t>Салаавчилсан гар:</a:t>
            </a:r>
          </a:p>
          <a:p>
            <a:pPr>
              <a:buNone/>
            </a:pPr>
            <a:r>
              <a:rPr lang="mn-MN" sz="3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30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Өөрийнхөө хүчинд итгэсэн </a:t>
            </a: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хүн </a:t>
            </a: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байдаг.</a:t>
            </a:r>
          </a:p>
          <a:p>
            <a:pPr>
              <a:buFont typeface="Wingdings" pitchFamily="2" charset="2"/>
              <a:buChar char="Ø"/>
            </a:pPr>
            <a:r>
              <a:rPr lang="mn-MN" sz="3000" i="1" dirty="0" smtClean="0">
                <a:latin typeface="Times New Roman" pitchFamily="18" charset="0"/>
                <a:cs typeface="Times New Roman" pitchFamily="18" charset="0"/>
              </a:rPr>
              <a:t>Хурууны өндгүүдийг нийлүүлэх:</a:t>
            </a:r>
          </a:p>
          <a:p>
            <a:pPr>
              <a:buNone/>
            </a:pPr>
            <a:r>
              <a:rPr lang="mn-MN" sz="3000" dirty="0" smtClean="0">
                <a:latin typeface="Times New Roman" pitchFamily="18" charset="0"/>
                <a:cs typeface="Times New Roman" pitchFamily="18" charset="0"/>
              </a:rPr>
              <a:t>      Өөртөө итгэлтэй давуу талаа мэдэрсэн хүний шинж</a:t>
            </a:r>
          </a:p>
          <a:p>
            <a:pPr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Гарын бусад дохио зангаанууд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50292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mn-MN" sz="2800" i="1" dirty="0" smtClean="0">
                <a:latin typeface="Times New Roman" pitchFamily="18" charset="0"/>
                <a:cs typeface="Times New Roman" pitchFamily="18" charset="0"/>
              </a:rPr>
              <a:t>Гараараа амаа таглаад эрхий хууугаараа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шанаандаа тулгасан байдал нь худал үгийг уураг тахи нь хүлээн зөвшөөрөхгүй байна гэсэн үг.</a:t>
            </a:r>
          </a:p>
          <a:p>
            <a:pPr>
              <a:buFont typeface="Wingdings" pitchFamily="2" charset="2"/>
              <a:buChar char="Ø"/>
            </a:pPr>
            <a:r>
              <a:rPr lang="mn-MN" sz="2800" i="1" dirty="0" smtClean="0">
                <a:latin typeface="Times New Roman" pitchFamily="18" charset="0"/>
                <a:cs typeface="Times New Roman" pitchFamily="18" charset="0"/>
              </a:rPr>
              <a:t>Гараараа хамраа шүргэх нь мөн </a:t>
            </a:r>
            <a:r>
              <a:rPr lang="mn-MN" sz="2800" i="1" dirty="0" smtClean="0">
                <a:latin typeface="Times New Roman" pitchFamily="18" charset="0"/>
                <a:cs typeface="Times New Roman" pitchFamily="18" charset="0"/>
              </a:rPr>
              <a:t>чанартаа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гараараа амаа таглах үйлдлийн нарийссан үйлдэл юм.</a:t>
            </a:r>
          </a:p>
          <a:p>
            <a:pPr>
              <a:buFont typeface="Wingdings" pitchFamily="2" charset="2"/>
              <a:buChar char="Ø"/>
            </a:pPr>
            <a:r>
              <a:rPr lang="mn-MN" sz="2800" i="1" dirty="0" smtClean="0">
                <a:latin typeface="Times New Roman" pitchFamily="18" charset="0"/>
                <a:cs typeface="Times New Roman" pitchFamily="18" charset="0"/>
              </a:rPr>
              <a:t>Зовхио оролдох нь хаалт хийж хэлэхийн нэг хэлбэр</a:t>
            </a:r>
          </a:p>
          <a:p>
            <a:pPr>
              <a:buFont typeface="Wingdings" pitchFamily="2" charset="2"/>
              <a:buChar char="Ø"/>
            </a:pPr>
            <a:r>
              <a:rPr lang="mn-MN" sz="2800" i="1" dirty="0" smtClean="0">
                <a:latin typeface="Times New Roman" pitchFamily="18" charset="0"/>
                <a:cs typeface="Times New Roman" pitchFamily="18" charset="0"/>
              </a:rPr>
              <a:t>Чихээ оролдох ч мөн адил утга илэрхийлдэг байгаа.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Гараа нүүрэндээ авах нь юуг илэрхийлдэг вэ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mn-MN" i="1" dirty="0" smtClean="0">
                <a:latin typeface="Times New Roman" pitchFamily="18" charset="0"/>
                <a:cs typeface="Times New Roman" pitchFamily="18" charset="0"/>
              </a:rPr>
              <a:t>Элгээ тэвэрсэн ердийн байдал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mn-M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Хоёр гараа цээжиндээ авч зөрүүлсэн нь тааламжгүй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байдлаа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нуух гэсэн оролдлого</a:t>
            </a:r>
          </a:p>
          <a:p>
            <a:pPr>
              <a:buFont typeface="Wingdings" pitchFamily="2" charset="2"/>
              <a:buChar char="Ø"/>
            </a:pPr>
            <a:r>
              <a:rPr lang="mn-MN" i="1" dirty="0" smtClean="0">
                <a:latin typeface="Times New Roman" pitchFamily="18" charset="0"/>
                <a:cs typeface="Times New Roman" pitchFamily="18" charset="0"/>
              </a:rPr>
              <a:t>Гараа чанга атган элгэндээ авсан байвал </a:t>
            </a:r>
            <a:endParaRPr lang="mn-MN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mn-MN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mn-MN" i="1" dirty="0" smtClean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нэ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нь үзэн ядсан хамгаалалтын байлын шинж тэмдэг</a:t>
            </a:r>
          </a:p>
          <a:p>
            <a:pPr>
              <a:buFont typeface="Wingdings" pitchFamily="2" charset="2"/>
              <a:buChar char="Ø"/>
            </a:pPr>
            <a:r>
              <a:rPr lang="mn-MN" i="1" dirty="0" smtClean="0">
                <a:latin typeface="Times New Roman" pitchFamily="18" charset="0"/>
                <a:cs typeface="Times New Roman" pitchFamily="18" charset="0"/>
              </a:rPr>
              <a:t>Шуугаа тэврэх нь</a:t>
            </a:r>
          </a:p>
          <a:p>
            <a:pPr>
              <a:buNone/>
            </a:pPr>
            <a:r>
              <a:rPr lang="mn-M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Сэтгэл таагүй сэтгэл зүйн бэлтгэлгүйг илэрхийлж байна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Гараа хамгаалалтын байдалтай байлгах нь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Хөлөө солбисон ердийн төрх байдал бол баруун хөлөө зүүн хөл дээрээ тохсон ба ачсан байдаг.Үүнийг цухалдах хэлбэр,хамгаалалтын эсвэл биеэ барьсны илэрхийлэл гэж үздэг.</a:t>
            </a:r>
          </a:p>
          <a:p>
            <a:pPr>
              <a:buFont typeface="Wingdings" pitchFamily="2" charset="2"/>
              <a:buChar char="Ø"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Ачсан хөлийг гараараа татан цоож хийх</a:t>
            </a:r>
          </a:p>
          <a:p>
            <a:pPr>
              <a:buNone/>
            </a:pPr>
            <a:r>
              <a:rPr lang="mn-M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  нэг хөл дээрээ нөгөө хөлөө тохоод түүнийгээ нэг гараараа татаад суудаг.Энэ төрх байдал нь зөрүүд,гөжүүд зангийн илэрхийлэл</a:t>
            </a:r>
          </a:p>
          <a:p>
            <a:pPr>
              <a:buFont typeface="Wingdings" pitchFamily="2" charset="2"/>
              <a:buChar char="Ø"/>
            </a:pP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Зогсоо байдалд хөлөө сольбох</a:t>
            </a:r>
          </a:p>
          <a:p>
            <a:pPr>
              <a:buNone/>
            </a:pPr>
            <a:r>
              <a:rPr lang="mn-M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   Төдийлөн сайн таньж мэдэхгүй хүний дунд орсон үед хэрэглэдэг.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Хөлөө солбисон байдал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mn-MN" i="1" dirty="0" smtClean="0">
                <a:latin typeface="Times New Roman" pitchFamily="18" charset="0"/>
                <a:cs typeface="Times New Roman" pitchFamily="18" charset="0"/>
              </a:rPr>
              <a:t>Ажил хэрэгч харц</a:t>
            </a:r>
          </a:p>
          <a:p>
            <a:pPr>
              <a:buNone/>
            </a:pPr>
            <a:r>
              <a:rPr lang="mn-M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Харилцагчийн нүүрэн дэр гурвалжин байна гэж төсөөл тэгвэл таныг хариуцлагатай,итгэл найдвартай хүн гэж үзэх болно.</a:t>
            </a:r>
          </a:p>
          <a:p>
            <a:pPr>
              <a:buFont typeface="Wingdings" pitchFamily="2" charset="2"/>
              <a:buChar char="Ø"/>
            </a:pPr>
            <a:r>
              <a:rPr lang="mn-MN" i="1" dirty="0" smtClean="0">
                <a:latin typeface="Times New Roman" pitchFamily="18" charset="0"/>
                <a:cs typeface="Times New Roman" pitchFamily="18" charset="0"/>
              </a:rPr>
              <a:t>Албаны бус харц</a:t>
            </a:r>
          </a:p>
          <a:p>
            <a:pPr>
              <a:buNone/>
            </a:pPr>
            <a:r>
              <a:rPr lang="mn-M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Ярилцагчийнхаа нүдний түвшний доор байлгавал нөхөрсөг уур амьсгалыг бий болгодог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Нүдний харц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mn-MN" sz="2800" i="1" dirty="0" smtClean="0">
                <a:latin typeface="Times New Roman" pitchFamily="18" charset="0"/>
                <a:cs typeface="Times New Roman" pitchFamily="18" charset="0"/>
              </a:rPr>
              <a:t>Булангийн байрлал  </a:t>
            </a:r>
          </a:p>
          <a:p>
            <a:pPr>
              <a:buNone/>
            </a:pPr>
            <a:r>
              <a:rPr lang="mn-M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   Албаны бус нөхөрсөг харилцаатай хүмүүс</a:t>
            </a:r>
          </a:p>
          <a:p>
            <a:pPr>
              <a:buFont typeface="Wingdings" pitchFamily="2" charset="2"/>
              <a:buChar char="Ø"/>
            </a:pPr>
            <a:r>
              <a:rPr lang="mn-MN" sz="2800" i="1" dirty="0" smtClean="0">
                <a:latin typeface="Times New Roman" pitchFamily="18" charset="0"/>
                <a:cs typeface="Times New Roman" pitchFamily="18" charset="0"/>
              </a:rPr>
              <a:t>Ширээний ард зэрэгцэн суух нь </a:t>
            </a:r>
          </a:p>
          <a:p>
            <a:pPr>
              <a:buNone/>
            </a:pPr>
            <a:r>
              <a:rPr lang="mn-M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   хамтын ажиллагааны байрлал</a:t>
            </a:r>
          </a:p>
          <a:p>
            <a:pPr>
              <a:buFont typeface="Wingdings" pitchFamily="2" charset="2"/>
              <a:buChar char="Ø"/>
            </a:pPr>
            <a:r>
              <a:rPr lang="mn-MN" sz="2800" i="1" dirty="0" smtClean="0">
                <a:latin typeface="Times New Roman" pitchFamily="18" charset="0"/>
                <a:cs typeface="Times New Roman" pitchFamily="18" charset="0"/>
              </a:rPr>
              <a:t>Эсрэг талд сууж байгаа буюу </a:t>
            </a:r>
          </a:p>
          <a:p>
            <a:pPr>
              <a:buNone/>
            </a:pPr>
            <a:r>
              <a:rPr lang="mn-M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  хамгаалах сөргөлдөх байрлал</a:t>
            </a:r>
          </a:p>
          <a:p>
            <a:pPr>
              <a:buFont typeface="Wingdings" pitchFamily="2" charset="2"/>
              <a:buChar char="Ø"/>
            </a:pPr>
            <a:r>
              <a:rPr lang="mn-MN" sz="2800" i="1" dirty="0" smtClean="0">
                <a:latin typeface="Times New Roman" pitchFamily="18" charset="0"/>
                <a:cs typeface="Times New Roman" pitchFamily="18" charset="0"/>
              </a:rPr>
              <a:t>Хараат бус байрлал </a:t>
            </a:r>
          </a:p>
          <a:p>
            <a:pPr>
              <a:buNone/>
            </a:pPr>
            <a:r>
              <a:rPr lang="mn-M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   Хэн хэнийхээ явдал харилцан саад болохгүйг хичээсэн хүмүүс ингэж сууцгаадаг.Номын сан,зоогийн газар гэх мэт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Ширээ ба түүний ард суух байрлал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1621</TotalTime>
  <Words>816</Words>
  <Application>Microsoft Office PowerPoint</Application>
  <PresentationFormat>On-screen Show (4:3)</PresentationFormat>
  <Paragraphs>108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Concourse</vt:lpstr>
      <vt:lpstr> </vt:lpstr>
      <vt:lpstr>Slide 2</vt:lpstr>
      <vt:lpstr>Альберт Мерабин  </vt:lpstr>
      <vt:lpstr>Мөрөө хавчих</vt:lpstr>
      <vt:lpstr>Хурууны цагираг буюу  &lt;&lt;бүх юм ёсоороо&gt;&gt;</vt:lpstr>
      <vt:lpstr>Эрхий хуруугаа дээш гозойлгох</vt:lpstr>
      <vt:lpstr>“V” үсэг шиг хуруугаа гаргах</vt:lpstr>
      <vt:lpstr>Худлаа ярьж байгааг хэрхэн мэдэх вэ?</vt:lpstr>
      <vt:lpstr>Амин орон зай</vt:lpstr>
      <vt:lpstr>Гарын дохио зангаа</vt:lpstr>
      <vt:lpstr>Гар барих байдал</vt:lpstr>
      <vt:lpstr>Эзэрхэх гар барилтын хэв маяг</vt:lpstr>
      <vt:lpstr>Хуруут бээлий</vt:lpstr>
      <vt:lpstr>Үхсэн загас</vt:lpstr>
      <vt:lpstr>Яс яйруулагч</vt:lpstr>
      <vt:lpstr>Шулуутгасан гар</vt:lpstr>
      <vt:lpstr>Гарын бусад дохио зангаанууд</vt:lpstr>
      <vt:lpstr>Гараа нүүрэндээ авах нь юуг илэрхийлдэг вэ</vt:lpstr>
      <vt:lpstr>Гараа хамгаалалтын байдалтай байлгах нь</vt:lpstr>
      <vt:lpstr>Хөлөө солбисон байдал</vt:lpstr>
      <vt:lpstr>Нүдний харц</vt:lpstr>
      <vt:lpstr>Ширээ ба түүний ард суух байрлал</vt:lpstr>
    </vt:vector>
  </TitlesOfParts>
  <Company>csms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Биеийн хөдөлгөөний хэл</dc:title>
  <dc:creator>TsooM</dc:creator>
  <cp:lastModifiedBy>TsooM</cp:lastModifiedBy>
  <cp:revision>54</cp:revision>
  <dcterms:created xsi:type="dcterms:W3CDTF">2010-04-20T07:45:25Z</dcterms:created>
  <dcterms:modified xsi:type="dcterms:W3CDTF">2010-04-22T06:56:54Z</dcterms:modified>
</cp:coreProperties>
</file>