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78" r:id="rId2"/>
    <p:sldId id="256" r:id="rId3"/>
    <p:sldId id="258" r:id="rId4"/>
    <p:sldId id="269" r:id="rId5"/>
    <p:sldId id="270" r:id="rId6"/>
    <p:sldId id="271" r:id="rId7"/>
    <p:sldId id="272" r:id="rId8"/>
    <p:sldId id="273" r:id="rId9"/>
    <p:sldId id="274" r:id="rId10"/>
    <p:sldId id="275" r:id="rId11"/>
    <p:sldId id="259" r:id="rId12"/>
    <p:sldId id="264" r:id="rId13"/>
    <p:sldId id="261" r:id="rId14"/>
    <p:sldId id="260" r:id="rId15"/>
    <p:sldId id="262" r:id="rId16"/>
    <p:sldId id="263" r:id="rId17"/>
    <p:sldId id="265" r:id="rId18"/>
    <p:sldId id="266" r:id="rId19"/>
    <p:sldId id="267" r:id="rId20"/>
    <p:sldId id="268" r:id="rId21"/>
    <p:sldId id="277" r:id="rId22"/>
    <p:sldId id="276" r:id="rId23"/>
  </p:sldIdLst>
  <p:sldSz cx="12192000" cy="6858000"/>
  <p:notesSz cx="6858000" cy="9144000"/>
  <p:defaultTextStyle>
    <a:defPPr>
      <a:defRPr lang="mn-M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47" d="100"/>
          <a:sy n="47" d="100"/>
        </p:scale>
        <p:origin x="54" y="4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91FE624D-1E10-48FF-912F-91F492396838}" type="datetimeFigureOut">
              <a:rPr lang="mn-MN" smtClean="0"/>
              <a:t>14.11.25</a:t>
            </a:fld>
            <a:endParaRPr lang="mn-MN"/>
          </a:p>
        </p:txBody>
      </p:sp>
      <p:sp>
        <p:nvSpPr>
          <p:cNvPr id="5" name="Footer Placeholder 4"/>
          <p:cNvSpPr>
            <a:spLocks noGrp="1"/>
          </p:cNvSpPr>
          <p:nvPr>
            <p:ph type="ftr" sz="quarter" idx="11"/>
          </p:nvPr>
        </p:nvSpPr>
        <p:spPr>
          <a:xfrm>
            <a:off x="1876424" y="5410201"/>
            <a:ext cx="5124886" cy="365125"/>
          </a:xfrm>
        </p:spPr>
        <p:txBody>
          <a:bodyPr/>
          <a:lstStyle/>
          <a:p>
            <a:endParaRPr lang="mn-MN"/>
          </a:p>
        </p:txBody>
      </p:sp>
      <p:sp>
        <p:nvSpPr>
          <p:cNvPr id="6" name="Slide Number Placeholder 5"/>
          <p:cNvSpPr>
            <a:spLocks noGrp="1"/>
          </p:cNvSpPr>
          <p:nvPr>
            <p:ph type="sldNum" sz="quarter" idx="12"/>
          </p:nvPr>
        </p:nvSpPr>
        <p:spPr>
          <a:xfrm>
            <a:off x="9896911" y="5410199"/>
            <a:ext cx="771089" cy="365125"/>
          </a:xfrm>
        </p:spPr>
        <p:txBody>
          <a:bodyPr/>
          <a:lstStyle/>
          <a:p>
            <a:fld id="{8230FD94-AB4F-4469-8460-EE8233997B16}" type="slidenum">
              <a:rPr lang="mn-MN" smtClean="0"/>
              <a:t>‹#›</a:t>
            </a:fld>
            <a:endParaRPr lang="mn-MN"/>
          </a:p>
        </p:txBody>
      </p:sp>
    </p:spTree>
    <p:extLst>
      <p:ext uri="{BB962C8B-B14F-4D97-AF65-F5344CB8AC3E}">
        <p14:creationId xmlns:p14="http://schemas.microsoft.com/office/powerpoint/2010/main" val="41199157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1FE624D-1E10-48FF-912F-91F492396838}" type="datetimeFigureOut">
              <a:rPr lang="mn-MN" smtClean="0"/>
              <a:t>14.11.25</a:t>
            </a:fld>
            <a:endParaRPr lang="mn-MN"/>
          </a:p>
        </p:txBody>
      </p:sp>
      <p:sp>
        <p:nvSpPr>
          <p:cNvPr id="5" name="Footer Placeholder 4"/>
          <p:cNvSpPr>
            <a:spLocks noGrp="1"/>
          </p:cNvSpPr>
          <p:nvPr>
            <p:ph type="ftr" sz="quarter" idx="11"/>
          </p:nvPr>
        </p:nvSpPr>
        <p:spPr/>
        <p:txBody>
          <a:bodyPr/>
          <a:lstStyle/>
          <a:p>
            <a:endParaRPr lang="mn-MN"/>
          </a:p>
        </p:txBody>
      </p:sp>
      <p:sp>
        <p:nvSpPr>
          <p:cNvPr id="6" name="Slide Number Placeholder 5"/>
          <p:cNvSpPr>
            <a:spLocks noGrp="1"/>
          </p:cNvSpPr>
          <p:nvPr>
            <p:ph type="sldNum" sz="quarter" idx="12"/>
          </p:nvPr>
        </p:nvSpPr>
        <p:spPr/>
        <p:txBody>
          <a:bodyPr/>
          <a:lstStyle/>
          <a:p>
            <a:fld id="{8230FD94-AB4F-4469-8460-EE8233997B16}" type="slidenum">
              <a:rPr lang="mn-MN" smtClean="0"/>
              <a:t>‹#›</a:t>
            </a:fld>
            <a:endParaRPr lang="mn-MN"/>
          </a:p>
        </p:txBody>
      </p:sp>
    </p:spTree>
    <p:extLst>
      <p:ext uri="{BB962C8B-B14F-4D97-AF65-F5344CB8AC3E}">
        <p14:creationId xmlns:p14="http://schemas.microsoft.com/office/powerpoint/2010/main" val="28662140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1FE624D-1E10-48FF-912F-91F492396838}" type="datetimeFigureOut">
              <a:rPr lang="mn-MN" smtClean="0"/>
              <a:t>14.11.25</a:t>
            </a:fld>
            <a:endParaRPr lang="mn-MN"/>
          </a:p>
        </p:txBody>
      </p:sp>
      <p:sp>
        <p:nvSpPr>
          <p:cNvPr id="5" name="Footer Placeholder 4"/>
          <p:cNvSpPr>
            <a:spLocks noGrp="1"/>
          </p:cNvSpPr>
          <p:nvPr>
            <p:ph type="ftr" sz="quarter" idx="11"/>
          </p:nvPr>
        </p:nvSpPr>
        <p:spPr/>
        <p:txBody>
          <a:bodyPr/>
          <a:lstStyle/>
          <a:p>
            <a:endParaRPr lang="mn-MN"/>
          </a:p>
        </p:txBody>
      </p:sp>
      <p:sp>
        <p:nvSpPr>
          <p:cNvPr id="6" name="Slide Number Placeholder 5"/>
          <p:cNvSpPr>
            <a:spLocks noGrp="1"/>
          </p:cNvSpPr>
          <p:nvPr>
            <p:ph type="sldNum" sz="quarter" idx="12"/>
          </p:nvPr>
        </p:nvSpPr>
        <p:spPr/>
        <p:txBody>
          <a:bodyPr/>
          <a:lstStyle/>
          <a:p>
            <a:fld id="{8230FD94-AB4F-4469-8460-EE8233997B16}" type="slidenum">
              <a:rPr lang="mn-MN" smtClean="0"/>
              <a:t>‹#›</a:t>
            </a:fld>
            <a:endParaRPr lang="mn-MN"/>
          </a:p>
        </p:txBody>
      </p:sp>
    </p:spTree>
    <p:extLst>
      <p:ext uri="{BB962C8B-B14F-4D97-AF65-F5344CB8AC3E}">
        <p14:creationId xmlns:p14="http://schemas.microsoft.com/office/powerpoint/2010/main" val="32447500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1FE624D-1E10-48FF-912F-91F492396838}" type="datetimeFigureOut">
              <a:rPr lang="mn-MN" smtClean="0"/>
              <a:t>14.11.25</a:t>
            </a:fld>
            <a:endParaRPr lang="mn-MN"/>
          </a:p>
        </p:txBody>
      </p:sp>
      <p:sp>
        <p:nvSpPr>
          <p:cNvPr id="6" name="Footer Placeholder 5"/>
          <p:cNvSpPr>
            <a:spLocks noGrp="1"/>
          </p:cNvSpPr>
          <p:nvPr>
            <p:ph type="ftr" sz="quarter" idx="11"/>
          </p:nvPr>
        </p:nvSpPr>
        <p:spPr/>
        <p:txBody>
          <a:bodyPr/>
          <a:lstStyle/>
          <a:p>
            <a:endParaRPr lang="mn-MN"/>
          </a:p>
        </p:txBody>
      </p:sp>
      <p:sp>
        <p:nvSpPr>
          <p:cNvPr id="7" name="Slide Number Placeholder 6"/>
          <p:cNvSpPr>
            <a:spLocks noGrp="1"/>
          </p:cNvSpPr>
          <p:nvPr>
            <p:ph type="sldNum" sz="quarter" idx="12"/>
          </p:nvPr>
        </p:nvSpPr>
        <p:spPr/>
        <p:txBody>
          <a:bodyPr/>
          <a:lstStyle/>
          <a:p>
            <a:fld id="{8230FD94-AB4F-4469-8460-EE8233997B16}" type="slidenum">
              <a:rPr lang="mn-MN" smtClean="0"/>
              <a:t>‹#›</a:t>
            </a:fld>
            <a:endParaRPr lang="mn-MN"/>
          </a:p>
        </p:txBody>
      </p:sp>
    </p:spTree>
    <p:extLst>
      <p:ext uri="{BB962C8B-B14F-4D97-AF65-F5344CB8AC3E}">
        <p14:creationId xmlns:p14="http://schemas.microsoft.com/office/powerpoint/2010/main" val="29422235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1FE624D-1E10-48FF-912F-91F492396838}" type="datetimeFigureOut">
              <a:rPr lang="mn-MN" smtClean="0"/>
              <a:t>14.11.25</a:t>
            </a:fld>
            <a:endParaRPr lang="mn-MN"/>
          </a:p>
        </p:txBody>
      </p:sp>
      <p:sp>
        <p:nvSpPr>
          <p:cNvPr id="8" name="Footer Placeholder 7"/>
          <p:cNvSpPr>
            <a:spLocks noGrp="1"/>
          </p:cNvSpPr>
          <p:nvPr>
            <p:ph type="ftr" sz="quarter" idx="11"/>
          </p:nvPr>
        </p:nvSpPr>
        <p:spPr/>
        <p:txBody>
          <a:bodyPr/>
          <a:lstStyle/>
          <a:p>
            <a:endParaRPr lang="mn-MN"/>
          </a:p>
        </p:txBody>
      </p:sp>
      <p:sp>
        <p:nvSpPr>
          <p:cNvPr id="9" name="Slide Number Placeholder 8"/>
          <p:cNvSpPr>
            <a:spLocks noGrp="1"/>
          </p:cNvSpPr>
          <p:nvPr>
            <p:ph type="sldNum" sz="quarter" idx="12"/>
          </p:nvPr>
        </p:nvSpPr>
        <p:spPr/>
        <p:txBody>
          <a:bodyPr/>
          <a:lstStyle/>
          <a:p>
            <a:fld id="{8230FD94-AB4F-4469-8460-EE8233997B16}" type="slidenum">
              <a:rPr lang="mn-MN" smtClean="0"/>
              <a:t>‹#›</a:t>
            </a:fld>
            <a:endParaRPr lang="mn-MN"/>
          </a:p>
        </p:txBody>
      </p:sp>
    </p:spTree>
    <p:extLst>
      <p:ext uri="{BB962C8B-B14F-4D97-AF65-F5344CB8AC3E}">
        <p14:creationId xmlns:p14="http://schemas.microsoft.com/office/powerpoint/2010/main" val="31230540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1FE624D-1E10-48FF-912F-91F492396838}" type="datetimeFigureOut">
              <a:rPr lang="mn-MN" smtClean="0"/>
              <a:t>14.11.25</a:t>
            </a:fld>
            <a:endParaRPr lang="mn-MN"/>
          </a:p>
        </p:txBody>
      </p:sp>
      <p:sp>
        <p:nvSpPr>
          <p:cNvPr id="4" name="Footer Placeholder 3"/>
          <p:cNvSpPr>
            <a:spLocks noGrp="1"/>
          </p:cNvSpPr>
          <p:nvPr>
            <p:ph type="ftr" sz="quarter" idx="11"/>
          </p:nvPr>
        </p:nvSpPr>
        <p:spPr/>
        <p:txBody>
          <a:bodyPr/>
          <a:lstStyle/>
          <a:p>
            <a:endParaRPr lang="mn-MN"/>
          </a:p>
        </p:txBody>
      </p:sp>
      <p:sp>
        <p:nvSpPr>
          <p:cNvPr id="5" name="Slide Number Placeholder 4"/>
          <p:cNvSpPr>
            <a:spLocks noGrp="1"/>
          </p:cNvSpPr>
          <p:nvPr>
            <p:ph type="sldNum" sz="quarter" idx="12"/>
          </p:nvPr>
        </p:nvSpPr>
        <p:spPr/>
        <p:txBody>
          <a:bodyPr/>
          <a:lstStyle/>
          <a:p>
            <a:fld id="{8230FD94-AB4F-4469-8460-EE8233997B16}" type="slidenum">
              <a:rPr lang="mn-MN" smtClean="0"/>
              <a:t>‹#›</a:t>
            </a:fld>
            <a:endParaRPr lang="mn-MN"/>
          </a:p>
        </p:txBody>
      </p:sp>
    </p:spTree>
    <p:extLst>
      <p:ext uri="{BB962C8B-B14F-4D97-AF65-F5344CB8AC3E}">
        <p14:creationId xmlns:p14="http://schemas.microsoft.com/office/powerpoint/2010/main" val="10695938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FE624D-1E10-48FF-912F-91F492396838}" type="datetimeFigureOut">
              <a:rPr lang="mn-MN" smtClean="0"/>
              <a:t>14.11.25</a:t>
            </a:fld>
            <a:endParaRPr lang="mn-MN"/>
          </a:p>
        </p:txBody>
      </p:sp>
      <p:sp>
        <p:nvSpPr>
          <p:cNvPr id="3" name="Footer Placeholder 2"/>
          <p:cNvSpPr>
            <a:spLocks noGrp="1"/>
          </p:cNvSpPr>
          <p:nvPr>
            <p:ph type="ftr" sz="quarter" idx="11"/>
          </p:nvPr>
        </p:nvSpPr>
        <p:spPr/>
        <p:txBody>
          <a:bodyPr/>
          <a:lstStyle/>
          <a:p>
            <a:endParaRPr lang="mn-MN"/>
          </a:p>
        </p:txBody>
      </p:sp>
      <p:sp>
        <p:nvSpPr>
          <p:cNvPr id="4" name="Slide Number Placeholder 3"/>
          <p:cNvSpPr>
            <a:spLocks noGrp="1"/>
          </p:cNvSpPr>
          <p:nvPr>
            <p:ph type="sldNum" sz="quarter" idx="12"/>
          </p:nvPr>
        </p:nvSpPr>
        <p:spPr/>
        <p:txBody>
          <a:bodyPr/>
          <a:lstStyle/>
          <a:p>
            <a:fld id="{8230FD94-AB4F-4469-8460-EE8233997B16}" type="slidenum">
              <a:rPr lang="mn-MN" smtClean="0"/>
              <a:t>‹#›</a:t>
            </a:fld>
            <a:endParaRPr lang="mn-MN"/>
          </a:p>
        </p:txBody>
      </p:sp>
    </p:spTree>
    <p:extLst>
      <p:ext uri="{BB962C8B-B14F-4D97-AF65-F5344CB8AC3E}">
        <p14:creationId xmlns:p14="http://schemas.microsoft.com/office/powerpoint/2010/main" val="22257926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1FE624D-1E10-48FF-912F-91F492396838}" type="datetimeFigureOut">
              <a:rPr lang="mn-MN" smtClean="0"/>
              <a:t>14.11.25</a:t>
            </a:fld>
            <a:endParaRPr lang="mn-MN"/>
          </a:p>
        </p:txBody>
      </p:sp>
      <p:sp>
        <p:nvSpPr>
          <p:cNvPr id="6" name="Footer Placeholder 5"/>
          <p:cNvSpPr>
            <a:spLocks noGrp="1"/>
          </p:cNvSpPr>
          <p:nvPr>
            <p:ph type="ftr" sz="quarter" idx="11"/>
          </p:nvPr>
        </p:nvSpPr>
        <p:spPr/>
        <p:txBody>
          <a:bodyPr/>
          <a:lstStyle/>
          <a:p>
            <a:endParaRPr lang="mn-MN"/>
          </a:p>
        </p:txBody>
      </p:sp>
      <p:sp>
        <p:nvSpPr>
          <p:cNvPr id="7" name="Slide Number Placeholder 6"/>
          <p:cNvSpPr>
            <a:spLocks noGrp="1"/>
          </p:cNvSpPr>
          <p:nvPr>
            <p:ph type="sldNum" sz="quarter" idx="12"/>
          </p:nvPr>
        </p:nvSpPr>
        <p:spPr/>
        <p:txBody>
          <a:bodyPr/>
          <a:lstStyle/>
          <a:p>
            <a:fld id="{8230FD94-AB4F-4469-8460-EE8233997B16}" type="slidenum">
              <a:rPr lang="mn-MN" smtClean="0"/>
              <a:t>‹#›</a:t>
            </a:fld>
            <a:endParaRPr lang="mn-MN"/>
          </a:p>
        </p:txBody>
      </p:sp>
    </p:spTree>
    <p:extLst>
      <p:ext uri="{BB962C8B-B14F-4D97-AF65-F5344CB8AC3E}">
        <p14:creationId xmlns:p14="http://schemas.microsoft.com/office/powerpoint/2010/main" val="29152012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1FE624D-1E10-48FF-912F-91F492396838}" type="datetimeFigureOut">
              <a:rPr lang="mn-MN" smtClean="0"/>
              <a:t>14.11.25</a:t>
            </a:fld>
            <a:endParaRPr lang="mn-MN"/>
          </a:p>
        </p:txBody>
      </p:sp>
      <p:sp>
        <p:nvSpPr>
          <p:cNvPr id="6" name="Footer Placeholder 5"/>
          <p:cNvSpPr>
            <a:spLocks noGrp="1"/>
          </p:cNvSpPr>
          <p:nvPr>
            <p:ph type="ftr" sz="quarter" idx="11"/>
          </p:nvPr>
        </p:nvSpPr>
        <p:spPr/>
        <p:txBody>
          <a:bodyPr/>
          <a:lstStyle/>
          <a:p>
            <a:endParaRPr lang="mn-MN"/>
          </a:p>
        </p:txBody>
      </p:sp>
      <p:sp>
        <p:nvSpPr>
          <p:cNvPr id="7" name="Slide Number Placeholder 6"/>
          <p:cNvSpPr>
            <a:spLocks noGrp="1"/>
          </p:cNvSpPr>
          <p:nvPr>
            <p:ph type="sldNum" sz="quarter" idx="12"/>
          </p:nvPr>
        </p:nvSpPr>
        <p:spPr/>
        <p:txBody>
          <a:bodyPr/>
          <a:lstStyle/>
          <a:p>
            <a:fld id="{8230FD94-AB4F-4469-8460-EE8233997B16}" type="slidenum">
              <a:rPr lang="mn-MN" smtClean="0"/>
              <a:t>‹#›</a:t>
            </a:fld>
            <a:endParaRPr lang="mn-MN"/>
          </a:p>
        </p:txBody>
      </p:sp>
    </p:spTree>
    <p:extLst>
      <p:ext uri="{BB962C8B-B14F-4D97-AF65-F5344CB8AC3E}">
        <p14:creationId xmlns:p14="http://schemas.microsoft.com/office/powerpoint/2010/main" val="32156845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smtClean="0"/>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1FE624D-1E10-48FF-912F-91F492396838}" type="datetimeFigureOut">
              <a:rPr lang="mn-MN" smtClean="0"/>
              <a:t>14.11.25</a:t>
            </a:fld>
            <a:endParaRPr lang="mn-MN"/>
          </a:p>
        </p:txBody>
      </p:sp>
      <p:sp>
        <p:nvSpPr>
          <p:cNvPr id="6" name="Footer Placeholder 5"/>
          <p:cNvSpPr>
            <a:spLocks noGrp="1"/>
          </p:cNvSpPr>
          <p:nvPr>
            <p:ph type="ftr" sz="quarter" idx="11"/>
          </p:nvPr>
        </p:nvSpPr>
        <p:spPr/>
        <p:txBody>
          <a:bodyPr/>
          <a:lstStyle/>
          <a:p>
            <a:endParaRPr lang="mn-MN"/>
          </a:p>
        </p:txBody>
      </p:sp>
      <p:sp>
        <p:nvSpPr>
          <p:cNvPr id="7" name="Slide Number Placeholder 6"/>
          <p:cNvSpPr>
            <a:spLocks noGrp="1"/>
          </p:cNvSpPr>
          <p:nvPr>
            <p:ph type="sldNum" sz="quarter" idx="12"/>
          </p:nvPr>
        </p:nvSpPr>
        <p:spPr/>
        <p:txBody>
          <a:bodyPr/>
          <a:lstStyle/>
          <a:p>
            <a:fld id="{8230FD94-AB4F-4469-8460-EE8233997B16}" type="slidenum">
              <a:rPr lang="mn-MN" smtClean="0"/>
              <a:t>‹#›</a:t>
            </a:fld>
            <a:endParaRPr lang="mn-MN"/>
          </a:p>
        </p:txBody>
      </p:sp>
    </p:spTree>
    <p:extLst>
      <p:ext uri="{BB962C8B-B14F-4D97-AF65-F5344CB8AC3E}">
        <p14:creationId xmlns:p14="http://schemas.microsoft.com/office/powerpoint/2010/main" val="8171457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smtClean="0"/>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1FE624D-1E10-48FF-912F-91F492396838}" type="datetimeFigureOut">
              <a:rPr lang="mn-MN" smtClean="0"/>
              <a:t>14.11.25</a:t>
            </a:fld>
            <a:endParaRPr lang="mn-MN"/>
          </a:p>
        </p:txBody>
      </p:sp>
      <p:sp>
        <p:nvSpPr>
          <p:cNvPr id="6" name="Footer Placeholder 5"/>
          <p:cNvSpPr>
            <a:spLocks noGrp="1"/>
          </p:cNvSpPr>
          <p:nvPr>
            <p:ph type="ftr" sz="quarter" idx="11"/>
          </p:nvPr>
        </p:nvSpPr>
        <p:spPr/>
        <p:txBody>
          <a:bodyPr/>
          <a:lstStyle/>
          <a:p>
            <a:endParaRPr lang="mn-MN"/>
          </a:p>
        </p:txBody>
      </p:sp>
      <p:sp>
        <p:nvSpPr>
          <p:cNvPr id="7" name="Slide Number Placeholder 6"/>
          <p:cNvSpPr>
            <a:spLocks noGrp="1"/>
          </p:cNvSpPr>
          <p:nvPr>
            <p:ph type="sldNum" sz="quarter" idx="12"/>
          </p:nvPr>
        </p:nvSpPr>
        <p:spPr/>
        <p:txBody>
          <a:bodyPr/>
          <a:lstStyle/>
          <a:p>
            <a:fld id="{8230FD94-AB4F-4469-8460-EE8233997B16}" type="slidenum">
              <a:rPr lang="mn-MN" smtClean="0"/>
              <a:t>‹#›</a:t>
            </a:fld>
            <a:endParaRPr lang="mn-MN"/>
          </a:p>
        </p:txBody>
      </p:sp>
    </p:spTree>
    <p:extLst>
      <p:ext uri="{BB962C8B-B14F-4D97-AF65-F5344CB8AC3E}">
        <p14:creationId xmlns:p14="http://schemas.microsoft.com/office/powerpoint/2010/main" val="10578971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1FE624D-1E10-48FF-912F-91F492396838}" type="datetimeFigureOut">
              <a:rPr lang="mn-MN" smtClean="0"/>
              <a:t>14.11.25</a:t>
            </a:fld>
            <a:endParaRPr lang="mn-MN"/>
          </a:p>
        </p:txBody>
      </p:sp>
      <p:sp>
        <p:nvSpPr>
          <p:cNvPr id="6" name="Footer Placeholder 5"/>
          <p:cNvSpPr>
            <a:spLocks noGrp="1"/>
          </p:cNvSpPr>
          <p:nvPr>
            <p:ph type="ftr" sz="quarter" idx="11"/>
          </p:nvPr>
        </p:nvSpPr>
        <p:spPr/>
        <p:txBody>
          <a:bodyPr/>
          <a:lstStyle/>
          <a:p>
            <a:endParaRPr lang="mn-MN"/>
          </a:p>
        </p:txBody>
      </p:sp>
      <p:sp>
        <p:nvSpPr>
          <p:cNvPr id="7" name="Slide Number Placeholder 6"/>
          <p:cNvSpPr>
            <a:spLocks noGrp="1"/>
          </p:cNvSpPr>
          <p:nvPr>
            <p:ph type="sldNum" sz="quarter" idx="12"/>
          </p:nvPr>
        </p:nvSpPr>
        <p:spPr/>
        <p:txBody>
          <a:bodyPr/>
          <a:lstStyle/>
          <a:p>
            <a:fld id="{8230FD94-AB4F-4469-8460-EE8233997B16}" type="slidenum">
              <a:rPr lang="mn-MN" smtClean="0"/>
              <a:t>‹#›</a:t>
            </a:fld>
            <a:endParaRPr lang="mn-MN"/>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4075710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smtClean="0"/>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1FE624D-1E10-48FF-912F-91F492396838}" type="datetimeFigureOut">
              <a:rPr lang="mn-MN" smtClean="0"/>
              <a:t>14.11.25</a:t>
            </a:fld>
            <a:endParaRPr lang="mn-MN"/>
          </a:p>
        </p:txBody>
      </p:sp>
      <p:sp>
        <p:nvSpPr>
          <p:cNvPr id="6" name="Footer Placeholder 5"/>
          <p:cNvSpPr>
            <a:spLocks noGrp="1"/>
          </p:cNvSpPr>
          <p:nvPr>
            <p:ph type="ftr" sz="quarter" idx="11"/>
          </p:nvPr>
        </p:nvSpPr>
        <p:spPr/>
        <p:txBody>
          <a:bodyPr/>
          <a:lstStyle/>
          <a:p>
            <a:endParaRPr lang="mn-MN"/>
          </a:p>
        </p:txBody>
      </p:sp>
      <p:sp>
        <p:nvSpPr>
          <p:cNvPr id="7" name="Slide Number Placeholder 6"/>
          <p:cNvSpPr>
            <a:spLocks noGrp="1"/>
          </p:cNvSpPr>
          <p:nvPr>
            <p:ph type="sldNum" sz="quarter" idx="12"/>
          </p:nvPr>
        </p:nvSpPr>
        <p:spPr/>
        <p:txBody>
          <a:bodyPr/>
          <a:lstStyle/>
          <a:p>
            <a:fld id="{8230FD94-AB4F-4469-8460-EE8233997B16}" type="slidenum">
              <a:rPr lang="mn-MN" smtClean="0"/>
              <a:t>‹#›</a:t>
            </a:fld>
            <a:endParaRPr lang="mn-MN"/>
          </a:p>
        </p:txBody>
      </p:sp>
    </p:spTree>
    <p:extLst>
      <p:ext uri="{BB962C8B-B14F-4D97-AF65-F5344CB8AC3E}">
        <p14:creationId xmlns:p14="http://schemas.microsoft.com/office/powerpoint/2010/main" val="25965087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91FE624D-1E10-48FF-912F-91F492396838}" type="datetimeFigureOut">
              <a:rPr lang="mn-MN" smtClean="0"/>
              <a:t>14.11.25</a:t>
            </a:fld>
            <a:endParaRPr lang="mn-MN"/>
          </a:p>
        </p:txBody>
      </p:sp>
      <p:sp>
        <p:nvSpPr>
          <p:cNvPr id="4" name="Footer Placeholder 3"/>
          <p:cNvSpPr>
            <a:spLocks noGrp="1"/>
          </p:cNvSpPr>
          <p:nvPr>
            <p:ph type="ftr" sz="quarter" idx="11"/>
          </p:nvPr>
        </p:nvSpPr>
        <p:spPr/>
        <p:txBody>
          <a:bodyPr/>
          <a:lstStyle/>
          <a:p>
            <a:endParaRPr lang="mn-MN"/>
          </a:p>
        </p:txBody>
      </p:sp>
      <p:sp>
        <p:nvSpPr>
          <p:cNvPr id="5" name="Slide Number Placeholder 4"/>
          <p:cNvSpPr>
            <a:spLocks noGrp="1"/>
          </p:cNvSpPr>
          <p:nvPr>
            <p:ph type="sldNum" sz="quarter" idx="12"/>
          </p:nvPr>
        </p:nvSpPr>
        <p:spPr/>
        <p:txBody>
          <a:bodyPr/>
          <a:lstStyle/>
          <a:p>
            <a:fld id="{8230FD94-AB4F-4469-8460-EE8233997B16}" type="slidenum">
              <a:rPr lang="mn-MN" smtClean="0"/>
              <a:t>‹#›</a:t>
            </a:fld>
            <a:endParaRPr lang="mn-MN"/>
          </a:p>
        </p:txBody>
      </p:sp>
    </p:spTree>
    <p:extLst>
      <p:ext uri="{BB962C8B-B14F-4D97-AF65-F5344CB8AC3E}">
        <p14:creationId xmlns:p14="http://schemas.microsoft.com/office/powerpoint/2010/main" val="15155110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91FE624D-1E10-48FF-912F-91F492396838}" type="datetimeFigureOut">
              <a:rPr lang="mn-MN" smtClean="0"/>
              <a:t>14.11.25</a:t>
            </a:fld>
            <a:endParaRPr lang="mn-MN"/>
          </a:p>
        </p:txBody>
      </p:sp>
      <p:sp>
        <p:nvSpPr>
          <p:cNvPr id="4" name="Footer Placeholder 3"/>
          <p:cNvSpPr>
            <a:spLocks noGrp="1"/>
          </p:cNvSpPr>
          <p:nvPr>
            <p:ph type="ftr" sz="quarter" idx="11"/>
          </p:nvPr>
        </p:nvSpPr>
        <p:spPr/>
        <p:txBody>
          <a:bodyPr/>
          <a:lstStyle/>
          <a:p>
            <a:endParaRPr lang="mn-MN"/>
          </a:p>
        </p:txBody>
      </p:sp>
      <p:sp>
        <p:nvSpPr>
          <p:cNvPr id="5" name="Slide Number Placeholder 4"/>
          <p:cNvSpPr>
            <a:spLocks noGrp="1"/>
          </p:cNvSpPr>
          <p:nvPr>
            <p:ph type="sldNum" sz="quarter" idx="12"/>
          </p:nvPr>
        </p:nvSpPr>
        <p:spPr/>
        <p:txBody>
          <a:bodyPr/>
          <a:lstStyle/>
          <a:p>
            <a:fld id="{8230FD94-AB4F-4469-8460-EE8233997B16}" type="slidenum">
              <a:rPr lang="mn-MN" smtClean="0"/>
              <a:t>‹#›</a:t>
            </a:fld>
            <a:endParaRPr lang="mn-MN"/>
          </a:p>
        </p:txBody>
      </p:sp>
    </p:spTree>
    <p:extLst>
      <p:ext uri="{BB962C8B-B14F-4D97-AF65-F5344CB8AC3E}">
        <p14:creationId xmlns:p14="http://schemas.microsoft.com/office/powerpoint/2010/main" val="15196219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1FE624D-1E10-48FF-912F-91F492396838}" type="datetimeFigureOut">
              <a:rPr lang="mn-MN" smtClean="0"/>
              <a:t>14.11.25</a:t>
            </a:fld>
            <a:endParaRPr lang="mn-MN"/>
          </a:p>
        </p:txBody>
      </p:sp>
      <p:sp>
        <p:nvSpPr>
          <p:cNvPr id="5" name="Footer Placeholder 4"/>
          <p:cNvSpPr>
            <a:spLocks noGrp="1"/>
          </p:cNvSpPr>
          <p:nvPr>
            <p:ph type="ftr" sz="quarter" idx="11"/>
          </p:nvPr>
        </p:nvSpPr>
        <p:spPr/>
        <p:txBody>
          <a:bodyPr/>
          <a:lstStyle/>
          <a:p>
            <a:endParaRPr lang="mn-MN"/>
          </a:p>
        </p:txBody>
      </p:sp>
      <p:sp>
        <p:nvSpPr>
          <p:cNvPr id="6" name="Slide Number Placeholder 5"/>
          <p:cNvSpPr>
            <a:spLocks noGrp="1"/>
          </p:cNvSpPr>
          <p:nvPr>
            <p:ph type="sldNum" sz="quarter" idx="12"/>
          </p:nvPr>
        </p:nvSpPr>
        <p:spPr/>
        <p:txBody>
          <a:bodyPr/>
          <a:lstStyle/>
          <a:p>
            <a:fld id="{8230FD94-AB4F-4469-8460-EE8233997B16}" type="slidenum">
              <a:rPr lang="mn-MN" smtClean="0"/>
              <a:t>‹#›</a:t>
            </a:fld>
            <a:endParaRPr lang="mn-MN"/>
          </a:p>
        </p:txBody>
      </p:sp>
    </p:spTree>
    <p:extLst>
      <p:ext uri="{BB962C8B-B14F-4D97-AF65-F5344CB8AC3E}">
        <p14:creationId xmlns:p14="http://schemas.microsoft.com/office/powerpoint/2010/main" val="42888756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1FE624D-1E10-48FF-912F-91F492396838}" type="datetimeFigureOut">
              <a:rPr lang="mn-MN" smtClean="0"/>
              <a:t>14.11.25</a:t>
            </a:fld>
            <a:endParaRPr lang="mn-MN"/>
          </a:p>
        </p:txBody>
      </p:sp>
      <p:sp>
        <p:nvSpPr>
          <p:cNvPr id="5" name="Footer Placeholder 4"/>
          <p:cNvSpPr>
            <a:spLocks noGrp="1"/>
          </p:cNvSpPr>
          <p:nvPr>
            <p:ph type="ftr" sz="quarter" idx="11"/>
          </p:nvPr>
        </p:nvSpPr>
        <p:spPr/>
        <p:txBody>
          <a:bodyPr/>
          <a:lstStyle/>
          <a:p>
            <a:endParaRPr lang="mn-MN"/>
          </a:p>
        </p:txBody>
      </p:sp>
      <p:sp>
        <p:nvSpPr>
          <p:cNvPr id="6" name="Slide Number Placeholder 5"/>
          <p:cNvSpPr>
            <a:spLocks noGrp="1"/>
          </p:cNvSpPr>
          <p:nvPr>
            <p:ph type="sldNum" sz="quarter" idx="12"/>
          </p:nvPr>
        </p:nvSpPr>
        <p:spPr/>
        <p:txBody>
          <a:bodyPr/>
          <a:lstStyle/>
          <a:p>
            <a:fld id="{8230FD94-AB4F-4469-8460-EE8233997B16}" type="slidenum">
              <a:rPr lang="mn-MN" smtClean="0"/>
              <a:t>‹#›</a:t>
            </a:fld>
            <a:endParaRPr lang="mn-MN"/>
          </a:p>
        </p:txBody>
      </p:sp>
    </p:spTree>
    <p:extLst>
      <p:ext uri="{BB962C8B-B14F-4D97-AF65-F5344CB8AC3E}">
        <p14:creationId xmlns:p14="http://schemas.microsoft.com/office/powerpoint/2010/main" val="35450477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91FE624D-1E10-48FF-912F-91F492396838}" type="datetimeFigureOut">
              <a:rPr lang="mn-MN" smtClean="0"/>
              <a:t>14.11.25</a:t>
            </a:fld>
            <a:endParaRPr lang="mn-MN"/>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mn-MN"/>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8230FD94-AB4F-4469-8460-EE8233997B16}" type="slidenum">
              <a:rPr lang="mn-MN" smtClean="0"/>
              <a:t>‹#›</a:t>
            </a:fld>
            <a:endParaRPr lang="mn-MN"/>
          </a:p>
        </p:txBody>
      </p:sp>
    </p:spTree>
    <p:extLst>
      <p:ext uri="{BB962C8B-B14F-4D97-AF65-F5344CB8AC3E}">
        <p14:creationId xmlns:p14="http://schemas.microsoft.com/office/powerpoint/2010/main" val="745205821"/>
      </p:ext>
    </p:extLst>
  </p:cSld>
  <p:clrMap bg1="dk1" tx1="lt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mn-MN" sz="5000" dirty="0" smtClean="0">
                <a:solidFill>
                  <a:schemeClr val="accent4">
                    <a:lumMod val="75000"/>
                  </a:schemeClr>
                </a:solidFill>
                <a:latin typeface="Book Antiqua" panose="02040602050305030304" pitchFamily="18" charset="0"/>
              </a:rPr>
              <a:t>“Чухал”</a:t>
            </a:r>
            <a:r>
              <a:rPr lang="en-US" sz="5000" dirty="0" smtClean="0">
                <a:solidFill>
                  <a:schemeClr val="accent4">
                    <a:lumMod val="75000"/>
                  </a:schemeClr>
                </a:solidFill>
                <a:latin typeface="Book Antiqua" panose="02040602050305030304" pitchFamily="18" charset="0"/>
              </a:rPr>
              <a:t> </a:t>
            </a:r>
            <a:r>
              <a:rPr lang="mn-MN" sz="5000" dirty="0" smtClean="0">
                <a:solidFill>
                  <a:schemeClr val="accent4">
                    <a:lumMod val="75000"/>
                  </a:schemeClr>
                </a:solidFill>
                <a:latin typeface="Book Antiqua" panose="02040602050305030304" pitchFamily="18" charset="0"/>
              </a:rPr>
              <a:t>менежерүүд</a:t>
            </a:r>
            <a:r>
              <a:rPr lang="en-US" sz="5000" dirty="0" smtClean="0">
                <a:solidFill>
                  <a:schemeClr val="accent4">
                    <a:lumMod val="75000"/>
                  </a:schemeClr>
                </a:solidFill>
                <a:latin typeface="Book Antiqua" panose="02040602050305030304" pitchFamily="18" charset="0"/>
              </a:rPr>
              <a:t> </a:t>
            </a:r>
            <a:r>
              <a:rPr lang="mn-MN" sz="5000" dirty="0" smtClean="0">
                <a:solidFill>
                  <a:schemeClr val="accent4">
                    <a:lumMod val="75000"/>
                  </a:schemeClr>
                </a:solidFill>
                <a:latin typeface="Book Antiqua" panose="02040602050305030304" pitchFamily="18" charset="0"/>
              </a:rPr>
              <a:t>баг </a:t>
            </a:r>
            <a:endParaRPr lang="mn-MN" sz="5000" dirty="0">
              <a:solidFill>
                <a:schemeClr val="accent4">
                  <a:lumMod val="75000"/>
                </a:schemeClr>
              </a:solidFill>
              <a:latin typeface="Book Antiqua" panose="02040602050305030304" pitchFamily="18" charset="0"/>
            </a:endParaRPr>
          </a:p>
        </p:txBody>
      </p:sp>
      <p:sp>
        <p:nvSpPr>
          <p:cNvPr id="3" name="Content Placeholder 2"/>
          <p:cNvSpPr>
            <a:spLocks noGrp="1"/>
          </p:cNvSpPr>
          <p:nvPr>
            <p:ph idx="1"/>
          </p:nvPr>
        </p:nvSpPr>
        <p:spPr>
          <a:xfrm>
            <a:off x="4372293" y="2208847"/>
            <a:ext cx="3186748" cy="3541714"/>
          </a:xfrm>
        </p:spPr>
        <p:txBody>
          <a:bodyPr/>
          <a:lstStyle/>
          <a:p>
            <a:r>
              <a:rPr lang="mn-MN" dirty="0" smtClean="0"/>
              <a:t>Хонгорзул</a:t>
            </a:r>
          </a:p>
          <a:p>
            <a:r>
              <a:rPr lang="mn-MN" dirty="0" smtClean="0"/>
              <a:t>М. Уянга</a:t>
            </a:r>
          </a:p>
          <a:p>
            <a:r>
              <a:rPr lang="mn-MN" dirty="0" smtClean="0"/>
              <a:t>Амартайван</a:t>
            </a:r>
          </a:p>
          <a:p>
            <a:r>
              <a:rPr lang="mn-MN" dirty="0" smtClean="0"/>
              <a:t>Чой гял</a:t>
            </a:r>
          </a:p>
          <a:p>
            <a:r>
              <a:rPr lang="mn-MN" dirty="0" smtClean="0"/>
              <a:t>Учрал</a:t>
            </a:r>
          </a:p>
          <a:p>
            <a:r>
              <a:rPr lang="mn-MN" dirty="0" smtClean="0"/>
              <a:t>Лхамханд </a:t>
            </a:r>
            <a:endParaRPr lang="mn-MN" dirty="0"/>
          </a:p>
        </p:txBody>
      </p:sp>
    </p:spTree>
    <p:extLst>
      <p:ext uri="{BB962C8B-B14F-4D97-AF65-F5344CB8AC3E}">
        <p14:creationId xmlns:p14="http://schemas.microsoft.com/office/powerpoint/2010/main" val="15801176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528" y="528034"/>
            <a:ext cx="10135672" cy="4559120"/>
          </a:xfrm>
        </p:spPr>
        <p:txBody>
          <a:bodyPr>
            <a:noAutofit/>
          </a:bodyPr>
          <a:lstStyle/>
          <a:p>
            <a:pPr>
              <a:lnSpc>
                <a:spcPct val="150000"/>
              </a:lnSpc>
            </a:pPr>
            <a:r>
              <a:rPr lang="mn-MN" sz="7200" b="1" dirty="0" smtClean="0">
                <a:solidFill>
                  <a:srgbClr val="7030A0"/>
                </a:solidFill>
                <a:latin typeface="Book Antiqua" panose="02040602050305030304" pitchFamily="18" charset="0"/>
              </a:rPr>
              <a:t>Сэтгэл судлалын        шинжлэх </a:t>
            </a:r>
            <a:br>
              <a:rPr lang="mn-MN" sz="7200" b="1" dirty="0" smtClean="0">
                <a:solidFill>
                  <a:srgbClr val="7030A0"/>
                </a:solidFill>
                <a:latin typeface="Book Antiqua" panose="02040602050305030304" pitchFamily="18" charset="0"/>
              </a:rPr>
            </a:br>
            <a:r>
              <a:rPr lang="mn-MN" sz="7200" b="1" dirty="0" smtClean="0">
                <a:solidFill>
                  <a:srgbClr val="7030A0"/>
                </a:solidFill>
                <a:latin typeface="Book Antiqua" panose="02040602050305030304" pitchFamily="18" charset="0"/>
              </a:rPr>
              <a:t>ухаан</a:t>
            </a:r>
            <a:endParaRPr lang="mn-MN" sz="7200" b="1" dirty="0">
              <a:solidFill>
                <a:srgbClr val="7030A0"/>
              </a:solidFill>
              <a:latin typeface="Book Antiqua" panose="02040602050305030304" pitchFamily="18" charset="0"/>
            </a:endParaRPr>
          </a:p>
        </p:txBody>
      </p:sp>
    </p:spTree>
    <p:extLst>
      <p:ext uri="{BB962C8B-B14F-4D97-AF65-F5344CB8AC3E}">
        <p14:creationId xmlns:p14="http://schemas.microsoft.com/office/powerpoint/2010/main" val="39770269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0049" y="296546"/>
            <a:ext cx="9905998" cy="1478570"/>
          </a:xfrm>
        </p:spPr>
        <p:txBody>
          <a:bodyPr>
            <a:normAutofit/>
          </a:bodyPr>
          <a:lstStyle/>
          <a:p>
            <a:pPr algn="ctr"/>
            <a:r>
              <a:rPr lang="mn-MN" b="1" i="1" dirty="0">
                <a:solidFill>
                  <a:schemeClr val="accent4">
                    <a:lumMod val="50000"/>
                  </a:schemeClr>
                </a:solidFill>
                <a:latin typeface="Book Antiqua" panose="02040602050305030304" pitchFamily="18" charset="0"/>
              </a:rPr>
              <a:t>Сэтгэл судлалын </a:t>
            </a:r>
            <a:r>
              <a:rPr lang="mn-MN" b="1" i="1" dirty="0" smtClean="0">
                <a:solidFill>
                  <a:schemeClr val="accent4">
                    <a:lumMod val="50000"/>
                  </a:schemeClr>
                </a:solidFill>
                <a:latin typeface="Book Antiqua" panose="02040602050305030304" pitchFamily="18" charset="0"/>
              </a:rPr>
              <a:t>шинжлэх</a:t>
            </a:r>
            <a:br>
              <a:rPr lang="mn-MN" b="1" i="1" dirty="0" smtClean="0">
                <a:solidFill>
                  <a:schemeClr val="accent4">
                    <a:lumMod val="50000"/>
                  </a:schemeClr>
                </a:solidFill>
                <a:latin typeface="Book Antiqua" panose="02040602050305030304" pitchFamily="18" charset="0"/>
              </a:rPr>
            </a:br>
            <a:r>
              <a:rPr lang="mn-MN" b="1" i="1" dirty="0" smtClean="0">
                <a:solidFill>
                  <a:schemeClr val="accent4">
                    <a:lumMod val="50000"/>
                  </a:schemeClr>
                </a:solidFill>
                <a:latin typeface="Book Antiqua" panose="02040602050305030304" pitchFamily="18" charset="0"/>
              </a:rPr>
              <a:t> </a:t>
            </a:r>
            <a:r>
              <a:rPr lang="mn-MN" b="1" i="1" dirty="0">
                <a:solidFill>
                  <a:schemeClr val="accent4">
                    <a:lumMod val="50000"/>
                  </a:schemeClr>
                </a:solidFill>
                <a:latin typeface="Book Antiqua" panose="02040602050305030304" pitchFamily="18" charset="0"/>
              </a:rPr>
              <a:t>ухааны үүсэл </a:t>
            </a:r>
            <a:r>
              <a:rPr lang="mn-MN" b="1" i="1" dirty="0" smtClean="0">
                <a:solidFill>
                  <a:schemeClr val="accent4">
                    <a:lumMod val="50000"/>
                  </a:schemeClr>
                </a:solidFill>
                <a:latin typeface="Book Antiqua" panose="02040602050305030304" pitchFamily="18" charset="0"/>
              </a:rPr>
              <a:t>хөгжил</a:t>
            </a:r>
            <a:endParaRPr lang="mn-MN" b="1" dirty="0">
              <a:solidFill>
                <a:schemeClr val="accent4">
                  <a:lumMod val="50000"/>
                </a:schemeClr>
              </a:solidFill>
              <a:latin typeface="Book Antiqua" panose="02040602050305030304" pitchFamily="18" charset="0"/>
            </a:endParaRPr>
          </a:p>
        </p:txBody>
      </p:sp>
      <p:sp>
        <p:nvSpPr>
          <p:cNvPr id="3" name="Content Placeholder 2"/>
          <p:cNvSpPr>
            <a:spLocks noGrp="1"/>
          </p:cNvSpPr>
          <p:nvPr>
            <p:ph idx="1"/>
          </p:nvPr>
        </p:nvSpPr>
        <p:spPr>
          <a:xfrm>
            <a:off x="1115654" y="1721452"/>
            <a:ext cx="9905999" cy="4833894"/>
          </a:xfrm>
        </p:spPr>
        <p:txBody>
          <a:bodyPr>
            <a:noAutofit/>
          </a:bodyPr>
          <a:lstStyle/>
          <a:p>
            <a:pPr marL="0" indent="0" algn="just">
              <a:buNone/>
            </a:pPr>
            <a:r>
              <a:rPr lang="mn-MN" sz="3200" dirty="0" smtClean="0"/>
              <a:t>	Сэтгэл </a:t>
            </a:r>
            <a:r>
              <a:rPr lang="mn-MN" sz="3200" dirty="0"/>
              <a:t>судлалын шинжлэх ухаан анх үүсэхдээ эртний Грект философийн шинжлэх ухаанаас салбарлан үүссэн үүнд эртний Грекийн их сэтгэгчдийн үзэл санаа чухал үүргийг гүйцэтгэсэн бөгөөд </a:t>
            </a:r>
            <a:r>
              <a:rPr lang="en-US" sz="3200" dirty="0" smtClean="0"/>
              <a:t>XVIII</a:t>
            </a:r>
            <a:r>
              <a:rPr lang="mn-MN" sz="3200" dirty="0" smtClean="0"/>
              <a:t> зууны </a:t>
            </a:r>
            <a:r>
              <a:rPr lang="mn-MN" sz="3200" dirty="0"/>
              <a:t>сүүлч үе </a:t>
            </a:r>
            <a:r>
              <a:rPr lang="en-US" sz="3200" dirty="0"/>
              <a:t>XIX </a:t>
            </a:r>
            <a:r>
              <a:rPr lang="mn-MN" sz="3200" dirty="0"/>
              <a:t>зууны сүүл үеэс биеэ даасан шинжлэх ухаан болон хөгжсөн ба янз бүрийн урсгал чиглэл, үзэл баримтлал дээр тулгуурлан эрчимтэй хөгжсөөр </a:t>
            </a:r>
            <a:r>
              <a:rPr lang="mn-MN" sz="3200" dirty="0" smtClean="0"/>
              <a:t>байна.</a:t>
            </a:r>
            <a:endParaRPr lang="mn-MN" sz="3200" dirty="0"/>
          </a:p>
        </p:txBody>
      </p:sp>
    </p:spTree>
    <p:extLst>
      <p:ext uri="{BB962C8B-B14F-4D97-AF65-F5344CB8AC3E}">
        <p14:creationId xmlns:p14="http://schemas.microsoft.com/office/powerpoint/2010/main" val="36693917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 </a:t>
            </a:r>
            <a:r>
              <a:rPr lang="mn-MN" dirty="0" smtClean="0"/>
              <a:t>үе шат- сэтгэл судлал  бол сүнсний тухай шинжлэх ухаан</a:t>
            </a:r>
            <a:endParaRPr lang="mn-MN" dirty="0"/>
          </a:p>
        </p:txBody>
      </p:sp>
      <p:sp>
        <p:nvSpPr>
          <p:cNvPr id="3" name="Content Placeholder 2"/>
          <p:cNvSpPr>
            <a:spLocks noGrp="1"/>
          </p:cNvSpPr>
          <p:nvPr>
            <p:ph idx="1"/>
          </p:nvPr>
        </p:nvSpPr>
        <p:spPr>
          <a:xfrm>
            <a:off x="1141412" y="2249486"/>
            <a:ext cx="9905999" cy="3907473"/>
          </a:xfrm>
        </p:spPr>
        <p:txBody>
          <a:bodyPr>
            <a:noAutofit/>
          </a:bodyPr>
          <a:lstStyle/>
          <a:p>
            <a:pPr marL="0" indent="0" algn="just">
              <a:buNone/>
            </a:pPr>
            <a:r>
              <a:rPr lang="mn-MN" sz="4000" dirty="0" smtClean="0"/>
              <a:t>	Сэтгэл судлалын ийм тодорхойлолтыг 2000 гаруй жилийн тэртээ өгчээ. Хүний амьдралд тохиолддог ойлгожгүй бүхий л үзэгдлүүдийг, түүний сүнстэй холбон тайлбарлаж байсан.</a:t>
            </a:r>
            <a:endParaRPr lang="mn-MN" sz="4000" dirty="0"/>
          </a:p>
        </p:txBody>
      </p:sp>
    </p:spTree>
    <p:extLst>
      <p:ext uri="{BB962C8B-B14F-4D97-AF65-F5344CB8AC3E}">
        <p14:creationId xmlns:p14="http://schemas.microsoft.com/office/powerpoint/2010/main" val="8407575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II </a:t>
            </a:r>
            <a:r>
              <a:rPr lang="mn-MN" dirty="0" smtClean="0"/>
              <a:t>үе шат – сэтгэл судлал бол ухамсарын тухай шинжлэх ухаан</a:t>
            </a:r>
            <a:endParaRPr lang="mn-MN" dirty="0"/>
          </a:p>
        </p:txBody>
      </p:sp>
      <p:sp>
        <p:nvSpPr>
          <p:cNvPr id="3" name="Content Placeholder 2"/>
          <p:cNvSpPr>
            <a:spLocks noGrp="1"/>
          </p:cNvSpPr>
          <p:nvPr>
            <p:ph idx="1"/>
          </p:nvPr>
        </p:nvSpPr>
        <p:spPr>
          <a:xfrm>
            <a:off x="1161732" y="2025966"/>
            <a:ext cx="9905999" cy="4070033"/>
          </a:xfrm>
        </p:spPr>
        <p:txBody>
          <a:bodyPr>
            <a:noAutofit/>
          </a:bodyPr>
          <a:lstStyle/>
          <a:p>
            <a:pPr marL="0" indent="0" algn="just">
              <a:buNone/>
            </a:pPr>
            <a:r>
              <a:rPr lang="mn-MN" sz="3600" dirty="0" smtClean="0"/>
              <a:t>	Байгалийн шинжлэх ухааны хөгжилтэй холбоотойгоор </a:t>
            </a:r>
            <a:r>
              <a:rPr lang="en-US" sz="3600" dirty="0" smtClean="0"/>
              <a:t>XVII </a:t>
            </a:r>
            <a:r>
              <a:rPr lang="mn-MN" sz="3600" dirty="0" smtClean="0"/>
              <a:t>зуунаас эхэлсэн. Бодох мэдрэх , хүсэх чадварыг ухамсар гэж нэрлэн. Судалгааны үндсэн арга бол хүн өөрөө өөрийгөө ажиглаж, баримт үйл явдлыг тодорхойлон бичих гэж үзэж байсан.</a:t>
            </a:r>
            <a:endParaRPr lang="mn-MN" sz="3600" dirty="0"/>
          </a:p>
        </p:txBody>
      </p:sp>
    </p:spTree>
    <p:extLst>
      <p:ext uri="{BB962C8B-B14F-4D97-AF65-F5344CB8AC3E}">
        <p14:creationId xmlns:p14="http://schemas.microsoft.com/office/powerpoint/2010/main" val="29440946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61733" y="313718"/>
            <a:ext cx="9905998" cy="1311882"/>
          </a:xfrm>
        </p:spPr>
        <p:txBody>
          <a:bodyPr/>
          <a:lstStyle/>
          <a:p>
            <a:pPr algn="ctr"/>
            <a:r>
              <a:rPr lang="en-US" dirty="0" smtClean="0"/>
              <a:t>III </a:t>
            </a:r>
            <a:r>
              <a:rPr lang="mn-MN" dirty="0" smtClean="0"/>
              <a:t>үе шат – сэтгэл судлал бол зан үйлийг судалдаг шинжлэх ухаан </a:t>
            </a:r>
            <a:endParaRPr lang="mn-MN" dirty="0"/>
          </a:p>
        </p:txBody>
      </p:sp>
      <p:sp>
        <p:nvSpPr>
          <p:cNvPr id="3" name="Content Placeholder 2"/>
          <p:cNvSpPr>
            <a:spLocks noGrp="1"/>
          </p:cNvSpPr>
          <p:nvPr>
            <p:ph idx="1"/>
          </p:nvPr>
        </p:nvSpPr>
        <p:spPr>
          <a:xfrm>
            <a:off x="1141412" y="1584960"/>
            <a:ext cx="9905999" cy="4206241"/>
          </a:xfrm>
        </p:spPr>
        <p:txBody>
          <a:bodyPr>
            <a:normAutofit/>
          </a:bodyPr>
          <a:lstStyle/>
          <a:p>
            <a:pPr marL="0" indent="0" algn="just">
              <a:buNone/>
            </a:pPr>
            <a:r>
              <a:rPr lang="mn-MN" sz="4000" dirty="0" smtClean="0"/>
              <a:t>	Энэ үе шат нь </a:t>
            </a:r>
            <a:r>
              <a:rPr lang="en-US" sz="4000" dirty="0" smtClean="0"/>
              <a:t>XX</a:t>
            </a:r>
            <a:r>
              <a:rPr lang="mn-MN" sz="4000" dirty="0" smtClean="0"/>
              <a:t> зуунаас эхэлсэн. Сэтгэл судлалын зорилт бол шууд харж болох зүйл, хүний хариу үйлдлийг ажиглаж </a:t>
            </a:r>
            <a:r>
              <a:rPr lang="mn-MN" sz="4000" dirty="0" smtClean="0"/>
              <a:t> </a:t>
            </a:r>
            <a:r>
              <a:rPr lang="mn-MN" sz="4000" dirty="0" smtClean="0"/>
              <a:t>судлахад оршино. Үйл явдлуудыг өдөөгч сэдлийг харгалзаж үздэггүй</a:t>
            </a:r>
            <a:endParaRPr lang="mn-MN" sz="4000" dirty="0"/>
          </a:p>
        </p:txBody>
      </p:sp>
    </p:spTree>
    <p:extLst>
      <p:ext uri="{BB962C8B-B14F-4D97-AF65-F5344CB8AC3E}">
        <p14:creationId xmlns:p14="http://schemas.microsoft.com/office/powerpoint/2010/main" val="41667428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63333" y="232438"/>
            <a:ext cx="9905998" cy="2551402"/>
          </a:xfrm>
        </p:spPr>
        <p:txBody>
          <a:bodyPr>
            <a:normAutofit/>
          </a:bodyPr>
          <a:lstStyle/>
          <a:p>
            <a:pPr algn="ctr"/>
            <a:r>
              <a:rPr lang="en-US" sz="3800" dirty="0" smtClean="0"/>
              <a:t>IV </a:t>
            </a:r>
            <a:r>
              <a:rPr lang="mn-MN" sz="3800" dirty="0" smtClean="0"/>
              <a:t>үе шат – сэтгэл судлал бол сэтгэцийн </a:t>
            </a:r>
            <a:br>
              <a:rPr lang="mn-MN" sz="3800" dirty="0" smtClean="0"/>
            </a:br>
            <a:r>
              <a:rPr lang="mn-MN" sz="3800" dirty="0" smtClean="0"/>
              <a:t>баримт, зүй тогтол, мехенизмыг </a:t>
            </a:r>
            <a:br>
              <a:rPr lang="mn-MN" sz="3800" dirty="0" smtClean="0"/>
            </a:br>
            <a:r>
              <a:rPr lang="mn-MN" sz="3800" dirty="0" smtClean="0"/>
              <a:t>судалдаг шинжлэх ухаан</a:t>
            </a:r>
            <a:endParaRPr lang="mn-MN" sz="3800" dirty="0"/>
          </a:p>
        </p:txBody>
      </p:sp>
      <p:sp>
        <p:nvSpPr>
          <p:cNvPr id="3" name="Content Placeholder 2"/>
          <p:cNvSpPr>
            <a:spLocks noGrp="1"/>
          </p:cNvSpPr>
          <p:nvPr>
            <p:ph idx="1"/>
          </p:nvPr>
        </p:nvSpPr>
        <p:spPr>
          <a:xfrm>
            <a:off x="1243012" y="2854959"/>
            <a:ext cx="9905999" cy="4003041"/>
          </a:xfrm>
        </p:spPr>
        <p:txBody>
          <a:bodyPr>
            <a:normAutofit/>
          </a:bodyPr>
          <a:lstStyle/>
          <a:p>
            <a:pPr marL="0" indent="0" algn="just">
              <a:buNone/>
            </a:pPr>
            <a:r>
              <a:rPr lang="mn-MN" sz="4800" dirty="0" smtClean="0"/>
              <a:t>	Ерөнцийн талаарх материалист үзлийн суурин дээр бүрэлдсэн. Орчин үеийн сэтгэл судлалын үндэс нь тусгалын онол юм.</a:t>
            </a:r>
            <a:endParaRPr lang="mn-MN" sz="4800" dirty="0"/>
          </a:p>
        </p:txBody>
      </p:sp>
    </p:spTree>
    <p:extLst>
      <p:ext uri="{BB962C8B-B14F-4D97-AF65-F5344CB8AC3E}">
        <p14:creationId xmlns:p14="http://schemas.microsoft.com/office/powerpoint/2010/main" val="41804216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67679" y="2142518"/>
            <a:ext cx="5256211" cy="3120362"/>
          </a:xfrm>
        </p:spPr>
        <p:txBody>
          <a:bodyPr>
            <a:normAutofit/>
          </a:bodyPr>
          <a:lstStyle/>
          <a:p>
            <a:pPr algn="just"/>
            <a:r>
              <a:rPr lang="mn-MN" dirty="0" smtClean="0"/>
              <a:t>	МЭӨ 335 он эртний грекийн сэтгэгч </a:t>
            </a:r>
            <a:r>
              <a:rPr lang="mn-MN" dirty="0" smtClean="0">
                <a:solidFill>
                  <a:schemeClr val="accent4">
                    <a:lumMod val="75000"/>
                  </a:schemeClr>
                </a:solidFill>
              </a:rPr>
              <a:t>аристотель</a:t>
            </a:r>
            <a:r>
              <a:rPr lang="mn-MN" dirty="0" smtClean="0"/>
              <a:t> нь зүрхэнд хүний оюун ухаан байдаг гэж үзсэн.</a:t>
            </a:r>
            <a:endParaRPr lang="mn-MN" dirty="0"/>
          </a:p>
        </p:txBody>
      </p:sp>
      <p:sp>
        <p:nvSpPr>
          <p:cNvPr id="4" name="Title 1"/>
          <p:cNvSpPr txBox="1">
            <a:spLocks/>
          </p:cNvSpPr>
          <p:nvPr/>
        </p:nvSpPr>
        <p:spPr>
          <a:xfrm>
            <a:off x="1141413" y="618518"/>
            <a:ext cx="9905998" cy="1027402"/>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a:lstStyle>
          <a:p>
            <a:pPr algn="ctr"/>
            <a:r>
              <a:rPr lang="mn-MN" b="1" dirty="0" smtClean="0">
                <a:solidFill>
                  <a:schemeClr val="accent4">
                    <a:lumMod val="75000"/>
                  </a:schemeClr>
                </a:solidFill>
                <a:latin typeface="Book Antiqua" panose="02040602050305030304" pitchFamily="18" charset="0"/>
              </a:rPr>
              <a:t>Гол төлөөлөгчид</a:t>
            </a:r>
            <a:endParaRPr lang="mn-MN" b="1" dirty="0">
              <a:solidFill>
                <a:schemeClr val="accent4">
                  <a:lumMod val="75000"/>
                </a:schemeClr>
              </a:solidFill>
              <a:latin typeface="Book Antiqua" panose="02040602050305030304" pitchFamily="18"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584" y="1443037"/>
            <a:ext cx="3736975" cy="4486912"/>
          </a:xfrm>
          <a:prstGeom prst="rect">
            <a:avLst/>
          </a:prstGeom>
        </p:spPr>
      </p:pic>
    </p:spTree>
    <p:extLst>
      <p:ext uri="{BB962C8B-B14F-4D97-AF65-F5344CB8AC3E}">
        <p14:creationId xmlns:p14="http://schemas.microsoft.com/office/powerpoint/2010/main" val="14552178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31359" y="1564640"/>
            <a:ext cx="7044371" cy="4328160"/>
          </a:xfrm>
        </p:spPr>
        <p:txBody>
          <a:bodyPr>
            <a:normAutofit/>
          </a:bodyPr>
          <a:lstStyle/>
          <a:p>
            <a:pPr algn="just"/>
            <a:r>
              <a:rPr lang="mn-MN" dirty="0" smtClean="0"/>
              <a:t>	900 онд </a:t>
            </a:r>
            <a:r>
              <a:rPr lang="mn-MN" dirty="0" smtClean="0">
                <a:solidFill>
                  <a:schemeClr val="accent4">
                    <a:lumMod val="75000"/>
                  </a:schemeClr>
                </a:solidFill>
              </a:rPr>
              <a:t>Аль-балхи</a:t>
            </a:r>
            <a:r>
              <a:rPr lang="mn-MN" dirty="0" smtClean="0"/>
              <a:t> “ оюун ухааны эрүүл мэнд агаад хэмээх ойлголт дэвшүүлж сэтгэл мэдрэл болон физиологын өвчний учир шалгтгааныг тайлбарлах гэж хэлчээсэн.</a:t>
            </a:r>
            <a:endParaRPr lang="mn-MN"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5375" y="1432242"/>
            <a:ext cx="3273512" cy="4074478"/>
          </a:xfrm>
          <a:prstGeom prst="rect">
            <a:avLst/>
          </a:prstGeom>
        </p:spPr>
      </p:pic>
    </p:spTree>
    <p:extLst>
      <p:ext uri="{BB962C8B-B14F-4D97-AF65-F5344CB8AC3E}">
        <p14:creationId xmlns:p14="http://schemas.microsoft.com/office/powerpoint/2010/main" val="27650816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20639" y="1219200"/>
            <a:ext cx="6048691" cy="4754880"/>
          </a:xfrm>
        </p:spPr>
        <p:txBody>
          <a:bodyPr>
            <a:normAutofit/>
          </a:bodyPr>
          <a:lstStyle/>
          <a:p>
            <a:pPr algn="just"/>
            <a:r>
              <a:rPr lang="mn-MN" sz="3000" dirty="0" smtClean="0"/>
              <a:t>	</a:t>
            </a:r>
            <a:r>
              <a:rPr lang="en-US" sz="3000" dirty="0" smtClean="0"/>
              <a:t>1025 </a:t>
            </a:r>
            <a:r>
              <a:rPr lang="mn-MN" sz="3000" dirty="0" smtClean="0"/>
              <a:t>онд ибн сина сэтгэцийн талаархи хоёр онол боловсруулсан. Тэрбээр ангаах ухааны чиглэлийн үзэл санаагаа “канон” онолдоо тусгаж сэтгэцийн үйл ажиллагаа бүхэлдээ уураг тархинаас хамаардаг гэсэн санааг дэвшүүлсэн.</a:t>
            </a:r>
            <a:endParaRPr lang="mn-MN" sz="30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5687" y="1158240"/>
            <a:ext cx="3633429" cy="4632960"/>
          </a:xfrm>
          <a:prstGeom prst="rect">
            <a:avLst/>
          </a:prstGeom>
        </p:spPr>
      </p:pic>
    </p:spTree>
    <p:extLst>
      <p:ext uri="{BB962C8B-B14F-4D97-AF65-F5344CB8AC3E}">
        <p14:creationId xmlns:p14="http://schemas.microsoft.com/office/powerpoint/2010/main" val="29892780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4748" y="0"/>
            <a:ext cx="9905998" cy="952705"/>
          </a:xfrm>
        </p:spPr>
        <p:txBody>
          <a:bodyPr/>
          <a:lstStyle/>
          <a:p>
            <a:r>
              <a:rPr lang="mn-MN" b="1" i="1" dirty="0">
                <a:solidFill>
                  <a:schemeClr val="accent4">
                    <a:lumMod val="50000"/>
                  </a:schemeClr>
                </a:solidFill>
                <a:latin typeface="Book Antiqua" panose="02040602050305030304" pitchFamily="18" charset="0"/>
              </a:rPr>
              <a:t>Судлах зүйл</a:t>
            </a:r>
            <a:endParaRPr lang="mn-MN" dirty="0">
              <a:solidFill>
                <a:schemeClr val="accent4">
                  <a:lumMod val="50000"/>
                </a:schemeClr>
              </a:solidFill>
              <a:latin typeface="Book Antiqua" panose="02040602050305030304" pitchFamily="18" charset="0"/>
            </a:endParaRPr>
          </a:p>
        </p:txBody>
      </p:sp>
      <p:sp>
        <p:nvSpPr>
          <p:cNvPr id="3" name="Content Placeholder 2"/>
          <p:cNvSpPr>
            <a:spLocks noGrp="1"/>
          </p:cNvSpPr>
          <p:nvPr>
            <p:ph idx="1"/>
          </p:nvPr>
        </p:nvSpPr>
        <p:spPr>
          <a:xfrm>
            <a:off x="1141412" y="656824"/>
            <a:ext cx="9905999" cy="6065948"/>
          </a:xfrm>
        </p:spPr>
        <p:txBody>
          <a:bodyPr>
            <a:normAutofit/>
          </a:bodyPr>
          <a:lstStyle/>
          <a:p>
            <a:pPr marL="0" indent="0" algn="just">
              <a:buNone/>
            </a:pPr>
            <a:r>
              <a:rPr lang="mn-MN" sz="3600" dirty="0" smtClean="0"/>
              <a:t>	Сэтгэл судлалын шинэжлэх ухааны судлах зүйл нь хүний сэтгэцийн үүсэл хөгжил, түүний физиологийн үндэс, сэтгэцийн дээд хэлбэр болох ухамсар, сэтгэцийн  үйл ажиллаганы илрэлийн  зүй тогтол, түүнд нөлөөлөгч хүчин зүйлс юм. Тиймээс  тэрхүү судалах зүйл болгон нь хөгжин гүнзгийрч тухайн шинэжлэх ухааны төрөл салбарууд биеэ даан хөгжсөн юм.</a:t>
            </a:r>
            <a:endParaRPr lang="mn-MN" sz="4400" dirty="0"/>
          </a:p>
        </p:txBody>
      </p:sp>
    </p:spTree>
    <p:extLst>
      <p:ext uri="{BB962C8B-B14F-4D97-AF65-F5344CB8AC3E}">
        <p14:creationId xmlns:p14="http://schemas.microsoft.com/office/powerpoint/2010/main" val="19829097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41412" y="618186"/>
            <a:ext cx="9905999" cy="5666704"/>
          </a:xfrm>
        </p:spPr>
        <p:txBody>
          <a:bodyPr>
            <a:noAutofit/>
          </a:bodyPr>
          <a:lstStyle/>
          <a:p>
            <a:pPr marL="0" indent="0" algn="just">
              <a:buNone/>
            </a:pPr>
            <a:r>
              <a:rPr lang="mn-MN" sz="2600" b="1" dirty="0" smtClean="0"/>
              <a:t>	Сэтгэц </a:t>
            </a:r>
            <a:r>
              <a:rPr lang="mn-MN" sz="2600" dirty="0"/>
              <a:t>гэдэг ойлголт нь сэтгэдэг амьд материйн уураг тархины бүтээгдэхүүн объектив ертөнцийн субъектив тусгалыг хэлнэ. </a:t>
            </a:r>
          </a:p>
          <a:p>
            <a:pPr marL="0" indent="0" algn="just">
              <a:buNone/>
            </a:pPr>
            <a:r>
              <a:rPr lang="en-US" sz="2600" dirty="0"/>
              <a:t>	</a:t>
            </a:r>
            <a:r>
              <a:rPr lang="mn-MN" sz="2600" dirty="0"/>
              <a:t>Сэтгэц нь өөр өөрийн өвөрмөц онцлогтой харилцан бие биенээ нөхцөлдүүлж байдаг, нэг нь нөгөөгөөсөө  шууд харилцан хамааралтай  тус тусдаа өөр өөрийн гүйцэтгэх үүрэгтэй дараах үндсэн үзэгдлүүдийг өөртөө багтааж байдаг онцлогтой.</a:t>
            </a:r>
            <a:r>
              <a:rPr lang="en-US" sz="2600" dirty="0"/>
              <a:t> </a:t>
            </a:r>
            <a:r>
              <a:rPr lang="mn-MN" sz="2600" dirty="0"/>
              <a:t>Үүнд:</a:t>
            </a:r>
            <a:r>
              <a:rPr lang="en-US" sz="2600" dirty="0"/>
              <a:t>        </a:t>
            </a:r>
            <a:r>
              <a:rPr lang="mn-MN" sz="2600" dirty="0" smtClean="0"/>
              <a:t>					1</a:t>
            </a:r>
            <a:r>
              <a:rPr lang="mn-MN" sz="2600" dirty="0"/>
              <a:t>.      Сэтгэцийн процесс</a:t>
            </a:r>
          </a:p>
          <a:p>
            <a:pPr marL="0" indent="0" algn="just">
              <a:buNone/>
            </a:pPr>
            <a:r>
              <a:rPr lang="en-US" sz="2600" dirty="0"/>
              <a:t>					</a:t>
            </a:r>
            <a:r>
              <a:rPr lang="mn-MN" sz="2600" dirty="0"/>
              <a:t>2.      Сэтгэцийн байдал</a:t>
            </a:r>
          </a:p>
          <a:p>
            <a:pPr marL="0" indent="0" algn="just">
              <a:buNone/>
            </a:pPr>
            <a:r>
              <a:rPr lang="en-US" sz="2600" dirty="0"/>
              <a:t>					</a:t>
            </a:r>
            <a:r>
              <a:rPr lang="mn-MN" sz="2600" dirty="0"/>
              <a:t>3.      Сэтгэцийн шинж орно. </a:t>
            </a:r>
          </a:p>
          <a:p>
            <a:endParaRPr lang="mn-MN" sz="2600" dirty="0"/>
          </a:p>
        </p:txBody>
      </p:sp>
    </p:spTree>
    <p:extLst>
      <p:ext uri="{BB962C8B-B14F-4D97-AF65-F5344CB8AC3E}">
        <p14:creationId xmlns:p14="http://schemas.microsoft.com/office/powerpoint/2010/main" val="21541913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70202" y="232152"/>
            <a:ext cx="9905998" cy="1055736"/>
          </a:xfrm>
        </p:spPr>
        <p:txBody>
          <a:bodyPr/>
          <a:lstStyle/>
          <a:p>
            <a:r>
              <a:rPr lang="mn-MN" b="1" dirty="0">
                <a:solidFill>
                  <a:schemeClr val="accent4">
                    <a:lumMod val="50000"/>
                  </a:schemeClr>
                </a:solidFill>
                <a:latin typeface="Book Antiqua" panose="02040602050305030304" pitchFamily="18" charset="0"/>
              </a:rPr>
              <a:t>Сэтгэцийн байдал:</a:t>
            </a:r>
            <a:endParaRPr lang="mn-MN" dirty="0">
              <a:solidFill>
                <a:schemeClr val="accent4">
                  <a:lumMod val="50000"/>
                </a:schemeClr>
              </a:solidFill>
              <a:latin typeface="Book Antiqua" panose="02040602050305030304" pitchFamily="18" charset="0"/>
            </a:endParaRPr>
          </a:p>
        </p:txBody>
      </p:sp>
      <p:sp>
        <p:nvSpPr>
          <p:cNvPr id="3" name="Content Placeholder 2"/>
          <p:cNvSpPr>
            <a:spLocks noGrp="1"/>
          </p:cNvSpPr>
          <p:nvPr>
            <p:ph idx="1"/>
          </p:nvPr>
        </p:nvSpPr>
        <p:spPr>
          <a:xfrm>
            <a:off x="1141412" y="1249252"/>
            <a:ext cx="9905999" cy="5048518"/>
          </a:xfrm>
        </p:spPr>
        <p:txBody>
          <a:bodyPr>
            <a:noAutofit/>
          </a:bodyPr>
          <a:lstStyle/>
          <a:p>
            <a:pPr marL="0" indent="0" algn="just">
              <a:buNone/>
            </a:pPr>
            <a:r>
              <a:rPr lang="mn-MN" sz="3000" dirty="0" smtClean="0"/>
              <a:t>	Энэ </a:t>
            </a:r>
            <a:r>
              <a:rPr lang="mn-MN" sz="3000" dirty="0"/>
              <a:t>нь хүн өөрийнхөө тодорхой нэг хэрэгцээг шийдвэрлэх явцдаа ямагт өрнөлт ба бууралтанд орж байдаг бөгөөд энэ нь тухайн хүний  өөрийнх нь сонирхол хүсэл эрмэлзэлэл хийж гүйцэтгэж байгаа үйл ажиллагааны агуулга хэмжээ, хүнд хөнгөн байдал,  үргэлжлэх хугацаа, гадаад дотоод янз бүрийн хүчин зүйлсээс болоод харьцангуй богино </a:t>
            </a:r>
            <a:r>
              <a:rPr lang="mn-MN" sz="3000" dirty="0" smtClean="0"/>
              <a:t>хугацаагаар</a:t>
            </a:r>
            <a:r>
              <a:rPr lang="en-US" sz="3000" dirty="0" smtClean="0"/>
              <a:t> </a:t>
            </a:r>
            <a:r>
              <a:rPr lang="mn-MN" sz="3000" dirty="0" smtClean="0"/>
              <a:t>сэтгэцийн </a:t>
            </a:r>
            <a:r>
              <a:rPr lang="mn-MN" sz="3000" dirty="0"/>
              <a:t>үйл ажиллагаа хувирч өөрчлөгдөх үйл явцыг сэтгэцийн байдал </a:t>
            </a:r>
            <a:r>
              <a:rPr lang="mn-MN" sz="3000" dirty="0" smtClean="0"/>
              <a:t>гэнэ</a:t>
            </a:r>
            <a:r>
              <a:rPr lang="mn-MN" sz="3000" dirty="0"/>
              <a:t>.</a:t>
            </a:r>
            <a:r>
              <a:rPr lang="en-US" sz="3000" dirty="0" smtClean="0"/>
              <a:t> </a:t>
            </a:r>
            <a:endParaRPr lang="mn-MN" sz="3000" dirty="0"/>
          </a:p>
        </p:txBody>
      </p:sp>
    </p:spTree>
    <p:extLst>
      <p:ext uri="{BB962C8B-B14F-4D97-AF65-F5344CB8AC3E}">
        <p14:creationId xmlns:p14="http://schemas.microsoft.com/office/powerpoint/2010/main" val="23551236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618518"/>
            <a:ext cx="9905998" cy="823916"/>
          </a:xfrm>
        </p:spPr>
        <p:txBody>
          <a:bodyPr/>
          <a:lstStyle/>
          <a:p>
            <a:r>
              <a:rPr lang="mn-MN" b="1" dirty="0">
                <a:solidFill>
                  <a:schemeClr val="accent4">
                    <a:lumMod val="50000"/>
                  </a:schemeClr>
                </a:solidFill>
                <a:latin typeface="Book Antiqua" panose="02040602050305030304" pitchFamily="18" charset="0"/>
              </a:rPr>
              <a:t>Сэтгэцийн процесс</a:t>
            </a:r>
          </a:p>
        </p:txBody>
      </p:sp>
      <p:sp>
        <p:nvSpPr>
          <p:cNvPr id="3" name="Content Placeholder 2"/>
          <p:cNvSpPr>
            <a:spLocks noGrp="1"/>
          </p:cNvSpPr>
          <p:nvPr>
            <p:ph idx="1"/>
          </p:nvPr>
        </p:nvSpPr>
        <p:spPr>
          <a:xfrm>
            <a:off x="1141412" y="1275008"/>
            <a:ext cx="9905999" cy="5267460"/>
          </a:xfrm>
        </p:spPr>
        <p:txBody>
          <a:bodyPr>
            <a:noAutofit/>
          </a:bodyPr>
          <a:lstStyle/>
          <a:p>
            <a:pPr marL="0" indent="0" algn="just">
              <a:buNone/>
            </a:pPr>
            <a:r>
              <a:rPr lang="en-US" sz="1600" dirty="0"/>
              <a:t>	</a:t>
            </a:r>
            <a:r>
              <a:rPr lang="mn-MN" sz="2300" dirty="0" smtClean="0"/>
              <a:t>Сэтгэл </a:t>
            </a:r>
            <a:r>
              <a:rPr lang="mn-MN" sz="2300" dirty="0"/>
              <a:t>судлалын шинжлэх ухааны үндсэн ухагдахуун болох </a:t>
            </a:r>
            <a:r>
              <a:rPr lang="mn-MN" sz="2300" b="1" dirty="0"/>
              <a:t>сэтгэцийн процессууд</a:t>
            </a:r>
            <a:r>
              <a:rPr lang="mn-MN" sz="2300" dirty="0"/>
              <a:t> нь хүн хүрээлэн байгаа орчин аливаа юмс үзэгдлийг сэрлийн тусламжтайгаар тусгаж, хүртэхүйн тусламжтайгаар түүнийг таниж түүнийхээ ул мөрийг төсөөлөлийн тусламжтайгаар сэргээн санаж улмаар дотоод зүй тогтол  мөн чанар учир шалтгааныг сэтгэхүйн процессын тусламжтайгаа ухааран ойлгож ямар төвшинлд яаж ухаарч ойлгосноо хэл яриагаараа илэрхийлж түүний хамгийн гол мөн чанар зүй тогтолыг оюун ухаандаа тогтоон хадгалж шаардлагатай үед сэргээн санаж амьдрал үйл ажиллагаандаа хэрэгжүүлэн, хувирган өөрчлөх явцад тохиолдож байгаа аливаа саадыг даван туулж түүний үр дүнгээс хамаарч эерэг ба сөрөг мэдрэмж үүсэж бий болох үйл явцыг сэтгэцийн процесс зохицуулж </a:t>
            </a:r>
            <a:r>
              <a:rPr lang="mn-MN" sz="2300" dirty="0" smtClean="0"/>
              <a:t>байдаг.</a:t>
            </a:r>
            <a:endParaRPr lang="mn-MN" sz="1800" dirty="0"/>
          </a:p>
        </p:txBody>
      </p:sp>
    </p:spTree>
    <p:extLst>
      <p:ext uri="{BB962C8B-B14F-4D97-AF65-F5344CB8AC3E}">
        <p14:creationId xmlns:p14="http://schemas.microsoft.com/office/powerpoint/2010/main" val="16699100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618518"/>
            <a:ext cx="9905998" cy="888310"/>
          </a:xfrm>
        </p:spPr>
        <p:txBody>
          <a:bodyPr/>
          <a:lstStyle/>
          <a:p>
            <a:r>
              <a:rPr lang="mn-MN" b="1" dirty="0">
                <a:solidFill>
                  <a:schemeClr val="accent4">
                    <a:lumMod val="50000"/>
                  </a:schemeClr>
                </a:solidFill>
                <a:latin typeface="Book Antiqua" panose="02040602050305030304" pitchFamily="18" charset="0"/>
              </a:rPr>
              <a:t>Сэтгэцийн шинж:</a:t>
            </a:r>
            <a:endParaRPr lang="mn-MN" dirty="0">
              <a:solidFill>
                <a:schemeClr val="accent4">
                  <a:lumMod val="50000"/>
                </a:schemeClr>
              </a:solidFill>
              <a:latin typeface="Book Antiqua" panose="02040602050305030304" pitchFamily="18" charset="0"/>
            </a:endParaRPr>
          </a:p>
        </p:txBody>
      </p:sp>
      <p:sp>
        <p:nvSpPr>
          <p:cNvPr id="3" name="Content Placeholder 2"/>
          <p:cNvSpPr>
            <a:spLocks noGrp="1"/>
          </p:cNvSpPr>
          <p:nvPr>
            <p:ph idx="1"/>
          </p:nvPr>
        </p:nvSpPr>
        <p:spPr>
          <a:xfrm>
            <a:off x="888642" y="1442434"/>
            <a:ext cx="10728102" cy="5074275"/>
          </a:xfrm>
        </p:spPr>
        <p:txBody>
          <a:bodyPr>
            <a:normAutofit lnSpcReduction="10000"/>
          </a:bodyPr>
          <a:lstStyle/>
          <a:p>
            <a:pPr marL="0" indent="0" algn="just">
              <a:buNone/>
            </a:pPr>
            <a:r>
              <a:rPr lang="en-US" b="1" dirty="0" smtClean="0"/>
              <a:t>	</a:t>
            </a:r>
            <a:r>
              <a:rPr lang="mn-MN" sz="2500" dirty="0" smtClean="0"/>
              <a:t>Энэ </a:t>
            </a:r>
            <a:r>
              <a:rPr lang="mn-MN" sz="2500" dirty="0"/>
              <a:t>нь харьцангуй тогтвортой болоод олдмол амьдрал үйл ажиллагааны урт удаан хөгжлийн явцад бие хүний сэтгэцийн үндсэн харилцааг тодорхойлох үзэгдлийг багтаан үздэг.                                                               </a:t>
            </a:r>
          </a:p>
          <a:p>
            <a:pPr marL="0" indent="0" algn="just">
              <a:spcBef>
                <a:spcPts val="0"/>
              </a:spcBef>
              <a:buNone/>
            </a:pPr>
            <a:r>
              <a:rPr lang="en-US" sz="2500" dirty="0" smtClean="0"/>
              <a:t>	</a:t>
            </a:r>
            <a:r>
              <a:rPr lang="mn-MN" sz="2500" dirty="0" smtClean="0"/>
              <a:t>Үүнээс </a:t>
            </a:r>
            <a:r>
              <a:rPr lang="mn-MN" sz="2500" dirty="0"/>
              <a:t>үзэхэд  сэтгэл судлалын шинжлэх ухаан бие хүний сэтгэл зүйн үндэс түүний онцлог зүй тогтол үйл ажиллагааны бүтцийг судлаж тодорхойлдог учир  хүний дотоод ертөнцийн сэтгэцийн амьдрал буюу </a:t>
            </a:r>
            <a:r>
              <a:rPr lang="mn-MN" sz="2500" b="1" dirty="0"/>
              <a:t>сэтгэцийн үзэгдэлийг</a:t>
            </a:r>
            <a:r>
              <a:rPr lang="mn-MN" sz="2500" dirty="0"/>
              <a:t> судалдаг шинжлэх ухаан юм.</a:t>
            </a:r>
          </a:p>
          <a:p>
            <a:pPr marL="0" indent="0" algn="just">
              <a:spcBef>
                <a:spcPts val="0"/>
              </a:spcBef>
              <a:buNone/>
            </a:pPr>
            <a:r>
              <a:rPr lang="mn-MN" sz="2500" dirty="0"/>
              <a:t>Сэтгэл судлал гэдэг үг нь Эртний Грекийн</a:t>
            </a:r>
          </a:p>
          <a:p>
            <a:pPr marL="0" indent="0" algn="just">
              <a:spcBef>
                <a:spcPts val="0"/>
              </a:spcBef>
              <a:buNone/>
            </a:pPr>
            <a:r>
              <a:rPr lang="mn-MN" sz="2500" dirty="0" smtClean="0"/>
              <a:t>	</a:t>
            </a:r>
            <a:r>
              <a:rPr lang="en-US" sz="2500" dirty="0" smtClean="0"/>
              <a:t>Ø</a:t>
            </a:r>
            <a:r>
              <a:rPr lang="en-US" sz="2500" dirty="0"/>
              <a:t>  </a:t>
            </a:r>
            <a:r>
              <a:rPr lang="mn-MN" sz="2500" dirty="0"/>
              <a:t>Псюхе – сэтгэл </a:t>
            </a:r>
            <a:r>
              <a:rPr lang="mn-MN" sz="2500" dirty="0" smtClean="0"/>
              <a:t>санаа</a:t>
            </a:r>
            <a:endParaRPr lang="en-US" sz="2500" dirty="0" smtClean="0"/>
          </a:p>
          <a:p>
            <a:pPr marL="0" indent="0" algn="just">
              <a:spcBef>
                <a:spcPts val="0"/>
              </a:spcBef>
              <a:buNone/>
            </a:pPr>
            <a:r>
              <a:rPr lang="mn-MN" sz="2500" dirty="0" smtClean="0"/>
              <a:t>	</a:t>
            </a:r>
            <a:r>
              <a:rPr lang="en-US" sz="2500" dirty="0" smtClean="0"/>
              <a:t>Ø</a:t>
            </a:r>
            <a:r>
              <a:rPr lang="en-US" sz="2500" dirty="0"/>
              <a:t>  </a:t>
            </a:r>
            <a:r>
              <a:rPr lang="mn-MN" sz="2500" dirty="0"/>
              <a:t>Логос – судлал ухаан гэсэн үгээс </a:t>
            </a:r>
            <a:r>
              <a:rPr lang="mn-MN" sz="2500" dirty="0" smtClean="0"/>
              <a:t>гаралтай</a:t>
            </a:r>
            <a:endParaRPr lang="mn-MN" sz="2500" dirty="0"/>
          </a:p>
        </p:txBody>
      </p:sp>
    </p:spTree>
    <p:extLst>
      <p:ext uri="{BB962C8B-B14F-4D97-AF65-F5344CB8AC3E}">
        <p14:creationId xmlns:p14="http://schemas.microsoft.com/office/powerpoint/2010/main" val="31305876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31566" y="193182"/>
            <a:ext cx="9905998" cy="1195567"/>
          </a:xfrm>
        </p:spPr>
        <p:txBody>
          <a:bodyPr>
            <a:normAutofit fontScale="90000"/>
          </a:bodyPr>
          <a:lstStyle/>
          <a:p>
            <a:pPr algn="ctr"/>
            <a:r>
              <a:rPr lang="mn-MN" b="1" i="1" dirty="0">
                <a:solidFill>
                  <a:schemeClr val="accent4">
                    <a:lumMod val="50000"/>
                  </a:schemeClr>
                </a:solidFill>
                <a:latin typeface="Book Antiqua" panose="02040602050305030304" pitchFamily="18" charset="0"/>
              </a:rPr>
              <a:t>Сэтгэл судлалын шинжлэх ухааныг судалсанаар дараах ач холбогдолтой</a:t>
            </a:r>
            <a:endParaRPr lang="mn-MN" dirty="0">
              <a:solidFill>
                <a:schemeClr val="accent4">
                  <a:lumMod val="50000"/>
                </a:schemeClr>
              </a:solidFill>
              <a:latin typeface="Book Antiqua" panose="02040602050305030304" pitchFamily="18" charset="0"/>
            </a:endParaRPr>
          </a:p>
        </p:txBody>
      </p:sp>
      <p:sp>
        <p:nvSpPr>
          <p:cNvPr id="3" name="Content Placeholder 2"/>
          <p:cNvSpPr>
            <a:spLocks noGrp="1"/>
          </p:cNvSpPr>
          <p:nvPr>
            <p:ph idx="1"/>
          </p:nvPr>
        </p:nvSpPr>
        <p:spPr>
          <a:xfrm>
            <a:off x="1154291" y="1300766"/>
            <a:ext cx="9905999" cy="5280338"/>
          </a:xfrm>
        </p:spPr>
        <p:txBody>
          <a:bodyPr>
            <a:noAutofit/>
          </a:bodyPr>
          <a:lstStyle/>
          <a:p>
            <a:pPr marL="0" indent="0" algn="just">
              <a:spcBef>
                <a:spcPts val="0"/>
              </a:spcBef>
              <a:buNone/>
            </a:pPr>
            <a:r>
              <a:rPr lang="mn-MN" sz="2600" dirty="0" smtClean="0"/>
              <a:t>1. Хүний </a:t>
            </a:r>
            <a:r>
              <a:rPr lang="mn-MN" sz="2600" dirty="0"/>
              <a:t>сэтгэцийн үзэгдэлүүдийн онцлог, гүйцэтгэх үүргийг үнэн зөв танин мэдэж ухааран </a:t>
            </a:r>
            <a:r>
              <a:rPr lang="mn-MN" sz="2600" dirty="0" smtClean="0"/>
              <a:t>ойлгох</a:t>
            </a:r>
            <a:r>
              <a:rPr lang="en-US" sz="2600" dirty="0"/>
              <a:t>.</a:t>
            </a:r>
            <a:endParaRPr lang="mn-MN" sz="2600" dirty="0"/>
          </a:p>
          <a:p>
            <a:pPr marL="0" indent="0" algn="just">
              <a:spcBef>
                <a:spcPts val="0"/>
              </a:spcBef>
              <a:buNone/>
            </a:pPr>
            <a:r>
              <a:rPr lang="mn-MN" sz="2600" dirty="0"/>
              <a:t>2. </a:t>
            </a:r>
            <a:r>
              <a:rPr lang="mn-MN" sz="2600" dirty="0" smtClean="0"/>
              <a:t>Хүний </a:t>
            </a:r>
            <a:r>
              <a:rPr lang="mn-MN" sz="2600" dirty="0"/>
              <a:t>сэтгэцийн амьдрал үйл ажиллагааг танин мэдсэнээр хүнийг зөв сурган хүмүүжүүлэх буюу төлөвшүүлэх үйл ажиллагааг зохион </a:t>
            </a:r>
            <a:r>
              <a:rPr lang="mn-MN" sz="2600" dirty="0" smtClean="0"/>
              <a:t>явуулах</a:t>
            </a:r>
            <a:r>
              <a:rPr lang="en-US" sz="2600" dirty="0"/>
              <a:t>.</a:t>
            </a:r>
            <a:endParaRPr lang="mn-MN" sz="2600" dirty="0"/>
          </a:p>
          <a:p>
            <a:pPr marL="0" indent="0" algn="just">
              <a:spcBef>
                <a:spcPts val="0"/>
              </a:spcBef>
              <a:buNone/>
            </a:pPr>
            <a:r>
              <a:rPr lang="mn-MN" sz="2600" dirty="0"/>
              <a:t>3. </a:t>
            </a:r>
            <a:r>
              <a:rPr lang="mn-MN" sz="2600" dirty="0" smtClean="0"/>
              <a:t>Өөрийхөө </a:t>
            </a:r>
            <a:r>
              <a:rPr lang="mn-MN" sz="2600" dirty="0"/>
              <a:t>сэтгэцийн үйл ажиллагаанд дүн шинжилгээ хийж эерэг ба сөрөг шинжийг зөв тодорхойлон сайн талаа дэмжин хөгжүүлэх, дутагдалтай талаа засах боломжийг олгодог.</a:t>
            </a:r>
          </a:p>
          <a:p>
            <a:pPr marL="0" indent="0" algn="just">
              <a:spcBef>
                <a:spcPts val="0"/>
              </a:spcBef>
              <a:buNone/>
            </a:pPr>
            <a:r>
              <a:rPr lang="mn-MN" sz="2600" dirty="0"/>
              <a:t>4. </a:t>
            </a:r>
            <a:r>
              <a:rPr lang="mn-MN" sz="2600" dirty="0" smtClean="0"/>
              <a:t>Сурагчдын </a:t>
            </a:r>
            <a:r>
              <a:rPr lang="mn-MN" sz="2600" dirty="0"/>
              <a:t>сэтгэцийн үйл ажиллагааг оношлон тодорхойлох түүний үр дүнг зөв тооцоолон хэрхэн шийдвэрлэх арга ухаанд сургаж  байдаг  ач холбогдолтой</a:t>
            </a:r>
            <a:r>
              <a:rPr lang="mn-MN" sz="2600" dirty="0" smtClean="0"/>
              <a:t>.</a:t>
            </a:r>
            <a:endParaRPr lang="mn-MN" sz="2600" dirty="0"/>
          </a:p>
        </p:txBody>
      </p:sp>
    </p:spTree>
    <p:extLst>
      <p:ext uri="{BB962C8B-B14F-4D97-AF65-F5344CB8AC3E}">
        <p14:creationId xmlns:p14="http://schemas.microsoft.com/office/powerpoint/2010/main" val="903576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618518"/>
            <a:ext cx="9905998" cy="1189962"/>
          </a:xfrm>
        </p:spPr>
        <p:txBody>
          <a:bodyPr>
            <a:normAutofit/>
          </a:bodyPr>
          <a:lstStyle/>
          <a:p>
            <a:pPr algn="ctr"/>
            <a:r>
              <a:rPr lang="mn-MN" b="1" i="1" dirty="0">
                <a:solidFill>
                  <a:schemeClr val="accent4">
                    <a:lumMod val="50000"/>
                  </a:schemeClr>
                </a:solidFill>
                <a:latin typeface="Book Antiqua" panose="02040602050305030304" pitchFamily="18" charset="0"/>
              </a:rPr>
              <a:t>Сэтгэл судлалын шинжлэх ухааны салбар шинжлэх ухаанууд </a:t>
            </a:r>
            <a:endParaRPr lang="mn-MN" dirty="0">
              <a:solidFill>
                <a:schemeClr val="accent4">
                  <a:lumMod val="50000"/>
                </a:schemeClr>
              </a:solidFill>
              <a:latin typeface="Book Antiqua" panose="02040602050305030304" pitchFamily="18" charset="0"/>
            </a:endParaRPr>
          </a:p>
        </p:txBody>
      </p:sp>
      <p:sp>
        <p:nvSpPr>
          <p:cNvPr id="3" name="Content Placeholder 2"/>
          <p:cNvSpPr>
            <a:spLocks noGrp="1"/>
          </p:cNvSpPr>
          <p:nvPr>
            <p:ph idx="1"/>
          </p:nvPr>
        </p:nvSpPr>
        <p:spPr>
          <a:xfrm>
            <a:off x="1121092" y="1802446"/>
            <a:ext cx="9905999" cy="4638993"/>
          </a:xfrm>
        </p:spPr>
        <p:txBody>
          <a:bodyPr>
            <a:normAutofit/>
          </a:bodyPr>
          <a:lstStyle/>
          <a:p>
            <a:pPr marL="0" indent="0" algn="just">
              <a:buNone/>
            </a:pPr>
            <a:r>
              <a:rPr lang="mn-MN" sz="2900" dirty="0" smtClean="0"/>
              <a:t>	Аливаа </a:t>
            </a:r>
            <a:r>
              <a:rPr lang="mn-MN" sz="2900" dirty="0"/>
              <a:t>шинжлэх ухаан өөрийнхөө ололт амжилтыг нийгэм амьдралын харилцаанд хэрэгжүүлж чадсанаараа шинжлэх ухаан болж хөгжиж байдаг зүй тогтолтой. Өөрөөр хэлбэл тухайн шинжлэх ухааны хөгжил нийгэм амьдралын харилцаанд гүйцэтгэх үүргийг түүний салбар шинжлэх ухаанаар тодорхойлдог. Сэтгэл судлалын шинжлах ухаан нь өөрийнхөө хөгжлийн явцад маш олон салбар шинжлэх ухааныг бий болгосон байдаг.  </a:t>
            </a:r>
          </a:p>
        </p:txBody>
      </p:sp>
    </p:spTree>
    <p:extLst>
      <p:ext uri="{BB962C8B-B14F-4D97-AF65-F5344CB8AC3E}">
        <p14:creationId xmlns:p14="http://schemas.microsoft.com/office/powerpoint/2010/main" val="22592141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89090" y="309093"/>
            <a:ext cx="9905998" cy="621002"/>
          </a:xfrm>
        </p:spPr>
        <p:txBody>
          <a:bodyPr/>
          <a:lstStyle/>
          <a:p>
            <a:r>
              <a:rPr lang="mn-MN" i="1" dirty="0">
                <a:solidFill>
                  <a:schemeClr val="accent4">
                    <a:lumMod val="50000"/>
                  </a:schemeClr>
                </a:solidFill>
                <a:latin typeface="Book Antiqua" panose="02040602050305030304" pitchFamily="18" charset="0"/>
              </a:rPr>
              <a:t>Үүнд:</a:t>
            </a:r>
          </a:p>
        </p:txBody>
      </p:sp>
      <p:sp>
        <p:nvSpPr>
          <p:cNvPr id="3" name="Content Placeholder 2"/>
          <p:cNvSpPr>
            <a:spLocks noGrp="1"/>
          </p:cNvSpPr>
          <p:nvPr>
            <p:ph idx="1"/>
          </p:nvPr>
        </p:nvSpPr>
        <p:spPr>
          <a:xfrm>
            <a:off x="798490" y="1159099"/>
            <a:ext cx="10981386" cy="5698901"/>
          </a:xfrm>
        </p:spPr>
        <p:txBody>
          <a:bodyPr>
            <a:normAutofit/>
          </a:bodyPr>
          <a:lstStyle/>
          <a:p>
            <a:pPr marL="0" indent="0" algn="just">
              <a:spcBef>
                <a:spcPts val="0"/>
              </a:spcBef>
              <a:buNone/>
            </a:pPr>
            <a:r>
              <a:rPr lang="mn-MN" sz="2200" dirty="0" smtClean="0"/>
              <a:t>1. Ерөнхий </a:t>
            </a:r>
            <a:r>
              <a:rPr lang="mn-MN" sz="2200" dirty="0"/>
              <a:t>сэтгэл судлал Энэ нь хүний сэтгэцийн мөн чанар, түүний зүй тогтол гүйцэтгэх үүргийг судлаж байдаг.</a:t>
            </a:r>
          </a:p>
          <a:p>
            <a:pPr marL="0" indent="0" algn="just">
              <a:spcBef>
                <a:spcPts val="0"/>
              </a:spcBef>
              <a:buNone/>
            </a:pPr>
            <a:r>
              <a:rPr lang="mn-MN" sz="2200" dirty="0" smtClean="0"/>
              <a:t>2.</a:t>
            </a:r>
            <a:r>
              <a:rPr lang="mn-MN" sz="2200" dirty="0"/>
              <a:t> </a:t>
            </a:r>
            <a:r>
              <a:rPr lang="mn-MN" sz="2200" dirty="0" smtClean="0"/>
              <a:t>Сэтгэл </a:t>
            </a:r>
            <a:r>
              <a:rPr lang="mn-MN" sz="2200" dirty="0"/>
              <a:t>судлалын түүх: Энэ нь сэтгэл судлалын шинжлэх ухаан үүсч бий болсон цаг үеэс хүний сэтгэцийн амьдрал үйл ажиллагааг тайлбарлаж ирсэн янз бүрийн онол үзэл баримтлал, урсгал чиглэлүүдийг багтаан, түүний эерэг ба сөрөг талуудыг тодорхойлон судалдаг өвөрмөц  салбар шинжлэх ухаан юм.</a:t>
            </a:r>
          </a:p>
          <a:p>
            <a:pPr marL="0" indent="0" algn="just">
              <a:spcBef>
                <a:spcPts val="0"/>
              </a:spcBef>
              <a:buNone/>
            </a:pPr>
            <a:r>
              <a:rPr lang="mn-MN" sz="2200" dirty="0"/>
              <a:t>3. </a:t>
            </a:r>
            <a:r>
              <a:rPr lang="mn-MN" sz="2200" dirty="0" smtClean="0"/>
              <a:t>Сурган </a:t>
            </a:r>
            <a:r>
              <a:rPr lang="mn-MN" sz="2200" dirty="0"/>
              <a:t>хүмүүжүүлэх сэтгэл судлал: Энэ нь сургалт хүмүүжил боловсролын асуудлыг хэрхэн яаж шийдвэрлэх буюу хүний хөгжил, хүмүүжил, төлөвшилийг удирдан хөтлөж шийдвэрлэх асуудлуудыг судалдаг. </a:t>
            </a:r>
          </a:p>
          <a:p>
            <a:pPr marL="0" indent="0" algn="just">
              <a:spcBef>
                <a:spcPts val="0"/>
              </a:spcBef>
              <a:buNone/>
            </a:pPr>
            <a:r>
              <a:rPr lang="mn-MN" sz="2200" dirty="0" smtClean="0"/>
              <a:t>4. Нас </a:t>
            </a:r>
            <a:r>
              <a:rPr lang="mn-MN" sz="2200" dirty="0"/>
              <a:t>зүйн сэтгэл судлал: Энэ нь тухайн хувь хүний хэзээч давтагдашгүй өвөрмөц зан заншил сонирхол, боломж нөхцөлд нь тулгуурлан сургалт хүмүүжлийн болоод тухайн хүний хөгжил төлөвшилтийн асуудлыг хэрхэн яаж шийдвэрлэх харилцаатай  холбоотой асуудлыг  багтаан судалдаг</a:t>
            </a:r>
            <a:r>
              <a:rPr lang="mn-MN" sz="2200" dirty="0" smtClean="0"/>
              <a:t>.</a:t>
            </a:r>
            <a:endParaRPr lang="mn-MN" sz="2200" dirty="0"/>
          </a:p>
        </p:txBody>
      </p:sp>
    </p:spTree>
    <p:extLst>
      <p:ext uri="{BB962C8B-B14F-4D97-AF65-F5344CB8AC3E}">
        <p14:creationId xmlns:p14="http://schemas.microsoft.com/office/powerpoint/2010/main" val="35676250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21216" y="334851"/>
            <a:ext cx="11247263" cy="5628068"/>
          </a:xfrm>
        </p:spPr>
        <p:txBody>
          <a:bodyPr>
            <a:noAutofit/>
          </a:bodyPr>
          <a:lstStyle/>
          <a:p>
            <a:pPr marL="0" indent="0" algn="just">
              <a:spcBef>
                <a:spcPts val="0"/>
              </a:spcBef>
              <a:buNone/>
            </a:pPr>
            <a:r>
              <a:rPr lang="mn-MN" sz="2200" dirty="0"/>
              <a:t>5. Нийгмийн сэтгэл судлал: Энэ нь нийгмийг бүрдүүлж байгаа янз бүрийн бүлэг дэхь хүмүүсийн хоорондын харилцаа түүний эерэг ба сөрөг тал буюу янз бүрийнзөрчил маргаан түүний үндэслэлийг богино хугацаанд хэрхэн яаж шийдвэрлэх асуудалтай холбоотой харилцааг судалдаг.</a:t>
            </a:r>
          </a:p>
          <a:p>
            <a:pPr marL="0" indent="0" algn="just">
              <a:spcBef>
                <a:spcPts val="0"/>
              </a:spcBef>
              <a:buNone/>
            </a:pPr>
            <a:r>
              <a:rPr lang="mn-MN" sz="2200" dirty="0" smtClean="0"/>
              <a:t>6</a:t>
            </a:r>
            <a:r>
              <a:rPr lang="mn-MN" sz="2200" dirty="0"/>
              <a:t>.      Хөдөлмөрийн сэтгэл судлал: Энэ нь  хөдөлмөр үйл ажиллагааны онцлог, гүйцэтгэх үүрэг, ач холбогдолыг ухаарч ойлгуулах, хөдөлмөр үйл ажиллагааг хийж үйцэтгэх хүсэл эрмэлзэлэлтэй болгох, хөдөлмөрийн үр дүнд бий болсон зүйлсийг хайрлаж хамгаалах, түүгээр бахархах. Аливаа хөдөлмөр үйл ажиллагааг хийж гүйцэтгэх арга ухаан соёлыг эзэмшүүлэх,  шаардлагатай нөхцөл бололцоогоор хангах эрүүл ахуй болоод аюулгүй үйл ажиллагааны харилцаатай холбоотой асуудлуудыг судлаж байдаг шинжлэх ухаан.</a:t>
            </a:r>
          </a:p>
          <a:p>
            <a:pPr marL="0" indent="0" algn="just">
              <a:spcBef>
                <a:spcPts val="0"/>
              </a:spcBef>
              <a:buNone/>
            </a:pPr>
            <a:r>
              <a:rPr lang="mn-MN" sz="2200" dirty="0"/>
              <a:t>7.      Хуулийн сэтгэл судлал:  Хуулийн хэрэгжилт болон, хуулийн боловсруулалт нь тухайн бие хүний онцлогт тохирсон эсэх. Хууль сахиулах байгуулгын  ажилтан хүмүүсийн сэтгэл зүйн онцлог болон, тухайн бие хүн яагаад гэмт хэрэг хийх болсон шалтгаан зэргийг голлон судалдаг</a:t>
            </a:r>
            <a:r>
              <a:rPr lang="mn-MN" sz="2200" dirty="0" smtClean="0"/>
              <a:t>.</a:t>
            </a:r>
            <a:endParaRPr lang="mn-MN" sz="2200" dirty="0"/>
          </a:p>
        </p:txBody>
      </p:sp>
    </p:spTree>
    <p:extLst>
      <p:ext uri="{BB962C8B-B14F-4D97-AF65-F5344CB8AC3E}">
        <p14:creationId xmlns:p14="http://schemas.microsoft.com/office/powerpoint/2010/main" val="20011513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2580" y="592429"/>
            <a:ext cx="11326540" cy="6026454"/>
          </a:xfrm>
        </p:spPr>
        <p:txBody>
          <a:bodyPr>
            <a:normAutofit/>
          </a:bodyPr>
          <a:lstStyle/>
          <a:p>
            <a:pPr marL="0" indent="0" algn="just">
              <a:spcBef>
                <a:spcPts val="0"/>
              </a:spcBef>
              <a:buNone/>
            </a:pPr>
            <a:r>
              <a:rPr lang="mn-MN" sz="2200" dirty="0"/>
              <a:t>8.      Гэр бүлийн сэтгэл судлал: Энэ нь гэр бүлйин гишүүдийн  эзлэх байр суурь эрх үүргийн харилцаа хандлага, хариуцлага гүйцэтгэх үүрэг, тэдний хоорондын харилцаа хандлага, буюу ойлголцол итгэл үнэмшил, захирах ба захирагдах ёс, гарч байгаа аливаа саад бэрэхшээлийг даван туулж  шийдвэрлэх   харилцааг голлон судалдаг.</a:t>
            </a:r>
          </a:p>
          <a:p>
            <a:pPr marL="0" indent="0" algn="just">
              <a:spcBef>
                <a:spcPts val="0"/>
              </a:spcBef>
              <a:buNone/>
            </a:pPr>
            <a:r>
              <a:rPr lang="mn-MN" sz="2200" dirty="0"/>
              <a:t>9.      Удирдлагын сэтгэл судлал: Энэ нь удирдах арга ухаан болон, удирдагч бие хүний сэтгэл зүйн онцлог, хамт олонтой харилцах харилцаа хандлага,  хамт олны дотоод уур амьсгалд хэрхэн нөлөөлөх, удирдах чадварыг голлон судалдаг. </a:t>
            </a:r>
          </a:p>
          <a:p>
            <a:pPr marL="0" indent="0" algn="just">
              <a:spcBef>
                <a:spcPts val="0"/>
              </a:spcBef>
              <a:buNone/>
            </a:pPr>
            <a:r>
              <a:rPr lang="mn-MN" sz="2200" dirty="0"/>
              <a:t>10.  Анагаах ухааны сэтгэл судлал: Энэ нь өвчтөн  болон эмч бие хүний сэтгэл зүйн онцлог, өвчний явцыг сэтгэл зүйн нөлөөлөлөөр дамжуулан өөрчлөх, анагаах асуудлыг голлон судалдаг.   </a:t>
            </a:r>
          </a:p>
          <a:p>
            <a:pPr marL="0" indent="0" algn="just">
              <a:spcBef>
                <a:spcPts val="0"/>
              </a:spcBef>
              <a:buNone/>
            </a:pPr>
            <a:r>
              <a:rPr lang="mn-MN" sz="2200" dirty="0"/>
              <a:t>Үүнээс гадна сэтгэл судлалын шинжлэх ухаанд спортын сэтгэл судлал, сансрын сэтгэл судлал, цэргийн сэтгэл судлал, тусгай сэтгэл судлал, харилцааны сэтгэл судлал, нейро пата сэтгэл судлал гэх мэт олон салбар шинжлэх ухаануудтай ба эдгээр нь судлах зүйл зорилго ач холбогдлоороо харилцан адилгүй өөр өөр байдаг.</a:t>
            </a:r>
          </a:p>
          <a:p>
            <a:pPr marL="0" indent="0" algn="just">
              <a:spcBef>
                <a:spcPts val="0"/>
              </a:spcBef>
              <a:buNone/>
            </a:pPr>
            <a:endParaRPr lang="mn-MN" sz="2200" dirty="0"/>
          </a:p>
          <a:p>
            <a:endParaRPr lang="mn-MN" sz="2200" dirty="0"/>
          </a:p>
        </p:txBody>
      </p:sp>
    </p:spTree>
    <p:extLst>
      <p:ext uri="{BB962C8B-B14F-4D97-AF65-F5344CB8AC3E}">
        <p14:creationId xmlns:p14="http://schemas.microsoft.com/office/powerpoint/2010/main" val="24442861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618518"/>
            <a:ext cx="9905998" cy="1108682"/>
          </a:xfrm>
        </p:spPr>
        <p:txBody>
          <a:bodyPr/>
          <a:lstStyle/>
          <a:p>
            <a:r>
              <a:rPr lang="mn-MN" dirty="0" smtClean="0">
                <a:solidFill>
                  <a:schemeClr val="accent4">
                    <a:lumMod val="50000"/>
                  </a:schemeClr>
                </a:solidFill>
                <a:latin typeface="Book Antiqua" panose="02040602050305030304" pitchFamily="18" charset="0"/>
              </a:rPr>
              <a:t>Дүгнэлт</a:t>
            </a:r>
            <a:endParaRPr lang="mn-MN" dirty="0">
              <a:solidFill>
                <a:schemeClr val="accent4">
                  <a:lumMod val="50000"/>
                </a:schemeClr>
              </a:solidFill>
              <a:latin typeface="Book Antiqua" panose="02040602050305030304" pitchFamily="18" charset="0"/>
            </a:endParaRPr>
          </a:p>
        </p:txBody>
      </p:sp>
      <p:sp>
        <p:nvSpPr>
          <p:cNvPr id="3" name="Content Placeholder 2"/>
          <p:cNvSpPr>
            <a:spLocks noGrp="1"/>
          </p:cNvSpPr>
          <p:nvPr>
            <p:ph idx="1"/>
          </p:nvPr>
        </p:nvSpPr>
        <p:spPr>
          <a:xfrm>
            <a:off x="1202372" y="1483360"/>
            <a:ext cx="9905999" cy="4856480"/>
          </a:xfrm>
        </p:spPr>
        <p:txBody>
          <a:bodyPr>
            <a:noAutofit/>
          </a:bodyPr>
          <a:lstStyle/>
          <a:p>
            <a:pPr marL="0" indent="0" algn="just">
              <a:buNone/>
            </a:pPr>
            <a:r>
              <a:rPr lang="mn-MN" sz="3600" dirty="0" smtClean="0"/>
              <a:t>	Сэтгэл судлалын шинжлэх ухааны суурь мэдлэг болох сэтгэл судлалын онол урсалуудтай товчхон танилцлаа. Эдгээр онолуудыг судлан мэдсэнээр сэтгэл судлалын талаархи суурь ойлголттой болохоос гадна сэтгэл судлалын талаар олон талаас нь судлан танин мэдэхэд дөхөм болсон хэмээн дүгнэж байна.</a:t>
            </a:r>
            <a:endParaRPr lang="mn-MN" sz="3600" dirty="0"/>
          </a:p>
        </p:txBody>
      </p:sp>
    </p:spTree>
    <p:extLst>
      <p:ext uri="{BB962C8B-B14F-4D97-AF65-F5344CB8AC3E}">
        <p14:creationId xmlns:p14="http://schemas.microsoft.com/office/powerpoint/2010/main" val="35188268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53036" y="1296450"/>
            <a:ext cx="6014434" cy="4254345"/>
          </a:xfrm>
        </p:spPr>
        <p:txBody>
          <a:bodyPr>
            <a:noAutofit/>
          </a:bodyPr>
          <a:lstStyle/>
          <a:p>
            <a:pPr marL="0" indent="0" algn="ctr">
              <a:buNone/>
            </a:pPr>
            <a:r>
              <a:rPr lang="mn-MN" sz="7200" b="1" dirty="0" smtClean="0">
                <a:solidFill>
                  <a:schemeClr val="accent4">
                    <a:lumMod val="75000"/>
                  </a:schemeClr>
                </a:solidFill>
                <a:latin typeface="Book Antiqua" panose="02040602050305030304" pitchFamily="18" charset="0"/>
              </a:rPr>
              <a:t>Анхаарал хандуулсанд баярлалаа</a:t>
            </a:r>
            <a:r>
              <a:rPr lang="en-US" sz="7200" b="1" dirty="0">
                <a:solidFill>
                  <a:schemeClr val="accent4">
                    <a:lumMod val="75000"/>
                  </a:schemeClr>
                </a:solidFill>
                <a:latin typeface="Book Antiqua" panose="02040602050305030304" pitchFamily="18" charset="0"/>
              </a:rPr>
              <a:t>.</a:t>
            </a:r>
            <a:endParaRPr lang="mn-MN" sz="7200" b="1" dirty="0">
              <a:solidFill>
                <a:schemeClr val="accent4">
                  <a:lumMod val="75000"/>
                </a:schemeClr>
              </a:solidFill>
              <a:latin typeface="Book Antiqua" panose="02040602050305030304" pitchFamily="18" charset="0"/>
            </a:endParaRPr>
          </a:p>
        </p:txBody>
      </p:sp>
      <p:grpSp>
        <p:nvGrpSpPr>
          <p:cNvPr id="9" name="Group 8"/>
          <p:cNvGrpSpPr/>
          <p:nvPr/>
        </p:nvGrpSpPr>
        <p:grpSpPr>
          <a:xfrm>
            <a:off x="7482625" y="1790164"/>
            <a:ext cx="3528811" cy="3296991"/>
            <a:chOff x="6838682" y="1365161"/>
            <a:chExt cx="3528811" cy="3296991"/>
          </a:xfrm>
        </p:grpSpPr>
        <p:sp>
          <p:nvSpPr>
            <p:cNvPr id="5" name="Smiley Face 4"/>
            <p:cNvSpPr/>
            <p:nvPr/>
          </p:nvSpPr>
          <p:spPr>
            <a:xfrm>
              <a:off x="6838682" y="1365161"/>
              <a:ext cx="3528811" cy="3296991"/>
            </a:xfrm>
            <a:prstGeom prst="smileyFac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ln>
                  <a:solidFill>
                    <a:schemeClr val="bg1"/>
                  </a:solidFill>
                </a:ln>
                <a:effectLst>
                  <a:outerShdw blurRad="50800" dist="38100" dir="2700000" algn="tl" rotWithShape="0">
                    <a:prstClr val="black">
                      <a:alpha val="40000"/>
                    </a:prstClr>
                  </a:outerShdw>
                </a:effectLst>
              </a:endParaRPr>
            </a:p>
          </p:txBody>
        </p:sp>
        <p:grpSp>
          <p:nvGrpSpPr>
            <p:cNvPr id="8" name="Group 7"/>
            <p:cNvGrpSpPr/>
            <p:nvPr/>
          </p:nvGrpSpPr>
          <p:grpSpPr>
            <a:xfrm>
              <a:off x="7817476" y="2305318"/>
              <a:ext cx="1543319" cy="397100"/>
              <a:chOff x="7868991" y="3206839"/>
              <a:chExt cx="1543319" cy="397100"/>
            </a:xfrm>
          </p:grpSpPr>
          <p:sp>
            <p:nvSpPr>
              <p:cNvPr id="6" name="Oval 5"/>
              <p:cNvSpPr/>
              <p:nvPr/>
            </p:nvSpPr>
            <p:spPr>
              <a:xfrm>
                <a:off x="7868991" y="3206839"/>
                <a:ext cx="412124" cy="386367"/>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mn-MN"/>
              </a:p>
            </p:txBody>
          </p:sp>
          <p:sp>
            <p:nvSpPr>
              <p:cNvPr id="7" name="Oval 6"/>
              <p:cNvSpPr/>
              <p:nvPr/>
            </p:nvSpPr>
            <p:spPr>
              <a:xfrm>
                <a:off x="9000186" y="3217572"/>
                <a:ext cx="412124" cy="386367"/>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mn-MN"/>
              </a:p>
            </p:txBody>
          </p:sp>
        </p:grpSp>
      </p:grpSp>
    </p:spTree>
    <p:extLst>
      <p:ext uri="{BB962C8B-B14F-4D97-AF65-F5344CB8AC3E}">
        <p14:creationId xmlns:p14="http://schemas.microsoft.com/office/powerpoint/2010/main" val="14572738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docProps/app.xml><?xml version="1.0" encoding="utf-8"?>
<Properties xmlns="http://schemas.openxmlformats.org/officeDocument/2006/extended-properties" xmlns:vt="http://schemas.openxmlformats.org/officeDocument/2006/docPropsVTypes">
  <Template>TM04033919[[fn=Circuit]]</Template>
  <TotalTime>326</TotalTime>
  <Words>218</Words>
  <Application>Microsoft Office PowerPoint</Application>
  <PresentationFormat>Widescreen</PresentationFormat>
  <Paragraphs>60</Paragraphs>
  <Slides>22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Book Antiqua</vt:lpstr>
      <vt:lpstr>Trebuchet MS</vt:lpstr>
      <vt:lpstr>Tw Cen MT</vt:lpstr>
      <vt:lpstr>Circuit</vt:lpstr>
      <vt:lpstr>“Чухал” менежерүүд баг </vt:lpstr>
      <vt:lpstr>Сэтгэл судлалын        шинжлэх  ухаан</vt:lpstr>
      <vt:lpstr>Сэтгэл судлалын шинжлэх  ухааны үүсэл хөгжил</vt:lpstr>
      <vt:lpstr>I үе шат- сэтгэл судлал  бол сүнсний тухай шинжлэх ухаан</vt:lpstr>
      <vt:lpstr>II үе шат – сэтгэл судлал бол ухамсарын тухай шинжлэх ухаан</vt:lpstr>
      <vt:lpstr>III үе шат – сэтгэл судлал бол зан үйлийг судалдаг шинжлэх ухаан </vt:lpstr>
      <vt:lpstr>IV үе шат – сэтгэл судлал бол сэтгэцийн  баримт, зүй тогтол, мехенизмыг  судалдаг шинжлэх ухаан</vt:lpstr>
      <vt:lpstr> МЭӨ 335 он эртний грекийн сэтгэгч аристотель нь зүрхэнд хүний оюун ухаан байдаг гэж үзсэн.</vt:lpstr>
      <vt:lpstr> 900 онд Аль-балхи “ оюун ухааны эрүүл мэнд агаад хэмээх ойлголт дэвшүүлж сэтгэл мэдрэл болон физиологын өвчний учир шалгтгааныг тайлбарлах гэж хэлчээсэн.</vt:lpstr>
      <vt:lpstr> 1025 онд ибн сина сэтгэцийн талаархи хоёр онол боловсруулсан. Тэрбээр ангаах ухааны чиглэлийн үзэл санаагаа “канон” онолдоо тусгаж сэтгэцийн үйл ажиллагаа бүхэлдээ уураг тархинаас хамаардаг гэсэн санааг дэвшүүлсэн.</vt:lpstr>
      <vt:lpstr>Судлах зүйл</vt:lpstr>
      <vt:lpstr>PowerPoint Presentation</vt:lpstr>
      <vt:lpstr>Сэтгэцийн байдал:</vt:lpstr>
      <vt:lpstr>Сэтгэцийн процесс</vt:lpstr>
      <vt:lpstr>Сэтгэцийн шинж:</vt:lpstr>
      <vt:lpstr>Сэтгэл судлалын шинжлэх ухааныг судалсанаар дараах ач холбогдолтой</vt:lpstr>
      <vt:lpstr>Сэтгэл судлалын шинжлэх ухааны салбар шинжлэх ухаанууд </vt:lpstr>
      <vt:lpstr>Үүнд:</vt:lpstr>
      <vt:lpstr>PowerPoint Presentation</vt:lpstr>
      <vt:lpstr>PowerPoint Presentation</vt:lpstr>
      <vt:lpstr>Дүгнэлт</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Сэтгэл судлалын шинжлэх ухаан</dc:title>
  <dc:creator>Lenovo</dc:creator>
  <cp:lastModifiedBy>Lenovo</cp:lastModifiedBy>
  <cp:revision>26</cp:revision>
  <dcterms:created xsi:type="dcterms:W3CDTF">2014-11-24T12:00:15Z</dcterms:created>
  <dcterms:modified xsi:type="dcterms:W3CDTF">2014-11-25T07:56:08Z</dcterms:modified>
</cp:coreProperties>
</file>