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87" r:id="rId4"/>
    <p:sldId id="279" r:id="rId5"/>
    <p:sldId id="280" r:id="rId6"/>
    <p:sldId id="291" r:id="rId7"/>
    <p:sldId id="281" r:id="rId8"/>
    <p:sldId id="282" r:id="rId9"/>
    <p:sldId id="284" r:id="rId10"/>
    <p:sldId id="290" r:id="rId11"/>
    <p:sldId id="285" r:id="rId12"/>
    <p:sldId id="286" r:id="rId13"/>
    <p:sldId id="288" r:id="rId14"/>
    <p:sldId id="292" r:id="rId15"/>
    <p:sldId id="293" r:id="rId16"/>
    <p:sldId id="294" r:id="rId17"/>
  </p:sldIdLst>
  <p:sldSz cx="9144000" cy="6858000" type="screen4x3"/>
  <p:notesSz cx="6858000" cy="9144000"/>
  <p:custDataLst>
    <p:tags r:id="rId19"/>
  </p:custDataLst>
  <p:defaultTex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35759D"/>
    <a:srgbClr val="35B19D"/>
    <a:srgbClr val="FFFF00"/>
    <a:srgbClr val="B3D3EA"/>
    <a:srgbClr val="78ADCD"/>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2610" autoAdjust="0"/>
    <p:restoredTop sz="95596" autoAdjust="0"/>
  </p:normalViewPr>
  <p:slideViewPr>
    <p:cSldViewPr>
      <p:cViewPr>
        <p:scale>
          <a:sx n="77" d="100"/>
          <a:sy n="77" d="100"/>
        </p:scale>
        <p:origin x="-1284" y="6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39"/>
  <c:chart>
    <c:autoTitleDeleted val="1"/>
    <c:view3D>
      <c:rAngAx val="1"/>
    </c:view3D>
    <c:plotArea>
      <c:layout/>
      <c:bar3DChart>
        <c:barDir val="col"/>
        <c:grouping val="clustered"/>
        <c:ser>
          <c:idx val="0"/>
          <c:order val="0"/>
          <c:tx>
            <c:strRef>
              <c:f>Sheet1!$B$1</c:f>
              <c:strCache>
                <c:ptCount val="1"/>
                <c:pt idx="0">
                  <c:v>М2 мөнгө</c:v>
                </c:pt>
              </c:strCache>
            </c:strRef>
          </c:tx>
          <c:spPr>
            <a:solidFill>
              <a:srgbClr val="92D050"/>
            </a:solidFill>
            <a:scene3d>
              <a:camera prst="orthographicFront"/>
              <a:lightRig rig="sunset" dir="t"/>
            </a:scene3d>
            <a:sp3d prstMaterial="metal"/>
          </c:spPr>
          <c:dLbls>
            <c:delete val="1"/>
          </c:dLbls>
          <c:cat>
            <c:numRef>
              <c:f>Sheet1!$A$2:$A$23</c:f>
              <c:numCache>
                <c:formatCode>General</c:formatCode>
                <c:ptCount val="22"/>
                <c:pt idx="0">
                  <c:v>1991</c:v>
                </c:pt>
                <c:pt idx="1">
                  <c:v>1992</c:v>
                </c:pt>
                <c:pt idx="2">
                  <c:v>1993</c:v>
                </c:pt>
                <c:pt idx="3">
                  <c:v>1994</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numCache>
            </c:numRef>
          </c:cat>
          <c:val>
            <c:numRef>
              <c:f>Sheet1!$B$2:$B$23</c:f>
              <c:numCache>
                <c:formatCode>General</c:formatCode>
                <c:ptCount val="22"/>
                <c:pt idx="0">
                  <c:v>9.91</c:v>
                </c:pt>
                <c:pt idx="1">
                  <c:v>13.05</c:v>
                </c:pt>
                <c:pt idx="2">
                  <c:v>42.77</c:v>
                </c:pt>
                <c:pt idx="3">
                  <c:v>76.78</c:v>
                </c:pt>
                <c:pt idx="4">
                  <c:v>102.04</c:v>
                </c:pt>
                <c:pt idx="5">
                  <c:v>128.4</c:v>
                </c:pt>
                <c:pt idx="6">
                  <c:v>170.07</c:v>
                </c:pt>
                <c:pt idx="7">
                  <c:v>167.25</c:v>
                </c:pt>
                <c:pt idx="8">
                  <c:v>220.17</c:v>
                </c:pt>
                <c:pt idx="9">
                  <c:v>258.83999999999969</c:v>
                </c:pt>
                <c:pt idx="10">
                  <c:v>331.06</c:v>
                </c:pt>
                <c:pt idx="11">
                  <c:v>470.13</c:v>
                </c:pt>
                <c:pt idx="12">
                  <c:v>703.32999999999947</c:v>
                </c:pt>
                <c:pt idx="13">
                  <c:v>847.03</c:v>
                </c:pt>
                <c:pt idx="14">
                  <c:v>1170.1399999999999</c:v>
                </c:pt>
                <c:pt idx="15">
                  <c:v>1536.49</c:v>
                </c:pt>
                <c:pt idx="16">
                  <c:v>2401.25</c:v>
                </c:pt>
                <c:pt idx="17">
                  <c:v>2270</c:v>
                </c:pt>
                <c:pt idx="18">
                  <c:v>2880.03</c:v>
                </c:pt>
                <c:pt idx="19">
                  <c:v>4679.9000000000005</c:v>
                </c:pt>
                <c:pt idx="20">
                  <c:v>6412.3</c:v>
                </c:pt>
                <c:pt idx="21">
                  <c:v>6997.1</c:v>
                </c:pt>
              </c:numCache>
            </c:numRef>
          </c:val>
        </c:ser>
        <c:dLbls>
          <c:showVal val="1"/>
        </c:dLbls>
        <c:gapWidth val="75"/>
        <c:shape val="box"/>
        <c:axId val="127882368"/>
        <c:axId val="127883904"/>
        <c:axId val="0"/>
      </c:bar3DChart>
      <c:catAx>
        <c:axId val="127882368"/>
        <c:scaling>
          <c:orientation val="minMax"/>
        </c:scaling>
        <c:axPos val="b"/>
        <c:numFmt formatCode="General" sourceLinked="1"/>
        <c:majorTickMark val="none"/>
        <c:tickLblPos val="nextTo"/>
        <c:txPr>
          <a:bodyPr/>
          <a:lstStyle/>
          <a:p>
            <a:pPr>
              <a:defRPr lang="en-US"/>
            </a:pPr>
            <a:endParaRPr lang="en-US"/>
          </a:p>
        </c:txPr>
        <c:crossAx val="127883904"/>
        <c:crosses val="autoZero"/>
        <c:auto val="1"/>
        <c:lblAlgn val="ctr"/>
        <c:lblOffset val="100"/>
      </c:catAx>
      <c:valAx>
        <c:axId val="127883904"/>
        <c:scaling>
          <c:orientation val="minMax"/>
        </c:scaling>
        <c:axPos val="l"/>
        <c:numFmt formatCode="General" sourceLinked="1"/>
        <c:majorTickMark val="none"/>
        <c:tickLblPos val="nextTo"/>
        <c:txPr>
          <a:bodyPr/>
          <a:lstStyle/>
          <a:p>
            <a:pPr>
              <a:defRPr lang="en-US"/>
            </a:pPr>
            <a:endParaRPr lang="en-US"/>
          </a:p>
        </c:txPr>
        <c:crossAx val="127882368"/>
        <c:crosses val="autoZero"/>
        <c:crossBetween val="between"/>
        <c:majorUnit val="1000"/>
      </c:valAx>
    </c:plotArea>
    <c:legend>
      <c:legendPos val="b"/>
      <c:layout/>
      <c:txPr>
        <a:bodyPr/>
        <a:lstStyle/>
        <a:p>
          <a:pPr>
            <a:defRPr lang="en-US"/>
          </a:pPr>
          <a:endParaRPr lang="en-US"/>
        </a:p>
      </c:txPr>
    </c:legend>
    <c:plotVisOnly val="1"/>
  </c:chart>
  <c:spPr>
    <a:solidFill>
      <a:schemeClr val="accent2">
        <a:lumMod val="20000"/>
        <a:lumOff val="80000"/>
      </a:schemeClr>
    </a:solidFill>
    <a:ln>
      <a:noFill/>
    </a:ln>
    <a:effectLst>
      <a:innerShdw blurRad="63500" dist="50800" dir="16200000">
        <a:prstClr val="black">
          <a:alpha val="50000"/>
        </a:prstClr>
      </a:innerShdw>
    </a:effectLst>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35"/>
  <c:chart>
    <c:plotArea>
      <c:layout/>
      <c:lineChart>
        <c:grouping val="standard"/>
        <c:ser>
          <c:idx val="0"/>
          <c:order val="0"/>
          <c:tx>
            <c:strRef>
              <c:f>Sheet1!$B$1</c:f>
              <c:strCache>
                <c:ptCount val="1"/>
                <c:pt idx="0">
                  <c:v>Инфляци, %</c:v>
                </c:pt>
              </c:strCache>
            </c:strRef>
          </c:tx>
          <c:spPr>
            <a:ln w="28575">
              <a:solidFill>
                <a:srgbClr val="00B0F0"/>
              </a:solidFill>
            </a:ln>
          </c:spPr>
          <c:marker>
            <c:symbol val="none"/>
          </c:marker>
          <c:dLbls>
            <c:txPr>
              <a:bodyPr/>
              <a:lstStyle/>
              <a:p>
                <a:pPr>
                  <a:defRPr lang="en-US"/>
                </a:pPr>
                <a:endParaRPr lang="en-US"/>
              </a:p>
            </c:txPr>
            <c:showVal val="1"/>
          </c:dLbls>
          <c:cat>
            <c:numRef>
              <c:f>Sheet1!$A$2:$A$23</c:f>
              <c:numCache>
                <c:formatCode>General</c:formatCode>
                <c:ptCount val="22"/>
                <c:pt idx="0">
                  <c:v>1991</c:v>
                </c:pt>
                <c:pt idx="1">
                  <c:v>1992</c:v>
                </c:pt>
                <c:pt idx="2">
                  <c:v>1993</c:v>
                </c:pt>
                <c:pt idx="3">
                  <c:v>1994</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numCache>
            </c:numRef>
          </c:cat>
          <c:val>
            <c:numRef>
              <c:f>Sheet1!$B$2:$B$23</c:f>
              <c:numCache>
                <c:formatCode>General</c:formatCode>
                <c:ptCount val="22"/>
                <c:pt idx="0">
                  <c:v>52.7</c:v>
                </c:pt>
                <c:pt idx="1">
                  <c:v>325.5</c:v>
                </c:pt>
                <c:pt idx="2">
                  <c:v>183</c:v>
                </c:pt>
                <c:pt idx="3">
                  <c:v>66.3</c:v>
                </c:pt>
                <c:pt idx="4">
                  <c:v>53.1</c:v>
                </c:pt>
                <c:pt idx="5">
                  <c:v>44.6</c:v>
                </c:pt>
                <c:pt idx="6">
                  <c:v>20.5</c:v>
                </c:pt>
                <c:pt idx="7">
                  <c:v>6</c:v>
                </c:pt>
                <c:pt idx="8">
                  <c:v>10</c:v>
                </c:pt>
                <c:pt idx="9">
                  <c:v>8.11</c:v>
                </c:pt>
                <c:pt idx="10">
                  <c:v>8</c:v>
                </c:pt>
                <c:pt idx="11">
                  <c:v>1.6</c:v>
                </c:pt>
                <c:pt idx="12">
                  <c:v>4.7</c:v>
                </c:pt>
                <c:pt idx="13">
                  <c:v>11</c:v>
                </c:pt>
                <c:pt idx="14">
                  <c:v>9.5</c:v>
                </c:pt>
                <c:pt idx="15">
                  <c:v>6.2</c:v>
                </c:pt>
                <c:pt idx="16">
                  <c:v>17.8</c:v>
                </c:pt>
                <c:pt idx="17">
                  <c:v>23.2</c:v>
                </c:pt>
                <c:pt idx="18">
                  <c:v>4.2</c:v>
                </c:pt>
                <c:pt idx="19">
                  <c:v>13</c:v>
                </c:pt>
                <c:pt idx="20">
                  <c:v>11.1</c:v>
                </c:pt>
                <c:pt idx="21">
                  <c:v>15</c:v>
                </c:pt>
              </c:numCache>
            </c:numRef>
          </c:val>
        </c:ser>
        <c:ser>
          <c:idx val="1"/>
          <c:order val="1"/>
          <c:tx>
            <c:strRef>
              <c:f>Sheet1!$C$1</c:f>
              <c:strCache>
                <c:ptCount val="1"/>
                <c:pt idx="0">
                  <c:v>ДНБ, %</c:v>
                </c:pt>
              </c:strCache>
            </c:strRef>
          </c:tx>
          <c:spPr>
            <a:ln w="22225" cmpd="sng">
              <a:solidFill>
                <a:srgbClr val="FF0000"/>
              </a:solidFill>
            </a:ln>
          </c:spPr>
          <c:marker>
            <c:symbol val="none"/>
          </c:marker>
          <c:cat>
            <c:numRef>
              <c:f>Sheet1!$A$2:$A$23</c:f>
              <c:numCache>
                <c:formatCode>General</c:formatCode>
                <c:ptCount val="22"/>
                <c:pt idx="0">
                  <c:v>1991</c:v>
                </c:pt>
                <c:pt idx="1">
                  <c:v>1992</c:v>
                </c:pt>
                <c:pt idx="2">
                  <c:v>1993</c:v>
                </c:pt>
                <c:pt idx="3">
                  <c:v>1994</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numCache>
            </c:numRef>
          </c:cat>
          <c:val>
            <c:numRef>
              <c:f>Sheet1!$C$2:$C$23</c:f>
              <c:numCache>
                <c:formatCode>General</c:formatCode>
                <c:ptCount val="22"/>
                <c:pt idx="0">
                  <c:v>18.329999999999991</c:v>
                </c:pt>
                <c:pt idx="1">
                  <c:v>-41.220000000000013</c:v>
                </c:pt>
                <c:pt idx="2">
                  <c:v>24.73</c:v>
                </c:pt>
                <c:pt idx="3">
                  <c:v>2.2999999999999998</c:v>
                </c:pt>
                <c:pt idx="4">
                  <c:v>6.3</c:v>
                </c:pt>
                <c:pt idx="5">
                  <c:v>2.4</c:v>
                </c:pt>
                <c:pt idx="6">
                  <c:v>4</c:v>
                </c:pt>
                <c:pt idx="7">
                  <c:v>3.5</c:v>
                </c:pt>
                <c:pt idx="8">
                  <c:v>3.2</c:v>
                </c:pt>
                <c:pt idx="9">
                  <c:v>1.1000000000000001</c:v>
                </c:pt>
                <c:pt idx="10">
                  <c:v>1</c:v>
                </c:pt>
                <c:pt idx="11">
                  <c:v>4</c:v>
                </c:pt>
                <c:pt idx="12">
                  <c:v>5.9</c:v>
                </c:pt>
                <c:pt idx="13">
                  <c:v>10.6</c:v>
                </c:pt>
                <c:pt idx="14">
                  <c:v>7.3</c:v>
                </c:pt>
                <c:pt idx="15">
                  <c:v>8.6</c:v>
                </c:pt>
                <c:pt idx="16">
                  <c:v>10.200000000000001</c:v>
                </c:pt>
                <c:pt idx="17">
                  <c:v>8.9</c:v>
                </c:pt>
                <c:pt idx="18">
                  <c:v>-1.3</c:v>
                </c:pt>
                <c:pt idx="19">
                  <c:v>6.4</c:v>
                </c:pt>
                <c:pt idx="20">
                  <c:v>17.3</c:v>
                </c:pt>
                <c:pt idx="21">
                  <c:v>16</c:v>
                </c:pt>
              </c:numCache>
            </c:numRef>
          </c:val>
        </c:ser>
        <c:marker val="1"/>
        <c:axId val="127915520"/>
        <c:axId val="127917056"/>
      </c:lineChart>
      <c:catAx>
        <c:axId val="127915520"/>
        <c:scaling>
          <c:orientation val="minMax"/>
        </c:scaling>
        <c:axPos val="b"/>
        <c:numFmt formatCode="General" sourceLinked="1"/>
        <c:majorTickMark val="none"/>
        <c:tickLblPos val="nextTo"/>
        <c:txPr>
          <a:bodyPr/>
          <a:lstStyle/>
          <a:p>
            <a:pPr>
              <a:defRPr lang="en-US"/>
            </a:pPr>
            <a:endParaRPr lang="en-US"/>
          </a:p>
        </c:txPr>
        <c:crossAx val="127917056"/>
        <c:crosses val="autoZero"/>
        <c:auto val="1"/>
        <c:lblAlgn val="ctr"/>
        <c:lblOffset val="100"/>
      </c:catAx>
      <c:valAx>
        <c:axId val="127917056"/>
        <c:scaling>
          <c:orientation val="minMax"/>
        </c:scaling>
        <c:axPos val="l"/>
        <c:numFmt formatCode="General" sourceLinked="1"/>
        <c:majorTickMark val="none"/>
        <c:tickLblPos val="nextTo"/>
        <c:txPr>
          <a:bodyPr/>
          <a:lstStyle/>
          <a:p>
            <a:pPr>
              <a:defRPr lang="en-US"/>
            </a:pPr>
            <a:endParaRPr lang="en-US"/>
          </a:p>
        </c:txPr>
        <c:crossAx val="127915520"/>
        <c:crosses val="autoZero"/>
        <c:crossBetween val="between"/>
      </c:valAx>
    </c:plotArea>
    <c:legend>
      <c:legendPos val="b"/>
      <c:legendEntry>
        <c:idx val="0"/>
        <c:txPr>
          <a:bodyPr/>
          <a:lstStyle/>
          <a:p>
            <a:pPr>
              <a:defRPr>
                <a:latin typeface="Arial Mon" pitchFamily="34" charset="0"/>
              </a:defRPr>
            </a:pPr>
            <a:endParaRPr lang="en-US"/>
          </a:p>
        </c:txPr>
      </c:legendEntry>
      <c:layout/>
      <c:txPr>
        <a:bodyPr/>
        <a:lstStyle/>
        <a:p>
          <a:pPr>
            <a:defRPr lang="en-US"/>
          </a:pPr>
          <a:endParaRPr lang="en-US"/>
        </a:p>
      </c:txPr>
    </c:legend>
    <c:plotVisOnly val="1"/>
  </c:chart>
  <c:spPr>
    <a:ln>
      <a:noFill/>
    </a:ln>
  </c:sp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lineChart>
        <c:grouping val="standard"/>
        <c:ser>
          <c:idx val="0"/>
          <c:order val="0"/>
          <c:tx>
            <c:strRef>
              <c:f>Sheet1!$B$1</c:f>
              <c:strCache>
                <c:ptCount val="1"/>
                <c:pt idx="0">
                  <c:v>Инфляци, %</c:v>
                </c:pt>
              </c:strCache>
            </c:strRef>
          </c:tx>
          <c:spPr>
            <a:ln>
              <a:solidFill>
                <a:srgbClr val="00B0F0"/>
              </a:solidFill>
            </a:ln>
          </c:spPr>
          <c:marker>
            <c:symbol val="none"/>
          </c:marker>
          <c:dLbls>
            <c:txPr>
              <a:bodyPr/>
              <a:lstStyle/>
              <a:p>
                <a:pPr>
                  <a:defRPr lang="en-US"/>
                </a:pPr>
                <a:endParaRPr lang="en-US"/>
              </a:p>
            </c:txPr>
            <c:showVal val="1"/>
          </c:dLbls>
          <c:cat>
            <c:numRef>
              <c:f>Sheet1!$A$2:$A$14</c:f>
              <c:numCache>
                <c:formatCode>General</c:formatCode>
                <c:ptCount val="1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numCache>
            </c:numRef>
          </c:cat>
          <c:val>
            <c:numRef>
              <c:f>Sheet1!$B$2:$B$14</c:f>
              <c:numCache>
                <c:formatCode>General</c:formatCode>
                <c:ptCount val="13"/>
                <c:pt idx="0">
                  <c:v>8.11</c:v>
                </c:pt>
                <c:pt idx="1">
                  <c:v>8</c:v>
                </c:pt>
                <c:pt idx="2">
                  <c:v>1.6</c:v>
                </c:pt>
                <c:pt idx="3">
                  <c:v>4.7</c:v>
                </c:pt>
                <c:pt idx="4">
                  <c:v>11</c:v>
                </c:pt>
                <c:pt idx="5">
                  <c:v>9.5</c:v>
                </c:pt>
                <c:pt idx="6">
                  <c:v>6.2</c:v>
                </c:pt>
                <c:pt idx="7">
                  <c:v>17.8</c:v>
                </c:pt>
                <c:pt idx="8">
                  <c:v>23.2</c:v>
                </c:pt>
                <c:pt idx="9">
                  <c:v>4.2</c:v>
                </c:pt>
                <c:pt idx="10">
                  <c:v>13</c:v>
                </c:pt>
                <c:pt idx="11">
                  <c:v>11.1</c:v>
                </c:pt>
                <c:pt idx="12">
                  <c:v>15</c:v>
                </c:pt>
              </c:numCache>
            </c:numRef>
          </c:val>
        </c:ser>
        <c:ser>
          <c:idx val="1"/>
          <c:order val="1"/>
          <c:tx>
            <c:strRef>
              <c:f>Sheet1!$C$1</c:f>
              <c:strCache>
                <c:ptCount val="1"/>
                <c:pt idx="0">
                  <c:v>ДНБ, %</c:v>
                </c:pt>
              </c:strCache>
            </c:strRef>
          </c:tx>
          <c:spPr>
            <a:ln>
              <a:solidFill>
                <a:srgbClr val="FF0000"/>
              </a:solidFill>
            </a:ln>
          </c:spPr>
          <c:marker>
            <c:symbol val="none"/>
          </c:marker>
          <c:dLbls>
            <c:delete val="1"/>
          </c:dLbls>
          <c:cat>
            <c:numRef>
              <c:f>Sheet1!$A$2:$A$14</c:f>
              <c:numCache>
                <c:formatCode>General</c:formatCode>
                <c:ptCount val="1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numCache>
            </c:numRef>
          </c:cat>
          <c:val>
            <c:numRef>
              <c:f>Sheet1!$C$2:$C$14</c:f>
              <c:numCache>
                <c:formatCode>General</c:formatCode>
                <c:ptCount val="13"/>
                <c:pt idx="0">
                  <c:v>1.1000000000000001</c:v>
                </c:pt>
                <c:pt idx="1">
                  <c:v>1</c:v>
                </c:pt>
                <c:pt idx="2">
                  <c:v>4</c:v>
                </c:pt>
                <c:pt idx="3">
                  <c:v>5.9</c:v>
                </c:pt>
                <c:pt idx="4">
                  <c:v>10.6</c:v>
                </c:pt>
                <c:pt idx="5">
                  <c:v>7.3</c:v>
                </c:pt>
                <c:pt idx="6">
                  <c:v>8.6</c:v>
                </c:pt>
                <c:pt idx="7">
                  <c:v>10.200000000000001</c:v>
                </c:pt>
                <c:pt idx="8">
                  <c:v>8.9</c:v>
                </c:pt>
                <c:pt idx="9">
                  <c:v>-1.3</c:v>
                </c:pt>
                <c:pt idx="10">
                  <c:v>6.4</c:v>
                </c:pt>
                <c:pt idx="11">
                  <c:v>17.3</c:v>
                </c:pt>
                <c:pt idx="12">
                  <c:v>16</c:v>
                </c:pt>
              </c:numCache>
            </c:numRef>
          </c:val>
        </c:ser>
        <c:dLbls>
          <c:showVal val="1"/>
        </c:dLbls>
        <c:marker val="1"/>
        <c:axId val="127928960"/>
        <c:axId val="128020864"/>
      </c:lineChart>
      <c:catAx>
        <c:axId val="127928960"/>
        <c:scaling>
          <c:orientation val="minMax"/>
        </c:scaling>
        <c:axPos val="b"/>
        <c:numFmt formatCode="General" sourceLinked="1"/>
        <c:majorTickMark val="none"/>
        <c:tickLblPos val="nextTo"/>
        <c:txPr>
          <a:bodyPr/>
          <a:lstStyle/>
          <a:p>
            <a:pPr>
              <a:defRPr lang="en-US"/>
            </a:pPr>
            <a:endParaRPr lang="en-US"/>
          </a:p>
        </c:txPr>
        <c:crossAx val="128020864"/>
        <c:crosses val="autoZero"/>
        <c:auto val="1"/>
        <c:lblAlgn val="ctr"/>
        <c:lblOffset val="100"/>
      </c:catAx>
      <c:valAx>
        <c:axId val="128020864"/>
        <c:scaling>
          <c:orientation val="minMax"/>
        </c:scaling>
        <c:delete val="1"/>
        <c:axPos val="l"/>
        <c:numFmt formatCode="General" sourceLinked="1"/>
        <c:majorTickMark val="none"/>
        <c:tickLblPos val="none"/>
        <c:crossAx val="127928960"/>
        <c:crosses val="autoZero"/>
        <c:crossBetween val="between"/>
      </c:valAx>
    </c:plotArea>
    <c:legend>
      <c:legendPos val="t"/>
      <c:layout/>
      <c:txPr>
        <a:bodyPr/>
        <a:lstStyle/>
        <a:p>
          <a:pPr>
            <a:defRPr lang="en-US"/>
          </a:pPr>
          <a:endParaRPr lang="en-US"/>
        </a:p>
      </c:txPr>
    </c:legend>
    <c:plotVisOnly val="1"/>
  </c:chart>
  <c:spPr>
    <a:ln>
      <a:noFill/>
    </a:ln>
  </c:sp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lineChart>
        <c:grouping val="standard"/>
        <c:ser>
          <c:idx val="0"/>
          <c:order val="0"/>
          <c:tx>
            <c:strRef>
              <c:f>Sheet1!$B$1</c:f>
              <c:strCache>
                <c:ptCount val="1"/>
                <c:pt idx="0">
                  <c:v>Âàëþòûí õàíøèéí ºсөлт, %</c:v>
                </c:pt>
              </c:strCache>
            </c:strRef>
          </c:tx>
          <c:spPr>
            <a:ln>
              <a:solidFill>
                <a:srgbClr val="00B0F0"/>
              </a:solidFill>
            </a:ln>
          </c:spPr>
          <c:marker>
            <c:symbol val="none"/>
          </c:marker>
          <c:dLbls>
            <c:txPr>
              <a:bodyPr/>
              <a:lstStyle/>
              <a:p>
                <a:pPr>
                  <a:defRPr lang="en-US"/>
                </a:pPr>
                <a:endParaRPr lang="en-US"/>
              </a:p>
            </c:txPr>
            <c:showVal val="1"/>
          </c:dLbls>
          <c:cat>
            <c:numRef>
              <c:f>Sheet1!$A$2:$A$14</c:f>
              <c:numCache>
                <c:formatCode>General</c:formatCode>
                <c:ptCount val="1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numCache>
            </c:numRef>
          </c:cat>
          <c:val>
            <c:numRef>
              <c:f>Sheet1!$B$2:$B$14</c:f>
              <c:numCache>
                <c:formatCode>General</c:formatCode>
                <c:ptCount val="13"/>
                <c:pt idx="0">
                  <c:v>2.2999999999999998</c:v>
                </c:pt>
                <c:pt idx="1">
                  <c:v>0.46</c:v>
                </c:pt>
                <c:pt idx="2">
                  <c:v>2.09</c:v>
                </c:pt>
                <c:pt idx="3">
                  <c:v>3.82</c:v>
                </c:pt>
                <c:pt idx="4">
                  <c:v>3.51</c:v>
                </c:pt>
                <c:pt idx="5">
                  <c:v>0.99</c:v>
                </c:pt>
                <c:pt idx="6">
                  <c:v>-4.59</c:v>
                </c:pt>
                <c:pt idx="7">
                  <c:v>0.43000000000000022</c:v>
                </c:pt>
                <c:pt idx="8">
                  <c:v>8.34</c:v>
                </c:pt>
                <c:pt idx="9">
                  <c:v>13.83</c:v>
                </c:pt>
                <c:pt idx="10">
                  <c:v>-12.92</c:v>
                </c:pt>
                <c:pt idx="11">
                  <c:v>6.72</c:v>
                </c:pt>
                <c:pt idx="12">
                  <c:v>0.14000000000000001</c:v>
                </c:pt>
              </c:numCache>
            </c:numRef>
          </c:val>
        </c:ser>
        <c:ser>
          <c:idx val="1"/>
          <c:order val="1"/>
          <c:tx>
            <c:strRef>
              <c:f>Sheet1!$C$1</c:f>
              <c:strCache>
                <c:ptCount val="1"/>
              </c:strCache>
            </c:strRef>
          </c:tx>
          <c:marker>
            <c:symbol val="none"/>
          </c:marker>
          <c:dLbls>
            <c:delete val="1"/>
          </c:dLbls>
          <c:cat>
            <c:numRef>
              <c:f>Sheet1!$A$2:$A$14</c:f>
              <c:numCache>
                <c:formatCode>General</c:formatCode>
                <c:ptCount val="1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numCache>
            </c:numRef>
          </c:cat>
          <c:val>
            <c:numRef>
              <c:f>Sheet1!$C$2:$C$14</c:f>
              <c:numCache>
                <c:formatCode>General</c:formatCode>
                <c:ptCount val="13"/>
              </c:numCache>
            </c:numRef>
          </c:val>
        </c:ser>
        <c:dLbls>
          <c:showVal val="1"/>
        </c:dLbls>
        <c:marker val="1"/>
        <c:axId val="128198912"/>
        <c:axId val="128200704"/>
      </c:lineChart>
      <c:catAx>
        <c:axId val="128198912"/>
        <c:scaling>
          <c:orientation val="minMax"/>
        </c:scaling>
        <c:axPos val="b"/>
        <c:numFmt formatCode="General" sourceLinked="1"/>
        <c:majorTickMark val="none"/>
        <c:tickLblPos val="nextTo"/>
        <c:txPr>
          <a:bodyPr/>
          <a:lstStyle/>
          <a:p>
            <a:pPr>
              <a:defRPr lang="en-US"/>
            </a:pPr>
            <a:endParaRPr lang="en-US"/>
          </a:p>
        </c:txPr>
        <c:crossAx val="128200704"/>
        <c:crosses val="autoZero"/>
        <c:auto val="1"/>
        <c:lblAlgn val="ctr"/>
        <c:lblOffset val="100"/>
      </c:catAx>
      <c:valAx>
        <c:axId val="128200704"/>
        <c:scaling>
          <c:orientation val="minMax"/>
        </c:scaling>
        <c:delete val="1"/>
        <c:axPos val="l"/>
        <c:numFmt formatCode="General" sourceLinked="1"/>
        <c:majorTickMark val="none"/>
        <c:tickLblPos val="none"/>
        <c:crossAx val="128198912"/>
        <c:crosses val="autoZero"/>
        <c:crossBetween val="between"/>
      </c:valAx>
    </c:plotArea>
    <c:legend>
      <c:legendPos val="t"/>
      <c:legendEntry>
        <c:idx val="0"/>
        <c:txPr>
          <a:bodyPr/>
          <a:lstStyle/>
          <a:p>
            <a:pPr>
              <a:defRPr sz="1100">
                <a:latin typeface="Arial Mon" pitchFamily="34" charset="0"/>
              </a:defRPr>
            </a:pPr>
            <a:endParaRPr lang="en-US"/>
          </a:p>
        </c:txPr>
      </c:legendEntry>
      <c:legendEntry>
        <c:idx val="1"/>
        <c:delete val="1"/>
      </c:legendEntry>
      <c:layout/>
      <c:txPr>
        <a:bodyPr/>
        <a:lstStyle/>
        <a:p>
          <a:pPr>
            <a:defRPr lang="en-US" sz="1100"/>
          </a:pPr>
          <a:endParaRPr lang="en-US"/>
        </a:p>
      </c:txPr>
    </c:legend>
    <c:plotVisOnly val="1"/>
  </c:chart>
  <c:spPr>
    <a:noFill/>
    <a:ln>
      <a:noFill/>
    </a:ln>
  </c:sp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622A13-D86A-48EE-9557-2D151A8283AA}" type="doc">
      <dgm:prSet loTypeId="urn:microsoft.com/office/officeart/2005/8/layout/hierarchy5" loCatId="hierarchy" qsTypeId="urn:microsoft.com/office/officeart/2005/8/quickstyle/simple1" qsCatId="simple" csTypeId="urn:microsoft.com/office/officeart/2005/8/colors/accent1_2" csCatId="accent1" phldr="1"/>
      <dgm:spPr/>
      <dgm:t>
        <a:bodyPr/>
        <a:lstStyle/>
        <a:p>
          <a:endParaRPr lang="en-US"/>
        </a:p>
      </dgm:t>
    </dgm:pt>
    <dgm:pt modelId="{A9174A48-4A4B-4EFF-9988-4F161DFE7F92}">
      <dgm:prSet phldrT="[Text]" custT="1"/>
      <dgm:spPr/>
      <dgm:t>
        <a:bodyPr/>
        <a:lstStyle/>
        <a:p>
          <a:r>
            <a:rPr lang="mn-MN" sz="2000" dirty="0" smtClean="0"/>
            <a:t>Үнийн тогтвортой түвшин</a:t>
          </a:r>
          <a:endParaRPr lang="en-US" sz="2000" dirty="0"/>
        </a:p>
      </dgm:t>
    </dgm:pt>
    <dgm:pt modelId="{DE4F782A-6DCC-48EB-AACD-3E6E9D8E2758}" type="parTrans" cxnId="{79F9E1B8-ED6C-4895-AAEE-F00CF31423B2}">
      <dgm:prSet/>
      <dgm:spPr/>
      <dgm:t>
        <a:bodyPr/>
        <a:lstStyle/>
        <a:p>
          <a:endParaRPr lang="en-US"/>
        </a:p>
      </dgm:t>
    </dgm:pt>
    <dgm:pt modelId="{79A2BB3A-9119-4106-BDB0-F5BAA4872C74}" type="sibTrans" cxnId="{79F9E1B8-ED6C-4895-AAEE-F00CF31423B2}">
      <dgm:prSet/>
      <dgm:spPr/>
      <dgm:t>
        <a:bodyPr/>
        <a:lstStyle/>
        <a:p>
          <a:endParaRPr lang="en-US"/>
        </a:p>
      </dgm:t>
    </dgm:pt>
    <dgm:pt modelId="{7911D111-DB41-4AC1-98D0-426A23E2FFDD}">
      <dgm:prSet phldrT="[Text]" custT="1"/>
      <dgm:spPr/>
      <dgm:t>
        <a:bodyPr/>
        <a:lstStyle/>
        <a:p>
          <a:r>
            <a:rPr lang="mn-MN" sz="2000" dirty="0" smtClean="0"/>
            <a:t>Мөнгөний нийлүүлэлт</a:t>
          </a:r>
          <a:endParaRPr lang="en-US" sz="2000" dirty="0"/>
        </a:p>
      </dgm:t>
    </dgm:pt>
    <dgm:pt modelId="{AC2DAE0F-F920-43D5-9A8D-3B770568A381}" type="parTrans" cxnId="{6C231560-B85A-4D83-9D48-34EE0411093F}">
      <dgm:prSet/>
      <dgm:spPr/>
      <dgm:t>
        <a:bodyPr/>
        <a:lstStyle/>
        <a:p>
          <a:endParaRPr lang="en-US"/>
        </a:p>
      </dgm:t>
    </dgm:pt>
    <dgm:pt modelId="{294002BC-9619-4C90-9202-9CA6D47E6C77}" type="sibTrans" cxnId="{6C231560-B85A-4D83-9D48-34EE0411093F}">
      <dgm:prSet/>
      <dgm:spPr/>
      <dgm:t>
        <a:bodyPr/>
        <a:lstStyle/>
        <a:p>
          <a:endParaRPr lang="en-US"/>
        </a:p>
      </dgm:t>
    </dgm:pt>
    <dgm:pt modelId="{ABAEFFC0-0AE6-43ED-B289-BD31D7EBB7A6}">
      <dgm:prSet phldrT="[Text]" custT="1"/>
      <dgm:spPr/>
      <dgm:t>
        <a:bodyPr/>
        <a:lstStyle/>
        <a:p>
          <a:r>
            <a:rPr lang="mn-MN" sz="2000" dirty="0" smtClean="0"/>
            <a:t>Нөөц мөнгө</a:t>
          </a:r>
          <a:endParaRPr lang="en-US" sz="2000" dirty="0"/>
        </a:p>
      </dgm:t>
    </dgm:pt>
    <dgm:pt modelId="{BFF74F33-B43E-41F8-8C8D-BE651B976B5B}" type="parTrans" cxnId="{5F227DA0-602F-45BC-8608-EEC22CE2A808}">
      <dgm:prSet/>
      <dgm:spPr/>
      <dgm:t>
        <a:bodyPr/>
        <a:lstStyle/>
        <a:p>
          <a:endParaRPr lang="en-US"/>
        </a:p>
      </dgm:t>
    </dgm:pt>
    <dgm:pt modelId="{8D35C403-3C22-4D12-A9F5-C429F6610B64}" type="sibTrans" cxnId="{5F227DA0-602F-45BC-8608-EEC22CE2A808}">
      <dgm:prSet/>
      <dgm:spPr/>
      <dgm:t>
        <a:bodyPr/>
        <a:lstStyle/>
        <a:p>
          <a:endParaRPr lang="en-US"/>
        </a:p>
      </dgm:t>
    </dgm:pt>
    <dgm:pt modelId="{03E4EC2C-3F33-45A2-AD07-3A8721703683}">
      <dgm:prSet phldrT="[Text]" custT="1"/>
      <dgm:spPr/>
      <dgm:t>
        <a:bodyPr/>
        <a:lstStyle/>
        <a:p>
          <a:r>
            <a:rPr lang="mn-MN" sz="2000" dirty="0" smtClean="0"/>
            <a:t>Бусад хүүний түвшин</a:t>
          </a:r>
          <a:endParaRPr lang="en-US" sz="2000" dirty="0"/>
        </a:p>
      </dgm:t>
    </dgm:pt>
    <dgm:pt modelId="{F2EC93A8-047D-493F-A152-673C90947D7E}" type="parTrans" cxnId="{DD1C35C0-E6D8-4901-BA92-E41999E95699}">
      <dgm:prSet/>
      <dgm:spPr/>
      <dgm:t>
        <a:bodyPr/>
        <a:lstStyle/>
        <a:p>
          <a:endParaRPr lang="en-US"/>
        </a:p>
      </dgm:t>
    </dgm:pt>
    <dgm:pt modelId="{78AE60F5-17A3-4FA6-AC02-CBB9F1F9EA98}" type="sibTrans" cxnId="{DD1C35C0-E6D8-4901-BA92-E41999E95699}">
      <dgm:prSet/>
      <dgm:spPr/>
      <dgm:t>
        <a:bodyPr/>
        <a:lstStyle/>
        <a:p>
          <a:endParaRPr lang="en-US"/>
        </a:p>
      </dgm:t>
    </dgm:pt>
    <dgm:pt modelId="{A8823042-16BD-42F8-9A4C-E73162165200}">
      <dgm:prSet phldrT="[Text]" custT="1"/>
      <dgm:spPr/>
      <dgm:t>
        <a:bodyPr/>
        <a:lstStyle/>
        <a:p>
          <a:r>
            <a:rPr lang="mn-MN" sz="2000" dirty="0" smtClean="0"/>
            <a:t>Богино хугацааны хүү</a:t>
          </a:r>
          <a:endParaRPr lang="en-US" sz="2000" dirty="0"/>
        </a:p>
      </dgm:t>
    </dgm:pt>
    <dgm:pt modelId="{C5DAE4B4-0BF0-4ACD-A7FC-E7C6A45F2502}" type="parTrans" cxnId="{125F8056-CC47-489B-8E89-9A284303AC13}">
      <dgm:prSet/>
      <dgm:spPr/>
      <dgm:t>
        <a:bodyPr/>
        <a:lstStyle/>
        <a:p>
          <a:endParaRPr lang="en-US"/>
        </a:p>
      </dgm:t>
    </dgm:pt>
    <dgm:pt modelId="{5ED9BC69-995F-4AD1-AA53-2D0C26B04077}" type="sibTrans" cxnId="{125F8056-CC47-489B-8E89-9A284303AC13}">
      <dgm:prSet/>
      <dgm:spPr/>
      <dgm:t>
        <a:bodyPr/>
        <a:lstStyle/>
        <a:p>
          <a:endParaRPr lang="en-US"/>
        </a:p>
      </dgm:t>
    </dgm:pt>
    <dgm:pt modelId="{31D36C97-5402-40A7-AB51-F6AA78B38DCD}" type="pres">
      <dgm:prSet presAssocID="{A2622A13-D86A-48EE-9557-2D151A8283AA}" presName="mainComposite" presStyleCnt="0">
        <dgm:presLayoutVars>
          <dgm:chPref val="1"/>
          <dgm:dir/>
          <dgm:animOne val="branch"/>
          <dgm:animLvl val="lvl"/>
          <dgm:resizeHandles val="exact"/>
        </dgm:presLayoutVars>
      </dgm:prSet>
      <dgm:spPr/>
      <dgm:t>
        <a:bodyPr/>
        <a:lstStyle/>
        <a:p>
          <a:endParaRPr lang="en-US"/>
        </a:p>
      </dgm:t>
    </dgm:pt>
    <dgm:pt modelId="{01B7D107-9000-4740-BDE1-4EA73173DA9E}" type="pres">
      <dgm:prSet presAssocID="{A2622A13-D86A-48EE-9557-2D151A8283AA}" presName="hierFlow" presStyleCnt="0"/>
      <dgm:spPr/>
    </dgm:pt>
    <dgm:pt modelId="{73D5C20A-4BE8-4522-A02C-C1051E206E06}" type="pres">
      <dgm:prSet presAssocID="{A2622A13-D86A-48EE-9557-2D151A8283AA}" presName="hierChild1" presStyleCnt="0">
        <dgm:presLayoutVars>
          <dgm:chPref val="1"/>
          <dgm:animOne val="branch"/>
          <dgm:animLvl val="lvl"/>
        </dgm:presLayoutVars>
      </dgm:prSet>
      <dgm:spPr/>
    </dgm:pt>
    <dgm:pt modelId="{D663FDEA-B098-4B0B-9390-DE70EBE1FECB}" type="pres">
      <dgm:prSet presAssocID="{A9174A48-4A4B-4EFF-9988-4F161DFE7F92}" presName="Name17" presStyleCnt="0"/>
      <dgm:spPr/>
    </dgm:pt>
    <dgm:pt modelId="{55BCE3F1-4B7A-4B37-936B-33A11C446D01}" type="pres">
      <dgm:prSet presAssocID="{A9174A48-4A4B-4EFF-9988-4F161DFE7F92}" presName="level1Shape" presStyleLbl="node0" presStyleIdx="0" presStyleCnt="1">
        <dgm:presLayoutVars>
          <dgm:chPref val="3"/>
        </dgm:presLayoutVars>
      </dgm:prSet>
      <dgm:spPr/>
      <dgm:t>
        <a:bodyPr/>
        <a:lstStyle/>
        <a:p>
          <a:endParaRPr lang="en-US"/>
        </a:p>
      </dgm:t>
    </dgm:pt>
    <dgm:pt modelId="{63248824-C51A-4255-AB4A-99703AC0FF4D}" type="pres">
      <dgm:prSet presAssocID="{A9174A48-4A4B-4EFF-9988-4F161DFE7F92}" presName="hierChild2" presStyleCnt="0"/>
      <dgm:spPr/>
    </dgm:pt>
    <dgm:pt modelId="{735A3724-A8E5-4FFC-833A-E3E82256EA41}" type="pres">
      <dgm:prSet presAssocID="{AC2DAE0F-F920-43D5-9A8D-3B770568A381}" presName="Name25" presStyleLbl="parChTrans1D2" presStyleIdx="0" presStyleCnt="2"/>
      <dgm:spPr/>
      <dgm:t>
        <a:bodyPr/>
        <a:lstStyle/>
        <a:p>
          <a:endParaRPr lang="en-US"/>
        </a:p>
      </dgm:t>
    </dgm:pt>
    <dgm:pt modelId="{F63B9C6A-3733-4228-AF62-37776D5F9186}" type="pres">
      <dgm:prSet presAssocID="{AC2DAE0F-F920-43D5-9A8D-3B770568A381}" presName="connTx" presStyleLbl="parChTrans1D2" presStyleIdx="0" presStyleCnt="2"/>
      <dgm:spPr/>
      <dgm:t>
        <a:bodyPr/>
        <a:lstStyle/>
        <a:p>
          <a:endParaRPr lang="en-US"/>
        </a:p>
      </dgm:t>
    </dgm:pt>
    <dgm:pt modelId="{180C361E-EBDD-49EE-9390-D84FE8991783}" type="pres">
      <dgm:prSet presAssocID="{7911D111-DB41-4AC1-98D0-426A23E2FFDD}" presName="Name30" presStyleCnt="0"/>
      <dgm:spPr/>
    </dgm:pt>
    <dgm:pt modelId="{3B61EDB6-ACEA-4E87-B57B-75DA20E07A00}" type="pres">
      <dgm:prSet presAssocID="{7911D111-DB41-4AC1-98D0-426A23E2FFDD}" presName="level2Shape" presStyleLbl="node2" presStyleIdx="0" presStyleCnt="2"/>
      <dgm:spPr/>
      <dgm:t>
        <a:bodyPr/>
        <a:lstStyle/>
        <a:p>
          <a:endParaRPr lang="en-US"/>
        </a:p>
      </dgm:t>
    </dgm:pt>
    <dgm:pt modelId="{1DF926B7-15A5-47F8-8978-B34BDEF939FC}" type="pres">
      <dgm:prSet presAssocID="{7911D111-DB41-4AC1-98D0-426A23E2FFDD}" presName="hierChild3" presStyleCnt="0"/>
      <dgm:spPr/>
    </dgm:pt>
    <dgm:pt modelId="{F43C0ACF-BF80-48CB-8FBD-46DE4ABC4CFE}" type="pres">
      <dgm:prSet presAssocID="{BFF74F33-B43E-41F8-8C8D-BE651B976B5B}" presName="Name25" presStyleLbl="parChTrans1D3" presStyleIdx="0" presStyleCnt="2"/>
      <dgm:spPr/>
      <dgm:t>
        <a:bodyPr/>
        <a:lstStyle/>
        <a:p>
          <a:endParaRPr lang="en-US"/>
        </a:p>
      </dgm:t>
    </dgm:pt>
    <dgm:pt modelId="{6D65C8D1-0B14-413B-994E-55D694CE7660}" type="pres">
      <dgm:prSet presAssocID="{BFF74F33-B43E-41F8-8C8D-BE651B976B5B}" presName="connTx" presStyleLbl="parChTrans1D3" presStyleIdx="0" presStyleCnt="2"/>
      <dgm:spPr/>
      <dgm:t>
        <a:bodyPr/>
        <a:lstStyle/>
        <a:p>
          <a:endParaRPr lang="en-US"/>
        </a:p>
      </dgm:t>
    </dgm:pt>
    <dgm:pt modelId="{C8CBAA0A-ABF9-45C7-BFB2-B7C9FA87FFE4}" type="pres">
      <dgm:prSet presAssocID="{ABAEFFC0-0AE6-43ED-B289-BD31D7EBB7A6}" presName="Name30" presStyleCnt="0"/>
      <dgm:spPr/>
    </dgm:pt>
    <dgm:pt modelId="{A8AF4B5C-67D4-4FB2-90EF-8407AB799B57}" type="pres">
      <dgm:prSet presAssocID="{ABAEFFC0-0AE6-43ED-B289-BD31D7EBB7A6}" presName="level2Shape" presStyleLbl="node3" presStyleIdx="0" presStyleCnt="2"/>
      <dgm:spPr/>
      <dgm:t>
        <a:bodyPr/>
        <a:lstStyle/>
        <a:p>
          <a:endParaRPr lang="en-US"/>
        </a:p>
      </dgm:t>
    </dgm:pt>
    <dgm:pt modelId="{C143507A-B971-4989-9AAD-EBE61F710206}" type="pres">
      <dgm:prSet presAssocID="{ABAEFFC0-0AE6-43ED-B289-BD31D7EBB7A6}" presName="hierChild3" presStyleCnt="0"/>
      <dgm:spPr/>
    </dgm:pt>
    <dgm:pt modelId="{D935F919-8639-4C77-9F4D-AD9345E2336B}" type="pres">
      <dgm:prSet presAssocID="{F2EC93A8-047D-493F-A152-673C90947D7E}" presName="Name25" presStyleLbl="parChTrans1D2" presStyleIdx="1" presStyleCnt="2"/>
      <dgm:spPr/>
      <dgm:t>
        <a:bodyPr/>
        <a:lstStyle/>
        <a:p>
          <a:endParaRPr lang="en-US"/>
        </a:p>
      </dgm:t>
    </dgm:pt>
    <dgm:pt modelId="{48918150-0522-4278-89CD-CF264BF24A0F}" type="pres">
      <dgm:prSet presAssocID="{F2EC93A8-047D-493F-A152-673C90947D7E}" presName="connTx" presStyleLbl="parChTrans1D2" presStyleIdx="1" presStyleCnt="2"/>
      <dgm:spPr/>
      <dgm:t>
        <a:bodyPr/>
        <a:lstStyle/>
        <a:p>
          <a:endParaRPr lang="en-US"/>
        </a:p>
      </dgm:t>
    </dgm:pt>
    <dgm:pt modelId="{66EC512F-925F-4DFC-A214-C7B6EE714BDB}" type="pres">
      <dgm:prSet presAssocID="{03E4EC2C-3F33-45A2-AD07-3A8721703683}" presName="Name30" presStyleCnt="0"/>
      <dgm:spPr/>
    </dgm:pt>
    <dgm:pt modelId="{02F221EF-062D-4EE1-B76F-529342491813}" type="pres">
      <dgm:prSet presAssocID="{03E4EC2C-3F33-45A2-AD07-3A8721703683}" presName="level2Shape" presStyleLbl="node2" presStyleIdx="1" presStyleCnt="2"/>
      <dgm:spPr/>
      <dgm:t>
        <a:bodyPr/>
        <a:lstStyle/>
        <a:p>
          <a:endParaRPr lang="en-US"/>
        </a:p>
      </dgm:t>
    </dgm:pt>
    <dgm:pt modelId="{5B57EFAE-2C03-4BC7-BCAC-095487A95A26}" type="pres">
      <dgm:prSet presAssocID="{03E4EC2C-3F33-45A2-AD07-3A8721703683}" presName="hierChild3" presStyleCnt="0"/>
      <dgm:spPr/>
    </dgm:pt>
    <dgm:pt modelId="{A683006E-7A20-4605-945D-E81D51ADF568}" type="pres">
      <dgm:prSet presAssocID="{C5DAE4B4-0BF0-4ACD-A7FC-E7C6A45F2502}" presName="Name25" presStyleLbl="parChTrans1D3" presStyleIdx="1" presStyleCnt="2"/>
      <dgm:spPr/>
      <dgm:t>
        <a:bodyPr/>
        <a:lstStyle/>
        <a:p>
          <a:endParaRPr lang="en-US"/>
        </a:p>
      </dgm:t>
    </dgm:pt>
    <dgm:pt modelId="{3133F9B7-2343-41A7-9351-0FC894102136}" type="pres">
      <dgm:prSet presAssocID="{C5DAE4B4-0BF0-4ACD-A7FC-E7C6A45F2502}" presName="connTx" presStyleLbl="parChTrans1D3" presStyleIdx="1" presStyleCnt="2"/>
      <dgm:spPr/>
      <dgm:t>
        <a:bodyPr/>
        <a:lstStyle/>
        <a:p>
          <a:endParaRPr lang="en-US"/>
        </a:p>
      </dgm:t>
    </dgm:pt>
    <dgm:pt modelId="{7740E370-F624-4533-999C-A41736B985B9}" type="pres">
      <dgm:prSet presAssocID="{A8823042-16BD-42F8-9A4C-E73162165200}" presName="Name30" presStyleCnt="0"/>
      <dgm:spPr/>
    </dgm:pt>
    <dgm:pt modelId="{92FA02FD-00EB-4080-87D4-664A38E6CA41}" type="pres">
      <dgm:prSet presAssocID="{A8823042-16BD-42F8-9A4C-E73162165200}" presName="level2Shape" presStyleLbl="node3" presStyleIdx="1" presStyleCnt="2"/>
      <dgm:spPr/>
      <dgm:t>
        <a:bodyPr/>
        <a:lstStyle/>
        <a:p>
          <a:endParaRPr lang="en-US"/>
        </a:p>
      </dgm:t>
    </dgm:pt>
    <dgm:pt modelId="{04EC6513-95F5-4E01-A0EF-77535E2A9052}" type="pres">
      <dgm:prSet presAssocID="{A8823042-16BD-42F8-9A4C-E73162165200}" presName="hierChild3" presStyleCnt="0"/>
      <dgm:spPr/>
    </dgm:pt>
    <dgm:pt modelId="{8F5134F0-1D18-4712-B6A0-E84492BB363B}" type="pres">
      <dgm:prSet presAssocID="{A2622A13-D86A-48EE-9557-2D151A8283AA}" presName="bgShapesFlow" presStyleCnt="0"/>
      <dgm:spPr/>
    </dgm:pt>
  </dgm:ptLst>
  <dgm:cxnLst>
    <dgm:cxn modelId="{125F8056-CC47-489B-8E89-9A284303AC13}" srcId="{03E4EC2C-3F33-45A2-AD07-3A8721703683}" destId="{A8823042-16BD-42F8-9A4C-E73162165200}" srcOrd="0" destOrd="0" parTransId="{C5DAE4B4-0BF0-4ACD-A7FC-E7C6A45F2502}" sibTransId="{5ED9BC69-995F-4AD1-AA53-2D0C26B04077}"/>
    <dgm:cxn modelId="{EDAECB46-A882-4724-AA45-17DA0EE5CEF8}" type="presOf" srcId="{A9174A48-4A4B-4EFF-9988-4F161DFE7F92}" destId="{55BCE3F1-4B7A-4B37-936B-33A11C446D01}" srcOrd="0" destOrd="0" presId="urn:microsoft.com/office/officeart/2005/8/layout/hierarchy5"/>
    <dgm:cxn modelId="{46C174ED-2AF2-4222-BD0A-A9177709A5FB}" type="presOf" srcId="{7911D111-DB41-4AC1-98D0-426A23E2FFDD}" destId="{3B61EDB6-ACEA-4E87-B57B-75DA20E07A00}" srcOrd="0" destOrd="0" presId="urn:microsoft.com/office/officeart/2005/8/layout/hierarchy5"/>
    <dgm:cxn modelId="{DD1C35C0-E6D8-4901-BA92-E41999E95699}" srcId="{A9174A48-4A4B-4EFF-9988-4F161DFE7F92}" destId="{03E4EC2C-3F33-45A2-AD07-3A8721703683}" srcOrd="1" destOrd="0" parTransId="{F2EC93A8-047D-493F-A152-673C90947D7E}" sibTransId="{78AE60F5-17A3-4FA6-AC02-CBB9F1F9EA98}"/>
    <dgm:cxn modelId="{DB84345D-1500-467A-957E-CFCC2C306EE9}" type="presOf" srcId="{F2EC93A8-047D-493F-A152-673C90947D7E}" destId="{48918150-0522-4278-89CD-CF264BF24A0F}" srcOrd="1" destOrd="0" presId="urn:microsoft.com/office/officeart/2005/8/layout/hierarchy5"/>
    <dgm:cxn modelId="{5F227DA0-602F-45BC-8608-EEC22CE2A808}" srcId="{7911D111-DB41-4AC1-98D0-426A23E2FFDD}" destId="{ABAEFFC0-0AE6-43ED-B289-BD31D7EBB7A6}" srcOrd="0" destOrd="0" parTransId="{BFF74F33-B43E-41F8-8C8D-BE651B976B5B}" sibTransId="{8D35C403-3C22-4D12-A9F5-C429F6610B64}"/>
    <dgm:cxn modelId="{C9E220D0-1BE4-48E6-BD27-FA0A6DEEC8C1}" type="presOf" srcId="{BFF74F33-B43E-41F8-8C8D-BE651B976B5B}" destId="{F43C0ACF-BF80-48CB-8FBD-46DE4ABC4CFE}" srcOrd="0" destOrd="0" presId="urn:microsoft.com/office/officeart/2005/8/layout/hierarchy5"/>
    <dgm:cxn modelId="{B45ACF0E-A498-41BD-A33A-8BAA6DBFA0AD}" type="presOf" srcId="{A2622A13-D86A-48EE-9557-2D151A8283AA}" destId="{31D36C97-5402-40A7-AB51-F6AA78B38DCD}" srcOrd="0" destOrd="0" presId="urn:microsoft.com/office/officeart/2005/8/layout/hierarchy5"/>
    <dgm:cxn modelId="{DBBC42B9-DFB2-4D06-9996-AB80961D9EAF}" type="presOf" srcId="{ABAEFFC0-0AE6-43ED-B289-BD31D7EBB7A6}" destId="{A8AF4B5C-67D4-4FB2-90EF-8407AB799B57}" srcOrd="0" destOrd="0" presId="urn:microsoft.com/office/officeart/2005/8/layout/hierarchy5"/>
    <dgm:cxn modelId="{F21A8B79-FBFD-4EB8-A253-942F699607C3}" type="presOf" srcId="{BFF74F33-B43E-41F8-8C8D-BE651B976B5B}" destId="{6D65C8D1-0B14-413B-994E-55D694CE7660}" srcOrd="1" destOrd="0" presId="urn:microsoft.com/office/officeart/2005/8/layout/hierarchy5"/>
    <dgm:cxn modelId="{C0F24A15-ADB9-45AD-991F-A49A732AE988}" type="presOf" srcId="{AC2DAE0F-F920-43D5-9A8D-3B770568A381}" destId="{F63B9C6A-3733-4228-AF62-37776D5F9186}" srcOrd="1" destOrd="0" presId="urn:microsoft.com/office/officeart/2005/8/layout/hierarchy5"/>
    <dgm:cxn modelId="{BCE0E62B-5A55-45D8-9475-1428F4163486}" type="presOf" srcId="{F2EC93A8-047D-493F-A152-673C90947D7E}" destId="{D935F919-8639-4C77-9F4D-AD9345E2336B}" srcOrd="0" destOrd="0" presId="urn:microsoft.com/office/officeart/2005/8/layout/hierarchy5"/>
    <dgm:cxn modelId="{F5A38B4A-14B6-4BB3-875F-2E1CECEA6D4D}" type="presOf" srcId="{C5DAE4B4-0BF0-4ACD-A7FC-E7C6A45F2502}" destId="{3133F9B7-2343-41A7-9351-0FC894102136}" srcOrd="1" destOrd="0" presId="urn:microsoft.com/office/officeart/2005/8/layout/hierarchy5"/>
    <dgm:cxn modelId="{B08653FC-3B7A-4EE2-A043-B1B7615CC83B}" type="presOf" srcId="{A8823042-16BD-42F8-9A4C-E73162165200}" destId="{92FA02FD-00EB-4080-87D4-664A38E6CA41}" srcOrd="0" destOrd="0" presId="urn:microsoft.com/office/officeart/2005/8/layout/hierarchy5"/>
    <dgm:cxn modelId="{79F9E1B8-ED6C-4895-AAEE-F00CF31423B2}" srcId="{A2622A13-D86A-48EE-9557-2D151A8283AA}" destId="{A9174A48-4A4B-4EFF-9988-4F161DFE7F92}" srcOrd="0" destOrd="0" parTransId="{DE4F782A-6DCC-48EB-AACD-3E6E9D8E2758}" sibTransId="{79A2BB3A-9119-4106-BDB0-F5BAA4872C74}"/>
    <dgm:cxn modelId="{1BF9D71B-0996-4D8B-A147-D3FB3B9DE1FB}" type="presOf" srcId="{AC2DAE0F-F920-43D5-9A8D-3B770568A381}" destId="{735A3724-A8E5-4FFC-833A-E3E82256EA41}" srcOrd="0" destOrd="0" presId="urn:microsoft.com/office/officeart/2005/8/layout/hierarchy5"/>
    <dgm:cxn modelId="{6C231560-B85A-4D83-9D48-34EE0411093F}" srcId="{A9174A48-4A4B-4EFF-9988-4F161DFE7F92}" destId="{7911D111-DB41-4AC1-98D0-426A23E2FFDD}" srcOrd="0" destOrd="0" parTransId="{AC2DAE0F-F920-43D5-9A8D-3B770568A381}" sibTransId="{294002BC-9619-4C90-9202-9CA6D47E6C77}"/>
    <dgm:cxn modelId="{6256CD7A-FC30-42BC-89E4-68B32B17C5AD}" type="presOf" srcId="{03E4EC2C-3F33-45A2-AD07-3A8721703683}" destId="{02F221EF-062D-4EE1-B76F-529342491813}" srcOrd="0" destOrd="0" presId="urn:microsoft.com/office/officeart/2005/8/layout/hierarchy5"/>
    <dgm:cxn modelId="{5B2A4F71-4E2E-4BA3-9531-5F623EE95DE3}" type="presOf" srcId="{C5DAE4B4-0BF0-4ACD-A7FC-E7C6A45F2502}" destId="{A683006E-7A20-4605-945D-E81D51ADF568}" srcOrd="0" destOrd="0" presId="urn:microsoft.com/office/officeart/2005/8/layout/hierarchy5"/>
    <dgm:cxn modelId="{4F997B46-B9CD-4702-8A97-DC45BBA71338}" type="presParOf" srcId="{31D36C97-5402-40A7-AB51-F6AA78B38DCD}" destId="{01B7D107-9000-4740-BDE1-4EA73173DA9E}" srcOrd="0" destOrd="0" presId="urn:microsoft.com/office/officeart/2005/8/layout/hierarchy5"/>
    <dgm:cxn modelId="{A8A71498-004E-4165-AB4A-7AFC14CA498A}" type="presParOf" srcId="{01B7D107-9000-4740-BDE1-4EA73173DA9E}" destId="{73D5C20A-4BE8-4522-A02C-C1051E206E06}" srcOrd="0" destOrd="0" presId="urn:microsoft.com/office/officeart/2005/8/layout/hierarchy5"/>
    <dgm:cxn modelId="{51532C8E-FDFB-4699-A140-6A359B1443A3}" type="presParOf" srcId="{73D5C20A-4BE8-4522-A02C-C1051E206E06}" destId="{D663FDEA-B098-4B0B-9390-DE70EBE1FECB}" srcOrd="0" destOrd="0" presId="urn:microsoft.com/office/officeart/2005/8/layout/hierarchy5"/>
    <dgm:cxn modelId="{A1712AA1-E322-4362-AA54-5F0B88A1BDCA}" type="presParOf" srcId="{D663FDEA-B098-4B0B-9390-DE70EBE1FECB}" destId="{55BCE3F1-4B7A-4B37-936B-33A11C446D01}" srcOrd="0" destOrd="0" presId="urn:microsoft.com/office/officeart/2005/8/layout/hierarchy5"/>
    <dgm:cxn modelId="{B64B18D0-7587-48D8-ACF5-A735CDF72A79}" type="presParOf" srcId="{D663FDEA-B098-4B0B-9390-DE70EBE1FECB}" destId="{63248824-C51A-4255-AB4A-99703AC0FF4D}" srcOrd="1" destOrd="0" presId="urn:microsoft.com/office/officeart/2005/8/layout/hierarchy5"/>
    <dgm:cxn modelId="{3C47919C-CE18-48AA-B5F9-BFF96CAAAE85}" type="presParOf" srcId="{63248824-C51A-4255-AB4A-99703AC0FF4D}" destId="{735A3724-A8E5-4FFC-833A-E3E82256EA41}" srcOrd="0" destOrd="0" presId="urn:microsoft.com/office/officeart/2005/8/layout/hierarchy5"/>
    <dgm:cxn modelId="{756F6AA1-5249-44D0-BFA0-5ECF7DE217A7}" type="presParOf" srcId="{735A3724-A8E5-4FFC-833A-E3E82256EA41}" destId="{F63B9C6A-3733-4228-AF62-37776D5F9186}" srcOrd="0" destOrd="0" presId="urn:microsoft.com/office/officeart/2005/8/layout/hierarchy5"/>
    <dgm:cxn modelId="{2CBED7F2-3B59-47B5-8786-7A01EC47AA46}" type="presParOf" srcId="{63248824-C51A-4255-AB4A-99703AC0FF4D}" destId="{180C361E-EBDD-49EE-9390-D84FE8991783}" srcOrd="1" destOrd="0" presId="urn:microsoft.com/office/officeart/2005/8/layout/hierarchy5"/>
    <dgm:cxn modelId="{8C0FC175-D409-458C-870F-4DC5540033B2}" type="presParOf" srcId="{180C361E-EBDD-49EE-9390-D84FE8991783}" destId="{3B61EDB6-ACEA-4E87-B57B-75DA20E07A00}" srcOrd="0" destOrd="0" presId="urn:microsoft.com/office/officeart/2005/8/layout/hierarchy5"/>
    <dgm:cxn modelId="{AE22317B-4AEC-46AA-A390-2DAC16DF883C}" type="presParOf" srcId="{180C361E-EBDD-49EE-9390-D84FE8991783}" destId="{1DF926B7-15A5-47F8-8978-B34BDEF939FC}" srcOrd="1" destOrd="0" presId="urn:microsoft.com/office/officeart/2005/8/layout/hierarchy5"/>
    <dgm:cxn modelId="{89961676-F30F-4326-94DA-68F6DCC0D55F}" type="presParOf" srcId="{1DF926B7-15A5-47F8-8978-B34BDEF939FC}" destId="{F43C0ACF-BF80-48CB-8FBD-46DE4ABC4CFE}" srcOrd="0" destOrd="0" presId="urn:microsoft.com/office/officeart/2005/8/layout/hierarchy5"/>
    <dgm:cxn modelId="{3E3D9521-2238-46C2-B509-213185D65CEA}" type="presParOf" srcId="{F43C0ACF-BF80-48CB-8FBD-46DE4ABC4CFE}" destId="{6D65C8D1-0B14-413B-994E-55D694CE7660}" srcOrd="0" destOrd="0" presId="urn:microsoft.com/office/officeart/2005/8/layout/hierarchy5"/>
    <dgm:cxn modelId="{FB384A97-2981-408F-9586-33281487F340}" type="presParOf" srcId="{1DF926B7-15A5-47F8-8978-B34BDEF939FC}" destId="{C8CBAA0A-ABF9-45C7-BFB2-B7C9FA87FFE4}" srcOrd="1" destOrd="0" presId="urn:microsoft.com/office/officeart/2005/8/layout/hierarchy5"/>
    <dgm:cxn modelId="{FA016770-FA99-4811-AAE3-64DE064CD1D8}" type="presParOf" srcId="{C8CBAA0A-ABF9-45C7-BFB2-B7C9FA87FFE4}" destId="{A8AF4B5C-67D4-4FB2-90EF-8407AB799B57}" srcOrd="0" destOrd="0" presId="urn:microsoft.com/office/officeart/2005/8/layout/hierarchy5"/>
    <dgm:cxn modelId="{5C95D56B-C9EA-4AAB-B696-9853E267C6D1}" type="presParOf" srcId="{C8CBAA0A-ABF9-45C7-BFB2-B7C9FA87FFE4}" destId="{C143507A-B971-4989-9AAD-EBE61F710206}" srcOrd="1" destOrd="0" presId="urn:microsoft.com/office/officeart/2005/8/layout/hierarchy5"/>
    <dgm:cxn modelId="{D035AEF6-8C6F-4E6E-ADF2-E1D2C99DED30}" type="presParOf" srcId="{63248824-C51A-4255-AB4A-99703AC0FF4D}" destId="{D935F919-8639-4C77-9F4D-AD9345E2336B}" srcOrd="2" destOrd="0" presId="urn:microsoft.com/office/officeart/2005/8/layout/hierarchy5"/>
    <dgm:cxn modelId="{61062BF3-2743-460D-9BC0-902F49B3C1D9}" type="presParOf" srcId="{D935F919-8639-4C77-9F4D-AD9345E2336B}" destId="{48918150-0522-4278-89CD-CF264BF24A0F}" srcOrd="0" destOrd="0" presId="urn:microsoft.com/office/officeart/2005/8/layout/hierarchy5"/>
    <dgm:cxn modelId="{FA1604E6-B906-43FE-B37D-72DBA1408FB8}" type="presParOf" srcId="{63248824-C51A-4255-AB4A-99703AC0FF4D}" destId="{66EC512F-925F-4DFC-A214-C7B6EE714BDB}" srcOrd="3" destOrd="0" presId="urn:microsoft.com/office/officeart/2005/8/layout/hierarchy5"/>
    <dgm:cxn modelId="{6469D4E4-35C5-4CA5-8E5E-2CF414141C67}" type="presParOf" srcId="{66EC512F-925F-4DFC-A214-C7B6EE714BDB}" destId="{02F221EF-062D-4EE1-B76F-529342491813}" srcOrd="0" destOrd="0" presId="urn:microsoft.com/office/officeart/2005/8/layout/hierarchy5"/>
    <dgm:cxn modelId="{5DE5DA8D-F0F6-4AF2-8388-4C33A2629B58}" type="presParOf" srcId="{66EC512F-925F-4DFC-A214-C7B6EE714BDB}" destId="{5B57EFAE-2C03-4BC7-BCAC-095487A95A26}" srcOrd="1" destOrd="0" presId="urn:microsoft.com/office/officeart/2005/8/layout/hierarchy5"/>
    <dgm:cxn modelId="{C10FF78E-3D7D-4D91-AF2A-A19F11F8EE0D}" type="presParOf" srcId="{5B57EFAE-2C03-4BC7-BCAC-095487A95A26}" destId="{A683006E-7A20-4605-945D-E81D51ADF568}" srcOrd="0" destOrd="0" presId="urn:microsoft.com/office/officeart/2005/8/layout/hierarchy5"/>
    <dgm:cxn modelId="{5AEA3A78-BB11-44B2-A3A7-E2902665B914}" type="presParOf" srcId="{A683006E-7A20-4605-945D-E81D51ADF568}" destId="{3133F9B7-2343-41A7-9351-0FC894102136}" srcOrd="0" destOrd="0" presId="urn:microsoft.com/office/officeart/2005/8/layout/hierarchy5"/>
    <dgm:cxn modelId="{864C8831-C32F-4A8C-86A0-AF0BC6561AA8}" type="presParOf" srcId="{5B57EFAE-2C03-4BC7-BCAC-095487A95A26}" destId="{7740E370-F624-4533-999C-A41736B985B9}" srcOrd="1" destOrd="0" presId="urn:microsoft.com/office/officeart/2005/8/layout/hierarchy5"/>
    <dgm:cxn modelId="{F2FBEEB4-B643-4D5D-8B9C-2C41BD856E6A}" type="presParOf" srcId="{7740E370-F624-4533-999C-A41736B985B9}" destId="{92FA02FD-00EB-4080-87D4-664A38E6CA41}" srcOrd="0" destOrd="0" presId="urn:microsoft.com/office/officeart/2005/8/layout/hierarchy5"/>
    <dgm:cxn modelId="{07B4071F-78BD-4736-A749-FED576A54BB0}" type="presParOf" srcId="{7740E370-F624-4533-999C-A41736B985B9}" destId="{04EC6513-95F5-4E01-A0EF-77535E2A9052}" srcOrd="1" destOrd="0" presId="urn:microsoft.com/office/officeart/2005/8/layout/hierarchy5"/>
    <dgm:cxn modelId="{6F2FF28D-39FE-4D02-912D-A76BCD52127D}" type="presParOf" srcId="{31D36C97-5402-40A7-AB51-F6AA78B38DCD}" destId="{8F5134F0-1D18-4712-B6A0-E84492BB363B}" srcOrd="1" destOrd="0" presId="urn:microsoft.com/office/officeart/2005/8/layout/hierarchy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5BCE3F1-4B7A-4B37-936B-33A11C446D01}">
      <dsp:nvSpPr>
        <dsp:cNvPr id="0" name=""/>
        <dsp:cNvSpPr/>
      </dsp:nvSpPr>
      <dsp:spPr>
        <a:xfrm>
          <a:off x="0" y="677372"/>
          <a:ext cx="1652959" cy="82647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mn-MN" sz="2000" kern="1200" dirty="0" smtClean="0"/>
            <a:t>Үнийн тогтвортой түвшин</a:t>
          </a:r>
          <a:endParaRPr lang="en-US" sz="2000" kern="1200" dirty="0"/>
        </a:p>
      </dsp:txBody>
      <dsp:txXfrm>
        <a:off x="0" y="677372"/>
        <a:ext cx="1652959" cy="826479"/>
      </dsp:txXfrm>
    </dsp:sp>
    <dsp:sp modelId="{735A3724-A8E5-4FFC-833A-E3E82256EA41}">
      <dsp:nvSpPr>
        <dsp:cNvPr id="0" name=""/>
        <dsp:cNvSpPr/>
      </dsp:nvSpPr>
      <dsp:spPr>
        <a:xfrm rot="19457599">
          <a:off x="1576426" y="818897"/>
          <a:ext cx="814250" cy="68203"/>
        </a:xfrm>
        <a:custGeom>
          <a:avLst/>
          <a:gdLst/>
          <a:ahLst/>
          <a:cxnLst/>
          <a:rect l="0" t="0" r="0" b="0"/>
          <a:pathLst>
            <a:path>
              <a:moveTo>
                <a:pt x="0" y="34101"/>
              </a:moveTo>
              <a:lnTo>
                <a:pt x="814250" y="341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9457599">
        <a:off x="1963195" y="832643"/>
        <a:ext cx="40712" cy="40712"/>
      </dsp:txXfrm>
    </dsp:sp>
    <dsp:sp modelId="{3B61EDB6-ACEA-4E87-B57B-75DA20E07A00}">
      <dsp:nvSpPr>
        <dsp:cNvPr id="0" name=""/>
        <dsp:cNvSpPr/>
      </dsp:nvSpPr>
      <dsp:spPr>
        <a:xfrm>
          <a:off x="2314143" y="202146"/>
          <a:ext cx="1652959" cy="82647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mn-MN" sz="2000" kern="1200" dirty="0" smtClean="0"/>
            <a:t>Мөнгөний нийлүүлэлт</a:t>
          </a:r>
          <a:endParaRPr lang="en-US" sz="2000" kern="1200" dirty="0"/>
        </a:p>
      </dsp:txBody>
      <dsp:txXfrm>
        <a:off x="2314143" y="202146"/>
        <a:ext cx="1652959" cy="826479"/>
      </dsp:txXfrm>
    </dsp:sp>
    <dsp:sp modelId="{F43C0ACF-BF80-48CB-8FBD-46DE4ABC4CFE}">
      <dsp:nvSpPr>
        <dsp:cNvPr id="0" name=""/>
        <dsp:cNvSpPr/>
      </dsp:nvSpPr>
      <dsp:spPr>
        <a:xfrm>
          <a:off x="3967102" y="581285"/>
          <a:ext cx="661183" cy="68203"/>
        </a:xfrm>
        <a:custGeom>
          <a:avLst/>
          <a:gdLst/>
          <a:ahLst/>
          <a:cxnLst/>
          <a:rect l="0" t="0" r="0" b="0"/>
          <a:pathLst>
            <a:path>
              <a:moveTo>
                <a:pt x="0" y="34101"/>
              </a:moveTo>
              <a:lnTo>
                <a:pt x="661183" y="3410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281165" y="598857"/>
        <a:ext cx="33059" cy="33059"/>
      </dsp:txXfrm>
    </dsp:sp>
    <dsp:sp modelId="{A8AF4B5C-67D4-4FB2-90EF-8407AB799B57}">
      <dsp:nvSpPr>
        <dsp:cNvPr id="0" name=""/>
        <dsp:cNvSpPr/>
      </dsp:nvSpPr>
      <dsp:spPr>
        <a:xfrm>
          <a:off x="4628286" y="202146"/>
          <a:ext cx="1652959" cy="82647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mn-MN" sz="2000" kern="1200" dirty="0" smtClean="0"/>
            <a:t>Нөөц мөнгө</a:t>
          </a:r>
          <a:endParaRPr lang="en-US" sz="2000" kern="1200" dirty="0"/>
        </a:p>
      </dsp:txBody>
      <dsp:txXfrm>
        <a:off x="4628286" y="202146"/>
        <a:ext cx="1652959" cy="826479"/>
      </dsp:txXfrm>
    </dsp:sp>
    <dsp:sp modelId="{D935F919-8639-4C77-9F4D-AD9345E2336B}">
      <dsp:nvSpPr>
        <dsp:cNvPr id="0" name=""/>
        <dsp:cNvSpPr/>
      </dsp:nvSpPr>
      <dsp:spPr>
        <a:xfrm rot="2142401">
          <a:off x="1576426" y="1294123"/>
          <a:ext cx="814250" cy="68203"/>
        </a:xfrm>
        <a:custGeom>
          <a:avLst/>
          <a:gdLst/>
          <a:ahLst/>
          <a:cxnLst/>
          <a:rect l="0" t="0" r="0" b="0"/>
          <a:pathLst>
            <a:path>
              <a:moveTo>
                <a:pt x="0" y="34101"/>
              </a:moveTo>
              <a:lnTo>
                <a:pt x="814250" y="341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2142401">
        <a:off x="1963195" y="1307869"/>
        <a:ext cx="40712" cy="40712"/>
      </dsp:txXfrm>
    </dsp:sp>
    <dsp:sp modelId="{02F221EF-062D-4EE1-B76F-529342491813}">
      <dsp:nvSpPr>
        <dsp:cNvPr id="0" name=""/>
        <dsp:cNvSpPr/>
      </dsp:nvSpPr>
      <dsp:spPr>
        <a:xfrm>
          <a:off x="2314143" y="1152598"/>
          <a:ext cx="1652959" cy="82647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mn-MN" sz="2000" kern="1200" dirty="0" smtClean="0"/>
            <a:t>Бусад хүүний түвшин</a:t>
          </a:r>
          <a:endParaRPr lang="en-US" sz="2000" kern="1200" dirty="0"/>
        </a:p>
      </dsp:txBody>
      <dsp:txXfrm>
        <a:off x="2314143" y="1152598"/>
        <a:ext cx="1652959" cy="826479"/>
      </dsp:txXfrm>
    </dsp:sp>
    <dsp:sp modelId="{A683006E-7A20-4605-945D-E81D51ADF568}">
      <dsp:nvSpPr>
        <dsp:cNvPr id="0" name=""/>
        <dsp:cNvSpPr/>
      </dsp:nvSpPr>
      <dsp:spPr>
        <a:xfrm>
          <a:off x="3967102" y="1531736"/>
          <a:ext cx="661183" cy="68203"/>
        </a:xfrm>
        <a:custGeom>
          <a:avLst/>
          <a:gdLst/>
          <a:ahLst/>
          <a:cxnLst/>
          <a:rect l="0" t="0" r="0" b="0"/>
          <a:pathLst>
            <a:path>
              <a:moveTo>
                <a:pt x="0" y="34101"/>
              </a:moveTo>
              <a:lnTo>
                <a:pt x="661183" y="3410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281165" y="1549308"/>
        <a:ext cx="33059" cy="33059"/>
      </dsp:txXfrm>
    </dsp:sp>
    <dsp:sp modelId="{92FA02FD-00EB-4080-87D4-664A38E6CA41}">
      <dsp:nvSpPr>
        <dsp:cNvPr id="0" name=""/>
        <dsp:cNvSpPr/>
      </dsp:nvSpPr>
      <dsp:spPr>
        <a:xfrm>
          <a:off x="4628286" y="1152598"/>
          <a:ext cx="1652959" cy="82647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mn-MN" sz="2000" kern="1200" dirty="0" smtClean="0"/>
            <a:t>Богино хугацааны хүү</a:t>
          </a:r>
          <a:endParaRPr lang="en-US" sz="2000" kern="1200" dirty="0"/>
        </a:p>
      </dsp:txBody>
      <dsp:txXfrm>
        <a:off x="4628286" y="1152598"/>
        <a:ext cx="1652959" cy="82647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819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819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819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19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US"/>
          </a:p>
        </p:txBody>
      </p:sp>
      <p:sp>
        <p:nvSpPr>
          <p:cNvPr id="819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3B9C054-42BE-440F-A00B-030BF8F9A267}"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9FDD75-4B22-49E7-9E4D-80F64A57C765}" type="slidenum">
              <a:rPr lang="en-US"/>
              <a:pPr/>
              <a:t>1</a:t>
            </a:fld>
            <a:endParaRPr 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BDB508-C32E-4E7C-8994-61A6E175E009}" type="slidenum">
              <a:rPr lang="en-US"/>
              <a:pPr/>
              <a:t>2</a:t>
            </a:fld>
            <a:endParaRPr lang="en-US"/>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1EE895-5511-4300-86A0-EC4E1C7C2544}" type="slidenum">
              <a:rPr lang="en-US"/>
              <a:pPr/>
              <a:t>4</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4705350" y="2943225"/>
            <a:ext cx="3657600" cy="704850"/>
          </a:xfrm>
        </p:spPr>
        <p:txBody>
          <a:bodyPr/>
          <a:lstStyle>
            <a:lvl1pPr algn="ctr">
              <a:defRPr sz="4000"/>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4705350" y="3905250"/>
            <a:ext cx="3657600" cy="514350"/>
          </a:xfrm>
        </p:spPr>
        <p:txBody>
          <a:bodyPr/>
          <a:lstStyle>
            <a:lvl1pPr marL="0" indent="0" algn="ctr">
              <a:buFontTx/>
              <a:buNone/>
              <a:defRPr sz="2400"/>
            </a:lvl1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28700" y="1552575"/>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62500" y="1552575"/>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1775" y="38100"/>
            <a:ext cx="2171700" cy="56292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6675" y="38100"/>
            <a:ext cx="6362700" cy="56292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6675" y="38100"/>
            <a:ext cx="8686800" cy="533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1028700" y="1552575"/>
            <a:ext cx="7315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spcBef>
          <a:spcPct val="0"/>
        </a:spcBef>
        <a:spcAft>
          <a:spcPct val="0"/>
        </a:spcAft>
        <a:defRPr sz="4400">
          <a:solidFill>
            <a:schemeClr val="tx1"/>
          </a:solidFill>
          <a:latin typeface="+mj-lt"/>
          <a:ea typeface="+mj-ea"/>
          <a:cs typeface="+mj-cs"/>
        </a:defRPr>
      </a:lvl1pPr>
      <a:lvl2pPr algn="l" rtl="0" eaLnBrk="1" fontAlgn="base" hangingPunct="1">
        <a:spcBef>
          <a:spcPct val="0"/>
        </a:spcBef>
        <a:spcAft>
          <a:spcPct val="0"/>
        </a:spcAft>
        <a:defRPr sz="4400">
          <a:solidFill>
            <a:schemeClr val="tx1"/>
          </a:solidFill>
          <a:latin typeface="Microsoft Sans Serif" pitchFamily="34" charset="0"/>
        </a:defRPr>
      </a:lvl2pPr>
      <a:lvl3pPr algn="l" rtl="0" eaLnBrk="1" fontAlgn="base" hangingPunct="1">
        <a:spcBef>
          <a:spcPct val="0"/>
        </a:spcBef>
        <a:spcAft>
          <a:spcPct val="0"/>
        </a:spcAft>
        <a:defRPr sz="4400">
          <a:solidFill>
            <a:schemeClr val="tx1"/>
          </a:solidFill>
          <a:latin typeface="Microsoft Sans Serif" pitchFamily="34" charset="0"/>
        </a:defRPr>
      </a:lvl3pPr>
      <a:lvl4pPr algn="l" rtl="0" eaLnBrk="1" fontAlgn="base" hangingPunct="1">
        <a:spcBef>
          <a:spcPct val="0"/>
        </a:spcBef>
        <a:spcAft>
          <a:spcPct val="0"/>
        </a:spcAft>
        <a:defRPr sz="4400">
          <a:solidFill>
            <a:schemeClr val="tx1"/>
          </a:solidFill>
          <a:latin typeface="Microsoft Sans Serif" pitchFamily="34" charset="0"/>
        </a:defRPr>
      </a:lvl4pPr>
      <a:lvl5pPr algn="l" rtl="0" eaLnBrk="1" fontAlgn="base" hangingPunct="1">
        <a:spcBef>
          <a:spcPct val="0"/>
        </a:spcBef>
        <a:spcAft>
          <a:spcPct val="0"/>
        </a:spcAft>
        <a:defRPr sz="4400">
          <a:solidFill>
            <a:schemeClr val="tx1"/>
          </a:solidFill>
          <a:latin typeface="Microsoft Sans Serif" pitchFamily="34" charset="0"/>
        </a:defRPr>
      </a:lvl5pPr>
      <a:lvl6pPr marL="457200" algn="l" rtl="0" eaLnBrk="1" fontAlgn="base" hangingPunct="1">
        <a:spcBef>
          <a:spcPct val="0"/>
        </a:spcBef>
        <a:spcAft>
          <a:spcPct val="0"/>
        </a:spcAft>
        <a:defRPr sz="4400">
          <a:solidFill>
            <a:schemeClr val="tx1"/>
          </a:solidFill>
          <a:latin typeface="Microsoft Sans Serif" pitchFamily="34" charset="0"/>
        </a:defRPr>
      </a:lvl6pPr>
      <a:lvl7pPr marL="914400" algn="l" rtl="0" eaLnBrk="1" fontAlgn="base" hangingPunct="1">
        <a:spcBef>
          <a:spcPct val="0"/>
        </a:spcBef>
        <a:spcAft>
          <a:spcPct val="0"/>
        </a:spcAft>
        <a:defRPr sz="4400">
          <a:solidFill>
            <a:schemeClr val="tx1"/>
          </a:solidFill>
          <a:latin typeface="Microsoft Sans Serif" pitchFamily="34" charset="0"/>
        </a:defRPr>
      </a:lvl7pPr>
      <a:lvl8pPr marL="1371600" algn="l" rtl="0" eaLnBrk="1" fontAlgn="base" hangingPunct="1">
        <a:spcBef>
          <a:spcPct val="0"/>
        </a:spcBef>
        <a:spcAft>
          <a:spcPct val="0"/>
        </a:spcAft>
        <a:defRPr sz="4400">
          <a:solidFill>
            <a:schemeClr val="tx1"/>
          </a:solidFill>
          <a:latin typeface="Microsoft Sans Serif" pitchFamily="34" charset="0"/>
        </a:defRPr>
      </a:lvl8pPr>
      <a:lvl9pPr marL="1828800" algn="l" rtl="0" eaLnBrk="1" fontAlgn="base" hangingPunct="1">
        <a:spcBef>
          <a:spcPct val="0"/>
        </a:spcBef>
        <a:spcAft>
          <a:spcPct val="0"/>
        </a:spcAft>
        <a:defRPr sz="4400">
          <a:solidFill>
            <a:schemeClr val="tx1"/>
          </a:solidFill>
          <a:latin typeface="Microsoft Sans Serif"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mongolbank.mn/" TargetMode="External"/><Relationship Id="rId7" Type="http://schemas.openxmlformats.org/officeDocument/2006/relationships/hyperlink" Target="http://www.scribd.com/" TargetMode="External"/><Relationship Id="rId2" Type="http://schemas.openxmlformats.org/officeDocument/2006/relationships/hyperlink" Target="http://www.nso.mn/" TargetMode="External"/><Relationship Id="rId1" Type="http://schemas.openxmlformats.org/officeDocument/2006/relationships/slideLayout" Target="../slideLayouts/slideLayout2.xml"/><Relationship Id="rId6" Type="http://schemas.openxmlformats.org/officeDocument/2006/relationships/hyperlink" Target="http://www.slideshare.com/" TargetMode="External"/><Relationship Id="rId5" Type="http://schemas.openxmlformats.org/officeDocument/2006/relationships/hyperlink" Target="http://www.google.mn/" TargetMode="External"/><Relationship Id="rId4" Type="http://schemas.openxmlformats.org/officeDocument/2006/relationships/hyperlink" Target="http://www.sanhuu.m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Rectangle 7"/>
          <p:cNvSpPr>
            <a:spLocks noGrp="1" noChangeArrowheads="1"/>
          </p:cNvSpPr>
          <p:nvPr>
            <p:ph type="ctrTitle"/>
          </p:nvPr>
        </p:nvSpPr>
        <p:spPr/>
        <p:txBody>
          <a:bodyPr/>
          <a:lstStyle/>
          <a:p>
            <a:r>
              <a:rPr lang="mn-MN" sz="5400" dirty="0" smtClean="0"/>
              <a:t>Мөнгөний бодлого</a:t>
            </a:r>
            <a:endParaRPr lang="en-US" sz="5400" dirty="0"/>
          </a:p>
        </p:txBody>
      </p:sp>
      <p:sp>
        <p:nvSpPr>
          <p:cNvPr id="2056" name="Rectangle 8"/>
          <p:cNvSpPr>
            <a:spLocks noGrp="1" noChangeArrowheads="1"/>
          </p:cNvSpPr>
          <p:nvPr>
            <p:ph type="subTitle" idx="1"/>
          </p:nvPr>
        </p:nvSpPr>
        <p:spPr>
          <a:xfrm>
            <a:off x="4419600" y="5105400"/>
            <a:ext cx="4724400" cy="1752600"/>
          </a:xfrm>
        </p:spPr>
        <p:txBody>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1295400" y="914400"/>
            <a:ext cx="6743700" cy="4238625"/>
          </a:xfrm>
        </p:spPr>
        <p:txBody>
          <a:bodyPr/>
          <a:lstStyle/>
          <a:p>
            <a:pPr>
              <a:lnSpc>
                <a:spcPct val="80000"/>
              </a:lnSpc>
              <a:buFont typeface="Wingdings" pitchFamily="2" charset="2"/>
              <a:buChar char="ü"/>
            </a:pPr>
            <a:r>
              <a:rPr lang="mn-MN" altLang="ko-KR" sz="2400" dirty="0" smtClean="0">
                <a:latin typeface="Verdana" pitchFamily="34" charset="0"/>
                <a:ea typeface="굴림" charset="-127"/>
              </a:rPr>
              <a:t>Мөнгөний бодлогын зорилго, зорилт</a:t>
            </a:r>
          </a:p>
          <a:p>
            <a:pPr>
              <a:lnSpc>
                <a:spcPct val="80000"/>
              </a:lnSpc>
              <a:buNone/>
            </a:pPr>
            <a:endParaRPr lang="en-US" altLang="ko-KR" sz="2400" dirty="0" smtClean="0">
              <a:latin typeface="Arial Mon" pitchFamily="34" charset="0"/>
              <a:ea typeface="굴림" charset="-127"/>
            </a:endParaRPr>
          </a:p>
          <a:p>
            <a:pPr>
              <a:lnSpc>
                <a:spcPct val="80000"/>
              </a:lnSpc>
              <a:buFont typeface="Wingdings" pitchFamily="2" charset="2"/>
              <a:buChar char="ü"/>
            </a:pPr>
            <a:r>
              <a:rPr lang="mn-MN" altLang="ko-KR" sz="2400" dirty="0" smtClean="0">
                <a:latin typeface="Verdana" pitchFamily="34" charset="0"/>
                <a:ea typeface="굴림" charset="-127"/>
              </a:rPr>
              <a:t>Мөнгөний бодлогын төрөл</a:t>
            </a:r>
            <a:endParaRPr lang="en-US" altLang="ko-KR" sz="2400" dirty="0">
              <a:latin typeface="Arial Mon" pitchFamily="34" charset="0"/>
              <a:ea typeface="굴림" charset="-127"/>
            </a:endParaRPr>
          </a:p>
          <a:p>
            <a:pPr>
              <a:lnSpc>
                <a:spcPct val="80000"/>
              </a:lnSpc>
            </a:pPr>
            <a:endParaRPr lang="en-US" altLang="ko-KR" sz="2400" dirty="0">
              <a:latin typeface="Arial Mon" pitchFamily="34" charset="0"/>
              <a:ea typeface="굴림" charset="-127"/>
            </a:endParaRPr>
          </a:p>
          <a:p>
            <a:pPr>
              <a:lnSpc>
                <a:spcPct val="80000"/>
              </a:lnSpc>
              <a:buFont typeface="Wingdings" pitchFamily="2" charset="2"/>
              <a:buChar char="ü"/>
            </a:pPr>
            <a:r>
              <a:rPr lang="mn-MN" altLang="ko-KR" sz="2400" dirty="0" smtClean="0">
                <a:latin typeface="Verdana" pitchFamily="34" charset="0"/>
                <a:ea typeface="굴림" charset="-127"/>
              </a:rPr>
              <a:t>Мөнгөний бодлогын хэрэгжилт</a:t>
            </a:r>
            <a:endParaRPr lang="en-US" altLang="ko-KR" sz="2400" dirty="0">
              <a:latin typeface="Arial Mon" pitchFamily="34" charset="0"/>
              <a:ea typeface="굴림" charset="-127"/>
            </a:endParaRPr>
          </a:p>
          <a:p>
            <a:pPr>
              <a:lnSpc>
                <a:spcPct val="80000"/>
              </a:lnSpc>
            </a:pPr>
            <a:endParaRPr lang="en-US" altLang="ko-KR" sz="2400" dirty="0">
              <a:latin typeface="Arial Mon" pitchFamily="34" charset="0"/>
              <a:ea typeface="굴림" charset="-127"/>
            </a:endParaRPr>
          </a:p>
          <a:p>
            <a:pPr>
              <a:lnSpc>
                <a:spcPct val="80000"/>
              </a:lnSpc>
              <a:buFont typeface="Wingdings" pitchFamily="2" charset="2"/>
              <a:buChar char="ü"/>
            </a:pPr>
            <a:r>
              <a:rPr lang="mn-MN" altLang="ko-KR" sz="2400" dirty="0" smtClean="0">
                <a:latin typeface="Verdana" pitchFamily="34" charset="0"/>
                <a:ea typeface="굴림" charset="-127"/>
              </a:rPr>
              <a:t>Валютын ханшны хэлбэлзэл</a:t>
            </a:r>
          </a:p>
          <a:p>
            <a:pPr>
              <a:lnSpc>
                <a:spcPct val="80000"/>
              </a:lnSpc>
              <a:buNone/>
            </a:pPr>
            <a:endParaRPr lang="mn-MN" altLang="ko-KR" sz="2400" dirty="0" smtClean="0">
              <a:latin typeface="Verdana" pitchFamily="34" charset="0"/>
              <a:ea typeface="굴림" charset="-127"/>
            </a:endParaRPr>
          </a:p>
          <a:p>
            <a:pPr>
              <a:lnSpc>
                <a:spcPct val="80000"/>
              </a:lnSpc>
              <a:buFont typeface="Wingdings" pitchFamily="2" charset="2"/>
              <a:buChar char="ü"/>
            </a:pPr>
            <a:r>
              <a:rPr lang="mn-MN" sz="2400" dirty="0" smtClean="0">
                <a:latin typeface="Verdana" pitchFamily="34" charset="0"/>
                <a:ea typeface="굴림" charset="-127"/>
              </a:rPr>
              <a:t>Бусад орны мөнгөний</a:t>
            </a:r>
          </a:p>
          <a:p>
            <a:pPr>
              <a:lnSpc>
                <a:spcPct val="80000"/>
              </a:lnSpc>
              <a:buNone/>
            </a:pPr>
            <a:r>
              <a:rPr lang="mn-MN" sz="2400" dirty="0" smtClean="0">
                <a:latin typeface="Verdana" pitchFamily="34" charset="0"/>
                <a:ea typeface="굴림" charset="-127"/>
              </a:rPr>
              <a:t>                      бодлогынжишээнээс</a:t>
            </a:r>
          </a:p>
          <a:p>
            <a:pPr>
              <a:lnSpc>
                <a:spcPct val="80000"/>
              </a:lnSpc>
              <a:buFont typeface="Wingdings" pitchFamily="2" charset="2"/>
              <a:buChar char="ü"/>
            </a:pPr>
            <a:endParaRPr lang="mn-MN" sz="2400" dirty="0" smtClean="0">
              <a:latin typeface="Verdana" pitchFamily="34" charset="0"/>
              <a:ea typeface="굴림" charset="-127"/>
            </a:endParaRPr>
          </a:p>
          <a:p>
            <a:pPr>
              <a:lnSpc>
                <a:spcPct val="80000"/>
              </a:lnSpc>
              <a:buFont typeface="Wingdings" pitchFamily="2" charset="2"/>
              <a:buChar char="ü"/>
            </a:pPr>
            <a:r>
              <a:rPr lang="mn-MN" sz="2400" dirty="0" smtClean="0">
                <a:latin typeface="Verdana" pitchFamily="34" charset="0"/>
                <a:ea typeface="굴림" charset="-127"/>
              </a:rPr>
              <a:t>Д</a:t>
            </a:r>
            <a:r>
              <a:rPr lang="mn-MN" sz="2400" dirty="0" smtClean="0"/>
              <a:t>ү</a:t>
            </a:r>
            <a:r>
              <a:rPr lang="mn-MN" sz="2400" dirty="0" smtClean="0">
                <a:latin typeface="Verdana" pitchFamily="34" charset="0"/>
                <a:ea typeface="굴림" charset="-127"/>
              </a:rPr>
              <a:t>гнэлт</a:t>
            </a:r>
          </a:p>
          <a:p>
            <a:pPr>
              <a:lnSpc>
                <a:spcPct val="80000"/>
              </a:lnSpc>
              <a:buFont typeface="Wingdings" pitchFamily="2" charset="2"/>
              <a:buChar char="ü"/>
            </a:pPr>
            <a:endParaRPr lang="mn-MN" sz="2400" dirty="0" smtClean="0">
              <a:latin typeface="Verdana" pitchFamily="34" charset="0"/>
              <a:ea typeface="굴림" charset="-127"/>
            </a:endParaRPr>
          </a:p>
          <a:p>
            <a:pPr>
              <a:lnSpc>
                <a:spcPct val="80000"/>
              </a:lnSpc>
              <a:buFont typeface="Wingdings" pitchFamily="2" charset="2"/>
              <a:buChar char="ü"/>
            </a:pPr>
            <a:r>
              <a:rPr lang="mn-MN" sz="2400" dirty="0" smtClean="0">
                <a:latin typeface="Verdana" pitchFamily="34" charset="0"/>
                <a:ea typeface="굴림" charset="-127"/>
              </a:rPr>
              <a:t>Ашигласан материал</a:t>
            </a:r>
            <a:endParaRPr lang="en-US" sz="2400" dirty="0"/>
          </a:p>
        </p:txBody>
      </p:sp>
      <p:sp>
        <p:nvSpPr>
          <p:cNvPr id="17412" name="Rectangle 4"/>
          <p:cNvSpPr>
            <a:spLocks noGrp="1" noChangeArrowheads="1"/>
          </p:cNvSpPr>
          <p:nvPr>
            <p:ph type="title"/>
          </p:nvPr>
        </p:nvSpPr>
        <p:spPr/>
        <p:txBody>
          <a:bodyPr/>
          <a:lstStyle/>
          <a:p>
            <a:r>
              <a:rPr lang="mn-MN" sz="4000" dirty="0" smtClean="0"/>
              <a:t>Агуулга</a:t>
            </a:r>
            <a:endParaRPr lang="ru-RU" sz="4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686800" cy="533400"/>
          </a:xfrm>
        </p:spPr>
        <p:txBody>
          <a:bodyPr/>
          <a:lstStyle/>
          <a:p>
            <a:pPr algn="ctr"/>
            <a:r>
              <a:rPr lang="mn-MN" sz="3200" dirty="0" smtClean="0"/>
              <a:t>Мөнгөний бодлогын </a:t>
            </a:r>
            <a:br>
              <a:rPr lang="mn-MN" sz="3200" dirty="0" smtClean="0"/>
            </a:br>
            <a:r>
              <a:rPr lang="mn-MN" sz="3200" dirty="0" smtClean="0"/>
              <a:t>зорилго, зорилт</a:t>
            </a:r>
            <a:endParaRPr lang="en-US" sz="3200" dirty="0"/>
          </a:p>
        </p:txBody>
      </p:sp>
      <p:graphicFrame>
        <p:nvGraphicFramePr>
          <p:cNvPr id="4" name="Content Placeholder 3"/>
          <p:cNvGraphicFramePr>
            <a:graphicFrameLocks noGrp="1"/>
          </p:cNvGraphicFramePr>
          <p:nvPr>
            <p:ph idx="1"/>
          </p:nvPr>
        </p:nvGraphicFramePr>
        <p:xfrm>
          <a:off x="1371600" y="1295400"/>
          <a:ext cx="6286500" cy="2181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1447800" y="3733800"/>
            <a:ext cx="7162800" cy="1938992"/>
          </a:xfrm>
          <a:prstGeom prst="rect">
            <a:avLst/>
          </a:prstGeom>
          <a:noFill/>
        </p:spPr>
        <p:txBody>
          <a:bodyPr wrap="square" rtlCol="0">
            <a:spAutoFit/>
          </a:bodyPr>
          <a:lstStyle/>
          <a:p>
            <a:pPr algn="just"/>
            <a:r>
              <a:rPr lang="mn-MN" dirty="0" smtClean="0"/>
              <a:t>Монголбанкны мөнгөний бодлогын үндсэн чиглэл нь эдийн засаг, ажил эрхлэлтэд үзүүлж болох богино болон дунд хугацаан дахь нөлөөллийг харгалзан үзэх замаар үнийн тогтвортой байдлыг хангахад оршино.</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981200" y="533400"/>
            <a:ext cx="6934200" cy="715963"/>
          </a:xfrm>
        </p:spPr>
        <p:txBody>
          <a:bodyPr/>
          <a:lstStyle/>
          <a:p>
            <a:r>
              <a:rPr lang="mn-MN" sz="4000" dirty="0" smtClean="0"/>
              <a:t>Мөнгөний бодлогын төрөл</a:t>
            </a:r>
            <a:endParaRPr lang="en-US" sz="4000" dirty="0"/>
          </a:p>
        </p:txBody>
      </p:sp>
      <p:sp>
        <p:nvSpPr>
          <p:cNvPr id="60419" name="Rectangle 3"/>
          <p:cNvSpPr>
            <a:spLocks noGrp="1" noChangeArrowheads="1"/>
          </p:cNvSpPr>
          <p:nvPr>
            <p:ph type="body" idx="1"/>
          </p:nvPr>
        </p:nvSpPr>
        <p:spPr>
          <a:xfrm>
            <a:off x="1981200" y="1752600"/>
            <a:ext cx="6934200" cy="1295400"/>
          </a:xfrm>
          <a:ln>
            <a:solidFill>
              <a:schemeClr val="tx1"/>
            </a:solidFill>
          </a:ln>
        </p:spPr>
        <p:txBody>
          <a:bodyPr/>
          <a:lstStyle/>
          <a:p>
            <a:pPr algn="just">
              <a:buNone/>
            </a:pPr>
            <a:r>
              <a:rPr lang="mn-MN" sz="1800" dirty="0" smtClean="0"/>
              <a:t>      МӨНГӨНИЙ БОДЛОГО нь улс орны эдийн засгийн хөгжлийг удирдах макро эдийн засгийн нэг хэсэг бөгөөд Засгийн газрын шууд нөлөөллөөс тусдаа байж зах зээлийн механизм дээр суурилан явагддаг. </a:t>
            </a:r>
            <a:endParaRPr lang="en-US" sz="1800" dirty="0"/>
          </a:p>
        </p:txBody>
      </p:sp>
      <p:sp>
        <p:nvSpPr>
          <p:cNvPr id="4" name="TextBox 3"/>
          <p:cNvSpPr txBox="1"/>
          <p:nvPr/>
        </p:nvSpPr>
        <p:spPr>
          <a:xfrm>
            <a:off x="1981200" y="3429000"/>
            <a:ext cx="6781800" cy="2400657"/>
          </a:xfrm>
          <a:prstGeom prst="rect">
            <a:avLst/>
          </a:prstGeom>
          <a:noFill/>
        </p:spPr>
        <p:txBody>
          <a:bodyPr wrap="square" rtlCol="0">
            <a:spAutoFit/>
          </a:bodyPr>
          <a:lstStyle/>
          <a:p>
            <a:pPr algn="just">
              <a:lnSpc>
                <a:spcPct val="150000"/>
              </a:lnSpc>
            </a:pPr>
            <a:r>
              <a:rPr lang="mn-MN" sz="2000" dirty="0" smtClean="0"/>
              <a:t>Төв банк нь мөнгөний:</a:t>
            </a:r>
          </a:p>
          <a:p>
            <a:pPr algn="just">
              <a:lnSpc>
                <a:spcPct val="150000"/>
              </a:lnSpc>
              <a:buFont typeface="Wingdings" pitchFamily="2" charset="2"/>
              <a:buChar char="§"/>
            </a:pPr>
            <a:r>
              <a:rPr lang="mn-MN" sz="2000" dirty="0" smtClean="0"/>
              <a:t> Хатуу буюу хумих</a:t>
            </a:r>
          </a:p>
          <a:p>
            <a:pPr algn="just">
              <a:lnSpc>
                <a:spcPct val="150000"/>
              </a:lnSpc>
              <a:buFont typeface="Wingdings" pitchFamily="2" charset="2"/>
              <a:buChar char="§"/>
            </a:pPr>
            <a:r>
              <a:rPr lang="mn-MN" sz="2000" dirty="0"/>
              <a:t> </a:t>
            </a:r>
            <a:r>
              <a:rPr lang="mn-MN" sz="2000" dirty="0" smtClean="0"/>
              <a:t>Уян зөөлөн буюу тэлэх</a:t>
            </a:r>
          </a:p>
          <a:p>
            <a:pPr algn="just">
              <a:lnSpc>
                <a:spcPct val="150000"/>
              </a:lnSpc>
              <a:buFont typeface="Wingdings" pitchFamily="2" charset="2"/>
              <a:buChar char="§"/>
            </a:pPr>
            <a:r>
              <a:rPr lang="mn-MN" sz="2000" dirty="0"/>
              <a:t> </a:t>
            </a:r>
            <a:r>
              <a:rPr lang="mn-MN" sz="2000" dirty="0" smtClean="0"/>
              <a:t>Завсрын буюу холимог бодлогын аль нэгийг сонгон хэрэгжүүлдэг .</a:t>
            </a:r>
            <a:endParaRPr lang="en-US"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lstStyle/>
          <a:p>
            <a:r>
              <a:rPr lang="mn-MN" sz="2400" dirty="0" smtClean="0"/>
              <a:t>Мөнгөний бодлогын арга хэрэгслүүдийг мөнгөний нийлүүлэлтэнд нөлөөх байдлаар нь:  </a:t>
            </a:r>
            <a:endParaRPr lang="en-US" sz="2400" dirty="0"/>
          </a:p>
        </p:txBody>
      </p:sp>
      <p:sp>
        <p:nvSpPr>
          <p:cNvPr id="3" name="Text Placeholder 2"/>
          <p:cNvSpPr>
            <a:spLocks noGrp="1"/>
          </p:cNvSpPr>
          <p:nvPr>
            <p:ph type="body" idx="1"/>
          </p:nvPr>
        </p:nvSpPr>
        <p:spPr>
          <a:xfrm>
            <a:off x="457200" y="1752600"/>
            <a:ext cx="4040188" cy="639762"/>
          </a:xfrm>
        </p:spPr>
        <p:txBody>
          <a:bodyPr/>
          <a:lstStyle/>
          <a:p>
            <a:r>
              <a:rPr lang="mn-MN" dirty="0" smtClean="0"/>
              <a:t>Шууд</a:t>
            </a:r>
            <a:endParaRPr lang="en-US" dirty="0"/>
          </a:p>
        </p:txBody>
      </p:sp>
      <p:sp>
        <p:nvSpPr>
          <p:cNvPr id="4" name="Content Placeholder 3"/>
          <p:cNvSpPr>
            <a:spLocks noGrp="1"/>
          </p:cNvSpPr>
          <p:nvPr>
            <p:ph sz="half" idx="2"/>
          </p:nvPr>
        </p:nvSpPr>
        <p:spPr>
          <a:xfrm>
            <a:off x="685800" y="2362200"/>
            <a:ext cx="3811588" cy="3951288"/>
          </a:xfrm>
        </p:spPr>
        <p:txBody>
          <a:bodyPr/>
          <a:lstStyle/>
          <a:p>
            <a:pPr algn="just"/>
            <a:r>
              <a:rPr lang="mn-MN" sz="2000" dirty="0" smtClean="0"/>
              <a:t>Арилжааны банкны зээлийн үлдэгдэлд хязгаарлалт тогтоох</a:t>
            </a:r>
          </a:p>
          <a:p>
            <a:pPr algn="just"/>
            <a:r>
              <a:rPr lang="mn-MN" sz="2000" dirty="0" smtClean="0"/>
              <a:t>Хүүгийн түвшин өөрчлөх зэрэг аргууд орно.</a:t>
            </a:r>
            <a:endParaRPr lang="en-US" sz="2000" dirty="0"/>
          </a:p>
        </p:txBody>
      </p:sp>
      <p:sp>
        <p:nvSpPr>
          <p:cNvPr id="5" name="Text Placeholder 4"/>
          <p:cNvSpPr>
            <a:spLocks noGrp="1"/>
          </p:cNvSpPr>
          <p:nvPr>
            <p:ph type="body" sz="quarter" idx="3"/>
          </p:nvPr>
        </p:nvSpPr>
        <p:spPr>
          <a:xfrm>
            <a:off x="4648200" y="1752600"/>
            <a:ext cx="4041775" cy="639762"/>
          </a:xfrm>
        </p:spPr>
        <p:txBody>
          <a:bodyPr/>
          <a:lstStyle/>
          <a:p>
            <a:r>
              <a:rPr lang="mn-MN" dirty="0" smtClean="0"/>
              <a:t>Шууд бус</a:t>
            </a:r>
            <a:endParaRPr lang="en-US" dirty="0"/>
          </a:p>
        </p:txBody>
      </p:sp>
      <p:sp>
        <p:nvSpPr>
          <p:cNvPr id="6" name="Content Placeholder 5"/>
          <p:cNvSpPr>
            <a:spLocks noGrp="1"/>
          </p:cNvSpPr>
          <p:nvPr>
            <p:ph sz="quarter" idx="4"/>
          </p:nvPr>
        </p:nvSpPr>
        <p:spPr>
          <a:xfrm>
            <a:off x="4648200" y="2362200"/>
            <a:ext cx="4267200" cy="3951288"/>
          </a:xfrm>
        </p:spPr>
        <p:txBody>
          <a:bodyPr/>
          <a:lstStyle/>
          <a:p>
            <a:pPr algn="just"/>
            <a:r>
              <a:rPr lang="mn-MN" sz="2000" dirty="0" smtClean="0"/>
              <a:t>Заавал байлгах нөөцийн арга</a:t>
            </a:r>
          </a:p>
          <a:p>
            <a:pPr algn="just"/>
            <a:r>
              <a:rPr lang="mn-MN" sz="2000" dirty="0" smtClean="0"/>
              <a:t>Нээлттэй зах зээлийн гүйлгээ</a:t>
            </a:r>
          </a:p>
          <a:p>
            <a:pPr algn="just"/>
            <a:r>
              <a:rPr lang="mn-MN" sz="2000" dirty="0" smtClean="0"/>
              <a:t>Хүүгийн нэгдсэн бодлого</a:t>
            </a:r>
          </a:p>
          <a:p>
            <a:pPr algn="just"/>
            <a:r>
              <a:rPr lang="mn-MN" sz="2000" dirty="0" smtClean="0"/>
              <a:t>Төв банкны зээлжүүлэлт гэх мэт аргууд орно.</a:t>
            </a:r>
            <a:endParaRPr lang="en-US" sz="2000" dirty="0"/>
          </a:p>
        </p:txBody>
      </p:sp>
      <p:sp>
        <p:nvSpPr>
          <p:cNvPr id="7" name="TextBox 6"/>
          <p:cNvSpPr txBox="1"/>
          <p:nvPr/>
        </p:nvSpPr>
        <p:spPr>
          <a:xfrm>
            <a:off x="533400" y="0"/>
            <a:ext cx="7924800" cy="523220"/>
          </a:xfrm>
          <a:prstGeom prst="rect">
            <a:avLst/>
          </a:prstGeom>
          <a:noFill/>
        </p:spPr>
        <p:txBody>
          <a:bodyPr wrap="square" rtlCol="0">
            <a:spAutoFit/>
          </a:bodyPr>
          <a:lstStyle/>
          <a:p>
            <a:r>
              <a:rPr lang="mn-MN" sz="2800" dirty="0" smtClean="0"/>
              <a:t>Мөнгөний бодлогын арга</a:t>
            </a:r>
            <a:r>
              <a:rPr lang="en-US" sz="2800" dirty="0" smtClean="0">
                <a:latin typeface="Arial" pitchFamily="34" charset="0"/>
                <a:cs typeface="Arial" pitchFamily="34" charset="0"/>
              </a:rPr>
              <a:t>,</a:t>
            </a:r>
            <a:r>
              <a:rPr lang="mn-MN" sz="2800" dirty="0" smtClean="0"/>
              <a:t> хэрэгсэл</a:t>
            </a:r>
            <a:endParaRPr lang="en-US"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028700" y="685800"/>
          <a:ext cx="7810500" cy="4844562"/>
        </p:xfrm>
        <a:graphic>
          <a:graphicData uri="http://schemas.openxmlformats.org/drawingml/2006/table">
            <a:tbl>
              <a:tblPr firstRow="1" bandRow="1">
                <a:tableStyleId>{5C22544A-7EE6-4342-B048-85BDC9FD1C3A}</a:tableStyleId>
              </a:tblPr>
              <a:tblGrid>
                <a:gridCol w="1952625"/>
                <a:gridCol w="1952625"/>
                <a:gridCol w="1952625"/>
                <a:gridCol w="1952625"/>
              </a:tblGrid>
              <a:tr h="1981200">
                <a:tc>
                  <a:txBody>
                    <a:bodyPr/>
                    <a:lstStyle/>
                    <a:p>
                      <a:r>
                        <a:rPr lang="mn-MN" sz="2400" dirty="0" smtClean="0"/>
                        <a:t>Заавал байх нөөц</a:t>
                      </a:r>
                      <a:endParaRPr lang="en-US" sz="2400" dirty="0"/>
                    </a:p>
                  </a:txBody>
                  <a:tcPr/>
                </a:tc>
                <a:tc>
                  <a:txBody>
                    <a:bodyPr/>
                    <a:lstStyle/>
                    <a:p>
                      <a:r>
                        <a:rPr lang="en-US" sz="2000" dirty="0" smtClean="0"/>
                        <a:t>1991 </a:t>
                      </a:r>
                      <a:r>
                        <a:rPr lang="mn-MN" sz="2000" dirty="0" smtClean="0"/>
                        <a:t>оны </a:t>
                      </a:r>
                      <a:r>
                        <a:rPr lang="en-US" sz="2000" dirty="0" smtClean="0"/>
                        <a:t>7</a:t>
                      </a:r>
                      <a:r>
                        <a:rPr lang="mn-MN" sz="2000" dirty="0" smtClean="0"/>
                        <a:t>.</a:t>
                      </a:r>
                      <a:r>
                        <a:rPr lang="en-US" sz="2000" baseline="0" dirty="0" smtClean="0"/>
                        <a:t> 16</a:t>
                      </a:r>
                      <a:endParaRPr lang="en-US" sz="2000" dirty="0"/>
                    </a:p>
                  </a:txBody>
                  <a:tcPr/>
                </a:tc>
                <a:tc>
                  <a:txBody>
                    <a:bodyPr/>
                    <a:lstStyle/>
                    <a:p>
                      <a:pPr algn="l"/>
                      <a:r>
                        <a:rPr lang="mn-MN" sz="2000" dirty="0" smtClean="0"/>
                        <a:t>МБ аас  хамгийн анх хэрэглэсэн бодлого</a:t>
                      </a:r>
                      <a:r>
                        <a:rPr lang="mn-MN" sz="2000" baseline="0" dirty="0" smtClean="0"/>
                        <a:t> </a:t>
                      </a:r>
                      <a:endParaRPr lang="en-US" sz="2000" dirty="0"/>
                    </a:p>
                  </a:txBody>
                  <a:tcPr/>
                </a:tc>
                <a:tc>
                  <a:txBody>
                    <a:bodyPr/>
                    <a:lstStyle/>
                    <a:p>
                      <a:pPr algn="l"/>
                      <a:r>
                        <a:rPr lang="en-US" sz="2000" dirty="0" smtClean="0"/>
                        <a:t>1992 </a:t>
                      </a:r>
                      <a:r>
                        <a:rPr lang="mn-MN" sz="2000" dirty="0" smtClean="0"/>
                        <a:t>онд</a:t>
                      </a:r>
                      <a:r>
                        <a:rPr lang="mn-MN" sz="2000" baseline="0" dirty="0" smtClean="0"/>
                        <a:t> хяналт тавих журмыг баталсан. </a:t>
                      </a:r>
                      <a:endParaRPr lang="en-US" sz="2000" dirty="0"/>
                    </a:p>
                  </a:txBody>
                  <a:tcPr/>
                </a:tc>
              </a:tr>
              <a:tr h="1431681">
                <a:tc>
                  <a:txBody>
                    <a:bodyPr/>
                    <a:lstStyle/>
                    <a:p>
                      <a:r>
                        <a:rPr lang="mn-MN" sz="2400" dirty="0" smtClean="0"/>
                        <a:t>Нээлттэй зах зээл</a:t>
                      </a:r>
                      <a:endParaRPr lang="en-US" sz="2400" dirty="0"/>
                    </a:p>
                  </a:txBody>
                  <a:tcPr/>
                </a:tc>
                <a:tc>
                  <a:txBody>
                    <a:bodyPr/>
                    <a:lstStyle/>
                    <a:p>
                      <a:r>
                        <a:rPr lang="en-US" sz="2000" dirty="0" smtClean="0"/>
                        <a:t>1994</a:t>
                      </a:r>
                      <a:r>
                        <a:rPr lang="mn-MN" sz="2000" dirty="0" smtClean="0"/>
                        <a:t> оны</a:t>
                      </a:r>
                      <a:r>
                        <a:rPr lang="en-US" sz="2000" dirty="0" smtClean="0"/>
                        <a:t> 7 </a:t>
                      </a:r>
                      <a:r>
                        <a:rPr lang="mn-MN" sz="2000" dirty="0" smtClean="0"/>
                        <a:t>.</a:t>
                      </a:r>
                      <a:r>
                        <a:rPr lang="en-US" sz="2000" dirty="0" smtClean="0"/>
                        <a:t>23</a:t>
                      </a:r>
                      <a:endParaRPr lang="en-US" sz="2000" dirty="0"/>
                    </a:p>
                  </a:txBody>
                  <a:tcPr/>
                </a:tc>
                <a:tc>
                  <a:txBody>
                    <a:bodyPr/>
                    <a:lstStyle/>
                    <a:p>
                      <a:pPr algn="l"/>
                      <a:endParaRPr lang="en-US" sz="2000" dirty="0"/>
                    </a:p>
                  </a:txBody>
                  <a:tcPr/>
                </a:tc>
                <a:tc>
                  <a:txBody>
                    <a:bodyPr/>
                    <a:lstStyle/>
                    <a:p>
                      <a:pPr algn="l"/>
                      <a:endParaRPr lang="en-US" sz="2000" dirty="0"/>
                    </a:p>
                  </a:txBody>
                  <a:tcPr/>
                </a:tc>
              </a:tr>
              <a:tr h="1431681">
                <a:tc>
                  <a:txBody>
                    <a:bodyPr/>
                    <a:lstStyle/>
                    <a:p>
                      <a:r>
                        <a:rPr lang="mn-MN" sz="2400" dirty="0" smtClean="0"/>
                        <a:t>Хүүгийн бодлого</a:t>
                      </a:r>
                      <a:endParaRPr lang="en-US" sz="2400" dirty="0"/>
                    </a:p>
                  </a:txBody>
                  <a:tcPr/>
                </a:tc>
                <a:tc gridSpan="3">
                  <a:txBody>
                    <a:bodyPr/>
                    <a:lstStyle/>
                    <a:p>
                      <a:r>
                        <a:rPr lang="mn-MN" sz="2400" dirty="0" smtClean="0"/>
                        <a:t>Нээлттэй зах зээлийн үйл ажиллагааны</a:t>
                      </a:r>
                      <a:r>
                        <a:rPr lang="mn-MN" sz="2400" baseline="0" dirty="0" smtClean="0"/>
                        <a:t> дараа өргөжүүлэн хүүгийн бодлогыг хэрэглэсэн.</a:t>
                      </a:r>
                      <a:endParaRPr lang="en-US" sz="2400" dirty="0"/>
                    </a:p>
                  </a:txBody>
                  <a:tcPr/>
                </a:tc>
                <a:tc hMerge="1">
                  <a:txBody>
                    <a:bodyPr/>
                    <a:lstStyle/>
                    <a:p>
                      <a:pPr algn="l"/>
                      <a:endParaRPr lang="en-US" sz="2000" dirty="0"/>
                    </a:p>
                  </a:txBody>
                  <a:tcPr/>
                </a:tc>
                <a:tc hMerge="1">
                  <a:txBody>
                    <a:bodyPr/>
                    <a:lstStyle/>
                    <a:p>
                      <a:pPr algn="l"/>
                      <a:endParaRPr lang="en-US" sz="2000" dirty="0"/>
                    </a:p>
                  </a:txBody>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Мөнгөний бодлогын хэрэгжилт</a:t>
            </a:r>
            <a:endParaRPr lang="en-US" dirty="0"/>
          </a:p>
        </p:txBody>
      </p:sp>
      <p:graphicFrame>
        <p:nvGraphicFramePr>
          <p:cNvPr id="4" name="Content Placeholder 3"/>
          <p:cNvGraphicFramePr>
            <a:graphicFrameLocks noGrp="1"/>
          </p:cNvGraphicFramePr>
          <p:nvPr>
            <p:ph idx="1"/>
          </p:nvPr>
        </p:nvGraphicFramePr>
        <p:xfrm>
          <a:off x="1028700" y="1552574"/>
          <a:ext cx="7734300" cy="4238625"/>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1219200" y="914400"/>
            <a:ext cx="7543800" cy="461665"/>
          </a:xfrm>
          <a:prstGeom prst="rect">
            <a:avLst/>
          </a:prstGeom>
          <a:noFill/>
        </p:spPr>
        <p:txBody>
          <a:bodyPr wrap="square" rtlCol="0">
            <a:spAutoFit/>
          </a:bodyPr>
          <a:lstStyle/>
          <a:p>
            <a:r>
              <a:rPr lang="mn-MN" dirty="0" smtClean="0"/>
              <a:t>Мөнгөний нийлүүлэлт </a:t>
            </a:r>
            <a:r>
              <a:rPr lang="en-US" sz="1800" dirty="0" smtClean="0"/>
              <a:t>(</a:t>
            </a:r>
            <a:r>
              <a:rPr lang="mn-MN" sz="1800" dirty="0" smtClean="0"/>
              <a:t>М2 мөнгө, тэрбум ₮</a:t>
            </a:r>
            <a:r>
              <a:rPr lang="en-US" sz="1800" dirty="0" smtClean="0"/>
              <a:t>)</a:t>
            </a:r>
            <a:endParaRPr lang="en-US" sz="1800" dirty="0"/>
          </a:p>
        </p:txBody>
      </p:sp>
      <p:sp>
        <p:nvSpPr>
          <p:cNvPr id="7" name="TextBox 6"/>
          <p:cNvSpPr txBox="1"/>
          <p:nvPr/>
        </p:nvSpPr>
        <p:spPr>
          <a:xfrm>
            <a:off x="4800600" y="5943600"/>
            <a:ext cx="3962400" cy="261610"/>
          </a:xfrm>
          <a:prstGeom prst="rect">
            <a:avLst/>
          </a:prstGeom>
          <a:noFill/>
        </p:spPr>
        <p:txBody>
          <a:bodyPr wrap="square" rtlCol="0">
            <a:spAutoFit/>
          </a:bodyPr>
          <a:lstStyle/>
          <a:p>
            <a:r>
              <a:rPr lang="mn-MN" sz="1050" dirty="0" smtClean="0"/>
              <a:t>Эх сурвалж: </a:t>
            </a:r>
            <a:r>
              <a:rPr lang="en-US" sz="1050" dirty="0" smtClean="0"/>
              <a:t>(</a:t>
            </a:r>
            <a:r>
              <a:rPr lang="mn-MN" sz="1050" dirty="0" smtClean="0"/>
              <a:t>Үндэсний статисткийн хороо, </a:t>
            </a:r>
            <a:r>
              <a:rPr lang="en-US" sz="1050" dirty="0" smtClean="0"/>
              <a:t>www.nso.mn</a:t>
            </a:r>
            <a:r>
              <a:rPr lang="mn-MN" sz="1050" dirty="0" smtClean="0"/>
              <a:t> </a:t>
            </a:r>
            <a:r>
              <a:rPr lang="en-US" sz="1050" dirty="0" smtClean="0"/>
              <a:t>)</a:t>
            </a:r>
            <a:endParaRPr lang="en-US" sz="105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028700" y="1600200"/>
          <a:ext cx="7962900" cy="406717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676400" y="914400"/>
            <a:ext cx="6858000" cy="461665"/>
          </a:xfrm>
          <a:prstGeom prst="rect">
            <a:avLst/>
          </a:prstGeom>
          <a:noFill/>
        </p:spPr>
        <p:txBody>
          <a:bodyPr wrap="square" rtlCol="0">
            <a:spAutoFit/>
          </a:bodyPr>
          <a:lstStyle/>
          <a:p>
            <a:r>
              <a:rPr lang="mn-MN" dirty="0" smtClean="0"/>
              <a:t>Инфляци болон ДНБ-ний жилийн өсөлт,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028700" y="1552575"/>
          <a:ext cx="7315200" cy="41148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762000" y="533400"/>
            <a:ext cx="7696200" cy="738664"/>
          </a:xfrm>
          <a:prstGeom prst="rect">
            <a:avLst/>
          </a:prstGeom>
          <a:noFill/>
        </p:spPr>
        <p:txBody>
          <a:bodyPr wrap="square" rtlCol="0">
            <a:spAutoFit/>
          </a:bodyPr>
          <a:lstStyle/>
          <a:p>
            <a:r>
              <a:rPr lang="mn-MN" dirty="0" smtClean="0"/>
              <a:t>Инфляци болон ДНБ-ний өсөлт</a:t>
            </a:r>
          </a:p>
          <a:p>
            <a:r>
              <a:rPr lang="en-US" sz="1800" dirty="0" smtClean="0"/>
              <a:t>(</a:t>
            </a:r>
            <a:r>
              <a:rPr lang="mn-MN" sz="1800" dirty="0" smtClean="0"/>
              <a:t>2000-2012</a:t>
            </a:r>
            <a:r>
              <a:rPr lang="en-US" sz="1800" dirty="0" smtClean="0"/>
              <a:t> </a:t>
            </a:r>
            <a:r>
              <a:rPr lang="en-US" sz="1800" dirty="0" err="1" smtClean="0">
                <a:latin typeface="Arial Mon" pitchFamily="34" charset="0"/>
              </a:rPr>
              <a:t>îí</a:t>
            </a:r>
            <a:r>
              <a:rPr lang="en-US" sz="1800" dirty="0" smtClean="0"/>
              <a:t>)</a:t>
            </a:r>
            <a:endParaRPr lang="en-US" sz="1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sz="3600" dirty="0" smtClean="0"/>
              <a:t>Валютын ханш</a:t>
            </a:r>
            <a:r>
              <a:rPr lang="en-US" sz="3600" dirty="0" err="1" smtClean="0">
                <a:latin typeface="Arial Mon" pitchFamily="34" charset="0"/>
              </a:rPr>
              <a:t>èéí</a:t>
            </a:r>
            <a:r>
              <a:rPr lang="en-US" sz="3600" dirty="0" smtClean="0">
                <a:latin typeface="Arial Mon" pitchFamily="34" charset="0"/>
              </a:rPr>
              <a:t> </a:t>
            </a:r>
            <a:r>
              <a:rPr lang="en-US" sz="3600" dirty="0" err="1" smtClean="0">
                <a:latin typeface="Arial Mon" pitchFamily="34" charset="0"/>
              </a:rPr>
              <a:t>õýëáýëçýë</a:t>
            </a:r>
            <a:endParaRPr lang="en-US" sz="3600" dirty="0">
              <a:latin typeface="Arial Mon" pitchFamily="34" charset="0"/>
            </a:endParaRPr>
          </a:p>
        </p:txBody>
      </p:sp>
      <p:graphicFrame>
        <p:nvGraphicFramePr>
          <p:cNvPr id="4" name="Chart 3"/>
          <p:cNvGraphicFramePr/>
          <p:nvPr/>
        </p:nvGraphicFramePr>
        <p:xfrm>
          <a:off x="381000" y="1219200"/>
          <a:ext cx="8382000" cy="4114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sz="3200" b="1" dirty="0" smtClean="0"/>
              <a:t>Бусад орны Төв банкны бодлого</a:t>
            </a:r>
            <a:endParaRPr lang="en-US" sz="3200" b="1" dirty="0"/>
          </a:p>
        </p:txBody>
      </p:sp>
      <p:sp>
        <p:nvSpPr>
          <p:cNvPr id="3" name="Content Placeholder 2"/>
          <p:cNvSpPr>
            <a:spLocks noGrp="1"/>
          </p:cNvSpPr>
          <p:nvPr>
            <p:ph idx="1"/>
          </p:nvPr>
        </p:nvSpPr>
        <p:spPr>
          <a:xfrm>
            <a:off x="2667000" y="914400"/>
            <a:ext cx="6096000" cy="4114800"/>
          </a:xfrm>
        </p:spPr>
        <p:txBody>
          <a:bodyPr/>
          <a:lstStyle/>
          <a:p>
            <a:pPr algn="just">
              <a:buNone/>
            </a:pPr>
            <a:r>
              <a:rPr lang="mn-MN" sz="2400" dirty="0" smtClean="0"/>
              <a:t>    </a:t>
            </a:r>
            <a:r>
              <a:rPr lang="mn-MN" sz="1800" dirty="0" smtClean="0"/>
              <a:t>АНУ-ын Холбооны нөөцийн сан 2011 онд  мөнгөний бодлогоо сулруулахгүй гэж шийджээ. </a:t>
            </a:r>
            <a:br>
              <a:rPr lang="mn-MN" sz="1800" dirty="0" smtClean="0"/>
            </a:br>
            <a:r>
              <a:rPr lang="mn-MN" sz="1800" dirty="0" smtClean="0"/>
              <a:t/>
            </a:r>
            <a:br>
              <a:rPr lang="mn-MN" sz="1800" dirty="0" smtClean="0"/>
            </a:br>
            <a:r>
              <a:rPr lang="mn-MN" sz="1800" dirty="0" smtClean="0"/>
              <a:t>Өнгөрсөн онд-АНУ-ын төв банк 600 тэрбум ам. доллар гаргаж, Сангийн яамныхаа бондыг худалдан авахаар болсон. Энэ нь ам.долларын ханшийг сулруулж, инфляцийг хөөрөгдөнө хэмээн шинжээчид нэлээд шүүмжилж байсан юм.</a:t>
            </a:r>
            <a:br>
              <a:rPr lang="mn-MN" sz="1800" dirty="0" smtClean="0"/>
            </a:br>
            <a:r>
              <a:rPr lang="mn-MN" sz="1800" dirty="0" smtClean="0"/>
              <a:t/>
            </a:r>
            <a:br>
              <a:rPr lang="mn-MN" sz="1800" dirty="0" smtClean="0"/>
            </a:br>
            <a:r>
              <a:rPr lang="mn-MN" sz="1800" dirty="0" smtClean="0"/>
              <a:t>Гэхдээ Холбооны нөөцийн сан дахин мөнгөний бодлогоо сулруулна гэх таамаг гарч байсан билээ.</a:t>
            </a:r>
          </a:p>
        </p:txBody>
      </p:sp>
      <p:pic>
        <p:nvPicPr>
          <p:cNvPr id="4" name="Picture 3" descr="dollar-middle.jpg"/>
          <p:cNvPicPr>
            <a:picLocks noChangeAspect="1"/>
          </p:cNvPicPr>
          <p:nvPr/>
        </p:nvPicPr>
        <p:blipFill>
          <a:blip r:embed="rId2" cstate="print"/>
          <a:stretch>
            <a:fillRect/>
          </a:stretch>
        </p:blipFill>
        <p:spPr>
          <a:xfrm>
            <a:off x="304800" y="1066800"/>
            <a:ext cx="2438400" cy="3367314"/>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sz="3600" dirty="0" smtClean="0"/>
              <a:t>Японы төв банк</a:t>
            </a:r>
            <a:endParaRPr lang="en-US" sz="3600" dirty="0"/>
          </a:p>
        </p:txBody>
      </p:sp>
      <p:sp>
        <p:nvSpPr>
          <p:cNvPr id="3" name="Content Placeholder 2"/>
          <p:cNvSpPr>
            <a:spLocks noGrp="1"/>
          </p:cNvSpPr>
          <p:nvPr>
            <p:ph idx="1"/>
          </p:nvPr>
        </p:nvSpPr>
        <p:spPr>
          <a:xfrm>
            <a:off x="3352800" y="1371600"/>
            <a:ext cx="5372100" cy="4114800"/>
          </a:xfrm>
        </p:spPr>
        <p:txBody>
          <a:bodyPr/>
          <a:lstStyle/>
          <a:p>
            <a:pPr algn="just">
              <a:buNone/>
            </a:pPr>
            <a:r>
              <a:rPr lang="mn-MN" sz="2400" dirty="0" smtClean="0"/>
              <a:t>    2011 оны эхний улирлын  байдлаар Японы төв банк мөнгөний бодлогоо сулруулж, бодлогын хүүг тэг хувь руу ойртуулах бодлоготой байсан. Энэ нь инфляцийг нэмэгдүүлэх гэсэн оролдлогоос үүдэлтэй. Өөрөөр хэлбэл, Японы санхүүгийн зохицуулагчид мөнгөний бодлогоо чангаруулах тухай огт ярихгүй байсан байна.</a:t>
            </a:r>
            <a:endParaRPr lang="en-US" sz="2400" dirty="0"/>
          </a:p>
        </p:txBody>
      </p:sp>
      <p:pic>
        <p:nvPicPr>
          <p:cNvPr id="4" name="Picture 3" descr="yen_250tai-middle.jpg"/>
          <p:cNvPicPr>
            <a:picLocks noChangeAspect="1"/>
          </p:cNvPicPr>
          <p:nvPr/>
        </p:nvPicPr>
        <p:blipFill>
          <a:blip r:embed="rId2" cstate="print"/>
          <a:stretch>
            <a:fillRect/>
          </a:stretch>
        </p:blipFill>
        <p:spPr>
          <a:xfrm>
            <a:off x="457200" y="1371600"/>
            <a:ext cx="2971800" cy="2662903"/>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sz="3200" dirty="0" smtClean="0"/>
              <a:t>Хятдын төв банк </a:t>
            </a:r>
            <a:r>
              <a:rPr lang="en-US" sz="3200" dirty="0" smtClean="0"/>
              <a:t>(</a:t>
            </a:r>
            <a:r>
              <a:rPr lang="mn-MN" sz="3200" dirty="0" smtClean="0"/>
              <a:t>Ардын банк</a:t>
            </a:r>
            <a:r>
              <a:rPr lang="en-US" sz="3200" dirty="0" smtClean="0"/>
              <a:t>)</a:t>
            </a:r>
            <a:endParaRPr lang="en-US" sz="3200" dirty="0"/>
          </a:p>
        </p:txBody>
      </p:sp>
      <p:sp>
        <p:nvSpPr>
          <p:cNvPr id="3" name="Content Placeholder 2"/>
          <p:cNvSpPr>
            <a:spLocks noGrp="1"/>
          </p:cNvSpPr>
          <p:nvPr>
            <p:ph idx="1"/>
          </p:nvPr>
        </p:nvSpPr>
        <p:spPr>
          <a:xfrm>
            <a:off x="3352800" y="1552575"/>
            <a:ext cx="4991100" cy="4114800"/>
          </a:xfrm>
        </p:spPr>
        <p:txBody>
          <a:bodyPr/>
          <a:lstStyle/>
          <a:p>
            <a:pPr algn="just">
              <a:buNone/>
            </a:pPr>
            <a:r>
              <a:rPr lang="mn-MN" sz="2400" dirty="0" smtClean="0"/>
              <a:t>    </a:t>
            </a:r>
            <a:r>
              <a:rPr lang="mn-MN" sz="2800" dirty="0" smtClean="0"/>
              <a:t>2010 оны 5-р сарын байдлаар Хятадын банкуудын хувьцааны ханш буурчээ. Энэ нь тус улс мөнгөний хатуу бодлого баримталж, хөрөнгө оруулагчдад нөлөөлж буйтай холбоотой байжээ. </a:t>
            </a:r>
            <a:endParaRPr lang="en-US" sz="2800" dirty="0"/>
          </a:p>
        </p:txBody>
      </p:sp>
      <p:pic>
        <p:nvPicPr>
          <p:cNvPr id="4" name="Picture 3" descr="bank_of_china_03201-middle.jpg"/>
          <p:cNvPicPr>
            <a:picLocks noChangeAspect="1"/>
          </p:cNvPicPr>
          <p:nvPr/>
        </p:nvPicPr>
        <p:blipFill>
          <a:blip r:embed="rId2" cstate="print"/>
          <a:stretch>
            <a:fillRect/>
          </a:stretch>
        </p:blipFill>
        <p:spPr>
          <a:xfrm>
            <a:off x="228600" y="1600200"/>
            <a:ext cx="3363343" cy="16764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Дүгнэлт</a:t>
            </a:r>
            <a:endParaRPr lang="en-US" dirty="0"/>
          </a:p>
        </p:txBody>
      </p:sp>
      <p:sp>
        <p:nvSpPr>
          <p:cNvPr id="3" name="Content Placeholder 2"/>
          <p:cNvSpPr>
            <a:spLocks noGrp="1"/>
          </p:cNvSpPr>
          <p:nvPr>
            <p:ph idx="1"/>
          </p:nvPr>
        </p:nvSpPr>
        <p:spPr>
          <a:xfrm>
            <a:off x="914400" y="914400"/>
            <a:ext cx="7658100" cy="4848225"/>
          </a:xfrm>
        </p:spPr>
        <p:txBody>
          <a:bodyPr/>
          <a:lstStyle/>
          <a:p>
            <a:pPr algn="just">
              <a:buFont typeface="Arial" pitchFamily="34" charset="0"/>
              <a:buChar char="•"/>
            </a:pPr>
            <a:r>
              <a:rPr lang="mn-MN" sz="2800" dirty="0" smtClean="0"/>
              <a:t> Зах зээлийн харилцаанд шилжих эхний шатны арга хэмжээнүүдийг авч байх үе буюу </a:t>
            </a:r>
            <a:r>
              <a:rPr lang="en-US" sz="2800" dirty="0" smtClean="0"/>
              <a:t>1991-1994</a:t>
            </a:r>
            <a:r>
              <a:rPr lang="mn-MN" sz="2800" dirty="0" smtClean="0"/>
              <a:t> онд үйлдвэрлэл унаж, эдийн засгийн гол гол үзүүлэлтүүдийн харьцаа алдагдаж, банкинд итгэх итгэл алдарсан энэ үед мөнгөний хатуу бодлого буюу </a:t>
            </a:r>
            <a:r>
              <a:rPr lang="en-US" sz="2800" dirty="0" smtClean="0"/>
              <a:t>“</a:t>
            </a:r>
            <a:r>
              <a:rPr lang="mn-MN" sz="2800" dirty="0" smtClean="0"/>
              <a:t>үнэтэй мөнгөний</a:t>
            </a:r>
            <a:r>
              <a:rPr lang="en-US" sz="2800" dirty="0" smtClean="0"/>
              <a:t>”</a:t>
            </a:r>
            <a:r>
              <a:rPr lang="mn-MN" sz="2800" dirty="0" smtClean="0"/>
              <a:t> бодлого хэрэгжүүлсэн байна.</a:t>
            </a:r>
          </a:p>
          <a:p>
            <a:pPr algn="just">
              <a:buFont typeface="Arial" pitchFamily="34" charset="0"/>
              <a:buChar char="•"/>
            </a:pPr>
            <a:r>
              <a:rPr lang="en-US" sz="2800" dirty="0" smtClean="0"/>
              <a:t>1992 </a:t>
            </a:r>
            <a:r>
              <a:rPr lang="mn-MN" sz="2800" dirty="0" smtClean="0"/>
              <a:t>онд </a:t>
            </a:r>
            <a:r>
              <a:rPr lang="en-US" sz="2800" dirty="0" smtClean="0"/>
              <a:t>325,5</a:t>
            </a:r>
            <a:r>
              <a:rPr lang="mn-MN" sz="2800" dirty="0" smtClean="0"/>
              <a:t>% байсан бол </a:t>
            </a:r>
            <a:r>
              <a:rPr lang="en-US" sz="2800" dirty="0" smtClean="0"/>
              <a:t>1995 </a:t>
            </a:r>
            <a:r>
              <a:rPr lang="mn-MN" sz="2800" dirty="0" smtClean="0"/>
              <a:t>онд </a:t>
            </a:r>
            <a:r>
              <a:rPr lang="en-US" sz="2800" dirty="0" smtClean="0"/>
              <a:t>53,1</a:t>
            </a:r>
            <a:r>
              <a:rPr lang="mn-MN" sz="2800" dirty="0" smtClean="0"/>
              <a:t> % болж даруй </a:t>
            </a:r>
            <a:r>
              <a:rPr lang="en-US" sz="2800" dirty="0" smtClean="0"/>
              <a:t>6</a:t>
            </a:r>
            <a:r>
              <a:rPr lang="mn-MN" sz="2800" dirty="0" smtClean="0"/>
              <a:t> дахин буурч үйлдвэрлэлийн уналт зогсож </a:t>
            </a:r>
            <a:r>
              <a:rPr lang="en-US" sz="2800" dirty="0" smtClean="0"/>
              <a:t>1994 </a:t>
            </a:r>
            <a:r>
              <a:rPr lang="mn-MN" sz="2800" dirty="0" smtClean="0"/>
              <a:t>оноос Монголын эдийн засаг өссөн байна. </a:t>
            </a:r>
          </a:p>
          <a:p>
            <a:pPr>
              <a:buNone/>
            </a:pPr>
            <a:endParaRPr lang="en-US"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Дүгнэлт</a:t>
            </a:r>
            <a:endParaRPr lang="en-US" dirty="0"/>
          </a:p>
        </p:txBody>
      </p:sp>
      <p:sp>
        <p:nvSpPr>
          <p:cNvPr id="3" name="Content Placeholder 2"/>
          <p:cNvSpPr>
            <a:spLocks noGrp="1"/>
          </p:cNvSpPr>
          <p:nvPr>
            <p:ph idx="1"/>
          </p:nvPr>
        </p:nvSpPr>
        <p:spPr/>
        <p:txBody>
          <a:bodyPr/>
          <a:lstStyle/>
          <a:p>
            <a:r>
              <a:rPr lang="en-US" dirty="0" smtClean="0"/>
              <a:t>1998 </a:t>
            </a:r>
            <a:r>
              <a:rPr lang="mn-MN" dirty="0" smtClean="0"/>
              <a:t>оноос инфляцийн түвшин тогтворжиж эхэлсэнээр уян бодлого руу чиглэсэн</a:t>
            </a:r>
          </a:p>
          <a:p>
            <a:r>
              <a:rPr lang="en-US" dirty="0" smtClean="0"/>
              <a:t>2007 </a:t>
            </a:r>
            <a:r>
              <a:rPr lang="mn-MN" dirty="0" smtClean="0"/>
              <a:t>онд </a:t>
            </a:r>
            <a:r>
              <a:rPr lang="en-US" dirty="0" smtClean="0"/>
              <a:t>17,8</a:t>
            </a:r>
            <a:r>
              <a:rPr lang="mn-MN" dirty="0" smtClean="0"/>
              <a:t>% болсон нь урьд жилүүдийн мөнгийг зах зээл дээр их хэмжээгээр нийлүүлсэн нь </a:t>
            </a:r>
            <a:r>
              <a:rPr lang="en-US" dirty="0" smtClean="0"/>
              <a:t>2008 </a:t>
            </a:r>
            <a:r>
              <a:rPr lang="mn-MN" dirty="0" smtClean="0"/>
              <a:t> оны инфляцид сөргөөр нөлөөлсөн.</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Ашигласан материал:</a:t>
            </a:r>
            <a:endParaRPr lang="en-US" dirty="0"/>
          </a:p>
        </p:txBody>
      </p:sp>
      <p:sp>
        <p:nvSpPr>
          <p:cNvPr id="3" name="Content Placeholder 2"/>
          <p:cNvSpPr>
            <a:spLocks noGrp="1"/>
          </p:cNvSpPr>
          <p:nvPr>
            <p:ph idx="1"/>
          </p:nvPr>
        </p:nvSpPr>
        <p:spPr/>
        <p:txBody>
          <a:bodyPr/>
          <a:lstStyle/>
          <a:p>
            <a:pPr marL="514350" indent="-514350">
              <a:buAutoNum type="arabicPeriod"/>
            </a:pPr>
            <a:r>
              <a:rPr lang="mn-MN" sz="1600" dirty="0" smtClean="0"/>
              <a:t>“Санхүүгийн мэдээ” сонин</a:t>
            </a:r>
          </a:p>
          <a:p>
            <a:pPr marL="514350" indent="-514350">
              <a:buAutoNum type="arabicPeriod"/>
            </a:pPr>
            <a:r>
              <a:rPr lang="mn-MN" sz="1600" dirty="0" smtClean="0"/>
              <a:t>МУ</a:t>
            </a:r>
            <a:r>
              <a:rPr lang="en-US" sz="1600" dirty="0" smtClean="0"/>
              <a:t>-</a:t>
            </a:r>
            <a:r>
              <a:rPr lang="mn-MN" sz="1600" dirty="0" smtClean="0"/>
              <a:t>ын </a:t>
            </a:r>
            <a:r>
              <a:rPr lang="en-US" sz="1600" dirty="0" smtClean="0"/>
              <a:t>2009-2011</a:t>
            </a:r>
            <a:r>
              <a:rPr lang="mn-MN" sz="1600" dirty="0" smtClean="0"/>
              <a:t> оны төсвийн төсөл</a:t>
            </a:r>
          </a:p>
          <a:p>
            <a:pPr marL="514350" indent="-514350">
              <a:buAutoNum type="arabicPeriod"/>
            </a:pPr>
            <a:r>
              <a:rPr lang="mn-MN" sz="1600" dirty="0" smtClean="0"/>
              <a:t>МУ</a:t>
            </a:r>
            <a:r>
              <a:rPr lang="en-US" sz="1600" dirty="0" smtClean="0"/>
              <a:t>-</a:t>
            </a:r>
            <a:r>
              <a:rPr lang="mn-MN" sz="1600" dirty="0" smtClean="0"/>
              <a:t>ын статистикийн эмхэтгэл </a:t>
            </a:r>
            <a:r>
              <a:rPr lang="en-US" sz="1600" dirty="0" smtClean="0"/>
              <a:t>(2010</a:t>
            </a:r>
            <a:r>
              <a:rPr lang="mn-MN" sz="1600" dirty="0" smtClean="0"/>
              <a:t> он</a:t>
            </a:r>
            <a:r>
              <a:rPr lang="en-US" sz="1600" dirty="0" smtClean="0"/>
              <a:t>)</a:t>
            </a:r>
          </a:p>
          <a:p>
            <a:pPr marL="514350" indent="-514350">
              <a:buAutoNum type="arabicPeriod"/>
            </a:pPr>
            <a:r>
              <a:rPr lang="mn-MN" sz="1600" dirty="0" smtClean="0"/>
              <a:t>Д.Моломжамц: Санхүү, мөнгө</a:t>
            </a:r>
            <a:r>
              <a:rPr lang="en-US" sz="1600" dirty="0" smtClean="0"/>
              <a:t>-</a:t>
            </a:r>
            <a:r>
              <a:rPr lang="mn-MN" sz="1600" dirty="0" smtClean="0"/>
              <a:t>зээлийн харилцаа    УБ </a:t>
            </a:r>
            <a:r>
              <a:rPr lang="en-US" sz="1600" dirty="0" smtClean="0"/>
              <a:t>2008</a:t>
            </a:r>
          </a:p>
          <a:p>
            <a:pPr marL="514350" indent="-514350">
              <a:buAutoNum type="arabicPeriod"/>
            </a:pPr>
            <a:r>
              <a:rPr lang="en-US" sz="1600" dirty="0" smtClean="0">
                <a:solidFill>
                  <a:srgbClr val="000000"/>
                </a:solidFill>
                <a:hlinkClick r:id="rId2"/>
              </a:rPr>
              <a:t>www.nso.mn</a:t>
            </a:r>
            <a:endParaRPr lang="en-US" sz="1600" dirty="0" smtClean="0">
              <a:solidFill>
                <a:srgbClr val="000000"/>
              </a:solidFill>
            </a:endParaRPr>
          </a:p>
          <a:p>
            <a:pPr marL="514350" indent="-514350">
              <a:buAutoNum type="arabicPeriod"/>
            </a:pPr>
            <a:r>
              <a:rPr lang="en-US" sz="1600" dirty="0" smtClean="0">
                <a:solidFill>
                  <a:srgbClr val="000000"/>
                </a:solidFill>
                <a:hlinkClick r:id="rId3"/>
              </a:rPr>
              <a:t>www.mongolbank.mn</a:t>
            </a:r>
            <a:endParaRPr lang="en-US" sz="1600" dirty="0" smtClean="0">
              <a:solidFill>
                <a:srgbClr val="000000"/>
              </a:solidFill>
            </a:endParaRPr>
          </a:p>
          <a:p>
            <a:pPr marL="514350" indent="-514350">
              <a:buAutoNum type="arabicPeriod"/>
            </a:pPr>
            <a:r>
              <a:rPr lang="en-US" sz="1600" dirty="0" smtClean="0">
                <a:solidFill>
                  <a:srgbClr val="000000"/>
                </a:solidFill>
                <a:hlinkClick r:id="rId4"/>
              </a:rPr>
              <a:t>www.sanhuu.mn</a:t>
            </a:r>
            <a:endParaRPr lang="en-US" sz="1600" dirty="0" smtClean="0">
              <a:solidFill>
                <a:srgbClr val="000000"/>
              </a:solidFill>
            </a:endParaRPr>
          </a:p>
          <a:p>
            <a:pPr marL="514350" indent="-514350">
              <a:buAutoNum type="arabicPeriod"/>
            </a:pPr>
            <a:r>
              <a:rPr lang="en-US" sz="1600" dirty="0" smtClean="0">
                <a:solidFill>
                  <a:srgbClr val="000000"/>
                </a:solidFill>
                <a:hlinkClick r:id="rId5"/>
              </a:rPr>
              <a:t>www.google.mn</a:t>
            </a:r>
            <a:endParaRPr lang="en-US" sz="1600" dirty="0" smtClean="0">
              <a:solidFill>
                <a:srgbClr val="000000"/>
              </a:solidFill>
            </a:endParaRPr>
          </a:p>
          <a:p>
            <a:pPr marL="514350" indent="-514350">
              <a:buAutoNum type="arabicPeriod"/>
            </a:pPr>
            <a:r>
              <a:rPr lang="en-US" sz="1600" dirty="0" smtClean="0">
                <a:solidFill>
                  <a:srgbClr val="000000"/>
                </a:solidFill>
                <a:hlinkClick r:id="rId6"/>
              </a:rPr>
              <a:t>www.slideshare.com</a:t>
            </a:r>
            <a:endParaRPr lang="en-US" sz="1600" dirty="0" smtClean="0">
              <a:solidFill>
                <a:srgbClr val="000000"/>
              </a:solidFill>
            </a:endParaRPr>
          </a:p>
          <a:p>
            <a:pPr marL="514350" indent="-514350">
              <a:buAutoNum type="arabicPeriod"/>
            </a:pPr>
            <a:r>
              <a:rPr lang="en-US" sz="1600" dirty="0" smtClean="0">
                <a:solidFill>
                  <a:srgbClr val="000000"/>
                </a:solidFill>
                <a:hlinkClick r:id="rId7"/>
              </a:rPr>
              <a:t>www.scribd.com</a:t>
            </a:r>
            <a:endParaRPr lang="en-US" sz="1600" dirty="0" smtClean="0">
              <a:solidFill>
                <a:srgbClr val="000000"/>
              </a:solidFill>
            </a:endParaRPr>
          </a:p>
          <a:p>
            <a:pPr marL="514350" indent="-514350">
              <a:buAutoNum type="arabicPeriod"/>
            </a:pPr>
            <a:r>
              <a:rPr lang="en-US" sz="1600" dirty="0" smtClean="0"/>
              <a:t>www.gelegjamts.org</a:t>
            </a:r>
            <a:endParaRPr lang="en-US" sz="1600"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powerpoint-template">
  <a:themeElements>
    <a:clrScheme name="powerpoint-template-24 7">
      <a:dk1>
        <a:srgbClr val="4D4D4D"/>
      </a:dk1>
      <a:lt1>
        <a:srgbClr val="FFFFFF"/>
      </a:lt1>
      <a:dk2>
        <a:srgbClr val="4D4D4D"/>
      </a:dk2>
      <a:lt2>
        <a:srgbClr val="888888"/>
      </a:lt2>
      <a:accent1>
        <a:srgbClr val="9E9E9E"/>
      </a:accent1>
      <a:accent2>
        <a:srgbClr val="BEBEBE"/>
      </a:accent2>
      <a:accent3>
        <a:srgbClr val="FFFFFF"/>
      </a:accent3>
      <a:accent4>
        <a:srgbClr val="404040"/>
      </a:accent4>
      <a:accent5>
        <a:srgbClr val="CCCCCC"/>
      </a:accent5>
      <a:accent6>
        <a:srgbClr val="ACACAC"/>
      </a:accent6>
      <a:hlink>
        <a:srgbClr val="C8C8C8"/>
      </a:hlink>
      <a:folHlink>
        <a:srgbClr val="DDDDDD"/>
      </a:folHlink>
    </a:clrScheme>
    <a:fontScheme name="powerpoint-template-24">
      <a:majorFont>
        <a:latin typeface="Microsoft Sans Serif"/>
        <a:ea typeface=""/>
        <a:cs typeface=""/>
      </a:majorFont>
      <a:minorFont>
        <a:latin typeface="Microsoft Sans Serif"/>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powerpoint-template-24 1">
        <a:dk1>
          <a:srgbClr val="4D4D4D"/>
        </a:dk1>
        <a:lt1>
          <a:srgbClr val="FFFFFF"/>
        </a:lt1>
        <a:dk2>
          <a:srgbClr val="4D4D4D"/>
        </a:dk2>
        <a:lt2>
          <a:srgbClr val="0C209B"/>
        </a:lt2>
        <a:accent1>
          <a:srgbClr val="2167BF"/>
        </a:accent1>
        <a:accent2>
          <a:srgbClr val="C60C0D"/>
        </a:accent2>
        <a:accent3>
          <a:srgbClr val="FFFFFF"/>
        </a:accent3>
        <a:accent4>
          <a:srgbClr val="404040"/>
        </a:accent4>
        <a:accent5>
          <a:srgbClr val="ABB8DC"/>
        </a:accent5>
        <a:accent6>
          <a:srgbClr val="B30A0B"/>
        </a:accent6>
        <a:hlink>
          <a:srgbClr val="4793C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0E0F83"/>
        </a:lt2>
        <a:accent1>
          <a:srgbClr val="4049D2"/>
        </a:accent1>
        <a:accent2>
          <a:srgbClr val="494FD9"/>
        </a:accent2>
        <a:accent3>
          <a:srgbClr val="FFFFFF"/>
        </a:accent3>
        <a:accent4>
          <a:srgbClr val="404040"/>
        </a:accent4>
        <a:accent5>
          <a:srgbClr val="AFB1E5"/>
        </a:accent5>
        <a:accent6>
          <a:srgbClr val="4147C4"/>
        </a:accent6>
        <a:hlink>
          <a:srgbClr val="757DD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4B8ACD"/>
        </a:lt2>
        <a:accent1>
          <a:srgbClr val="5C98C2"/>
        </a:accent1>
        <a:accent2>
          <a:srgbClr val="93BAD6"/>
        </a:accent2>
        <a:accent3>
          <a:srgbClr val="FFFFFF"/>
        </a:accent3>
        <a:accent4>
          <a:srgbClr val="404040"/>
        </a:accent4>
        <a:accent5>
          <a:srgbClr val="B5CADD"/>
        </a:accent5>
        <a:accent6>
          <a:srgbClr val="85A8C2"/>
        </a:accent6>
        <a:hlink>
          <a:srgbClr val="AECDE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114682"/>
        </a:lt2>
        <a:accent1>
          <a:srgbClr val="295B99"/>
        </a:accent1>
        <a:accent2>
          <a:srgbClr val="406DA6"/>
        </a:accent2>
        <a:accent3>
          <a:srgbClr val="FFFFFF"/>
        </a:accent3>
        <a:accent4>
          <a:srgbClr val="404040"/>
        </a:accent4>
        <a:accent5>
          <a:srgbClr val="ACB5CA"/>
        </a:accent5>
        <a:accent6>
          <a:srgbClr val="396296"/>
        </a:accent6>
        <a:hlink>
          <a:srgbClr val="5F84B5"/>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617180"/>
        </a:lt2>
        <a:accent1>
          <a:srgbClr val="85919F"/>
        </a:accent1>
        <a:accent2>
          <a:srgbClr val="96A3AF"/>
        </a:accent2>
        <a:accent3>
          <a:srgbClr val="FFFFFF"/>
        </a:accent3>
        <a:accent4>
          <a:srgbClr val="404040"/>
        </a:accent4>
        <a:accent5>
          <a:srgbClr val="C2C7CD"/>
        </a:accent5>
        <a:accent6>
          <a:srgbClr val="87939E"/>
        </a:accent6>
        <a:hlink>
          <a:srgbClr val="AFB9C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888888"/>
        </a:lt2>
        <a:accent1>
          <a:srgbClr val="9E9E9E"/>
        </a:accent1>
        <a:accent2>
          <a:srgbClr val="BEBEBE"/>
        </a:accent2>
        <a:accent3>
          <a:srgbClr val="FFFFFF"/>
        </a:accent3>
        <a:accent4>
          <a:srgbClr val="404040"/>
        </a:accent4>
        <a:accent5>
          <a:srgbClr val="CCCCCC"/>
        </a:accent5>
        <a:accent6>
          <a:srgbClr val="ACACAC"/>
        </a:accent6>
        <a:hlink>
          <a:srgbClr val="C8C8C8"/>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888888"/>
        </a:lt2>
        <a:accent1>
          <a:srgbClr val="9E9E9E"/>
        </a:accent1>
        <a:accent2>
          <a:srgbClr val="BEBEBE"/>
        </a:accent2>
        <a:accent3>
          <a:srgbClr val="FFFFFF"/>
        </a:accent3>
        <a:accent4>
          <a:srgbClr val="404040"/>
        </a:accent4>
        <a:accent5>
          <a:srgbClr val="CCCCCC"/>
        </a:accent5>
        <a:accent6>
          <a:srgbClr val="ACACAC"/>
        </a:accent6>
        <a:hlink>
          <a:srgbClr val="F20000"/>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888888"/>
        </a:lt2>
        <a:accent1>
          <a:srgbClr val="9E9E9E"/>
        </a:accent1>
        <a:accent2>
          <a:srgbClr val="BEBEBE"/>
        </a:accent2>
        <a:accent3>
          <a:srgbClr val="FFFFFF"/>
        </a:accent3>
        <a:accent4>
          <a:srgbClr val="404040"/>
        </a:accent4>
        <a:accent5>
          <a:srgbClr val="CCCCCC"/>
        </a:accent5>
        <a:accent6>
          <a:srgbClr val="ACACAC"/>
        </a:accent6>
        <a:hlink>
          <a:srgbClr val="D00000"/>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888888"/>
        </a:lt2>
        <a:accent1>
          <a:srgbClr val="9E9E9E"/>
        </a:accent1>
        <a:accent2>
          <a:srgbClr val="BEBEBE"/>
        </a:accent2>
        <a:accent3>
          <a:srgbClr val="FFFFFF"/>
        </a:accent3>
        <a:accent4>
          <a:srgbClr val="404040"/>
        </a:accent4>
        <a:accent5>
          <a:srgbClr val="CCCCCC"/>
        </a:accent5>
        <a:accent6>
          <a:srgbClr val="ACACAC"/>
        </a:accent6>
        <a:hlink>
          <a:srgbClr val="397AFD"/>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1">
        <a:dk1>
          <a:srgbClr val="4D4D4D"/>
        </a:dk1>
        <a:lt1>
          <a:srgbClr val="FFFFFF"/>
        </a:lt1>
        <a:dk2>
          <a:srgbClr val="4D4D4D"/>
        </a:dk2>
        <a:lt2>
          <a:srgbClr val="888888"/>
        </a:lt2>
        <a:accent1>
          <a:srgbClr val="9E9E9E"/>
        </a:accent1>
        <a:accent2>
          <a:srgbClr val="BEBEBE"/>
        </a:accent2>
        <a:accent3>
          <a:srgbClr val="FFFFFF"/>
        </a:accent3>
        <a:accent4>
          <a:srgbClr val="404040"/>
        </a:accent4>
        <a:accent5>
          <a:srgbClr val="CCCCCC"/>
        </a:accent5>
        <a:accent6>
          <a:srgbClr val="ACACAC"/>
        </a:accent6>
        <a:hlink>
          <a:srgbClr val="3892FE"/>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powerpoint-template</Template>
  <TotalTime>982</TotalTime>
  <Words>506</Words>
  <Application>Microsoft Office PowerPoint</Application>
  <PresentationFormat>On-screen Show (4:3)</PresentationFormat>
  <Paragraphs>81</Paragraphs>
  <Slides>16</Slides>
  <Notes>3</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powerpoint-template</vt:lpstr>
      <vt:lpstr>Мөнгөний бодлого</vt:lpstr>
      <vt:lpstr>Агуулга</vt:lpstr>
      <vt:lpstr>Мөнгөний бодлогын  зорилго, зорилт</vt:lpstr>
      <vt:lpstr>Мөнгөний бодлогын төрөл</vt:lpstr>
      <vt:lpstr>Мөнгөний бодлогын арга хэрэгслүүдийг мөнгөний нийлүүлэлтэнд нөлөөх байдлаар нь:  </vt:lpstr>
      <vt:lpstr>Slide 6</vt:lpstr>
      <vt:lpstr>Мөнгөний бодлогын хэрэгжилт</vt:lpstr>
      <vt:lpstr>Slide 8</vt:lpstr>
      <vt:lpstr>Slide 9</vt:lpstr>
      <vt:lpstr>Валютын ханшèéí õýëáýëçýë</vt:lpstr>
      <vt:lpstr>Бусад орны Төв банкны бодлого</vt:lpstr>
      <vt:lpstr>Японы төв банк</vt:lpstr>
      <vt:lpstr>Хятдын төв банк (Ардын банк)</vt:lpstr>
      <vt:lpstr>Дүгнэлт</vt:lpstr>
      <vt:lpstr>Дүгнэлт</vt:lpstr>
      <vt:lpstr>Ашигласан материал:</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User</dc:creator>
  <cp:lastModifiedBy>Davaa</cp:lastModifiedBy>
  <cp:revision>129</cp:revision>
  <dcterms:created xsi:type="dcterms:W3CDTF">2012-10-11T15:55:57Z</dcterms:created>
  <dcterms:modified xsi:type="dcterms:W3CDTF">2014-01-21T15:52:31Z</dcterms:modified>
</cp:coreProperties>
</file>