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83" r:id="rId5"/>
    <p:sldId id="284" r:id="rId6"/>
    <p:sldId id="286" r:id="rId7"/>
    <p:sldId id="285" r:id="rId8"/>
    <p:sldId id="295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6" r:id="rId17"/>
    <p:sldId id="276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40" autoAdjust="0"/>
    <p:restoredTop sz="94660" autoAdjust="0"/>
  </p:normalViewPr>
  <p:slideViewPr>
    <p:cSldViewPr>
      <p:cViewPr varScale="1">
        <p:scale>
          <a:sx n="69" d="100"/>
          <a:sy n="69" d="100"/>
        </p:scale>
        <p:origin x="-141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/>
        </p:nvSpPr>
        <p:spPr bwMode="white">
          <a:xfrm>
            <a:off x="0" y="4221163"/>
            <a:ext cx="9144000" cy="263683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90" name="Group 18"/>
          <p:cNvGrpSpPr>
            <a:grpSpLocks/>
          </p:cNvGrpSpPr>
          <p:nvPr/>
        </p:nvGrpSpPr>
        <p:grpSpPr bwMode="auto">
          <a:xfrm rot="-10800000">
            <a:off x="7413625" y="5162550"/>
            <a:ext cx="1655763" cy="1630363"/>
            <a:chOff x="0" y="2704"/>
            <a:chExt cx="1063" cy="1086"/>
          </a:xfrm>
        </p:grpSpPr>
        <p:sp>
          <p:nvSpPr>
            <p:cNvPr id="3091" name="Rectangle 19"/>
            <p:cNvSpPr>
              <a:spLocks noChangeArrowheads="1"/>
            </p:cNvSpPr>
            <p:nvPr userDrawn="1"/>
          </p:nvSpPr>
          <p:spPr bwMode="ltGray">
            <a:xfrm>
              <a:off x="0" y="2704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092" name="Rectangle 20"/>
            <p:cNvSpPr>
              <a:spLocks noChangeArrowheads="1"/>
            </p:cNvSpPr>
            <p:nvPr userDrawn="1"/>
          </p:nvSpPr>
          <p:spPr bwMode="ltGray">
            <a:xfrm>
              <a:off x="295" y="2704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093" name="Rectangle 21"/>
            <p:cNvSpPr>
              <a:spLocks noChangeArrowheads="1"/>
            </p:cNvSpPr>
            <p:nvPr userDrawn="1"/>
          </p:nvSpPr>
          <p:spPr bwMode="ltGray">
            <a:xfrm>
              <a:off x="567" y="2704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094" name="Rectangle 22"/>
            <p:cNvSpPr>
              <a:spLocks noChangeArrowheads="1"/>
            </p:cNvSpPr>
            <p:nvPr userDrawn="1"/>
          </p:nvSpPr>
          <p:spPr bwMode="ltGray">
            <a:xfrm>
              <a:off x="0" y="2990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095" name="Rectangle 23"/>
            <p:cNvSpPr>
              <a:spLocks noChangeArrowheads="1"/>
            </p:cNvSpPr>
            <p:nvPr userDrawn="1"/>
          </p:nvSpPr>
          <p:spPr bwMode="ltGray">
            <a:xfrm>
              <a:off x="295" y="2990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096" name="Rectangle 24"/>
            <p:cNvSpPr>
              <a:spLocks noChangeArrowheads="1"/>
            </p:cNvSpPr>
            <p:nvPr userDrawn="1"/>
          </p:nvSpPr>
          <p:spPr bwMode="ltGray">
            <a:xfrm>
              <a:off x="567" y="2990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097" name="Rectangle 25"/>
            <p:cNvSpPr>
              <a:spLocks noChangeArrowheads="1"/>
            </p:cNvSpPr>
            <p:nvPr userDrawn="1"/>
          </p:nvSpPr>
          <p:spPr bwMode="ltGray">
            <a:xfrm>
              <a:off x="839" y="2704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098" name="Rectangle 26"/>
            <p:cNvSpPr>
              <a:spLocks noChangeArrowheads="1"/>
            </p:cNvSpPr>
            <p:nvPr userDrawn="1"/>
          </p:nvSpPr>
          <p:spPr bwMode="ltGray">
            <a:xfrm>
              <a:off x="295" y="3273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099" name="Rectangle 27"/>
            <p:cNvSpPr>
              <a:spLocks noChangeArrowheads="1"/>
            </p:cNvSpPr>
            <p:nvPr userDrawn="1"/>
          </p:nvSpPr>
          <p:spPr bwMode="ltGray">
            <a:xfrm>
              <a:off x="0" y="3273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100" name="Rectangle 28"/>
            <p:cNvSpPr>
              <a:spLocks noChangeArrowheads="1"/>
            </p:cNvSpPr>
            <p:nvPr userDrawn="1"/>
          </p:nvSpPr>
          <p:spPr bwMode="ltGray">
            <a:xfrm>
              <a:off x="0" y="3563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1081088" y="5443538"/>
            <a:ext cx="70866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grpSp>
        <p:nvGrpSpPr>
          <p:cNvPr id="3101" name="Group 29"/>
          <p:cNvGrpSpPr>
            <a:grpSpLocks/>
          </p:cNvGrpSpPr>
          <p:nvPr/>
        </p:nvGrpSpPr>
        <p:grpSpPr bwMode="auto">
          <a:xfrm>
            <a:off x="20638" y="4281488"/>
            <a:ext cx="1655762" cy="1630362"/>
            <a:chOff x="0" y="2704"/>
            <a:chExt cx="1063" cy="1086"/>
          </a:xfrm>
        </p:grpSpPr>
        <p:sp>
          <p:nvSpPr>
            <p:cNvPr id="3102" name="Rectangle 30"/>
            <p:cNvSpPr>
              <a:spLocks noChangeArrowheads="1"/>
            </p:cNvSpPr>
            <p:nvPr userDrawn="1"/>
          </p:nvSpPr>
          <p:spPr bwMode="ltGray">
            <a:xfrm>
              <a:off x="0" y="2704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103" name="Rectangle 31"/>
            <p:cNvSpPr>
              <a:spLocks noChangeArrowheads="1"/>
            </p:cNvSpPr>
            <p:nvPr userDrawn="1"/>
          </p:nvSpPr>
          <p:spPr bwMode="ltGray">
            <a:xfrm>
              <a:off x="295" y="2704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104" name="Rectangle 32"/>
            <p:cNvSpPr>
              <a:spLocks noChangeArrowheads="1"/>
            </p:cNvSpPr>
            <p:nvPr userDrawn="1"/>
          </p:nvSpPr>
          <p:spPr bwMode="ltGray">
            <a:xfrm>
              <a:off x="567" y="2704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105" name="Rectangle 33"/>
            <p:cNvSpPr>
              <a:spLocks noChangeArrowheads="1"/>
            </p:cNvSpPr>
            <p:nvPr userDrawn="1"/>
          </p:nvSpPr>
          <p:spPr bwMode="ltGray">
            <a:xfrm>
              <a:off x="0" y="2990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106" name="Rectangle 34"/>
            <p:cNvSpPr>
              <a:spLocks noChangeArrowheads="1"/>
            </p:cNvSpPr>
            <p:nvPr userDrawn="1"/>
          </p:nvSpPr>
          <p:spPr bwMode="ltGray">
            <a:xfrm>
              <a:off x="295" y="2990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107" name="Rectangle 35"/>
            <p:cNvSpPr>
              <a:spLocks noChangeArrowheads="1"/>
            </p:cNvSpPr>
            <p:nvPr userDrawn="1"/>
          </p:nvSpPr>
          <p:spPr bwMode="ltGray">
            <a:xfrm>
              <a:off x="567" y="2990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108" name="Rectangle 36"/>
            <p:cNvSpPr>
              <a:spLocks noChangeArrowheads="1"/>
            </p:cNvSpPr>
            <p:nvPr userDrawn="1"/>
          </p:nvSpPr>
          <p:spPr bwMode="ltGray">
            <a:xfrm>
              <a:off x="839" y="2704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109" name="Rectangle 37"/>
            <p:cNvSpPr>
              <a:spLocks noChangeArrowheads="1"/>
            </p:cNvSpPr>
            <p:nvPr userDrawn="1"/>
          </p:nvSpPr>
          <p:spPr bwMode="ltGray">
            <a:xfrm>
              <a:off x="295" y="3273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110" name="Rectangle 38"/>
            <p:cNvSpPr>
              <a:spLocks noChangeArrowheads="1"/>
            </p:cNvSpPr>
            <p:nvPr userDrawn="1"/>
          </p:nvSpPr>
          <p:spPr bwMode="ltGray">
            <a:xfrm>
              <a:off x="0" y="3273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111" name="Rectangle 39"/>
            <p:cNvSpPr>
              <a:spLocks noChangeArrowheads="1"/>
            </p:cNvSpPr>
            <p:nvPr userDrawn="1"/>
          </p:nvSpPr>
          <p:spPr bwMode="ltGray">
            <a:xfrm>
              <a:off x="0" y="3563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990600" y="4572000"/>
            <a:ext cx="7239000" cy="631825"/>
          </a:xfrm>
        </p:spPr>
        <p:txBody>
          <a:bodyPr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D0FDD7B-ADDE-4A7E-B2AC-25A2792C97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A66C230-AB64-484F-B07A-250B3B53FA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9C443D-2864-42E1-99E4-031D2D5051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A06F5A4-B80B-47D7-A9C9-FBFC6B954B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C6F83F0-0D3A-4969-81A9-CE4A5239DB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88BEFC7-8494-49F1-AB25-D4B1F3EEEBE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3C27C08-53EB-40A9-8857-A76789A0D1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07B90E-C87F-4335-88A1-0D987EA043C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7C941A7-1066-4328-AE8B-B961EA65C6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19088"/>
            <a:ext cx="2057400" cy="60055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19088"/>
            <a:ext cx="6019800" cy="60055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82A62FF-2D9D-4B21-9EE3-5196CA2E39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19088"/>
            <a:ext cx="7391400" cy="5635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076325"/>
            <a:ext cx="8229600" cy="5248275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7162800" y="6567488"/>
            <a:ext cx="1524000" cy="29051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476250" y="6565900"/>
            <a:ext cx="609600" cy="268288"/>
          </a:xfrm>
        </p:spPr>
        <p:txBody>
          <a:bodyPr/>
          <a:lstStyle>
            <a:lvl1pPr>
              <a:defRPr/>
            </a:lvl1pPr>
          </a:lstStyle>
          <a:p>
            <a:fld id="{EBF92F81-4792-4A3B-849D-1BA68871C2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Rectangle 38"/>
          <p:cNvSpPr>
            <a:spLocks noChangeArrowheads="1"/>
          </p:cNvSpPr>
          <p:nvPr/>
        </p:nvSpPr>
        <p:spPr bwMode="gray">
          <a:xfrm>
            <a:off x="0" y="6562725"/>
            <a:ext cx="9144000" cy="3048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white">
          <a:xfrm>
            <a:off x="0" y="0"/>
            <a:ext cx="9144000" cy="9144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40" name="Group 16"/>
          <p:cNvGrpSpPr>
            <a:grpSpLocks/>
          </p:cNvGrpSpPr>
          <p:nvPr/>
        </p:nvGrpSpPr>
        <p:grpSpPr bwMode="auto">
          <a:xfrm>
            <a:off x="44450" y="44450"/>
            <a:ext cx="863600" cy="847725"/>
            <a:chOff x="0" y="2704"/>
            <a:chExt cx="1063" cy="1086"/>
          </a:xfrm>
        </p:grpSpPr>
        <p:sp>
          <p:nvSpPr>
            <p:cNvPr id="1041" name="Rectangle 17"/>
            <p:cNvSpPr>
              <a:spLocks noChangeArrowheads="1"/>
            </p:cNvSpPr>
            <p:nvPr userDrawn="1"/>
          </p:nvSpPr>
          <p:spPr bwMode="gray">
            <a:xfrm>
              <a:off x="0" y="2704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2" name="Rectangle 18"/>
            <p:cNvSpPr>
              <a:spLocks noChangeArrowheads="1"/>
            </p:cNvSpPr>
            <p:nvPr userDrawn="1"/>
          </p:nvSpPr>
          <p:spPr bwMode="gray">
            <a:xfrm>
              <a:off x="295" y="2704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3" name="Rectangle 19"/>
            <p:cNvSpPr>
              <a:spLocks noChangeArrowheads="1"/>
            </p:cNvSpPr>
            <p:nvPr userDrawn="1"/>
          </p:nvSpPr>
          <p:spPr bwMode="gray">
            <a:xfrm>
              <a:off x="567" y="2704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4" name="Rectangle 20"/>
            <p:cNvSpPr>
              <a:spLocks noChangeArrowheads="1"/>
            </p:cNvSpPr>
            <p:nvPr userDrawn="1"/>
          </p:nvSpPr>
          <p:spPr bwMode="gray">
            <a:xfrm>
              <a:off x="0" y="2990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5" name="Rectangle 21"/>
            <p:cNvSpPr>
              <a:spLocks noChangeArrowheads="1"/>
            </p:cNvSpPr>
            <p:nvPr userDrawn="1"/>
          </p:nvSpPr>
          <p:spPr bwMode="gray">
            <a:xfrm>
              <a:off x="295" y="2990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6" name="Rectangle 22"/>
            <p:cNvSpPr>
              <a:spLocks noChangeArrowheads="1"/>
            </p:cNvSpPr>
            <p:nvPr userDrawn="1"/>
          </p:nvSpPr>
          <p:spPr bwMode="gray">
            <a:xfrm>
              <a:off x="567" y="2990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7" name="Rectangle 23"/>
            <p:cNvSpPr>
              <a:spLocks noChangeArrowheads="1"/>
            </p:cNvSpPr>
            <p:nvPr userDrawn="1"/>
          </p:nvSpPr>
          <p:spPr bwMode="gray">
            <a:xfrm>
              <a:off x="839" y="2704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8" name="Rectangle 24"/>
            <p:cNvSpPr>
              <a:spLocks noChangeArrowheads="1"/>
            </p:cNvSpPr>
            <p:nvPr userDrawn="1"/>
          </p:nvSpPr>
          <p:spPr bwMode="gray">
            <a:xfrm>
              <a:off x="295" y="3273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9" name="Rectangle 25"/>
            <p:cNvSpPr>
              <a:spLocks noChangeArrowheads="1"/>
            </p:cNvSpPr>
            <p:nvPr userDrawn="1"/>
          </p:nvSpPr>
          <p:spPr bwMode="gray">
            <a:xfrm>
              <a:off x="0" y="3273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0" name="Rectangle 26"/>
            <p:cNvSpPr>
              <a:spLocks noChangeArrowheads="1"/>
            </p:cNvSpPr>
            <p:nvPr userDrawn="1"/>
          </p:nvSpPr>
          <p:spPr bwMode="gray">
            <a:xfrm>
              <a:off x="0" y="3563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51" name="Group 27"/>
          <p:cNvGrpSpPr>
            <a:grpSpLocks/>
          </p:cNvGrpSpPr>
          <p:nvPr/>
        </p:nvGrpSpPr>
        <p:grpSpPr bwMode="auto">
          <a:xfrm rot="-10800000">
            <a:off x="8228013" y="22225"/>
            <a:ext cx="863600" cy="847725"/>
            <a:chOff x="0" y="2704"/>
            <a:chExt cx="1063" cy="1086"/>
          </a:xfrm>
        </p:grpSpPr>
        <p:sp>
          <p:nvSpPr>
            <p:cNvPr id="1052" name="Rectangle 28"/>
            <p:cNvSpPr>
              <a:spLocks noChangeArrowheads="1"/>
            </p:cNvSpPr>
            <p:nvPr userDrawn="1"/>
          </p:nvSpPr>
          <p:spPr bwMode="gray">
            <a:xfrm>
              <a:off x="0" y="2704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3" name="Rectangle 29"/>
            <p:cNvSpPr>
              <a:spLocks noChangeArrowheads="1"/>
            </p:cNvSpPr>
            <p:nvPr userDrawn="1"/>
          </p:nvSpPr>
          <p:spPr bwMode="gray">
            <a:xfrm>
              <a:off x="295" y="2704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" name="Rectangle 30"/>
            <p:cNvSpPr>
              <a:spLocks noChangeArrowheads="1"/>
            </p:cNvSpPr>
            <p:nvPr userDrawn="1"/>
          </p:nvSpPr>
          <p:spPr bwMode="gray">
            <a:xfrm>
              <a:off x="567" y="2704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5" name="Rectangle 31"/>
            <p:cNvSpPr>
              <a:spLocks noChangeArrowheads="1"/>
            </p:cNvSpPr>
            <p:nvPr userDrawn="1"/>
          </p:nvSpPr>
          <p:spPr bwMode="gray">
            <a:xfrm>
              <a:off x="0" y="2990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6" name="Rectangle 32"/>
            <p:cNvSpPr>
              <a:spLocks noChangeArrowheads="1"/>
            </p:cNvSpPr>
            <p:nvPr userDrawn="1"/>
          </p:nvSpPr>
          <p:spPr bwMode="gray">
            <a:xfrm>
              <a:off x="295" y="2990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7" name="Rectangle 33"/>
            <p:cNvSpPr>
              <a:spLocks noChangeArrowheads="1"/>
            </p:cNvSpPr>
            <p:nvPr userDrawn="1"/>
          </p:nvSpPr>
          <p:spPr bwMode="gray">
            <a:xfrm>
              <a:off x="567" y="2990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8" name="Rectangle 34"/>
            <p:cNvSpPr>
              <a:spLocks noChangeArrowheads="1"/>
            </p:cNvSpPr>
            <p:nvPr userDrawn="1"/>
          </p:nvSpPr>
          <p:spPr bwMode="gray">
            <a:xfrm>
              <a:off x="839" y="2704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9" name="Rectangle 35"/>
            <p:cNvSpPr>
              <a:spLocks noChangeArrowheads="1"/>
            </p:cNvSpPr>
            <p:nvPr userDrawn="1"/>
          </p:nvSpPr>
          <p:spPr bwMode="gray">
            <a:xfrm>
              <a:off x="295" y="3273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0" name="Rectangle 36"/>
            <p:cNvSpPr>
              <a:spLocks noChangeArrowheads="1"/>
            </p:cNvSpPr>
            <p:nvPr userDrawn="1"/>
          </p:nvSpPr>
          <p:spPr bwMode="gray">
            <a:xfrm>
              <a:off x="0" y="3273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1" name="Rectangle 37"/>
            <p:cNvSpPr>
              <a:spLocks noChangeArrowheads="1"/>
            </p:cNvSpPr>
            <p:nvPr userDrawn="1"/>
          </p:nvSpPr>
          <p:spPr bwMode="gray">
            <a:xfrm>
              <a:off x="0" y="3563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76325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162800" y="6567488"/>
            <a:ext cx="15240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76250" y="6565900"/>
            <a:ext cx="609600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fld id="{EDB7392B-610C-4B74-8EE9-8A0D6B1E74E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838200" y="319088"/>
            <a:ext cx="73914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32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.png"/><Relationship Id="rId2" Type="http://schemas.openxmlformats.org/officeDocument/2006/relationships/hyperlink" Target="http://www.unicus.mn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3048000"/>
            <a:ext cx="8534400" cy="2155825"/>
          </a:xfrm>
        </p:spPr>
        <p:txBody>
          <a:bodyPr/>
          <a:lstStyle/>
          <a:p>
            <a:r>
              <a:rPr lang="mn-MN" sz="4400" dirty="0" smtClean="0">
                <a:solidFill>
                  <a:srgbClr val="FFC000"/>
                </a:solidFill>
              </a:rPr>
              <a:t>Гаалийн Ерөнхий Газрын мэдээллийн систем</a:t>
            </a:r>
            <a:endParaRPr lang="en-US" sz="4400" dirty="0">
              <a:solidFill>
                <a:srgbClr val="FFC00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81088" y="4800600"/>
            <a:ext cx="7086600" cy="17526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mn-MN" b="0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гуулга</a:t>
            </a:r>
            <a:endParaRPr lang="en-US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673" name="AutoShape 41"/>
          <p:cNvSpPr>
            <a:spLocks noChangeArrowheads="1"/>
          </p:cNvSpPr>
          <p:nvPr/>
        </p:nvSpPr>
        <p:spPr bwMode="ltGray">
          <a:xfrm rot="5400000">
            <a:off x="-2422526" y="1474788"/>
            <a:ext cx="4824413" cy="4770438"/>
          </a:xfrm>
          <a:custGeom>
            <a:avLst/>
            <a:gdLst>
              <a:gd name="G0" fmla="+- 10478 0 0"/>
              <a:gd name="G1" fmla="+- -11739500 0 0"/>
              <a:gd name="G2" fmla="+- 0 0 -11739500"/>
              <a:gd name="T0" fmla="*/ 0 256 1"/>
              <a:gd name="T1" fmla="*/ 180 256 1"/>
              <a:gd name="G3" fmla="+- -11739500 T0 T1"/>
              <a:gd name="T2" fmla="*/ 0 256 1"/>
              <a:gd name="T3" fmla="*/ 90 256 1"/>
              <a:gd name="G4" fmla="+- -11739500 T2 T3"/>
              <a:gd name="G5" fmla="*/ G4 2 1"/>
              <a:gd name="T4" fmla="*/ 90 256 1"/>
              <a:gd name="T5" fmla="*/ 0 256 1"/>
              <a:gd name="G6" fmla="+- -11739500 T4 T5"/>
              <a:gd name="G7" fmla="*/ G6 2 1"/>
              <a:gd name="G8" fmla="abs -1173950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478"/>
              <a:gd name="G18" fmla="*/ 10478 1 2"/>
              <a:gd name="G19" fmla="+- G18 5400 0"/>
              <a:gd name="G20" fmla="cos G19 -11739500"/>
              <a:gd name="G21" fmla="sin G19 -11739500"/>
              <a:gd name="G22" fmla="+- G20 10800 0"/>
              <a:gd name="G23" fmla="+- G21 10800 0"/>
              <a:gd name="G24" fmla="+- 10800 0 G20"/>
              <a:gd name="G25" fmla="+- 10478 10800 0"/>
              <a:gd name="G26" fmla="?: G9 G17 G25"/>
              <a:gd name="G27" fmla="?: G9 0 21600"/>
              <a:gd name="G28" fmla="cos 10800 -11739500"/>
              <a:gd name="G29" fmla="sin 10800 -11739500"/>
              <a:gd name="G30" fmla="sin 10478 -11739500"/>
              <a:gd name="G31" fmla="+- G28 10800 0"/>
              <a:gd name="G32" fmla="+- G29 10800 0"/>
              <a:gd name="G33" fmla="+- G30 10800 0"/>
              <a:gd name="G34" fmla="?: G4 0 G31"/>
              <a:gd name="G35" fmla="?: -11739500 G34 0"/>
              <a:gd name="G36" fmla="?: G6 G35 G31"/>
              <a:gd name="G37" fmla="+- 21600 0 G36"/>
              <a:gd name="G38" fmla="?: G4 0 G33"/>
              <a:gd name="G39" fmla="?: -1173950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62 w 21600"/>
              <a:gd name="T15" fmla="*/ 10638 h 21600"/>
              <a:gd name="T16" fmla="*/ 10800 w 21600"/>
              <a:gd name="T17" fmla="*/ 322 h 21600"/>
              <a:gd name="T18" fmla="*/ 21438 w 21600"/>
              <a:gd name="T19" fmla="*/ 10638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45490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tint val="45490"/>
                  <a:invGamma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674" name="AutoShape 42"/>
          <p:cNvSpPr>
            <a:spLocks noChangeArrowheads="1"/>
          </p:cNvSpPr>
          <p:nvPr/>
        </p:nvSpPr>
        <p:spPr bwMode="ltGray">
          <a:xfrm rot="5400000" flipH="1">
            <a:off x="-2016918" y="1910556"/>
            <a:ext cx="4032250" cy="3929063"/>
          </a:xfrm>
          <a:custGeom>
            <a:avLst/>
            <a:gdLst>
              <a:gd name="G0" fmla="+- 56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6"/>
              <a:gd name="G18" fmla="*/ 56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6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6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372 w 21600"/>
              <a:gd name="T15" fmla="*/ 10800 h 21600"/>
              <a:gd name="T16" fmla="*/ 10800 w 21600"/>
              <a:gd name="T17" fmla="*/ 10744 h 21600"/>
              <a:gd name="T18" fmla="*/ 16228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3"/>
                  <a:pt x="10855" y="10769"/>
                  <a:pt x="10856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chemeClr val="accent1">
              <a:alpha val="36000"/>
            </a:schemeClr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676" name="AutoShape 44"/>
          <p:cNvSpPr>
            <a:spLocks noChangeArrowheads="1"/>
          </p:cNvSpPr>
          <p:nvPr/>
        </p:nvSpPr>
        <p:spPr bwMode="gray">
          <a:xfrm>
            <a:off x="2133600" y="4800600"/>
            <a:ext cx="441960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en-US" b="1" dirty="0" smtClean="0"/>
              <a:t>UNICUS-online accounting system</a:t>
            </a:r>
            <a:endParaRPr lang="en-US" b="1" dirty="0"/>
          </a:p>
        </p:txBody>
      </p:sp>
      <p:sp>
        <p:nvSpPr>
          <p:cNvPr id="69677" name="AutoShape 45"/>
          <p:cNvSpPr>
            <a:spLocks noChangeArrowheads="1"/>
          </p:cNvSpPr>
          <p:nvPr/>
        </p:nvSpPr>
        <p:spPr bwMode="gray">
          <a:xfrm>
            <a:off x="2286000" y="3810000"/>
            <a:ext cx="441960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mn-MN" b="1" dirty="0" smtClean="0"/>
              <a:t>ГЕГ-ын стратеги</a:t>
            </a:r>
            <a:endParaRPr lang="en-US" b="1" dirty="0"/>
          </a:p>
        </p:txBody>
      </p:sp>
      <p:sp>
        <p:nvSpPr>
          <p:cNvPr id="69678" name="AutoShape 46"/>
          <p:cNvSpPr>
            <a:spLocks noChangeArrowheads="1"/>
          </p:cNvSpPr>
          <p:nvPr/>
        </p:nvSpPr>
        <p:spPr bwMode="gray">
          <a:xfrm>
            <a:off x="2362200" y="2819400"/>
            <a:ext cx="441960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mn-MN" b="1" dirty="0" smtClean="0"/>
              <a:t>ГЕГ-ын ашиглаж байгаа МС-үүд</a:t>
            </a:r>
            <a:endParaRPr lang="en-US" b="1" dirty="0"/>
          </a:p>
        </p:txBody>
      </p:sp>
      <p:sp>
        <p:nvSpPr>
          <p:cNvPr id="69679" name="AutoShape 47"/>
          <p:cNvSpPr>
            <a:spLocks noChangeArrowheads="1"/>
          </p:cNvSpPr>
          <p:nvPr/>
        </p:nvSpPr>
        <p:spPr bwMode="gray">
          <a:xfrm>
            <a:off x="1765300" y="1820863"/>
            <a:ext cx="441960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mn-MN" b="1" dirty="0" smtClean="0"/>
              <a:t>Байгууллагын танилцуулга</a:t>
            </a:r>
            <a:endParaRPr lang="en-US" b="1" dirty="0"/>
          </a:p>
        </p:txBody>
      </p:sp>
      <p:grpSp>
        <p:nvGrpSpPr>
          <p:cNvPr id="69680" name="Group 48"/>
          <p:cNvGrpSpPr>
            <a:grpSpLocks/>
          </p:cNvGrpSpPr>
          <p:nvPr/>
        </p:nvGrpSpPr>
        <p:grpSpPr bwMode="auto">
          <a:xfrm>
            <a:off x="1447800" y="1909763"/>
            <a:ext cx="381000" cy="381000"/>
            <a:chOff x="2078" y="1680"/>
            <a:chExt cx="1615" cy="1615"/>
          </a:xfrm>
        </p:grpSpPr>
        <p:sp>
          <p:nvSpPr>
            <p:cNvPr id="69681" name="Oval 49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82" name="Oval 50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83" name="Oval 51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9684" name="Oval 52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9685" name="Oval 53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9686" name="Oval 54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69687" name="Group 55"/>
          <p:cNvGrpSpPr>
            <a:grpSpLocks/>
          </p:cNvGrpSpPr>
          <p:nvPr/>
        </p:nvGrpSpPr>
        <p:grpSpPr bwMode="auto">
          <a:xfrm>
            <a:off x="2057400" y="2895600"/>
            <a:ext cx="381000" cy="381000"/>
            <a:chOff x="2078" y="1680"/>
            <a:chExt cx="1615" cy="1615"/>
          </a:xfrm>
        </p:grpSpPr>
        <p:sp>
          <p:nvSpPr>
            <p:cNvPr id="69688" name="Oval 56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89" name="Oval 57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90" name="Oval 58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9691" name="Oval 59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48BE67">
                    <a:gamma/>
                    <a:shade val="0"/>
                    <a:invGamma/>
                  </a:srgbClr>
                </a:gs>
                <a:gs pos="100000">
                  <a:srgbClr val="48BE67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9692" name="Oval 60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9693" name="Oval 61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48BE67"/>
                </a:gs>
                <a:gs pos="100000">
                  <a:srgbClr val="48BE67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69694" name="Group 62"/>
          <p:cNvGrpSpPr>
            <a:grpSpLocks/>
          </p:cNvGrpSpPr>
          <p:nvPr/>
        </p:nvGrpSpPr>
        <p:grpSpPr bwMode="auto">
          <a:xfrm>
            <a:off x="1981200" y="3810000"/>
            <a:ext cx="381000" cy="381000"/>
            <a:chOff x="2078" y="1680"/>
            <a:chExt cx="1615" cy="1615"/>
          </a:xfrm>
        </p:grpSpPr>
        <p:sp>
          <p:nvSpPr>
            <p:cNvPr id="69695" name="Oval 63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96" name="Oval 64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97" name="Oval 6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9698" name="Oval 6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9699" name="Oval 6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9700" name="Oval 6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69701" name="Group 69"/>
          <p:cNvGrpSpPr>
            <a:grpSpLocks/>
          </p:cNvGrpSpPr>
          <p:nvPr/>
        </p:nvGrpSpPr>
        <p:grpSpPr bwMode="auto">
          <a:xfrm>
            <a:off x="1828800" y="4876800"/>
            <a:ext cx="381000" cy="381000"/>
            <a:chOff x="2078" y="1680"/>
            <a:chExt cx="1615" cy="1615"/>
          </a:xfrm>
        </p:grpSpPr>
        <p:sp>
          <p:nvSpPr>
            <p:cNvPr id="69702" name="Oval 70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703" name="Oval 71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704" name="Oval 72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9705" name="Oval 73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9706" name="Oval 74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9707" name="Oval 75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pic>
        <p:nvPicPr>
          <p:cNvPr id="46" name="Picture 45" descr="logo.png"/>
          <p:cNvPicPr>
            <a:picLocks noChangeAspect="1"/>
          </p:cNvPicPr>
          <p:nvPr/>
        </p:nvPicPr>
        <p:blipFill>
          <a:blip r:embed="rId2"/>
          <a:srcRect l="-1172" r="87900" b="77207"/>
          <a:stretch>
            <a:fillRect/>
          </a:stretch>
        </p:blipFill>
        <p:spPr>
          <a:xfrm>
            <a:off x="8108276" y="5859153"/>
            <a:ext cx="1035724" cy="9988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7391400" cy="730250"/>
          </a:xfrm>
        </p:spPr>
        <p:txBody>
          <a:bodyPr/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Товч танилцуулга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9125" y="1392238"/>
            <a:ext cx="7824788" cy="4852987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mn-MN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Гаалийн ерөнхий газар нь 1912 онд Богд хааны зарлигаар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mn-MN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Гаалийн хэргийг эрхлэн шийтгэгч яам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mn-MN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нэртэйгээр анх үүсгэн </a:t>
            </a:r>
            <a:r>
              <a:rPr lang="mn-M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байгуулагджээ.</a:t>
            </a:r>
            <a:endParaRPr lang="mn-MN" sz="20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mn-M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1921 </a:t>
            </a:r>
            <a:r>
              <a:rPr lang="mn-MN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онд </a:t>
            </a:r>
            <a:r>
              <a:rPr lang="mn-M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Улсын </a:t>
            </a:r>
            <a:r>
              <a:rPr lang="mn-MN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үндэсний гаалийн албыг сэргээн шинээр үүссэн нөхцөл байдалд зохицуулан үргэлжүүлсэн нь одоогийн Монгол улсын гаалийн байгууллагын </a:t>
            </a:r>
            <a:r>
              <a:rPr lang="mn-M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эх </a:t>
            </a:r>
            <a:r>
              <a:rPr lang="mn-MN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үүсвэр болсон юм</a:t>
            </a:r>
            <a:r>
              <a:rPr lang="mn-M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mn-MN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1929 оны 12 сарын 6-ны өдөр Засгийн газрын тогтоолоор гаалийн байгууллагад гадаад худалдааны онц эрхийг хэрэгжүүлж, бараа таваарыг гадагш гаргах ба оруулах явдалыг төлөвлөгөөтэй явуулахыг </a:t>
            </a:r>
            <a:r>
              <a:rPr lang="mn-M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хариуцуулсан. </a:t>
            </a:r>
          </a:p>
          <a:p>
            <a:pPr>
              <a:buFont typeface="Wingdings" pitchFamily="2" charset="2"/>
              <a:buChar char="Ø"/>
            </a:pPr>
            <a:r>
              <a:rPr lang="mn-M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1973 </a:t>
            </a:r>
            <a:r>
              <a:rPr lang="mn-MN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оны 98-р зарилгаар БНМАУ-ын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mn-MN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гаалийн хууль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mn-MN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-ийг батлаж, тус оны 6 сарын 1-ээс эхлэн мөрдөж эхэлсэн </a:t>
            </a:r>
            <a:r>
              <a:rPr lang="mn-M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байна.</a:t>
            </a:r>
          </a:p>
          <a:p>
            <a:pPr>
              <a:buFont typeface="Wingdings" pitchFamily="2" charset="2"/>
              <a:buChar char="Ø"/>
            </a:pPr>
            <a:r>
              <a:rPr lang="mn-M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1990 </a:t>
            </a:r>
            <a:r>
              <a:rPr lang="mn-MN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оны 10 сарын 19-ны өдрийн Засгийн газрын 101 тоот тогтоолоор Засгийн газрын дэргэд Улсын Гаалийн Ерөнхий Газрыг байгуулсан байна.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None/>
            </a:pP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logo.png"/>
          <p:cNvPicPr>
            <a:picLocks noChangeAspect="1"/>
          </p:cNvPicPr>
          <p:nvPr/>
        </p:nvPicPr>
        <p:blipFill>
          <a:blip r:embed="rId2"/>
          <a:srcRect l="-1172" r="87900" b="77207"/>
          <a:stretch>
            <a:fillRect/>
          </a:stretch>
        </p:blipFill>
        <p:spPr>
          <a:xfrm>
            <a:off x="8108276" y="5859153"/>
            <a:ext cx="1035724" cy="9988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Эрхэм зорилго, алсын хараа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/>
          <a:lstStyle/>
          <a:p>
            <a:pPr>
              <a:buNone/>
            </a:pPr>
            <a:r>
              <a:rPr lang="mn-MN" sz="2000" dirty="0">
                <a:latin typeface="Times New Roman" pitchFamily="18" charset="0"/>
                <a:cs typeface="Times New Roman" pitchFamily="18" charset="0"/>
              </a:rPr>
              <a:t>Эрхэм зорилго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mn-MN" sz="2000" dirty="0">
                <a:latin typeface="Times New Roman" pitchFamily="18" charset="0"/>
                <a:cs typeface="Times New Roman" pitchFamily="18" charset="0"/>
              </a:rPr>
              <a:t>Үндэсний хөгжлийн зорилтод хувь нэмэр оруулах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mn-MN" sz="2000" dirty="0">
                <a:latin typeface="Times New Roman" pitchFamily="18" charset="0"/>
                <a:cs typeface="Times New Roman" pitchFamily="18" charset="0"/>
              </a:rPr>
              <a:t>Үндэсний аюулгүй байддлыг хамгаалах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mn-MN" sz="2000" dirty="0">
                <a:latin typeface="Times New Roman" pitchFamily="18" charset="0"/>
                <a:cs typeface="Times New Roman" pitchFamily="18" charset="0"/>
              </a:rPr>
              <a:t>Гадаад худалдааг хөнгөвчлөх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mn-MN" sz="2000" dirty="0">
                <a:latin typeface="Times New Roman" pitchFamily="18" charset="0"/>
                <a:cs typeface="Times New Roman" pitchFamily="18" charset="0"/>
              </a:rPr>
              <a:t>Улсын төсвийн орлогыг </a:t>
            </a:r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бүрдүүлэх</a:t>
            </a:r>
          </a:p>
          <a:p>
            <a:pPr lvl="0">
              <a:buFont typeface="Wingdings" pitchFamily="2" charset="2"/>
              <a:buChar char="Ø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mn-MN" sz="2000" dirty="0">
                <a:latin typeface="Times New Roman" pitchFamily="18" charset="0"/>
                <a:cs typeface="Times New Roman" pitchFamily="18" charset="0"/>
              </a:rPr>
              <a:t>Алсын хараа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mn-MN" sz="2000" dirty="0">
                <a:latin typeface="Times New Roman" pitchFamily="18" charset="0"/>
                <a:cs typeface="Times New Roman" pitchFamily="18" charset="0"/>
              </a:rPr>
              <a:t>Техник технологийн дэвшилд суурилсан, өндөр бүтээмж бүхий мэдээлэлжсэн гаалийн хөнгөн шуурхай соёлтой үйлчилгээг үзүүлэх явдал юм.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logo.png"/>
          <p:cNvPicPr>
            <a:picLocks noChangeAspect="1"/>
          </p:cNvPicPr>
          <p:nvPr/>
        </p:nvPicPr>
        <p:blipFill>
          <a:blip r:embed="rId2"/>
          <a:srcRect l="-1172" r="87900" b="77207"/>
          <a:stretch>
            <a:fillRect/>
          </a:stretch>
        </p:blipFill>
        <p:spPr>
          <a:xfrm>
            <a:off x="8108276" y="5859153"/>
            <a:ext cx="1035724" cy="9988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19088"/>
            <a:ext cx="7391400" cy="671512"/>
          </a:xfrm>
        </p:spPr>
        <p:txBody>
          <a:bodyPr/>
          <a:lstStyle/>
          <a:p>
            <a:r>
              <a:rPr lang="mn-MN" sz="3200" dirty="0" smtClean="0">
                <a:latin typeface="Times New Roman" pitchFamily="18" charset="0"/>
                <a:cs typeface="Times New Roman" pitchFamily="18" charset="0"/>
              </a:rPr>
              <a:t>ГЕГ-ын </a:t>
            </a:r>
            <a:r>
              <a:rPr lang="mn-MN" sz="3200" dirty="0">
                <a:latin typeface="Times New Roman" pitchFamily="18" charset="0"/>
                <a:cs typeface="Times New Roman" pitchFamily="18" charset="0"/>
              </a:rPr>
              <a:t>бүтэц, зохион байгуулалт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>
                <a:latin typeface="Times New Roman" pitchFamily="18" charset="0"/>
                <a:cs typeface="Times New Roman" pitchFamily="18" charset="0"/>
              </a:rPr>
            </a:b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Content Placeholder 4" descr="but.png"/>
          <p:cNvPicPr>
            <a:picLocks noGrp="1" noChangeAspect="1"/>
          </p:cNvPicPr>
          <p:nvPr>
            <p:ph idx="1"/>
          </p:nvPr>
        </p:nvPicPr>
        <p:blipFill>
          <a:blip r:embed="rId2"/>
          <a:srcRect r="36332"/>
          <a:stretch>
            <a:fillRect/>
          </a:stretch>
        </p:blipFill>
        <p:spPr>
          <a:xfrm>
            <a:off x="228601" y="841379"/>
            <a:ext cx="8750228" cy="571182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AutoShape 3"/>
          <p:cNvSpPr>
            <a:spLocks noChangeArrowheads="1"/>
          </p:cNvSpPr>
          <p:nvPr/>
        </p:nvSpPr>
        <p:spPr bwMode="auto">
          <a:xfrm>
            <a:off x="304800" y="3657600"/>
            <a:ext cx="1828800" cy="2438400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 lIns="91429" tIns="45715" rIns="91429" bIns="45715" anchor="ctr"/>
          <a:lstStyle/>
          <a:p>
            <a:pPr eaLnBrk="0" hangingPunct="0">
              <a:buFont typeface="Arial" pitchFamily="34" charset="0"/>
              <a:buChar char="•"/>
            </a:pPr>
            <a:r>
              <a:rPr lang="mn-MN" sz="1400" dirty="0" smtClean="0">
                <a:latin typeface="Verdana" pitchFamily="34" charset="0"/>
              </a:rPr>
              <a:t>1995 онд нэвтрүүлсэн гаалийн мэдээлэл боловсруулах систем</a:t>
            </a:r>
            <a:endParaRPr lang="en-US" sz="1400" dirty="0">
              <a:latin typeface="Verdana" pitchFamily="34" charset="0"/>
            </a:endParaRPr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391400" cy="882650"/>
          </a:xfrm>
        </p:spPr>
        <p:txBody>
          <a:bodyPr/>
          <a:lstStyle/>
          <a:p>
            <a:r>
              <a:rPr lang="mn-MN" sz="3200" dirty="0" smtClean="0">
                <a:latin typeface="Times New Roman" pitchFamily="18" charset="0"/>
                <a:cs typeface="Times New Roman" pitchFamily="18" charset="0"/>
              </a:rPr>
              <a:t>ГЕГ-ын үйл ажиллагаандаа нэвтрүүлсэн системүүд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832" name="Oval 8"/>
          <p:cNvSpPr>
            <a:spLocks noChangeArrowheads="1"/>
          </p:cNvSpPr>
          <p:nvPr/>
        </p:nvSpPr>
        <p:spPr bwMode="gray">
          <a:xfrm>
            <a:off x="4800600" y="1828800"/>
            <a:ext cx="1703387" cy="1687512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0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tint val="0"/>
                  <a:invGamma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7833" name="Oval 9"/>
          <p:cNvSpPr>
            <a:spLocks noChangeArrowheads="1"/>
          </p:cNvSpPr>
          <p:nvPr/>
        </p:nvSpPr>
        <p:spPr bwMode="gray">
          <a:xfrm>
            <a:off x="4800600" y="1905000"/>
            <a:ext cx="1703387" cy="1687512"/>
          </a:xfrm>
          <a:prstGeom prst="ellipse">
            <a:avLst/>
          </a:prstGeom>
          <a:gradFill rotWithShape="1">
            <a:gsLst>
              <a:gs pos="0">
                <a:schemeClr val="hlink">
                  <a:alpha val="32001"/>
                </a:schemeClr>
              </a:gs>
              <a:gs pos="100000">
                <a:schemeClr val="hlink">
                  <a:gamma/>
                  <a:shade val="0"/>
                  <a:invGamma/>
                  <a:alpha val="89999"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77834" name="Oval 10"/>
          <p:cNvSpPr>
            <a:spLocks noChangeArrowheads="1"/>
          </p:cNvSpPr>
          <p:nvPr/>
        </p:nvSpPr>
        <p:spPr bwMode="gray">
          <a:xfrm>
            <a:off x="4876800" y="1981200"/>
            <a:ext cx="1481137" cy="1466850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54118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54118"/>
                  <a:invGamma/>
                </a:schemeClr>
              </a:gs>
            </a:gsLst>
            <a:lin ang="189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77835" name="Oval 11"/>
          <p:cNvSpPr>
            <a:spLocks noChangeArrowheads="1"/>
          </p:cNvSpPr>
          <p:nvPr/>
        </p:nvSpPr>
        <p:spPr bwMode="gray">
          <a:xfrm>
            <a:off x="5029200" y="1905000"/>
            <a:ext cx="1481137" cy="1466850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63529"/>
                  <a:invGamma/>
                </a:schemeClr>
              </a:gs>
              <a:gs pos="100000">
                <a:schemeClr val="hlink">
                  <a:alpha val="0"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77836" name="Oval 12"/>
          <p:cNvSpPr>
            <a:spLocks noChangeArrowheads="1"/>
          </p:cNvSpPr>
          <p:nvPr/>
        </p:nvSpPr>
        <p:spPr bwMode="gray">
          <a:xfrm>
            <a:off x="5029200" y="2057400"/>
            <a:ext cx="1335087" cy="1320800"/>
          </a:xfrm>
          <a:prstGeom prst="ellipse">
            <a:avLst/>
          </a:prstGeom>
          <a:solidFill>
            <a:srgbClr val="333333"/>
          </a:soli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77837" name="Oval 13"/>
          <p:cNvSpPr>
            <a:spLocks noChangeArrowheads="1"/>
          </p:cNvSpPr>
          <p:nvPr/>
        </p:nvSpPr>
        <p:spPr bwMode="gray">
          <a:xfrm>
            <a:off x="304800" y="1828800"/>
            <a:ext cx="1703388" cy="1687513"/>
          </a:xfrm>
          <a:prstGeom prst="ellipse">
            <a:avLst/>
          </a:prstGeom>
          <a:gradFill rotWithShape="1">
            <a:gsLst>
              <a:gs pos="0">
                <a:schemeClr val="folHlink">
                  <a:gamma/>
                  <a:tint val="0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tint val="0"/>
                  <a:invGamma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7838" name="Oval 14"/>
          <p:cNvSpPr>
            <a:spLocks noChangeArrowheads="1"/>
          </p:cNvSpPr>
          <p:nvPr/>
        </p:nvSpPr>
        <p:spPr bwMode="gray">
          <a:xfrm>
            <a:off x="304800" y="1828800"/>
            <a:ext cx="1703388" cy="1687513"/>
          </a:xfrm>
          <a:prstGeom prst="ellipse">
            <a:avLst/>
          </a:prstGeom>
          <a:gradFill rotWithShape="1">
            <a:gsLst>
              <a:gs pos="0">
                <a:schemeClr val="folHlink">
                  <a:alpha val="32001"/>
                </a:schemeClr>
              </a:gs>
              <a:gs pos="100000">
                <a:schemeClr val="folHlink">
                  <a:gamma/>
                  <a:shade val="0"/>
                  <a:invGamma/>
                  <a:alpha val="89999"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7839" name="Oval 15"/>
          <p:cNvSpPr>
            <a:spLocks noChangeArrowheads="1"/>
          </p:cNvSpPr>
          <p:nvPr/>
        </p:nvSpPr>
        <p:spPr bwMode="gray">
          <a:xfrm>
            <a:off x="457200" y="1905000"/>
            <a:ext cx="1481138" cy="1466850"/>
          </a:xfrm>
          <a:prstGeom prst="ellipse">
            <a:avLst/>
          </a:prstGeom>
          <a:gradFill rotWithShape="1">
            <a:gsLst>
              <a:gs pos="0">
                <a:schemeClr val="folHlink">
                  <a:gamma/>
                  <a:shade val="54118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54118"/>
                  <a:invGamma/>
                </a:schemeClr>
              </a:gs>
            </a:gsLst>
            <a:lin ang="189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77840" name="Oval 16"/>
          <p:cNvSpPr>
            <a:spLocks noChangeArrowheads="1"/>
          </p:cNvSpPr>
          <p:nvPr/>
        </p:nvSpPr>
        <p:spPr bwMode="gray">
          <a:xfrm>
            <a:off x="381000" y="1905000"/>
            <a:ext cx="1481137" cy="1466850"/>
          </a:xfrm>
          <a:prstGeom prst="ellipse">
            <a:avLst/>
          </a:prstGeom>
          <a:gradFill rotWithShape="1">
            <a:gsLst>
              <a:gs pos="0">
                <a:schemeClr val="folHlink">
                  <a:gamma/>
                  <a:shade val="63529"/>
                  <a:invGamma/>
                </a:schemeClr>
              </a:gs>
              <a:gs pos="100000">
                <a:schemeClr val="folHlink">
                  <a:alpha val="0"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77841" name="Oval 17"/>
          <p:cNvSpPr>
            <a:spLocks noChangeArrowheads="1"/>
          </p:cNvSpPr>
          <p:nvPr/>
        </p:nvSpPr>
        <p:spPr bwMode="gray">
          <a:xfrm>
            <a:off x="533400" y="1981200"/>
            <a:ext cx="1333500" cy="1320800"/>
          </a:xfrm>
          <a:prstGeom prst="ellipse">
            <a:avLst/>
          </a:prstGeom>
          <a:solidFill>
            <a:srgbClr val="333333"/>
          </a:soli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609600" y="1981200"/>
            <a:ext cx="1290638" cy="1316725"/>
            <a:chOff x="4166" y="1706"/>
            <a:chExt cx="1252" cy="1290"/>
          </a:xfrm>
        </p:grpSpPr>
        <p:sp>
          <p:nvSpPr>
            <p:cNvPr id="77843" name="Oval 19"/>
            <p:cNvSpPr>
              <a:spLocks noChangeArrowheads="1"/>
            </p:cNvSpPr>
            <p:nvPr/>
          </p:nvSpPr>
          <p:spPr bwMode="gray"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77844" name="Oval 20"/>
            <p:cNvSpPr>
              <a:spLocks noChangeArrowheads="1"/>
            </p:cNvSpPr>
            <p:nvPr/>
          </p:nvSpPr>
          <p:spPr bwMode="gray"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77845" name="Oval 21"/>
            <p:cNvSpPr>
              <a:spLocks noChangeArrowheads="1"/>
            </p:cNvSpPr>
            <p:nvPr/>
          </p:nvSpPr>
          <p:spPr bwMode="gray">
            <a:xfrm>
              <a:off x="4166" y="1855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77846" name="Oval 22"/>
            <p:cNvSpPr>
              <a:spLocks noChangeArrowheads="1"/>
            </p:cNvSpPr>
            <p:nvPr/>
          </p:nvSpPr>
          <p:spPr bwMode="gray">
            <a:xfrm>
              <a:off x="4263" y="1757"/>
              <a:ext cx="1033" cy="92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en-US"/>
            </a:p>
          </p:txBody>
        </p:sp>
      </p:grpSp>
      <p:sp>
        <p:nvSpPr>
          <p:cNvPr id="77847" name="Oval 23"/>
          <p:cNvSpPr>
            <a:spLocks noChangeArrowheads="1"/>
          </p:cNvSpPr>
          <p:nvPr/>
        </p:nvSpPr>
        <p:spPr bwMode="gray">
          <a:xfrm>
            <a:off x="2667000" y="1828800"/>
            <a:ext cx="1703388" cy="1687512"/>
          </a:xfrm>
          <a:prstGeom prst="ellipse">
            <a:avLst/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tint val="0"/>
                  <a:invGamma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7848" name="Oval 24"/>
          <p:cNvSpPr>
            <a:spLocks noChangeArrowheads="1"/>
          </p:cNvSpPr>
          <p:nvPr/>
        </p:nvSpPr>
        <p:spPr bwMode="gray">
          <a:xfrm>
            <a:off x="2667000" y="1828800"/>
            <a:ext cx="1703388" cy="1687512"/>
          </a:xfrm>
          <a:prstGeom prst="ellipse">
            <a:avLst/>
          </a:prstGeom>
          <a:gradFill rotWithShape="1">
            <a:gsLst>
              <a:gs pos="0">
                <a:schemeClr val="accent1">
                  <a:alpha val="32001"/>
                </a:schemeClr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7849" name="Oval 25"/>
          <p:cNvSpPr>
            <a:spLocks noChangeArrowheads="1"/>
          </p:cNvSpPr>
          <p:nvPr/>
        </p:nvSpPr>
        <p:spPr bwMode="gray">
          <a:xfrm>
            <a:off x="2819400" y="1905000"/>
            <a:ext cx="1481138" cy="1466850"/>
          </a:xfrm>
          <a:prstGeom prst="ellipse">
            <a:avLst/>
          </a:prstGeom>
          <a:gradFill rotWithShape="1">
            <a:gsLst>
              <a:gs pos="0">
                <a:schemeClr val="accent1">
                  <a:gamma/>
                  <a:shade val="54118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54118"/>
                  <a:invGamma/>
                </a:schemeClr>
              </a:gs>
            </a:gsLst>
            <a:lin ang="189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77850" name="Oval 26"/>
          <p:cNvSpPr>
            <a:spLocks noChangeArrowheads="1"/>
          </p:cNvSpPr>
          <p:nvPr/>
        </p:nvSpPr>
        <p:spPr bwMode="gray">
          <a:xfrm>
            <a:off x="2895600" y="1981200"/>
            <a:ext cx="1481137" cy="1466850"/>
          </a:xfrm>
          <a:prstGeom prst="ellipse">
            <a:avLst/>
          </a:prstGeom>
          <a:gradFill rotWithShape="1">
            <a:gsLst>
              <a:gs pos="0">
                <a:schemeClr val="accent1">
                  <a:gamma/>
                  <a:shade val="63529"/>
                  <a:invGamma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77851" name="Oval 27"/>
          <p:cNvSpPr>
            <a:spLocks noChangeArrowheads="1"/>
          </p:cNvSpPr>
          <p:nvPr/>
        </p:nvSpPr>
        <p:spPr bwMode="gray">
          <a:xfrm>
            <a:off x="2971800" y="2057400"/>
            <a:ext cx="1333500" cy="1320800"/>
          </a:xfrm>
          <a:prstGeom prst="ellipse">
            <a:avLst/>
          </a:prstGeom>
          <a:solidFill>
            <a:srgbClr val="333333"/>
          </a:soli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2971800" y="2057400"/>
            <a:ext cx="1290638" cy="1277938"/>
            <a:chOff x="4166" y="1706"/>
            <a:chExt cx="1252" cy="1252"/>
          </a:xfrm>
        </p:grpSpPr>
        <p:sp>
          <p:nvSpPr>
            <p:cNvPr id="77853" name="Oval 29"/>
            <p:cNvSpPr>
              <a:spLocks noChangeArrowheads="1"/>
            </p:cNvSpPr>
            <p:nvPr/>
          </p:nvSpPr>
          <p:spPr bwMode="gray"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77854" name="Oval 30"/>
            <p:cNvSpPr>
              <a:spLocks noChangeArrowheads="1"/>
            </p:cNvSpPr>
            <p:nvPr/>
          </p:nvSpPr>
          <p:spPr bwMode="gray"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77855" name="Oval 31"/>
            <p:cNvSpPr>
              <a:spLocks noChangeArrowheads="1"/>
            </p:cNvSpPr>
            <p:nvPr/>
          </p:nvSpPr>
          <p:spPr bwMode="gray">
            <a:xfrm>
              <a:off x="4195" y="1725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77856" name="Oval 32"/>
            <p:cNvSpPr>
              <a:spLocks noChangeArrowheads="1"/>
            </p:cNvSpPr>
            <p:nvPr/>
          </p:nvSpPr>
          <p:spPr bwMode="gray">
            <a:xfrm>
              <a:off x="4263" y="1757"/>
              <a:ext cx="1033" cy="92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en-US"/>
            </a:p>
          </p:txBody>
        </p:sp>
      </p:grp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5029200" y="2057400"/>
            <a:ext cx="1292225" cy="1277938"/>
            <a:chOff x="4166" y="1706"/>
            <a:chExt cx="1252" cy="1252"/>
          </a:xfrm>
        </p:grpSpPr>
        <p:sp>
          <p:nvSpPr>
            <p:cNvPr id="77858" name="Oval 34"/>
            <p:cNvSpPr>
              <a:spLocks noChangeArrowheads="1"/>
            </p:cNvSpPr>
            <p:nvPr/>
          </p:nvSpPr>
          <p:spPr bwMode="gray"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77859" name="Oval 35"/>
            <p:cNvSpPr>
              <a:spLocks noChangeArrowheads="1"/>
            </p:cNvSpPr>
            <p:nvPr/>
          </p:nvSpPr>
          <p:spPr bwMode="gray"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77860" name="Oval 36"/>
            <p:cNvSpPr>
              <a:spLocks noChangeArrowheads="1"/>
            </p:cNvSpPr>
            <p:nvPr/>
          </p:nvSpPr>
          <p:spPr bwMode="gray">
            <a:xfrm>
              <a:off x="4195" y="1725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77861" name="Oval 37"/>
            <p:cNvSpPr>
              <a:spLocks noChangeArrowheads="1"/>
            </p:cNvSpPr>
            <p:nvPr/>
          </p:nvSpPr>
          <p:spPr bwMode="gray">
            <a:xfrm>
              <a:off x="4263" y="1757"/>
              <a:ext cx="1033" cy="92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en-US"/>
            </a:p>
          </p:txBody>
        </p:sp>
      </p:grpSp>
      <p:sp>
        <p:nvSpPr>
          <p:cNvPr id="77862" name="Text Box 38"/>
          <p:cNvSpPr txBox="1">
            <a:spLocks noChangeArrowheads="1"/>
          </p:cNvSpPr>
          <p:nvPr/>
        </p:nvSpPr>
        <p:spPr bwMode="gray">
          <a:xfrm>
            <a:off x="533401" y="2438400"/>
            <a:ext cx="1371600" cy="3693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1429" tIns="45715" rIns="91429" bIns="45715">
            <a:spAutoFit/>
          </a:bodyPr>
          <a:lstStyle/>
          <a:p>
            <a:pPr algn="ctr" eaLnBrk="0" hangingPunct="0"/>
            <a:r>
              <a:rPr lang="mn-M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АСИКУДА</a:t>
            </a:r>
            <a:endParaRPr lang="en-US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863" name="Text Box 39"/>
          <p:cNvSpPr txBox="1">
            <a:spLocks noChangeArrowheads="1"/>
          </p:cNvSpPr>
          <p:nvPr/>
        </p:nvSpPr>
        <p:spPr bwMode="gray">
          <a:xfrm>
            <a:off x="3124200" y="2514600"/>
            <a:ext cx="973578" cy="3693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29" tIns="45715" rIns="91429" bIns="45715">
            <a:spAutoFit/>
          </a:bodyPr>
          <a:lstStyle/>
          <a:p>
            <a:pPr algn="ctr" eaLnBrk="0" hangingPunct="0"/>
            <a:r>
              <a:rPr lang="mn-M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ГАМАС</a:t>
            </a:r>
            <a:endParaRPr lang="en-US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864" name="Text Box 40"/>
          <p:cNvSpPr txBox="1">
            <a:spLocks noChangeArrowheads="1"/>
          </p:cNvSpPr>
          <p:nvPr/>
        </p:nvSpPr>
        <p:spPr bwMode="gray">
          <a:xfrm>
            <a:off x="5257800" y="2514600"/>
            <a:ext cx="978245" cy="3693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1429" tIns="45715" rIns="91429" bIns="45715">
            <a:spAutoFit/>
          </a:bodyPr>
          <a:lstStyle/>
          <a:p>
            <a:pPr algn="ctr" eaLnBrk="0" hangingPunct="0"/>
            <a:r>
              <a:rPr lang="mn-M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КАЙС</a:t>
            </a:r>
            <a:endParaRPr lang="en-US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Oval 8"/>
          <p:cNvSpPr>
            <a:spLocks noChangeArrowheads="1"/>
          </p:cNvSpPr>
          <p:nvPr/>
        </p:nvSpPr>
        <p:spPr bwMode="gray">
          <a:xfrm>
            <a:off x="7162800" y="1828800"/>
            <a:ext cx="1703387" cy="1687512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0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tint val="0"/>
                  <a:invGamma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63" name="Oval 9"/>
          <p:cNvSpPr>
            <a:spLocks noChangeArrowheads="1"/>
          </p:cNvSpPr>
          <p:nvPr/>
        </p:nvSpPr>
        <p:spPr bwMode="gray">
          <a:xfrm>
            <a:off x="7162800" y="1905000"/>
            <a:ext cx="1703387" cy="1687512"/>
          </a:xfrm>
          <a:prstGeom prst="ellipse">
            <a:avLst/>
          </a:prstGeom>
          <a:gradFill rotWithShape="1">
            <a:gsLst>
              <a:gs pos="0">
                <a:schemeClr val="hlink">
                  <a:alpha val="32001"/>
                </a:schemeClr>
              </a:gs>
              <a:gs pos="100000">
                <a:schemeClr val="hlink">
                  <a:gamma/>
                  <a:shade val="0"/>
                  <a:invGamma/>
                  <a:alpha val="89999"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4" name="Oval 10"/>
          <p:cNvSpPr>
            <a:spLocks noChangeArrowheads="1"/>
          </p:cNvSpPr>
          <p:nvPr/>
        </p:nvSpPr>
        <p:spPr bwMode="gray">
          <a:xfrm>
            <a:off x="7239000" y="1981200"/>
            <a:ext cx="1481137" cy="1466850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54118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54118"/>
                  <a:invGamma/>
                </a:schemeClr>
              </a:gs>
            </a:gsLst>
            <a:lin ang="189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5" name="Oval 11"/>
          <p:cNvSpPr>
            <a:spLocks noChangeArrowheads="1"/>
          </p:cNvSpPr>
          <p:nvPr/>
        </p:nvSpPr>
        <p:spPr bwMode="gray">
          <a:xfrm>
            <a:off x="7391400" y="1905000"/>
            <a:ext cx="1481137" cy="1466850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63529"/>
                  <a:invGamma/>
                </a:schemeClr>
              </a:gs>
              <a:gs pos="100000">
                <a:schemeClr val="hlink">
                  <a:alpha val="0"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6" name="Oval 12"/>
          <p:cNvSpPr>
            <a:spLocks noChangeArrowheads="1"/>
          </p:cNvSpPr>
          <p:nvPr/>
        </p:nvSpPr>
        <p:spPr bwMode="gray">
          <a:xfrm>
            <a:off x="7391400" y="2057400"/>
            <a:ext cx="1335087" cy="1320800"/>
          </a:xfrm>
          <a:prstGeom prst="ellipse">
            <a:avLst/>
          </a:prstGeom>
          <a:solidFill>
            <a:srgbClr val="333333"/>
          </a:soli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grpSp>
        <p:nvGrpSpPr>
          <p:cNvPr id="67" name="Group 33"/>
          <p:cNvGrpSpPr>
            <a:grpSpLocks/>
          </p:cNvGrpSpPr>
          <p:nvPr/>
        </p:nvGrpSpPr>
        <p:grpSpPr bwMode="auto">
          <a:xfrm>
            <a:off x="7391400" y="2057400"/>
            <a:ext cx="1292225" cy="1277938"/>
            <a:chOff x="4166" y="1706"/>
            <a:chExt cx="1252" cy="1252"/>
          </a:xfrm>
        </p:grpSpPr>
        <p:sp>
          <p:nvSpPr>
            <p:cNvPr id="68" name="Oval 34"/>
            <p:cNvSpPr>
              <a:spLocks noChangeArrowheads="1"/>
            </p:cNvSpPr>
            <p:nvPr/>
          </p:nvSpPr>
          <p:spPr bwMode="gray"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69" name="Oval 35"/>
            <p:cNvSpPr>
              <a:spLocks noChangeArrowheads="1"/>
            </p:cNvSpPr>
            <p:nvPr/>
          </p:nvSpPr>
          <p:spPr bwMode="gray"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70" name="Oval 36"/>
            <p:cNvSpPr>
              <a:spLocks noChangeArrowheads="1"/>
            </p:cNvSpPr>
            <p:nvPr/>
          </p:nvSpPr>
          <p:spPr bwMode="gray">
            <a:xfrm>
              <a:off x="4195" y="1725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71" name="Oval 37"/>
            <p:cNvSpPr>
              <a:spLocks noChangeArrowheads="1"/>
            </p:cNvSpPr>
            <p:nvPr/>
          </p:nvSpPr>
          <p:spPr bwMode="gray">
            <a:xfrm>
              <a:off x="4263" y="1757"/>
              <a:ext cx="1033" cy="92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en-US"/>
            </a:p>
          </p:txBody>
        </p:sp>
      </p:grpSp>
      <p:sp>
        <p:nvSpPr>
          <p:cNvPr id="72" name="Text Box 40"/>
          <p:cNvSpPr txBox="1">
            <a:spLocks noChangeArrowheads="1"/>
          </p:cNvSpPr>
          <p:nvPr/>
        </p:nvSpPr>
        <p:spPr bwMode="gray">
          <a:xfrm>
            <a:off x="7467600" y="2514600"/>
            <a:ext cx="1130645" cy="3693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1429" tIns="45715" rIns="91429" bIns="45715">
            <a:spAutoFit/>
          </a:bodyPr>
          <a:lstStyle/>
          <a:p>
            <a:pPr algn="ctr" eaLnBrk="0" hangingPunct="0"/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UNICUS</a:t>
            </a:r>
            <a:endParaRPr lang="en-US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" name="AutoShape 3"/>
          <p:cNvSpPr>
            <a:spLocks noChangeArrowheads="1"/>
          </p:cNvSpPr>
          <p:nvPr/>
        </p:nvSpPr>
        <p:spPr bwMode="auto">
          <a:xfrm>
            <a:off x="2667000" y="3657600"/>
            <a:ext cx="1905000" cy="2438400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 lIns="91429" tIns="45715" rIns="91429" bIns="45715" anchor="ctr"/>
          <a:lstStyle/>
          <a:p>
            <a:pPr eaLnBrk="0" hangingPunct="0">
              <a:buFont typeface="Arial" pitchFamily="34" charset="0"/>
              <a:buChar char="•"/>
            </a:pPr>
            <a:r>
              <a:rPr lang="mn-MN" sz="1400" dirty="0" smtClean="0"/>
              <a:t> 2002 онд нэвтрүүлсэн </a:t>
            </a:r>
            <a:r>
              <a:rPr lang="en-US" sz="1400" dirty="0" smtClean="0"/>
              <a:t>windows-</a:t>
            </a:r>
            <a:r>
              <a:rPr lang="mn-MN" sz="1400" dirty="0" smtClean="0"/>
              <a:t>ийн орчин </a:t>
            </a:r>
            <a:r>
              <a:rPr lang="en-US" sz="1400" dirty="0" smtClean="0"/>
              <a:t> client-server </a:t>
            </a:r>
            <a:r>
              <a:rPr lang="mn-MN" sz="1400" dirty="0" smtClean="0"/>
              <a:t>зарчимаар сүлжээны горимд ажилладаг систем</a:t>
            </a:r>
            <a:endParaRPr lang="en-US" sz="1400" dirty="0">
              <a:latin typeface="Verdana" pitchFamily="34" charset="0"/>
            </a:endParaRPr>
          </a:p>
        </p:txBody>
      </p:sp>
      <p:sp>
        <p:nvSpPr>
          <p:cNvPr id="85" name="AutoShape 3"/>
          <p:cNvSpPr>
            <a:spLocks noChangeArrowheads="1"/>
          </p:cNvSpPr>
          <p:nvPr/>
        </p:nvSpPr>
        <p:spPr bwMode="auto">
          <a:xfrm>
            <a:off x="4876800" y="3657600"/>
            <a:ext cx="1905000" cy="2438400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 lIns="91429" tIns="45715" rIns="91429" bIns="45715" anchor="ctr"/>
          <a:lstStyle/>
          <a:p>
            <a:pPr eaLnBrk="0" hangingPunct="0">
              <a:buFont typeface="Arial" pitchFamily="34" charset="0"/>
              <a:buChar char="•"/>
            </a:pPr>
            <a:r>
              <a:rPr lang="mn-MN" sz="1400" dirty="0" smtClean="0"/>
              <a:t> 2010 онд нэвтрүүлсэн ба </a:t>
            </a:r>
            <a:r>
              <a:rPr lang="en-US" sz="1400" dirty="0" err="1" smtClean="0"/>
              <a:t>гаалийн</a:t>
            </a:r>
            <a:r>
              <a:rPr lang="en-US" sz="1400" dirty="0" smtClean="0"/>
              <a:t> </a:t>
            </a:r>
            <a:r>
              <a:rPr lang="en-US" sz="1400" dirty="0" err="1" smtClean="0"/>
              <a:t>үйл</a:t>
            </a:r>
            <a:r>
              <a:rPr lang="en-US" sz="1400" dirty="0" smtClean="0"/>
              <a:t> </a:t>
            </a:r>
            <a:r>
              <a:rPr lang="en-US" sz="1400" dirty="0" err="1" smtClean="0"/>
              <a:t>ажиллагаа</a:t>
            </a:r>
            <a:r>
              <a:rPr lang="en-US" sz="1400" dirty="0" smtClean="0"/>
              <a:t> </a:t>
            </a:r>
            <a:r>
              <a:rPr lang="en-US" sz="1400" dirty="0" err="1" smtClean="0"/>
              <a:t>бүрэн</a:t>
            </a:r>
            <a:r>
              <a:rPr lang="en-US" sz="1400" dirty="0" smtClean="0"/>
              <a:t> </a:t>
            </a:r>
            <a:r>
              <a:rPr lang="en-US" sz="1400" dirty="0" err="1" smtClean="0"/>
              <a:t>автоматжих</a:t>
            </a:r>
            <a:r>
              <a:rPr lang="en-US" sz="1400" dirty="0" smtClean="0"/>
              <a:t>, </a:t>
            </a:r>
            <a:r>
              <a:rPr lang="en-US" sz="1400" dirty="0" err="1" smtClean="0"/>
              <a:t>цаасгүй</a:t>
            </a:r>
            <a:r>
              <a:rPr lang="en-US" sz="1400" dirty="0" smtClean="0"/>
              <a:t> </a:t>
            </a:r>
            <a:r>
              <a:rPr lang="en-US" sz="1400" dirty="0" err="1" smtClean="0"/>
              <a:t>цахим</a:t>
            </a:r>
            <a:r>
              <a:rPr lang="en-US" sz="1400" dirty="0" smtClean="0"/>
              <a:t> </a:t>
            </a:r>
            <a:r>
              <a:rPr lang="en-US" sz="1400" dirty="0" err="1" smtClean="0"/>
              <a:t>гааль</a:t>
            </a:r>
            <a:r>
              <a:rPr lang="en-US" sz="1400" dirty="0" smtClean="0"/>
              <a:t> </a:t>
            </a:r>
            <a:r>
              <a:rPr lang="en-US" sz="1400" dirty="0" err="1" smtClean="0"/>
              <a:t>болох</a:t>
            </a:r>
            <a:r>
              <a:rPr lang="mn-MN" sz="1400" dirty="0" smtClean="0"/>
              <a:t> </a:t>
            </a:r>
            <a:r>
              <a:rPr lang="en-US" sz="1400" dirty="0" err="1" smtClean="0"/>
              <a:t>зорилтыг</a:t>
            </a:r>
            <a:r>
              <a:rPr lang="en-US" sz="1400" dirty="0" smtClean="0"/>
              <a:t> </a:t>
            </a:r>
            <a:r>
              <a:rPr lang="en-US" sz="1400" dirty="0" err="1" smtClean="0"/>
              <a:t>хангах</a:t>
            </a:r>
            <a:r>
              <a:rPr lang="en-US" sz="1400" dirty="0" smtClean="0"/>
              <a:t> </a:t>
            </a:r>
            <a:r>
              <a:rPr lang="en-US" sz="1400" dirty="0" err="1" smtClean="0"/>
              <a:t>программ</a:t>
            </a:r>
            <a:r>
              <a:rPr lang="en-US" sz="1400" dirty="0" smtClean="0"/>
              <a:t> </a:t>
            </a:r>
            <a:r>
              <a:rPr lang="en-US" sz="1400" dirty="0" err="1" smtClean="0"/>
              <a:t>болсоноороо</a:t>
            </a:r>
            <a:r>
              <a:rPr lang="en-US" sz="1400" dirty="0" smtClean="0"/>
              <a:t> д</a:t>
            </a:r>
            <a:r>
              <a:rPr lang="mn-MN" sz="1400" dirty="0" smtClean="0"/>
              <a:t>авуу талтай</a:t>
            </a:r>
            <a:endParaRPr lang="en-US" sz="1400" dirty="0">
              <a:latin typeface="Verdana" pitchFamily="34" charset="0"/>
            </a:endParaRPr>
          </a:p>
        </p:txBody>
      </p:sp>
      <p:sp>
        <p:nvSpPr>
          <p:cNvPr id="86" name="AutoShape 3"/>
          <p:cNvSpPr>
            <a:spLocks noChangeArrowheads="1"/>
          </p:cNvSpPr>
          <p:nvPr/>
        </p:nvSpPr>
        <p:spPr bwMode="auto">
          <a:xfrm>
            <a:off x="7086600" y="3657600"/>
            <a:ext cx="1828800" cy="2438400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 lIns="91429" tIns="45715" rIns="91429" bIns="45715" anchor="ctr"/>
          <a:lstStyle/>
          <a:p>
            <a:pPr eaLnBrk="0" hangingPunct="0">
              <a:buFont typeface="Arial" pitchFamily="34" charset="0"/>
              <a:buChar char="•"/>
            </a:pPr>
            <a:r>
              <a:rPr lang="mn-MN" sz="1400" dirty="0" smtClean="0">
                <a:latin typeface="Verdana" pitchFamily="34" charset="0"/>
              </a:rPr>
              <a:t> 2011 онд нэвтрүүлсэн, вэбэд суурилсан санхүүгийн цогц систем</a:t>
            </a:r>
            <a:endParaRPr lang="en-US" sz="1400" dirty="0">
              <a:latin typeface="Verdana" pitchFamily="34" charset="0"/>
            </a:endParaRPr>
          </a:p>
        </p:txBody>
      </p:sp>
      <p:pic>
        <p:nvPicPr>
          <p:cNvPr id="52" name="Picture 51" descr="logo.png"/>
          <p:cNvPicPr>
            <a:picLocks noChangeAspect="1"/>
          </p:cNvPicPr>
          <p:nvPr/>
        </p:nvPicPr>
        <p:blipFill>
          <a:blip r:embed="rId2"/>
          <a:srcRect l="-1172" r="87900" b="77207"/>
          <a:stretch>
            <a:fillRect/>
          </a:stretch>
        </p:blipFill>
        <p:spPr>
          <a:xfrm>
            <a:off x="8108276" y="6019800"/>
            <a:ext cx="1035724" cy="83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7391400" cy="762000"/>
          </a:xfrm>
        </p:spPr>
        <p:txBody>
          <a:bodyPr/>
          <a:lstStyle/>
          <a:p>
            <a:r>
              <a:rPr lang="mn-MN" dirty="0"/>
              <a:t>ГЕГ-ын стратеги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399"/>
          </a:xfrm>
        </p:spPr>
        <p:txBody>
          <a:bodyPr/>
          <a:lstStyle/>
          <a:p>
            <a:pPr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1. Г</a:t>
            </a:r>
            <a:r>
              <a:rPr lang="mn-MN" sz="1600" dirty="0">
                <a:latin typeface="Times New Roman" pitchFamily="18" charset="0"/>
                <a:cs typeface="Times New Roman" pitchFamily="18" charset="0"/>
              </a:rPr>
              <a:t>адаад худалдааг хөнгөвчлөх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mn-MN" sz="1600" dirty="0">
                <a:latin typeface="Times New Roman" pitchFamily="18" charset="0"/>
                <a:cs typeface="Times New Roman" pitchFamily="18" charset="0"/>
              </a:rPr>
              <a:t>гаалийн бүрдүүлэлтийг </a:t>
            </a:r>
            <a:r>
              <a:rPr lang="mn-MN" sz="1600" dirty="0" smtClean="0">
                <a:latin typeface="Times New Roman" pitchFamily="18" charset="0"/>
                <a:cs typeface="Times New Roman" pitchFamily="18" charset="0"/>
              </a:rPr>
              <a:t>хялбарчлах</a:t>
            </a:r>
          </a:p>
          <a:p>
            <a:pPr lvl="0"/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Гаалийн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бүрдүүлэлтийн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үйл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ажиллагааны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шат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дамжлага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багасч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гаалийн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үйлчилгээ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хөнгөн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шуурхай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бол</a:t>
            </a:r>
            <a:r>
              <a:rPr lang="mn-MN" sz="1600" b="0" dirty="0" smtClean="0">
                <a:latin typeface="Times New Roman" pitchFamily="18" charset="0"/>
                <a:cs typeface="Times New Roman" pitchFamily="18" charset="0"/>
              </a:rPr>
              <a:t>гоно.</a:t>
            </a:r>
            <a:endParaRPr lang="en-US" sz="1600" b="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Гаалийн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бичиг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баримтыг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сүлжээгээр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мэдүүлэх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болсноор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экспорт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импортын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зардлыг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бууруулна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Гаалийн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бүрдүүлэлт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хялбарчлагдаж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түүнд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зарцуулах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цаг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олон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улсын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түвшинд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хүр</a:t>
            </a:r>
            <a:r>
              <a:rPr lang="mn-MN" sz="1600" b="0" dirty="0" smtClean="0">
                <a:latin typeface="Times New Roman" pitchFamily="18" charset="0"/>
                <a:cs typeface="Times New Roman" pitchFamily="18" charset="0"/>
              </a:rPr>
              <a:t>гэж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багас</a:t>
            </a:r>
            <a:r>
              <a:rPr lang="mn-MN" sz="1600" b="0" dirty="0" smtClean="0">
                <a:latin typeface="Times New Roman" pitchFamily="18" charset="0"/>
                <a:cs typeface="Times New Roman" pitchFamily="18" charset="0"/>
              </a:rPr>
              <a:t>га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. Г</a:t>
            </a:r>
            <a:r>
              <a:rPr lang="mn-MN" sz="1600" dirty="0">
                <a:latin typeface="Times New Roman" pitchFamily="18" charset="0"/>
                <a:cs typeface="Times New Roman" pitchFamily="18" charset="0"/>
              </a:rPr>
              <a:t>аалийн хяналтыг боловсронгуй болгож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mn-MN" sz="1600" dirty="0">
                <a:latin typeface="Times New Roman" pitchFamily="18" charset="0"/>
                <a:cs typeface="Times New Roman" pitchFamily="18" charset="0"/>
              </a:rPr>
              <a:t>үр нөлөөг </a:t>
            </a:r>
            <a:r>
              <a:rPr lang="mn-MN" sz="1600" dirty="0" smtClean="0">
                <a:latin typeface="Times New Roman" pitchFamily="18" charset="0"/>
                <a:cs typeface="Times New Roman" pitchFamily="18" charset="0"/>
              </a:rPr>
              <a:t>дээшлүүлэх</a:t>
            </a:r>
          </a:p>
          <a:p>
            <a:pPr lvl="0"/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Гаалийн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хяналтын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бүх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түвшинд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эрсдэлийн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менежмент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нэвтэрч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гаалийн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хяналтын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үр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нөлөө</a:t>
            </a:r>
            <a:r>
              <a:rPr lang="mn-MN" sz="1600" b="0" dirty="0" smtClean="0">
                <a:latin typeface="Times New Roman" pitchFamily="18" charset="0"/>
                <a:cs typeface="Times New Roman" pitchFamily="18" charset="0"/>
              </a:rPr>
              <a:t>г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дээшил</a:t>
            </a:r>
            <a:r>
              <a:rPr lang="mn-MN" sz="1600" b="0" dirty="0" smtClean="0">
                <a:latin typeface="Times New Roman" pitchFamily="18" charset="0"/>
                <a:cs typeface="Times New Roman" pitchFamily="18" charset="0"/>
              </a:rPr>
              <a:t>үүл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нэ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Зорчигч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бараа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тээврийн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хэрэгслийг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хилээр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орж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ирэхээс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өмнө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сүлжээгээр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мэдүүлэх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хянах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боломж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бий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бол</a:t>
            </a:r>
            <a:r>
              <a:rPr lang="mn-MN" sz="1600" b="0" dirty="0" smtClean="0">
                <a:latin typeface="Times New Roman" pitchFamily="18" charset="0"/>
                <a:cs typeface="Times New Roman" pitchFamily="18" charset="0"/>
              </a:rPr>
              <a:t>го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но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b="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. Х</a:t>
            </a:r>
            <a:r>
              <a:rPr lang="mn-MN" sz="1600" dirty="0">
                <a:latin typeface="Times New Roman" pitchFamily="18" charset="0"/>
                <a:cs typeface="Times New Roman" pitchFamily="18" charset="0"/>
              </a:rPr>
              <a:t>үний нөөцийн чадавхийг </a:t>
            </a:r>
            <a:r>
              <a:rPr lang="mn-MN" sz="1600" dirty="0" smtClean="0">
                <a:latin typeface="Times New Roman" pitchFamily="18" charset="0"/>
                <a:cs typeface="Times New Roman" pitchFamily="18" charset="0"/>
              </a:rPr>
              <a:t>нэмэгдүүлэх</a:t>
            </a:r>
          </a:p>
          <a:p>
            <a:pPr lvl="0"/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Хүний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нөөцийн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чадавхи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бэхжиж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гаалийн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байгууллагад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шаардлагатай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нарийн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мэргэшсэн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боловсон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хүчнээр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хангана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Удирдлагын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арга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барил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дээшилж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байгууллагын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менежмент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сайж</a:t>
            </a:r>
            <a:r>
              <a:rPr lang="mn-MN" sz="1600" b="0" dirty="0" smtClean="0">
                <a:latin typeface="Times New Roman" pitchFamily="18" charset="0"/>
                <a:cs typeface="Times New Roman" pitchFamily="18" charset="0"/>
              </a:rPr>
              <a:t>руул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Гаалийн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ажилтнуудын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ажиллах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нөхцөл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нийгмийн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баталгаа</a:t>
            </a:r>
            <a:r>
              <a:rPr lang="mn-MN" sz="1600" b="0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сайж</a:t>
            </a:r>
            <a:r>
              <a:rPr lang="mn-MN" sz="1600" b="0" dirty="0" smtClean="0">
                <a:latin typeface="Times New Roman" pitchFamily="18" charset="0"/>
                <a:cs typeface="Times New Roman" pitchFamily="18" charset="0"/>
              </a:rPr>
              <a:t>руул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4.Г</a:t>
            </a:r>
            <a:r>
              <a:rPr lang="mn-MN" sz="1600" dirty="0">
                <a:latin typeface="Times New Roman" pitchFamily="18" charset="0"/>
                <a:cs typeface="Times New Roman" pitchFamily="18" charset="0"/>
              </a:rPr>
              <a:t>аалийн байгууллагын үйл ажиллагаагаа тодорхой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mn-MN" sz="1600" dirty="0">
                <a:latin typeface="Times New Roman" pitchFamily="18" charset="0"/>
                <a:cs typeface="Times New Roman" pitchFamily="18" charset="0"/>
              </a:rPr>
              <a:t>ил тод, нээлттэй </a:t>
            </a:r>
            <a:r>
              <a:rPr lang="mn-MN" sz="1600" dirty="0" smtClean="0">
                <a:latin typeface="Times New Roman" pitchFamily="18" charset="0"/>
                <a:cs typeface="Times New Roman" pitchFamily="18" charset="0"/>
              </a:rPr>
              <a:t>байлгах</a:t>
            </a:r>
          </a:p>
          <a:p>
            <a:pPr lvl="0"/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Хууль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сахилтын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1600" b="0" dirty="0" smtClean="0">
                <a:latin typeface="Times New Roman" pitchFamily="18" charset="0"/>
                <a:cs typeface="Times New Roman" pitchFamily="18" charset="0"/>
              </a:rPr>
              <a:t>түвшинг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дээшил</a:t>
            </a:r>
            <a:r>
              <a:rPr lang="mn-MN" sz="1600" b="0" dirty="0" smtClean="0">
                <a:latin typeface="Times New Roman" pitchFamily="18" charset="0"/>
                <a:cs typeface="Times New Roman" pitchFamily="18" charset="0"/>
              </a:rPr>
              <a:t>үүл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нэ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Гаалийн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үйл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ажиллагааны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нээлттэй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ил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тод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байд</a:t>
            </a:r>
            <a:r>
              <a:rPr lang="mn-MN" sz="1600" b="0" dirty="0" smtClean="0">
                <a:latin typeface="Times New Roman" pitchFamily="18" charset="0"/>
                <a:cs typeface="Times New Roman" pitchFamily="18" charset="0"/>
              </a:rPr>
              <a:t>лыг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хангана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Шударга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шуурхай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соёлч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үйлчилгээ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1600" b="0" dirty="0" smtClean="0">
                <a:latin typeface="Times New Roman" pitchFamily="18" charset="0"/>
                <a:cs typeface="Times New Roman" pitchFamily="18" charset="0"/>
              </a:rPr>
              <a:t>г </a:t>
            </a:r>
            <a:r>
              <a:rPr lang="en-US" sz="1600" b="0" dirty="0" err="1" smtClean="0">
                <a:latin typeface="Times New Roman" pitchFamily="18" charset="0"/>
                <a:cs typeface="Times New Roman" pitchFamily="18" charset="0"/>
              </a:rPr>
              <a:t>төлөвш</a:t>
            </a:r>
            <a:r>
              <a:rPr lang="mn-MN" sz="1600" b="0" dirty="0" smtClean="0">
                <a:latin typeface="Times New Roman" pitchFamily="18" charset="0"/>
                <a:cs typeface="Times New Roman" pitchFamily="18" charset="0"/>
              </a:rPr>
              <a:t>үүл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mn-MN" sz="1600" b="0" dirty="0" smtClean="0"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en-US" sz="1600" b="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en-US" sz="1600" b="0" dirty="0">
              <a:latin typeface="Times New Roman" pitchFamily="18" charset="0"/>
              <a:cs typeface="Times New Roman" pitchFamily="18" charset="0"/>
            </a:endParaRPr>
          </a:p>
          <a:p>
            <a:endParaRPr lang="en-US" sz="1600" b="0" dirty="0">
              <a:latin typeface="Times New Roman" pitchFamily="18" charset="0"/>
              <a:cs typeface="Times New Roman" pitchFamily="18" charset="0"/>
            </a:endParaRPr>
          </a:p>
          <a:p>
            <a:endParaRPr lang="en-US" sz="1600" b="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1600" b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logo.png"/>
          <p:cNvPicPr>
            <a:picLocks noChangeAspect="1"/>
          </p:cNvPicPr>
          <p:nvPr/>
        </p:nvPicPr>
        <p:blipFill>
          <a:blip r:embed="rId2"/>
          <a:srcRect l="-1172" r="87900" b="77207"/>
          <a:stretch>
            <a:fillRect/>
          </a:stretch>
        </p:blipFill>
        <p:spPr>
          <a:xfrm>
            <a:off x="8108276" y="5859153"/>
            <a:ext cx="1035724" cy="9988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Гаалийн шалган нэвтрүүлэх тоног төхөөрөмжүүд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Content Placeholder 4" descr="658527.jpg"/>
          <p:cNvPicPr>
            <a:picLocks noGrp="1" noChangeAspect="1"/>
          </p:cNvPicPr>
          <p:nvPr>
            <p:ph idx="1"/>
          </p:nvPr>
        </p:nvPicPr>
        <p:blipFill>
          <a:blip r:embed="rId2"/>
          <a:srcRect l="20250" t="18000" b="24750"/>
          <a:stretch>
            <a:fillRect/>
          </a:stretch>
        </p:blipFill>
        <p:spPr>
          <a:xfrm>
            <a:off x="152400" y="1066800"/>
            <a:ext cx="3241040" cy="2326640"/>
          </a:xfrm>
        </p:spPr>
      </p:pic>
      <p:pic>
        <p:nvPicPr>
          <p:cNvPr id="6" name="Picture 5" descr="10735972_719605664774314_1395903803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990600"/>
            <a:ext cx="2047875" cy="2228850"/>
          </a:xfrm>
          <a:prstGeom prst="rect">
            <a:avLst/>
          </a:prstGeom>
        </p:spPr>
      </p:pic>
      <p:pic>
        <p:nvPicPr>
          <p:cNvPr id="7" name="Picture 6" descr="10743763_719605691440978_980124952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3657600"/>
            <a:ext cx="2857500" cy="2143125"/>
          </a:xfrm>
          <a:prstGeom prst="rect">
            <a:avLst/>
          </a:prstGeom>
        </p:spPr>
      </p:pic>
      <p:pic>
        <p:nvPicPr>
          <p:cNvPr id="8" name="Picture 7" descr="10748805_719605674774313_1441341713_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0" y="990600"/>
            <a:ext cx="2143125" cy="2857500"/>
          </a:xfrm>
          <a:prstGeom prst="rect">
            <a:avLst/>
          </a:prstGeom>
        </p:spPr>
      </p:pic>
      <p:pic>
        <p:nvPicPr>
          <p:cNvPr id="10" name="Picture 9" descr="10744573_719607961440751_1882007867_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5200" y="3733800"/>
            <a:ext cx="2057400" cy="1905000"/>
          </a:xfrm>
          <a:prstGeom prst="rect">
            <a:avLst/>
          </a:prstGeom>
        </p:spPr>
      </p:pic>
      <p:pic>
        <p:nvPicPr>
          <p:cNvPr id="11" name="Picture 10" descr="10749399_719608198107394_1453060912_n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0" y="4191000"/>
            <a:ext cx="1428750" cy="1428750"/>
          </a:xfrm>
          <a:prstGeom prst="rect">
            <a:avLst/>
          </a:prstGeom>
        </p:spPr>
      </p:pic>
      <p:pic>
        <p:nvPicPr>
          <p:cNvPr id="12" name="Picture 11" descr="logo.png"/>
          <p:cNvPicPr>
            <a:picLocks noChangeAspect="1"/>
          </p:cNvPicPr>
          <p:nvPr/>
        </p:nvPicPr>
        <p:blipFill>
          <a:blip r:embed="rId8"/>
          <a:srcRect l="-1172" r="87900" b="77207"/>
          <a:stretch>
            <a:fillRect/>
          </a:stretch>
        </p:blipFill>
        <p:spPr>
          <a:xfrm>
            <a:off x="8108276" y="5859153"/>
            <a:ext cx="1035724" cy="9988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Юникус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unicus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системийн тухай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4953000"/>
          </a:xfrm>
        </p:spPr>
        <p:txBody>
          <a:bodyPr/>
          <a:lstStyle/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Програмын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нэр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en-US" sz="2400" b="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Unicus</a:t>
            </a:r>
            <a:endParaRPr lang="mn-MN" sz="2400" b="0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b="0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Төрөл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en-US" sz="2400" b="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Web- based application (</a:t>
            </a:r>
            <a:r>
              <a:rPr lang="en-US" sz="2400" b="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вэб</a:t>
            </a:r>
            <a:r>
              <a:rPr lang="en-US" sz="2400" b="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санхүүгийн</a:t>
            </a:r>
            <a:r>
              <a:rPr lang="en-US" sz="2400" b="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</a:t>
            </a:r>
            <a:r>
              <a:rPr lang="en-US" sz="2400" b="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mn-MN" sz="2400" b="0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b="0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Мэдээллийн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сан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en-US" sz="2400" b="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MySql</a:t>
            </a:r>
            <a:r>
              <a:rPr lang="en-US" sz="2400" b="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MsSql</a:t>
            </a:r>
            <a:r>
              <a:rPr lang="en-US" sz="2400" b="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Oracle</a:t>
            </a:r>
            <a:endParaRPr lang="mn-MN" sz="2400" b="0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b="0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Ажиллах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үйлдлийн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систем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en-US" sz="2400" b="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Бүх</a:t>
            </a:r>
            <a:r>
              <a:rPr lang="en-US" sz="2400" b="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төрлийн</a:t>
            </a:r>
            <a:r>
              <a:rPr lang="en-US" sz="2400" b="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үйлдлийн</a:t>
            </a:r>
            <a:r>
              <a:rPr lang="en-US" sz="2400" b="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</a:t>
            </a:r>
            <a:r>
              <a:rPr lang="en-US" sz="2400" b="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дээр</a:t>
            </a:r>
            <a:endParaRPr lang="mn-MN" sz="2400" b="0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b="0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Unicode: </a:t>
            </a:r>
            <a:r>
              <a:rPr lang="en-US" sz="2400" b="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Бүрэн</a:t>
            </a:r>
            <a:r>
              <a:rPr lang="en-US" sz="2400" b="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дэмжинэ</a:t>
            </a:r>
            <a:r>
              <a:rPr lang="en-US" sz="2400" b="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mn-MN" sz="2400" b="0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b="0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Боловсруулсан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en-US" sz="2400" b="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Ординат</a:t>
            </a:r>
            <a:r>
              <a:rPr lang="en-US" sz="2400" b="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ХХК, </a:t>
            </a:r>
            <a:r>
              <a:rPr lang="en-US" sz="2400" b="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НьюРадианс</a:t>
            </a:r>
            <a:r>
              <a:rPr lang="en-US" sz="2400" b="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ХХК</a:t>
            </a:r>
          </a:p>
          <a:p>
            <a:pP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logo.png"/>
          <p:cNvPicPr>
            <a:picLocks noChangeAspect="1"/>
          </p:cNvPicPr>
          <p:nvPr/>
        </p:nvPicPr>
        <p:blipFill>
          <a:blip r:embed="rId2"/>
          <a:srcRect l="-1172" r="87900" b="77207"/>
          <a:stretch>
            <a:fillRect/>
          </a:stretch>
        </p:blipFill>
        <p:spPr>
          <a:xfrm>
            <a:off x="8108276" y="5859153"/>
            <a:ext cx="1035724" cy="9988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err="1" smtClean="0"/>
              <a:t>Unicus</a:t>
            </a:r>
            <a:r>
              <a:rPr lang="en-US" dirty="0" smtClean="0"/>
              <a:t> </a:t>
            </a:r>
            <a:r>
              <a:rPr lang="mn-MN" dirty="0" smtClean="0"/>
              <a:t>систем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524000"/>
            <a:ext cx="4040188" cy="2285999"/>
          </a:xfrm>
        </p:spPr>
        <p:txBody>
          <a:bodyPr/>
          <a:lstStyle/>
          <a:p>
            <a:r>
              <a:rPr lang="mn-MN" sz="1800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</a:p>
          <a:p>
            <a:r>
              <a:rPr lang="mn-MN" sz="1800" dirty="0" smtClean="0">
                <a:latin typeface="Times New Roman" pitchFamily="18" charset="0"/>
                <a:cs typeface="Times New Roman" pitchFamily="18" charset="0"/>
              </a:rPr>
              <a:t>                 Хаана ч хэзээ ч ашиглаж                                                 			болно</a:t>
            </a:r>
          </a:p>
          <a:p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Газарзүйн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байршил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хамаарахгүй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интернэттэй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газар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бүхнээс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онлайн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горимд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програмдаа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орж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ажиллах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боломжтой</a:t>
            </a:r>
            <a:r>
              <a:rPr lang="mn-MN" sz="1800" b="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800" b="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524000"/>
            <a:ext cx="4041775" cy="2285999"/>
          </a:xfrm>
        </p:spPr>
        <p:txBody>
          <a:bodyPr/>
          <a:lstStyle/>
          <a:p>
            <a:r>
              <a:rPr lang="mn-MN" sz="1800" dirty="0" smtClean="0">
                <a:latin typeface="Times New Roman" pitchFamily="18" charset="0"/>
                <a:cs typeface="Times New Roman" pitchFamily="18" charset="0"/>
              </a:rPr>
              <a:t>                        Ухаалаг систем</a:t>
            </a:r>
          </a:p>
          <a:p>
            <a:endParaRPr lang="mn-MN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Гүйлгээний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утгыг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мэдрэнэ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Дансны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төрлийг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танина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Туслах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бүртгэлүүд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автоматаар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хөтлөгдөнө</a:t>
            </a:r>
            <a:r>
              <a:rPr lang="mn-MN" sz="1800" b="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800" b="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657599"/>
            <a:ext cx="4041775" cy="2468563"/>
          </a:xfrm>
        </p:spPr>
        <p:txBody>
          <a:bodyPr/>
          <a:lstStyle/>
          <a:p>
            <a:pPr>
              <a:buNone/>
            </a:pPr>
            <a:r>
              <a:rPr lang="mn-MN" sz="1800" dirty="0" smtClean="0">
                <a:latin typeface="Times New Roman" pitchFamily="18" charset="0"/>
                <a:cs typeface="Times New Roman" pitchFamily="18" charset="0"/>
              </a:rPr>
              <a:t>                      </a:t>
            </a:r>
          </a:p>
          <a:p>
            <a:pPr>
              <a:buNone/>
            </a:pPr>
            <a:r>
              <a:rPr lang="mn-MN" sz="1800" dirty="0" smtClean="0">
                <a:latin typeface="Times New Roman" pitchFamily="18" charset="0"/>
                <a:cs typeface="Times New Roman" pitchFamily="18" charset="0"/>
              </a:rPr>
              <a:t>		    </a:t>
            </a:r>
          </a:p>
          <a:p>
            <a:pPr>
              <a:buNone/>
            </a:pPr>
            <a:r>
              <a:rPr lang="mn-MN" sz="1800" dirty="0" smtClean="0">
                <a:latin typeface="Times New Roman" pitchFamily="18" charset="0"/>
                <a:cs typeface="Times New Roman" pitchFamily="18" charset="0"/>
              </a:rPr>
              <a:t>	               Найдвартай ажиллагаа</a:t>
            </a:r>
          </a:p>
          <a:p>
            <a:pPr>
              <a:buNone/>
            </a:pPr>
            <a:r>
              <a:rPr lang="mn-MN" sz="18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buNone/>
            </a:pPr>
            <a:r>
              <a:rPr lang="mn-MN" sz="1800" b="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Хэрэглэгчдийн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ялгаатай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эрх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Серверийн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найдвартай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ажиллагаа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мэдээллийн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нууцлал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шифэрлэлт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http://www.unicus.mn/asset/front/images/icon3.png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676400"/>
            <a:ext cx="773430" cy="562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http://www.unicus.mn/asset/front/images/icon1.png">
            <a:hlinkClick r:id="rId2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1676400"/>
            <a:ext cx="662940" cy="622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57200" y="3733800"/>
            <a:ext cx="4114800" cy="2743200"/>
          </a:xfrm>
        </p:spPr>
        <p:txBody>
          <a:bodyPr/>
          <a:lstStyle/>
          <a:p>
            <a:pPr>
              <a:buNone/>
            </a:pPr>
            <a:r>
              <a:rPr lang="mn-MN" sz="1800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</a:p>
          <a:p>
            <a:pPr>
              <a:buNone/>
            </a:pPr>
            <a:r>
              <a:rPr lang="mn-MN" sz="1800" dirty="0" smtClean="0">
                <a:latin typeface="Times New Roman" pitchFamily="18" charset="0"/>
                <a:cs typeface="Times New Roman" pitchFamily="18" charset="0"/>
              </a:rPr>
              <a:t>		    Санхүүгийн бүртгэл ба          	    компаний менежмент</a:t>
            </a:r>
          </a:p>
          <a:p>
            <a:pPr>
              <a:buNone/>
            </a:pPr>
            <a:endParaRPr lang="mn-MN" sz="1800" b="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mn-MN" sz="1800" b="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Анх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удаа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санхүүгийн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бүртгэлийг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компанийн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менежментэд</a:t>
            </a:r>
            <a:r>
              <a:rPr lang="mn-MN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хэрэглэдэг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Японы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туршлагыг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програмдаа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err="1" smtClean="0">
                <a:latin typeface="Times New Roman" pitchFamily="18" charset="0"/>
                <a:cs typeface="Times New Roman" pitchFamily="18" charset="0"/>
              </a:rPr>
              <a:t>нэвтрүүлсэн</a:t>
            </a:r>
            <a:r>
              <a:rPr lang="mn-MN" sz="1800" b="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800" b="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13" descr="http://www.unicus.mn/asset/front/images/icon2.png">
            <a:hlinkClick r:id="rId2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" y="4114800"/>
            <a:ext cx="723265" cy="622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http://www.unicus.mn/asset/front/images/icon4.png">
            <a:hlinkClick r:id="rId2"/>
          </p:cNvPr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05400" y="4191000"/>
            <a:ext cx="773430" cy="562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logo.png"/>
          <p:cNvPicPr>
            <a:picLocks noChangeAspect="1"/>
          </p:cNvPicPr>
          <p:nvPr/>
        </p:nvPicPr>
        <p:blipFill>
          <a:blip r:embed="rId7"/>
          <a:srcRect l="-1172" r="87900" b="77207"/>
          <a:stretch>
            <a:fillRect/>
          </a:stretch>
        </p:blipFill>
        <p:spPr>
          <a:xfrm>
            <a:off x="8108276" y="5859153"/>
            <a:ext cx="1035724" cy="9988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/>
              <a:t>Системийн нэвтрэх хэсэг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8" name="Content Placeholder 7" descr="Untitled.png"/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200" y="1217105"/>
            <a:ext cx="8153400" cy="5033390"/>
          </a:xfrm>
          <a:prstGeom prst="rect">
            <a:avLst/>
          </a:prstGeom>
        </p:spPr>
      </p:pic>
      <p:pic>
        <p:nvPicPr>
          <p:cNvPr id="9" name="Picture 8" descr="logo.png"/>
          <p:cNvPicPr>
            <a:picLocks noChangeAspect="1"/>
          </p:cNvPicPr>
          <p:nvPr/>
        </p:nvPicPr>
        <p:blipFill>
          <a:blip r:embed="rId3"/>
          <a:srcRect l="-1172" r="87900" b="77207"/>
          <a:stretch>
            <a:fillRect/>
          </a:stretch>
        </p:blipFill>
        <p:spPr>
          <a:xfrm>
            <a:off x="8108276" y="5859153"/>
            <a:ext cx="1035724" cy="9988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/>
              <a:t>Системийн үндсэн цэснүүд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8229600" cy="471328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8" name="Picture 7" descr="unicus1.png"/>
          <p:cNvPicPr/>
          <p:nvPr/>
        </p:nvPicPr>
        <p:blipFill>
          <a:blip r:embed="rId2"/>
          <a:srcRect b="4999"/>
          <a:stretch>
            <a:fillRect/>
          </a:stretch>
        </p:blipFill>
        <p:spPr>
          <a:xfrm>
            <a:off x="0" y="914400"/>
            <a:ext cx="9144000" cy="5638800"/>
          </a:xfrm>
          <a:prstGeom prst="rect">
            <a:avLst/>
          </a:prstGeom>
        </p:spPr>
      </p:pic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3"/>
          <a:srcRect l="-1172" r="87900" b="77207"/>
          <a:stretch>
            <a:fillRect/>
          </a:stretch>
        </p:blipFill>
        <p:spPr>
          <a:xfrm>
            <a:off x="8108276" y="5859153"/>
            <a:ext cx="1035724" cy="9988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/>
              <a:t> 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mn-MN" dirty="0" smtClean="0"/>
              <a:t>Зардлын үзүүлэлтийн тайлан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Content Placeholder 4" descr="Image 10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914400"/>
            <a:ext cx="79248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3"/>
          <a:srcRect l="-1172" r="87900" b="77207"/>
          <a:stretch>
            <a:fillRect/>
          </a:stretch>
        </p:blipFill>
        <p:spPr>
          <a:xfrm>
            <a:off x="8108276" y="5859153"/>
            <a:ext cx="1035724" cy="9988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Unicus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3200" dirty="0" smtClean="0">
                <a:latin typeface="Times New Roman" pitchFamily="18" charset="0"/>
                <a:cs typeface="Times New Roman" pitchFamily="18" charset="0"/>
              </a:rPr>
              <a:t>системийн давуу талууд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2000" b="0" dirty="0" err="1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нтернэт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холбогдсон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дурын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компьютер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дээр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нягтлан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бодогч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нар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бүртгэлээ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хөтлөх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боломжтой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mn-MN" sz="2000" b="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mn-MN" sz="2000" b="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mn-MN" sz="2000" b="0" dirty="0" smtClean="0">
                <a:latin typeface="Times New Roman" pitchFamily="18" charset="0"/>
                <a:cs typeface="Times New Roman" pitchFamily="18" charset="0"/>
              </a:rPr>
              <a:t>Мэдээлэл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гэмтэх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буюу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устах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эрсдэл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туйлын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бага</a:t>
            </a:r>
            <a:endParaRPr lang="mn-MN" sz="2000" b="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mn-MN" sz="2000" b="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Хөрөнгийн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өөрчлөлт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хөдөлгөөн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орлого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зардлын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төлөв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байдал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зэрэг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үзүүлэлтүүдийг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сүүлийн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5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жилийн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байдлаар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харуул</a:t>
            </a:r>
            <a:r>
              <a:rPr lang="mn-MN" sz="2000" b="0" dirty="0" smtClean="0">
                <a:latin typeface="Times New Roman" pitchFamily="18" charset="0"/>
                <a:cs typeface="Times New Roman" pitchFamily="18" charset="0"/>
              </a:rPr>
              <a:t>даг.</a:t>
            </a:r>
          </a:p>
          <a:p>
            <a:pPr>
              <a:buNone/>
            </a:pPr>
            <a:endParaRPr lang="mn-MN" sz="2000" b="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Мэдээллийн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нууцлал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өндөр</a:t>
            </a:r>
            <a:endParaRPr lang="mn-MN" sz="2000" b="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mn-MN" sz="2000" b="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Програмын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үнэ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харьцангуй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</a:rPr>
              <a:t>хямд</a:t>
            </a:r>
            <a:endParaRPr lang="en-US" sz="2000" b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logo.png"/>
          <p:cNvPicPr>
            <a:picLocks noChangeAspect="1"/>
          </p:cNvPicPr>
          <p:nvPr/>
        </p:nvPicPr>
        <p:blipFill>
          <a:blip r:embed="rId2"/>
          <a:srcRect l="-1172" r="87900" b="77207"/>
          <a:stretch>
            <a:fillRect/>
          </a:stretch>
        </p:blipFill>
        <p:spPr>
          <a:xfrm>
            <a:off x="8108276" y="5859153"/>
            <a:ext cx="1035724" cy="9988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228600"/>
            <a:ext cx="7391400" cy="1295400"/>
          </a:xfrm>
        </p:spPr>
        <p:txBody>
          <a:bodyPr/>
          <a:lstStyle/>
          <a:p>
            <a:r>
              <a:rPr lang="mn-MN" sz="3200" dirty="0" smtClean="0">
                <a:latin typeface="Times New Roman" pitchFamily="18" charset="0"/>
                <a:cs typeface="Times New Roman" pitchFamily="18" charset="0"/>
              </a:rPr>
              <a:t>Системийн мэдээллийн урсгалын диаграм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Content Placeholder 4" descr="diagram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066800"/>
            <a:ext cx="9083495" cy="4797305"/>
          </a:xfrm>
        </p:spPr>
      </p:pic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3"/>
          <a:srcRect l="-1172" r="87900" b="77207"/>
          <a:stretch>
            <a:fillRect/>
          </a:stretch>
        </p:blipFill>
        <p:spPr>
          <a:xfrm>
            <a:off x="8108276" y="5859153"/>
            <a:ext cx="1035724" cy="9988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/>
              <a:t>Дүгнэлт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mn-MN" sz="2400" i="1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lvl="0">
              <a:buNone/>
            </a:pPr>
            <a:r>
              <a:rPr lang="mn-MN" sz="24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Нягтлан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бодох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бүртгэлийн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Юникус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онлайн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системийг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2400" i="1" dirty="0" smtClean="0">
                <a:latin typeface="Times New Roman" pitchFamily="18" charset="0"/>
                <a:cs typeface="Times New Roman" pitchFamily="18" charset="0"/>
              </a:rPr>
              <a:t>ГЕГ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2011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оноос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хойш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төв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болон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хөдөө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орон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нутгийн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бүх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салбартаа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ашиглаж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байгаа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билээ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Энэ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систем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нь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ашиглахад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хялбар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манай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монголын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нөхцөл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тохирсон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систем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гэж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үзэж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байна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mn-MN" sz="2400" i="1" dirty="0" smtClean="0">
                <a:latin typeface="Times New Roman" pitchFamily="18" charset="0"/>
                <a:cs typeface="Times New Roman" pitchFamily="18" charset="0"/>
              </a:rPr>
              <a:t>ГЕГ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Юникус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систем</a:t>
            </a:r>
            <a:r>
              <a:rPr lang="mn-MN" sz="2400" i="1" dirty="0" smtClean="0">
                <a:latin typeface="Times New Roman" pitchFamily="18" charset="0"/>
                <a:cs typeface="Times New Roman" pitchFamily="18" charset="0"/>
              </a:rPr>
              <a:t>ийг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ашигласнаар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тайлан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гаргах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нэгтгэхтэй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холбоотой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цаг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хугацаа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зардлыг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80%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хэмэж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чадсан</a:t>
            </a:r>
            <a:r>
              <a:rPr lang="mn-MN" sz="2400" i="1" dirty="0" smtClean="0">
                <a:latin typeface="Times New Roman" pitchFamily="18" charset="0"/>
                <a:cs typeface="Times New Roman" pitchFamily="18" charset="0"/>
              </a:rPr>
              <a:t> юм.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logo.png"/>
          <p:cNvPicPr>
            <a:picLocks noChangeAspect="1"/>
          </p:cNvPicPr>
          <p:nvPr/>
        </p:nvPicPr>
        <p:blipFill>
          <a:blip r:embed="rId2"/>
          <a:srcRect l="-1172" r="87900" b="77207"/>
          <a:stretch>
            <a:fillRect/>
          </a:stretch>
        </p:blipFill>
        <p:spPr>
          <a:xfrm>
            <a:off x="8108276" y="5859153"/>
            <a:ext cx="1035724" cy="9988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8" name="WordArt 4"/>
          <p:cNvSpPr>
            <a:spLocks noChangeArrowheads="1" noChangeShapeType="1" noTextEdit="1"/>
          </p:cNvSpPr>
          <p:nvPr/>
        </p:nvSpPr>
        <p:spPr bwMode="gray">
          <a:xfrm>
            <a:off x="1905000" y="4419600"/>
            <a:ext cx="5562600" cy="7620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sz="3600" b="1" kern="1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accent1"/>
                    </a:gs>
                    <a:gs pos="100000">
                      <a:schemeClr val="hlink"/>
                    </a:gs>
                  </a:gsLst>
                  <a:lin ang="0" scaled="1"/>
                </a:gradFill>
                <a:effectLst>
                  <a:outerShdw dist="63500" dir="2212194" algn="ctr" rotWithShape="0">
                    <a:schemeClr val="tx1">
                      <a:alpha val="50000"/>
                    </a:schemeClr>
                  </a:outerShdw>
                </a:effectLst>
                <a:latin typeface="Arial"/>
                <a:cs typeface="Arial"/>
              </a:rPr>
              <a:t>Thank You 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8" grpId="0" animBg="1"/>
    </p:bldLst>
  </p:timing>
</p:sld>
</file>

<file path=ppt/theme/theme1.xml><?xml version="1.0" encoding="utf-8"?>
<a:theme xmlns:a="http://schemas.openxmlformats.org/drawingml/2006/main" name="cdb2004c007l">
  <a:themeElements>
    <a:clrScheme name="sample 3">
      <a:dk1>
        <a:srgbClr val="000066"/>
      </a:dk1>
      <a:lt1>
        <a:srgbClr val="FFFFFF"/>
      </a:lt1>
      <a:dk2>
        <a:srgbClr val="50A834"/>
      </a:dk2>
      <a:lt2>
        <a:srgbClr val="B2B2B2"/>
      </a:lt2>
      <a:accent1>
        <a:srgbClr val="2045AE"/>
      </a:accent1>
      <a:accent2>
        <a:srgbClr val="FF9933"/>
      </a:accent2>
      <a:accent3>
        <a:srgbClr val="FFFFFF"/>
      </a:accent3>
      <a:accent4>
        <a:srgbClr val="000056"/>
      </a:accent4>
      <a:accent5>
        <a:srgbClr val="ABB0D3"/>
      </a:accent5>
      <a:accent6>
        <a:srgbClr val="E78A2D"/>
      </a:accent6>
      <a:hlink>
        <a:srgbClr val="3DC5C5"/>
      </a:hlink>
      <a:folHlink>
        <a:srgbClr val="6B41BF"/>
      </a:folHlink>
    </a:clrScheme>
    <a:fontScheme name="sam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mple 1">
        <a:dk1>
          <a:srgbClr val="4C1A37"/>
        </a:dk1>
        <a:lt1>
          <a:srgbClr val="FFFFFF"/>
        </a:lt1>
        <a:dk2>
          <a:srgbClr val="FFFFE7"/>
        </a:dk2>
        <a:lt2>
          <a:srgbClr val="B2B2B2"/>
        </a:lt2>
        <a:accent1>
          <a:srgbClr val="C06C98"/>
        </a:accent1>
        <a:accent2>
          <a:srgbClr val="FF9966"/>
        </a:accent2>
        <a:accent3>
          <a:srgbClr val="FFFFFF"/>
        </a:accent3>
        <a:accent4>
          <a:srgbClr val="40142D"/>
        </a:accent4>
        <a:accent5>
          <a:srgbClr val="DCBACA"/>
        </a:accent5>
        <a:accent6>
          <a:srgbClr val="E78A5C"/>
        </a:accent6>
        <a:hlink>
          <a:srgbClr val="BD6D45"/>
        </a:hlink>
        <a:folHlink>
          <a:srgbClr val="3AABC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003366"/>
        </a:dk1>
        <a:lt1>
          <a:srgbClr val="FFFFFF"/>
        </a:lt1>
        <a:dk2>
          <a:srgbClr val="FFFFFF"/>
        </a:dk2>
        <a:lt2>
          <a:srgbClr val="B2B2B2"/>
        </a:lt2>
        <a:accent1>
          <a:srgbClr val="2879B0"/>
        </a:accent1>
        <a:accent2>
          <a:srgbClr val="0099CC"/>
        </a:accent2>
        <a:accent3>
          <a:srgbClr val="FFFFFF"/>
        </a:accent3>
        <a:accent4>
          <a:srgbClr val="002A56"/>
        </a:accent4>
        <a:accent5>
          <a:srgbClr val="ACBED4"/>
        </a:accent5>
        <a:accent6>
          <a:srgbClr val="008AB9"/>
        </a:accent6>
        <a:hlink>
          <a:srgbClr val="A9683B"/>
        </a:hlink>
        <a:folHlink>
          <a:srgbClr val="166A8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000066"/>
        </a:dk1>
        <a:lt1>
          <a:srgbClr val="FFFFFF"/>
        </a:lt1>
        <a:dk2>
          <a:srgbClr val="50A834"/>
        </a:dk2>
        <a:lt2>
          <a:srgbClr val="B2B2B2"/>
        </a:lt2>
        <a:accent1>
          <a:srgbClr val="2045AE"/>
        </a:accent1>
        <a:accent2>
          <a:srgbClr val="FF9933"/>
        </a:accent2>
        <a:accent3>
          <a:srgbClr val="FFFFFF"/>
        </a:accent3>
        <a:accent4>
          <a:srgbClr val="000056"/>
        </a:accent4>
        <a:accent5>
          <a:srgbClr val="ABB0D3"/>
        </a:accent5>
        <a:accent6>
          <a:srgbClr val="E78A2D"/>
        </a:accent6>
        <a:hlink>
          <a:srgbClr val="3DC5C5"/>
        </a:hlink>
        <a:folHlink>
          <a:srgbClr val="6B41B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cdb2004c007l</Template>
  <TotalTime>417</TotalTime>
  <Words>318</Words>
  <Application>Microsoft PowerPoint</Application>
  <PresentationFormat>On-screen Show (4:3)</PresentationFormat>
  <Paragraphs>96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cdb2004c007l</vt:lpstr>
      <vt:lpstr>Гаалийн Ерөнхий Газрын мэдээллийн систем</vt:lpstr>
      <vt:lpstr>Агуулга</vt:lpstr>
      <vt:lpstr>Товч танилцуулга</vt:lpstr>
      <vt:lpstr>Эрхэм зорилго, алсын хараа</vt:lpstr>
      <vt:lpstr>ГЕГ-ын бүтэц, зохион байгуулалт </vt:lpstr>
      <vt:lpstr>ГЕГ-ын үйл ажиллагаандаа нэвтрүүлсэн системүүд</vt:lpstr>
      <vt:lpstr>ГЕГ-ын стратеги</vt:lpstr>
      <vt:lpstr>Гаалийн шалган нэвтрүүлэх тоног төхөөрөмжүүд</vt:lpstr>
      <vt:lpstr>  Юникус(unicus) системийн тухай </vt:lpstr>
      <vt:lpstr>Unicus систем</vt:lpstr>
      <vt:lpstr>Системийн нэвтрэх хэсэг </vt:lpstr>
      <vt:lpstr>Системийн үндсэн цэснүүд </vt:lpstr>
      <vt:lpstr>  Зардлын үзүүлэлтийн тайлан </vt:lpstr>
      <vt:lpstr>Unicus системийн давуу талууд</vt:lpstr>
      <vt:lpstr>Системийн мэдээллийн урсгалын диаграм</vt:lpstr>
      <vt:lpstr>Дүгнэлт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User</dc:creator>
  <cp:lastModifiedBy>User</cp:lastModifiedBy>
  <cp:revision>39</cp:revision>
  <dcterms:created xsi:type="dcterms:W3CDTF">2014-10-24T18:32:24Z</dcterms:created>
  <dcterms:modified xsi:type="dcterms:W3CDTF">2015-11-12T13:24:56Z</dcterms:modified>
</cp:coreProperties>
</file>