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6" r:id="rId9"/>
    <p:sldId id="263" r:id="rId10"/>
    <p:sldId id="264" r:id="rId11"/>
    <p:sldId id="265" r:id="rId12"/>
    <p:sldId id="270" r:id="rId13"/>
    <p:sldId id="267" r:id="rId14"/>
    <p:sldId id="268" r:id="rId15"/>
    <p:sldId id="269" r:id="rId16"/>
    <p:sldId id="271" r:id="rId17"/>
    <p:sldId id="272" r:id="rId18"/>
    <p:sldId id="273" r:id="rId19"/>
    <p:sldId id="274" r:id="rId20"/>
    <p:sldId id="275" r:id="rId21"/>
    <p:sldId id="276" r:id="rId22"/>
    <p:sldId id="277" r:id="rId23"/>
    <p:sldId id="278" r:id="rId24"/>
    <p:sldId id="279" r:id="rId25"/>
    <p:sldId id="280" r:id="rId26"/>
    <p:sldId id="282" r:id="rId27"/>
    <p:sldId id="281" r:id="rId28"/>
    <p:sldId id="283"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61571188" cy="6157118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2F8F4C-71C0-42A3-BEE9-62970FF38EF2}" type="datetimeFigureOut">
              <a:rPr lang="en-US" smtClean="0"/>
              <a:pPr/>
              <a:t>2/27/2015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B13369-2EEA-4BAD-B524-2FC164DBDD12}" type="slidenum">
              <a:rPr lang="en-US" smtClean="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2F8F4C-71C0-42A3-BEE9-62970FF38EF2}" type="datetimeFigureOut">
              <a:rPr lang="en-US" smtClean="0"/>
              <a:pPr/>
              <a:t>2/27/2015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B13369-2EEA-4BAD-B524-2FC164DBDD12}"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2F8F4C-71C0-42A3-BEE9-62970FF38EF2}" type="datetimeFigureOut">
              <a:rPr lang="en-US" smtClean="0"/>
              <a:pPr/>
              <a:t>2/27/2015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B13369-2EEA-4BAD-B524-2FC164DBDD12}" type="slidenum">
              <a:rPr lang="en-US" smtClean="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2F8F4C-71C0-42A3-BEE9-62970FF38EF2}" type="datetimeFigureOut">
              <a:rPr lang="en-US" smtClean="0"/>
              <a:pPr/>
              <a:t>2/27/2015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B13369-2EEA-4BAD-B524-2FC164DBDD12}"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2F8F4C-71C0-42A3-BEE9-62970FF38EF2}" type="datetimeFigureOut">
              <a:rPr lang="en-US" smtClean="0"/>
              <a:pPr/>
              <a:t>2/27/2015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CB13369-2EEA-4BAD-B524-2FC164DBDD12}"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2F8F4C-71C0-42A3-BEE9-62970FF38EF2}" type="datetimeFigureOut">
              <a:rPr lang="en-US" smtClean="0"/>
              <a:pPr/>
              <a:t>2/27/2015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CB13369-2EEA-4BAD-B524-2FC164DBDD12}"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2F8F4C-71C0-42A3-BEE9-62970FF38EF2}" type="datetimeFigureOut">
              <a:rPr lang="en-US" smtClean="0"/>
              <a:pPr/>
              <a:t>2/27/2015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CB13369-2EEA-4BAD-B524-2FC164DBDD12}"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2F8F4C-71C0-42A3-BEE9-62970FF38EF2}" type="datetimeFigureOut">
              <a:rPr lang="en-US" smtClean="0"/>
              <a:pPr/>
              <a:t>2/27/2015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B13369-2EEA-4BAD-B524-2FC164DBDD12}"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2F8F4C-71C0-42A3-BEE9-62970FF38EF2}" type="datetimeFigureOut">
              <a:rPr lang="en-US" smtClean="0"/>
              <a:pPr/>
              <a:t>2/27/2015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B13369-2EEA-4BAD-B524-2FC164DBDD12}" type="slidenum">
              <a:rPr lang="en-US" smtClean="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2F8F4C-71C0-42A3-BEE9-62970FF38EF2}" type="datetimeFigureOut">
              <a:rPr lang="en-US" smtClean="0"/>
              <a:pPr/>
              <a:t>2/27/2015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B13369-2EEA-4BAD-B524-2FC164DBDD12}"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2F8F4C-71C0-42A3-BEE9-62970FF38EF2}" type="datetimeFigureOut">
              <a:rPr lang="en-US" smtClean="0"/>
              <a:pPr/>
              <a:t>2/27/2015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B13369-2EEA-4BAD-B524-2FC164DBDD12}" type="slidenum">
              <a:rPr lang="en-US" smtClean="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2F8F4C-71C0-42A3-BEE9-62970FF38EF2}" type="datetimeFigureOut">
              <a:rPr lang="en-US" smtClean="0"/>
              <a:pPr/>
              <a:t>2/27/2015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B13369-2EEA-4BAD-B524-2FC164DBDD12}" type="slidenum">
              <a:rPr lang="en-US" smtClean="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073150" y="352425"/>
            <a:ext cx="1419225" cy="2105025"/>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1" y="3061496"/>
            <a:ext cx="3365500" cy="3796504"/>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cstate="print"/>
          <a:srcRect/>
          <a:stretch>
            <a:fillRect/>
          </a:stretch>
        </p:blipFill>
        <p:spPr bwMode="auto">
          <a:xfrm>
            <a:off x="5918200" y="0"/>
            <a:ext cx="3238500" cy="4181475"/>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cstate="print"/>
          <a:srcRect/>
          <a:stretch>
            <a:fillRect/>
          </a:stretch>
        </p:blipFill>
        <p:spPr bwMode="auto">
          <a:xfrm>
            <a:off x="5295900" y="3911600"/>
            <a:ext cx="2466975" cy="1752600"/>
          </a:xfrm>
          <a:prstGeom prst="rect">
            <a:avLst/>
          </a:prstGeom>
          <a:noFill/>
          <a:ln w="9525">
            <a:noFill/>
            <a:miter lim="800000"/>
            <a:headEnd/>
            <a:tailEnd/>
          </a:ln>
          <a:effectLst/>
        </p:spPr>
      </p:pic>
      <p:sp>
        <p:nvSpPr>
          <p:cNvPr id="10" name="Title 1"/>
          <p:cNvSpPr>
            <a:spLocks noGrp="1"/>
          </p:cNvSpPr>
          <p:nvPr>
            <p:ph type="ctrTitle"/>
          </p:nvPr>
        </p:nvSpPr>
        <p:spPr>
          <a:xfrm>
            <a:off x="711200" y="1324520"/>
            <a:ext cx="7772400" cy="5241381"/>
          </a:xfrm>
        </p:spPr>
        <p:txBody>
          <a:bodyPr>
            <a:noAutofit/>
          </a:bodyPr>
          <a:lstStyle/>
          <a:p>
            <a:r>
              <a:rPr lang="mn-MN" sz="4800" b="1" dirty="0" smtClean="0">
                <a:solidFill>
                  <a:srgbClr val="00B050"/>
                </a:solidFill>
              </a:rPr>
              <a:t>Цаасан уут </a:t>
            </a:r>
            <a:br>
              <a:rPr lang="mn-MN" sz="4800" b="1" dirty="0" smtClean="0">
                <a:solidFill>
                  <a:srgbClr val="00B050"/>
                </a:solidFill>
              </a:rPr>
            </a:br>
            <a:r>
              <a:rPr lang="mn-MN" sz="4800" b="1" dirty="0" smtClean="0">
                <a:solidFill>
                  <a:srgbClr val="00B050"/>
                </a:solidFill>
              </a:rPr>
              <a:t>үйлдвэрлэлийн </a:t>
            </a:r>
            <a:r>
              <a:rPr lang="mn-MN" sz="4800" b="1" dirty="0" smtClean="0">
                <a:solidFill>
                  <a:srgbClr val="00B050"/>
                </a:solidFill>
              </a:rPr>
              <a:t>төсөл</a:t>
            </a:r>
            <a:br>
              <a:rPr lang="mn-MN" sz="4800" b="1" dirty="0" smtClean="0">
                <a:solidFill>
                  <a:srgbClr val="00B050"/>
                </a:solidFill>
              </a:rPr>
            </a:br>
            <a:r>
              <a:rPr lang="mn-MN" sz="4800" b="1" dirty="0" smtClean="0">
                <a:solidFill>
                  <a:srgbClr val="00B050"/>
                </a:solidFill>
              </a:rPr>
              <a:t/>
            </a:r>
            <a:br>
              <a:rPr lang="mn-MN" sz="4800" b="1" dirty="0" smtClean="0">
                <a:solidFill>
                  <a:srgbClr val="00B050"/>
                </a:solidFill>
              </a:rPr>
            </a:br>
            <a:r>
              <a:rPr lang="mn-MN" sz="4800" b="1" dirty="0" smtClean="0">
                <a:solidFill>
                  <a:srgbClr val="00B050"/>
                </a:solidFill>
              </a:rPr>
              <a:t/>
            </a:r>
            <a:br>
              <a:rPr lang="mn-MN" sz="4800" b="1" dirty="0" smtClean="0">
                <a:solidFill>
                  <a:srgbClr val="00B050"/>
                </a:solidFill>
              </a:rPr>
            </a:br>
            <a:r>
              <a:rPr lang="mn-MN" sz="1600" b="1" dirty="0" smtClean="0"/>
              <a:t/>
            </a:r>
            <a:br>
              <a:rPr lang="mn-MN" sz="1600" b="1" dirty="0" smtClean="0"/>
            </a:br>
            <a:r>
              <a:rPr lang="mn-MN" sz="1600" b="1" dirty="0"/>
              <a:t/>
            </a:r>
            <a:br>
              <a:rPr lang="mn-MN" sz="1600" b="1" dirty="0"/>
            </a:br>
            <a:r>
              <a:rPr lang="mn-MN" sz="1600" b="1" dirty="0" smtClean="0"/>
              <a:t/>
            </a:r>
            <a:br>
              <a:rPr lang="mn-MN" sz="1600" b="1" dirty="0" smtClean="0"/>
            </a:br>
            <a:r>
              <a:rPr lang="mn-MN" sz="1600" b="1" dirty="0" smtClean="0"/>
              <a:t/>
            </a:r>
            <a:br>
              <a:rPr lang="mn-MN" sz="1600" b="1" dirty="0" smtClean="0"/>
            </a:br>
            <a:r>
              <a:rPr lang="mn-MN" sz="1600" b="1" dirty="0"/>
              <a:t/>
            </a:r>
            <a:br>
              <a:rPr lang="mn-MN" sz="1600" b="1" dirty="0"/>
            </a:br>
            <a:r>
              <a:rPr lang="mn-MN" sz="1800" b="1" dirty="0" smtClean="0"/>
              <a:t>2014 он</a:t>
            </a:r>
            <a:r>
              <a:rPr lang="mn-MN" sz="1600" dirty="0" smtClean="0"/>
              <a:t/>
            </a:r>
            <a:br>
              <a:rPr lang="mn-MN" sz="1600" dirty="0" smtClean="0"/>
            </a:br>
            <a:endParaRPr lang="en-US" sz="1600" dirty="0"/>
          </a:p>
        </p:txBody>
      </p:sp>
      <p:sp>
        <p:nvSpPr>
          <p:cNvPr id="12" name="Subtitle 2"/>
          <p:cNvSpPr txBox="1">
            <a:spLocks/>
          </p:cNvSpPr>
          <p:nvPr/>
        </p:nvSpPr>
        <p:spPr>
          <a:xfrm>
            <a:off x="1374775" y="352426"/>
            <a:ext cx="6400800" cy="60325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mn-MN" sz="1800" b="1" i="0" u="none" strike="noStrike" kern="1200" cap="none" spc="0" normalizeH="0" baseline="0" noProof="0" smtClean="0">
                <a:ln>
                  <a:noFill/>
                </a:ln>
                <a:solidFill>
                  <a:schemeClr val="tx1"/>
                </a:solidFill>
                <a:effectLst/>
                <a:uLnTx/>
                <a:uFillTx/>
                <a:latin typeface="+mn-lt"/>
                <a:ea typeface="+mn-ea"/>
                <a:cs typeface="+mn-cs"/>
              </a:rPr>
              <a:t>Бизнес төсөл-</a:t>
            </a:r>
            <a:r>
              <a:rPr kumimoji="0" lang="en-US" sz="1800" b="1" i="0" u="none" strike="noStrike" kern="1200" cap="none" spc="0" normalizeH="0" baseline="0" noProof="0" dirty="0" smtClean="0">
                <a:ln>
                  <a:noFill/>
                </a:ln>
                <a:solidFill>
                  <a:schemeClr val="tx1"/>
                </a:solidFill>
                <a:effectLst/>
                <a:uLnTx/>
                <a:uFillTx/>
                <a:latin typeface="+mn-lt"/>
                <a:ea typeface="+mn-ea"/>
                <a:cs typeface="+mn-cs"/>
              </a:rPr>
              <a:t>MGMT107</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485775" y="-66675"/>
            <a:ext cx="8229600" cy="1143000"/>
          </a:xfrm>
          <a:prstGeom prst="rect">
            <a:avLst/>
          </a:prstGeom>
        </p:spPr>
        <p:txBody>
          <a:bodyPr anchor="ctr">
            <a:normAutofit/>
          </a:bodyPr>
          <a:lstStyle/>
          <a:p>
            <a:pPr algn="ctr" fontAlgn="auto">
              <a:spcAft>
                <a:spcPts val="0"/>
              </a:spcAft>
              <a:defRPr/>
            </a:pPr>
            <a:r>
              <a:rPr lang="mn-MN" sz="3200" b="1" dirty="0">
                <a:latin typeface="Times New Roman" pitchFamily="18" charset="0"/>
                <a:ea typeface="+mj-ea"/>
                <a:cs typeface="Times New Roman" pitchFamily="18" charset="0"/>
              </a:rPr>
              <a:t>Агуулга</a:t>
            </a:r>
            <a:endParaRPr lang="en-US" sz="3200" b="1" dirty="0">
              <a:latin typeface="Times New Roman" pitchFamily="18" charset="0"/>
              <a:ea typeface="+mj-ea"/>
              <a:cs typeface="Times New Roman" pitchFamily="18" charset="0"/>
            </a:endParaRPr>
          </a:p>
        </p:txBody>
      </p:sp>
      <p:pic>
        <p:nvPicPr>
          <p:cNvPr id="2051"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17" name="Picture 2"/>
          <p:cNvPicPr>
            <a:picLocks noChangeAspect="1" noChangeArrowheads="1"/>
          </p:cNvPicPr>
          <p:nvPr/>
        </p:nvPicPr>
        <p:blipFill>
          <a:blip r:embed="rId3" cstate="print"/>
          <a:srcRect/>
          <a:stretch>
            <a:fillRect/>
          </a:stretch>
        </p:blipFill>
        <p:spPr bwMode="auto">
          <a:xfrm>
            <a:off x="7105650" y="111125"/>
            <a:ext cx="1689101" cy="2505311"/>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cstate="print"/>
          <a:srcRect/>
          <a:stretch>
            <a:fillRect/>
          </a:stretch>
        </p:blipFill>
        <p:spPr bwMode="auto">
          <a:xfrm>
            <a:off x="7089775" y="4333875"/>
            <a:ext cx="1704975" cy="2292350"/>
          </a:xfrm>
          <a:prstGeom prst="rect">
            <a:avLst/>
          </a:prstGeom>
          <a:noFill/>
          <a:ln w="9525">
            <a:noFill/>
            <a:miter lim="800000"/>
            <a:headEnd/>
            <a:tailEnd/>
          </a:ln>
          <a:effectLst/>
        </p:spPr>
      </p:pic>
      <p:sp>
        <p:nvSpPr>
          <p:cNvPr id="22" name="Content Placeholder 2"/>
          <p:cNvSpPr>
            <a:spLocks noGrp="1"/>
          </p:cNvSpPr>
          <p:nvPr>
            <p:ph idx="1"/>
          </p:nvPr>
        </p:nvSpPr>
        <p:spPr>
          <a:xfrm>
            <a:off x="3003550" y="774700"/>
            <a:ext cx="5730874" cy="5786438"/>
          </a:xfrm>
        </p:spPr>
        <p:txBody>
          <a:bodyPr>
            <a:normAutofit/>
          </a:bodyPr>
          <a:lstStyle/>
          <a:p>
            <a:pPr algn="just"/>
            <a:r>
              <a:rPr lang="mn-MN" sz="2400" dirty="0" smtClean="0">
                <a:latin typeface="Times New Roman" pitchFamily="18" charset="0"/>
                <a:cs typeface="Times New Roman" pitchFamily="18" charset="0"/>
              </a:rPr>
              <a:t>Төслийн товч танилцуулга</a:t>
            </a:r>
          </a:p>
          <a:p>
            <a:pPr algn="just" eaLnBrk="1" hangingPunct="1"/>
            <a:r>
              <a:rPr lang="mn-MN" sz="2400" dirty="0" smtClean="0">
                <a:latin typeface="Times New Roman" pitchFamily="18" charset="0"/>
                <a:cs typeface="Times New Roman" pitchFamily="18" charset="0"/>
              </a:rPr>
              <a:t>Төслийн үндэслэл</a:t>
            </a:r>
          </a:p>
          <a:p>
            <a:pPr algn="just" eaLnBrk="1" hangingPunct="1"/>
            <a:r>
              <a:rPr lang="mn-MN" sz="2400" dirty="0" smtClean="0">
                <a:latin typeface="Times New Roman" pitchFamily="18" charset="0"/>
                <a:cs typeface="Times New Roman" pitchFamily="18" charset="0"/>
              </a:rPr>
              <a:t>Зах зээлийн судалгаа</a:t>
            </a:r>
          </a:p>
          <a:p>
            <a:pPr algn="just" eaLnBrk="1" hangingPunct="1"/>
            <a:r>
              <a:rPr lang="mn-MN" sz="2400" dirty="0" smtClean="0">
                <a:latin typeface="Times New Roman" pitchFamily="18" charset="0"/>
                <a:cs typeface="Times New Roman" pitchFamily="18" charset="0"/>
              </a:rPr>
              <a:t>Эрсдэл, түүнийг даван туулах</a:t>
            </a:r>
            <a:endParaRPr lang="en-US" sz="2400" dirty="0" smtClean="0">
              <a:latin typeface="Times New Roman" pitchFamily="18" charset="0"/>
              <a:cs typeface="Times New Roman" pitchFamily="18" charset="0"/>
            </a:endParaRPr>
          </a:p>
          <a:p>
            <a:pPr algn="just" eaLnBrk="1" hangingPunct="1"/>
            <a:r>
              <a:rPr lang="mn-MN" sz="2400" b="1" dirty="0" smtClean="0">
                <a:latin typeface="Times New Roman" pitchFamily="18" charset="0"/>
                <a:cs typeface="Times New Roman" pitchFamily="18" charset="0"/>
              </a:rPr>
              <a:t>“</a:t>
            </a:r>
            <a:r>
              <a:rPr lang="en-US" sz="2400" b="1" dirty="0" smtClean="0">
                <a:latin typeface="Times New Roman" pitchFamily="18" charset="0"/>
                <a:cs typeface="Times New Roman" pitchFamily="18" charset="0"/>
              </a:rPr>
              <a:t>PESTLE</a:t>
            </a:r>
            <a:r>
              <a:rPr lang="mn-MN" sz="2400" b="1"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a:t>
            </a:r>
            <a:r>
              <a:rPr lang="mn-MN" sz="2400" dirty="0" smtClean="0">
                <a:latin typeface="Times New Roman" pitchFamily="18" charset="0"/>
                <a:cs typeface="Times New Roman" pitchFamily="18" charset="0"/>
              </a:rPr>
              <a:t>шинжилгээ</a:t>
            </a:r>
            <a:endParaRPr lang="en-US" sz="2400" dirty="0" smtClean="0">
              <a:latin typeface="Times New Roman" pitchFamily="18" charset="0"/>
              <a:cs typeface="Times New Roman" pitchFamily="18" charset="0"/>
            </a:endParaRPr>
          </a:p>
          <a:p>
            <a:pPr algn="just" eaLnBrk="1" hangingPunct="1"/>
            <a:r>
              <a:rPr lang="en-US" sz="2400" b="1" dirty="0" smtClean="0">
                <a:latin typeface="Times New Roman" pitchFamily="18" charset="0"/>
                <a:cs typeface="Times New Roman" pitchFamily="18" charset="0"/>
              </a:rPr>
              <a:t>“PORTER”-</a:t>
            </a:r>
            <a:r>
              <a:rPr lang="mn-MN" sz="2400" dirty="0" smtClean="0">
                <a:latin typeface="Times New Roman" pitchFamily="18" charset="0"/>
                <a:cs typeface="Times New Roman" pitchFamily="18" charset="0"/>
              </a:rPr>
              <a:t>н таван хүчин зүйлийн шинжилгээ</a:t>
            </a:r>
          </a:p>
          <a:p>
            <a:pPr algn="just" eaLnBrk="1" hangingPunct="1"/>
            <a:r>
              <a:rPr lang="mn-MN" sz="2400" dirty="0" smtClean="0">
                <a:latin typeface="Times New Roman" pitchFamily="18" charset="0"/>
                <a:cs typeface="Times New Roman" pitchFamily="18" charset="0"/>
              </a:rPr>
              <a:t>Үйлдвэрлэл, тоног төхөөрөмж</a:t>
            </a:r>
            <a:endParaRPr lang="en-US" sz="2400" dirty="0" smtClean="0">
              <a:latin typeface="Times New Roman" pitchFamily="18" charset="0"/>
              <a:cs typeface="Times New Roman" pitchFamily="18" charset="0"/>
            </a:endParaRPr>
          </a:p>
          <a:p>
            <a:pPr algn="just"/>
            <a:r>
              <a:rPr lang="mn-MN" sz="2400" dirty="0" smtClean="0">
                <a:latin typeface="Times New Roman" pitchFamily="18" charset="0"/>
                <a:cs typeface="Times New Roman" pitchFamily="18" charset="0"/>
              </a:rPr>
              <a:t>Маркетингийн төлөвлөгөө</a:t>
            </a:r>
          </a:p>
          <a:p>
            <a:pPr algn="just" eaLnBrk="1" hangingPunct="1"/>
            <a:r>
              <a:rPr lang="mn-MN" sz="2400" dirty="0" smtClean="0">
                <a:latin typeface="Times New Roman" pitchFamily="18" charset="0"/>
                <a:cs typeface="Times New Roman" pitchFamily="18" charset="0"/>
              </a:rPr>
              <a:t>Төслийн хөрөнгө оруулалтын төлөвлөгөө</a:t>
            </a:r>
          </a:p>
          <a:p>
            <a:pPr algn="just" eaLnBrk="1" hangingPunct="1"/>
            <a:r>
              <a:rPr lang="mn-MN" sz="2400" dirty="0" smtClean="0">
                <a:latin typeface="Times New Roman" pitchFamily="18" charset="0"/>
                <a:cs typeface="Times New Roman" pitchFamily="18" charset="0"/>
              </a:rPr>
              <a:t>Ашигт ажиллагаа</a:t>
            </a:r>
          </a:p>
          <a:p>
            <a:pPr algn="just" eaLnBrk="1" hangingPunct="1"/>
            <a:r>
              <a:rPr lang="mn-MN" sz="2400" dirty="0">
                <a:latin typeface="Times New Roman" pitchFamily="18" charset="0"/>
                <a:cs typeface="Times New Roman" pitchFamily="18" charset="0"/>
              </a:rPr>
              <a:t> </a:t>
            </a:r>
            <a:r>
              <a:rPr lang="mn-MN" sz="2400" dirty="0" smtClean="0">
                <a:latin typeface="Times New Roman" pitchFamily="18" charset="0"/>
                <a:cs typeface="Times New Roman" pitchFamily="18" charset="0"/>
              </a:rPr>
              <a:t>Зээлийн эргэн төлөлт</a:t>
            </a:r>
          </a:p>
          <a:p>
            <a:pPr algn="just" eaLnBrk="1" hangingPunct="1">
              <a:buFont typeface="Arial" charset="0"/>
              <a:buNone/>
            </a:pPr>
            <a:endParaRPr lang="mn-MN" sz="2800" dirty="0" smtClean="0">
              <a:latin typeface="Times New Roman" pitchFamily="18" charset="0"/>
              <a:cs typeface="Times New Roman" pitchFamily="18" charset="0"/>
            </a:endParaRPr>
          </a:p>
          <a:p>
            <a:pPr algn="just" eaLnBrk="1" hangingPunct="1">
              <a:buFont typeface="Arial" charset="0"/>
              <a:buNone/>
            </a:pPr>
            <a:endParaRPr lang="en-US" sz="2800" dirty="0" smtClean="0">
              <a:latin typeface="Times New Roman" pitchFamily="18" charset="0"/>
              <a:cs typeface="Times New Roman" pitchFamily="18" charset="0"/>
            </a:endParaRPr>
          </a:p>
        </p:txBody>
      </p:sp>
      <p:pic>
        <p:nvPicPr>
          <p:cNvPr id="2053" name="Picture 5"/>
          <p:cNvPicPr>
            <a:picLocks noChangeAspect="1" noChangeArrowheads="1"/>
          </p:cNvPicPr>
          <p:nvPr/>
        </p:nvPicPr>
        <p:blipFill>
          <a:blip r:embed="rId5" cstate="print"/>
          <a:srcRect/>
          <a:stretch>
            <a:fillRect/>
          </a:stretch>
        </p:blipFill>
        <p:spPr bwMode="auto">
          <a:xfrm>
            <a:off x="3194050" y="6324600"/>
            <a:ext cx="3670300" cy="5302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7"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sp>
        <p:nvSpPr>
          <p:cNvPr id="8" name="Title 1"/>
          <p:cNvSpPr txBox="1">
            <a:spLocks/>
          </p:cNvSpPr>
          <p:nvPr/>
        </p:nvSpPr>
        <p:spPr>
          <a:xfrm>
            <a:off x="485775" y="-666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Төслийн товч танилцуулга</a:t>
            </a:r>
            <a:endParaRPr lang="en-US" sz="3200" b="1" dirty="0">
              <a:latin typeface="Times New Roman" pitchFamily="18" charset="0"/>
              <a:ea typeface="+mj-ea"/>
              <a:cs typeface="Times New Roman" pitchFamily="18" charset="0"/>
            </a:endParaRPr>
          </a:p>
        </p:txBody>
      </p:sp>
      <p:pic>
        <p:nvPicPr>
          <p:cNvPr id="3074"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15"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17" name="Content Placeholder 2"/>
          <p:cNvSpPr>
            <a:spLocks noGrp="1"/>
          </p:cNvSpPr>
          <p:nvPr>
            <p:ph idx="1"/>
          </p:nvPr>
        </p:nvSpPr>
        <p:spPr>
          <a:xfrm>
            <a:off x="2882900" y="1141412"/>
            <a:ext cx="5851526" cy="5786438"/>
          </a:xfrm>
        </p:spPr>
        <p:txBody>
          <a:bodyPr>
            <a:normAutofit/>
          </a:bodyPr>
          <a:lstStyle/>
          <a:p>
            <a:pPr algn="just">
              <a:buNone/>
            </a:pPr>
            <a:r>
              <a:rPr lang="mn-MN" sz="2000" b="1" dirty="0" smtClean="0">
                <a:latin typeface="Times New Roman" pitchFamily="18" charset="0"/>
                <a:cs typeface="Times New Roman" pitchFamily="18" charset="0"/>
              </a:rPr>
              <a:t>Төслийн нэр-”</a:t>
            </a:r>
            <a:r>
              <a:rPr lang="mn-MN" sz="2000" dirty="0" smtClean="0">
                <a:latin typeface="Times New Roman" pitchFamily="18" charset="0"/>
                <a:cs typeface="Times New Roman" pitchFamily="18" charset="0"/>
              </a:rPr>
              <a:t>Цаасан уут үйлдвэрлэлийн төсөл”</a:t>
            </a:r>
            <a:endParaRPr lang="mn-MN" sz="2000" b="1" dirty="0" smtClean="0">
              <a:latin typeface="Times New Roman" pitchFamily="18" charset="0"/>
              <a:cs typeface="Times New Roman" pitchFamily="18" charset="0"/>
            </a:endParaRPr>
          </a:p>
          <a:p>
            <a:pPr algn="just" eaLnBrk="1" hangingPunct="1">
              <a:buFont typeface="Arial" charset="0"/>
              <a:buNone/>
            </a:pPr>
            <a:r>
              <a:rPr lang="mn-MN" sz="2000" b="1" dirty="0" smtClean="0">
                <a:latin typeface="Times New Roman" pitchFamily="18" charset="0"/>
                <a:cs typeface="Times New Roman" pitchFamily="18" charset="0"/>
              </a:rPr>
              <a:t>Үйл ажиллагааны чиглэл-</a:t>
            </a:r>
            <a:r>
              <a:rPr lang="mn-MN" sz="2000" dirty="0" smtClean="0">
                <a:latin typeface="Times New Roman" pitchFamily="18" charset="0"/>
                <a:cs typeface="Times New Roman" pitchFamily="18" charset="0"/>
              </a:rPr>
              <a:t>Сав баглаа боодол</a:t>
            </a:r>
            <a:endParaRPr lang="mn-MN" sz="2800" dirty="0">
              <a:latin typeface="Times New Roman" pitchFamily="18" charset="0"/>
              <a:cs typeface="Times New Roman" pitchFamily="18" charset="0"/>
            </a:endParaRPr>
          </a:p>
          <a:p>
            <a:pPr algn="just" eaLnBrk="1" hangingPunct="1">
              <a:buFont typeface="Arial" charset="0"/>
              <a:buNone/>
            </a:pPr>
            <a:r>
              <a:rPr lang="mn-MN" sz="2000" b="1" dirty="0" smtClean="0">
                <a:latin typeface="Times New Roman" pitchFamily="18" charset="0"/>
                <a:cs typeface="Times New Roman" pitchFamily="18" charset="0"/>
              </a:rPr>
              <a:t>Байршил</a:t>
            </a:r>
            <a:r>
              <a:rPr lang="mn-MN" sz="2000" dirty="0" smtClean="0">
                <a:latin typeface="Times New Roman" pitchFamily="18" charset="0"/>
                <a:cs typeface="Times New Roman" pitchFamily="18" charset="0"/>
              </a:rPr>
              <a:t>-УБ, Хан-Уул дүүрэг, 3-р хороо</a:t>
            </a:r>
          </a:p>
          <a:p>
            <a:pPr>
              <a:buNone/>
            </a:pPr>
            <a:r>
              <a:rPr lang="mn-MN" sz="2000" b="1" dirty="0"/>
              <a:t>Төслийн зорилго</a:t>
            </a:r>
            <a:endParaRPr lang="en-US" sz="2000" dirty="0"/>
          </a:p>
          <a:p>
            <a:pPr lvl="0" algn="just"/>
            <a:r>
              <a:rPr lang="mn-MN" sz="2000" dirty="0"/>
              <a:t>Ахуйн хэрэглээнд</a:t>
            </a:r>
            <a:r>
              <a:rPr lang="en-US" sz="2000" dirty="0"/>
              <a:t> хэрэг</a:t>
            </a:r>
            <a:r>
              <a:rPr lang="mn-MN" sz="2000" dirty="0"/>
              <a:t>лэгдэж буй гялгар уутны хэрэглээг багасгаж, түүний байгаль орчин болоод хүний эрүүл мэндэд нөлөөлөх сөрөг нөлөөлөлийг хэрэглэгчдэд таниулан, цаасан уутны хэрэглээг нэмэгдүүлэх</a:t>
            </a:r>
            <a:endParaRPr lang="en-US" sz="2000" dirty="0"/>
          </a:p>
          <a:p>
            <a:pPr lvl="0" algn="just"/>
            <a:r>
              <a:rPr lang="mn-MN" sz="2000" dirty="0"/>
              <a:t>Үндэсний үйлдвэрлэгчид компаниудтай хамтран ажиллаж, сав баглаа боодлын үйлдвэрлэлийн хөгжилд хувь нэмэр оруулах </a:t>
            </a:r>
            <a:endParaRPr lang="mn-MN" sz="2000" dirty="0" smtClean="0"/>
          </a:p>
          <a:p>
            <a:pPr lvl="0" algn="just">
              <a:buNone/>
            </a:pPr>
            <a:r>
              <a:rPr lang="mn-MN" sz="2000" b="1" dirty="0" smtClean="0"/>
              <a:t>Үйлдвэрлэлийн хүчин чадал: </a:t>
            </a:r>
            <a:r>
              <a:rPr lang="mn-MN" sz="2000" b="1" dirty="0" smtClean="0">
                <a:solidFill>
                  <a:srgbClr val="00B0F0"/>
                </a:solidFill>
              </a:rPr>
              <a:t>3000-12000 ш</a:t>
            </a:r>
            <a:r>
              <a:rPr lang="en-US" sz="2000" b="1" dirty="0" smtClean="0">
                <a:solidFill>
                  <a:srgbClr val="00B0F0"/>
                </a:solidFill>
              </a:rPr>
              <a:t>/</a:t>
            </a:r>
            <a:r>
              <a:rPr lang="mn-MN" sz="2000" b="1" dirty="0" smtClean="0">
                <a:solidFill>
                  <a:srgbClr val="00B0F0"/>
                </a:solidFill>
              </a:rPr>
              <a:t>Цаг</a:t>
            </a:r>
          </a:p>
          <a:p>
            <a:pPr lvl="0" algn="just">
              <a:buNone/>
            </a:pPr>
            <a:r>
              <a:rPr lang="mn-MN" sz="2000" b="1" dirty="0" smtClean="0"/>
              <a:t>Жилийн цэвэр ашиг: </a:t>
            </a:r>
            <a:r>
              <a:rPr lang="en-US" sz="2000" b="1" dirty="0">
                <a:solidFill>
                  <a:srgbClr val="FF0000"/>
                </a:solidFill>
              </a:rPr>
              <a:t>90,751,470.039 </a:t>
            </a:r>
            <a:r>
              <a:rPr lang="mn-MN" sz="2000" b="1" dirty="0" smtClean="0">
                <a:solidFill>
                  <a:srgbClr val="FF0000"/>
                </a:solidFill>
              </a:rPr>
              <a:t>₮</a:t>
            </a:r>
          </a:p>
          <a:p>
            <a:pPr lvl="0" algn="just">
              <a:buNone/>
            </a:pPr>
            <a:r>
              <a:rPr lang="mn-MN" sz="2000" b="1" dirty="0" smtClean="0"/>
              <a:t>Шаардлагатай хөрөнгө: </a:t>
            </a:r>
            <a:r>
              <a:rPr lang="mn-MN" sz="2000" b="1" dirty="0" smtClean="0">
                <a:solidFill>
                  <a:srgbClr val="00B0F0"/>
                </a:solidFill>
              </a:rPr>
              <a:t>200</a:t>
            </a:r>
            <a:r>
              <a:rPr lang="en-US" sz="2000" b="1" dirty="0" smtClean="0">
                <a:solidFill>
                  <a:srgbClr val="00B0F0"/>
                </a:solidFill>
              </a:rPr>
              <a:t>’</a:t>
            </a:r>
            <a:r>
              <a:rPr lang="mn-MN" sz="2000" b="1" dirty="0" smtClean="0">
                <a:solidFill>
                  <a:srgbClr val="00B0F0"/>
                </a:solidFill>
              </a:rPr>
              <a:t>00</a:t>
            </a:r>
            <a:r>
              <a:rPr lang="en-US" sz="2000" b="1" dirty="0" smtClean="0">
                <a:solidFill>
                  <a:srgbClr val="00B0F0"/>
                </a:solidFill>
              </a:rPr>
              <a:t>0’000 </a:t>
            </a:r>
            <a:r>
              <a:rPr lang="mn-MN" sz="2000" b="1" dirty="0" smtClean="0">
                <a:solidFill>
                  <a:srgbClr val="00B0F0"/>
                </a:solidFill>
              </a:rPr>
              <a:t>₮</a:t>
            </a:r>
            <a:endParaRPr lang="en-US" sz="2000" b="1" dirty="0">
              <a:solidFill>
                <a:srgbClr val="00B0F0"/>
              </a:solidFill>
            </a:endParaRPr>
          </a:p>
          <a:p>
            <a:pPr algn="just" eaLnBrk="1" hangingPunct="1">
              <a:buFont typeface="Arial" charset="0"/>
              <a:buNone/>
            </a:pPr>
            <a:endParaRPr lang="mn-MN" sz="20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sp>
        <p:nvSpPr>
          <p:cNvPr id="6" name="Title 1"/>
          <p:cNvSpPr txBox="1">
            <a:spLocks/>
          </p:cNvSpPr>
          <p:nvPr/>
        </p:nvSpPr>
        <p:spPr>
          <a:xfrm>
            <a:off x="485775" y="-666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Төслийн товч танилцуулга</a:t>
            </a:r>
            <a:endParaRPr lang="en-US" sz="3200" b="1" dirty="0">
              <a:latin typeface="Times New Roman" pitchFamily="18" charset="0"/>
              <a:ea typeface="+mj-ea"/>
              <a:cs typeface="Times New Roman"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8"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9" name="Content Placeholder 2"/>
          <p:cNvSpPr>
            <a:spLocks noGrp="1"/>
          </p:cNvSpPr>
          <p:nvPr>
            <p:ph idx="1"/>
          </p:nvPr>
        </p:nvSpPr>
        <p:spPr>
          <a:xfrm>
            <a:off x="2882900" y="1141412"/>
            <a:ext cx="5851526" cy="5786438"/>
          </a:xfrm>
        </p:spPr>
        <p:txBody>
          <a:bodyPr>
            <a:normAutofit/>
          </a:bodyPr>
          <a:lstStyle/>
          <a:p>
            <a:pPr algn="just">
              <a:buNone/>
            </a:pPr>
            <a:r>
              <a:rPr lang="mn-MN" sz="2000" b="1" dirty="0" smtClean="0">
                <a:solidFill>
                  <a:srgbClr val="00B0F0"/>
                </a:solidFill>
                <a:latin typeface="Times New Roman" pitchFamily="18" charset="0"/>
                <a:cs typeface="Times New Roman" pitchFamily="18" charset="0"/>
              </a:rPr>
              <a:t>2014 оны орлогын тайлан:</a:t>
            </a:r>
            <a:r>
              <a:rPr lang="en-US" sz="2000" b="1" dirty="0" smtClean="0">
                <a:solidFill>
                  <a:srgbClr val="00B0F0"/>
                </a:solidFill>
                <a:latin typeface="Times New Roman" pitchFamily="18" charset="0"/>
                <a:cs typeface="Times New Roman" pitchFamily="18" charset="0"/>
              </a:rPr>
              <a:t> /</a:t>
            </a:r>
            <a:r>
              <a:rPr lang="mn-MN" sz="2000" b="1" dirty="0" smtClean="0">
                <a:solidFill>
                  <a:srgbClr val="00B0F0"/>
                </a:solidFill>
                <a:latin typeface="Times New Roman" pitchFamily="18" charset="0"/>
                <a:cs typeface="Times New Roman" pitchFamily="18" charset="0"/>
              </a:rPr>
              <a:t>төсөөлөлийн</a:t>
            </a:r>
            <a:r>
              <a:rPr lang="en-US" sz="2000" b="1" dirty="0" smtClean="0">
                <a:solidFill>
                  <a:srgbClr val="00B0F0"/>
                </a:solidFill>
                <a:latin typeface="Times New Roman" pitchFamily="18" charset="0"/>
                <a:cs typeface="Times New Roman" pitchFamily="18" charset="0"/>
              </a:rPr>
              <a:t>/</a:t>
            </a:r>
            <a:endParaRPr lang="en-US" sz="2000" b="1" dirty="0">
              <a:solidFill>
                <a:srgbClr val="00B0F0"/>
              </a:solidFill>
            </a:endParaRPr>
          </a:p>
          <a:p>
            <a:pPr algn="just" eaLnBrk="1" hangingPunct="1">
              <a:buFont typeface="Arial" charset="0"/>
              <a:buNone/>
            </a:pPr>
            <a:endParaRPr lang="mn-MN" sz="2000" dirty="0" smtClean="0">
              <a:latin typeface="Times New Roman" pitchFamily="18" charset="0"/>
              <a:cs typeface="Times New Roman" pitchFamily="18" charset="0"/>
            </a:endParaRPr>
          </a:p>
        </p:txBody>
      </p:sp>
      <p:graphicFrame>
        <p:nvGraphicFramePr>
          <p:cNvPr id="10" name="Table 9"/>
          <p:cNvGraphicFramePr>
            <a:graphicFrameLocks noGrp="1"/>
          </p:cNvGraphicFramePr>
          <p:nvPr/>
        </p:nvGraphicFramePr>
        <p:xfrm>
          <a:off x="2946400" y="1739892"/>
          <a:ext cx="6029325" cy="4464054"/>
        </p:xfrm>
        <a:graphic>
          <a:graphicData uri="http://schemas.openxmlformats.org/drawingml/2006/table">
            <a:tbl>
              <a:tblPr/>
              <a:tblGrid>
                <a:gridCol w="4497705"/>
                <a:gridCol w="1531620"/>
              </a:tblGrid>
              <a:tr h="248003">
                <a:tc>
                  <a:txBody>
                    <a:bodyPr/>
                    <a:lstStyle/>
                    <a:p>
                      <a:pPr marL="0" marR="0" algn="just">
                        <a:lnSpc>
                          <a:spcPct val="115000"/>
                        </a:lnSpc>
                        <a:spcBef>
                          <a:spcPts val="0"/>
                        </a:spcBef>
                        <a:spcAft>
                          <a:spcPts val="0"/>
                        </a:spcAft>
                      </a:pPr>
                      <a:r>
                        <a:rPr lang="mn-MN" sz="1200">
                          <a:latin typeface="Arial"/>
                          <a:ea typeface="Times New Roman"/>
                          <a:cs typeface="Times New Roman"/>
                        </a:rPr>
                        <a:t>Үзүүлэлт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mn-MN" sz="1200">
                          <a:latin typeface="Arial"/>
                          <a:ea typeface="Times New Roman"/>
                          <a:cs typeface="Times New Roman"/>
                        </a:rPr>
                        <a:t>Дүн</a:t>
                      </a:r>
                      <a:r>
                        <a:rPr lang="en-US" sz="1200">
                          <a:latin typeface="Arial"/>
                          <a:ea typeface="Times New Roman"/>
                          <a:cs typeface="Times New Roman"/>
                        </a:rPr>
                        <a:t> /</a:t>
                      </a:r>
                      <a:r>
                        <a:rPr lang="mn-MN" sz="1200">
                          <a:latin typeface="Cambria Math"/>
                          <a:ea typeface="Times New Roman"/>
                          <a:cs typeface="Arial"/>
                        </a:rPr>
                        <a:t>₮</a:t>
                      </a:r>
                      <a:r>
                        <a:rPr lang="en-US" sz="1200">
                          <a:latin typeface="Arial"/>
                          <a:ea typeface="Times New Roman"/>
                          <a:cs typeface="Times New Roman"/>
                        </a:rPr>
                        <a:t>/</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003">
                <a:tc>
                  <a:txBody>
                    <a:bodyPr/>
                    <a:lstStyle/>
                    <a:p>
                      <a:pPr marL="0" marR="0" algn="just">
                        <a:lnSpc>
                          <a:spcPct val="115000"/>
                        </a:lnSpc>
                        <a:spcBef>
                          <a:spcPts val="0"/>
                        </a:spcBef>
                        <a:spcAft>
                          <a:spcPts val="0"/>
                        </a:spcAft>
                      </a:pPr>
                      <a:r>
                        <a:rPr lang="mn-MN" sz="1200">
                          <a:latin typeface="Arial"/>
                          <a:ea typeface="Times New Roman"/>
                          <a:cs typeface="Times New Roman"/>
                        </a:rPr>
                        <a:t>Борлуулалтын орлого</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latin typeface="Arial"/>
                          <a:ea typeface="Times New Roman"/>
                          <a:cs typeface="Times New Roman"/>
                        </a:rPr>
                        <a:t>722’400’000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003">
                <a:tc>
                  <a:txBody>
                    <a:bodyPr/>
                    <a:lstStyle/>
                    <a:p>
                      <a:pPr marL="0" marR="0" algn="just">
                        <a:lnSpc>
                          <a:spcPct val="115000"/>
                        </a:lnSpc>
                        <a:spcBef>
                          <a:spcPts val="0"/>
                        </a:spcBef>
                        <a:spcAft>
                          <a:spcPts val="0"/>
                        </a:spcAft>
                      </a:pPr>
                      <a:r>
                        <a:rPr lang="mn-MN" sz="1200">
                          <a:latin typeface="Arial"/>
                          <a:ea typeface="Times New Roman"/>
                          <a:cs typeface="Times New Roman"/>
                        </a:rPr>
                        <a:t>ББӨ</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latin typeface="Arial"/>
                          <a:ea typeface="Times New Roman"/>
                          <a:cs typeface="Times New Roman"/>
                        </a:rPr>
                        <a:t>433’440’000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003">
                <a:tc>
                  <a:txBody>
                    <a:bodyPr/>
                    <a:lstStyle/>
                    <a:p>
                      <a:pPr marL="0" marR="0" algn="just">
                        <a:lnSpc>
                          <a:spcPct val="115000"/>
                        </a:lnSpc>
                        <a:spcBef>
                          <a:spcPts val="0"/>
                        </a:spcBef>
                        <a:spcAft>
                          <a:spcPts val="0"/>
                        </a:spcAft>
                      </a:pPr>
                      <a:r>
                        <a:rPr lang="mn-MN" sz="1200">
                          <a:latin typeface="Arial"/>
                          <a:ea typeface="Times New Roman"/>
                          <a:cs typeface="Times New Roman"/>
                        </a:rPr>
                        <a:t>Нийт үйл ажиллагааны ашиг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a:highlight>
                            <a:srgbClr val="C0C0C0"/>
                          </a:highlight>
                          <a:latin typeface="Arial"/>
                          <a:ea typeface="Times New Roman"/>
                          <a:cs typeface="Times New Roman"/>
                        </a:rPr>
                        <a:t>288’960’000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003">
                <a:tc gridSpan="2">
                  <a:txBody>
                    <a:bodyPr/>
                    <a:lstStyle/>
                    <a:p>
                      <a:pPr marL="0" marR="0" algn="just">
                        <a:lnSpc>
                          <a:spcPct val="115000"/>
                        </a:lnSpc>
                        <a:spcBef>
                          <a:spcPts val="0"/>
                        </a:spcBef>
                        <a:spcAft>
                          <a:spcPts val="0"/>
                        </a:spcAft>
                      </a:pPr>
                      <a:r>
                        <a:rPr lang="mn-MN" sz="1200">
                          <a:latin typeface="Arial"/>
                          <a:ea typeface="Times New Roman"/>
                          <a:cs typeface="Times New Roman"/>
                        </a:rPr>
                        <a:t>Үйл ажиллагааны зардал</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8003">
                <a:tc>
                  <a:txBody>
                    <a:bodyPr/>
                    <a:lstStyle/>
                    <a:p>
                      <a:pPr marL="0" marR="0" algn="just">
                        <a:lnSpc>
                          <a:spcPct val="115000"/>
                        </a:lnSpc>
                        <a:spcBef>
                          <a:spcPts val="0"/>
                        </a:spcBef>
                        <a:spcAft>
                          <a:spcPts val="0"/>
                        </a:spcAft>
                      </a:pPr>
                      <a:r>
                        <a:rPr lang="mn-MN" sz="1200">
                          <a:latin typeface="Arial"/>
                          <a:ea typeface="Times New Roman"/>
                          <a:cs typeface="Times New Roman"/>
                        </a:rPr>
                        <a:t>Цалин</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latin typeface="Arial"/>
                          <a:ea typeface="Times New Roman"/>
                          <a:cs typeface="Times New Roman"/>
                        </a:rPr>
                        <a:t>72’600’000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003">
                <a:tc>
                  <a:txBody>
                    <a:bodyPr/>
                    <a:lstStyle/>
                    <a:p>
                      <a:pPr marL="0" marR="0" algn="just">
                        <a:lnSpc>
                          <a:spcPct val="115000"/>
                        </a:lnSpc>
                        <a:spcBef>
                          <a:spcPts val="0"/>
                        </a:spcBef>
                        <a:spcAft>
                          <a:spcPts val="0"/>
                        </a:spcAft>
                      </a:pPr>
                      <a:r>
                        <a:rPr lang="mn-MN" sz="1200">
                          <a:latin typeface="Arial"/>
                          <a:ea typeface="Times New Roman"/>
                          <a:cs typeface="Times New Roman"/>
                        </a:rPr>
                        <a:t>НДШ</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latin typeface="Arial"/>
                          <a:ea typeface="Times New Roman"/>
                          <a:cs typeface="Times New Roman"/>
                        </a:rPr>
                        <a:t>7’260’000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003">
                <a:tc>
                  <a:txBody>
                    <a:bodyPr/>
                    <a:lstStyle/>
                    <a:p>
                      <a:pPr marL="0" marR="0" algn="just">
                        <a:lnSpc>
                          <a:spcPct val="115000"/>
                        </a:lnSpc>
                        <a:spcBef>
                          <a:spcPts val="0"/>
                        </a:spcBef>
                        <a:spcAft>
                          <a:spcPts val="0"/>
                        </a:spcAft>
                      </a:pPr>
                      <a:r>
                        <a:rPr lang="mn-MN" sz="1200">
                          <a:latin typeface="Arial"/>
                          <a:ea typeface="Times New Roman"/>
                          <a:cs typeface="Times New Roman"/>
                        </a:rPr>
                        <a:t>Тогтмол зардал</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1200">
                          <a:latin typeface="Arial"/>
                          <a:ea typeface="Times New Roman"/>
                          <a:cs typeface="Times New Roman"/>
                        </a:rPr>
                        <a:t>360</a:t>
                      </a:r>
                      <a:r>
                        <a:rPr lang="en-US" sz="1200">
                          <a:latin typeface="Arial"/>
                          <a:ea typeface="Times New Roman"/>
                          <a:cs typeface="Times New Roman"/>
                        </a:rPr>
                        <a:t>’</a:t>
                      </a:r>
                      <a:r>
                        <a:rPr lang="mn-MN" sz="1200">
                          <a:latin typeface="Arial"/>
                          <a:ea typeface="Times New Roman"/>
                          <a:cs typeface="Times New Roman"/>
                        </a:rPr>
                        <a:t>000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003">
                <a:tc>
                  <a:txBody>
                    <a:bodyPr/>
                    <a:lstStyle/>
                    <a:p>
                      <a:pPr marL="0" marR="0" algn="just">
                        <a:lnSpc>
                          <a:spcPct val="115000"/>
                        </a:lnSpc>
                        <a:spcBef>
                          <a:spcPts val="0"/>
                        </a:spcBef>
                        <a:spcAft>
                          <a:spcPts val="0"/>
                        </a:spcAft>
                      </a:pPr>
                      <a:r>
                        <a:rPr lang="mn-MN" sz="1200">
                          <a:latin typeface="Arial"/>
                          <a:ea typeface="Times New Roman"/>
                          <a:cs typeface="Times New Roman"/>
                        </a:rPr>
                        <a:t>Шатахуун</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latin typeface="Arial"/>
                          <a:ea typeface="Times New Roman"/>
                          <a:cs typeface="Times New Roman"/>
                        </a:rPr>
                        <a:t>32’400’000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003">
                <a:tc>
                  <a:txBody>
                    <a:bodyPr/>
                    <a:lstStyle/>
                    <a:p>
                      <a:pPr marL="0" marR="0" algn="just">
                        <a:lnSpc>
                          <a:spcPct val="115000"/>
                        </a:lnSpc>
                        <a:spcBef>
                          <a:spcPts val="0"/>
                        </a:spcBef>
                        <a:spcAft>
                          <a:spcPts val="0"/>
                        </a:spcAft>
                      </a:pPr>
                      <a:r>
                        <a:rPr lang="mn-MN" sz="1200">
                          <a:latin typeface="Arial"/>
                          <a:ea typeface="Times New Roman"/>
                          <a:cs typeface="Times New Roman"/>
                        </a:rPr>
                        <a:t>Сургалт</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latin typeface="Arial"/>
                          <a:ea typeface="Times New Roman"/>
                          <a:cs typeface="Times New Roman"/>
                        </a:rPr>
                        <a:t>250’</a:t>
                      </a:r>
                      <a:r>
                        <a:rPr lang="mn-MN" sz="1200">
                          <a:latin typeface="Arial"/>
                          <a:ea typeface="Times New Roman"/>
                          <a:cs typeface="Times New Roman"/>
                        </a:rPr>
                        <a:t>000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003">
                <a:tc>
                  <a:txBody>
                    <a:bodyPr/>
                    <a:lstStyle/>
                    <a:p>
                      <a:pPr marL="0" marR="0" algn="just">
                        <a:lnSpc>
                          <a:spcPct val="115000"/>
                        </a:lnSpc>
                        <a:spcBef>
                          <a:spcPts val="0"/>
                        </a:spcBef>
                        <a:spcAft>
                          <a:spcPts val="0"/>
                        </a:spcAft>
                      </a:pPr>
                      <a:r>
                        <a:rPr lang="mn-MN" sz="1200">
                          <a:latin typeface="Arial"/>
                          <a:ea typeface="Times New Roman"/>
                          <a:cs typeface="Times New Roman"/>
                        </a:rPr>
                        <a:t>Маркетингийн зардал</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latin typeface="Arial"/>
                          <a:ea typeface="Times New Roman"/>
                          <a:cs typeface="Times New Roman"/>
                        </a:rPr>
                        <a:t>5’00</a:t>
                      </a:r>
                      <a:r>
                        <a:rPr lang="mn-MN" sz="1200">
                          <a:latin typeface="Arial"/>
                          <a:ea typeface="Times New Roman"/>
                          <a:cs typeface="Times New Roman"/>
                        </a:rPr>
                        <a:t>0</a:t>
                      </a:r>
                      <a:r>
                        <a:rPr lang="en-US" sz="1200">
                          <a:latin typeface="Arial"/>
                          <a:ea typeface="Times New Roman"/>
                          <a:cs typeface="Times New Roman"/>
                        </a:rPr>
                        <a:t>’0</a:t>
                      </a:r>
                      <a:r>
                        <a:rPr lang="mn-MN" sz="1200">
                          <a:latin typeface="Arial"/>
                          <a:ea typeface="Times New Roman"/>
                          <a:cs typeface="Times New Roman"/>
                        </a:rPr>
                        <a:t>00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003">
                <a:tc>
                  <a:txBody>
                    <a:bodyPr/>
                    <a:lstStyle/>
                    <a:p>
                      <a:pPr marL="0" marR="0" algn="just">
                        <a:lnSpc>
                          <a:spcPct val="115000"/>
                        </a:lnSpc>
                        <a:spcBef>
                          <a:spcPts val="0"/>
                        </a:spcBef>
                        <a:spcAft>
                          <a:spcPts val="0"/>
                        </a:spcAft>
                      </a:pPr>
                      <a:r>
                        <a:rPr lang="mn-MN" sz="1200">
                          <a:latin typeface="Arial"/>
                          <a:ea typeface="Times New Roman"/>
                          <a:cs typeface="Times New Roman"/>
                        </a:rPr>
                        <a:t>Элэгдэл</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latin typeface="Arial"/>
                          <a:ea typeface="Times New Roman"/>
                          <a:cs typeface="Times New Roman"/>
                        </a:rPr>
                        <a:t>16’070’504</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003">
                <a:tc>
                  <a:txBody>
                    <a:bodyPr/>
                    <a:lstStyle/>
                    <a:p>
                      <a:pPr marL="0" marR="0" algn="just">
                        <a:lnSpc>
                          <a:spcPct val="115000"/>
                        </a:lnSpc>
                        <a:spcBef>
                          <a:spcPts val="0"/>
                        </a:spcBef>
                        <a:spcAft>
                          <a:spcPts val="0"/>
                        </a:spcAft>
                      </a:pPr>
                      <a:r>
                        <a:rPr lang="mn-MN" sz="1200">
                          <a:latin typeface="Arial"/>
                          <a:ea typeface="Times New Roman"/>
                          <a:cs typeface="Times New Roman"/>
                        </a:rPr>
                        <a:t>Зээлийн хүү болон үндсэн төлбөр</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555555"/>
                          </a:solidFill>
                          <a:latin typeface="Arial"/>
                          <a:ea typeface="Times New Roman"/>
                          <a:cs typeface="Times New Roman"/>
                        </a:rPr>
                        <a:t>53,584,529.29</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003">
                <a:tc>
                  <a:txBody>
                    <a:bodyPr/>
                    <a:lstStyle/>
                    <a:p>
                      <a:pPr marL="0" marR="0" algn="just">
                        <a:lnSpc>
                          <a:spcPct val="115000"/>
                        </a:lnSpc>
                        <a:spcBef>
                          <a:spcPts val="0"/>
                        </a:spcBef>
                        <a:spcAft>
                          <a:spcPts val="0"/>
                        </a:spcAft>
                      </a:pPr>
                      <a:r>
                        <a:rPr lang="mn-MN" sz="1200">
                          <a:latin typeface="Arial"/>
                          <a:ea typeface="Times New Roman"/>
                          <a:cs typeface="Times New Roman"/>
                        </a:rPr>
                        <a:t>Бусад</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1200">
                          <a:latin typeface="Arial"/>
                          <a:ea typeface="Times New Roman"/>
                          <a:cs typeface="Times New Roman"/>
                        </a:rPr>
                        <a:t>6,000,000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003">
                <a:tc>
                  <a:txBody>
                    <a:bodyPr/>
                    <a:lstStyle/>
                    <a:p>
                      <a:pPr marL="0" marR="0" algn="just">
                        <a:lnSpc>
                          <a:spcPct val="115000"/>
                        </a:lnSpc>
                        <a:spcBef>
                          <a:spcPts val="0"/>
                        </a:spcBef>
                        <a:spcAft>
                          <a:spcPts val="0"/>
                        </a:spcAft>
                      </a:pPr>
                      <a:r>
                        <a:rPr lang="mn-MN" sz="1200">
                          <a:latin typeface="Arial"/>
                          <a:ea typeface="Times New Roman"/>
                          <a:cs typeface="Times New Roman"/>
                        </a:rPr>
                        <a:t>Үйл ажиллагааны зардлын дүн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a:highlight>
                            <a:srgbClr val="C0C0C0"/>
                          </a:highlight>
                          <a:latin typeface="Arial"/>
                          <a:ea typeface="Times New Roman"/>
                          <a:cs typeface="Times New Roman"/>
                        </a:rPr>
                        <a:t>188,125,033.29</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003">
                <a:tc>
                  <a:txBody>
                    <a:bodyPr/>
                    <a:lstStyle/>
                    <a:p>
                      <a:pPr marL="0" marR="0" algn="just">
                        <a:lnSpc>
                          <a:spcPct val="115000"/>
                        </a:lnSpc>
                        <a:spcBef>
                          <a:spcPts val="0"/>
                        </a:spcBef>
                        <a:spcAft>
                          <a:spcPts val="0"/>
                        </a:spcAft>
                      </a:pPr>
                      <a:r>
                        <a:rPr lang="mn-MN" sz="1200">
                          <a:latin typeface="Arial"/>
                          <a:ea typeface="Times New Roman"/>
                          <a:cs typeface="Times New Roman"/>
                        </a:rPr>
                        <a:t>Татвар төлөхийн өмнөх ашиг</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a:latin typeface="Arial"/>
                          <a:ea typeface="Times New Roman"/>
                          <a:cs typeface="Times New Roman"/>
                        </a:rPr>
                        <a:t>100’834’966.71</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003">
                <a:tc>
                  <a:txBody>
                    <a:bodyPr/>
                    <a:lstStyle/>
                    <a:p>
                      <a:pPr marL="0" marR="0" algn="just">
                        <a:lnSpc>
                          <a:spcPct val="115000"/>
                        </a:lnSpc>
                        <a:spcBef>
                          <a:spcPts val="0"/>
                        </a:spcBef>
                        <a:spcAft>
                          <a:spcPts val="0"/>
                        </a:spcAft>
                      </a:pPr>
                      <a:r>
                        <a:rPr lang="mn-MN" sz="1200">
                          <a:latin typeface="Arial"/>
                          <a:ea typeface="Times New Roman"/>
                          <a:cs typeface="Times New Roman"/>
                        </a:rPr>
                        <a:t>Орлогын татварын зардал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latin typeface="Arial"/>
                          <a:ea typeface="Times New Roman"/>
                          <a:cs typeface="Times New Roman"/>
                        </a:rPr>
                        <a:t>10’083’496’.671</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003">
                <a:tc>
                  <a:txBody>
                    <a:bodyPr/>
                    <a:lstStyle/>
                    <a:p>
                      <a:pPr marL="0" marR="0" algn="just">
                        <a:lnSpc>
                          <a:spcPct val="115000"/>
                        </a:lnSpc>
                        <a:spcBef>
                          <a:spcPts val="0"/>
                        </a:spcBef>
                        <a:spcAft>
                          <a:spcPts val="0"/>
                        </a:spcAft>
                      </a:pPr>
                      <a:r>
                        <a:rPr lang="mn-MN" sz="1200">
                          <a:latin typeface="Arial"/>
                          <a:ea typeface="Times New Roman"/>
                          <a:cs typeface="Times New Roman"/>
                        </a:rPr>
                        <a:t>Тайлант үеийн цэвэр ашиг</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dirty="0">
                          <a:highlight>
                            <a:srgbClr val="C0C0C0"/>
                          </a:highlight>
                          <a:latin typeface="Arial"/>
                          <a:ea typeface="Times New Roman"/>
                          <a:cs typeface="Times New Roman"/>
                        </a:rPr>
                        <a:t>90,751,470.039</a:t>
                      </a:r>
                      <a:endParaRPr lang="en-US"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sp>
        <p:nvSpPr>
          <p:cNvPr id="6" name="Title 1"/>
          <p:cNvSpPr txBox="1">
            <a:spLocks/>
          </p:cNvSpPr>
          <p:nvPr/>
        </p:nvSpPr>
        <p:spPr>
          <a:xfrm>
            <a:off x="485775" y="-666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Төслийн үндэслэл</a:t>
            </a:r>
            <a:endParaRPr lang="en-US" sz="3200" b="1" dirty="0">
              <a:latin typeface="Times New Roman" pitchFamily="18" charset="0"/>
              <a:ea typeface="+mj-ea"/>
              <a:cs typeface="Times New Roman"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8"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9" name="Content Placeholder 2"/>
          <p:cNvSpPr>
            <a:spLocks noGrp="1"/>
          </p:cNvSpPr>
          <p:nvPr>
            <p:ph idx="1"/>
          </p:nvPr>
        </p:nvSpPr>
        <p:spPr>
          <a:xfrm>
            <a:off x="2882900" y="1141412"/>
            <a:ext cx="5851526" cy="5786438"/>
          </a:xfrm>
        </p:spPr>
        <p:txBody>
          <a:bodyPr>
            <a:normAutofit/>
          </a:bodyPr>
          <a:lstStyle/>
          <a:p>
            <a:pPr algn="just">
              <a:buFont typeface="Wingdings" pitchFamily="2" charset="2"/>
              <a:buChar char="§"/>
            </a:pPr>
            <a:r>
              <a:rPr lang="mn-MN" sz="2000" dirty="0"/>
              <a:t>Дэлхийн нэг өдрийн хог хаягдлын 30 хувийг </a:t>
            </a:r>
            <a:r>
              <a:rPr lang="mn-MN" sz="2000" dirty="0" smtClean="0"/>
              <a:t>гялгар уут </a:t>
            </a:r>
            <a:r>
              <a:rPr lang="mn-MN" sz="2000" dirty="0"/>
              <a:t>эзэлдэг бөгөөд  гялгар уут нь задардаггүй </a:t>
            </a:r>
            <a:r>
              <a:rPr lang="mn-MN" sz="2000" dirty="0" smtClean="0"/>
              <a:t>хог хаягдлын </a:t>
            </a:r>
            <a:r>
              <a:rPr lang="mn-MN" sz="2000" dirty="0"/>
              <a:t>төрөлд багтах ба байгаль дээр </a:t>
            </a:r>
            <a:r>
              <a:rPr lang="mn-MN" sz="2000" dirty="0" smtClean="0"/>
              <a:t>100-400 жил </a:t>
            </a:r>
            <a:r>
              <a:rPr lang="mn-MN" sz="2000" dirty="0"/>
              <a:t>оршиж, хүний эрүүл мэндэд сөргөөр </a:t>
            </a:r>
            <a:r>
              <a:rPr lang="mn-MN" sz="2000" dirty="0" smtClean="0"/>
              <a:t>нөлөөлж,цаашлаад </a:t>
            </a:r>
            <a:r>
              <a:rPr lang="mn-MN" sz="2000" dirty="0"/>
              <a:t>байгаль орчныг ихээхэн бохирдуулдаг. </a:t>
            </a:r>
            <a:endParaRPr lang="mn-MN" sz="2000" dirty="0" smtClean="0"/>
          </a:p>
          <a:p>
            <a:pPr algn="just">
              <a:buFont typeface="Wingdings" pitchFamily="2" charset="2"/>
              <a:buChar char="§"/>
            </a:pPr>
            <a:r>
              <a:rPr lang="mn-MN" sz="2000" dirty="0"/>
              <a:t>Монгол улсын хүн ам нь сүүлийн жилүүдэд эрчимтэйгээр нэмэгдэж байгаа бөгөөд үүний хамтаар хэрэглээ өсөж, үйлдвэржилт өргөжиж байна. Ингэснээр хог хаягдал, тэр дундаа нийлэг уутны хаягдал ихэсч байгаа аж.</a:t>
            </a:r>
            <a:endParaRPr lang="en-US" sz="2000" dirty="0"/>
          </a:p>
          <a:p>
            <a:pPr algn="just">
              <a:buFont typeface="Wingdings" pitchFamily="2" charset="2"/>
              <a:buChar char="§"/>
            </a:pPr>
            <a:r>
              <a:rPr lang="mn-MN" sz="2000" dirty="0"/>
              <a:t>Манай улс нийт импортоор авч буй гялгар уутныхаа 60 гаруй хувийг БНХАУ-с авдаг. Харин БНХАУ урт хугацааныхаа төлөвлөгөөнд гялгар уутнаас татгалзах бодлого баримталж байна.</a:t>
            </a:r>
            <a:endParaRPr lang="en-US" sz="2000" dirty="0"/>
          </a:p>
          <a:p>
            <a:pPr algn="just">
              <a:buFont typeface="Wingdings" pitchFamily="2" charset="2"/>
              <a:buChar char="§"/>
            </a:pPr>
            <a:endParaRPr lang="en-US" sz="2000" dirty="0"/>
          </a:p>
          <a:p>
            <a:pPr algn="just">
              <a:buNone/>
            </a:pPr>
            <a:endParaRPr lang="en-US" sz="2000" b="1" dirty="0">
              <a:solidFill>
                <a:srgbClr val="00B0F0"/>
              </a:solidFill>
            </a:endParaRPr>
          </a:p>
          <a:p>
            <a:pPr algn="just" eaLnBrk="1" hangingPunct="1">
              <a:buFont typeface="Arial" charset="0"/>
              <a:buNone/>
            </a:pPr>
            <a:endParaRPr lang="mn-MN" sz="20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sp>
        <p:nvSpPr>
          <p:cNvPr id="6" name="Title 1"/>
          <p:cNvSpPr txBox="1">
            <a:spLocks/>
          </p:cNvSpPr>
          <p:nvPr/>
        </p:nvSpPr>
        <p:spPr>
          <a:xfrm>
            <a:off x="485775" y="-666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Төслийн үндэслэл</a:t>
            </a:r>
            <a:endParaRPr lang="en-US" sz="3200" b="1" dirty="0">
              <a:latin typeface="Times New Roman" pitchFamily="18" charset="0"/>
              <a:ea typeface="+mj-ea"/>
              <a:cs typeface="Times New Roman"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8"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9" name="Content Placeholder 2"/>
          <p:cNvSpPr>
            <a:spLocks noGrp="1"/>
          </p:cNvSpPr>
          <p:nvPr>
            <p:ph idx="1"/>
          </p:nvPr>
        </p:nvSpPr>
        <p:spPr>
          <a:xfrm>
            <a:off x="2882900" y="1141412"/>
            <a:ext cx="5851526" cy="5786438"/>
          </a:xfrm>
        </p:spPr>
        <p:txBody>
          <a:bodyPr>
            <a:normAutofit/>
          </a:bodyPr>
          <a:lstStyle/>
          <a:p>
            <a:pPr algn="just">
              <a:buFont typeface="Wingdings" pitchFamily="2" charset="2"/>
              <a:buChar char="§"/>
            </a:pPr>
            <a:r>
              <a:rPr lang="mn-MN" sz="2000" dirty="0" smtClean="0"/>
              <a:t>Улаанбаатар хотод үйл ажиллагаа явуулж буй дэлгүүр, үйлчилгээний газруудын болон хөдөө орон нутгийн хэрэглээг тоймлон тооцож үзэхэд Нийлэг уутны импорт 3 тэрбум ₮ хол давсан байна. </a:t>
            </a:r>
          </a:p>
          <a:p>
            <a:pPr algn="just">
              <a:buFont typeface="Wingdings" pitchFamily="2" charset="2"/>
              <a:buChar char="§"/>
            </a:pPr>
            <a:r>
              <a:rPr lang="mn-MN" sz="2000" dirty="0" smtClean="0"/>
              <a:t>2008 онд Нийслэлийн засаг даргын “0.25 мм-с нимгэн нийлэг уутны хэрэглээг хориглох” захирамж гарсан бөгөөд 2011 онд “Сав баглаа боодлын тухай хууль”-д үүнийг хуульчилж өгсөн байна. </a:t>
            </a:r>
            <a:endParaRPr lang="en-US" sz="2000" dirty="0"/>
          </a:p>
          <a:p>
            <a:pPr algn="just">
              <a:buFont typeface="Wingdings" pitchFamily="2" charset="2"/>
              <a:buChar char="§"/>
            </a:pPr>
            <a:r>
              <a:rPr lang="mn-MN" sz="2000" dirty="0"/>
              <a:t>Манай улсад хог хаягдлыг дахин боловсруулах үйлдвэрлэл бараг байдаггүй бөгөөд ихэнх хогийг шатаах замаар устгадаг. (1 тонн цаасыг шатаахад 450 кг нүүрс хүчлийн хийг ялгаруулж байдаг) </a:t>
            </a:r>
            <a:endParaRPr lang="en-US" sz="2000" dirty="0"/>
          </a:p>
          <a:p>
            <a:pPr algn="just">
              <a:buFont typeface="Wingdings" pitchFamily="2" charset="2"/>
              <a:buChar char="§"/>
            </a:pPr>
            <a:endParaRPr lang="en-US" sz="2000" dirty="0"/>
          </a:p>
          <a:p>
            <a:pPr algn="just">
              <a:buNone/>
            </a:pPr>
            <a:endParaRPr lang="en-US" sz="2000" b="1" dirty="0">
              <a:solidFill>
                <a:srgbClr val="00B0F0"/>
              </a:solidFill>
            </a:endParaRPr>
          </a:p>
          <a:p>
            <a:pPr algn="just" eaLnBrk="1" hangingPunct="1">
              <a:buFont typeface="Arial" charset="0"/>
              <a:buNone/>
            </a:pPr>
            <a:endParaRPr lang="mn-MN" sz="20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sp>
        <p:nvSpPr>
          <p:cNvPr id="6" name="Title 1"/>
          <p:cNvSpPr txBox="1">
            <a:spLocks/>
          </p:cNvSpPr>
          <p:nvPr/>
        </p:nvSpPr>
        <p:spPr>
          <a:xfrm>
            <a:off x="485775" y="-666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Зах зээлийн судалгаа</a:t>
            </a:r>
            <a:endParaRPr lang="en-US" sz="3200" b="1" dirty="0">
              <a:latin typeface="Times New Roman" pitchFamily="18" charset="0"/>
              <a:ea typeface="+mj-ea"/>
              <a:cs typeface="Times New Roman"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8"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graphicFrame>
        <p:nvGraphicFramePr>
          <p:cNvPr id="11" name="Table 10"/>
          <p:cNvGraphicFramePr>
            <a:graphicFrameLocks noGrp="1"/>
          </p:cNvGraphicFramePr>
          <p:nvPr/>
        </p:nvGraphicFramePr>
        <p:xfrm>
          <a:off x="2653665" y="1498600"/>
          <a:ext cx="6080760" cy="4645026"/>
        </p:xfrm>
        <a:graphic>
          <a:graphicData uri="http://schemas.openxmlformats.org/drawingml/2006/table">
            <a:tbl>
              <a:tblPr/>
              <a:tblGrid>
                <a:gridCol w="868680"/>
                <a:gridCol w="929005"/>
                <a:gridCol w="808355"/>
                <a:gridCol w="868680"/>
                <a:gridCol w="868680"/>
                <a:gridCol w="868680"/>
                <a:gridCol w="868680"/>
              </a:tblGrid>
              <a:tr h="1910903">
                <a:tc>
                  <a:txBody>
                    <a:bodyPr/>
                    <a:lstStyle/>
                    <a:p>
                      <a:pPr marL="0" marR="0">
                        <a:lnSpc>
                          <a:spcPct val="150000"/>
                        </a:lnSpc>
                        <a:spcBef>
                          <a:spcPts val="0"/>
                        </a:spcBef>
                        <a:spcAft>
                          <a:spcPts val="0"/>
                        </a:spcAft>
                      </a:pPr>
                      <a:endParaRPr lang="mn-MN" sz="1200" dirty="0">
                        <a:latin typeface="Arial"/>
                        <a:ea typeface="Times New Roman"/>
                        <a:cs typeface="Times New Roman"/>
                      </a:endParaRPr>
                    </a:p>
                    <a:p>
                      <a:pPr marL="0" marR="0">
                        <a:lnSpc>
                          <a:spcPct val="150000"/>
                        </a:lnSpc>
                        <a:spcBef>
                          <a:spcPts val="0"/>
                        </a:spcBef>
                        <a:spcAft>
                          <a:spcPts val="0"/>
                        </a:spcAft>
                      </a:pPr>
                      <a:r>
                        <a:rPr lang="mn-MN" sz="1200" dirty="0">
                          <a:latin typeface="Arial"/>
                          <a:ea typeface="Times New Roman"/>
                          <a:cs typeface="Times New Roman"/>
                        </a:rPr>
                        <a:t>Дүүрэг</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mn-MN" sz="1200" dirty="0">
                          <a:latin typeface="Arial"/>
                          <a:ea typeface="Times New Roman"/>
                          <a:cs typeface="Times New Roman"/>
                        </a:rPr>
                        <a:t>Супер </a:t>
                      </a:r>
                      <a:r>
                        <a:rPr lang="mn-MN" sz="1200" dirty="0" smtClean="0">
                          <a:latin typeface="Arial"/>
                          <a:ea typeface="Times New Roman"/>
                          <a:cs typeface="Times New Roman"/>
                        </a:rPr>
                        <a:t>маркетууд, </a:t>
                      </a:r>
                      <a:r>
                        <a:rPr lang="mn-MN" sz="1200" dirty="0">
                          <a:latin typeface="Arial"/>
                          <a:ea typeface="Times New Roman"/>
                          <a:cs typeface="Times New Roman"/>
                        </a:rPr>
                        <a:t>дэлгүүрүүд</a:t>
                      </a:r>
                      <a:r>
                        <a:rPr lang="en-US" sz="1200" dirty="0">
                          <a:latin typeface="Arial"/>
                          <a:ea typeface="Times New Roman"/>
                          <a:cs typeface="Times New Roman"/>
                        </a:rPr>
                        <a:t> /</a:t>
                      </a:r>
                      <a:r>
                        <a:rPr lang="mn-MN" sz="1200" dirty="0">
                          <a:latin typeface="Arial"/>
                          <a:ea typeface="Times New Roman"/>
                          <a:cs typeface="Times New Roman"/>
                        </a:rPr>
                        <a:t>ширхэг</a:t>
                      </a:r>
                      <a:r>
                        <a:rPr lang="en-US" sz="1200" dirty="0">
                          <a:latin typeface="Arial"/>
                          <a:ea typeface="Times New Roman"/>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mn-MN" sz="1200">
                          <a:latin typeface="Arial"/>
                          <a:ea typeface="Times New Roman"/>
                          <a:cs typeface="Times New Roman"/>
                        </a:rPr>
                        <a:t>Үйлчилгээний газрууд</a:t>
                      </a:r>
                      <a:endParaRPr lang="en-US" sz="1100">
                        <a:latin typeface="Calibri"/>
                        <a:ea typeface="Calibri"/>
                        <a:cs typeface="Times New Roman"/>
                      </a:endParaRPr>
                    </a:p>
                    <a:p>
                      <a:pPr marL="0" marR="0" algn="ctr">
                        <a:lnSpc>
                          <a:spcPct val="150000"/>
                        </a:lnSpc>
                        <a:spcBef>
                          <a:spcPts val="0"/>
                        </a:spcBef>
                        <a:spcAft>
                          <a:spcPts val="0"/>
                        </a:spcAft>
                      </a:pPr>
                      <a:r>
                        <a:rPr lang="en-US" sz="1200">
                          <a:latin typeface="Arial"/>
                          <a:ea typeface="Times New Roman"/>
                          <a:cs typeface="Times New Roman"/>
                        </a:rPr>
                        <a:t>/</a:t>
                      </a:r>
                      <a:r>
                        <a:rPr lang="mn-MN" sz="1200">
                          <a:latin typeface="Arial"/>
                          <a:ea typeface="Times New Roman"/>
                          <a:cs typeface="Times New Roman"/>
                        </a:rPr>
                        <a:t>ширхэг</a:t>
                      </a:r>
                      <a:r>
                        <a:rPr lang="en-US" sz="1200">
                          <a:latin typeface="Arial"/>
                          <a:ea typeface="Times New Roman"/>
                          <a:cs typeface="Times New Roman"/>
                        </a:rPr>
                        <a:t>/</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mn-MN" sz="1200">
                          <a:latin typeface="Arial"/>
                          <a:ea typeface="Times New Roman"/>
                          <a:cs typeface="Times New Roman"/>
                        </a:rPr>
                        <a:t>Зоогийн газар, ресторанууд </a:t>
                      </a:r>
                      <a:r>
                        <a:rPr lang="en-US" sz="1200">
                          <a:latin typeface="Arial"/>
                          <a:ea typeface="Times New Roman"/>
                          <a:cs typeface="Times New Roman"/>
                        </a:rPr>
                        <a:t>/</a:t>
                      </a:r>
                      <a:r>
                        <a:rPr lang="mn-MN" sz="1200">
                          <a:latin typeface="Arial"/>
                          <a:ea typeface="Times New Roman"/>
                          <a:cs typeface="Times New Roman"/>
                        </a:rPr>
                        <a:t>ширхэг</a:t>
                      </a:r>
                      <a:r>
                        <a:rPr lang="en-US" sz="1200">
                          <a:latin typeface="Arial"/>
                          <a:ea typeface="Times New Roman"/>
                          <a:cs typeface="Times New Roman"/>
                        </a:rPr>
                        <a:t>/</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mn-MN" sz="1200">
                          <a:latin typeface="Arial"/>
                          <a:ea typeface="Times New Roman"/>
                          <a:cs typeface="Times New Roman"/>
                        </a:rPr>
                        <a:t>Бусад байгууллагууд </a:t>
                      </a:r>
                      <a:r>
                        <a:rPr lang="en-US" sz="1200">
                          <a:latin typeface="Arial"/>
                          <a:ea typeface="Times New Roman"/>
                          <a:cs typeface="Times New Roman"/>
                        </a:rPr>
                        <a:t>/</a:t>
                      </a:r>
                      <a:r>
                        <a:rPr lang="mn-MN" sz="1200">
                          <a:latin typeface="Arial"/>
                          <a:ea typeface="Times New Roman"/>
                          <a:cs typeface="Times New Roman"/>
                        </a:rPr>
                        <a:t>ширхэг</a:t>
                      </a:r>
                      <a:r>
                        <a:rPr lang="en-US" sz="1200">
                          <a:latin typeface="Arial"/>
                          <a:ea typeface="Times New Roman"/>
                          <a:cs typeface="Times New Roman"/>
                        </a:rPr>
                        <a:t>/</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mn-MN" sz="1200">
                          <a:latin typeface="Arial"/>
                          <a:ea typeface="Times New Roman"/>
                          <a:cs typeface="Times New Roman"/>
                        </a:rPr>
                        <a:t>Бусад суваг</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mn-MN" sz="1200">
                          <a:latin typeface="Arial"/>
                          <a:ea typeface="Times New Roman"/>
                          <a:cs typeface="Times New Roman"/>
                        </a:rPr>
                        <a:t>Нийт</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0589">
                <a:tc>
                  <a:txBody>
                    <a:bodyPr/>
                    <a:lstStyle/>
                    <a:p>
                      <a:pPr marL="0" marR="0">
                        <a:lnSpc>
                          <a:spcPct val="150000"/>
                        </a:lnSpc>
                        <a:spcBef>
                          <a:spcPts val="0"/>
                        </a:spcBef>
                        <a:spcAft>
                          <a:spcPts val="0"/>
                        </a:spcAft>
                      </a:pPr>
                      <a:r>
                        <a:rPr lang="mn-MN" sz="1200">
                          <a:latin typeface="Arial"/>
                          <a:ea typeface="Times New Roman"/>
                          <a:cs typeface="Times New Roman"/>
                        </a:rPr>
                        <a:t>БГД</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mn-MN" sz="1200">
                          <a:latin typeface="Arial"/>
                          <a:ea typeface="Times New Roman"/>
                          <a:cs typeface="Times New Roman"/>
                        </a:rPr>
                        <a:t>200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150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52</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30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15</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447</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0589">
                <a:tc>
                  <a:txBody>
                    <a:bodyPr/>
                    <a:lstStyle/>
                    <a:p>
                      <a:pPr marL="0" marR="0">
                        <a:lnSpc>
                          <a:spcPct val="150000"/>
                        </a:lnSpc>
                        <a:spcBef>
                          <a:spcPts val="0"/>
                        </a:spcBef>
                        <a:spcAft>
                          <a:spcPts val="0"/>
                        </a:spcAft>
                      </a:pPr>
                      <a:r>
                        <a:rPr lang="mn-MN" sz="1200">
                          <a:latin typeface="Arial"/>
                          <a:ea typeface="Times New Roman"/>
                          <a:cs typeface="Times New Roman"/>
                        </a:rPr>
                        <a:t>БЗД</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mn-MN" sz="1200">
                          <a:latin typeface="Arial"/>
                          <a:ea typeface="Times New Roman"/>
                          <a:cs typeface="Times New Roman"/>
                        </a:rPr>
                        <a:t>180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150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47</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20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15</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412</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0589">
                <a:tc>
                  <a:txBody>
                    <a:bodyPr/>
                    <a:lstStyle/>
                    <a:p>
                      <a:pPr marL="0" marR="0">
                        <a:lnSpc>
                          <a:spcPct val="150000"/>
                        </a:lnSpc>
                        <a:spcBef>
                          <a:spcPts val="0"/>
                        </a:spcBef>
                        <a:spcAft>
                          <a:spcPts val="0"/>
                        </a:spcAft>
                      </a:pPr>
                      <a:r>
                        <a:rPr lang="mn-MN" sz="1200">
                          <a:latin typeface="Arial"/>
                          <a:ea typeface="Times New Roman"/>
                          <a:cs typeface="Times New Roman"/>
                        </a:rPr>
                        <a:t>ЧД</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mn-MN" sz="1200">
                          <a:latin typeface="Arial"/>
                          <a:ea typeface="Times New Roman"/>
                          <a:cs typeface="Times New Roman"/>
                        </a:rPr>
                        <a:t>150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145</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38</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18</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15</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366</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0589">
                <a:tc>
                  <a:txBody>
                    <a:bodyPr/>
                    <a:lstStyle/>
                    <a:p>
                      <a:pPr marL="0" marR="0">
                        <a:lnSpc>
                          <a:spcPct val="150000"/>
                        </a:lnSpc>
                        <a:spcBef>
                          <a:spcPts val="0"/>
                        </a:spcBef>
                        <a:spcAft>
                          <a:spcPts val="0"/>
                        </a:spcAft>
                      </a:pPr>
                      <a:r>
                        <a:rPr lang="mn-MN" sz="1200">
                          <a:latin typeface="Arial"/>
                          <a:ea typeface="Times New Roman"/>
                          <a:cs typeface="Times New Roman"/>
                        </a:rPr>
                        <a:t>СХД</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mn-MN" sz="1200">
                          <a:latin typeface="Arial"/>
                          <a:ea typeface="Times New Roman"/>
                          <a:cs typeface="Times New Roman"/>
                        </a:rPr>
                        <a:t>80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120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36</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15</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15</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2</a:t>
                      </a:r>
                      <a:r>
                        <a:rPr lang="mn-MN" sz="1200">
                          <a:latin typeface="Arial"/>
                          <a:ea typeface="Times New Roman"/>
                          <a:cs typeface="Times New Roman"/>
                        </a:rPr>
                        <a:t>66</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0589">
                <a:tc>
                  <a:txBody>
                    <a:bodyPr/>
                    <a:lstStyle/>
                    <a:p>
                      <a:pPr marL="0" marR="0">
                        <a:lnSpc>
                          <a:spcPct val="150000"/>
                        </a:lnSpc>
                        <a:spcBef>
                          <a:spcPts val="0"/>
                        </a:spcBef>
                        <a:spcAft>
                          <a:spcPts val="0"/>
                        </a:spcAft>
                      </a:pPr>
                      <a:r>
                        <a:rPr lang="mn-MN" sz="1200">
                          <a:latin typeface="Arial"/>
                          <a:ea typeface="Times New Roman"/>
                          <a:cs typeface="Times New Roman"/>
                        </a:rPr>
                        <a:t>СБД</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90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125</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29</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15</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15</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274</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0589">
                <a:tc>
                  <a:txBody>
                    <a:bodyPr/>
                    <a:lstStyle/>
                    <a:p>
                      <a:pPr marL="0" marR="0">
                        <a:lnSpc>
                          <a:spcPct val="150000"/>
                        </a:lnSpc>
                        <a:spcBef>
                          <a:spcPts val="0"/>
                        </a:spcBef>
                        <a:spcAft>
                          <a:spcPts val="0"/>
                        </a:spcAft>
                      </a:pPr>
                      <a:r>
                        <a:rPr lang="mn-MN" sz="1200">
                          <a:latin typeface="Arial"/>
                          <a:ea typeface="Times New Roman"/>
                          <a:cs typeface="Times New Roman"/>
                        </a:rPr>
                        <a:t>ХУД</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70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100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17</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12</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15</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214</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0589">
                <a:tc>
                  <a:txBody>
                    <a:bodyPr/>
                    <a:lstStyle/>
                    <a:p>
                      <a:pPr marL="0" marR="0">
                        <a:lnSpc>
                          <a:spcPct val="150000"/>
                        </a:lnSpc>
                        <a:spcBef>
                          <a:spcPts val="0"/>
                        </a:spcBef>
                        <a:spcAft>
                          <a:spcPts val="0"/>
                        </a:spcAft>
                      </a:pPr>
                      <a:r>
                        <a:rPr lang="mn-MN" sz="1200">
                          <a:latin typeface="Arial"/>
                          <a:ea typeface="Times New Roman"/>
                          <a:cs typeface="Times New Roman"/>
                        </a:rPr>
                        <a:t>Нийт</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770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790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dirty="0">
                          <a:latin typeface="Arial"/>
                          <a:ea typeface="Times New Roman"/>
                          <a:cs typeface="Times New Roman"/>
                        </a:rPr>
                        <a:t>219</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110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a:latin typeface="Arial"/>
                          <a:ea typeface="Times New Roman"/>
                          <a:cs typeface="Times New Roman"/>
                        </a:rPr>
                        <a:t>90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mn-MN" sz="1200" b="1" dirty="0">
                          <a:highlight>
                            <a:srgbClr val="C0C0C0"/>
                          </a:highlight>
                          <a:latin typeface="Arial"/>
                          <a:ea typeface="Times New Roman"/>
                          <a:cs typeface="Times New Roman"/>
                        </a:rPr>
                        <a:t>1979</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11"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sp>
        <p:nvSpPr>
          <p:cNvPr id="12" name="Title 1"/>
          <p:cNvSpPr txBox="1">
            <a:spLocks/>
          </p:cNvSpPr>
          <p:nvPr/>
        </p:nvSpPr>
        <p:spPr>
          <a:xfrm>
            <a:off x="485775" y="-666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Зах зээлийн судалгаа</a:t>
            </a:r>
            <a:endParaRPr lang="en-US" sz="3200" b="1" dirty="0">
              <a:latin typeface="Times New Roman" pitchFamily="18" charset="0"/>
              <a:ea typeface="+mj-ea"/>
              <a:cs typeface="Times New Roman" pitchFamily="18" charset="0"/>
            </a:endParaRPr>
          </a:p>
        </p:txBody>
      </p:sp>
      <p:pic>
        <p:nvPicPr>
          <p:cNvPr id="13"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14"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15" name="Content Placeholder 2"/>
          <p:cNvSpPr>
            <a:spLocks noGrp="1"/>
          </p:cNvSpPr>
          <p:nvPr>
            <p:ph idx="1"/>
          </p:nvPr>
        </p:nvSpPr>
        <p:spPr>
          <a:xfrm>
            <a:off x="2882900" y="1262062"/>
            <a:ext cx="5851526" cy="5786438"/>
          </a:xfrm>
        </p:spPr>
        <p:txBody>
          <a:bodyPr>
            <a:normAutofit/>
          </a:bodyPr>
          <a:lstStyle/>
          <a:p>
            <a:pPr>
              <a:buNone/>
            </a:pPr>
            <a:r>
              <a:rPr lang="mn-MN" sz="2000" b="1" dirty="0" smtClean="0"/>
              <a:t>Манай бүтээгдхүүх хэрэглэгдэж болох газрууд:</a:t>
            </a:r>
            <a:endParaRPr lang="mn-MN" sz="2000" dirty="0" smtClean="0"/>
          </a:p>
          <a:p>
            <a:r>
              <a:rPr lang="mn-MN" sz="2000" dirty="0" smtClean="0"/>
              <a:t>Их </a:t>
            </a:r>
            <a:r>
              <a:rPr lang="mn-MN" sz="2000" dirty="0"/>
              <a:t>дэлгүүрүүд, супермаркетууд</a:t>
            </a:r>
            <a:endParaRPr lang="en-US" sz="2000" dirty="0"/>
          </a:p>
          <a:p>
            <a:r>
              <a:rPr lang="mn-MN" sz="2000" dirty="0" smtClean="0"/>
              <a:t>Үзвэр </a:t>
            </a:r>
            <a:r>
              <a:rPr lang="mn-MN" sz="2000" dirty="0"/>
              <a:t>үйлчилгээний томоохон төвүүд,Тэнгис </a:t>
            </a:r>
            <a:r>
              <a:rPr lang="mn-MN" sz="2000" dirty="0" smtClean="0"/>
              <a:t>   кино </a:t>
            </a:r>
            <a:r>
              <a:rPr lang="mn-MN" sz="2000" dirty="0"/>
              <a:t>теар,UB PALACE гэх мэт</a:t>
            </a:r>
            <a:endParaRPr lang="en-US" sz="2000" dirty="0"/>
          </a:p>
          <a:p>
            <a:r>
              <a:rPr lang="mn-MN" sz="2000" dirty="0" smtClean="0"/>
              <a:t>Томоохон </a:t>
            </a:r>
            <a:r>
              <a:rPr lang="mn-MN" sz="2000" dirty="0"/>
              <a:t>үсчин гоо сайхан, ресторан, шүдний эмнэлэг гэх мэт үйлчилгээнийгазрууд</a:t>
            </a:r>
            <a:endParaRPr lang="en-US" sz="2000" dirty="0"/>
          </a:p>
          <a:p>
            <a:r>
              <a:rPr lang="mn-MN" sz="2000" dirty="0" smtClean="0"/>
              <a:t>Нисэх </a:t>
            </a:r>
            <a:r>
              <a:rPr lang="mn-MN" sz="2000" dirty="0"/>
              <a:t>онгоцны буудал, галт тэрэгний буудал</a:t>
            </a:r>
            <a:endParaRPr lang="en-US" sz="2000" dirty="0"/>
          </a:p>
          <a:p>
            <a:r>
              <a:rPr lang="mn-MN" sz="2000" dirty="0" smtClean="0"/>
              <a:t>ААНБ-ууд болон үйлдвэрийн газрууд</a:t>
            </a:r>
            <a:endParaRPr lang="en-US" sz="2000" dirty="0"/>
          </a:p>
          <a:p>
            <a:r>
              <a:rPr lang="mn-MN" sz="2000" dirty="0" smtClean="0"/>
              <a:t>Бусад </a:t>
            </a:r>
            <a:r>
              <a:rPr lang="mn-MN" sz="2000" dirty="0"/>
              <a:t>боломжит обьектууд гэх мэт....</a:t>
            </a:r>
            <a:endParaRPr lang="en-US" sz="2000" dirty="0"/>
          </a:p>
          <a:p>
            <a:pPr>
              <a:buNone/>
            </a:pPr>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sp>
        <p:nvSpPr>
          <p:cNvPr id="6" name="Title 1"/>
          <p:cNvSpPr txBox="1">
            <a:spLocks/>
          </p:cNvSpPr>
          <p:nvPr/>
        </p:nvSpPr>
        <p:spPr>
          <a:xfrm>
            <a:off x="485775" y="-666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Зах зээлийн судалгаа</a:t>
            </a:r>
            <a:endParaRPr lang="en-US" sz="3200" b="1" dirty="0">
              <a:latin typeface="Times New Roman" pitchFamily="18" charset="0"/>
              <a:ea typeface="+mj-ea"/>
              <a:cs typeface="Times New Roman"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8"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pic>
        <p:nvPicPr>
          <p:cNvPr id="10" name="Picture 2"/>
          <p:cNvPicPr>
            <a:picLocks noChangeAspect="1" noChangeArrowheads="1"/>
          </p:cNvPicPr>
          <p:nvPr/>
        </p:nvPicPr>
        <p:blipFill>
          <a:blip r:embed="rId6" cstate="print"/>
          <a:srcRect/>
          <a:stretch>
            <a:fillRect/>
          </a:stretch>
        </p:blipFill>
        <p:spPr bwMode="auto">
          <a:xfrm>
            <a:off x="3184525" y="3980663"/>
            <a:ext cx="3125249" cy="2343937"/>
          </a:xfrm>
          <a:prstGeom prst="rect">
            <a:avLst/>
          </a:prstGeom>
          <a:noFill/>
          <a:ln w="9525">
            <a:noFill/>
            <a:miter lim="800000"/>
            <a:headEnd/>
            <a:tailEnd/>
          </a:ln>
        </p:spPr>
      </p:pic>
      <p:sp>
        <p:nvSpPr>
          <p:cNvPr id="12" name="Content Placeholder 2"/>
          <p:cNvSpPr>
            <a:spLocks noGrp="1"/>
          </p:cNvSpPr>
          <p:nvPr>
            <p:ph idx="1"/>
          </p:nvPr>
        </p:nvSpPr>
        <p:spPr>
          <a:xfrm>
            <a:off x="2882900" y="1141412"/>
            <a:ext cx="5851526" cy="5786438"/>
          </a:xfrm>
        </p:spPr>
        <p:txBody>
          <a:bodyPr>
            <a:normAutofit/>
          </a:bodyPr>
          <a:lstStyle/>
          <a:p>
            <a:pPr>
              <a:buNone/>
            </a:pPr>
            <a:r>
              <a:rPr lang="mn-MN" sz="2000" b="1" dirty="0" smtClean="0"/>
              <a:t>Хэрэглэгч</a:t>
            </a:r>
          </a:p>
          <a:p>
            <a:pPr algn="just">
              <a:buNone/>
            </a:pPr>
            <a:r>
              <a:rPr lang="mn-MN" sz="2000" b="1" dirty="0"/>
              <a:t>	</a:t>
            </a:r>
            <a:r>
              <a:rPr lang="mn-MN" sz="2000" dirty="0" smtClean="0"/>
              <a:t>Улаанбаатар </a:t>
            </a:r>
            <a:r>
              <a:rPr lang="mn-MN" sz="2000" dirty="0"/>
              <a:t>хотын </a:t>
            </a:r>
            <a:r>
              <a:rPr lang="mn-MN" sz="2000" dirty="0" smtClean="0"/>
              <a:t>хувьд 2012 оны байдлаар </a:t>
            </a:r>
            <a:r>
              <a:rPr lang="mn-MN" sz="2000" dirty="0"/>
              <a:t>Номин, Миний дэлгүүрийн бүх салбар, Скай, Наран зэрэг 49 үйлчилгээний газруудаас авсан өдрийн хэрэглээ болон сар, жилээр гаргасан судалгаанаас харахад өдөрт </a:t>
            </a:r>
            <a:r>
              <a:rPr lang="en-US" sz="2000" dirty="0"/>
              <a:t>882</a:t>
            </a:r>
            <a:r>
              <a:rPr lang="mn-MN" sz="2000" dirty="0"/>
              <a:t>00 ширхэг тор, сард </a:t>
            </a:r>
            <a:r>
              <a:rPr lang="en-US" sz="2000" dirty="0"/>
              <a:t>2,646</a:t>
            </a:r>
            <a:r>
              <a:rPr lang="mn-MN" sz="2000" dirty="0"/>
              <a:t>,000 харин жилд 31,752,000 ширхэг гялгар уут борлуулагдаж байна. Дээрх тоо баяр ёслолын үеэр хоёр дахин өсдөг байна. Энэ нь зөвхөн хотын хүнсний томоохон 6 дэлгүүр 40 гаруй салбарын хувьд авсан бөгөөд манай бүтээгдэхүүнд зах зээл байгааг харуулж байна.</a:t>
            </a:r>
            <a:endParaRPr lang="en-US" sz="2000" dirty="0"/>
          </a:p>
          <a:p>
            <a:pPr algn="just">
              <a:buFont typeface="Wingdings" pitchFamily="2" charset="2"/>
              <a:buChar char="§"/>
            </a:pPr>
            <a:endParaRPr lang="en-US" sz="2000" dirty="0"/>
          </a:p>
          <a:p>
            <a:pPr algn="just">
              <a:buNone/>
            </a:pPr>
            <a:endParaRPr lang="en-US" sz="2000" b="1" dirty="0">
              <a:solidFill>
                <a:srgbClr val="00B0F0"/>
              </a:solidFill>
            </a:endParaRPr>
          </a:p>
          <a:p>
            <a:pPr algn="just" eaLnBrk="1" hangingPunct="1">
              <a:buFont typeface="Arial" charset="0"/>
              <a:buNone/>
            </a:pPr>
            <a:endParaRPr lang="mn-MN" sz="20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sp>
        <p:nvSpPr>
          <p:cNvPr id="6" name="Title 1"/>
          <p:cNvSpPr txBox="1">
            <a:spLocks/>
          </p:cNvSpPr>
          <p:nvPr/>
        </p:nvSpPr>
        <p:spPr>
          <a:xfrm>
            <a:off x="485775" y="-666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Зах зээлийн судалгаа</a:t>
            </a:r>
            <a:endParaRPr lang="en-US" sz="3200" b="1" dirty="0">
              <a:latin typeface="Times New Roman" pitchFamily="18" charset="0"/>
              <a:ea typeface="+mj-ea"/>
              <a:cs typeface="Times New Roman"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8"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9" name="Content Placeholder 2"/>
          <p:cNvSpPr>
            <a:spLocks noGrp="1"/>
          </p:cNvSpPr>
          <p:nvPr>
            <p:ph idx="1"/>
          </p:nvPr>
        </p:nvSpPr>
        <p:spPr>
          <a:xfrm>
            <a:off x="2882900" y="1141412"/>
            <a:ext cx="5851526" cy="5786438"/>
          </a:xfrm>
        </p:spPr>
        <p:txBody>
          <a:bodyPr>
            <a:normAutofit/>
          </a:bodyPr>
          <a:lstStyle/>
          <a:p>
            <a:pPr>
              <a:buNone/>
            </a:pPr>
            <a:r>
              <a:rPr lang="mn-MN" sz="2000" b="1" dirty="0" smtClean="0"/>
              <a:t>Өрсөлдөгч</a:t>
            </a:r>
          </a:p>
          <a:p>
            <a:pPr algn="just">
              <a:buNone/>
            </a:pPr>
            <a:r>
              <a:rPr lang="mn-MN" sz="2000" b="1" dirty="0"/>
              <a:t>	</a:t>
            </a:r>
            <a:endParaRPr lang="en-US" sz="2000" dirty="0"/>
          </a:p>
          <a:p>
            <a:pPr algn="just">
              <a:buNone/>
            </a:pPr>
            <a:endParaRPr lang="en-US" sz="2000" b="1" dirty="0">
              <a:solidFill>
                <a:srgbClr val="00B0F0"/>
              </a:solidFill>
            </a:endParaRPr>
          </a:p>
          <a:p>
            <a:pPr algn="just" eaLnBrk="1" hangingPunct="1">
              <a:buFont typeface="Arial" charset="0"/>
              <a:buNone/>
            </a:pPr>
            <a:endParaRPr lang="mn-MN" sz="2000" dirty="0" smtClean="0">
              <a:latin typeface="Times New Roman" pitchFamily="18" charset="0"/>
              <a:cs typeface="Times New Roman" pitchFamily="18" charset="0"/>
            </a:endParaRPr>
          </a:p>
        </p:txBody>
      </p:sp>
      <p:graphicFrame>
        <p:nvGraphicFramePr>
          <p:cNvPr id="10" name="Table 9"/>
          <p:cNvGraphicFramePr>
            <a:graphicFrameLocks noGrp="1"/>
          </p:cNvGraphicFramePr>
          <p:nvPr/>
        </p:nvGraphicFramePr>
        <p:xfrm>
          <a:off x="3041927" y="1717151"/>
          <a:ext cx="5632173" cy="4366149"/>
        </p:xfrm>
        <a:graphic>
          <a:graphicData uri="http://schemas.openxmlformats.org/drawingml/2006/table">
            <a:tbl>
              <a:tblPr/>
              <a:tblGrid>
                <a:gridCol w="2816700"/>
                <a:gridCol w="2815473"/>
              </a:tblGrid>
              <a:tr h="514749">
                <a:tc>
                  <a:txBody>
                    <a:bodyPr/>
                    <a:lstStyle/>
                    <a:p>
                      <a:pPr marL="0" marR="0">
                        <a:lnSpc>
                          <a:spcPct val="150000"/>
                        </a:lnSpc>
                        <a:spcBef>
                          <a:spcPts val="0"/>
                        </a:spcBef>
                        <a:spcAft>
                          <a:spcPts val="0"/>
                        </a:spcAft>
                      </a:pPr>
                      <a:r>
                        <a:rPr lang="mn-MN" sz="1200" b="1" dirty="0">
                          <a:latin typeface="Arial"/>
                          <a:ea typeface="Times New Roman"/>
                          <a:cs typeface="Times New Roman"/>
                        </a:rPr>
                        <a:t>Нэр </a:t>
                      </a:r>
                      <a:endParaRPr lang="en-US" sz="1100" dirty="0">
                        <a:latin typeface="Calibri"/>
                        <a:ea typeface="Calibri"/>
                        <a:cs typeface="Times New Roman"/>
                      </a:endParaRPr>
                    </a:p>
                  </a:txBody>
                  <a:tcPr marL="88348" marR="88348" marT="44174" marB="44174">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a:txBody>
                    <a:bodyPr/>
                    <a:lstStyle/>
                    <a:p>
                      <a:pPr marL="0" marR="0">
                        <a:lnSpc>
                          <a:spcPct val="150000"/>
                        </a:lnSpc>
                        <a:spcBef>
                          <a:spcPts val="0"/>
                        </a:spcBef>
                        <a:spcAft>
                          <a:spcPts val="0"/>
                        </a:spcAft>
                      </a:pPr>
                      <a:r>
                        <a:rPr lang="mn-MN" sz="1200" b="1">
                          <a:latin typeface="Arial"/>
                          <a:ea typeface="Times New Roman"/>
                          <a:cs typeface="Times New Roman"/>
                        </a:rPr>
                        <a:t>Хаяг </a:t>
                      </a:r>
                      <a:endParaRPr lang="en-US" sz="1100">
                        <a:latin typeface="Calibri"/>
                        <a:ea typeface="Calibri"/>
                        <a:cs typeface="Times New Roman"/>
                      </a:endParaRPr>
                    </a:p>
                  </a:txBody>
                  <a:tcPr marL="88348" marR="88348" marT="44174" marB="44174">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r>
              <a:tr h="1015386">
                <a:tc>
                  <a:txBody>
                    <a:bodyPr/>
                    <a:lstStyle/>
                    <a:p>
                      <a:pPr marL="0" marR="0">
                        <a:lnSpc>
                          <a:spcPct val="150000"/>
                        </a:lnSpc>
                        <a:spcBef>
                          <a:spcPts val="0"/>
                        </a:spcBef>
                        <a:spcAft>
                          <a:spcPts val="0"/>
                        </a:spcAft>
                      </a:pPr>
                      <a:r>
                        <a:rPr lang="mn-MN" sz="1200" b="1">
                          <a:latin typeface="Arial"/>
                          <a:ea typeface="Times New Roman"/>
                          <a:cs typeface="Times New Roman"/>
                        </a:rPr>
                        <a:t>“ФинФак” ХХК</a:t>
                      </a:r>
                      <a:endParaRPr lang="en-US" sz="1100">
                        <a:latin typeface="Calibri"/>
                        <a:ea typeface="Calibri"/>
                        <a:cs typeface="Times New Roman"/>
                      </a:endParaRPr>
                    </a:p>
                  </a:txBody>
                  <a:tcPr marL="88348" marR="88348" marT="44174" marB="44174">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marL="0" marR="0">
                        <a:lnSpc>
                          <a:spcPct val="150000"/>
                        </a:lnSpc>
                        <a:spcBef>
                          <a:spcPts val="0"/>
                        </a:spcBef>
                        <a:spcAft>
                          <a:spcPts val="0"/>
                        </a:spcAft>
                      </a:pPr>
                      <a:r>
                        <a:rPr lang="ru-RU" sz="1200" b="1" dirty="0">
                          <a:latin typeface="Arial"/>
                          <a:ea typeface="Times New Roman"/>
                          <a:cs typeface="Times New Roman"/>
                        </a:rPr>
                        <a:t>БГД, 20-р хороо,</a:t>
                      </a:r>
                      <a:endParaRPr lang="en-US" sz="1100" dirty="0">
                        <a:latin typeface="Calibri"/>
                        <a:ea typeface="Calibri"/>
                        <a:cs typeface="Times New Roman"/>
                      </a:endParaRPr>
                    </a:p>
                    <a:p>
                      <a:pPr marL="0" marR="0">
                        <a:lnSpc>
                          <a:spcPct val="150000"/>
                        </a:lnSpc>
                        <a:spcBef>
                          <a:spcPts val="0"/>
                        </a:spcBef>
                        <a:spcAft>
                          <a:spcPts val="0"/>
                        </a:spcAft>
                      </a:pPr>
                      <a:r>
                        <a:rPr lang="ru-RU" sz="1200" b="1" dirty="0">
                          <a:latin typeface="Arial"/>
                          <a:ea typeface="Times New Roman"/>
                          <a:cs typeface="Times New Roman"/>
                        </a:rPr>
                        <a:t>Сонсголонгийн гудамж,</a:t>
                      </a:r>
                      <a:endParaRPr lang="en-US" sz="1100" dirty="0">
                        <a:latin typeface="Calibri"/>
                        <a:ea typeface="Calibri"/>
                        <a:cs typeface="Times New Roman"/>
                      </a:endParaRPr>
                    </a:p>
                    <a:p>
                      <a:pPr marL="0" marR="0">
                        <a:lnSpc>
                          <a:spcPct val="150000"/>
                        </a:lnSpc>
                        <a:spcBef>
                          <a:spcPts val="0"/>
                        </a:spcBef>
                        <a:spcAft>
                          <a:spcPts val="0"/>
                        </a:spcAft>
                      </a:pPr>
                      <a:r>
                        <a:rPr lang="ru-RU" sz="1200" b="1" dirty="0">
                          <a:latin typeface="Arial"/>
                          <a:ea typeface="Times New Roman"/>
                          <a:cs typeface="Times New Roman"/>
                        </a:rPr>
                        <a:t>Азиа Пропертиес ХХК-ийн байр.</a:t>
                      </a:r>
                      <a:endParaRPr lang="en-US" sz="1100" dirty="0">
                        <a:latin typeface="Calibri"/>
                        <a:ea typeface="Calibri"/>
                        <a:cs typeface="Times New Roman"/>
                      </a:endParaRPr>
                    </a:p>
                  </a:txBody>
                  <a:tcPr marL="88348" marR="88348" marT="44174" marB="44174">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r>
              <a:tr h="1650386">
                <a:tc>
                  <a:txBody>
                    <a:bodyPr/>
                    <a:lstStyle/>
                    <a:p>
                      <a:pPr marL="0" marR="0">
                        <a:lnSpc>
                          <a:spcPct val="150000"/>
                        </a:lnSpc>
                        <a:spcBef>
                          <a:spcPts val="0"/>
                        </a:spcBef>
                        <a:spcAft>
                          <a:spcPts val="0"/>
                        </a:spcAft>
                      </a:pPr>
                      <a:r>
                        <a:rPr lang="mn-MN" sz="1200" b="1">
                          <a:latin typeface="Arial"/>
                          <a:ea typeface="Times New Roman"/>
                          <a:cs typeface="Times New Roman"/>
                        </a:rPr>
                        <a:t>“Эко Пак Монгол” ХХК </a:t>
                      </a:r>
                      <a:endParaRPr lang="en-US" sz="1100">
                        <a:latin typeface="Calibri"/>
                        <a:ea typeface="Calibri"/>
                        <a:cs typeface="Times New Roman"/>
                      </a:endParaRPr>
                    </a:p>
                  </a:txBody>
                  <a:tcPr marL="88348" marR="88348" marT="44174" marB="44174">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marL="0" marR="0">
                        <a:lnSpc>
                          <a:spcPct val="150000"/>
                        </a:lnSpc>
                        <a:spcBef>
                          <a:spcPts val="0"/>
                        </a:spcBef>
                        <a:spcAft>
                          <a:spcPts val="0"/>
                        </a:spcAft>
                      </a:pPr>
                      <a:r>
                        <a:rPr lang="mn-MN" sz="1200" b="1" dirty="0">
                          <a:latin typeface="Arial"/>
                          <a:ea typeface="Times New Roman"/>
                          <a:cs typeface="Times New Roman"/>
                        </a:rPr>
                        <a:t>Монгол улс, Улаанбаатар хот, Сүхбаатар дүүрэг, Тээвэрчдийн гудамж -27, Мөнхийн үсэг группын байр </a:t>
                      </a:r>
                      <a:endParaRPr lang="en-US" sz="1100" dirty="0">
                        <a:latin typeface="Calibri"/>
                        <a:ea typeface="Calibri"/>
                        <a:cs typeface="Times New Roman"/>
                      </a:endParaRPr>
                    </a:p>
                  </a:txBody>
                  <a:tcPr marL="88348" marR="88348" marT="44174" marB="44174">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883478">
                <a:tc>
                  <a:txBody>
                    <a:bodyPr/>
                    <a:lstStyle/>
                    <a:p>
                      <a:pPr marL="0" marR="0">
                        <a:lnSpc>
                          <a:spcPct val="150000"/>
                        </a:lnSpc>
                        <a:spcBef>
                          <a:spcPts val="0"/>
                        </a:spcBef>
                        <a:spcAft>
                          <a:spcPts val="0"/>
                        </a:spcAft>
                      </a:pPr>
                      <a:r>
                        <a:rPr lang="mn-MN" sz="1200" b="1">
                          <a:latin typeface="Arial"/>
                          <a:ea typeface="Times New Roman"/>
                          <a:cs typeface="Times New Roman"/>
                        </a:rPr>
                        <a:t>“Хүмүүн Мед” ХХК </a:t>
                      </a:r>
                      <a:endParaRPr lang="en-US" sz="1100">
                        <a:latin typeface="Calibri"/>
                        <a:ea typeface="Calibri"/>
                        <a:cs typeface="Times New Roman"/>
                      </a:endParaRPr>
                    </a:p>
                  </a:txBody>
                  <a:tcPr marL="88348" marR="88348" marT="44174" marB="44174">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marL="0" marR="0">
                        <a:lnSpc>
                          <a:spcPct val="150000"/>
                        </a:lnSpc>
                        <a:spcBef>
                          <a:spcPts val="0"/>
                        </a:spcBef>
                        <a:spcAft>
                          <a:spcPts val="0"/>
                        </a:spcAft>
                      </a:pPr>
                      <a:r>
                        <a:rPr lang="mn-MN" sz="1200" b="1" dirty="0">
                          <a:latin typeface="Arial"/>
                          <a:ea typeface="Times New Roman"/>
                          <a:cs typeface="Times New Roman"/>
                        </a:rPr>
                        <a:t>Улаанбаатар хот, Хан- Уул дүүрэг, 3-р хороо, Үйлдвэрийн гудамж- 108</a:t>
                      </a:r>
                      <a:endParaRPr lang="en-US" sz="1100" dirty="0">
                        <a:latin typeface="Calibri"/>
                        <a:ea typeface="Calibri"/>
                        <a:cs typeface="Times New Roman"/>
                      </a:endParaRPr>
                    </a:p>
                    <a:p>
                      <a:pPr marL="0" marR="0">
                        <a:lnSpc>
                          <a:spcPct val="150000"/>
                        </a:lnSpc>
                        <a:spcBef>
                          <a:spcPts val="0"/>
                        </a:spcBef>
                        <a:spcAft>
                          <a:spcPts val="0"/>
                        </a:spcAft>
                      </a:pPr>
                      <a:r>
                        <a:rPr lang="mn-MN" sz="1200" b="1" dirty="0">
                          <a:latin typeface="Arial"/>
                          <a:ea typeface="Times New Roman"/>
                          <a:cs typeface="Times New Roman"/>
                        </a:rPr>
                        <a:t>“ОБ Капитал” группийн байр</a:t>
                      </a:r>
                      <a:endParaRPr lang="en-US" sz="1100" dirty="0">
                        <a:latin typeface="Calibri"/>
                        <a:ea typeface="Calibri"/>
                        <a:cs typeface="Times New Roman"/>
                      </a:endParaRPr>
                    </a:p>
                  </a:txBody>
                  <a:tcPr marL="88348" marR="88348" marT="44174" marB="44174">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sp>
        <p:nvSpPr>
          <p:cNvPr id="6" name="Title 1"/>
          <p:cNvSpPr txBox="1">
            <a:spLocks/>
          </p:cNvSpPr>
          <p:nvPr/>
        </p:nvSpPr>
        <p:spPr>
          <a:xfrm>
            <a:off x="485775" y="-666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Зах зээлийн судалгаа</a:t>
            </a:r>
            <a:endParaRPr lang="en-US" sz="3200" b="1" dirty="0">
              <a:latin typeface="Times New Roman" pitchFamily="18" charset="0"/>
              <a:ea typeface="+mj-ea"/>
              <a:cs typeface="Times New Roman"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8"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9" name="Content Placeholder 2"/>
          <p:cNvSpPr>
            <a:spLocks noGrp="1"/>
          </p:cNvSpPr>
          <p:nvPr>
            <p:ph idx="1"/>
          </p:nvPr>
        </p:nvSpPr>
        <p:spPr>
          <a:xfrm>
            <a:off x="2882900" y="1141412"/>
            <a:ext cx="5851526" cy="5786438"/>
          </a:xfrm>
        </p:spPr>
        <p:txBody>
          <a:bodyPr>
            <a:normAutofit/>
          </a:bodyPr>
          <a:lstStyle/>
          <a:p>
            <a:pPr>
              <a:buNone/>
            </a:pPr>
            <a:r>
              <a:rPr lang="mn-MN" sz="2000" b="1" dirty="0" smtClean="0"/>
              <a:t>Бэлтгэн нийлүүлэгч</a:t>
            </a:r>
          </a:p>
          <a:p>
            <a:pPr algn="just">
              <a:buNone/>
            </a:pPr>
            <a:r>
              <a:rPr lang="mn-MN" sz="2000" b="1" dirty="0"/>
              <a:t>	</a:t>
            </a:r>
            <a:r>
              <a:rPr lang="mn-MN" sz="2000" b="1" dirty="0" smtClean="0">
                <a:solidFill>
                  <a:srgbClr val="00B0F0"/>
                </a:solidFill>
              </a:rPr>
              <a:t>Ахуйн хэрэглээний бор цаас- </a:t>
            </a:r>
            <a:r>
              <a:rPr lang="mn-MN" sz="2000" dirty="0" smtClean="0"/>
              <a:t>“Эко тор” ХХК</a:t>
            </a:r>
          </a:p>
          <a:p>
            <a:pPr algn="just">
              <a:buNone/>
            </a:pPr>
            <a:r>
              <a:rPr lang="mn-MN" sz="2000" dirty="0"/>
              <a:t>	</a:t>
            </a:r>
            <a:r>
              <a:rPr lang="mn-MN" sz="2000" b="1" dirty="0" smtClean="0"/>
              <a:t>Цавуу</a:t>
            </a:r>
            <a:r>
              <a:rPr lang="mn-MN" sz="2000" dirty="0" smtClean="0"/>
              <a:t>- Хятад улсаас, мөн монголд байрлах цавуу зардаг цэгүүдээс</a:t>
            </a:r>
          </a:p>
          <a:p>
            <a:pPr algn="just">
              <a:buNone/>
            </a:pPr>
            <a:r>
              <a:rPr lang="mn-MN" sz="2000" dirty="0"/>
              <a:t>	</a:t>
            </a:r>
            <a:r>
              <a:rPr lang="mn-MN" sz="2000" b="1" dirty="0" smtClean="0">
                <a:solidFill>
                  <a:srgbClr val="00B0F0"/>
                </a:solidFill>
              </a:rPr>
              <a:t>Уяа- </a:t>
            </a:r>
            <a:r>
              <a:rPr lang="mn-MN" sz="2000" dirty="0" smtClean="0"/>
              <a:t>Хятад улсаас импортоор</a:t>
            </a:r>
          </a:p>
          <a:p>
            <a:pPr algn="just">
              <a:buNone/>
            </a:pPr>
            <a:r>
              <a:rPr lang="mn-MN" sz="2000" dirty="0"/>
              <a:t>	</a:t>
            </a:r>
            <a:r>
              <a:rPr lang="mn-MN" sz="2000" b="1" dirty="0" smtClean="0"/>
              <a:t>Тоног төхөөрөмж</a:t>
            </a:r>
            <a:r>
              <a:rPr lang="mn-MN" sz="2000" dirty="0" smtClean="0"/>
              <a:t>-БНХАУ-н “Вюкси Жангнан” компаниас</a:t>
            </a:r>
          </a:p>
          <a:p>
            <a:pPr algn="just">
              <a:buNone/>
            </a:pPr>
            <a:r>
              <a:rPr lang="mn-MN" sz="2000" dirty="0"/>
              <a:t>	</a:t>
            </a:r>
            <a:r>
              <a:rPr lang="mn-MN" sz="2000" b="1" dirty="0" smtClean="0"/>
              <a:t>По кар</a:t>
            </a:r>
            <a:r>
              <a:rPr lang="en-US" sz="2000" b="1" dirty="0" smtClean="0"/>
              <a:t> /</a:t>
            </a:r>
            <a:r>
              <a:rPr lang="mn-MN" sz="2000" b="1" dirty="0" smtClean="0"/>
              <a:t>сэрээт өргөгч</a:t>
            </a:r>
            <a:r>
              <a:rPr lang="en-US" sz="2000" b="1" dirty="0" smtClean="0"/>
              <a:t>/</a:t>
            </a:r>
            <a:r>
              <a:rPr lang="mn-MN" sz="2000" b="1" dirty="0" smtClean="0"/>
              <a:t>- ”</a:t>
            </a:r>
            <a:r>
              <a:rPr lang="mn-MN" sz="2000" dirty="0" smtClean="0"/>
              <a:t>Монгол Хьюндай” ХХК-с</a:t>
            </a:r>
          </a:p>
          <a:p>
            <a:pPr algn="just">
              <a:buNone/>
            </a:pPr>
            <a:r>
              <a:rPr lang="mn-MN" sz="2000" dirty="0"/>
              <a:t>	</a:t>
            </a:r>
            <a:r>
              <a:rPr lang="mn-MN" sz="2000" b="1" dirty="0" smtClean="0"/>
              <a:t>Ачааны портер автомашин</a:t>
            </a:r>
            <a:r>
              <a:rPr lang="mn-MN" sz="2000" dirty="0" smtClean="0"/>
              <a:t>  </a:t>
            </a:r>
            <a:endParaRPr lang="en-US" sz="2000" b="1" dirty="0"/>
          </a:p>
          <a:p>
            <a:pPr algn="just">
              <a:buFont typeface="Wingdings" pitchFamily="2" charset="2"/>
              <a:buChar char="§"/>
            </a:pPr>
            <a:endParaRPr lang="en-US" sz="2000" dirty="0"/>
          </a:p>
          <a:p>
            <a:pPr algn="just">
              <a:buNone/>
            </a:pPr>
            <a:endParaRPr lang="en-US" sz="2000" b="1" dirty="0">
              <a:solidFill>
                <a:srgbClr val="00B0F0"/>
              </a:solidFill>
            </a:endParaRPr>
          </a:p>
          <a:p>
            <a:pPr algn="just" eaLnBrk="1" hangingPunct="1">
              <a:buFont typeface="Arial" charset="0"/>
              <a:buNone/>
            </a:pPr>
            <a:endParaRPr lang="mn-MN" sz="20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sp>
        <p:nvSpPr>
          <p:cNvPr id="6" name="Title 1"/>
          <p:cNvSpPr txBox="1">
            <a:spLocks/>
          </p:cNvSpPr>
          <p:nvPr/>
        </p:nvSpPr>
        <p:spPr>
          <a:xfrm>
            <a:off x="485775" y="-666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Эрсдэл, түүнийг даван туулах</a:t>
            </a:r>
            <a:endParaRPr lang="en-US" sz="3200" b="1" dirty="0">
              <a:latin typeface="Times New Roman" pitchFamily="18" charset="0"/>
              <a:ea typeface="+mj-ea"/>
              <a:cs typeface="Times New Roman"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8"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9" name="Content Placeholder 2"/>
          <p:cNvSpPr>
            <a:spLocks noGrp="1"/>
          </p:cNvSpPr>
          <p:nvPr>
            <p:ph idx="1"/>
          </p:nvPr>
        </p:nvSpPr>
        <p:spPr>
          <a:xfrm>
            <a:off x="2882900" y="1322387"/>
            <a:ext cx="5851526" cy="5243513"/>
          </a:xfrm>
        </p:spPr>
        <p:txBody>
          <a:bodyPr>
            <a:normAutofit/>
          </a:bodyPr>
          <a:lstStyle/>
          <a:p>
            <a:pPr>
              <a:buNone/>
            </a:pPr>
            <a:r>
              <a:rPr lang="mn-MN" sz="2000" b="1" dirty="0"/>
              <a:t>Диверсификаци хийж бууруулах боломжтой </a:t>
            </a:r>
            <a:r>
              <a:rPr lang="mn-MN" sz="2000" b="1" dirty="0" smtClean="0"/>
              <a:t>эрдэл</a:t>
            </a:r>
            <a:endParaRPr lang="en-US" sz="2000" dirty="0"/>
          </a:p>
          <a:p>
            <a:pPr lvl="0"/>
            <a:r>
              <a:rPr lang="mn-MN" sz="2000" dirty="0"/>
              <a:t>Үний эрсдэл /Түүхий эдийн үнэ өсөх/</a:t>
            </a:r>
            <a:endParaRPr lang="en-US" sz="2000" dirty="0"/>
          </a:p>
          <a:p>
            <a:pPr lvl="0"/>
            <a:r>
              <a:rPr lang="mn-MN" sz="2000" dirty="0"/>
              <a:t>Импортоор орж ирж байгаа гялгар уутны үнэ буурах</a:t>
            </a:r>
            <a:endParaRPr lang="en-US" sz="2000" dirty="0"/>
          </a:p>
          <a:p>
            <a:pPr lvl="0"/>
            <a:r>
              <a:rPr lang="mn-MN" sz="2000" dirty="0"/>
              <a:t>Өрсөлдөөний эрсдэл</a:t>
            </a:r>
            <a:endParaRPr lang="en-US" sz="2000" dirty="0"/>
          </a:p>
          <a:p>
            <a:pPr lvl="0"/>
            <a:r>
              <a:rPr lang="mn-MN" sz="2000" dirty="0"/>
              <a:t>Зээлийн эрсдэл</a:t>
            </a:r>
            <a:endParaRPr lang="en-US" sz="2000" dirty="0"/>
          </a:p>
          <a:p>
            <a:pPr>
              <a:buNone/>
            </a:pPr>
            <a:endParaRPr lang="mn-MN" sz="2000" b="1" dirty="0" smtClean="0"/>
          </a:p>
          <a:p>
            <a:pPr>
              <a:buNone/>
            </a:pPr>
            <a:r>
              <a:rPr lang="mn-MN" sz="2000" b="1" dirty="0" smtClean="0"/>
              <a:t>Деверсификациар </a:t>
            </a:r>
            <a:r>
              <a:rPr lang="mn-MN" sz="2000" b="1" dirty="0"/>
              <a:t>бууруулах боломжгүй эрсдэл</a:t>
            </a:r>
            <a:endParaRPr lang="en-US" sz="2000" dirty="0"/>
          </a:p>
          <a:p>
            <a:pPr lvl="0"/>
            <a:r>
              <a:rPr lang="mn-MN" sz="2000" dirty="0"/>
              <a:t>Инфляци</a:t>
            </a:r>
            <a:endParaRPr lang="en-US" sz="2000" dirty="0"/>
          </a:p>
          <a:p>
            <a:pPr lvl="0"/>
            <a:r>
              <a:rPr lang="mn-MN" sz="2000" dirty="0"/>
              <a:t>Макро эдийн засгийн эрсдэл</a:t>
            </a:r>
            <a:endParaRPr lang="en-US" sz="2000" dirty="0"/>
          </a:p>
          <a:p>
            <a:pPr lvl="0"/>
            <a:r>
              <a:rPr lang="mn-MN" sz="2000" dirty="0"/>
              <a:t>Эдийн засгийн тогтворгүй байдлаас үүсэх эрсдэл</a:t>
            </a:r>
            <a:endParaRPr lang="en-US" sz="2000" dirty="0"/>
          </a:p>
          <a:p>
            <a:pPr>
              <a:buNone/>
            </a:pPr>
            <a:endParaRPr lang="mn-MN" sz="2000" b="1" dirty="0" smtClean="0"/>
          </a:p>
          <a:p>
            <a:pPr algn="just">
              <a:buNone/>
            </a:pPr>
            <a:r>
              <a:rPr lang="mn-MN" sz="2000" b="1" dirty="0"/>
              <a:t>	</a:t>
            </a:r>
            <a:endParaRPr lang="en-US" sz="2000" dirty="0"/>
          </a:p>
          <a:p>
            <a:pPr algn="just">
              <a:buNone/>
            </a:pPr>
            <a:endParaRPr lang="en-US" sz="2000" b="1" dirty="0">
              <a:solidFill>
                <a:srgbClr val="00B0F0"/>
              </a:solidFill>
            </a:endParaRPr>
          </a:p>
          <a:p>
            <a:pPr algn="just" eaLnBrk="1" hangingPunct="1">
              <a:buFont typeface="Arial" charset="0"/>
              <a:buNone/>
            </a:pPr>
            <a:endParaRPr lang="mn-MN" sz="20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sp>
        <p:nvSpPr>
          <p:cNvPr id="6" name="Title 1"/>
          <p:cNvSpPr txBox="1">
            <a:spLocks/>
          </p:cNvSpPr>
          <p:nvPr/>
        </p:nvSpPr>
        <p:spPr>
          <a:xfrm>
            <a:off x="485775" y="-666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a:t>
            </a:r>
            <a:r>
              <a:rPr lang="en-US" sz="3200" b="1" dirty="0" smtClean="0">
                <a:latin typeface="Times New Roman" pitchFamily="18" charset="0"/>
                <a:ea typeface="+mj-ea"/>
                <a:cs typeface="Times New Roman" pitchFamily="18" charset="0"/>
              </a:rPr>
              <a:t>PESTLE</a:t>
            </a:r>
            <a:r>
              <a:rPr lang="mn-MN" sz="3200" b="1" dirty="0" smtClean="0">
                <a:latin typeface="Times New Roman" pitchFamily="18" charset="0"/>
                <a:ea typeface="+mj-ea"/>
                <a:cs typeface="Times New Roman" pitchFamily="18" charset="0"/>
              </a:rPr>
              <a:t>” шинжилгээ</a:t>
            </a:r>
            <a:endParaRPr lang="en-US" sz="3200" b="1" dirty="0">
              <a:latin typeface="Times New Roman" pitchFamily="18" charset="0"/>
              <a:ea typeface="+mj-ea"/>
              <a:cs typeface="Times New Roman"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8"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17" name="Rectangle 16"/>
          <p:cNvSpPr/>
          <p:nvPr/>
        </p:nvSpPr>
        <p:spPr>
          <a:xfrm>
            <a:off x="1273175" y="1306513"/>
            <a:ext cx="2928937" cy="928687"/>
          </a:xfrm>
          <a:prstGeom prst="rect">
            <a:avLst/>
          </a:prstGeom>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r>
              <a:rPr lang="mn-MN" b="1" dirty="0">
                <a:solidFill>
                  <a:schemeClr val="tx1"/>
                </a:solidFill>
              </a:rPr>
              <a:t>Улс төр</a:t>
            </a:r>
            <a:endParaRPr lang="en-US" b="1" dirty="0">
              <a:solidFill>
                <a:schemeClr val="tx1"/>
              </a:solidFill>
            </a:endParaRPr>
          </a:p>
        </p:txBody>
      </p:sp>
      <p:sp>
        <p:nvSpPr>
          <p:cNvPr id="18" name="Rectangle 17"/>
          <p:cNvSpPr/>
          <p:nvPr/>
        </p:nvSpPr>
        <p:spPr>
          <a:xfrm>
            <a:off x="1273175" y="3521075"/>
            <a:ext cx="2928937" cy="928688"/>
          </a:xfrm>
          <a:prstGeom prst="rect">
            <a:avLst/>
          </a:prstGeom>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r>
              <a:rPr lang="mn-MN" b="1" dirty="0">
                <a:solidFill>
                  <a:schemeClr val="tx1"/>
                </a:solidFill>
              </a:rPr>
              <a:t>Эдийн засаг</a:t>
            </a:r>
            <a:endParaRPr lang="en-US" b="1" dirty="0">
              <a:solidFill>
                <a:schemeClr val="tx1"/>
              </a:solidFill>
            </a:endParaRPr>
          </a:p>
        </p:txBody>
      </p:sp>
      <p:sp>
        <p:nvSpPr>
          <p:cNvPr id="19" name="Rectangle 18"/>
          <p:cNvSpPr/>
          <p:nvPr/>
        </p:nvSpPr>
        <p:spPr>
          <a:xfrm>
            <a:off x="1273175" y="5521325"/>
            <a:ext cx="2928937" cy="928688"/>
          </a:xfrm>
          <a:prstGeom prst="rect">
            <a:avLst/>
          </a:prstGeom>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r>
              <a:rPr lang="mn-MN" b="1" dirty="0">
                <a:solidFill>
                  <a:schemeClr val="tx1"/>
                </a:solidFill>
              </a:rPr>
              <a:t>Нийгэм</a:t>
            </a:r>
            <a:endParaRPr lang="en-US" b="1" dirty="0">
              <a:solidFill>
                <a:schemeClr val="tx1"/>
              </a:solidFill>
            </a:endParaRPr>
          </a:p>
        </p:txBody>
      </p:sp>
      <p:sp>
        <p:nvSpPr>
          <p:cNvPr id="20" name="Content Placeholder 2"/>
          <p:cNvSpPr txBox="1">
            <a:spLocks/>
          </p:cNvSpPr>
          <p:nvPr/>
        </p:nvSpPr>
        <p:spPr>
          <a:xfrm>
            <a:off x="5202237" y="877888"/>
            <a:ext cx="3471863" cy="1685925"/>
          </a:xfrm>
          <a:prstGeom prst="rect">
            <a:avLst/>
          </a:prstGeom>
        </p:spPr>
        <p:style>
          <a:lnRef idx="2">
            <a:schemeClr val="accent3"/>
          </a:lnRef>
          <a:fillRef idx="1">
            <a:schemeClr val="lt1"/>
          </a:fillRef>
          <a:effectRef idx="0">
            <a:schemeClr val="accent3"/>
          </a:effectRef>
          <a:fontRef idx="minor">
            <a:schemeClr val="dk1"/>
          </a:fontRef>
        </p:style>
        <p:txBody>
          <a:bodyPr>
            <a:normAutofit fontScale="92500" lnSpcReduction="20000"/>
          </a:bodyPr>
          <a:lstStyle/>
          <a:p>
            <a:pPr marL="342900" indent="-342900" fontAlgn="auto">
              <a:spcBef>
                <a:spcPct val="20000"/>
              </a:spcBef>
              <a:spcAft>
                <a:spcPts val="0"/>
              </a:spcAft>
              <a:buFont typeface="Arial" pitchFamily="34" charset="0"/>
              <a:buChar char="•"/>
              <a:defRPr/>
            </a:pPr>
            <a:r>
              <a:rPr lang="mn-MN" dirty="0">
                <a:latin typeface="Times New Roman" pitchFamily="18" charset="0"/>
                <a:cs typeface="Times New Roman" pitchFamily="18" charset="0"/>
              </a:rPr>
              <a:t>Монгол улс нь улс төрийн хувьд тогтвортой</a:t>
            </a:r>
          </a:p>
          <a:p>
            <a:pPr marL="342900" indent="-342900" fontAlgn="auto">
              <a:spcBef>
                <a:spcPct val="20000"/>
              </a:spcBef>
              <a:spcAft>
                <a:spcPts val="0"/>
              </a:spcAft>
              <a:buFont typeface="Arial" pitchFamily="34" charset="0"/>
              <a:buChar char="•"/>
              <a:defRPr/>
            </a:pPr>
            <a:r>
              <a:rPr lang="mn-MN" dirty="0">
                <a:latin typeface="Times New Roman" pitchFamily="18" charset="0"/>
                <a:cs typeface="Times New Roman" pitchFamily="18" charset="0"/>
              </a:rPr>
              <a:t>Улсаас нийлэг уутны хэрэглээг багасгах, хориглох бодлого баримталж байгаа</a:t>
            </a:r>
          </a:p>
          <a:p>
            <a:pPr marL="342900" indent="-342900" fontAlgn="auto">
              <a:spcBef>
                <a:spcPct val="20000"/>
              </a:spcBef>
              <a:spcAft>
                <a:spcPts val="0"/>
              </a:spcAft>
              <a:buFont typeface="Arial" pitchFamily="34" charset="0"/>
              <a:buChar char="•"/>
              <a:defRPr/>
            </a:pPr>
            <a:r>
              <a:rPr lang="mn-MN" dirty="0">
                <a:latin typeface="Times New Roman" pitchFamily="18" charset="0"/>
                <a:cs typeface="Times New Roman" pitchFamily="18" charset="0"/>
              </a:rPr>
              <a:t>Дотоодын үйлдвэрлэгчдийг дэмжих бодлого</a:t>
            </a:r>
          </a:p>
          <a:p>
            <a:pPr marL="342900" indent="-342900" fontAlgn="auto">
              <a:spcBef>
                <a:spcPct val="20000"/>
              </a:spcBef>
              <a:spcAft>
                <a:spcPts val="0"/>
              </a:spcAft>
              <a:buFont typeface="Arial" pitchFamily="34" charset="0"/>
              <a:buNone/>
              <a:defRPr/>
            </a:pPr>
            <a:endParaRPr lang="en-US" dirty="0">
              <a:latin typeface="Times New Roman" pitchFamily="18" charset="0"/>
              <a:cs typeface="Times New Roman" pitchFamily="18" charset="0"/>
            </a:endParaRPr>
          </a:p>
        </p:txBody>
      </p:sp>
      <p:sp>
        <p:nvSpPr>
          <p:cNvPr id="21" name="Content Placeholder 2"/>
          <p:cNvSpPr txBox="1">
            <a:spLocks/>
          </p:cNvSpPr>
          <p:nvPr/>
        </p:nvSpPr>
        <p:spPr>
          <a:xfrm>
            <a:off x="5202237" y="3121025"/>
            <a:ext cx="3471863" cy="1685925"/>
          </a:xfrm>
          <a:prstGeom prst="rect">
            <a:avLst/>
          </a:prstGeom>
        </p:spPr>
        <p:style>
          <a:lnRef idx="2">
            <a:schemeClr val="accent3"/>
          </a:lnRef>
          <a:fillRef idx="1">
            <a:schemeClr val="lt1"/>
          </a:fillRef>
          <a:effectRef idx="0">
            <a:schemeClr val="accent3"/>
          </a:effectRef>
          <a:fontRef idx="minor">
            <a:schemeClr val="dk1"/>
          </a:fontRef>
        </p:style>
        <p:txBody>
          <a:bodyPr>
            <a:normAutofit lnSpcReduction="10000"/>
          </a:bodyPr>
          <a:lstStyle/>
          <a:p>
            <a:pPr marL="342900" indent="-342900" fontAlgn="auto">
              <a:spcBef>
                <a:spcPct val="20000"/>
              </a:spcBef>
              <a:spcAft>
                <a:spcPts val="0"/>
              </a:spcAft>
              <a:buFont typeface="Arial" pitchFamily="34" charset="0"/>
              <a:buChar char="•"/>
              <a:defRPr/>
            </a:pPr>
            <a:r>
              <a:rPr lang="mn-MN" dirty="0">
                <a:latin typeface="Times New Roman" pitchFamily="18" charset="0"/>
                <a:cs typeface="Times New Roman" pitchFamily="18" charset="0"/>
              </a:rPr>
              <a:t>Монгол улс нь ДНБ жил ирэх тусам нэмэгдэж байна.</a:t>
            </a:r>
          </a:p>
          <a:p>
            <a:pPr marL="342900" indent="-342900" fontAlgn="auto">
              <a:spcBef>
                <a:spcPct val="20000"/>
              </a:spcBef>
              <a:spcAft>
                <a:spcPts val="0"/>
              </a:spcAft>
              <a:buFont typeface="Arial" pitchFamily="34" charset="0"/>
              <a:buChar char="•"/>
              <a:defRPr/>
            </a:pPr>
            <a:r>
              <a:rPr lang="mn-MN" dirty="0">
                <a:latin typeface="Times New Roman" pitchFamily="18" charset="0"/>
                <a:cs typeface="Times New Roman" pitchFamily="18" charset="0"/>
              </a:rPr>
              <a:t>Монгол улсын хэмжээнд  2013 оны сүүлийн байдлаар 1 өрхийн сарын дундаж орлого 841192 ₮ байсан. </a:t>
            </a:r>
          </a:p>
          <a:p>
            <a:pPr marL="342900" indent="-342900" fontAlgn="auto">
              <a:spcBef>
                <a:spcPct val="20000"/>
              </a:spcBef>
              <a:spcAft>
                <a:spcPts val="0"/>
              </a:spcAft>
              <a:buFont typeface="Arial" pitchFamily="34" charset="0"/>
              <a:buChar char="•"/>
              <a:defRPr/>
            </a:pPr>
            <a:endParaRPr lang="en-US" dirty="0">
              <a:latin typeface="Times New Roman" pitchFamily="18" charset="0"/>
              <a:cs typeface="Times New Roman" pitchFamily="18" charset="0"/>
            </a:endParaRPr>
          </a:p>
        </p:txBody>
      </p:sp>
      <p:sp>
        <p:nvSpPr>
          <p:cNvPr id="22" name="Content Placeholder 2"/>
          <p:cNvSpPr txBox="1">
            <a:spLocks/>
          </p:cNvSpPr>
          <p:nvPr/>
        </p:nvSpPr>
        <p:spPr>
          <a:xfrm>
            <a:off x="5202237" y="5121275"/>
            <a:ext cx="3471863" cy="1685925"/>
          </a:xfrm>
          <a:prstGeom prst="rect">
            <a:avLst/>
          </a:prstGeom>
        </p:spPr>
        <p:style>
          <a:lnRef idx="2">
            <a:schemeClr val="accent3"/>
          </a:lnRef>
          <a:fillRef idx="1">
            <a:schemeClr val="lt1"/>
          </a:fillRef>
          <a:effectRef idx="0">
            <a:schemeClr val="accent3"/>
          </a:effectRef>
          <a:fontRef idx="minor">
            <a:schemeClr val="dk1"/>
          </a:fontRef>
        </p:style>
        <p:txBody>
          <a:bodyPr>
            <a:normAutofit fontScale="85000" lnSpcReduction="20000"/>
          </a:bodyPr>
          <a:lstStyle/>
          <a:p>
            <a:pPr marL="342900" indent="-342900" fontAlgn="auto">
              <a:spcBef>
                <a:spcPct val="20000"/>
              </a:spcBef>
              <a:spcAft>
                <a:spcPts val="0"/>
              </a:spcAft>
              <a:buFont typeface="Arial" pitchFamily="34" charset="0"/>
              <a:buNone/>
              <a:defRPr/>
            </a:pPr>
            <a:r>
              <a:rPr lang="mn-MN" dirty="0">
                <a:latin typeface="Times New Roman" pitchFamily="18" charset="0"/>
                <a:cs typeface="Times New Roman" pitchFamily="18" charset="0"/>
              </a:rPr>
              <a:t>	Манай улс 2014 оны эхний байдлаар 2 сая 929 мянган хүн амтай бөгөөд нийт хүн амын дийлэнх хэсэг буюу 1 сая 244 мянган иргэн Улаанбаатар хотод оршин суудаг. Монгол улсын хүн ам жилд дунджаар 63000 орчимоор нэмэгддэг</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sp>
        <p:nvSpPr>
          <p:cNvPr id="6" name="Title 1"/>
          <p:cNvSpPr txBox="1">
            <a:spLocks/>
          </p:cNvSpPr>
          <p:nvPr/>
        </p:nvSpPr>
        <p:spPr>
          <a:xfrm>
            <a:off x="485775" y="-666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a:t>
            </a:r>
            <a:r>
              <a:rPr lang="en-US" sz="3200" b="1" dirty="0" smtClean="0">
                <a:latin typeface="Times New Roman" pitchFamily="18" charset="0"/>
                <a:ea typeface="+mj-ea"/>
                <a:cs typeface="Times New Roman" pitchFamily="18" charset="0"/>
              </a:rPr>
              <a:t>PESTLE</a:t>
            </a:r>
            <a:r>
              <a:rPr lang="mn-MN" sz="3200" b="1" dirty="0" smtClean="0">
                <a:latin typeface="Times New Roman" pitchFamily="18" charset="0"/>
                <a:ea typeface="+mj-ea"/>
                <a:cs typeface="Times New Roman" pitchFamily="18" charset="0"/>
              </a:rPr>
              <a:t>” шинжилгээ</a:t>
            </a:r>
            <a:endParaRPr lang="en-US" sz="3200" b="1" dirty="0">
              <a:latin typeface="Times New Roman" pitchFamily="18" charset="0"/>
              <a:ea typeface="+mj-ea"/>
              <a:cs typeface="Times New Roman"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8"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15" name="Rectangle 14"/>
          <p:cNvSpPr/>
          <p:nvPr/>
        </p:nvSpPr>
        <p:spPr>
          <a:xfrm>
            <a:off x="1273175" y="1214438"/>
            <a:ext cx="2928937" cy="928687"/>
          </a:xfrm>
          <a:prstGeom prst="rect">
            <a:avLst/>
          </a:prstGeom>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r>
              <a:rPr lang="mn-MN" b="1" dirty="0">
                <a:solidFill>
                  <a:schemeClr val="tx1"/>
                </a:solidFill>
              </a:rPr>
              <a:t>Технологи</a:t>
            </a:r>
            <a:endParaRPr lang="en-US" b="1" dirty="0">
              <a:solidFill>
                <a:schemeClr val="tx1"/>
              </a:solidFill>
            </a:endParaRPr>
          </a:p>
        </p:txBody>
      </p:sp>
      <p:sp>
        <p:nvSpPr>
          <p:cNvPr id="16" name="Rectangle 15"/>
          <p:cNvSpPr/>
          <p:nvPr/>
        </p:nvSpPr>
        <p:spPr>
          <a:xfrm>
            <a:off x="1273175" y="3429000"/>
            <a:ext cx="2928937" cy="928688"/>
          </a:xfrm>
          <a:prstGeom prst="rect">
            <a:avLst/>
          </a:prstGeom>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r>
              <a:rPr lang="mn-MN" b="1" dirty="0">
                <a:solidFill>
                  <a:schemeClr val="tx1"/>
                </a:solidFill>
              </a:rPr>
              <a:t>Хууль, эрх зүй</a:t>
            </a:r>
            <a:endParaRPr lang="en-US" b="1" dirty="0">
              <a:solidFill>
                <a:schemeClr val="tx1"/>
              </a:solidFill>
            </a:endParaRPr>
          </a:p>
        </p:txBody>
      </p:sp>
      <p:sp>
        <p:nvSpPr>
          <p:cNvPr id="17" name="Rectangle 16"/>
          <p:cNvSpPr/>
          <p:nvPr/>
        </p:nvSpPr>
        <p:spPr>
          <a:xfrm>
            <a:off x="1273175" y="5429250"/>
            <a:ext cx="2928937" cy="928688"/>
          </a:xfrm>
          <a:prstGeom prst="rect">
            <a:avLst/>
          </a:prstGeom>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r>
              <a:rPr lang="mn-MN" b="1" dirty="0">
                <a:solidFill>
                  <a:schemeClr val="tx1"/>
                </a:solidFill>
              </a:rPr>
              <a:t>Байгаль орчин ба нийгмийн хариуцлага</a:t>
            </a:r>
            <a:endParaRPr lang="en-US" b="1" dirty="0">
              <a:solidFill>
                <a:schemeClr val="tx1"/>
              </a:solidFill>
            </a:endParaRPr>
          </a:p>
        </p:txBody>
      </p:sp>
      <p:sp>
        <p:nvSpPr>
          <p:cNvPr id="18" name="Content Placeholder 2"/>
          <p:cNvSpPr txBox="1">
            <a:spLocks/>
          </p:cNvSpPr>
          <p:nvPr/>
        </p:nvSpPr>
        <p:spPr>
          <a:xfrm>
            <a:off x="5202237" y="785813"/>
            <a:ext cx="3471863" cy="1685925"/>
          </a:xfrm>
          <a:prstGeom prst="rect">
            <a:avLst/>
          </a:prstGeom>
        </p:spPr>
        <p:style>
          <a:lnRef idx="2">
            <a:schemeClr val="accent3"/>
          </a:lnRef>
          <a:fillRef idx="1">
            <a:schemeClr val="lt1"/>
          </a:fillRef>
          <a:effectRef idx="0">
            <a:schemeClr val="accent3"/>
          </a:effectRef>
          <a:fontRef idx="minor">
            <a:schemeClr val="dk1"/>
          </a:fontRef>
        </p:style>
        <p:txBody>
          <a:bodyPr>
            <a:normAutofit/>
          </a:bodyPr>
          <a:lstStyle/>
          <a:p>
            <a:pPr marL="342900" indent="-342900" fontAlgn="auto">
              <a:spcBef>
                <a:spcPct val="20000"/>
              </a:spcBef>
              <a:spcAft>
                <a:spcPts val="0"/>
              </a:spcAft>
              <a:buFont typeface="Arial" pitchFamily="34" charset="0"/>
              <a:buNone/>
              <a:defRPr/>
            </a:pPr>
            <a:r>
              <a:rPr lang="mn-MN" dirty="0">
                <a:latin typeface="Times New Roman" pitchFamily="18" charset="0"/>
                <a:cs typeface="Times New Roman" pitchFamily="18" charset="0"/>
              </a:rPr>
              <a:t>	Дэлхийн улс орнууд нийлэг уутны хэрэглээнээс татгалзаж байгаатай холбогдуулан, цаасан уут үйлдвэрлэх технолги улам сайжирч байна</a:t>
            </a:r>
            <a:endParaRPr lang="en-US" dirty="0">
              <a:latin typeface="Times New Roman" pitchFamily="18" charset="0"/>
              <a:cs typeface="Times New Roman" pitchFamily="18" charset="0"/>
            </a:endParaRPr>
          </a:p>
        </p:txBody>
      </p:sp>
      <p:sp>
        <p:nvSpPr>
          <p:cNvPr id="19" name="Content Placeholder 2"/>
          <p:cNvSpPr txBox="1">
            <a:spLocks/>
          </p:cNvSpPr>
          <p:nvPr/>
        </p:nvSpPr>
        <p:spPr>
          <a:xfrm>
            <a:off x="5202237" y="3028950"/>
            <a:ext cx="3471863" cy="1685925"/>
          </a:xfrm>
          <a:prstGeom prst="rect">
            <a:avLst/>
          </a:prstGeom>
        </p:spPr>
        <p:style>
          <a:lnRef idx="2">
            <a:schemeClr val="accent3"/>
          </a:lnRef>
          <a:fillRef idx="1">
            <a:schemeClr val="lt1"/>
          </a:fillRef>
          <a:effectRef idx="0">
            <a:schemeClr val="accent3"/>
          </a:effectRef>
          <a:fontRef idx="minor">
            <a:schemeClr val="dk1"/>
          </a:fontRef>
        </p:style>
        <p:txBody>
          <a:bodyPr>
            <a:normAutofit fontScale="62500" lnSpcReduction="20000"/>
          </a:bodyPr>
          <a:lstStyle/>
          <a:p>
            <a:pPr marL="342900" indent="-342900" fontAlgn="auto">
              <a:spcBef>
                <a:spcPct val="20000"/>
              </a:spcBef>
              <a:spcAft>
                <a:spcPts val="0"/>
              </a:spcAft>
              <a:buFont typeface="Arial" pitchFamily="34" charset="0"/>
              <a:buNone/>
              <a:defRPr/>
            </a:pPr>
            <a:r>
              <a:rPr lang="mn-MN" dirty="0"/>
              <a:t> 	</a:t>
            </a:r>
            <a:r>
              <a:rPr lang="mn-MN" sz="1900" dirty="0"/>
              <a:t>2004 оны 11 сарын 05-нд байгаль орчин экологийн цэвэр байдлыг хамгаалан дэмжих УИХ-н тотгоол гарсан</a:t>
            </a:r>
          </a:p>
          <a:p>
            <a:pPr marL="342900" indent="-342900" fontAlgn="auto">
              <a:spcBef>
                <a:spcPct val="20000"/>
              </a:spcBef>
              <a:spcAft>
                <a:spcPts val="0"/>
              </a:spcAft>
              <a:buFont typeface="Arial" pitchFamily="34" charset="0"/>
              <a:buNone/>
              <a:defRPr/>
            </a:pPr>
            <a:r>
              <a:rPr lang="mn-MN" sz="1900" dirty="0"/>
              <a:t>	</a:t>
            </a:r>
            <a:r>
              <a:rPr lang="mn-MN" sz="1900" dirty="0">
                <a:solidFill>
                  <a:srgbClr val="FF0000"/>
                </a:solidFill>
              </a:rPr>
              <a:t>2011 онд 0.5 мм хүртэлх нийлэг уутны хэрэглээг хориглох тухай хууль гарсан </a:t>
            </a:r>
          </a:p>
          <a:p>
            <a:pPr marL="342900" indent="-342900" fontAlgn="auto">
              <a:spcBef>
                <a:spcPct val="20000"/>
              </a:spcBef>
              <a:spcAft>
                <a:spcPts val="0"/>
              </a:spcAft>
              <a:buFont typeface="Arial" pitchFamily="34" charset="0"/>
              <a:buNone/>
              <a:defRPr/>
            </a:pPr>
            <a:r>
              <a:rPr lang="mn-MN" sz="1900" dirty="0"/>
              <a:t>	Хот суурингийн ус хангамж, ариутгах татуургын ашиглалтын тухай хуулийн шинэчилсэн найруулга 2011 оны арваннэгдүгээр сард батлагдаж, 2012 оны нэгдүгээр сарын 1-нээс мөрдөгдөж эхэлсэн.</a:t>
            </a:r>
            <a:endParaRPr lang="en-US" sz="1900" dirty="0">
              <a:solidFill>
                <a:srgbClr val="FF0000"/>
              </a:solidFill>
              <a:latin typeface="Times New Roman" pitchFamily="18" charset="0"/>
              <a:cs typeface="Times New Roman" pitchFamily="18" charset="0"/>
            </a:endParaRPr>
          </a:p>
        </p:txBody>
      </p:sp>
      <p:sp>
        <p:nvSpPr>
          <p:cNvPr id="20" name="Content Placeholder 2"/>
          <p:cNvSpPr txBox="1">
            <a:spLocks/>
          </p:cNvSpPr>
          <p:nvPr/>
        </p:nvSpPr>
        <p:spPr>
          <a:xfrm>
            <a:off x="5202237" y="5029200"/>
            <a:ext cx="3471863" cy="1685925"/>
          </a:xfrm>
          <a:prstGeom prst="rect">
            <a:avLst/>
          </a:prstGeom>
        </p:spPr>
        <p:style>
          <a:lnRef idx="2">
            <a:schemeClr val="accent3"/>
          </a:lnRef>
          <a:fillRef idx="1">
            <a:schemeClr val="lt1"/>
          </a:fillRef>
          <a:effectRef idx="0">
            <a:schemeClr val="accent3"/>
          </a:effectRef>
          <a:fontRef idx="minor">
            <a:schemeClr val="dk1"/>
          </a:fontRef>
        </p:style>
        <p:txBody>
          <a:bodyPr>
            <a:normAutofit/>
          </a:bodyPr>
          <a:lstStyle/>
          <a:p>
            <a:pPr marL="342900" indent="-342900" fontAlgn="auto">
              <a:spcBef>
                <a:spcPct val="20000"/>
              </a:spcBef>
              <a:spcAft>
                <a:spcPts val="0"/>
              </a:spcAft>
              <a:buFont typeface="Arial" pitchFamily="34" charset="0"/>
              <a:buNone/>
              <a:defRPr/>
            </a:pPr>
            <a:r>
              <a:rPr lang="mn-MN" dirty="0">
                <a:latin typeface="Times New Roman" pitchFamily="18" charset="0"/>
                <a:cs typeface="Times New Roman" pitchFamily="18" charset="0"/>
              </a:rPr>
              <a:t>Хог хаягдлыг бууруулах</a:t>
            </a:r>
          </a:p>
          <a:p>
            <a:pPr marL="342900" indent="-342900" fontAlgn="auto">
              <a:spcBef>
                <a:spcPct val="20000"/>
              </a:spcBef>
              <a:spcAft>
                <a:spcPts val="0"/>
              </a:spcAft>
              <a:buFont typeface="Arial" pitchFamily="34" charset="0"/>
              <a:buNone/>
              <a:defRPr/>
            </a:pPr>
            <a:endParaRPr lang="mn-MN" dirty="0">
              <a:latin typeface="Times New Roman" pitchFamily="18" charset="0"/>
              <a:cs typeface="Times New Roman" pitchFamily="18" charset="0"/>
            </a:endParaRPr>
          </a:p>
          <a:p>
            <a:pPr marL="342900" indent="-342900" fontAlgn="auto">
              <a:spcBef>
                <a:spcPct val="20000"/>
              </a:spcBef>
              <a:spcAft>
                <a:spcPts val="0"/>
              </a:spcAft>
              <a:buFont typeface="Arial" pitchFamily="34" charset="0"/>
              <a:buNone/>
              <a:defRPr/>
            </a:pPr>
            <a:r>
              <a:rPr lang="mn-MN" dirty="0">
                <a:latin typeface="Times New Roman" pitchFamily="18" charset="0"/>
                <a:cs typeface="Times New Roman" pitchFamily="18" charset="0"/>
              </a:rPr>
              <a:t>Байгаль орчныг хамгаалах</a:t>
            </a:r>
          </a:p>
          <a:p>
            <a:pPr marL="342900" indent="-342900" fontAlgn="auto">
              <a:spcBef>
                <a:spcPct val="20000"/>
              </a:spcBef>
              <a:spcAft>
                <a:spcPts val="0"/>
              </a:spcAft>
              <a:buFont typeface="Arial" pitchFamily="34" charset="0"/>
              <a:buNone/>
              <a:defRPr/>
            </a:pPr>
            <a:endParaRPr lang="mn-MN" dirty="0">
              <a:latin typeface="Times New Roman" pitchFamily="18" charset="0"/>
              <a:cs typeface="Times New Roman" pitchFamily="18" charset="0"/>
            </a:endParaRPr>
          </a:p>
          <a:p>
            <a:pPr marL="342900" indent="-342900" fontAlgn="auto">
              <a:spcBef>
                <a:spcPct val="20000"/>
              </a:spcBef>
              <a:spcAft>
                <a:spcPts val="0"/>
              </a:spcAft>
              <a:buFont typeface="Arial" pitchFamily="34" charset="0"/>
              <a:buNone/>
              <a:defRPr/>
            </a:pPr>
            <a:r>
              <a:rPr lang="mn-MN" dirty="0">
                <a:latin typeface="Times New Roman" pitchFamily="18" charset="0"/>
                <a:cs typeface="Times New Roman" pitchFamily="18" charset="0"/>
              </a:rPr>
              <a:t>Хүмүүсийн эрүүл мэндэд ээлтэй</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sp>
        <p:nvSpPr>
          <p:cNvPr id="6" name="Title 1"/>
          <p:cNvSpPr txBox="1">
            <a:spLocks/>
          </p:cNvSpPr>
          <p:nvPr/>
        </p:nvSpPr>
        <p:spPr>
          <a:xfrm>
            <a:off x="485775" y="539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a:t>
            </a:r>
            <a:r>
              <a:rPr lang="en-US" sz="3200" b="1" dirty="0" smtClean="0">
                <a:latin typeface="Times New Roman" pitchFamily="18" charset="0"/>
                <a:ea typeface="+mj-ea"/>
                <a:cs typeface="Times New Roman" pitchFamily="18" charset="0"/>
              </a:rPr>
              <a:t>PORTER</a:t>
            </a:r>
            <a:r>
              <a:rPr lang="mn-MN" sz="3200" b="1" dirty="0" smtClean="0">
                <a:latin typeface="Times New Roman" pitchFamily="18" charset="0"/>
                <a:ea typeface="+mj-ea"/>
                <a:cs typeface="Times New Roman" pitchFamily="18" charset="0"/>
              </a:rPr>
              <a:t>”-н 5 хүчин зүйлийн</a:t>
            </a:r>
          </a:p>
          <a:p>
            <a:pPr algn="ctr" fontAlgn="auto">
              <a:spcAft>
                <a:spcPts val="0"/>
              </a:spcAft>
              <a:defRPr/>
            </a:pPr>
            <a:r>
              <a:rPr lang="mn-MN" sz="3200" b="1" dirty="0" smtClean="0">
                <a:latin typeface="Times New Roman" pitchFamily="18" charset="0"/>
                <a:ea typeface="+mj-ea"/>
                <a:cs typeface="Times New Roman" pitchFamily="18" charset="0"/>
              </a:rPr>
              <a:t> шинжилгээ</a:t>
            </a:r>
            <a:endParaRPr lang="en-US" sz="3200" b="1" dirty="0">
              <a:latin typeface="Times New Roman" pitchFamily="18" charset="0"/>
              <a:ea typeface="+mj-ea"/>
              <a:cs typeface="Times New Roman"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8"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11" name="Rectangle 10"/>
          <p:cNvSpPr/>
          <p:nvPr/>
        </p:nvSpPr>
        <p:spPr>
          <a:xfrm>
            <a:off x="3429000" y="1214438"/>
            <a:ext cx="2071688" cy="1143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mn-MN" dirty="0">
                <a:solidFill>
                  <a:schemeClr val="tx1"/>
                </a:solidFill>
                <a:latin typeface="Times New Roman" pitchFamily="18" charset="0"/>
                <a:cs typeface="Times New Roman" pitchFamily="18" charset="0"/>
              </a:rPr>
              <a:t>Шинээр нэвтрэгсэдийн аюул</a:t>
            </a:r>
            <a:endParaRPr lang="en-US" dirty="0">
              <a:solidFill>
                <a:schemeClr val="tx1"/>
              </a:solidFill>
              <a:latin typeface="Times New Roman" pitchFamily="18" charset="0"/>
              <a:cs typeface="Times New Roman" pitchFamily="18" charset="0"/>
            </a:endParaRPr>
          </a:p>
        </p:txBody>
      </p:sp>
      <p:sp>
        <p:nvSpPr>
          <p:cNvPr id="12" name="Rectangle 11"/>
          <p:cNvSpPr/>
          <p:nvPr/>
        </p:nvSpPr>
        <p:spPr>
          <a:xfrm>
            <a:off x="285750" y="3571875"/>
            <a:ext cx="2071688" cy="1143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mn-MN" dirty="0">
                <a:solidFill>
                  <a:schemeClr val="tx1"/>
                </a:solidFill>
                <a:latin typeface="Times New Roman" pitchFamily="18" charset="0"/>
                <a:cs typeface="Times New Roman" pitchFamily="18" charset="0"/>
              </a:rPr>
              <a:t>Бэлтгэн нийлүүлэгчдийн аюул</a:t>
            </a:r>
            <a:endParaRPr lang="en-US" dirty="0">
              <a:solidFill>
                <a:schemeClr val="tx1"/>
              </a:solidFill>
              <a:latin typeface="Times New Roman" pitchFamily="18" charset="0"/>
              <a:cs typeface="Times New Roman" pitchFamily="18" charset="0"/>
            </a:endParaRPr>
          </a:p>
        </p:txBody>
      </p:sp>
      <p:sp>
        <p:nvSpPr>
          <p:cNvPr id="13" name="Rectangle 12"/>
          <p:cNvSpPr/>
          <p:nvPr/>
        </p:nvSpPr>
        <p:spPr>
          <a:xfrm>
            <a:off x="6786563" y="3500438"/>
            <a:ext cx="2071687" cy="1143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mn-MN" dirty="0">
                <a:solidFill>
                  <a:schemeClr val="tx1"/>
                </a:solidFill>
                <a:latin typeface="Times New Roman" pitchFamily="18" charset="0"/>
                <a:cs typeface="Times New Roman" pitchFamily="18" charset="0"/>
              </a:rPr>
              <a:t>Худалдан авагчдын аюул</a:t>
            </a:r>
            <a:endParaRPr lang="en-US" dirty="0">
              <a:solidFill>
                <a:schemeClr val="tx1"/>
              </a:solidFill>
              <a:latin typeface="Times New Roman" pitchFamily="18" charset="0"/>
              <a:cs typeface="Times New Roman" pitchFamily="18" charset="0"/>
            </a:endParaRPr>
          </a:p>
        </p:txBody>
      </p:sp>
      <p:sp>
        <p:nvSpPr>
          <p:cNvPr id="14" name="Rectangle 13"/>
          <p:cNvSpPr/>
          <p:nvPr/>
        </p:nvSpPr>
        <p:spPr>
          <a:xfrm>
            <a:off x="3429000" y="5572125"/>
            <a:ext cx="2071688" cy="1143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mn-MN" dirty="0">
                <a:solidFill>
                  <a:schemeClr val="tx1"/>
                </a:solidFill>
                <a:latin typeface="Times New Roman" pitchFamily="18" charset="0"/>
                <a:cs typeface="Times New Roman" pitchFamily="18" charset="0"/>
              </a:rPr>
              <a:t>Орлох бүтээгдэхүүний аюул</a:t>
            </a:r>
            <a:endParaRPr lang="en-US" dirty="0">
              <a:latin typeface="Times New Roman" pitchFamily="18" charset="0"/>
              <a:cs typeface="Times New Roman" pitchFamily="18" charset="0"/>
            </a:endParaRPr>
          </a:p>
        </p:txBody>
      </p:sp>
      <p:sp>
        <p:nvSpPr>
          <p:cNvPr id="15" name="Rectangle 14"/>
          <p:cNvSpPr/>
          <p:nvPr/>
        </p:nvSpPr>
        <p:spPr>
          <a:xfrm>
            <a:off x="3071813" y="2714625"/>
            <a:ext cx="2928937" cy="242887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mn-MN" dirty="0">
                <a:solidFill>
                  <a:schemeClr val="tx1"/>
                </a:solidFill>
                <a:latin typeface="Times New Roman" pitchFamily="18" charset="0"/>
                <a:cs typeface="Times New Roman" pitchFamily="18" charset="0"/>
              </a:rPr>
              <a:t>Компани ба бусад өрсөлдөгчид</a:t>
            </a:r>
          </a:p>
          <a:p>
            <a:pPr algn="ctr" fontAlgn="auto">
              <a:spcBef>
                <a:spcPts val="0"/>
              </a:spcBef>
              <a:spcAft>
                <a:spcPts val="0"/>
              </a:spcAft>
              <a:defRPr/>
            </a:pPr>
            <a:r>
              <a:rPr lang="en-US" dirty="0">
                <a:solidFill>
                  <a:schemeClr val="tx1"/>
                </a:solidFill>
                <a:latin typeface="Times New Roman" pitchFamily="18" charset="0"/>
                <a:cs typeface="Times New Roman" pitchFamily="18" charset="0"/>
              </a:rPr>
              <a:t>/</a:t>
            </a:r>
            <a:r>
              <a:rPr lang="mn-MN" dirty="0">
                <a:solidFill>
                  <a:schemeClr val="tx1"/>
                </a:solidFill>
                <a:latin typeface="Times New Roman" pitchFamily="18" charset="0"/>
                <a:cs typeface="Times New Roman" pitchFamily="18" charset="0"/>
              </a:rPr>
              <a:t>салбарын өрсөлдөөн</a:t>
            </a:r>
            <a:r>
              <a:rPr lang="en-US" dirty="0">
                <a:solidFill>
                  <a:schemeClr val="tx1"/>
                </a:solidFill>
                <a:latin typeface="Times New Roman" pitchFamily="18" charset="0"/>
                <a:cs typeface="Times New Roman" pitchFamily="18" charset="0"/>
              </a:rPr>
              <a: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8"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9" name="Content Placeholder 2"/>
          <p:cNvSpPr>
            <a:spLocks noGrp="1"/>
          </p:cNvSpPr>
          <p:nvPr>
            <p:ph idx="1"/>
          </p:nvPr>
        </p:nvSpPr>
        <p:spPr>
          <a:xfrm>
            <a:off x="2882900" y="1322387"/>
            <a:ext cx="5851526" cy="5243513"/>
          </a:xfrm>
        </p:spPr>
        <p:txBody>
          <a:bodyPr>
            <a:normAutofit fontScale="85000" lnSpcReduction="20000"/>
          </a:bodyPr>
          <a:lstStyle/>
          <a:p>
            <a:pPr algn="just">
              <a:buNone/>
            </a:pPr>
            <a:r>
              <a:rPr lang="mn-MN" sz="2000" b="1" u="sng" dirty="0">
                <a:latin typeface="Times New Roman" pitchFamily="18" charset="0"/>
                <a:cs typeface="Times New Roman" pitchFamily="18" charset="0"/>
              </a:rPr>
              <a:t>Өрсөлдөгчдийн аюул</a:t>
            </a:r>
            <a:r>
              <a:rPr lang="mn-MN" sz="2000" b="1" dirty="0">
                <a:latin typeface="Times New Roman" pitchFamily="18" charset="0"/>
                <a:cs typeface="Times New Roman" pitchFamily="18" charset="0"/>
              </a:rPr>
              <a:t> </a:t>
            </a:r>
            <a:endParaRPr lang="en-US" sz="2000" dirty="0">
              <a:latin typeface="Times New Roman" pitchFamily="18" charset="0"/>
              <a:cs typeface="Times New Roman" pitchFamily="18" charset="0"/>
            </a:endParaRPr>
          </a:p>
          <a:p>
            <a:pPr algn="just"/>
            <a:r>
              <a:rPr lang="mn-MN" sz="2000" dirty="0">
                <a:latin typeface="Times New Roman" pitchFamily="18" charset="0"/>
                <a:cs typeface="Times New Roman" pitchFamily="18" charset="0"/>
              </a:rPr>
              <a:t>Монгол улсад цаасан уутны үйлдвэрүүд нь үйл ажиллагаа нь харьцангуй тогтворжсон байгаа бөгөөд манай үйлдвэрийн хувьд шинээр зах зээлд нэвтэрч байгаа учраас өрсөлдөгчдийн зүгээс учрах аюул харьцангуй их юм. Гэхдээ зах зээлийн сул орон зай их байгаа юм</a:t>
            </a:r>
            <a:r>
              <a:rPr lang="mn-MN" sz="2000" dirty="0" smtClean="0">
                <a:latin typeface="Times New Roman" pitchFamily="18" charset="0"/>
                <a:cs typeface="Times New Roman" pitchFamily="18" charset="0"/>
              </a:rPr>
              <a:t>.</a:t>
            </a:r>
          </a:p>
          <a:p>
            <a:pPr algn="just">
              <a:buNone/>
            </a:pPr>
            <a:r>
              <a:rPr lang="mn-MN" sz="2000" b="1" u="sng" dirty="0">
                <a:latin typeface="Times New Roman" pitchFamily="18" charset="0"/>
                <a:cs typeface="Times New Roman" pitchFamily="18" charset="0"/>
              </a:rPr>
              <a:t>Шинээр нэвтрэгсэд:</a:t>
            </a:r>
            <a:endParaRPr lang="en-US" sz="2000" dirty="0">
              <a:latin typeface="Times New Roman" pitchFamily="18" charset="0"/>
              <a:cs typeface="Times New Roman" pitchFamily="18" charset="0"/>
            </a:endParaRPr>
          </a:p>
          <a:p>
            <a:pPr algn="just"/>
            <a:r>
              <a:rPr lang="mn-MN" sz="2000" dirty="0" smtClean="0">
                <a:latin typeface="Times New Roman" pitchFamily="18" charset="0"/>
                <a:cs typeface="Times New Roman" pitchFamily="18" charset="0"/>
              </a:rPr>
              <a:t>Өнөөгийн </a:t>
            </a:r>
            <a:r>
              <a:rPr lang="mn-MN" sz="2000" dirty="0">
                <a:latin typeface="Times New Roman" pitchFamily="18" charset="0"/>
                <a:cs typeface="Times New Roman" pitchFamily="18" charset="0"/>
              </a:rPr>
              <a:t>байдлаар зах зээлд шинээр нэвтрэгсэд байхгүй байгаа бөгөөд Монгол улс цаашдаа нийлэг уутны хэрэглээнээс татгалзах хандлагатай байгаа учир цаашид зах зээлд шинээр нэвтрэгсэд олноор орж ирэх магадлалтай.</a:t>
            </a:r>
            <a:endParaRPr lang="en-US" sz="2000" dirty="0">
              <a:latin typeface="Times New Roman" pitchFamily="18" charset="0"/>
              <a:cs typeface="Times New Roman" pitchFamily="18" charset="0"/>
            </a:endParaRPr>
          </a:p>
          <a:p>
            <a:pPr algn="just"/>
            <a:r>
              <a:rPr lang="mn-MN" sz="2000" dirty="0" smtClean="0">
                <a:latin typeface="Times New Roman" pitchFamily="18" charset="0"/>
                <a:cs typeface="Times New Roman" pitchFamily="18" charset="0"/>
              </a:rPr>
              <a:t>Манай </a:t>
            </a:r>
            <a:r>
              <a:rPr lang="mn-MN" sz="2000" dirty="0">
                <a:latin typeface="Times New Roman" pitchFamily="18" charset="0"/>
                <a:cs typeface="Times New Roman" pitchFamily="18" charset="0"/>
              </a:rPr>
              <a:t>төсөл амжилттай хэрэгжсэнээр зах зээлд шинээр нэвтрэгсэд орж ирэхэд, бид байр сууриа хэдийн эзэлсэн байх болно.</a:t>
            </a:r>
            <a:endParaRPr lang="en-US" sz="2000" dirty="0">
              <a:latin typeface="Times New Roman" pitchFamily="18" charset="0"/>
              <a:cs typeface="Times New Roman" pitchFamily="18" charset="0"/>
            </a:endParaRPr>
          </a:p>
          <a:p>
            <a:pPr algn="just">
              <a:buNone/>
            </a:pPr>
            <a:r>
              <a:rPr lang="mn-MN" sz="2000" b="1" u="sng" dirty="0">
                <a:latin typeface="Times New Roman" pitchFamily="18" charset="0"/>
                <a:cs typeface="Times New Roman" pitchFamily="18" charset="0"/>
              </a:rPr>
              <a:t>Худалдан авагчдийн зүгээс учирч болох аюул:</a:t>
            </a:r>
            <a:endParaRPr lang="en-US" sz="2000" u="sng" dirty="0">
              <a:latin typeface="Times New Roman" pitchFamily="18" charset="0"/>
              <a:cs typeface="Times New Roman" pitchFamily="18" charset="0"/>
            </a:endParaRPr>
          </a:p>
          <a:p>
            <a:pPr lvl="0" algn="just"/>
            <a:r>
              <a:rPr lang="mn-MN" sz="2000" dirty="0">
                <a:latin typeface="Times New Roman" pitchFamily="18" charset="0"/>
                <a:cs typeface="Times New Roman" pitchFamily="18" charset="0"/>
              </a:rPr>
              <a:t>Худалдан авагчдийн зан төлөвийн аюул</a:t>
            </a:r>
            <a:endParaRPr lang="en-US" sz="2000" dirty="0">
              <a:latin typeface="Times New Roman" pitchFamily="18" charset="0"/>
              <a:cs typeface="Times New Roman" pitchFamily="18" charset="0"/>
            </a:endParaRPr>
          </a:p>
          <a:p>
            <a:pPr algn="just"/>
            <a:r>
              <a:rPr lang="mn-MN" sz="2000" dirty="0">
                <a:latin typeface="Times New Roman" pitchFamily="18" charset="0"/>
                <a:cs typeface="Times New Roman" pitchFamily="18" charset="0"/>
              </a:rPr>
              <a:t>Нийлэг уут импортлогчдын зүгээс төрийн үйл ажиллагаанд лобби үзүүлэх, ингэснээр худалдан авагчид зарж байгаа уутыг л авдаг</a:t>
            </a:r>
            <a:endParaRPr lang="en-US" sz="2000" dirty="0">
              <a:latin typeface="Times New Roman" pitchFamily="18" charset="0"/>
              <a:cs typeface="Times New Roman" pitchFamily="18" charset="0"/>
            </a:endParaRPr>
          </a:p>
          <a:p>
            <a:pPr algn="just">
              <a:buNone/>
            </a:pPr>
            <a:r>
              <a:rPr lang="mn-MN" sz="2000" b="1" dirty="0">
                <a:latin typeface="Times New Roman" pitchFamily="18" charset="0"/>
                <a:cs typeface="Times New Roman" pitchFamily="18" charset="0"/>
              </a:rPr>
              <a:t>	</a:t>
            </a:r>
            <a:endParaRPr lang="mn-MN" sz="2000" dirty="0" smtClean="0">
              <a:latin typeface="Times New Roman" pitchFamily="18" charset="0"/>
              <a:cs typeface="Times New Roman" pitchFamily="18" charset="0"/>
            </a:endParaRPr>
          </a:p>
        </p:txBody>
      </p:sp>
      <p:sp>
        <p:nvSpPr>
          <p:cNvPr id="10" name="Title 1"/>
          <p:cNvSpPr txBox="1">
            <a:spLocks/>
          </p:cNvSpPr>
          <p:nvPr/>
        </p:nvSpPr>
        <p:spPr>
          <a:xfrm>
            <a:off x="485775" y="539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a:t>
            </a:r>
            <a:r>
              <a:rPr lang="en-US" sz="3200" b="1" dirty="0" smtClean="0">
                <a:latin typeface="Times New Roman" pitchFamily="18" charset="0"/>
                <a:ea typeface="+mj-ea"/>
                <a:cs typeface="Times New Roman" pitchFamily="18" charset="0"/>
              </a:rPr>
              <a:t>PORTER</a:t>
            </a:r>
            <a:r>
              <a:rPr lang="mn-MN" sz="3200" b="1" dirty="0" smtClean="0">
                <a:latin typeface="Times New Roman" pitchFamily="18" charset="0"/>
                <a:ea typeface="+mj-ea"/>
                <a:cs typeface="Times New Roman" pitchFamily="18" charset="0"/>
              </a:rPr>
              <a:t>”-н 5 хүчин зүйлийн</a:t>
            </a:r>
          </a:p>
          <a:p>
            <a:pPr algn="ctr" fontAlgn="auto">
              <a:spcAft>
                <a:spcPts val="0"/>
              </a:spcAft>
              <a:defRPr/>
            </a:pPr>
            <a:r>
              <a:rPr lang="mn-MN" sz="3200" b="1" dirty="0" smtClean="0">
                <a:latin typeface="Times New Roman" pitchFamily="18" charset="0"/>
                <a:ea typeface="+mj-ea"/>
                <a:cs typeface="Times New Roman" pitchFamily="18" charset="0"/>
              </a:rPr>
              <a:t> шинжилгээ</a:t>
            </a:r>
            <a:endParaRPr lang="en-US" sz="3200" b="1" dirty="0">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7"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8" name="Content Placeholder 2"/>
          <p:cNvSpPr>
            <a:spLocks noGrp="1"/>
          </p:cNvSpPr>
          <p:nvPr>
            <p:ph idx="1"/>
          </p:nvPr>
        </p:nvSpPr>
        <p:spPr>
          <a:xfrm>
            <a:off x="2882900" y="1322387"/>
            <a:ext cx="5851526" cy="5243513"/>
          </a:xfrm>
        </p:spPr>
        <p:txBody>
          <a:bodyPr>
            <a:normAutofit/>
          </a:bodyPr>
          <a:lstStyle/>
          <a:p>
            <a:pPr>
              <a:buNone/>
            </a:pPr>
            <a:r>
              <a:rPr lang="mn-MN" sz="1800" b="1" u="sng" dirty="0"/>
              <a:t>Орлох бүтээгдэхүүний аюул</a:t>
            </a:r>
            <a:endParaRPr lang="en-US" sz="1800" dirty="0"/>
          </a:p>
          <a:p>
            <a:pPr algn="just"/>
            <a:r>
              <a:rPr lang="mn-MN" sz="1800" dirty="0"/>
              <a:t>Монгол улсад өнөөгийн байдлаар нийлэг уутыг хэрэглэх хэрэглээ багасахгүй </a:t>
            </a:r>
            <a:r>
              <a:rPr lang="mn-MN" sz="1800" dirty="0" smtClean="0"/>
              <a:t>байна</a:t>
            </a:r>
            <a:endParaRPr lang="en-US" sz="1800" dirty="0"/>
          </a:p>
          <a:p>
            <a:pPr algn="just"/>
            <a:r>
              <a:rPr lang="mn-MN" sz="1800" dirty="0"/>
              <a:t>Цаашид манай улс нийлэг уутны импортыг багасгах, хэрэглээг хориглох бодлого барин ажиллаж байгаа тул уг аюул харьцангуй хүнд биш тусна гэж үзэж </a:t>
            </a:r>
            <a:r>
              <a:rPr lang="mn-MN" sz="1800" dirty="0" smtClean="0"/>
              <a:t>байна</a:t>
            </a:r>
            <a:endParaRPr lang="en-US" sz="1800" dirty="0"/>
          </a:p>
          <a:p>
            <a:pPr algn="just"/>
            <a:r>
              <a:rPr lang="mn-MN" sz="1800" dirty="0"/>
              <a:t>2</a:t>
            </a:r>
            <a:r>
              <a:rPr lang="en-US" sz="1800" dirty="0"/>
              <a:t>01</a:t>
            </a:r>
            <a:r>
              <a:rPr lang="mn-MN" sz="1800" dirty="0"/>
              <a:t>1 онд “Сав баглаа боодлын тухай хууль”-иар 0.25 мм-с бага зузаантай нийлэг уутыг хэрэглэхгүй байхаар хуульчилсан</a:t>
            </a:r>
            <a:r>
              <a:rPr lang="mn-MN" sz="1800" dirty="0" smtClean="0"/>
              <a:t>.</a:t>
            </a:r>
          </a:p>
          <a:p>
            <a:pPr algn="just"/>
            <a:r>
              <a:rPr lang="mn-MN" sz="1800" dirty="0" smtClean="0"/>
              <a:t>Бэлтгэн нийлүүлэгч компани дампуурах аюул байж болох бөгөөд Манай түүхий эдээ авах гэж буй “Эко тор” ХХК-нь үйл ажиллагаа нь харьцангуй тогтворжсон компани юм. Хэрвээ ийм нөхцөл байдал үүссэн тохиолдолд бэлтгэн нийлүүлэгчээ өөрчлөх боломжтй юм.</a:t>
            </a:r>
            <a:endParaRPr lang="en-US" sz="1800" dirty="0"/>
          </a:p>
          <a:p>
            <a:pPr algn="just">
              <a:buNone/>
            </a:pPr>
            <a:endParaRPr lang="mn-MN" sz="2000" dirty="0" smtClean="0">
              <a:latin typeface="Times New Roman" pitchFamily="18" charset="0"/>
              <a:cs typeface="Times New Roman" pitchFamily="18" charset="0"/>
            </a:endParaRPr>
          </a:p>
        </p:txBody>
      </p:sp>
      <p:sp>
        <p:nvSpPr>
          <p:cNvPr id="9" name="Title 1"/>
          <p:cNvSpPr txBox="1">
            <a:spLocks/>
          </p:cNvSpPr>
          <p:nvPr/>
        </p:nvSpPr>
        <p:spPr>
          <a:xfrm>
            <a:off x="485775" y="539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a:t>
            </a:r>
            <a:r>
              <a:rPr lang="en-US" sz="3200" b="1" dirty="0" smtClean="0">
                <a:latin typeface="Times New Roman" pitchFamily="18" charset="0"/>
                <a:ea typeface="+mj-ea"/>
                <a:cs typeface="Times New Roman" pitchFamily="18" charset="0"/>
              </a:rPr>
              <a:t>PORTER</a:t>
            </a:r>
            <a:r>
              <a:rPr lang="mn-MN" sz="3200" b="1" dirty="0" smtClean="0">
                <a:latin typeface="Times New Roman" pitchFamily="18" charset="0"/>
                <a:ea typeface="+mj-ea"/>
                <a:cs typeface="Times New Roman" pitchFamily="18" charset="0"/>
              </a:rPr>
              <a:t>”-н 5 хүчин зүйлийн</a:t>
            </a:r>
          </a:p>
          <a:p>
            <a:pPr algn="ctr" fontAlgn="auto">
              <a:spcAft>
                <a:spcPts val="0"/>
              </a:spcAft>
              <a:defRPr/>
            </a:pPr>
            <a:r>
              <a:rPr lang="mn-MN" sz="3200" b="1" dirty="0" smtClean="0">
                <a:latin typeface="Times New Roman" pitchFamily="18" charset="0"/>
                <a:ea typeface="+mj-ea"/>
                <a:cs typeface="Times New Roman" pitchFamily="18" charset="0"/>
              </a:rPr>
              <a:t> шинжилгээ</a:t>
            </a:r>
            <a:endParaRPr lang="en-US" sz="3200" b="1" dirty="0">
              <a:latin typeface="Times New Roman" pitchFamily="18" charset="0"/>
              <a:ea typeface="+mj-ea"/>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7"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8" name="Title 1"/>
          <p:cNvSpPr txBox="1">
            <a:spLocks/>
          </p:cNvSpPr>
          <p:nvPr/>
        </p:nvSpPr>
        <p:spPr>
          <a:xfrm>
            <a:off x="485775" y="539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a:t>
            </a:r>
            <a:r>
              <a:rPr lang="en-US" sz="3200" b="1" dirty="0" smtClean="0">
                <a:latin typeface="Times New Roman" pitchFamily="18" charset="0"/>
                <a:ea typeface="+mj-ea"/>
                <a:cs typeface="Times New Roman" pitchFamily="18" charset="0"/>
              </a:rPr>
              <a:t>PORTER</a:t>
            </a:r>
            <a:r>
              <a:rPr lang="mn-MN" sz="3200" b="1" dirty="0" smtClean="0">
                <a:latin typeface="Times New Roman" pitchFamily="18" charset="0"/>
                <a:ea typeface="+mj-ea"/>
                <a:cs typeface="Times New Roman" pitchFamily="18" charset="0"/>
              </a:rPr>
              <a:t>”-н 5 хүчин зүйлийн</a:t>
            </a:r>
          </a:p>
          <a:p>
            <a:pPr algn="ctr" fontAlgn="auto">
              <a:spcAft>
                <a:spcPts val="0"/>
              </a:spcAft>
              <a:defRPr/>
            </a:pPr>
            <a:r>
              <a:rPr lang="mn-MN" sz="3200" b="1" dirty="0" smtClean="0">
                <a:latin typeface="Times New Roman" pitchFamily="18" charset="0"/>
                <a:ea typeface="+mj-ea"/>
                <a:cs typeface="Times New Roman" pitchFamily="18" charset="0"/>
              </a:rPr>
              <a:t> шинжилгээ</a:t>
            </a:r>
            <a:endParaRPr lang="en-US" sz="3200" b="1" dirty="0">
              <a:latin typeface="Times New Roman" pitchFamily="18" charset="0"/>
              <a:ea typeface="+mj-ea"/>
              <a:cs typeface="Times New Roman" pitchFamily="18" charset="0"/>
            </a:endParaRPr>
          </a:p>
        </p:txBody>
      </p:sp>
      <p:pic>
        <p:nvPicPr>
          <p:cNvPr id="24578" name="Picture 2"/>
          <p:cNvPicPr>
            <a:picLocks noChangeAspect="1" noChangeArrowheads="1"/>
          </p:cNvPicPr>
          <p:nvPr/>
        </p:nvPicPr>
        <p:blipFill>
          <a:blip r:embed="rId6" cstate="print"/>
          <a:srcRect/>
          <a:stretch>
            <a:fillRect/>
          </a:stretch>
        </p:blipFill>
        <p:spPr bwMode="auto">
          <a:xfrm>
            <a:off x="2782855" y="1558925"/>
            <a:ext cx="5891245" cy="4102099"/>
          </a:xfrm>
          <a:prstGeom prst="rect">
            <a:avLst/>
          </a:prstGeom>
          <a:noFill/>
          <a:ln w="9525">
            <a:noFill/>
            <a:miter lim="800000"/>
            <a:headEnd/>
            <a:tailEnd/>
          </a:ln>
        </p:spPr>
      </p:pic>
      <p:sp>
        <p:nvSpPr>
          <p:cNvPr id="24579" name="Rectangle 3"/>
          <p:cNvSpPr>
            <a:spLocks noChangeArrowheads="1"/>
          </p:cNvSpPr>
          <p:nvPr/>
        </p:nvSpPr>
        <p:spPr bwMode="auto">
          <a:xfrm>
            <a:off x="2943225" y="5685651"/>
            <a:ext cx="6851651"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mn-MN" sz="1200" b="1" i="0" u="none" strike="noStrike" cap="none" normalizeH="0" baseline="0" dirty="0" smtClean="0">
                <a:ln>
                  <a:noFill/>
                </a:ln>
                <a:solidFill>
                  <a:schemeClr val="accent2"/>
                </a:solidFill>
                <a:effectLst/>
                <a:latin typeface="Arial" pitchFamily="34" charset="0"/>
                <a:ea typeface="Times New Roman" pitchFamily="18" charset="0"/>
                <a:cs typeface="Times New Roman" pitchFamily="18" charset="0"/>
              </a:rPr>
              <a:t>Эх үүсвэр: Сав баглаа боодлын газрын судалгаа </a:t>
            </a:r>
            <a:r>
              <a:rPr kumimoji="0" lang="en-US" sz="1200" b="1" i="0" u="none" strike="noStrike" cap="none" normalizeH="0" baseline="0" dirty="0" smtClean="0">
                <a:ln>
                  <a:noFill/>
                </a:ln>
                <a:solidFill>
                  <a:schemeClr val="accent2"/>
                </a:solidFill>
                <a:effectLst/>
                <a:latin typeface="Arial" pitchFamily="34" charset="0"/>
                <a:ea typeface="Times New Roman" pitchFamily="18" charset="0"/>
                <a:cs typeface="Times New Roman" pitchFamily="18" charset="0"/>
              </a:rPr>
              <a:t>/</a:t>
            </a:r>
            <a:r>
              <a:rPr kumimoji="0" lang="mn-MN" sz="1200" b="1" i="0" u="none" strike="noStrike" cap="none" normalizeH="0" baseline="0" dirty="0" smtClean="0">
                <a:ln>
                  <a:noFill/>
                </a:ln>
                <a:solidFill>
                  <a:schemeClr val="accent2"/>
                </a:solidFill>
                <a:effectLst/>
                <a:latin typeface="Arial" pitchFamily="34" charset="0"/>
                <a:ea typeface="Times New Roman" pitchFamily="18" charset="0"/>
                <a:cs typeface="Times New Roman" pitchFamily="18" charset="0"/>
              </a:rPr>
              <a:t>2012 он</a:t>
            </a:r>
            <a:r>
              <a:rPr kumimoji="0" lang="en-US" sz="1200" b="1" i="0" u="none" strike="noStrike" cap="none" normalizeH="0" baseline="0" dirty="0" smtClean="0">
                <a:ln>
                  <a:noFill/>
                </a:ln>
                <a:solidFill>
                  <a:schemeClr val="accent2"/>
                </a:solidFill>
                <a:effectLst/>
                <a:latin typeface="Arial" pitchFamily="34" charset="0"/>
                <a:ea typeface="Times New Roman" pitchFamily="18" charset="0"/>
                <a:cs typeface="Times New Roman" pitchFamily="18" charset="0"/>
              </a:rPr>
              <a:t>/</a:t>
            </a:r>
            <a:endParaRPr kumimoji="0" lang="en-US" sz="1800" b="0" i="0" u="none" strike="noStrike" cap="none" normalizeH="0" baseline="0" dirty="0" smtClean="0">
              <a:ln>
                <a:noFill/>
              </a:ln>
              <a:solidFill>
                <a:schemeClr val="accent2"/>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7"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8" name="Title 1"/>
          <p:cNvSpPr txBox="1">
            <a:spLocks/>
          </p:cNvSpPr>
          <p:nvPr/>
        </p:nvSpPr>
        <p:spPr>
          <a:xfrm>
            <a:off x="485775" y="539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Үйлдвэрлэл, тоног төхөөрөмж</a:t>
            </a:r>
            <a:endParaRPr lang="en-US" sz="3200" b="1" dirty="0">
              <a:latin typeface="Times New Roman" pitchFamily="18" charset="0"/>
              <a:ea typeface="+mj-ea"/>
              <a:cs typeface="Times New Roman" pitchFamily="18" charset="0"/>
            </a:endParaRPr>
          </a:p>
        </p:txBody>
      </p:sp>
      <p:sp>
        <p:nvSpPr>
          <p:cNvPr id="10" name="Content Placeholder 2"/>
          <p:cNvSpPr>
            <a:spLocks noGrp="1"/>
          </p:cNvSpPr>
          <p:nvPr>
            <p:ph idx="1"/>
          </p:nvPr>
        </p:nvSpPr>
        <p:spPr>
          <a:xfrm>
            <a:off x="2882900" y="1322387"/>
            <a:ext cx="5851526" cy="5243513"/>
          </a:xfrm>
        </p:spPr>
        <p:txBody>
          <a:bodyPr>
            <a:normAutofit/>
          </a:bodyPr>
          <a:lstStyle/>
          <a:p>
            <a:pPr>
              <a:buNone/>
            </a:pPr>
            <a:r>
              <a:rPr lang="mn-MN" sz="1800" b="1" u="sng" dirty="0" smtClean="0"/>
              <a:t>Цаасан уут үйлдвэрлэх үйл явц</a:t>
            </a:r>
          </a:p>
          <a:p>
            <a:r>
              <a:rPr lang="mn-MN" sz="1800" dirty="0" smtClean="0"/>
              <a:t>   Цаасан уут хэвлэх</a:t>
            </a:r>
          </a:p>
          <a:p>
            <a:r>
              <a:rPr lang="mn-MN" sz="1800" dirty="0" smtClean="0"/>
              <a:t>  Бариул хийх</a:t>
            </a:r>
          </a:p>
          <a:p>
            <a:r>
              <a:rPr lang="mn-MN" sz="1800" dirty="0" smtClean="0"/>
              <a:t> Лого хэвлэх</a:t>
            </a:r>
            <a:endParaRPr lang="en-US" sz="1800" dirty="0" smtClean="0"/>
          </a:p>
        </p:txBody>
      </p:sp>
      <p:sp>
        <p:nvSpPr>
          <p:cNvPr id="11" name="Rectangle 2"/>
          <p:cNvSpPr>
            <a:spLocks noChangeArrowheads="1"/>
          </p:cNvSpPr>
          <p:nvPr/>
        </p:nvSpPr>
        <p:spPr bwMode="auto">
          <a:xfrm>
            <a:off x="1376362" y="2754312"/>
            <a:ext cx="7358063" cy="984250"/>
          </a:xfrm>
          <a:prstGeom prst="rect">
            <a:avLst/>
          </a:prstGeom>
          <a:noFill/>
          <a:ln w="9525">
            <a:noFill/>
            <a:miter lim="800000"/>
            <a:headEnd/>
            <a:tailEnd/>
          </a:ln>
        </p:spPr>
        <p:txBody>
          <a:bodyPr anchor="ctr">
            <a:spAutoFit/>
          </a:bodyPr>
          <a:lstStyle/>
          <a:p>
            <a:pPr algn="ctr" eaLnBrk="0" hangingPunct="0"/>
            <a:r>
              <a:rPr lang="en-US" sz="2000" b="1" u="sng" dirty="0">
                <a:cs typeface="Times New Roman" pitchFamily="18" charset="0"/>
              </a:rPr>
              <a:t>MZF-390C </a:t>
            </a:r>
            <a:r>
              <a:rPr lang="mn-MN" sz="2000" b="1" u="sng" dirty="0">
                <a:cs typeface="Times New Roman" pitchFamily="18" charset="0"/>
              </a:rPr>
              <a:t>загварын бүрэн автомат</a:t>
            </a:r>
          </a:p>
          <a:p>
            <a:pPr algn="ctr" eaLnBrk="0" hangingPunct="0"/>
            <a:r>
              <a:rPr lang="mn-MN" sz="2000" b="1" u="sng" dirty="0">
                <a:cs typeface="Times New Roman" pitchFamily="18" charset="0"/>
              </a:rPr>
              <a:t> цаасан уут болон дугтуй хийдэг машин</a:t>
            </a:r>
            <a:endParaRPr lang="en-US" sz="2000" dirty="0"/>
          </a:p>
          <a:p>
            <a:pPr algn="ctr" eaLnBrk="0" hangingPunct="0"/>
            <a:endParaRPr lang="en-US" dirty="0"/>
          </a:p>
        </p:txBody>
      </p:sp>
      <p:pic>
        <p:nvPicPr>
          <p:cNvPr id="12" name="Picture 1"/>
          <p:cNvPicPr>
            <a:picLocks noChangeAspect="1" noChangeArrowheads="1"/>
          </p:cNvPicPr>
          <p:nvPr/>
        </p:nvPicPr>
        <p:blipFill>
          <a:blip r:embed="rId6" cstate="print"/>
          <a:srcRect/>
          <a:stretch>
            <a:fillRect/>
          </a:stretch>
        </p:blipFill>
        <p:spPr bwMode="auto">
          <a:xfrm>
            <a:off x="2762249" y="3429000"/>
            <a:ext cx="6213475" cy="3371304"/>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7"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8" name="Title 1"/>
          <p:cNvSpPr txBox="1">
            <a:spLocks/>
          </p:cNvSpPr>
          <p:nvPr/>
        </p:nvSpPr>
        <p:spPr>
          <a:xfrm>
            <a:off x="485775" y="539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Үйлдвэрлэл, тоног төхөөрөмж</a:t>
            </a:r>
            <a:endParaRPr lang="en-US" sz="3200" b="1" dirty="0">
              <a:latin typeface="Times New Roman" pitchFamily="18" charset="0"/>
              <a:ea typeface="+mj-ea"/>
              <a:cs typeface="Times New Roman" pitchFamily="18" charset="0"/>
            </a:endParaRPr>
          </a:p>
        </p:txBody>
      </p:sp>
      <p:graphicFrame>
        <p:nvGraphicFramePr>
          <p:cNvPr id="13" name="Table 12"/>
          <p:cNvGraphicFramePr>
            <a:graphicFrameLocks noGrp="1"/>
          </p:cNvGraphicFramePr>
          <p:nvPr/>
        </p:nvGraphicFramePr>
        <p:xfrm>
          <a:off x="2581278" y="1385887"/>
          <a:ext cx="6273799" cy="4214813"/>
        </p:xfrm>
        <a:graphic>
          <a:graphicData uri="http://schemas.openxmlformats.org/drawingml/2006/table">
            <a:tbl>
              <a:tblPr/>
              <a:tblGrid>
                <a:gridCol w="896831"/>
                <a:gridCol w="895491"/>
                <a:gridCol w="896832"/>
                <a:gridCol w="895491"/>
                <a:gridCol w="896831"/>
                <a:gridCol w="895491"/>
                <a:gridCol w="896832"/>
              </a:tblGrid>
              <a:tr h="1806575">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Times New Roman" pitchFamily="18" charset="0"/>
                          <a:cs typeface="Times New Roman" pitchFamily="18" charset="0"/>
                        </a:rPr>
                        <a:t>Үйлдвэрлэх хүчин чадал</a:t>
                      </a:r>
                      <a:endParaRPr kumimoji="0" lang="en-U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mn-MN" sz="1200" b="0" i="0" u="none" strike="noStrike" cap="none" normalizeH="0" baseline="0" smtClean="0">
                          <a:ln>
                            <a:noFill/>
                          </a:ln>
                          <a:solidFill>
                            <a:schemeClr val="tx1"/>
                          </a:solidFill>
                          <a:effectLst/>
                          <a:latin typeface="Times New Roman" pitchFamily="18" charset="0"/>
                          <a:cs typeface="Times New Roman" pitchFamily="18" charset="0"/>
                        </a:rPr>
                        <a:t>Цаасны жин </a:t>
                      </a:r>
                      <a:endPar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mn-MN" sz="1200" b="0" i="0" u="none" strike="noStrike" cap="none" normalizeH="0" baseline="0" smtClean="0">
                          <a:ln>
                            <a:noFill/>
                          </a:ln>
                          <a:solidFill>
                            <a:schemeClr val="tx1"/>
                          </a:solidFill>
                          <a:effectLst/>
                          <a:latin typeface="Times New Roman" pitchFamily="18" charset="0"/>
                          <a:cs typeface="Times New Roman" pitchFamily="18" charset="0"/>
                        </a:rPr>
                        <a:t>Уутны хэмжээ</a:t>
                      </a:r>
                      <a:endPar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a:t>
                      </a:r>
                      <a:r>
                        <a:rPr kumimoji="0" lang="mn-MN" sz="1200" b="0" i="0" u="none" strike="noStrike" cap="none" normalizeH="0" baseline="0" smtClean="0">
                          <a:ln>
                            <a:noFill/>
                          </a:ln>
                          <a:solidFill>
                            <a:schemeClr val="tx1"/>
                          </a:solidFill>
                          <a:effectLst/>
                          <a:latin typeface="Times New Roman" pitchFamily="18" charset="0"/>
                          <a:cs typeface="Times New Roman" pitchFamily="18" charset="0"/>
                        </a:rPr>
                        <a:t>мм</a:t>
                      </a: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US" sz="1100" b="0" i="0" u="none" strike="noStrike" cap="none" normalizeH="0" baseline="0" smtClean="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mn-MN" sz="1200" b="0" i="0" u="none" strike="noStrike" cap="none" normalizeH="0" baseline="0" smtClean="0">
                          <a:ln>
                            <a:noFill/>
                          </a:ln>
                          <a:solidFill>
                            <a:schemeClr val="tx1"/>
                          </a:solidFill>
                          <a:effectLst/>
                          <a:latin typeface="Times New Roman" pitchFamily="18" charset="0"/>
                          <a:cs typeface="Times New Roman" pitchFamily="18" charset="0"/>
                        </a:rPr>
                        <a:t>Хөдөлгүүрийн чадал</a:t>
                      </a:r>
                      <a:endPar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mn-MN" sz="1200" b="0" i="0" u="none" strike="noStrike" cap="none" normalizeH="0" baseline="0" smtClean="0">
                          <a:ln>
                            <a:noFill/>
                          </a:ln>
                          <a:solidFill>
                            <a:schemeClr val="tx1"/>
                          </a:solidFill>
                          <a:effectLst/>
                          <a:latin typeface="Times New Roman" pitchFamily="18" charset="0"/>
                          <a:cs typeface="Times New Roman" pitchFamily="18" charset="0"/>
                        </a:rPr>
                        <a:t>Насосны чадал</a:t>
                      </a:r>
                      <a:endPar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mn-MN" sz="1200" b="0" i="0" u="none" strike="noStrike" cap="none" normalizeH="0" baseline="0" smtClean="0">
                          <a:ln>
                            <a:noFill/>
                          </a:ln>
                          <a:solidFill>
                            <a:schemeClr val="tx1"/>
                          </a:solidFill>
                          <a:effectLst/>
                          <a:latin typeface="Times New Roman" pitchFamily="18" charset="0"/>
                          <a:cs typeface="Times New Roman" pitchFamily="18" charset="0"/>
                        </a:rPr>
                        <a:t>Машины хэмжээ</a:t>
                      </a:r>
                      <a:endPar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mn-MN" sz="1200" b="0" i="0" u="none" strike="noStrike" cap="none" normalizeH="0" baseline="0" smtClean="0">
                          <a:ln>
                            <a:noFill/>
                          </a:ln>
                          <a:solidFill>
                            <a:schemeClr val="tx1"/>
                          </a:solidFill>
                          <a:effectLst/>
                          <a:latin typeface="Times New Roman" pitchFamily="18" charset="0"/>
                          <a:cs typeface="Times New Roman" pitchFamily="18" charset="0"/>
                        </a:rPr>
                        <a:t>Машины жин</a:t>
                      </a:r>
                      <a:endPar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08238">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Times New Roman" pitchFamily="18" charset="0"/>
                          <a:cs typeface="Times New Roman" pitchFamily="18" charset="0"/>
                        </a:rPr>
                        <a:t>3000-12000 ш</a:t>
                      </a: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mn-MN" sz="1200" b="0" i="0" u="none" strike="noStrike" cap="none" normalizeH="0" baseline="0" dirty="0" smtClean="0">
                          <a:ln>
                            <a:noFill/>
                          </a:ln>
                          <a:solidFill>
                            <a:schemeClr val="tx1"/>
                          </a:solidFill>
                          <a:effectLst/>
                          <a:latin typeface="Times New Roman" pitchFamily="18" charset="0"/>
                          <a:cs typeface="Times New Roman" pitchFamily="18" charset="0"/>
                        </a:rPr>
                        <a:t>цаг</a:t>
                      </a:r>
                      <a:endParaRPr kumimoji="0" lang="en-U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mn-MN" sz="1200" b="0" i="0" u="none" strike="noStrike" cap="none" normalizeH="0" baseline="0" smtClean="0">
                          <a:ln>
                            <a:noFill/>
                          </a:ln>
                          <a:solidFill>
                            <a:schemeClr val="tx1"/>
                          </a:solidFill>
                          <a:effectLst/>
                          <a:latin typeface="Times New Roman" pitchFamily="18" charset="0"/>
                          <a:cs typeface="Times New Roman" pitchFamily="18" charset="0"/>
                        </a:rPr>
                        <a:t>80-150 гр</a:t>
                      </a:r>
                      <a:endPar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mn-MN" sz="1200" b="0" i="0" u="none" strike="noStrike" cap="none" normalizeH="0" baseline="0" smtClean="0">
                          <a:ln>
                            <a:noFill/>
                          </a:ln>
                          <a:solidFill>
                            <a:schemeClr val="tx1"/>
                          </a:solidFill>
                          <a:effectLst/>
                          <a:latin typeface="Times New Roman" pitchFamily="18" charset="0"/>
                          <a:cs typeface="Times New Roman" pitchFamily="18" charset="0"/>
                        </a:rPr>
                        <a:t>102х162</a:t>
                      </a:r>
                      <a:endPar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mn-MN" sz="1200" b="0" i="0" u="none" strike="noStrike" cap="none" normalizeH="0" baseline="0" smtClean="0">
                          <a:ln>
                            <a:noFill/>
                          </a:ln>
                          <a:solidFill>
                            <a:schemeClr val="tx1"/>
                          </a:solidFill>
                          <a:effectLst/>
                          <a:latin typeface="Times New Roman" pitchFamily="18" charset="0"/>
                          <a:cs typeface="Times New Roman" pitchFamily="18" charset="0"/>
                        </a:rPr>
                        <a:t>324х458</a:t>
                      </a:r>
                      <a:endParaRPr kumimoji="0" lang="en-US" sz="1100" b="0" i="0" u="none" strike="noStrike" cap="none" normalizeH="0" baseline="0" smtClean="0">
                        <a:ln>
                          <a:noFill/>
                        </a:ln>
                        <a:solidFill>
                          <a:schemeClr val="tx1"/>
                        </a:solidFill>
                        <a:effectLst/>
                        <a:latin typeface="Calibri" pitchFamily="34" charset="0"/>
                        <a:cs typeface="Calibri" pitchFamily="34" charset="0"/>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mn-MN" sz="1200" b="0" i="0" u="none" strike="noStrike" cap="none" normalizeH="0" baseline="0" smtClean="0">
                          <a:ln>
                            <a:noFill/>
                          </a:ln>
                          <a:solidFill>
                            <a:schemeClr val="tx1"/>
                          </a:solidFill>
                          <a:effectLst/>
                          <a:latin typeface="Times New Roman" pitchFamily="18" charset="0"/>
                          <a:cs typeface="Times New Roman" pitchFamily="18" charset="0"/>
                        </a:rPr>
                        <a:t>110х176</a:t>
                      </a:r>
                      <a:endParaRPr kumimoji="0" lang="en-US" sz="1100" b="0" i="0" u="none" strike="noStrike" cap="none" normalizeH="0" baseline="0" smtClean="0">
                        <a:ln>
                          <a:noFill/>
                        </a:ln>
                        <a:solidFill>
                          <a:schemeClr val="tx1"/>
                        </a:solidFill>
                        <a:effectLst/>
                        <a:latin typeface="Calibri" pitchFamily="34" charset="0"/>
                        <a:cs typeface="Calibri" pitchFamily="34" charset="0"/>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mn-MN" sz="1200" b="0" i="0" u="none" strike="noStrike" cap="none" normalizeH="0" baseline="0" smtClean="0">
                          <a:ln>
                            <a:noFill/>
                          </a:ln>
                          <a:solidFill>
                            <a:schemeClr val="tx1"/>
                          </a:solidFill>
                          <a:effectLst/>
                          <a:latin typeface="Times New Roman" pitchFamily="18" charset="0"/>
                          <a:cs typeface="Times New Roman" pitchFamily="18" charset="0"/>
                        </a:rPr>
                        <a:t>229х324</a:t>
                      </a:r>
                      <a:endParaRPr kumimoji="0" lang="en-US" sz="1100" b="0" i="0" u="none" strike="noStrike" cap="none" normalizeH="0" baseline="0" smtClean="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mn-MN" sz="1200" b="0" i="0" u="none" strike="noStrike" cap="none" normalizeH="0" baseline="0" smtClean="0">
                          <a:ln>
                            <a:noFill/>
                          </a:ln>
                          <a:solidFill>
                            <a:schemeClr val="tx1"/>
                          </a:solidFill>
                          <a:effectLst/>
                          <a:latin typeface="Times New Roman" pitchFamily="18" charset="0"/>
                          <a:cs typeface="Times New Roman" pitchFamily="18" charset="0"/>
                        </a:rPr>
                        <a:t>3 Квт</a:t>
                      </a:r>
                      <a:endPar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mn-MN" sz="1200" b="0" i="0" u="none" strike="noStrike" cap="none" normalizeH="0" baseline="0" smtClean="0">
                          <a:ln>
                            <a:noFill/>
                          </a:ln>
                          <a:solidFill>
                            <a:schemeClr val="tx1"/>
                          </a:solidFill>
                          <a:effectLst/>
                          <a:latin typeface="Times New Roman" pitchFamily="18" charset="0"/>
                          <a:cs typeface="Times New Roman" pitchFamily="18" charset="0"/>
                        </a:rPr>
                        <a:t>5.5 Квт</a:t>
                      </a:r>
                      <a:endPar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mn-MN" sz="1200" b="0" i="0" u="none" strike="noStrike" cap="none" normalizeH="0" baseline="0" smtClean="0">
                          <a:ln>
                            <a:noFill/>
                          </a:ln>
                          <a:solidFill>
                            <a:schemeClr val="tx1"/>
                          </a:solidFill>
                          <a:effectLst/>
                          <a:latin typeface="Times New Roman" pitchFamily="18" charset="0"/>
                          <a:cs typeface="Times New Roman" pitchFamily="18" charset="0"/>
                        </a:rPr>
                        <a:t>4800х1200х1300</a:t>
                      </a:r>
                      <a:endPar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Times New Roman" pitchFamily="18" charset="0"/>
                          <a:cs typeface="Times New Roman" pitchFamily="18" charset="0"/>
                        </a:rPr>
                        <a:t>2.8 тонн</a:t>
                      </a:r>
                      <a:endParaRPr kumimoji="0" lang="en-U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4" name="Rectangle 2"/>
          <p:cNvSpPr>
            <a:spLocks noChangeArrowheads="1"/>
          </p:cNvSpPr>
          <p:nvPr/>
        </p:nvSpPr>
        <p:spPr bwMode="auto">
          <a:xfrm>
            <a:off x="3244850" y="5803900"/>
            <a:ext cx="3500438" cy="400050"/>
          </a:xfrm>
          <a:prstGeom prst="rect">
            <a:avLst/>
          </a:prstGeom>
          <a:noFill/>
          <a:ln w="9525">
            <a:noFill/>
            <a:miter lim="800000"/>
            <a:headEnd/>
            <a:tailEnd/>
          </a:ln>
        </p:spPr>
        <p:txBody>
          <a:bodyPr wrap="none" anchor="ctr">
            <a:spAutoFit/>
          </a:bodyPr>
          <a:lstStyle/>
          <a:p>
            <a:pPr algn="ctr" eaLnBrk="0" hangingPunct="0"/>
            <a:r>
              <a:rPr lang="mn-MN" sz="2000" dirty="0">
                <a:cs typeface="Times New Roman" pitchFamily="18" charset="0"/>
              </a:rPr>
              <a:t>Худалдан авах үнэ: 43000 </a:t>
            </a:r>
            <a:r>
              <a:rPr lang="en-US" sz="2000" dirty="0">
                <a:cs typeface="Times New Roman" pitchFamily="18" charset="0"/>
              </a:rPr>
              <a:t>$</a:t>
            </a:r>
            <a:endParaRPr lang="en-US"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7"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8" name="Title 1"/>
          <p:cNvSpPr txBox="1">
            <a:spLocks/>
          </p:cNvSpPr>
          <p:nvPr/>
        </p:nvSpPr>
        <p:spPr>
          <a:xfrm>
            <a:off x="485775" y="539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Үйлдвэрлэл, тоног төхөөрөмж</a:t>
            </a:r>
            <a:endParaRPr lang="en-US" sz="3200" b="1" dirty="0">
              <a:latin typeface="Times New Roman" pitchFamily="18" charset="0"/>
              <a:ea typeface="+mj-ea"/>
              <a:cs typeface="Times New Roman" pitchFamily="18" charset="0"/>
            </a:endParaRPr>
          </a:p>
        </p:txBody>
      </p:sp>
      <p:pic>
        <p:nvPicPr>
          <p:cNvPr id="31746" name="Picture 2"/>
          <p:cNvPicPr>
            <a:picLocks noChangeAspect="1" noChangeArrowheads="1"/>
          </p:cNvPicPr>
          <p:nvPr/>
        </p:nvPicPr>
        <p:blipFill>
          <a:blip r:embed="rId6" cstate="print"/>
          <a:srcRect/>
          <a:stretch>
            <a:fillRect/>
          </a:stretch>
        </p:blipFill>
        <p:spPr bwMode="auto">
          <a:xfrm>
            <a:off x="2857500" y="1257299"/>
            <a:ext cx="6057900" cy="4645026"/>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6"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8"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9" name="Title 1"/>
          <p:cNvSpPr txBox="1">
            <a:spLocks/>
          </p:cNvSpPr>
          <p:nvPr/>
        </p:nvSpPr>
        <p:spPr>
          <a:xfrm>
            <a:off x="485775" y="539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Маркетингийн төлөвлөгөө</a:t>
            </a:r>
            <a:endParaRPr lang="en-US" sz="3200" b="1" dirty="0">
              <a:latin typeface="Times New Roman" pitchFamily="18" charset="0"/>
              <a:ea typeface="+mj-ea"/>
              <a:cs typeface="Times New Roman" pitchFamily="18" charset="0"/>
            </a:endParaRPr>
          </a:p>
        </p:txBody>
      </p:sp>
      <p:sp>
        <p:nvSpPr>
          <p:cNvPr id="12" name="Content Placeholder 2"/>
          <p:cNvSpPr>
            <a:spLocks noGrp="1"/>
          </p:cNvSpPr>
          <p:nvPr>
            <p:ph idx="1"/>
          </p:nvPr>
        </p:nvSpPr>
        <p:spPr>
          <a:xfrm>
            <a:off x="2882900" y="1503362"/>
            <a:ext cx="5851526" cy="5243513"/>
          </a:xfrm>
        </p:spPr>
        <p:txBody>
          <a:bodyPr>
            <a:normAutofit/>
          </a:bodyPr>
          <a:lstStyle/>
          <a:p>
            <a:pPr>
              <a:buNone/>
            </a:pPr>
            <a:r>
              <a:rPr lang="mn-MN" sz="1800" b="1" u="sng" dirty="0"/>
              <a:t>Маркетингийн зорилго</a:t>
            </a:r>
            <a:r>
              <a:rPr lang="mn-MN" sz="1800" u="sng" dirty="0"/>
              <a:t> </a:t>
            </a:r>
            <a:endParaRPr lang="en-US" sz="1800" dirty="0"/>
          </a:p>
          <a:p>
            <a:r>
              <a:rPr lang="mn-MN" sz="1800" dirty="0" smtClean="0"/>
              <a:t>Энэ </a:t>
            </a:r>
            <a:r>
              <a:rPr lang="mn-MN" sz="1800" dirty="0"/>
              <a:t>төрлийн зах зээлээ бүхэлд хамран эрүүл хэрэглээг хэрэглэгчдэд хүргэж, түгээнэ. </a:t>
            </a:r>
            <a:endParaRPr lang="en-US" sz="1800" dirty="0"/>
          </a:p>
          <a:p>
            <a:pPr>
              <a:buNone/>
            </a:pPr>
            <a:r>
              <a:rPr lang="mn-MN" sz="1800" dirty="0"/>
              <a:t> </a:t>
            </a:r>
            <a:endParaRPr lang="en-US" sz="1800" dirty="0"/>
          </a:p>
          <a:p>
            <a:pPr>
              <a:buNone/>
            </a:pPr>
            <a:r>
              <a:rPr lang="mn-MN" sz="1800" b="1" u="sng" dirty="0"/>
              <a:t>Маркетингийн зорилтууд:</a:t>
            </a:r>
            <a:endParaRPr lang="en-US" sz="1800" dirty="0"/>
          </a:p>
          <a:p>
            <a:pPr lvl="0"/>
            <a:r>
              <a:rPr lang="mn-MN" sz="1800" dirty="0" smtClean="0"/>
              <a:t>Зах </a:t>
            </a:r>
            <a:r>
              <a:rPr lang="mn-MN" sz="1800" dirty="0"/>
              <a:t>зээлд нэвтэрч хэрэглэгчдэд өөрсдийгөө таниулан,бүтээгдхүүнээ оновчтой сегментед байршуулах.</a:t>
            </a:r>
            <a:endParaRPr lang="en-US" sz="1800" dirty="0"/>
          </a:p>
          <a:p>
            <a:pPr lvl="0"/>
            <a:r>
              <a:rPr lang="mn-MN" sz="1800" dirty="0"/>
              <a:t>Хамтарч ажиллаж буй байгууллагуудын тоог нэмэгдүүлэн нийгмийн маркетнгийгтүлхүү ашиглан зах зээл дэх карьераа нэмэгдүүлэх</a:t>
            </a:r>
            <a:endParaRPr lang="en-US" sz="1800" dirty="0"/>
          </a:p>
          <a:p>
            <a:pPr lvl="0"/>
            <a:r>
              <a:rPr lang="mn-MN" sz="1800" dirty="0"/>
              <a:t>Зах зээлээ өргөтгөх хөдөө орон нутгууд руу нэвтрэх</a:t>
            </a:r>
            <a:endParaRPr lang="en-US" sz="1800" dirty="0"/>
          </a:p>
          <a:p>
            <a:pPr algn="just">
              <a:buNone/>
            </a:pPr>
            <a:endParaRPr lang="mn-MN" sz="2000" dirty="0" smtClean="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7"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8" name="Title 1"/>
          <p:cNvSpPr txBox="1">
            <a:spLocks/>
          </p:cNvSpPr>
          <p:nvPr/>
        </p:nvSpPr>
        <p:spPr>
          <a:xfrm>
            <a:off x="485775" y="539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Маркетингийн төлөвлөгөө</a:t>
            </a:r>
            <a:endParaRPr lang="en-US" sz="3200" b="1" dirty="0">
              <a:latin typeface="Times New Roman" pitchFamily="18" charset="0"/>
              <a:ea typeface="+mj-ea"/>
              <a:cs typeface="Times New Roman" pitchFamily="18" charset="0"/>
            </a:endParaRPr>
          </a:p>
        </p:txBody>
      </p:sp>
      <p:sp>
        <p:nvSpPr>
          <p:cNvPr id="9" name="Content Placeholder 2"/>
          <p:cNvSpPr>
            <a:spLocks noGrp="1"/>
          </p:cNvSpPr>
          <p:nvPr>
            <p:ph idx="1"/>
          </p:nvPr>
        </p:nvSpPr>
        <p:spPr>
          <a:xfrm>
            <a:off x="2882900" y="1503362"/>
            <a:ext cx="5851526" cy="5243513"/>
          </a:xfrm>
        </p:spPr>
        <p:txBody>
          <a:bodyPr>
            <a:normAutofit/>
          </a:bodyPr>
          <a:lstStyle/>
          <a:p>
            <a:r>
              <a:rPr lang="mn-MN" sz="2000" b="1" dirty="0"/>
              <a:t>Бүтээгдэхүүн</a:t>
            </a:r>
            <a:r>
              <a:rPr lang="mn-MN" sz="2000" dirty="0"/>
              <a:t/>
            </a:r>
            <a:br>
              <a:rPr lang="mn-MN" sz="2000" dirty="0"/>
            </a:br>
            <a:r>
              <a:rPr lang="mn-MN" sz="2000" dirty="0"/>
              <a:t>Тус үйлдвэр нь гурван төрлийн ахуйн зориулалттай цаасан уут үйлдвэрлэдэг. Үүнд: </a:t>
            </a:r>
            <a:endParaRPr lang="en-US" sz="2000" dirty="0"/>
          </a:p>
          <a:p>
            <a:pPr>
              <a:buNone/>
            </a:pPr>
            <a:r>
              <a:rPr lang="mn-MN" sz="2000" dirty="0"/>
              <a:t> </a:t>
            </a:r>
            <a:endParaRPr lang="en-US" sz="2000" dirty="0"/>
          </a:p>
          <a:p>
            <a:pPr algn="just">
              <a:buNone/>
            </a:pPr>
            <a:endParaRPr lang="mn-MN" sz="2000" dirty="0" smtClean="0">
              <a:latin typeface="Times New Roman" pitchFamily="18" charset="0"/>
              <a:cs typeface="Times New Roman" pitchFamily="18" charset="0"/>
            </a:endParaRPr>
          </a:p>
        </p:txBody>
      </p:sp>
      <p:graphicFrame>
        <p:nvGraphicFramePr>
          <p:cNvPr id="10" name="Table 9"/>
          <p:cNvGraphicFramePr>
            <a:graphicFrameLocks noGrp="1"/>
          </p:cNvGraphicFramePr>
          <p:nvPr/>
        </p:nvGraphicFramePr>
        <p:xfrm>
          <a:off x="3412490" y="2863850"/>
          <a:ext cx="4417060" cy="2676525"/>
        </p:xfrm>
        <a:graphic>
          <a:graphicData uri="http://schemas.openxmlformats.org/drawingml/2006/table">
            <a:tbl>
              <a:tblPr/>
              <a:tblGrid>
                <a:gridCol w="366395"/>
                <a:gridCol w="850265"/>
                <a:gridCol w="779780"/>
                <a:gridCol w="706120"/>
                <a:gridCol w="914400"/>
                <a:gridCol w="800100"/>
              </a:tblGrid>
              <a:tr h="1070610">
                <a:tc>
                  <a:txBody>
                    <a:bodyPr/>
                    <a:lstStyle/>
                    <a:p>
                      <a:pPr marL="0" marR="0" algn="just">
                        <a:lnSpc>
                          <a:spcPct val="150000"/>
                        </a:lnSpc>
                        <a:spcBef>
                          <a:spcPts val="0"/>
                        </a:spcBef>
                        <a:spcAft>
                          <a:spcPts val="0"/>
                        </a:spcAft>
                      </a:pPr>
                      <a:r>
                        <a:rPr lang="mn-MN" sz="1200">
                          <a:latin typeface="Arial"/>
                          <a:ea typeface="Times New Roman"/>
                          <a:cs typeface="Times New Roman"/>
                        </a:rPr>
                        <a:t>№</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mn-MN" sz="1200">
                          <a:latin typeface="Arial"/>
                          <a:ea typeface="Times New Roman"/>
                          <a:cs typeface="Times New Roman"/>
                        </a:rPr>
                        <a:t>Хэмжээ</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mn-MN" sz="1200">
                          <a:latin typeface="Arial"/>
                          <a:ea typeface="Times New Roman"/>
                          <a:cs typeface="Times New Roman"/>
                        </a:rPr>
                        <a:t>Урт /мм/</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mn-MN" sz="1200">
                          <a:latin typeface="Arial"/>
                          <a:ea typeface="Times New Roman"/>
                          <a:cs typeface="Times New Roman"/>
                        </a:rPr>
                        <a:t>Өргөн /мм/</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mn-MN" sz="1200">
                          <a:latin typeface="Arial"/>
                          <a:ea typeface="Times New Roman"/>
                          <a:cs typeface="Times New Roman"/>
                        </a:rPr>
                        <a:t>Ёроолын өргөн /мм/ </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mn-MN" sz="1200">
                          <a:latin typeface="Arial"/>
                          <a:ea typeface="Times New Roman"/>
                          <a:cs typeface="Times New Roman"/>
                        </a:rPr>
                        <a:t>Даац /кг/</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5305">
                <a:tc>
                  <a:txBody>
                    <a:bodyPr/>
                    <a:lstStyle/>
                    <a:p>
                      <a:pPr marL="0" marR="0" algn="just">
                        <a:lnSpc>
                          <a:spcPct val="150000"/>
                        </a:lnSpc>
                        <a:spcBef>
                          <a:spcPts val="0"/>
                        </a:spcBef>
                        <a:spcAft>
                          <a:spcPts val="0"/>
                        </a:spcAft>
                      </a:pPr>
                      <a:r>
                        <a:rPr lang="mn-MN" sz="1200">
                          <a:latin typeface="Arial"/>
                          <a:ea typeface="Times New Roman"/>
                          <a:cs typeface="Times New Roman"/>
                        </a:rPr>
                        <a:t>1</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mn-MN" sz="1200">
                          <a:latin typeface="Arial"/>
                          <a:ea typeface="Times New Roman"/>
                          <a:cs typeface="Times New Roman"/>
                        </a:rPr>
                        <a:t>Том </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mn-MN" sz="1200">
                          <a:latin typeface="Arial"/>
                          <a:ea typeface="Times New Roman"/>
                          <a:cs typeface="Times New Roman"/>
                        </a:rPr>
                        <a:t>458</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mn-MN" sz="1200">
                          <a:latin typeface="Arial"/>
                          <a:ea typeface="Times New Roman"/>
                          <a:cs typeface="Times New Roman"/>
                        </a:rPr>
                        <a:t>324</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mn-MN" sz="1200">
                          <a:latin typeface="Arial"/>
                          <a:ea typeface="Times New Roman"/>
                          <a:cs typeface="Times New Roman"/>
                        </a:rPr>
                        <a:t>155</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mn-MN" sz="1200">
                          <a:latin typeface="Arial"/>
                          <a:ea typeface="Times New Roman"/>
                          <a:cs typeface="Times New Roman"/>
                        </a:rPr>
                        <a:t>10-15</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5305">
                <a:tc>
                  <a:txBody>
                    <a:bodyPr/>
                    <a:lstStyle/>
                    <a:p>
                      <a:pPr marL="0" marR="0" algn="just">
                        <a:lnSpc>
                          <a:spcPct val="150000"/>
                        </a:lnSpc>
                        <a:spcBef>
                          <a:spcPts val="0"/>
                        </a:spcBef>
                        <a:spcAft>
                          <a:spcPts val="0"/>
                        </a:spcAft>
                      </a:pPr>
                      <a:r>
                        <a:rPr lang="mn-MN" sz="1200">
                          <a:latin typeface="Arial"/>
                          <a:ea typeface="Times New Roman"/>
                          <a:cs typeface="Times New Roman"/>
                        </a:rPr>
                        <a:t>2</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mn-MN" sz="1200">
                          <a:latin typeface="Arial"/>
                          <a:ea typeface="Times New Roman"/>
                          <a:cs typeface="Times New Roman"/>
                        </a:rPr>
                        <a:t>Дунд</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mn-MN" sz="1200">
                          <a:latin typeface="Arial"/>
                          <a:ea typeface="Times New Roman"/>
                          <a:cs typeface="Times New Roman"/>
                        </a:rPr>
                        <a:t>324</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mn-MN" sz="1200">
                          <a:latin typeface="Arial"/>
                          <a:ea typeface="Times New Roman"/>
                          <a:cs typeface="Times New Roman"/>
                        </a:rPr>
                        <a:t>229</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mn-MN" sz="1200">
                          <a:latin typeface="Arial"/>
                          <a:ea typeface="Times New Roman"/>
                          <a:cs typeface="Times New Roman"/>
                        </a:rPr>
                        <a:t>105</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mn-MN" sz="1200">
                          <a:latin typeface="Arial"/>
                          <a:ea typeface="Times New Roman"/>
                          <a:cs typeface="Times New Roman"/>
                        </a:rPr>
                        <a:t>4-9</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5305">
                <a:tc>
                  <a:txBody>
                    <a:bodyPr/>
                    <a:lstStyle/>
                    <a:p>
                      <a:pPr marL="0" marR="0" algn="just">
                        <a:lnSpc>
                          <a:spcPct val="150000"/>
                        </a:lnSpc>
                        <a:spcBef>
                          <a:spcPts val="0"/>
                        </a:spcBef>
                        <a:spcAft>
                          <a:spcPts val="0"/>
                        </a:spcAft>
                      </a:pPr>
                      <a:r>
                        <a:rPr lang="mn-MN" sz="1200">
                          <a:latin typeface="Arial"/>
                          <a:ea typeface="Times New Roman"/>
                          <a:cs typeface="Times New Roman"/>
                        </a:rPr>
                        <a:t>3</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mn-MN" sz="1200">
                          <a:latin typeface="Arial"/>
                          <a:ea typeface="Times New Roman"/>
                          <a:cs typeface="Times New Roman"/>
                        </a:rPr>
                        <a:t>Жижиг</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mn-MN" sz="1200">
                          <a:latin typeface="Arial"/>
                          <a:ea typeface="Times New Roman"/>
                          <a:cs typeface="Times New Roman"/>
                        </a:rPr>
                        <a:t>176</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mn-MN" sz="1200">
                          <a:latin typeface="Arial"/>
                          <a:ea typeface="Times New Roman"/>
                          <a:cs typeface="Times New Roman"/>
                        </a:rPr>
                        <a:t>110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mn-MN" sz="1200">
                          <a:latin typeface="Arial"/>
                          <a:ea typeface="Times New Roman"/>
                          <a:cs typeface="Times New Roman"/>
                        </a:rPr>
                        <a:t>60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mn-MN" sz="1200" dirty="0">
                          <a:latin typeface="Arial"/>
                          <a:ea typeface="Times New Roman"/>
                          <a:cs typeface="Times New Roman"/>
                        </a:rPr>
                        <a:t>1-3</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7"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8" name="Title 1"/>
          <p:cNvSpPr txBox="1">
            <a:spLocks/>
          </p:cNvSpPr>
          <p:nvPr/>
        </p:nvSpPr>
        <p:spPr>
          <a:xfrm>
            <a:off x="485775" y="53975"/>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Маркетингийн төлөвлөгөө</a:t>
            </a:r>
            <a:endParaRPr lang="en-US" sz="3200" b="1" dirty="0">
              <a:latin typeface="Times New Roman" pitchFamily="18" charset="0"/>
              <a:ea typeface="+mj-ea"/>
              <a:cs typeface="Times New Roman" pitchFamily="18" charset="0"/>
            </a:endParaRPr>
          </a:p>
        </p:txBody>
      </p:sp>
      <p:sp>
        <p:nvSpPr>
          <p:cNvPr id="9" name="Content Placeholder 2"/>
          <p:cNvSpPr>
            <a:spLocks noGrp="1"/>
          </p:cNvSpPr>
          <p:nvPr>
            <p:ph idx="1"/>
          </p:nvPr>
        </p:nvSpPr>
        <p:spPr>
          <a:xfrm>
            <a:off x="2882900" y="1503362"/>
            <a:ext cx="5851526" cy="5243513"/>
          </a:xfrm>
        </p:spPr>
        <p:txBody>
          <a:bodyPr>
            <a:normAutofit/>
          </a:bodyPr>
          <a:lstStyle/>
          <a:p>
            <a:pPr algn="just">
              <a:buNone/>
            </a:pPr>
            <a:r>
              <a:rPr lang="mn-MN" sz="2000" dirty="0" smtClean="0"/>
              <a:t>Манай </a:t>
            </a:r>
            <a:r>
              <a:rPr lang="mn-MN" sz="2000" dirty="0"/>
              <a:t>бүтээгдэхүүн нь: хэмжээ, ашиглах </a:t>
            </a:r>
            <a:r>
              <a:rPr lang="mn-MN" sz="2000" dirty="0" smtClean="0"/>
              <a:t>байдал</a:t>
            </a:r>
          </a:p>
          <a:p>
            <a:pPr algn="just">
              <a:buNone/>
            </a:pPr>
            <a:r>
              <a:rPr lang="mn-MN" sz="2000" dirty="0" smtClean="0"/>
              <a:t>зэргээсээ </a:t>
            </a:r>
            <a:r>
              <a:rPr lang="mn-MN" sz="2000" dirty="0"/>
              <a:t>хамааран хэд хэдэн давуу талтай. </a:t>
            </a:r>
            <a:endParaRPr lang="en-US" sz="2000" dirty="0"/>
          </a:p>
          <a:p>
            <a:pPr algn="just"/>
            <a:r>
              <a:rPr lang="mn-MN" sz="2000" dirty="0"/>
              <a:t>     </a:t>
            </a:r>
            <a:r>
              <a:rPr lang="mn-MN" sz="2000" dirty="0" smtClean="0"/>
              <a:t> Эрүүл </a:t>
            </a:r>
            <a:r>
              <a:rPr lang="mn-MN" sz="2000" dirty="0"/>
              <a:t>ахуйн шаардлага </a:t>
            </a:r>
            <a:r>
              <a:rPr lang="mn-MN" sz="2000" dirty="0" smtClean="0"/>
              <a:t>хангагдсан</a:t>
            </a:r>
          </a:p>
          <a:p>
            <a:pPr algn="just"/>
            <a:r>
              <a:rPr lang="mn-MN" sz="2000" dirty="0" smtClean="0"/>
              <a:t>       Хүний эрүүл мэндэд сөрөг нөлөөгүй</a:t>
            </a:r>
            <a:endParaRPr lang="en-US" sz="2000" dirty="0"/>
          </a:p>
          <a:p>
            <a:pPr algn="just"/>
            <a:r>
              <a:rPr lang="mn-MN" sz="2000" dirty="0" smtClean="0"/>
              <a:t> </a:t>
            </a:r>
            <a:r>
              <a:rPr lang="mn-MN" sz="2000" dirty="0"/>
              <a:t>     Байгаль орчинд хор нөлөө бага </a:t>
            </a:r>
            <a:endParaRPr lang="en-US" sz="2000" dirty="0"/>
          </a:p>
          <a:p>
            <a:pPr algn="just"/>
            <a:r>
              <a:rPr lang="mn-MN" sz="2000" dirty="0"/>
              <a:t>      Бат бөх</a:t>
            </a:r>
            <a:endParaRPr lang="en-US" sz="2000" dirty="0"/>
          </a:p>
          <a:p>
            <a:pPr algn="just"/>
            <a:r>
              <a:rPr lang="mn-MN" sz="2000" dirty="0"/>
              <a:t>      Дахин боловсрогдох боломжтой </a:t>
            </a:r>
            <a:endParaRPr lang="en-US" sz="2000" dirty="0"/>
          </a:p>
          <a:p>
            <a:pPr algn="just"/>
            <a:r>
              <a:rPr lang="mn-MN" sz="2000" dirty="0"/>
              <a:t>      Олон нэр төрөлтэй үйлдвэрлэх боложмтой</a:t>
            </a:r>
            <a:endParaRPr lang="en-US" sz="2000" dirty="0"/>
          </a:p>
          <a:p>
            <a:pPr algn="just"/>
            <a:r>
              <a:rPr lang="mn-MN" sz="2000" dirty="0"/>
              <a:t>      Сонголт өргөн</a:t>
            </a:r>
            <a:endParaRPr lang="en-US" sz="2000" dirty="0"/>
          </a:p>
          <a:p>
            <a:pPr algn="just"/>
            <a:r>
              <a:rPr lang="en-US" sz="2000" i="1" dirty="0"/>
              <a:t> </a:t>
            </a:r>
            <a:endParaRPr lang="en-US" sz="2000" dirty="0"/>
          </a:p>
          <a:p>
            <a:pPr algn="just">
              <a:buNone/>
            </a:pPr>
            <a:r>
              <a:rPr lang="mn-MN" sz="2000" dirty="0"/>
              <a:t> </a:t>
            </a:r>
            <a:endParaRPr lang="en-US" sz="2000" dirty="0"/>
          </a:p>
          <a:p>
            <a:pPr algn="just">
              <a:buNone/>
            </a:pPr>
            <a:endParaRPr lang="mn-MN" sz="2000" dirty="0" smtClean="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7"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8" name="Title 1"/>
          <p:cNvSpPr txBox="1">
            <a:spLocks/>
          </p:cNvSpPr>
          <p:nvPr/>
        </p:nvSpPr>
        <p:spPr>
          <a:xfrm>
            <a:off x="485775" y="114300"/>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Төслийн хөрөнгө оруулалтын</a:t>
            </a:r>
          </a:p>
          <a:p>
            <a:pPr algn="ctr" fontAlgn="auto">
              <a:spcAft>
                <a:spcPts val="0"/>
              </a:spcAft>
              <a:defRPr/>
            </a:pPr>
            <a:r>
              <a:rPr lang="mn-MN" sz="3200" b="1" dirty="0" smtClean="0">
                <a:latin typeface="Times New Roman" pitchFamily="18" charset="0"/>
                <a:ea typeface="+mj-ea"/>
                <a:cs typeface="Times New Roman" pitchFamily="18" charset="0"/>
              </a:rPr>
              <a:t> төлөвлөгөө</a:t>
            </a:r>
            <a:endParaRPr lang="en-US" sz="3200" b="1" dirty="0">
              <a:latin typeface="Times New Roman" pitchFamily="18" charset="0"/>
              <a:ea typeface="+mj-ea"/>
              <a:cs typeface="Times New Roman" pitchFamily="18" charset="0"/>
            </a:endParaRPr>
          </a:p>
        </p:txBody>
      </p:sp>
      <p:graphicFrame>
        <p:nvGraphicFramePr>
          <p:cNvPr id="12" name="Table 11"/>
          <p:cNvGraphicFramePr>
            <a:graphicFrameLocks noGrp="1"/>
          </p:cNvGraphicFramePr>
          <p:nvPr/>
        </p:nvGraphicFramePr>
        <p:xfrm>
          <a:off x="519054" y="1267946"/>
          <a:ext cx="8215371" cy="5504889"/>
        </p:xfrm>
        <a:graphic>
          <a:graphicData uri="http://schemas.openxmlformats.org/drawingml/2006/table">
            <a:tbl>
              <a:tblPr/>
              <a:tblGrid>
                <a:gridCol w="2786083"/>
                <a:gridCol w="1428760"/>
                <a:gridCol w="2071702"/>
                <a:gridCol w="1928826"/>
              </a:tblGrid>
              <a:tr h="1304682">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mn-MN" sz="1400" b="1" i="0" u="none" strike="noStrike" cap="none" normalizeH="0" baseline="0" dirty="0" smtClean="0">
                          <a:ln>
                            <a:noFill/>
                          </a:ln>
                          <a:solidFill>
                            <a:schemeClr val="tx1"/>
                          </a:solidFill>
                          <a:effectLst/>
                          <a:latin typeface="Arial" pitchFamily="34" charset="0"/>
                          <a:cs typeface="Times New Roman" pitchFamily="18" charset="0"/>
                        </a:rPr>
                        <a:t>Ашиглагдах хэлбэр</a:t>
                      </a:r>
                      <a:endParaRPr kumimoji="0" lang="en-US" sz="1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mn-MN" sz="1400" b="1" i="0" u="none" strike="noStrike" cap="none" normalizeH="0" baseline="0" smtClean="0">
                          <a:ln>
                            <a:noFill/>
                          </a:ln>
                          <a:solidFill>
                            <a:schemeClr val="tx1"/>
                          </a:solidFill>
                          <a:effectLst/>
                          <a:latin typeface="Arial" pitchFamily="34" charset="0"/>
                          <a:cs typeface="Times New Roman" pitchFamily="18" charset="0"/>
                        </a:rPr>
                        <a:t>Тоо хэмжээ</a:t>
                      </a:r>
                      <a:endParaRPr kumimoji="0" lang="en-US" sz="14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Times New Roman" pitchFamily="18" charset="0"/>
                        </a:rPr>
                        <a:t>/</a:t>
                      </a:r>
                      <a:r>
                        <a:rPr kumimoji="0" lang="mn-MN" sz="1400" b="1" i="0" u="none" strike="noStrike" cap="none" normalizeH="0" baseline="0" smtClean="0">
                          <a:ln>
                            <a:noFill/>
                          </a:ln>
                          <a:solidFill>
                            <a:schemeClr val="tx1"/>
                          </a:solidFill>
                          <a:effectLst/>
                          <a:latin typeface="Arial" pitchFamily="34" charset="0"/>
                          <a:cs typeface="Times New Roman" pitchFamily="18" charset="0"/>
                        </a:rPr>
                        <a:t>ширхэг</a:t>
                      </a:r>
                      <a:r>
                        <a:rPr kumimoji="0" lang="en-US" sz="1400" b="1" i="0" u="none" strike="noStrike" cap="none" normalizeH="0" baseline="0" smtClean="0">
                          <a:ln>
                            <a:noFill/>
                          </a:ln>
                          <a:solidFill>
                            <a:schemeClr val="tx1"/>
                          </a:solidFill>
                          <a:effectLst/>
                          <a:latin typeface="Arial" pitchFamily="34" charset="0"/>
                          <a:cs typeface="Times New Roman" pitchFamily="18" charset="0"/>
                        </a:rPr>
                        <a:t>/</a:t>
                      </a:r>
                      <a:endParaRPr kumimoji="0" lang="en-US" sz="1400" b="1" i="0" u="none" strike="noStrike" cap="none" normalizeH="0" baseline="0" smtClean="0">
                        <a:ln>
                          <a:noFill/>
                        </a:ln>
                        <a:solidFill>
                          <a:schemeClr val="tx1"/>
                        </a:solidFill>
                        <a:effectLst/>
                        <a:latin typeface="Calibri" pitchFamily="34" charset="0"/>
                        <a:cs typeface="Calibri" pitchFamily="34"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mn-MN" sz="1400" b="1" i="0" u="none" strike="noStrike" cap="none" normalizeH="0" baseline="0" smtClean="0">
                          <a:ln>
                            <a:noFill/>
                          </a:ln>
                          <a:solidFill>
                            <a:schemeClr val="tx1"/>
                          </a:solidFill>
                          <a:effectLst/>
                          <a:latin typeface="Arial" pitchFamily="34" charset="0"/>
                          <a:cs typeface="Times New Roman" pitchFamily="18" charset="0"/>
                        </a:rPr>
                        <a:t>Хөрөнгө оруулалтын дүн</a:t>
                      </a:r>
                      <a:r>
                        <a:rPr kumimoji="0" lang="en-US" sz="1400" b="1" i="0" u="none" strike="noStrike" cap="none" normalizeH="0" baseline="0" smtClean="0">
                          <a:ln>
                            <a:noFill/>
                          </a:ln>
                          <a:solidFill>
                            <a:schemeClr val="tx1"/>
                          </a:solidFill>
                          <a:effectLst/>
                          <a:latin typeface="Arial" pitchFamily="34" charset="0"/>
                          <a:cs typeface="Times New Roman" pitchFamily="18" charset="0"/>
                        </a:rPr>
                        <a:t> /</a:t>
                      </a:r>
                      <a:r>
                        <a:rPr kumimoji="0" lang="mn-MN" sz="1400" b="1" i="0" u="none" strike="noStrike" cap="none" normalizeH="0" baseline="0" smtClean="0">
                          <a:ln>
                            <a:noFill/>
                          </a:ln>
                          <a:solidFill>
                            <a:schemeClr val="tx1"/>
                          </a:solidFill>
                          <a:effectLst/>
                          <a:latin typeface="Cambria Math" pitchFamily="18" charset="0"/>
                          <a:cs typeface="Times New Roman" pitchFamily="18" charset="0"/>
                        </a:rPr>
                        <a:t>₮</a:t>
                      </a:r>
                      <a:r>
                        <a:rPr kumimoji="0" lang="en-US" sz="1400" b="1" i="0" u="none" strike="noStrike" cap="none" normalizeH="0" baseline="0" smtClean="0">
                          <a:ln>
                            <a:noFill/>
                          </a:ln>
                          <a:solidFill>
                            <a:schemeClr val="tx1"/>
                          </a:solidFill>
                          <a:effectLst/>
                          <a:latin typeface="Arial" pitchFamily="34" charset="0"/>
                          <a:cs typeface="Times New Roman" pitchFamily="18" charset="0"/>
                        </a:rPr>
                        <a:t>/</a:t>
                      </a:r>
                      <a:endParaRPr kumimoji="0" lang="en-US" sz="14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mn-MN" sz="1400" b="1" i="0" u="none" strike="noStrike" cap="none" normalizeH="0" baseline="0" smtClean="0">
                          <a:ln>
                            <a:noFill/>
                          </a:ln>
                          <a:solidFill>
                            <a:schemeClr val="tx1"/>
                          </a:solidFill>
                          <a:effectLst/>
                          <a:latin typeface="Arial" pitchFamily="34" charset="0"/>
                          <a:cs typeface="Times New Roman" pitchFamily="18" charset="0"/>
                        </a:rPr>
                        <a:t>Шаардлагатай мөнгөн хөрөнгийн дүн </a:t>
                      </a:r>
                      <a:r>
                        <a:rPr kumimoji="0" lang="en-US" sz="1400" b="1" i="0" u="none" strike="noStrike" cap="none" normalizeH="0" baseline="0" smtClean="0">
                          <a:ln>
                            <a:noFill/>
                          </a:ln>
                          <a:solidFill>
                            <a:schemeClr val="tx1"/>
                          </a:solidFill>
                          <a:effectLst/>
                          <a:latin typeface="Arial" pitchFamily="34" charset="0"/>
                          <a:cs typeface="Times New Roman" pitchFamily="18" charset="0"/>
                        </a:rPr>
                        <a:t>/</a:t>
                      </a:r>
                      <a:r>
                        <a:rPr kumimoji="0" lang="mn-MN" sz="1400" b="1" i="0" u="none" strike="noStrike" cap="none" normalizeH="0" baseline="0" smtClean="0">
                          <a:ln>
                            <a:noFill/>
                          </a:ln>
                          <a:solidFill>
                            <a:schemeClr val="tx1"/>
                          </a:solidFill>
                          <a:effectLst/>
                          <a:latin typeface="Cambria Math" pitchFamily="18" charset="0"/>
                          <a:cs typeface="Times New Roman" pitchFamily="18" charset="0"/>
                        </a:rPr>
                        <a:t>₮</a:t>
                      </a:r>
                      <a:r>
                        <a:rPr kumimoji="0" lang="en-US" sz="1400" b="1" i="0" u="none" strike="noStrike" cap="none" normalizeH="0" baseline="0" smtClean="0">
                          <a:ln>
                            <a:noFill/>
                          </a:ln>
                          <a:solidFill>
                            <a:schemeClr val="tx1"/>
                          </a:solidFill>
                          <a:effectLst/>
                          <a:latin typeface="Arial" pitchFamily="34" charset="0"/>
                          <a:cs typeface="Times New Roman" pitchFamily="18" charset="0"/>
                        </a:rPr>
                        <a:t>/</a:t>
                      </a:r>
                      <a:endParaRPr kumimoji="0" lang="en-US" sz="14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04682">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mn-MN" sz="1400" b="1" i="0" u="none" strike="noStrike" cap="none" normalizeH="0" baseline="0" smtClean="0">
                          <a:ln>
                            <a:noFill/>
                          </a:ln>
                          <a:solidFill>
                            <a:schemeClr val="tx1"/>
                          </a:solidFill>
                          <a:effectLst/>
                          <a:latin typeface="Arial" pitchFamily="34" charset="0"/>
                          <a:cs typeface="Times New Roman" pitchFamily="18" charset="0"/>
                        </a:rPr>
                        <a:t>Цаасан уут үйлдвэрлэх тоног төхөөрөмж</a:t>
                      </a:r>
                      <a:endParaRPr kumimoji="0" lang="en-US" sz="14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endParaRPr kumimoji="0" lang="mn-MN" sz="1400" b="1" i="0" u="none" strike="noStrike" cap="none" normalizeH="0" baseline="0" smtClean="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mn-MN" sz="1400" b="1" i="0" u="none" strike="noStrike" cap="none" normalizeH="0" baseline="0" smtClean="0">
                          <a:ln>
                            <a:noFill/>
                          </a:ln>
                          <a:solidFill>
                            <a:schemeClr val="tx1"/>
                          </a:solidFill>
                          <a:effectLst/>
                          <a:latin typeface="Arial" pitchFamily="34" charset="0"/>
                          <a:cs typeface="Times New Roman" pitchFamily="18" charset="0"/>
                        </a:rPr>
                        <a:t>1</a:t>
                      </a:r>
                      <a:endParaRPr kumimoji="0" lang="en-US" sz="14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mn-MN" sz="1400" b="1" i="0" u="none" strike="noStrike" cap="none" normalizeH="0" baseline="0" smtClean="0">
                          <a:ln>
                            <a:noFill/>
                          </a:ln>
                          <a:solidFill>
                            <a:schemeClr val="tx1"/>
                          </a:solidFill>
                          <a:effectLst/>
                          <a:latin typeface="Arial" pitchFamily="34" charset="0"/>
                          <a:cs typeface="Times New Roman" pitchFamily="18" charset="0"/>
                        </a:rPr>
                        <a:t>43000</a:t>
                      </a:r>
                      <a:r>
                        <a:rPr kumimoji="0" lang="en-US" sz="1400" b="1" i="0" u="none" strike="noStrike" cap="none" normalizeH="0" baseline="0" smtClean="0">
                          <a:ln>
                            <a:noFill/>
                          </a:ln>
                          <a:solidFill>
                            <a:schemeClr val="tx1"/>
                          </a:solidFill>
                          <a:effectLst/>
                          <a:latin typeface="Cambria Math" pitchFamily="18" charset="0"/>
                          <a:cs typeface="Times New Roman" pitchFamily="18" charset="0"/>
                        </a:rPr>
                        <a:t>$x1790.48=</a:t>
                      </a:r>
                      <a:endParaRPr kumimoji="0" lang="en-US" sz="14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Cambria Math" pitchFamily="18" charset="0"/>
                          <a:cs typeface="Times New Roman" pitchFamily="18" charset="0"/>
                        </a:rPr>
                        <a:t>76’990’640</a:t>
                      </a:r>
                      <a:endParaRPr kumimoji="0" lang="en-US" sz="1400" b="1" i="0" u="none" strike="noStrike" cap="none" normalizeH="0" baseline="0" smtClean="0">
                        <a:ln>
                          <a:noFill/>
                        </a:ln>
                        <a:solidFill>
                          <a:schemeClr val="tx1"/>
                        </a:solidFill>
                        <a:effectLst/>
                        <a:latin typeface="Calibri" pitchFamily="34" charset="0"/>
                        <a:cs typeface="Calibri" pitchFamily="34"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Cambria Math" pitchFamily="18" charset="0"/>
                        <a:cs typeface="Times New Roman"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Cambria Math" pitchFamily="18" charset="0"/>
                          <a:cs typeface="Times New Roman" pitchFamily="18" charset="0"/>
                        </a:rPr>
                        <a:t>76’990’640</a:t>
                      </a:r>
                      <a:endParaRPr kumimoji="0" lang="en-US" sz="14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4272">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mn-MN" sz="1400" b="1" i="0" u="none" strike="noStrike" cap="none" normalizeH="0" baseline="0" smtClean="0">
                          <a:ln>
                            <a:noFill/>
                          </a:ln>
                          <a:solidFill>
                            <a:schemeClr val="tx1"/>
                          </a:solidFill>
                          <a:effectLst/>
                          <a:latin typeface="Arial" pitchFamily="34" charset="0"/>
                          <a:cs typeface="Times New Roman" pitchFamily="18" charset="0"/>
                        </a:rPr>
                        <a:t>Лого хэвлэх төхөөрөмж</a:t>
                      </a:r>
                      <a:endParaRPr kumimoji="0" lang="en-US" sz="14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endParaRPr kumimoji="0" lang="mn-MN" sz="1400" b="1" i="0" u="none" strike="noStrike" cap="none" normalizeH="0" baseline="0" dirty="0" smtClean="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mn-MN" sz="1400" b="1" i="0" u="none" strike="noStrike" cap="none" normalizeH="0" baseline="0" dirty="0" smtClean="0">
                          <a:ln>
                            <a:noFill/>
                          </a:ln>
                          <a:solidFill>
                            <a:schemeClr val="tx1"/>
                          </a:solidFill>
                          <a:effectLst/>
                          <a:latin typeface="Arial" pitchFamily="34" charset="0"/>
                          <a:cs typeface="Times New Roman" pitchFamily="18" charset="0"/>
                        </a:rPr>
                        <a:t>1</a:t>
                      </a:r>
                      <a:endParaRPr kumimoji="0" lang="en-US" sz="1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mn-MN" sz="1400" b="1" i="0" u="none" strike="noStrike" cap="none" normalizeH="0" baseline="0" smtClean="0">
                          <a:ln>
                            <a:noFill/>
                          </a:ln>
                          <a:solidFill>
                            <a:schemeClr val="tx1"/>
                          </a:solidFill>
                          <a:effectLst/>
                          <a:latin typeface="Arial" pitchFamily="34" charset="0"/>
                          <a:cs typeface="Times New Roman" pitchFamily="18" charset="0"/>
                        </a:rPr>
                        <a:t>17</a:t>
                      </a:r>
                      <a:r>
                        <a:rPr kumimoji="0" lang="en-US" sz="1400" b="1" i="0" u="none" strike="noStrike" cap="none" normalizeH="0" baseline="0" smtClean="0">
                          <a:ln>
                            <a:noFill/>
                          </a:ln>
                          <a:solidFill>
                            <a:schemeClr val="tx1"/>
                          </a:solidFill>
                          <a:effectLst/>
                          <a:latin typeface="Arial" pitchFamily="34" charset="0"/>
                          <a:cs typeface="Times New Roman" pitchFamily="18" charset="0"/>
                        </a:rPr>
                        <a:t>’904’800</a:t>
                      </a:r>
                      <a:endParaRPr kumimoji="0" lang="en-US" sz="14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mn-MN" sz="1400" b="1" i="0" u="none" strike="noStrike" cap="none" normalizeH="0" baseline="0" dirty="0" smtClean="0">
                          <a:ln>
                            <a:noFill/>
                          </a:ln>
                          <a:solidFill>
                            <a:schemeClr val="tx1"/>
                          </a:solidFill>
                          <a:effectLst/>
                          <a:latin typeface="Arial" pitchFamily="34" charset="0"/>
                          <a:cs typeface="Times New Roman" pitchFamily="18" charset="0"/>
                        </a:rPr>
                        <a:t>17</a:t>
                      </a:r>
                      <a:r>
                        <a:rPr kumimoji="0" lang="en-US" sz="1400" b="1" i="0" u="none" strike="noStrike" cap="none" normalizeH="0" baseline="0" dirty="0" smtClean="0">
                          <a:ln>
                            <a:noFill/>
                          </a:ln>
                          <a:solidFill>
                            <a:schemeClr val="tx1"/>
                          </a:solidFill>
                          <a:effectLst/>
                          <a:latin typeface="Arial" pitchFamily="34" charset="0"/>
                          <a:cs typeface="Times New Roman" pitchFamily="18" charset="0"/>
                        </a:rPr>
                        <a:t>’904’800</a:t>
                      </a:r>
                      <a:endParaRPr kumimoji="0" lang="en-US" sz="1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4272">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mn-MN" sz="1400" b="1" i="0" u="none" strike="noStrike" cap="none" normalizeH="0" baseline="0" smtClean="0">
                          <a:ln>
                            <a:noFill/>
                          </a:ln>
                          <a:solidFill>
                            <a:schemeClr val="tx1"/>
                          </a:solidFill>
                          <a:effectLst/>
                          <a:latin typeface="Arial" pitchFamily="34" charset="0"/>
                          <a:cs typeface="Times New Roman" pitchFamily="18" charset="0"/>
                        </a:rPr>
                        <a:t>Сэрээт өргөгч </a:t>
                      </a:r>
                      <a:endParaRPr kumimoji="0" lang="en-US" sz="14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Times New Roman" pitchFamily="18" charset="0"/>
                        </a:rPr>
                        <a:t>/</a:t>
                      </a:r>
                      <a:r>
                        <a:rPr kumimoji="0" lang="mn-MN" sz="1400" b="1" i="0" u="none" strike="noStrike" cap="none" normalizeH="0" baseline="0" smtClean="0">
                          <a:ln>
                            <a:noFill/>
                          </a:ln>
                          <a:solidFill>
                            <a:schemeClr val="tx1"/>
                          </a:solidFill>
                          <a:effectLst/>
                          <a:latin typeface="Arial" pitchFamily="34" charset="0"/>
                          <a:cs typeface="Times New Roman" pitchFamily="18" charset="0"/>
                        </a:rPr>
                        <a:t>по кар</a:t>
                      </a:r>
                      <a:r>
                        <a:rPr kumimoji="0" lang="en-US" sz="1400" b="1" i="0" u="none" strike="noStrike" cap="none" normalizeH="0" baseline="0" smtClean="0">
                          <a:ln>
                            <a:noFill/>
                          </a:ln>
                          <a:solidFill>
                            <a:schemeClr val="tx1"/>
                          </a:solidFill>
                          <a:effectLst/>
                          <a:latin typeface="Arial" pitchFamily="34" charset="0"/>
                          <a:cs typeface="Times New Roman" pitchFamily="18" charset="0"/>
                        </a:rPr>
                        <a:t>/</a:t>
                      </a:r>
                      <a:endParaRPr kumimoji="0" lang="en-US" sz="1400" b="1" i="0" u="none" strike="noStrike" cap="none" normalizeH="0" baseline="0" smtClean="0">
                        <a:ln>
                          <a:noFill/>
                        </a:ln>
                        <a:solidFill>
                          <a:schemeClr val="tx1"/>
                        </a:solidFill>
                        <a:effectLst/>
                        <a:latin typeface="Calibri" pitchFamily="34" charset="0"/>
                        <a:cs typeface="Calibri" pitchFamily="34"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Times New Roman" pitchFamily="18" charset="0"/>
                        </a:rPr>
                        <a:t>1</a:t>
                      </a:r>
                      <a:endParaRPr kumimoji="0" lang="en-US" sz="14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Times New Roman" pitchFamily="18" charset="0"/>
                        </a:rPr>
                        <a:t>35’809’600</a:t>
                      </a:r>
                      <a:endParaRPr kumimoji="0" lang="en-US" sz="14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Times New Roman" pitchFamily="18" charset="0"/>
                        </a:rPr>
                        <a:t>35’809’600</a:t>
                      </a:r>
                      <a:endParaRPr kumimoji="0" lang="en-US" sz="14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4272">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mn-MN" sz="1400" b="1" i="0" u="none" strike="noStrike" cap="none" normalizeH="0" baseline="0" smtClean="0">
                          <a:ln>
                            <a:noFill/>
                          </a:ln>
                          <a:solidFill>
                            <a:schemeClr val="tx1"/>
                          </a:solidFill>
                          <a:effectLst/>
                          <a:latin typeface="Arial" pitchFamily="34" charset="0"/>
                          <a:cs typeface="Times New Roman" pitchFamily="18" charset="0"/>
                        </a:rPr>
                        <a:t>Ачааны портер автомашин</a:t>
                      </a:r>
                      <a:endParaRPr kumimoji="0" lang="en-US" sz="14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Times New Roman" pitchFamily="18" charset="0"/>
                        </a:rPr>
                        <a:t>1</a:t>
                      </a:r>
                      <a:endParaRPr kumimoji="0" lang="en-US" sz="14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Times New Roman" pitchFamily="18" charset="0"/>
                        </a:rPr>
                        <a:t>15’000’000</a:t>
                      </a:r>
                      <a:endParaRPr kumimoji="0" lang="en-US" sz="14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Times New Roman" pitchFamily="18" charset="0"/>
                        </a:rPr>
                        <a:t>15’000’000</a:t>
                      </a:r>
                      <a:endParaRPr kumimoji="0" lang="en-US" sz="14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4272">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mn-MN" sz="1400" b="1" i="0" u="none" strike="noStrike" cap="none" normalizeH="0" baseline="0" smtClean="0">
                          <a:ln>
                            <a:noFill/>
                          </a:ln>
                          <a:solidFill>
                            <a:schemeClr val="tx1"/>
                          </a:solidFill>
                          <a:effectLst/>
                          <a:latin typeface="Arial" pitchFamily="34" charset="0"/>
                          <a:cs typeface="Times New Roman" pitchFamily="18" charset="0"/>
                        </a:rPr>
                        <a:t>Бусад хөрөнгө оруулалт</a:t>
                      </a:r>
                      <a:endParaRPr kumimoji="0" lang="en-US" sz="14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Arial"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Times New Roman" pitchFamily="18" charset="0"/>
                        </a:rPr>
                        <a:t>70’000’000</a:t>
                      </a:r>
                      <a:endParaRPr kumimoji="0" lang="en-US" sz="14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Times New Roman" pitchFamily="18" charset="0"/>
                        </a:rPr>
                        <a:t>60’000’000</a:t>
                      </a:r>
                      <a:endParaRPr kumimoji="0" lang="en-US" sz="14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05">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mn-MN" sz="1400" b="1" i="0" u="none" strike="noStrike" cap="none" normalizeH="0" baseline="0" smtClean="0">
                          <a:ln>
                            <a:noFill/>
                          </a:ln>
                          <a:solidFill>
                            <a:schemeClr val="tx1"/>
                          </a:solidFill>
                          <a:effectLst/>
                          <a:latin typeface="Arial" pitchFamily="34" charset="0"/>
                          <a:cs typeface="Times New Roman" pitchFamily="18" charset="0"/>
                        </a:rPr>
                        <a:t>Нийт</a:t>
                      </a:r>
                      <a:endParaRPr kumimoji="0" lang="en-US" sz="14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Arial"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Arial"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Arial" pitchFamily="34" charset="0"/>
                          <a:cs typeface="Times New Roman" pitchFamily="18" charset="0"/>
                        </a:rPr>
                        <a:t>205’705’040</a:t>
                      </a:r>
                      <a:endParaRPr kumimoji="0" lang="en-US" sz="1400" b="1" i="0" u="none" strike="noStrike" cap="none" normalizeH="0" baseline="0" dirty="0" smtClean="0">
                        <a:ln>
                          <a:noFill/>
                        </a:ln>
                        <a:solidFill>
                          <a:srgbClr val="FFFF00"/>
                        </a:solidFill>
                        <a:effectLst/>
                        <a:latin typeface="Calibri" pitchFamily="34" charset="0"/>
                        <a:ea typeface="Calibri" pitchFamily="34" charset="0"/>
                        <a:cs typeface="Times New Roman" pitchFamily="18" charset="0"/>
                      </a:endParaRPr>
                    </a:p>
                  </a:txBody>
                  <a:tcPr marL="63500" marR="635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7"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8" name="Title 1"/>
          <p:cNvSpPr txBox="1">
            <a:spLocks/>
          </p:cNvSpPr>
          <p:nvPr/>
        </p:nvSpPr>
        <p:spPr>
          <a:xfrm>
            <a:off x="485775" y="114300"/>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Төслийн хөрөнгө оруулалтын</a:t>
            </a:r>
          </a:p>
          <a:p>
            <a:pPr algn="ctr" fontAlgn="auto">
              <a:spcAft>
                <a:spcPts val="0"/>
              </a:spcAft>
              <a:defRPr/>
            </a:pPr>
            <a:r>
              <a:rPr lang="mn-MN" sz="3200" b="1" dirty="0" smtClean="0">
                <a:latin typeface="Times New Roman" pitchFamily="18" charset="0"/>
                <a:ea typeface="+mj-ea"/>
                <a:cs typeface="Times New Roman" pitchFamily="18" charset="0"/>
              </a:rPr>
              <a:t> төлөвлөгөө</a:t>
            </a:r>
            <a:endParaRPr lang="en-US" sz="3200" b="1" dirty="0">
              <a:latin typeface="Times New Roman" pitchFamily="18" charset="0"/>
              <a:ea typeface="+mj-ea"/>
              <a:cs typeface="Times New Roman" pitchFamily="18" charset="0"/>
            </a:endParaRPr>
          </a:p>
        </p:txBody>
      </p:sp>
      <p:graphicFrame>
        <p:nvGraphicFramePr>
          <p:cNvPr id="10" name="Table 9"/>
          <p:cNvGraphicFramePr>
            <a:graphicFrameLocks noGrp="1"/>
          </p:cNvGraphicFramePr>
          <p:nvPr/>
        </p:nvGraphicFramePr>
        <p:xfrm>
          <a:off x="2533015" y="1377950"/>
          <a:ext cx="6080760" cy="4705351"/>
        </p:xfrm>
        <a:graphic>
          <a:graphicData uri="http://schemas.openxmlformats.org/drawingml/2006/table">
            <a:tbl>
              <a:tblPr/>
              <a:tblGrid>
                <a:gridCol w="1668780"/>
                <a:gridCol w="1657350"/>
                <a:gridCol w="1377315"/>
                <a:gridCol w="1377315"/>
              </a:tblGrid>
              <a:tr h="470536">
                <a:tc gridSpan="2">
                  <a:txBody>
                    <a:bodyPr/>
                    <a:lstStyle/>
                    <a:p>
                      <a:pPr marL="0" marR="0">
                        <a:lnSpc>
                          <a:spcPct val="150000"/>
                        </a:lnSpc>
                        <a:spcBef>
                          <a:spcPts val="0"/>
                        </a:spcBef>
                        <a:spcAft>
                          <a:spcPts val="0"/>
                        </a:spcAft>
                      </a:pPr>
                      <a:r>
                        <a:rPr lang="mn-MN" sz="1200" b="1">
                          <a:latin typeface="Arial"/>
                          <a:ea typeface="Times New Roman"/>
                          <a:cs typeface="Times New Roman"/>
                        </a:rPr>
                        <a:t>Жижиг дунд үйлдвэрлэлийг дэмжих зээл</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28575" cap="flat" cmpd="sng" algn="ctr">
                      <a:solidFill>
                        <a:srgbClr val="F79646"/>
                      </a:solidFill>
                      <a:prstDash val="solid"/>
                      <a:round/>
                      <a:headEnd type="none" w="med" len="med"/>
                      <a:tailEnd type="none" w="med" len="med"/>
                    </a:lnB>
                  </a:tcPr>
                </a:tc>
                <a:tc hMerge="1">
                  <a:txBody>
                    <a:bodyPr/>
                    <a:lstStyle/>
                    <a:p>
                      <a:endParaRPr lang="en-US"/>
                    </a:p>
                  </a:txBody>
                  <a:tcPr/>
                </a:tc>
                <a:tc gridSpan="2">
                  <a:txBody>
                    <a:bodyPr/>
                    <a:lstStyle/>
                    <a:p>
                      <a:pPr marL="0" marR="0">
                        <a:lnSpc>
                          <a:spcPct val="150000"/>
                        </a:lnSpc>
                        <a:spcBef>
                          <a:spcPts val="0"/>
                        </a:spcBef>
                        <a:spcAft>
                          <a:spcPts val="0"/>
                        </a:spcAft>
                      </a:pPr>
                      <a:r>
                        <a:rPr lang="mn-MN" sz="1200" b="1">
                          <a:latin typeface="Arial"/>
                          <a:ea typeface="Times New Roman"/>
                          <a:cs typeface="Times New Roman"/>
                        </a:rPr>
                        <a:t>Бизнессийн зээл</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28575" cap="flat" cmpd="sng" algn="ctr">
                      <a:solidFill>
                        <a:srgbClr val="F79646"/>
                      </a:solidFill>
                      <a:prstDash val="solid"/>
                      <a:round/>
                      <a:headEnd type="none" w="med" len="med"/>
                      <a:tailEnd type="none" w="med" len="med"/>
                    </a:lnB>
                  </a:tcPr>
                </a:tc>
                <a:tc hMerge="1">
                  <a:txBody>
                    <a:bodyPr/>
                    <a:lstStyle/>
                    <a:p>
                      <a:endParaRPr lang="en-US"/>
                    </a:p>
                  </a:txBody>
                  <a:tcPr/>
                </a:tc>
              </a:tr>
              <a:tr h="470536">
                <a:tc>
                  <a:txBody>
                    <a:bodyPr/>
                    <a:lstStyle/>
                    <a:p>
                      <a:pPr marL="0" marR="0">
                        <a:lnSpc>
                          <a:spcPct val="150000"/>
                        </a:lnSpc>
                        <a:spcBef>
                          <a:spcPts val="0"/>
                        </a:spcBef>
                        <a:spcAft>
                          <a:spcPts val="0"/>
                        </a:spcAft>
                      </a:pPr>
                      <a:r>
                        <a:rPr lang="mn-MN" sz="1200" b="1">
                          <a:latin typeface="Arial"/>
                          <a:ea typeface="Times New Roman"/>
                          <a:cs typeface="Times New Roman"/>
                        </a:rPr>
                        <a:t>Зээлийн хэмжээ</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28575"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c>
                  <a:txBody>
                    <a:bodyPr/>
                    <a:lstStyle/>
                    <a:p>
                      <a:pPr marL="0" marR="0" algn="r">
                        <a:lnSpc>
                          <a:spcPct val="150000"/>
                        </a:lnSpc>
                        <a:spcBef>
                          <a:spcPts val="0"/>
                        </a:spcBef>
                        <a:spcAft>
                          <a:spcPts val="0"/>
                        </a:spcAft>
                      </a:pPr>
                      <a:r>
                        <a:rPr lang="mn-MN" sz="1200">
                          <a:latin typeface="Arial"/>
                          <a:ea typeface="Times New Roman"/>
                          <a:cs typeface="Times New Roman"/>
                        </a:rPr>
                        <a:t>100</a:t>
                      </a:r>
                      <a:r>
                        <a:rPr lang="en-US" sz="1200">
                          <a:latin typeface="Arial"/>
                          <a:ea typeface="Times New Roman"/>
                          <a:cs typeface="Times New Roman"/>
                        </a:rPr>
                        <a:t>’000’000 </a:t>
                      </a:r>
                      <a:r>
                        <a:rPr lang="mn-MN" sz="1200">
                          <a:latin typeface="Cambria Math"/>
                          <a:ea typeface="Times New Roman"/>
                          <a:cs typeface="Arial"/>
                        </a:rPr>
                        <a:t>₮</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28575"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c>
                  <a:txBody>
                    <a:bodyPr/>
                    <a:lstStyle/>
                    <a:p>
                      <a:pPr marL="0" marR="0">
                        <a:lnSpc>
                          <a:spcPct val="150000"/>
                        </a:lnSpc>
                        <a:spcBef>
                          <a:spcPts val="0"/>
                        </a:spcBef>
                        <a:spcAft>
                          <a:spcPts val="0"/>
                        </a:spcAft>
                      </a:pPr>
                      <a:r>
                        <a:rPr lang="mn-MN" sz="1200">
                          <a:latin typeface="Arial"/>
                          <a:ea typeface="Times New Roman"/>
                          <a:cs typeface="Times New Roman"/>
                        </a:rPr>
                        <a:t>Зээлийн хэмжээ</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28575"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c>
                  <a:txBody>
                    <a:bodyPr/>
                    <a:lstStyle/>
                    <a:p>
                      <a:pPr marL="0" marR="0" algn="r">
                        <a:lnSpc>
                          <a:spcPct val="150000"/>
                        </a:lnSpc>
                        <a:spcBef>
                          <a:spcPts val="0"/>
                        </a:spcBef>
                        <a:spcAft>
                          <a:spcPts val="0"/>
                        </a:spcAft>
                      </a:pPr>
                      <a:r>
                        <a:rPr lang="mn-MN" sz="1200">
                          <a:latin typeface="Arial"/>
                          <a:ea typeface="Times New Roman"/>
                          <a:cs typeface="Times New Roman"/>
                        </a:rPr>
                        <a:t>100</a:t>
                      </a:r>
                      <a:r>
                        <a:rPr lang="en-US" sz="1200">
                          <a:latin typeface="Arial"/>
                          <a:ea typeface="Times New Roman"/>
                          <a:cs typeface="Times New Roman"/>
                        </a:rPr>
                        <a:t>’000’000 </a:t>
                      </a:r>
                      <a:r>
                        <a:rPr lang="mn-MN" sz="1200">
                          <a:latin typeface="Cambria Math"/>
                          <a:ea typeface="Times New Roman"/>
                          <a:cs typeface="Arial"/>
                        </a:rPr>
                        <a:t>₮</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28575"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r>
              <a:tr h="941069">
                <a:tc>
                  <a:txBody>
                    <a:bodyPr/>
                    <a:lstStyle/>
                    <a:p>
                      <a:pPr marL="0" marR="0">
                        <a:lnSpc>
                          <a:spcPct val="150000"/>
                        </a:lnSpc>
                        <a:spcBef>
                          <a:spcPts val="0"/>
                        </a:spcBef>
                        <a:spcAft>
                          <a:spcPts val="0"/>
                        </a:spcAft>
                      </a:pPr>
                      <a:r>
                        <a:rPr lang="mn-MN" sz="1200" b="1">
                          <a:latin typeface="Arial"/>
                          <a:ea typeface="Times New Roman"/>
                          <a:cs typeface="Times New Roman"/>
                        </a:rPr>
                        <a:t>Төлбөр хийх хугацаа</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tcPr>
                </a:tc>
                <a:tc>
                  <a:txBody>
                    <a:bodyPr/>
                    <a:lstStyle/>
                    <a:p>
                      <a:pPr marL="0" marR="0" algn="r">
                        <a:lnSpc>
                          <a:spcPct val="150000"/>
                        </a:lnSpc>
                        <a:spcBef>
                          <a:spcPts val="0"/>
                        </a:spcBef>
                        <a:spcAft>
                          <a:spcPts val="0"/>
                        </a:spcAft>
                      </a:pPr>
                      <a:r>
                        <a:rPr lang="mn-MN" sz="1200">
                          <a:latin typeface="Arial"/>
                          <a:ea typeface="Times New Roman"/>
                          <a:cs typeface="Times New Roman"/>
                        </a:rPr>
                        <a:t>60 сар</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tcPr>
                </a:tc>
                <a:tc>
                  <a:txBody>
                    <a:bodyPr/>
                    <a:lstStyle/>
                    <a:p>
                      <a:pPr marL="0" marR="0">
                        <a:lnSpc>
                          <a:spcPct val="150000"/>
                        </a:lnSpc>
                        <a:spcBef>
                          <a:spcPts val="0"/>
                        </a:spcBef>
                        <a:spcAft>
                          <a:spcPts val="0"/>
                        </a:spcAft>
                      </a:pPr>
                      <a:r>
                        <a:rPr lang="mn-MN" sz="1200">
                          <a:latin typeface="Arial"/>
                          <a:ea typeface="Times New Roman"/>
                          <a:cs typeface="Times New Roman"/>
                        </a:rPr>
                        <a:t>Төлбөр хийх хугацаа</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tcPr>
                </a:tc>
                <a:tc>
                  <a:txBody>
                    <a:bodyPr/>
                    <a:lstStyle/>
                    <a:p>
                      <a:pPr marL="0" marR="0" algn="r">
                        <a:lnSpc>
                          <a:spcPct val="150000"/>
                        </a:lnSpc>
                        <a:spcBef>
                          <a:spcPts val="0"/>
                        </a:spcBef>
                        <a:spcAft>
                          <a:spcPts val="0"/>
                        </a:spcAft>
                      </a:pPr>
                      <a:r>
                        <a:rPr lang="mn-MN" sz="1200">
                          <a:latin typeface="Arial"/>
                          <a:ea typeface="Times New Roman"/>
                          <a:cs typeface="Times New Roman"/>
                        </a:rPr>
                        <a:t>60 сар</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tcPr>
                </a:tc>
              </a:tr>
              <a:tr h="470536">
                <a:tc>
                  <a:txBody>
                    <a:bodyPr/>
                    <a:lstStyle/>
                    <a:p>
                      <a:pPr marL="0" marR="0">
                        <a:lnSpc>
                          <a:spcPct val="150000"/>
                        </a:lnSpc>
                        <a:spcBef>
                          <a:spcPts val="0"/>
                        </a:spcBef>
                        <a:spcAft>
                          <a:spcPts val="0"/>
                        </a:spcAft>
                      </a:pPr>
                      <a:r>
                        <a:rPr lang="mn-MN" sz="1200" b="1">
                          <a:latin typeface="Arial"/>
                          <a:ea typeface="Times New Roman"/>
                          <a:cs typeface="Times New Roman"/>
                        </a:rPr>
                        <a:t>Жилийн хүү</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c>
                  <a:txBody>
                    <a:bodyPr/>
                    <a:lstStyle/>
                    <a:p>
                      <a:pPr marL="0" marR="0" algn="r">
                        <a:lnSpc>
                          <a:spcPct val="150000"/>
                        </a:lnSpc>
                        <a:spcBef>
                          <a:spcPts val="0"/>
                        </a:spcBef>
                        <a:spcAft>
                          <a:spcPts val="0"/>
                        </a:spcAft>
                      </a:pPr>
                      <a:r>
                        <a:rPr lang="en-US" sz="1200">
                          <a:latin typeface="Arial"/>
                          <a:ea typeface="Times New Roman"/>
                          <a:cs typeface="Times New Roman"/>
                        </a:rPr>
                        <a:t>7 %</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c>
                  <a:txBody>
                    <a:bodyPr/>
                    <a:lstStyle/>
                    <a:p>
                      <a:pPr marL="0" marR="0">
                        <a:lnSpc>
                          <a:spcPct val="150000"/>
                        </a:lnSpc>
                        <a:spcBef>
                          <a:spcPts val="0"/>
                        </a:spcBef>
                        <a:spcAft>
                          <a:spcPts val="0"/>
                        </a:spcAft>
                      </a:pPr>
                      <a:r>
                        <a:rPr lang="mn-MN" sz="1200">
                          <a:latin typeface="Arial"/>
                          <a:ea typeface="Times New Roman"/>
                          <a:cs typeface="Times New Roman"/>
                        </a:rPr>
                        <a:t>Жилийн хүү</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c>
                  <a:txBody>
                    <a:bodyPr/>
                    <a:lstStyle/>
                    <a:p>
                      <a:pPr marL="0" marR="0" algn="r">
                        <a:lnSpc>
                          <a:spcPct val="150000"/>
                        </a:lnSpc>
                        <a:spcBef>
                          <a:spcPts val="0"/>
                        </a:spcBef>
                        <a:spcAft>
                          <a:spcPts val="0"/>
                        </a:spcAft>
                      </a:pPr>
                      <a:r>
                        <a:rPr lang="mn-MN" sz="1200">
                          <a:latin typeface="Arial"/>
                          <a:ea typeface="Times New Roman"/>
                          <a:cs typeface="Times New Roman"/>
                        </a:rPr>
                        <a:t>17 %</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r>
              <a:tr h="470536">
                <a:tc>
                  <a:txBody>
                    <a:bodyPr/>
                    <a:lstStyle/>
                    <a:p>
                      <a:pPr marL="0" marR="0">
                        <a:lnSpc>
                          <a:spcPct val="150000"/>
                        </a:lnSpc>
                        <a:spcBef>
                          <a:spcPts val="0"/>
                        </a:spcBef>
                        <a:spcAft>
                          <a:spcPts val="0"/>
                        </a:spcAft>
                      </a:pPr>
                      <a:r>
                        <a:rPr lang="mn-MN" sz="1200" b="1">
                          <a:latin typeface="Arial"/>
                          <a:ea typeface="Times New Roman"/>
                          <a:cs typeface="Times New Roman"/>
                        </a:rPr>
                        <a:t>Сард төлөх дүн</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latin typeface="Arial"/>
                          <a:ea typeface="Calibri"/>
                          <a:cs typeface="Times New Roman"/>
                        </a:rPr>
                        <a:t>1’980’119.85 </a:t>
                      </a:r>
                      <a:r>
                        <a:rPr lang="mn-MN" sz="1200">
                          <a:latin typeface="Cambria Math"/>
                          <a:ea typeface="Calibri"/>
                          <a:cs typeface="Arial"/>
                        </a:rPr>
                        <a:t>₮</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tcPr>
                </a:tc>
                <a:tc>
                  <a:txBody>
                    <a:bodyPr/>
                    <a:lstStyle/>
                    <a:p>
                      <a:pPr marL="0" marR="0">
                        <a:lnSpc>
                          <a:spcPct val="150000"/>
                        </a:lnSpc>
                        <a:spcBef>
                          <a:spcPts val="0"/>
                        </a:spcBef>
                        <a:spcAft>
                          <a:spcPts val="0"/>
                        </a:spcAft>
                      </a:pPr>
                      <a:r>
                        <a:rPr lang="mn-MN" sz="1200">
                          <a:latin typeface="Arial"/>
                          <a:ea typeface="Times New Roman"/>
                          <a:cs typeface="Times New Roman"/>
                        </a:rPr>
                        <a:t>Сард төлөх дүн</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latin typeface="Arial"/>
                          <a:ea typeface="Calibri"/>
                          <a:cs typeface="Times New Roman"/>
                        </a:rPr>
                        <a:t>2’485’257.58 </a:t>
                      </a:r>
                      <a:r>
                        <a:rPr lang="mn-MN" sz="1200">
                          <a:latin typeface="Cambria Math"/>
                          <a:ea typeface="Calibri"/>
                          <a:cs typeface="Arial"/>
                        </a:rPr>
                        <a:t>₮</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tcPr>
                </a:tc>
              </a:tr>
              <a:tr h="941069">
                <a:tc>
                  <a:txBody>
                    <a:bodyPr/>
                    <a:lstStyle/>
                    <a:p>
                      <a:pPr marL="0" marR="0">
                        <a:lnSpc>
                          <a:spcPct val="150000"/>
                        </a:lnSpc>
                        <a:spcBef>
                          <a:spcPts val="0"/>
                        </a:spcBef>
                        <a:spcAft>
                          <a:spcPts val="0"/>
                        </a:spcAft>
                      </a:pPr>
                      <a:r>
                        <a:rPr lang="mn-MN" sz="1200" b="1">
                          <a:latin typeface="Arial"/>
                          <a:ea typeface="Times New Roman"/>
                          <a:cs typeface="Times New Roman"/>
                        </a:rPr>
                        <a:t>Нийт эргэн төлөх дүн</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c>
                  <a:txBody>
                    <a:bodyPr/>
                    <a:lstStyle/>
                    <a:p>
                      <a:pPr marL="0" marR="0" algn="r">
                        <a:lnSpc>
                          <a:spcPct val="150000"/>
                        </a:lnSpc>
                        <a:spcBef>
                          <a:spcPts val="0"/>
                        </a:spcBef>
                        <a:spcAft>
                          <a:spcPts val="0"/>
                        </a:spcAft>
                      </a:pPr>
                      <a:r>
                        <a:rPr lang="en-US" sz="1200">
                          <a:latin typeface="Arial"/>
                          <a:ea typeface="Calibri"/>
                          <a:cs typeface="Times New Roman"/>
                        </a:rPr>
                        <a:t>118’807’191.24 </a:t>
                      </a:r>
                      <a:r>
                        <a:rPr lang="mn-MN" sz="1200">
                          <a:latin typeface="Cambria Math"/>
                          <a:ea typeface="Calibri"/>
                          <a:cs typeface="Arial"/>
                        </a:rPr>
                        <a:t>₮</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c>
                  <a:txBody>
                    <a:bodyPr/>
                    <a:lstStyle/>
                    <a:p>
                      <a:pPr marL="0" marR="0">
                        <a:lnSpc>
                          <a:spcPct val="150000"/>
                        </a:lnSpc>
                        <a:spcBef>
                          <a:spcPts val="0"/>
                        </a:spcBef>
                        <a:spcAft>
                          <a:spcPts val="0"/>
                        </a:spcAft>
                      </a:pPr>
                      <a:r>
                        <a:rPr lang="mn-MN" sz="1200">
                          <a:latin typeface="Arial"/>
                          <a:ea typeface="Times New Roman"/>
                          <a:cs typeface="Times New Roman"/>
                        </a:rPr>
                        <a:t>Нийт эргэн төлөх дүн</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c>
                  <a:txBody>
                    <a:bodyPr/>
                    <a:lstStyle/>
                    <a:p>
                      <a:pPr marL="0" marR="0" algn="r">
                        <a:lnSpc>
                          <a:spcPct val="115000"/>
                        </a:lnSpc>
                        <a:spcBef>
                          <a:spcPts val="0"/>
                        </a:spcBef>
                        <a:spcAft>
                          <a:spcPts val="0"/>
                        </a:spcAft>
                      </a:pPr>
                      <a:r>
                        <a:rPr lang="en-US" sz="1200">
                          <a:latin typeface="Arial"/>
                          <a:ea typeface="Calibri"/>
                          <a:cs typeface="Times New Roman"/>
                        </a:rPr>
                        <a:t>149’115’454.60 </a:t>
                      </a:r>
                      <a:r>
                        <a:rPr lang="mn-MN" sz="1200">
                          <a:latin typeface="Cambria Math"/>
                          <a:ea typeface="Calibri"/>
                          <a:cs typeface="Arial"/>
                        </a:rPr>
                        <a:t>₮</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r>
              <a:tr h="941069">
                <a:tc>
                  <a:txBody>
                    <a:bodyPr/>
                    <a:lstStyle/>
                    <a:p>
                      <a:pPr marL="0" marR="0">
                        <a:lnSpc>
                          <a:spcPct val="150000"/>
                        </a:lnSpc>
                        <a:spcBef>
                          <a:spcPts val="0"/>
                        </a:spcBef>
                        <a:spcAft>
                          <a:spcPts val="0"/>
                        </a:spcAft>
                      </a:pPr>
                      <a:r>
                        <a:rPr lang="mn-MN" sz="1200" b="1">
                          <a:latin typeface="Arial"/>
                          <a:ea typeface="Times New Roman"/>
                          <a:cs typeface="Times New Roman"/>
                        </a:rPr>
                        <a:t>Зээлийн хүүгийн төлбөр</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tcPr>
                </a:tc>
                <a:tc>
                  <a:txBody>
                    <a:bodyPr/>
                    <a:lstStyle/>
                    <a:p>
                      <a:pPr marL="0" marR="0" algn="r">
                        <a:lnSpc>
                          <a:spcPct val="150000"/>
                        </a:lnSpc>
                        <a:spcBef>
                          <a:spcPts val="0"/>
                        </a:spcBef>
                        <a:spcAft>
                          <a:spcPts val="0"/>
                        </a:spcAft>
                      </a:pPr>
                      <a:r>
                        <a:rPr lang="en-US" sz="1200">
                          <a:latin typeface="Arial"/>
                          <a:ea typeface="Calibri"/>
                          <a:cs typeface="Times New Roman"/>
                        </a:rPr>
                        <a:t>18’807’191.24 </a:t>
                      </a:r>
                      <a:r>
                        <a:rPr lang="mn-MN" sz="1200">
                          <a:latin typeface="Cambria Math"/>
                          <a:ea typeface="Calibri"/>
                          <a:cs typeface="Arial"/>
                        </a:rPr>
                        <a:t>₮</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tcPr>
                </a:tc>
                <a:tc>
                  <a:txBody>
                    <a:bodyPr/>
                    <a:lstStyle/>
                    <a:p>
                      <a:pPr marL="0" marR="0">
                        <a:lnSpc>
                          <a:spcPct val="150000"/>
                        </a:lnSpc>
                        <a:spcBef>
                          <a:spcPts val="0"/>
                        </a:spcBef>
                        <a:spcAft>
                          <a:spcPts val="0"/>
                        </a:spcAft>
                      </a:pPr>
                      <a:r>
                        <a:rPr lang="mn-MN" sz="1200">
                          <a:latin typeface="Arial"/>
                          <a:ea typeface="Times New Roman"/>
                          <a:cs typeface="Times New Roman"/>
                        </a:rPr>
                        <a:t>Зээлийн хүүгийн төлбөр</a:t>
                      </a:r>
                      <a:endParaRPr lang="en-US" sz="110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tcPr>
                </a:tc>
                <a:tc>
                  <a:txBody>
                    <a:bodyPr/>
                    <a:lstStyle/>
                    <a:p>
                      <a:pPr marL="0" marR="0" algn="r">
                        <a:lnSpc>
                          <a:spcPct val="150000"/>
                        </a:lnSpc>
                        <a:spcBef>
                          <a:spcPts val="0"/>
                        </a:spcBef>
                        <a:spcAft>
                          <a:spcPts val="0"/>
                        </a:spcAft>
                      </a:pPr>
                      <a:r>
                        <a:rPr lang="en-US" sz="1200" dirty="0">
                          <a:latin typeface="Arial"/>
                          <a:ea typeface="Calibri"/>
                          <a:cs typeface="Times New Roman"/>
                        </a:rPr>
                        <a:t>49115454.60 </a:t>
                      </a:r>
                      <a:r>
                        <a:rPr lang="mn-MN" sz="1200" dirty="0">
                          <a:latin typeface="Cambria Math"/>
                          <a:ea typeface="Calibri"/>
                          <a:cs typeface="Arial"/>
                        </a:rPr>
                        <a:t>₮</a:t>
                      </a:r>
                      <a:endParaRPr lang="en-US" sz="1100" dirty="0">
                        <a:latin typeface="Calibri"/>
                        <a:ea typeface="Calibri"/>
                        <a:cs typeface="Times New Roman"/>
                      </a:endParaRPr>
                    </a:p>
                  </a:txBody>
                  <a:tcPr marL="68580" marR="68580" marT="0"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7"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8" name="Title 1"/>
          <p:cNvSpPr txBox="1">
            <a:spLocks/>
          </p:cNvSpPr>
          <p:nvPr/>
        </p:nvSpPr>
        <p:spPr>
          <a:xfrm>
            <a:off x="485775" y="114300"/>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Ашигт ажиллагаа</a:t>
            </a:r>
            <a:endParaRPr lang="en-US" sz="3200" b="1" dirty="0">
              <a:latin typeface="Times New Roman" pitchFamily="18" charset="0"/>
              <a:ea typeface="+mj-ea"/>
              <a:cs typeface="Times New Roman" pitchFamily="18" charset="0"/>
            </a:endParaRPr>
          </a:p>
        </p:txBody>
      </p:sp>
      <p:graphicFrame>
        <p:nvGraphicFramePr>
          <p:cNvPr id="10" name="Table 9"/>
          <p:cNvGraphicFramePr>
            <a:graphicFrameLocks noGrp="1"/>
          </p:cNvGraphicFramePr>
          <p:nvPr/>
        </p:nvGraphicFramePr>
        <p:xfrm>
          <a:off x="2886075" y="1257298"/>
          <a:ext cx="6029325" cy="4825998"/>
        </p:xfrm>
        <a:graphic>
          <a:graphicData uri="http://schemas.openxmlformats.org/drawingml/2006/table">
            <a:tbl>
              <a:tblPr/>
              <a:tblGrid>
                <a:gridCol w="4497705"/>
                <a:gridCol w="1531620"/>
              </a:tblGrid>
              <a:tr h="268111">
                <a:tc>
                  <a:txBody>
                    <a:bodyPr/>
                    <a:lstStyle/>
                    <a:p>
                      <a:pPr marL="0" marR="0" algn="just">
                        <a:lnSpc>
                          <a:spcPct val="115000"/>
                        </a:lnSpc>
                        <a:spcBef>
                          <a:spcPts val="0"/>
                        </a:spcBef>
                        <a:spcAft>
                          <a:spcPts val="0"/>
                        </a:spcAft>
                      </a:pPr>
                      <a:r>
                        <a:rPr lang="mn-MN" sz="1200" dirty="0">
                          <a:latin typeface="Arial"/>
                          <a:ea typeface="Times New Roman"/>
                          <a:cs typeface="Times New Roman"/>
                        </a:rPr>
                        <a:t>Үзүүлэлт </a:t>
                      </a:r>
                      <a:endParaRPr lang="en-US"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mn-MN" sz="1200">
                          <a:latin typeface="Arial"/>
                          <a:ea typeface="Times New Roman"/>
                          <a:cs typeface="Times New Roman"/>
                        </a:rPr>
                        <a:t>Дүн</a:t>
                      </a:r>
                      <a:r>
                        <a:rPr lang="en-US" sz="1200">
                          <a:latin typeface="Arial"/>
                          <a:ea typeface="Times New Roman"/>
                          <a:cs typeface="Times New Roman"/>
                        </a:rPr>
                        <a:t> /</a:t>
                      </a:r>
                      <a:r>
                        <a:rPr lang="mn-MN" sz="1200">
                          <a:latin typeface="Cambria Math"/>
                          <a:ea typeface="Times New Roman"/>
                          <a:cs typeface="Arial"/>
                        </a:rPr>
                        <a:t>₮</a:t>
                      </a:r>
                      <a:r>
                        <a:rPr lang="en-US" sz="1200">
                          <a:latin typeface="Arial"/>
                          <a:ea typeface="Times New Roman"/>
                          <a:cs typeface="Times New Roman"/>
                        </a:rPr>
                        <a:t>/</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111">
                <a:tc>
                  <a:txBody>
                    <a:bodyPr/>
                    <a:lstStyle/>
                    <a:p>
                      <a:pPr marL="0" marR="0" algn="just">
                        <a:lnSpc>
                          <a:spcPct val="115000"/>
                        </a:lnSpc>
                        <a:spcBef>
                          <a:spcPts val="0"/>
                        </a:spcBef>
                        <a:spcAft>
                          <a:spcPts val="0"/>
                        </a:spcAft>
                      </a:pPr>
                      <a:r>
                        <a:rPr lang="mn-MN" sz="1200">
                          <a:latin typeface="Arial"/>
                          <a:ea typeface="Times New Roman"/>
                          <a:cs typeface="Times New Roman"/>
                        </a:rPr>
                        <a:t>Борлуулалтын орлого</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latin typeface="Arial"/>
                          <a:ea typeface="Times New Roman"/>
                          <a:cs typeface="Times New Roman"/>
                        </a:rPr>
                        <a:t>722’400’000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111">
                <a:tc>
                  <a:txBody>
                    <a:bodyPr/>
                    <a:lstStyle/>
                    <a:p>
                      <a:pPr marL="0" marR="0" algn="just">
                        <a:lnSpc>
                          <a:spcPct val="115000"/>
                        </a:lnSpc>
                        <a:spcBef>
                          <a:spcPts val="0"/>
                        </a:spcBef>
                        <a:spcAft>
                          <a:spcPts val="0"/>
                        </a:spcAft>
                      </a:pPr>
                      <a:r>
                        <a:rPr lang="mn-MN" sz="1200">
                          <a:latin typeface="Arial"/>
                          <a:ea typeface="Times New Roman"/>
                          <a:cs typeface="Times New Roman"/>
                        </a:rPr>
                        <a:t>ББӨ</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latin typeface="Arial"/>
                          <a:ea typeface="Times New Roman"/>
                          <a:cs typeface="Times New Roman"/>
                        </a:rPr>
                        <a:t>433’440’000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111">
                <a:tc>
                  <a:txBody>
                    <a:bodyPr/>
                    <a:lstStyle/>
                    <a:p>
                      <a:pPr marL="0" marR="0" algn="just">
                        <a:lnSpc>
                          <a:spcPct val="115000"/>
                        </a:lnSpc>
                        <a:spcBef>
                          <a:spcPts val="0"/>
                        </a:spcBef>
                        <a:spcAft>
                          <a:spcPts val="0"/>
                        </a:spcAft>
                      </a:pPr>
                      <a:r>
                        <a:rPr lang="mn-MN" sz="1200">
                          <a:latin typeface="Arial"/>
                          <a:ea typeface="Times New Roman"/>
                          <a:cs typeface="Times New Roman"/>
                        </a:rPr>
                        <a:t>Нийт үйл ажиллагааны ашиг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a:highlight>
                            <a:srgbClr val="C0C0C0"/>
                          </a:highlight>
                          <a:latin typeface="Arial"/>
                          <a:ea typeface="Times New Roman"/>
                          <a:cs typeface="Times New Roman"/>
                        </a:rPr>
                        <a:t>288’960’000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111">
                <a:tc gridSpan="2">
                  <a:txBody>
                    <a:bodyPr/>
                    <a:lstStyle/>
                    <a:p>
                      <a:pPr marL="0" marR="0" algn="just">
                        <a:lnSpc>
                          <a:spcPct val="115000"/>
                        </a:lnSpc>
                        <a:spcBef>
                          <a:spcPts val="0"/>
                        </a:spcBef>
                        <a:spcAft>
                          <a:spcPts val="0"/>
                        </a:spcAft>
                      </a:pPr>
                      <a:r>
                        <a:rPr lang="mn-MN" sz="1200">
                          <a:latin typeface="Arial"/>
                          <a:ea typeface="Times New Roman"/>
                          <a:cs typeface="Times New Roman"/>
                        </a:rPr>
                        <a:t>Үйл ажиллагааны зардал</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68111">
                <a:tc>
                  <a:txBody>
                    <a:bodyPr/>
                    <a:lstStyle/>
                    <a:p>
                      <a:pPr marL="0" marR="0" algn="just">
                        <a:lnSpc>
                          <a:spcPct val="115000"/>
                        </a:lnSpc>
                        <a:spcBef>
                          <a:spcPts val="0"/>
                        </a:spcBef>
                        <a:spcAft>
                          <a:spcPts val="0"/>
                        </a:spcAft>
                      </a:pPr>
                      <a:r>
                        <a:rPr lang="mn-MN" sz="1200">
                          <a:latin typeface="Arial"/>
                          <a:ea typeface="Times New Roman"/>
                          <a:cs typeface="Times New Roman"/>
                        </a:rPr>
                        <a:t>Цалин</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latin typeface="Arial"/>
                          <a:ea typeface="Times New Roman"/>
                          <a:cs typeface="Times New Roman"/>
                        </a:rPr>
                        <a:t>72’600’000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111">
                <a:tc>
                  <a:txBody>
                    <a:bodyPr/>
                    <a:lstStyle/>
                    <a:p>
                      <a:pPr marL="0" marR="0" algn="just">
                        <a:lnSpc>
                          <a:spcPct val="115000"/>
                        </a:lnSpc>
                        <a:spcBef>
                          <a:spcPts val="0"/>
                        </a:spcBef>
                        <a:spcAft>
                          <a:spcPts val="0"/>
                        </a:spcAft>
                      </a:pPr>
                      <a:r>
                        <a:rPr lang="mn-MN" sz="1200">
                          <a:latin typeface="Arial"/>
                          <a:ea typeface="Times New Roman"/>
                          <a:cs typeface="Times New Roman"/>
                        </a:rPr>
                        <a:t>НДШ</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latin typeface="Arial"/>
                          <a:ea typeface="Times New Roman"/>
                          <a:cs typeface="Times New Roman"/>
                        </a:rPr>
                        <a:t>7’260’000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111">
                <a:tc>
                  <a:txBody>
                    <a:bodyPr/>
                    <a:lstStyle/>
                    <a:p>
                      <a:pPr marL="0" marR="0" algn="just">
                        <a:lnSpc>
                          <a:spcPct val="115000"/>
                        </a:lnSpc>
                        <a:spcBef>
                          <a:spcPts val="0"/>
                        </a:spcBef>
                        <a:spcAft>
                          <a:spcPts val="0"/>
                        </a:spcAft>
                      </a:pPr>
                      <a:r>
                        <a:rPr lang="mn-MN" sz="1200">
                          <a:latin typeface="Arial"/>
                          <a:ea typeface="Times New Roman"/>
                          <a:cs typeface="Times New Roman"/>
                        </a:rPr>
                        <a:t>Тогтмол зардал</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1200">
                          <a:latin typeface="Arial"/>
                          <a:ea typeface="Times New Roman"/>
                          <a:cs typeface="Times New Roman"/>
                        </a:rPr>
                        <a:t>360</a:t>
                      </a:r>
                      <a:r>
                        <a:rPr lang="en-US" sz="1200">
                          <a:latin typeface="Arial"/>
                          <a:ea typeface="Times New Roman"/>
                          <a:cs typeface="Times New Roman"/>
                        </a:rPr>
                        <a:t>’</a:t>
                      </a:r>
                      <a:r>
                        <a:rPr lang="mn-MN" sz="1200">
                          <a:latin typeface="Arial"/>
                          <a:ea typeface="Times New Roman"/>
                          <a:cs typeface="Times New Roman"/>
                        </a:rPr>
                        <a:t>000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111">
                <a:tc>
                  <a:txBody>
                    <a:bodyPr/>
                    <a:lstStyle/>
                    <a:p>
                      <a:pPr marL="0" marR="0" algn="just">
                        <a:lnSpc>
                          <a:spcPct val="115000"/>
                        </a:lnSpc>
                        <a:spcBef>
                          <a:spcPts val="0"/>
                        </a:spcBef>
                        <a:spcAft>
                          <a:spcPts val="0"/>
                        </a:spcAft>
                      </a:pPr>
                      <a:r>
                        <a:rPr lang="mn-MN" sz="1200">
                          <a:latin typeface="Arial"/>
                          <a:ea typeface="Times New Roman"/>
                          <a:cs typeface="Times New Roman"/>
                        </a:rPr>
                        <a:t>Шатахуун</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latin typeface="Arial"/>
                          <a:ea typeface="Times New Roman"/>
                          <a:cs typeface="Times New Roman"/>
                        </a:rPr>
                        <a:t>32’400’000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111">
                <a:tc>
                  <a:txBody>
                    <a:bodyPr/>
                    <a:lstStyle/>
                    <a:p>
                      <a:pPr marL="0" marR="0" algn="just">
                        <a:lnSpc>
                          <a:spcPct val="115000"/>
                        </a:lnSpc>
                        <a:spcBef>
                          <a:spcPts val="0"/>
                        </a:spcBef>
                        <a:spcAft>
                          <a:spcPts val="0"/>
                        </a:spcAft>
                      </a:pPr>
                      <a:r>
                        <a:rPr lang="mn-MN" sz="1200">
                          <a:latin typeface="Arial"/>
                          <a:ea typeface="Times New Roman"/>
                          <a:cs typeface="Times New Roman"/>
                        </a:rPr>
                        <a:t>Сургалт</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latin typeface="Arial"/>
                          <a:ea typeface="Times New Roman"/>
                          <a:cs typeface="Times New Roman"/>
                        </a:rPr>
                        <a:t>250’</a:t>
                      </a:r>
                      <a:r>
                        <a:rPr lang="mn-MN" sz="1200">
                          <a:latin typeface="Arial"/>
                          <a:ea typeface="Times New Roman"/>
                          <a:cs typeface="Times New Roman"/>
                        </a:rPr>
                        <a:t>000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111">
                <a:tc>
                  <a:txBody>
                    <a:bodyPr/>
                    <a:lstStyle/>
                    <a:p>
                      <a:pPr marL="0" marR="0" algn="just">
                        <a:lnSpc>
                          <a:spcPct val="115000"/>
                        </a:lnSpc>
                        <a:spcBef>
                          <a:spcPts val="0"/>
                        </a:spcBef>
                        <a:spcAft>
                          <a:spcPts val="0"/>
                        </a:spcAft>
                      </a:pPr>
                      <a:r>
                        <a:rPr lang="mn-MN" sz="1200">
                          <a:latin typeface="Arial"/>
                          <a:ea typeface="Times New Roman"/>
                          <a:cs typeface="Times New Roman"/>
                        </a:rPr>
                        <a:t>Маркетингийн зардал</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latin typeface="Arial"/>
                          <a:ea typeface="Times New Roman"/>
                          <a:cs typeface="Times New Roman"/>
                        </a:rPr>
                        <a:t>5’00</a:t>
                      </a:r>
                      <a:r>
                        <a:rPr lang="mn-MN" sz="1200">
                          <a:latin typeface="Arial"/>
                          <a:ea typeface="Times New Roman"/>
                          <a:cs typeface="Times New Roman"/>
                        </a:rPr>
                        <a:t>0</a:t>
                      </a:r>
                      <a:r>
                        <a:rPr lang="en-US" sz="1200">
                          <a:latin typeface="Arial"/>
                          <a:ea typeface="Times New Roman"/>
                          <a:cs typeface="Times New Roman"/>
                        </a:rPr>
                        <a:t>’0</a:t>
                      </a:r>
                      <a:r>
                        <a:rPr lang="mn-MN" sz="1200">
                          <a:latin typeface="Arial"/>
                          <a:ea typeface="Times New Roman"/>
                          <a:cs typeface="Times New Roman"/>
                        </a:rPr>
                        <a:t>00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111">
                <a:tc>
                  <a:txBody>
                    <a:bodyPr/>
                    <a:lstStyle/>
                    <a:p>
                      <a:pPr marL="0" marR="0" algn="just">
                        <a:lnSpc>
                          <a:spcPct val="115000"/>
                        </a:lnSpc>
                        <a:spcBef>
                          <a:spcPts val="0"/>
                        </a:spcBef>
                        <a:spcAft>
                          <a:spcPts val="0"/>
                        </a:spcAft>
                      </a:pPr>
                      <a:r>
                        <a:rPr lang="mn-MN" sz="1200">
                          <a:latin typeface="Arial"/>
                          <a:ea typeface="Times New Roman"/>
                          <a:cs typeface="Times New Roman"/>
                        </a:rPr>
                        <a:t>Элэгдэл</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latin typeface="Arial"/>
                          <a:ea typeface="Times New Roman"/>
                          <a:cs typeface="Times New Roman"/>
                        </a:rPr>
                        <a:t>16’070’504</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111">
                <a:tc>
                  <a:txBody>
                    <a:bodyPr/>
                    <a:lstStyle/>
                    <a:p>
                      <a:pPr marL="0" marR="0" algn="just">
                        <a:lnSpc>
                          <a:spcPct val="115000"/>
                        </a:lnSpc>
                        <a:spcBef>
                          <a:spcPts val="0"/>
                        </a:spcBef>
                        <a:spcAft>
                          <a:spcPts val="0"/>
                        </a:spcAft>
                      </a:pPr>
                      <a:r>
                        <a:rPr lang="mn-MN" sz="1200">
                          <a:latin typeface="Arial"/>
                          <a:ea typeface="Times New Roman"/>
                          <a:cs typeface="Times New Roman"/>
                        </a:rPr>
                        <a:t>Зээлийн хүү болон үндсэн төлбөр</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555555"/>
                          </a:solidFill>
                          <a:latin typeface="Arial"/>
                          <a:ea typeface="Times New Roman"/>
                          <a:cs typeface="Times New Roman"/>
                        </a:rPr>
                        <a:t>53,584,529.29</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111">
                <a:tc>
                  <a:txBody>
                    <a:bodyPr/>
                    <a:lstStyle/>
                    <a:p>
                      <a:pPr marL="0" marR="0" algn="just">
                        <a:lnSpc>
                          <a:spcPct val="115000"/>
                        </a:lnSpc>
                        <a:spcBef>
                          <a:spcPts val="0"/>
                        </a:spcBef>
                        <a:spcAft>
                          <a:spcPts val="0"/>
                        </a:spcAft>
                      </a:pPr>
                      <a:r>
                        <a:rPr lang="mn-MN" sz="1200">
                          <a:latin typeface="Arial"/>
                          <a:ea typeface="Times New Roman"/>
                          <a:cs typeface="Times New Roman"/>
                        </a:rPr>
                        <a:t>Бусад</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1200">
                          <a:latin typeface="Arial"/>
                          <a:ea typeface="Times New Roman"/>
                          <a:cs typeface="Times New Roman"/>
                        </a:rPr>
                        <a:t>6,000,000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111">
                <a:tc>
                  <a:txBody>
                    <a:bodyPr/>
                    <a:lstStyle/>
                    <a:p>
                      <a:pPr marL="0" marR="0" algn="just">
                        <a:lnSpc>
                          <a:spcPct val="115000"/>
                        </a:lnSpc>
                        <a:spcBef>
                          <a:spcPts val="0"/>
                        </a:spcBef>
                        <a:spcAft>
                          <a:spcPts val="0"/>
                        </a:spcAft>
                      </a:pPr>
                      <a:r>
                        <a:rPr lang="mn-MN" sz="1200">
                          <a:latin typeface="Arial"/>
                          <a:ea typeface="Times New Roman"/>
                          <a:cs typeface="Times New Roman"/>
                        </a:rPr>
                        <a:t>Үйл ажиллагааны зардлын дүн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a:highlight>
                            <a:srgbClr val="C0C0C0"/>
                          </a:highlight>
                          <a:latin typeface="Arial"/>
                          <a:ea typeface="Times New Roman"/>
                          <a:cs typeface="Times New Roman"/>
                        </a:rPr>
                        <a:t>188,125,033.29</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111">
                <a:tc>
                  <a:txBody>
                    <a:bodyPr/>
                    <a:lstStyle/>
                    <a:p>
                      <a:pPr marL="0" marR="0" algn="just">
                        <a:lnSpc>
                          <a:spcPct val="115000"/>
                        </a:lnSpc>
                        <a:spcBef>
                          <a:spcPts val="0"/>
                        </a:spcBef>
                        <a:spcAft>
                          <a:spcPts val="0"/>
                        </a:spcAft>
                      </a:pPr>
                      <a:r>
                        <a:rPr lang="mn-MN" sz="1200">
                          <a:latin typeface="Arial"/>
                          <a:ea typeface="Times New Roman"/>
                          <a:cs typeface="Times New Roman"/>
                        </a:rPr>
                        <a:t>Татвар төлөхийн өмнөх ашиг</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a:latin typeface="Arial"/>
                          <a:ea typeface="Times New Roman"/>
                          <a:cs typeface="Times New Roman"/>
                        </a:rPr>
                        <a:t>100’834’966.71</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111">
                <a:tc>
                  <a:txBody>
                    <a:bodyPr/>
                    <a:lstStyle/>
                    <a:p>
                      <a:pPr marL="0" marR="0" algn="just">
                        <a:lnSpc>
                          <a:spcPct val="115000"/>
                        </a:lnSpc>
                        <a:spcBef>
                          <a:spcPts val="0"/>
                        </a:spcBef>
                        <a:spcAft>
                          <a:spcPts val="0"/>
                        </a:spcAft>
                      </a:pPr>
                      <a:r>
                        <a:rPr lang="mn-MN" sz="1200">
                          <a:latin typeface="Arial"/>
                          <a:ea typeface="Times New Roman"/>
                          <a:cs typeface="Times New Roman"/>
                        </a:rPr>
                        <a:t>Орлогын татварын зардал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latin typeface="Arial"/>
                          <a:ea typeface="Times New Roman"/>
                          <a:cs typeface="Times New Roman"/>
                        </a:rPr>
                        <a:t>10’083’496’.671</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111">
                <a:tc>
                  <a:txBody>
                    <a:bodyPr/>
                    <a:lstStyle/>
                    <a:p>
                      <a:pPr marL="0" marR="0" algn="just">
                        <a:lnSpc>
                          <a:spcPct val="115000"/>
                        </a:lnSpc>
                        <a:spcBef>
                          <a:spcPts val="0"/>
                        </a:spcBef>
                        <a:spcAft>
                          <a:spcPts val="0"/>
                        </a:spcAft>
                      </a:pPr>
                      <a:r>
                        <a:rPr lang="mn-MN" sz="1200">
                          <a:latin typeface="Arial"/>
                          <a:ea typeface="Times New Roman"/>
                          <a:cs typeface="Times New Roman"/>
                        </a:rPr>
                        <a:t>Тайлант үеийн цэвэр ашиг</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dirty="0">
                          <a:highlight>
                            <a:srgbClr val="C0C0C0"/>
                          </a:highlight>
                          <a:latin typeface="Arial"/>
                          <a:ea typeface="Times New Roman"/>
                          <a:cs typeface="Times New Roman"/>
                        </a:rPr>
                        <a:t>90,751,470.039</a:t>
                      </a:r>
                      <a:endParaRPr lang="en-US"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2700" y="0"/>
            <a:ext cx="2835275"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105650" y="231775"/>
            <a:ext cx="1689101" cy="2505311"/>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srcRect/>
          <a:stretch>
            <a:fillRect/>
          </a:stretch>
        </p:blipFill>
        <p:spPr bwMode="auto">
          <a:xfrm>
            <a:off x="6969125" y="4635500"/>
            <a:ext cx="1704975" cy="2111375"/>
          </a:xfrm>
          <a:prstGeom prst="rect">
            <a:avLst/>
          </a:prstGeom>
          <a:noFill/>
          <a:ln w="9525">
            <a:noFill/>
            <a:miter lim="800000"/>
            <a:headEnd/>
            <a:tailEnd/>
          </a:ln>
          <a:effectLst/>
        </p:spPr>
      </p:pic>
      <p:pic>
        <p:nvPicPr>
          <p:cNvPr id="7" name="Picture 5"/>
          <p:cNvPicPr>
            <a:picLocks noChangeAspect="1" noChangeArrowheads="1"/>
          </p:cNvPicPr>
          <p:nvPr/>
        </p:nvPicPr>
        <p:blipFill>
          <a:blip r:embed="rId5" cstate="print"/>
          <a:srcRect/>
          <a:stretch>
            <a:fillRect/>
          </a:stretch>
        </p:blipFill>
        <p:spPr bwMode="auto">
          <a:xfrm>
            <a:off x="3194050" y="6276974"/>
            <a:ext cx="3670300" cy="530226"/>
          </a:xfrm>
          <a:prstGeom prst="rect">
            <a:avLst/>
          </a:prstGeom>
          <a:noFill/>
          <a:ln w="9525">
            <a:noFill/>
            <a:miter lim="800000"/>
            <a:headEnd/>
            <a:tailEnd/>
          </a:ln>
          <a:effectLst/>
        </p:spPr>
      </p:pic>
      <p:sp>
        <p:nvSpPr>
          <p:cNvPr id="8" name="Title 1"/>
          <p:cNvSpPr txBox="1">
            <a:spLocks/>
          </p:cNvSpPr>
          <p:nvPr/>
        </p:nvSpPr>
        <p:spPr>
          <a:xfrm>
            <a:off x="485775" y="114300"/>
            <a:ext cx="8229600" cy="1143000"/>
          </a:xfrm>
          <a:prstGeom prst="rect">
            <a:avLst/>
          </a:prstGeom>
        </p:spPr>
        <p:txBody>
          <a:bodyPr anchor="ctr">
            <a:normAutofit/>
          </a:bodyPr>
          <a:lstStyle/>
          <a:p>
            <a:pPr algn="ctr" fontAlgn="auto">
              <a:spcAft>
                <a:spcPts val="0"/>
              </a:spcAft>
              <a:defRPr/>
            </a:pPr>
            <a:r>
              <a:rPr lang="mn-MN" sz="3200" b="1" dirty="0" smtClean="0">
                <a:latin typeface="Times New Roman" pitchFamily="18" charset="0"/>
                <a:ea typeface="+mj-ea"/>
                <a:cs typeface="Times New Roman" pitchFamily="18" charset="0"/>
              </a:rPr>
              <a:t>Зээлийн эргэн төлөлт</a:t>
            </a:r>
            <a:endParaRPr lang="en-US" sz="3200" b="1" dirty="0">
              <a:latin typeface="Times New Roman" pitchFamily="18" charset="0"/>
              <a:ea typeface="+mj-ea"/>
              <a:cs typeface="Times New Roman" pitchFamily="18" charset="0"/>
            </a:endParaRPr>
          </a:p>
        </p:txBody>
      </p:sp>
      <p:pic>
        <p:nvPicPr>
          <p:cNvPr id="40963" name="Picture 3"/>
          <p:cNvPicPr>
            <a:picLocks noChangeAspect="1" noChangeArrowheads="1"/>
          </p:cNvPicPr>
          <p:nvPr/>
        </p:nvPicPr>
        <p:blipFill>
          <a:blip r:embed="rId6" cstate="print"/>
          <a:srcRect/>
          <a:stretch>
            <a:fillRect/>
          </a:stretch>
        </p:blipFill>
        <p:spPr bwMode="auto">
          <a:xfrm>
            <a:off x="2895600" y="1920875"/>
            <a:ext cx="6200775" cy="3800475"/>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1371</Words>
  <Application>Microsoft Office PowerPoint</Application>
  <PresentationFormat>Bildschirmpräsentation (4:3)</PresentationFormat>
  <Paragraphs>414</Paragraphs>
  <Slides>28</Slides>
  <Notes>0</Notes>
  <HiddenSlides>0</HiddenSlides>
  <MMClips>0</MMClips>
  <ScaleCrop>false</ScaleCrop>
  <HeadingPairs>
    <vt:vector size="4" baseType="variant">
      <vt:variant>
        <vt:lpstr>Design</vt:lpstr>
      </vt:variant>
      <vt:variant>
        <vt:i4>1</vt:i4>
      </vt:variant>
      <vt:variant>
        <vt:lpstr>Folientitel</vt:lpstr>
      </vt:variant>
      <vt:variant>
        <vt:i4>28</vt:i4>
      </vt:variant>
    </vt:vector>
  </HeadingPairs>
  <TitlesOfParts>
    <vt:vector size="29" baseType="lpstr">
      <vt:lpstr>Office Theme</vt:lpstr>
      <vt:lpstr>Цаасан уут  үйлдвэрлэлийн төсөл        2014 он </vt:lpstr>
      <vt:lpstr>Folie 2</vt:lpstr>
      <vt:lpstr>Folie 3</vt:lpstr>
      <vt:lpstr>Folie 4</vt:lpstr>
      <vt:lpstr>Folie 5</vt:lpstr>
      <vt:lpstr>Folie 6</vt:lpstr>
      <vt:lpstr>Folie 7</vt:lpstr>
      <vt:lpstr>Folie 8</vt:lpstr>
      <vt:lpstr>Folie 9</vt:lpstr>
      <vt:lpstr>Folie 10</vt:lpstr>
      <vt:lpstr>Folie 11</vt:lpstr>
      <vt:lpstr>Folie 12</vt:lpstr>
      <vt:lpstr>Folie 13</vt:lpstr>
      <vt:lpstr>Folie 14</vt:lpstr>
      <vt:lpstr>Folie 15</vt:lpstr>
      <vt:lpstr>Folie 16</vt:lpstr>
      <vt:lpstr>Folie 17</vt:lpstr>
      <vt:lpstr>Folie 18</vt:lpstr>
      <vt:lpstr>Folie 19</vt:lpstr>
      <vt:lpstr>Folie 20</vt:lpstr>
      <vt:lpstr>Folie 21</vt:lpstr>
      <vt:lpstr>Folie 22</vt:lpstr>
      <vt:lpstr>Folie 23</vt:lpstr>
      <vt:lpstr>Folie 24</vt:lpstr>
      <vt:lpstr>Folie 25</vt:lpstr>
      <vt:lpstr>Folie 26</vt:lpstr>
      <vt:lpstr>Folie 27</vt:lpstr>
      <vt:lpstr>Folie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Цаасан уут  үйлдвэрлэлийн төсөл Гүйцэтгэсэн: О.Батбаатар                       Э.Одмаа Г.Мөнгөнчимэг</dc:title>
  <dc:creator>user</dc:creator>
  <cp:lastModifiedBy>Altanzul</cp:lastModifiedBy>
  <cp:revision>72</cp:revision>
  <dcterms:created xsi:type="dcterms:W3CDTF">2014-05-02T02:34:20Z</dcterms:created>
  <dcterms:modified xsi:type="dcterms:W3CDTF">2015-02-27T11:37:14Z</dcterms:modified>
</cp:coreProperties>
</file>