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0"/>
  </p:notesMasterIdLst>
  <p:sldIdLst>
    <p:sldId id="256" r:id="rId2"/>
    <p:sldId id="273" r:id="rId3"/>
    <p:sldId id="285" r:id="rId4"/>
    <p:sldId id="257" r:id="rId5"/>
    <p:sldId id="259" r:id="rId6"/>
    <p:sldId id="260" r:id="rId7"/>
    <p:sldId id="286" r:id="rId8"/>
    <p:sldId id="263" r:id="rId9"/>
    <p:sldId id="291" r:id="rId10"/>
    <p:sldId id="294" r:id="rId11"/>
    <p:sldId id="296" r:id="rId12"/>
    <p:sldId id="297" r:id="rId13"/>
    <p:sldId id="295" r:id="rId14"/>
    <p:sldId id="266" r:id="rId15"/>
    <p:sldId id="292" r:id="rId16"/>
    <p:sldId id="293" r:id="rId17"/>
    <p:sldId id="287" r:id="rId18"/>
    <p:sldId id="281" r:id="rId19"/>
    <p:sldId id="269" r:id="rId20"/>
    <p:sldId id="270" r:id="rId21"/>
    <p:sldId id="276" r:id="rId22"/>
    <p:sldId id="277" r:id="rId23"/>
    <p:sldId id="284" r:id="rId24"/>
    <p:sldId id="290" r:id="rId25"/>
    <p:sldId id="262" r:id="rId26"/>
    <p:sldId id="289" r:id="rId27"/>
    <p:sldId id="279" r:id="rId28"/>
    <p:sldId id="282"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624" autoAdjust="0"/>
  </p:normalViewPr>
  <p:slideViewPr>
    <p:cSldViewPr>
      <p:cViewPr>
        <p:scale>
          <a:sx n="66" d="100"/>
          <a:sy n="66" d="100"/>
        </p:scale>
        <p:origin x="-1506" y="-192"/>
      </p:cViewPr>
      <p:guideLst>
        <p:guide orient="horz" pos="2160"/>
        <p:guide pos="2880"/>
      </p:guideLst>
    </p:cSldViewPr>
  </p:slideViewPr>
  <p:outlineViewPr>
    <p:cViewPr>
      <p:scale>
        <a:sx n="33" d="100"/>
        <a:sy n="33" d="100"/>
      </p:scale>
      <p:origin x="0" y="9786"/>
    </p:cViewPr>
  </p:outlineViewPr>
  <p:notesTextViewPr>
    <p:cViewPr>
      <p:scale>
        <a:sx n="75" d="100"/>
        <a:sy n="75"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8F1032-D2A2-4D48-A3F1-E3F7C3A38500}" type="datetimeFigureOut">
              <a:rPr lang="en-US" smtClean="0"/>
              <a:pPr/>
              <a:t>3/22/2002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27966B-BEF4-4C07-A587-5C33197383B7}" type="slidenum">
              <a:rPr lang="en-US" smtClean="0"/>
              <a:pPr/>
              <a:t>‹#›</a:t>
            </a:fld>
            <a:endParaRPr lang="en-US" dirty="0"/>
          </a:p>
        </p:txBody>
      </p:sp>
    </p:spTree>
    <p:extLst>
      <p:ext uri="{BB962C8B-B14F-4D97-AF65-F5344CB8AC3E}">
        <p14:creationId xmlns="" xmlns:p14="http://schemas.microsoft.com/office/powerpoint/2010/main" val="3806058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27966B-BEF4-4C07-A587-5C33197383B7}" type="slidenum">
              <a:rPr lang="en-US" smtClean="0"/>
              <a:pPr/>
              <a:t>1</a:t>
            </a:fld>
            <a:endParaRPr lang="en-US" dirty="0"/>
          </a:p>
        </p:txBody>
      </p:sp>
    </p:spTree>
    <p:extLst>
      <p:ext uri="{BB962C8B-B14F-4D97-AF65-F5344CB8AC3E}">
        <p14:creationId xmlns="" xmlns:p14="http://schemas.microsoft.com/office/powerpoint/2010/main" val="2488850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527966B-BEF4-4C07-A587-5C33197383B7}" type="slidenum">
              <a:rPr lang="en-US" smtClean="0"/>
              <a:pPr/>
              <a:t>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028EC13F-10B9-47C5-AE13-9EF675C326DE}" type="datetimeFigureOut">
              <a:rPr lang="en-US" smtClean="0"/>
              <a:pPr/>
              <a:t>3/22/2002</a:t>
            </a:fld>
            <a:endParaRPr lang="en-US" dirty="0"/>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F778BB4E-06C5-415D-9CE1-7E65A60F1568}" type="slidenum">
              <a:rPr lang="en-US" smtClean="0"/>
              <a:pPr/>
              <a:t>‹#›</a:t>
            </a:fld>
            <a:endParaRPr lang="en-US" dirty="0"/>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28EC13F-10B9-47C5-AE13-9EF675C326DE}" type="datetimeFigureOut">
              <a:rPr lang="en-US" smtClean="0"/>
              <a:pPr/>
              <a:t>3/22/2002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78BB4E-06C5-415D-9CE1-7E65A60F1568}"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28EC13F-10B9-47C5-AE13-9EF675C326DE}" type="datetimeFigureOut">
              <a:rPr lang="en-US" smtClean="0"/>
              <a:pPr/>
              <a:t>3/22/2002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78BB4E-06C5-415D-9CE1-7E65A60F1568}"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028EC13F-10B9-47C5-AE13-9EF675C326DE}" type="datetimeFigureOut">
              <a:rPr lang="en-US" smtClean="0"/>
              <a:pPr/>
              <a:t>3/22/2002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778BB4E-06C5-415D-9CE1-7E65A60F1568}" type="slidenum">
              <a:rPr lang="en-US" smtClean="0"/>
              <a:pPr/>
              <a:t>‹#›</a:t>
            </a:fld>
            <a:endParaRPr lang="en-US" dirty="0"/>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8EC13F-10B9-47C5-AE13-9EF675C326DE}" type="datetimeFigureOut">
              <a:rPr lang="en-US" smtClean="0"/>
              <a:pPr/>
              <a:t>3/22/2002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778BB4E-06C5-415D-9CE1-7E65A60F1568}"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28EC13F-10B9-47C5-AE13-9EF675C326DE}" type="datetimeFigureOut">
              <a:rPr lang="en-US" smtClean="0"/>
              <a:pPr/>
              <a:t>3/22/2002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778BB4E-06C5-415D-9CE1-7E65A60F1568}"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8EC13F-10B9-47C5-AE13-9EF675C326DE}" type="datetimeFigureOut">
              <a:rPr lang="en-US" smtClean="0"/>
              <a:pPr/>
              <a:t>3/22/2002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778BB4E-06C5-415D-9CE1-7E65A60F1568}"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028EC13F-10B9-47C5-AE13-9EF675C326DE}" type="datetimeFigureOut">
              <a:rPr lang="en-US" smtClean="0"/>
              <a:pPr/>
              <a:t>3/22/2002</a:t>
            </a:fld>
            <a:endParaRPr lang="en-US" dirty="0"/>
          </a:p>
        </p:txBody>
      </p:sp>
      <p:sp>
        <p:nvSpPr>
          <p:cNvPr id="7" name="Slide Number Placeholder 6"/>
          <p:cNvSpPr>
            <a:spLocks noGrp="1"/>
          </p:cNvSpPr>
          <p:nvPr>
            <p:ph type="sldNum" sz="quarter" idx="12"/>
          </p:nvPr>
        </p:nvSpPr>
        <p:spPr/>
        <p:txBody>
          <a:bodyPr/>
          <a:lstStyle/>
          <a:p>
            <a:fld id="{F778BB4E-06C5-415D-9CE1-7E65A60F1568}" type="slidenum">
              <a:rPr lang="en-US" smtClean="0"/>
              <a:pPr/>
              <a:t>‹#›</a:t>
            </a:fld>
            <a:endParaRPr lang="en-US" dirty="0"/>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8EC13F-10B9-47C5-AE13-9EF675C326DE}" type="datetimeFigureOut">
              <a:rPr lang="en-US" smtClean="0"/>
              <a:pPr/>
              <a:t>3/22/2002</a:t>
            </a:fld>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p>
        </p:txBody>
      </p:sp>
      <p:sp>
        <p:nvSpPr>
          <p:cNvPr id="7" name="Slide Number Placeholder 6"/>
          <p:cNvSpPr>
            <a:spLocks noGrp="1"/>
          </p:cNvSpPr>
          <p:nvPr>
            <p:ph type="sldNum" sz="quarter" idx="12"/>
          </p:nvPr>
        </p:nvSpPr>
        <p:spPr/>
        <p:txBody>
          <a:bodyPr/>
          <a:lstStyle/>
          <a:p>
            <a:fld id="{F778BB4E-06C5-415D-9CE1-7E65A60F1568}"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8EC13F-10B9-47C5-AE13-9EF675C326DE}" type="datetimeFigureOut">
              <a:rPr lang="en-US" smtClean="0"/>
              <a:pPr/>
              <a:t>3/22/2002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78BB4E-06C5-415D-9CE1-7E65A60F1568}"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8EC13F-10B9-47C5-AE13-9EF675C326DE}" type="datetimeFigureOut">
              <a:rPr lang="en-US" smtClean="0"/>
              <a:pPr/>
              <a:t>3/22/2002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78BB4E-06C5-415D-9CE1-7E65A60F156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028EC13F-10B9-47C5-AE13-9EF675C326DE}" type="datetimeFigureOut">
              <a:rPr lang="en-US" smtClean="0"/>
              <a:pPr/>
              <a:t>3/22/2002</a:t>
            </a:fld>
            <a:endParaRPr lang="en-US" dirty="0"/>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F778BB4E-06C5-415D-9CE1-7E65A60F1568}"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mn-MN" dirty="0" smtClean="0">
                <a:latin typeface="Arial" pitchFamily="34" charset="0"/>
                <a:cs typeface="Arial" pitchFamily="34" charset="0"/>
              </a:rPr>
              <a:t>Багаар ажиллах чадвар буюу хамтын ажиллагаа</a:t>
            </a:r>
            <a:endParaRPr lang="en-US" dirty="0">
              <a:latin typeface="Arial" pitchFamily="34" charset="0"/>
              <a:cs typeface="Arial" pitchFamily="34" charset="0"/>
            </a:endParaRPr>
          </a:p>
        </p:txBody>
      </p:sp>
      <p:sp>
        <p:nvSpPr>
          <p:cNvPr id="3" name="Subtitle 2"/>
          <p:cNvSpPr>
            <a:spLocks noGrp="1"/>
          </p:cNvSpPr>
          <p:nvPr>
            <p:ph type="subTitle" idx="1"/>
          </p:nvPr>
        </p:nvSpPr>
        <p:spPr/>
        <p:txBody>
          <a:bodyPr/>
          <a:lstStyle/>
          <a:p>
            <a:pPr algn="r"/>
            <a:r>
              <a:rPr lang="mn-MN" b="1" dirty="0" smtClean="0">
                <a:latin typeface="Arial" pitchFamily="34" charset="0"/>
                <a:cs typeface="Arial" pitchFamily="34" charset="0"/>
              </a:rPr>
              <a:t>Д.Санжханд </a:t>
            </a:r>
          </a:p>
          <a:p>
            <a:pPr algn="r"/>
            <a:r>
              <a:rPr lang="mn-MN" b="1" dirty="0" smtClean="0">
                <a:latin typeface="Arial" pitchFamily="34" charset="0"/>
                <a:cs typeface="Arial" pitchFamily="34" charset="0"/>
              </a:rPr>
              <a:t>ЭТХ-ын мэргэжилтэн </a:t>
            </a:r>
            <a:endParaRPr lang="en-US" b="1" dirty="0">
              <a:latin typeface="Arial" pitchFamily="34" charset="0"/>
              <a:cs typeface="Arial" pitchFamily="34" charset="0"/>
            </a:endParaRPr>
          </a:p>
        </p:txBody>
      </p:sp>
      <p:pic>
        <p:nvPicPr>
          <p:cNvPr id="5122" name="Picture 2" descr="C:\Users\Sanjkhand\Desktop\13186091-3d-illustration-of-people-around-word-team-work.jpg"/>
          <p:cNvPicPr>
            <a:picLocks noChangeAspect="1" noChangeArrowheads="1"/>
          </p:cNvPicPr>
          <p:nvPr/>
        </p:nvPicPr>
        <p:blipFill>
          <a:blip r:embed="rId3" cstate="print"/>
          <a:srcRect/>
          <a:stretch>
            <a:fillRect/>
          </a:stretch>
        </p:blipFill>
        <p:spPr bwMode="auto">
          <a:xfrm>
            <a:off x="0" y="0"/>
            <a:ext cx="2571736" cy="1928802"/>
          </a:xfrm>
          <a:prstGeom prst="rect">
            <a:avLst/>
          </a:prstGeom>
          <a:noFill/>
        </p:spPr>
      </p:pic>
      <p:pic>
        <p:nvPicPr>
          <p:cNvPr id="5" name="Picture 2" descr="C:\Users\Sanjkhand\Desktop\images123.jpg"/>
          <p:cNvPicPr>
            <a:picLocks noChangeAspect="1" noChangeArrowheads="1"/>
          </p:cNvPicPr>
          <p:nvPr/>
        </p:nvPicPr>
        <p:blipFill>
          <a:blip r:embed="rId4"/>
          <a:srcRect/>
          <a:stretch>
            <a:fillRect/>
          </a:stretch>
        </p:blipFill>
        <p:spPr bwMode="auto">
          <a:xfrm>
            <a:off x="6572264" y="5301207"/>
            <a:ext cx="2571736" cy="1556793"/>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Arial" pitchFamily="34" charset="0"/>
                <a:cs typeface="Arial" pitchFamily="34" charset="0"/>
              </a:rPr>
              <a:t>Зорилго : </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a:buNone/>
            </a:pPr>
            <a:r>
              <a:rPr lang="mn-MN" dirty="0" smtClean="0">
                <a:latin typeface="Arial" pitchFamily="34" charset="0"/>
                <a:cs typeface="Arial" pitchFamily="34" charset="0"/>
              </a:rPr>
              <a:t>Багаар ажиллах чадвар буюу түүний ач холбогдлын талаар танилцуулахад оршино.</a:t>
            </a:r>
          </a:p>
          <a:p>
            <a:endParaRPr lang="en-US" dirty="0"/>
          </a:p>
        </p:txBody>
      </p:sp>
      <p:pic>
        <p:nvPicPr>
          <p:cNvPr id="4" name="Picture 2" descr="C:\Users\Sanjkhand\Desktop\images123.jpg"/>
          <p:cNvPicPr>
            <a:picLocks noChangeAspect="1" noChangeArrowheads="1"/>
          </p:cNvPicPr>
          <p:nvPr/>
        </p:nvPicPr>
        <p:blipFill>
          <a:blip r:embed="rId2"/>
          <a:srcRect/>
          <a:stretch>
            <a:fillRect/>
          </a:stretch>
        </p:blipFill>
        <p:spPr bwMode="auto">
          <a:xfrm>
            <a:off x="7239000" y="5429250"/>
            <a:ext cx="1905000" cy="142875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Arial" pitchFamily="34" charset="0"/>
                <a:cs typeface="Arial" pitchFamily="34" charset="0"/>
              </a:rPr>
              <a:t>Зорилт:</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lstStyle/>
          <a:p>
            <a:r>
              <a:rPr lang="mn-MN" dirty="0" smtClean="0">
                <a:latin typeface="Arial" pitchFamily="34" charset="0"/>
                <a:cs typeface="Arial" pitchFamily="34" charset="0"/>
              </a:rPr>
              <a:t>Багын тодорхойлолт</a:t>
            </a:r>
          </a:p>
          <a:p>
            <a:r>
              <a:rPr lang="mn-MN" dirty="0" smtClean="0">
                <a:latin typeface="Arial" pitchFamily="34" charset="0"/>
                <a:cs typeface="Arial" pitchFamily="34" charset="0"/>
              </a:rPr>
              <a:t>Багын хүч</a:t>
            </a:r>
          </a:p>
          <a:p>
            <a:r>
              <a:rPr lang="mn-MN" dirty="0" smtClean="0">
                <a:latin typeface="Arial" pitchFamily="34" charset="0"/>
                <a:cs typeface="Arial" pitchFamily="34" charset="0"/>
              </a:rPr>
              <a:t>Нэгдмэл буюу хүчтэй багын нөлөө</a:t>
            </a:r>
          </a:p>
          <a:p>
            <a:r>
              <a:rPr lang="mn-MN" dirty="0" smtClean="0">
                <a:latin typeface="Arial" pitchFamily="34" charset="0"/>
                <a:cs typeface="Arial" pitchFamily="34" charset="0"/>
              </a:rPr>
              <a:t>Багаар ажиллахын давуу ба сул тал</a:t>
            </a:r>
          </a:p>
          <a:p>
            <a:r>
              <a:rPr lang="mn-MN" dirty="0" smtClean="0">
                <a:latin typeface="Arial" pitchFamily="34" charset="0"/>
                <a:cs typeface="Arial" pitchFamily="34" charset="0"/>
              </a:rPr>
              <a:t>Баг хамт олны зарчим</a:t>
            </a:r>
          </a:p>
          <a:p>
            <a:r>
              <a:rPr lang="mn-MN" dirty="0" smtClean="0">
                <a:latin typeface="Arial" pitchFamily="34" charset="0"/>
                <a:cs typeface="Arial" pitchFamily="34" charset="0"/>
              </a:rPr>
              <a:t>Практик жишээ</a:t>
            </a:r>
            <a:r>
              <a:rPr lang="en-US" dirty="0" smtClean="0">
                <a:latin typeface="Arial" pitchFamily="34" charset="0"/>
                <a:cs typeface="Arial" pitchFamily="34" charset="0"/>
              </a:rPr>
              <a:t>/</a:t>
            </a:r>
            <a:r>
              <a:rPr lang="mn-MN" dirty="0" smtClean="0">
                <a:latin typeface="Arial" pitchFamily="34" charset="0"/>
                <a:cs typeface="Arial" pitchFamily="34" charset="0"/>
              </a:rPr>
              <a:t>харилцан яриа</a:t>
            </a:r>
            <a:r>
              <a:rPr lang="en-US" dirty="0" smtClean="0">
                <a:latin typeface="Arial" pitchFamily="34" charset="0"/>
                <a:cs typeface="Arial" pitchFamily="34" charset="0"/>
              </a:rPr>
              <a:t>/</a:t>
            </a:r>
            <a:endParaRPr lang="mn-MN" dirty="0" smtClean="0">
              <a:latin typeface="Arial" pitchFamily="34" charset="0"/>
              <a:cs typeface="Arial" pitchFamily="34" charset="0"/>
            </a:endParaRPr>
          </a:p>
          <a:p>
            <a:endParaRPr lang="mn-MN" dirty="0" smtClean="0"/>
          </a:p>
          <a:p>
            <a:endParaRPr lang="en-US" dirty="0"/>
          </a:p>
        </p:txBody>
      </p:sp>
    </p:spTree>
    <p:extLst>
      <p:ext uri="{BB962C8B-B14F-4D97-AF65-F5344CB8AC3E}">
        <p14:creationId xmlns="" xmlns:p14="http://schemas.microsoft.com/office/powerpoint/2010/main" val="39177097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Оршил </a:t>
            </a:r>
            <a:endParaRPr lang="en-US" dirty="0"/>
          </a:p>
        </p:txBody>
      </p:sp>
      <p:sp>
        <p:nvSpPr>
          <p:cNvPr id="3" name="Content Placeholder 2"/>
          <p:cNvSpPr>
            <a:spLocks noGrp="1"/>
          </p:cNvSpPr>
          <p:nvPr>
            <p:ph idx="1"/>
          </p:nvPr>
        </p:nvSpPr>
        <p:spPr/>
        <p:txBody>
          <a:bodyPr>
            <a:normAutofit/>
          </a:bodyPr>
          <a:lstStyle/>
          <a:p>
            <a:pPr>
              <a:buNone/>
            </a:pPr>
            <a:r>
              <a:rPr lang="mn-MN" dirty="0" smtClean="0">
                <a:latin typeface="Arial" pitchFamily="34" charset="0"/>
                <a:cs typeface="Arial" pitchFamily="34" charset="0"/>
              </a:rPr>
              <a:t>Даяаршлын үйл явц нь хүний хөгжил чадварт тулгуурлан нэг дээвэр дор хамтран амьдарч, хамтдаа тулгарч буй олон асуудлыг шийдвэрлэх боломжтойг харуулж байна.</a:t>
            </a:r>
          </a:p>
          <a:p>
            <a:pPr>
              <a:buNone/>
            </a:pPr>
            <a:r>
              <a:rPr lang="mn-MN" dirty="0" smtClean="0">
                <a:latin typeface="Arial" pitchFamily="34" charset="0"/>
                <a:cs typeface="Arial" pitchFamily="34" charset="0"/>
              </a:rPr>
              <a:t>Энэ үед бид багаар ажиллаж тулгамдсан олон асуудлуудыг богино хугацаанд оновчтой зөв шийдвэрлэх арга технологийг  эзэмших шаардлагатай байна.</a:t>
            </a:r>
            <a:endParaRPr lang="en-US" dirty="0">
              <a:latin typeface="Arial" pitchFamily="34" charset="0"/>
              <a:cs typeface="Arial" pitchFamily="34" charset="0"/>
            </a:endParaRPr>
          </a:p>
        </p:txBody>
      </p:sp>
      <p:pic>
        <p:nvPicPr>
          <p:cNvPr id="4" name="Picture 2" descr="C:\Users\Sanjkhand\Desktop\images123.jpg"/>
          <p:cNvPicPr>
            <a:picLocks noChangeAspect="1" noChangeArrowheads="1"/>
          </p:cNvPicPr>
          <p:nvPr/>
        </p:nvPicPr>
        <p:blipFill>
          <a:blip r:embed="rId3"/>
          <a:srcRect/>
          <a:stretch>
            <a:fillRect/>
          </a:stretch>
        </p:blipFill>
        <p:spPr bwMode="auto">
          <a:xfrm>
            <a:off x="7239000" y="5429250"/>
            <a:ext cx="1905000" cy="142875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dirty="0" smtClean="0">
                <a:latin typeface="Arial" pitchFamily="34" charset="0"/>
                <a:cs typeface="Arial" pitchFamily="34" charset="0"/>
              </a:rPr>
              <a:t>Баг гэж юу вэ</a:t>
            </a:r>
            <a:r>
              <a:rPr lang="en-US" dirty="0" smtClean="0">
                <a:latin typeface="Arial" pitchFamily="34" charset="0"/>
                <a:cs typeface="Arial" pitchFamily="34" charset="0"/>
              </a:rPr>
              <a:t>?</a:t>
            </a:r>
            <a:r>
              <a:rPr lang="mn-MN" dirty="0" smtClean="0">
                <a:latin typeface="Arial" pitchFamily="34" charset="0"/>
                <a:cs typeface="Arial" pitchFamily="34" charset="0"/>
              </a:rPr>
              <a:t/>
            </a:r>
            <a:br>
              <a:rPr lang="mn-MN" dirty="0" smtClean="0">
                <a:latin typeface="Arial" pitchFamily="34" charset="0"/>
                <a:cs typeface="Arial" pitchFamily="34" charset="0"/>
              </a:rPr>
            </a:br>
            <a:r>
              <a:rPr lang="en-US" sz="1800" dirty="0" smtClean="0">
                <a:latin typeface="Arial" pitchFamily="34" charset="0"/>
                <a:cs typeface="Arial" pitchFamily="34" charset="0"/>
              </a:rPr>
              <a:t>(</a:t>
            </a:r>
            <a:r>
              <a:rPr lang="mn-MN" sz="1800" dirty="0" smtClean="0">
                <a:latin typeface="Arial" pitchFamily="34" charset="0"/>
                <a:cs typeface="Arial" pitchFamily="34" charset="0"/>
              </a:rPr>
              <a:t>Маш олон тодорхойлолт байдаг</a:t>
            </a:r>
            <a:r>
              <a:rPr lang="en-US" sz="1800" dirty="0" smtClean="0">
                <a:latin typeface="Arial" pitchFamily="34" charset="0"/>
                <a:cs typeface="Arial" pitchFamily="34" charset="0"/>
              </a:rPr>
              <a:t>)</a:t>
            </a:r>
            <a:endParaRPr lang="en-US" sz="18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mn-MN" dirty="0" smtClean="0">
                <a:latin typeface="Arial" pitchFamily="34" charset="0"/>
                <a:cs typeface="Arial" pitchFamily="34" charset="0"/>
              </a:rPr>
              <a:t>Баг гэдэг хамтын хэрэгцээ, сонирхол,эрмэлзлэл, зорилго, үнэт зүйл, үйл ажиллаганы арга барилын талаар нэгдмэл нэг ойлголт, нэг итгэл үнэмшилтэй хамтын бүтээл амжилтын төлөө бие биенээ дэмжиж нэг зүтгэл гарган гар сэтгэл нийлсэн хүмүүсийн ажил хэрэгч нөхөрсөг нэгдэл юм.</a:t>
            </a:r>
            <a:endParaRPr lang="en-US" dirty="0"/>
          </a:p>
        </p:txBody>
      </p:sp>
      <p:pic>
        <p:nvPicPr>
          <p:cNvPr id="4" name="Picture 2" descr="C:\Users\Sanjkhand\Desktop\images123.jpg"/>
          <p:cNvPicPr>
            <a:picLocks noChangeAspect="1" noChangeArrowheads="1"/>
          </p:cNvPicPr>
          <p:nvPr/>
        </p:nvPicPr>
        <p:blipFill>
          <a:blip r:embed="rId2"/>
          <a:srcRect/>
          <a:stretch>
            <a:fillRect/>
          </a:stretch>
        </p:blipFill>
        <p:spPr bwMode="auto">
          <a:xfrm>
            <a:off x="7239000" y="5429250"/>
            <a:ext cx="1905000" cy="142875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mn-MN" dirty="0" smtClean="0">
                <a:latin typeface="Arial" pitchFamily="34" charset="0"/>
                <a:cs typeface="Arial" pitchFamily="34" charset="0"/>
              </a:rPr>
              <a:t>Баг гэдэг нь бие биедээ харилцан үйлчилж, нэг нь нөгөөгийнхөө нөлөөнд байнга өртөж байдаг 2 ба түүнээс дээш хүмүүсийн нэгдэл юм. </a:t>
            </a:r>
            <a:endParaRPr lang="en-US" dirty="0" smtClean="0">
              <a:latin typeface="Arial" pitchFamily="34" charset="0"/>
              <a:cs typeface="Arial" pitchFamily="34" charset="0"/>
            </a:endParaRPr>
          </a:p>
          <a:p>
            <a:endParaRPr lang="en-US" dirty="0"/>
          </a:p>
        </p:txBody>
      </p:sp>
      <p:pic>
        <p:nvPicPr>
          <p:cNvPr id="4" name="Picture 2" descr="C:\Users\Sanjkhand\Desktop\images123.jpg"/>
          <p:cNvPicPr>
            <a:picLocks noChangeAspect="1" noChangeArrowheads="1"/>
          </p:cNvPicPr>
          <p:nvPr/>
        </p:nvPicPr>
        <p:blipFill>
          <a:blip r:embed="rId2"/>
          <a:srcRect/>
          <a:stretch>
            <a:fillRect/>
          </a:stretch>
        </p:blipFill>
        <p:spPr bwMode="auto">
          <a:xfrm>
            <a:off x="7239000" y="5429250"/>
            <a:ext cx="1905000" cy="142875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mn-MN" dirty="0">
                <a:latin typeface="Arial" pitchFamily="34" charset="0"/>
                <a:cs typeface="Arial" pitchFamily="34" charset="0"/>
              </a:rPr>
              <a:t>Өөрийн өвөрмөц хувь нэмрээ оруулахыг хүн бүрт зөвшөөрөх замаар нийтлэг зорилгын төлөө хамтран ажиллахаар сонгогдсон цөөн тооны бүлэг хүн </a:t>
            </a:r>
            <a:r>
              <a:rPr lang="mn-MN" dirty="0" smtClean="0">
                <a:latin typeface="Arial" pitchFamily="34" charset="0"/>
                <a:cs typeface="Arial" pitchFamily="34" charset="0"/>
              </a:rPr>
              <a:t>юм.</a:t>
            </a:r>
            <a:endParaRPr lang="en-US" dirty="0"/>
          </a:p>
        </p:txBody>
      </p:sp>
    </p:spTree>
    <p:extLst>
      <p:ext uri="{BB962C8B-B14F-4D97-AF65-F5344CB8AC3E}">
        <p14:creationId xmlns="" xmlns:p14="http://schemas.microsoft.com/office/powerpoint/2010/main" val="26111204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mn-MN" dirty="0" smtClean="0">
                <a:latin typeface="Arial" pitchFamily="34" charset="0"/>
                <a:cs typeface="Arial" pitchFamily="34" charset="0"/>
              </a:rPr>
              <a:t>Хүчээ нэгтгэ</a:t>
            </a:r>
            <a:r>
              <a:rPr lang="ru-RU" dirty="0" smtClean="0">
                <a:latin typeface="Arial" pitchFamily="34" charset="0"/>
                <a:cs typeface="Arial" pitchFamily="34" charset="0"/>
              </a:rPr>
              <a:t>снээр</a:t>
            </a:r>
            <a:r>
              <a:rPr lang="mn-MN" dirty="0" smtClean="0">
                <a:latin typeface="Arial" pitchFamily="34" charset="0"/>
                <a:cs typeface="Arial" pitchFamily="34" charset="0"/>
              </a:rPr>
              <a:t> дан ганцаар ажиллаад хүрч болох үр дүнгүүдийн энгийн нийлбэрээс илүү амжилтанд хүрч чадна гэж гишүүд нь итгэдэг илүү хөгжсөн бүлэг юм.</a:t>
            </a:r>
            <a:endParaRPr lang="en-US" dirty="0"/>
          </a:p>
        </p:txBody>
      </p:sp>
      <p:pic>
        <p:nvPicPr>
          <p:cNvPr id="4" name="Picture 2" descr="C:\Users\Sanjkhand\Desktop\images123.jpg"/>
          <p:cNvPicPr>
            <a:picLocks noChangeAspect="1" noChangeArrowheads="1"/>
          </p:cNvPicPr>
          <p:nvPr/>
        </p:nvPicPr>
        <p:blipFill>
          <a:blip r:embed="rId2"/>
          <a:srcRect/>
          <a:stretch>
            <a:fillRect/>
          </a:stretch>
        </p:blipFill>
        <p:spPr bwMode="auto">
          <a:xfrm>
            <a:off x="7239000" y="5429250"/>
            <a:ext cx="1905000" cy="142875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latin typeface="Arial" pitchFamily="34" charset="0"/>
                <a:cs typeface="Arial" pitchFamily="34" charset="0"/>
              </a:rPr>
              <a:t>Багаар ажиллахад юуг анхаарах вэ?</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normAutofit fontScale="92500"/>
          </a:bodyPr>
          <a:lstStyle/>
          <a:p>
            <a:r>
              <a:rPr lang="mn-MN" dirty="0" smtClean="0">
                <a:latin typeface="Arial" pitchFamily="34" charset="0"/>
                <a:cs typeface="Arial" pitchFamily="34" charset="0"/>
              </a:rPr>
              <a:t>Багийн ахлагчийн томилгоо, сонголтыг зөв хийх</a:t>
            </a:r>
          </a:p>
          <a:p>
            <a:r>
              <a:rPr lang="mn-MN" dirty="0" smtClean="0">
                <a:latin typeface="Arial" pitchFamily="34" charset="0"/>
                <a:cs typeface="Arial" pitchFamily="34" charset="0"/>
              </a:rPr>
              <a:t> Багийн хөгжлийн түвшинг зөв үнэлж дүгнэх, үйл ажиллагааг нь тогтвортой байлгах</a:t>
            </a:r>
          </a:p>
          <a:p>
            <a:r>
              <a:rPr lang="mn-MN" dirty="0" smtClean="0">
                <a:latin typeface="Arial" pitchFamily="34" charset="0"/>
                <a:cs typeface="Arial" pitchFamily="34" charset="0"/>
              </a:rPr>
              <a:t>Багийн гишүүд нь ажил үүргийн нарийвчилсан хуваарьтай байх</a:t>
            </a:r>
          </a:p>
          <a:p>
            <a:r>
              <a:rPr lang="mn-MN" dirty="0" smtClean="0">
                <a:latin typeface="Arial" pitchFamily="34" charset="0"/>
                <a:cs typeface="Arial" pitchFamily="34" charset="0"/>
              </a:rPr>
              <a:t>Багийн гишүүдийн хандлагыг өөрчлөх</a:t>
            </a:r>
            <a:r>
              <a:rPr lang="en-US" dirty="0" smtClean="0">
                <a:latin typeface="Arial" pitchFamily="34" charset="0"/>
                <a:cs typeface="Arial" pitchFamily="34" charset="0"/>
              </a:rPr>
              <a:t>/</a:t>
            </a:r>
            <a:r>
              <a:rPr lang="mn-MN" dirty="0" smtClean="0">
                <a:latin typeface="Arial" pitchFamily="34" charset="0"/>
                <a:cs typeface="Arial" pitchFamily="34" charset="0"/>
              </a:rPr>
              <a:t>жишээ</a:t>
            </a:r>
            <a:r>
              <a:rPr lang="en-US" dirty="0" smtClean="0">
                <a:latin typeface="Arial" pitchFamily="34" charset="0"/>
                <a:cs typeface="Arial" pitchFamily="34" charset="0"/>
              </a:rPr>
              <a:t>/</a:t>
            </a:r>
            <a:r>
              <a:rPr lang="mn-MN" dirty="0" smtClean="0">
                <a:latin typeface="Arial" pitchFamily="34" charset="0"/>
                <a:cs typeface="Arial" pitchFamily="34" charset="0"/>
              </a:rPr>
              <a:t> </a:t>
            </a:r>
          </a:p>
          <a:p>
            <a:r>
              <a:rPr lang="mn-MN" dirty="0">
                <a:latin typeface="Arial" pitchFamily="34" charset="0"/>
                <a:cs typeface="Arial" pitchFamily="34" charset="0"/>
              </a:rPr>
              <a:t>Өөрийн байгууллагын онцлогт тохирсон бүтэц зохион байгуулалтын өөрчлөлт хийх</a:t>
            </a:r>
          </a:p>
          <a:p>
            <a:endParaRPr lang="en-US" dirty="0" smtClean="0">
              <a:latin typeface="Arial" pitchFamily="34" charset="0"/>
              <a:cs typeface="Arial" pitchFamily="34" charset="0"/>
            </a:endParaRPr>
          </a:p>
          <a:p>
            <a:endParaRPr lang="en-US" dirty="0"/>
          </a:p>
        </p:txBody>
      </p:sp>
      <p:pic>
        <p:nvPicPr>
          <p:cNvPr id="4" name="Picture 2" descr="C:\Users\Sanjkhand\Desktop\images123.jpg"/>
          <p:cNvPicPr>
            <a:picLocks noChangeAspect="1" noChangeArrowheads="1"/>
          </p:cNvPicPr>
          <p:nvPr/>
        </p:nvPicPr>
        <p:blipFill>
          <a:blip r:embed="rId2"/>
          <a:srcRect/>
          <a:stretch>
            <a:fillRect/>
          </a:stretch>
        </p:blipFill>
        <p:spPr bwMode="auto">
          <a:xfrm>
            <a:off x="7239000" y="5572140"/>
            <a:ext cx="1905000" cy="1285860"/>
          </a:xfrm>
          <a:prstGeom prst="rect">
            <a:avLst/>
          </a:prstGeom>
          <a:noFill/>
        </p:spPr>
      </p:pic>
    </p:spTree>
    <p:extLst>
      <p:ext uri="{BB962C8B-B14F-4D97-AF65-F5344CB8AC3E}">
        <p14:creationId xmlns="" xmlns:p14="http://schemas.microsoft.com/office/powerpoint/2010/main" val="38832882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68760"/>
            <a:ext cx="8229600" cy="936104"/>
          </a:xfrm>
        </p:spPr>
        <p:txBody>
          <a:bodyPr>
            <a:normAutofit fontScale="90000"/>
          </a:bodyPr>
          <a:lstStyle/>
          <a:p>
            <a:pPr algn="ctr"/>
            <a:r>
              <a:rPr lang="mn-MN" sz="3600" dirty="0" smtClean="0">
                <a:latin typeface="Arial" pitchFamily="34" charset="0"/>
                <a:cs typeface="Arial" pitchFamily="34" charset="0"/>
              </a:rPr>
              <a:t>Багийн хөгжлийн нийтлэг зарчим буюу </a:t>
            </a:r>
            <a:r>
              <a:rPr lang="mn-MN" sz="3600" b="1" dirty="0" smtClean="0">
                <a:latin typeface="Arial" pitchFamily="34" charset="0"/>
                <a:cs typeface="Arial" pitchFamily="34" charset="0"/>
              </a:rPr>
              <a:t>үнэт зүйл:</a:t>
            </a:r>
            <a:r>
              <a:rPr lang="en-US" dirty="0" smtClean="0"/>
              <a:t/>
            </a:r>
            <a:br>
              <a:rPr lang="en-US" dirty="0" smtClean="0"/>
            </a:br>
            <a:endParaRPr lang="en-US" dirty="0"/>
          </a:p>
        </p:txBody>
      </p:sp>
      <p:sp>
        <p:nvSpPr>
          <p:cNvPr id="3" name="Content Placeholder 2"/>
          <p:cNvSpPr>
            <a:spLocks noGrp="1"/>
          </p:cNvSpPr>
          <p:nvPr>
            <p:ph idx="1"/>
          </p:nvPr>
        </p:nvSpPr>
        <p:spPr>
          <a:xfrm>
            <a:off x="1115616" y="1948558"/>
            <a:ext cx="6777317" cy="3508977"/>
          </a:xfrm>
        </p:spPr>
        <p:txBody>
          <a:bodyPr>
            <a:normAutofit lnSpcReduction="10000"/>
          </a:bodyPr>
          <a:lstStyle/>
          <a:p>
            <a:pPr>
              <a:buNone/>
            </a:pPr>
            <a:r>
              <a:rPr lang="mn-MN" b="1" dirty="0" smtClean="0">
                <a:latin typeface="Arial" pitchFamily="34" charset="0"/>
                <a:cs typeface="Arial" pitchFamily="34" charset="0"/>
              </a:rPr>
              <a:t>1. </a:t>
            </a:r>
            <a:r>
              <a:rPr lang="mn-MN" dirty="0" smtClean="0">
                <a:latin typeface="Arial" pitchFamily="34" charset="0"/>
                <a:cs typeface="Arial" pitchFamily="34" charset="0"/>
              </a:rPr>
              <a:t>Хамтын урам зориг бадраасан </a:t>
            </a:r>
            <a:r>
              <a:rPr lang="mn-MN" b="1" dirty="0" smtClean="0">
                <a:latin typeface="Arial" pitchFamily="34" charset="0"/>
                <a:cs typeface="Arial" pitchFamily="34" charset="0"/>
              </a:rPr>
              <a:t>алсын хараа</a:t>
            </a:r>
            <a:endParaRPr lang="en-US" b="1" dirty="0" smtClean="0">
              <a:latin typeface="Arial" pitchFamily="34" charset="0"/>
              <a:cs typeface="Arial" pitchFamily="34" charset="0"/>
            </a:endParaRPr>
          </a:p>
          <a:p>
            <a:pPr>
              <a:buNone/>
            </a:pPr>
            <a:r>
              <a:rPr lang="mn-MN" b="1" dirty="0" smtClean="0">
                <a:latin typeface="Arial" pitchFamily="34" charset="0"/>
                <a:cs typeface="Arial" pitchFamily="34" charset="0"/>
              </a:rPr>
              <a:t>2. </a:t>
            </a:r>
            <a:r>
              <a:rPr lang="mn-MN" dirty="0" smtClean="0">
                <a:latin typeface="Arial" pitchFamily="34" charset="0"/>
                <a:cs typeface="Arial" pitchFamily="34" charset="0"/>
              </a:rPr>
              <a:t>Утга учиртай </a:t>
            </a:r>
            <a:r>
              <a:rPr lang="mn-MN" b="1" dirty="0" smtClean="0">
                <a:latin typeface="Arial" pitchFamily="34" charset="0"/>
                <a:cs typeface="Arial" pitchFamily="34" charset="0"/>
              </a:rPr>
              <a:t>зорилго</a:t>
            </a:r>
            <a:endParaRPr lang="en-US" b="1" dirty="0" smtClean="0">
              <a:latin typeface="Arial" pitchFamily="34" charset="0"/>
              <a:cs typeface="Arial" pitchFamily="34" charset="0"/>
            </a:endParaRPr>
          </a:p>
          <a:p>
            <a:pPr>
              <a:buNone/>
            </a:pPr>
            <a:r>
              <a:rPr lang="mn-MN" b="1" dirty="0" smtClean="0">
                <a:latin typeface="Arial" pitchFamily="34" charset="0"/>
                <a:cs typeface="Arial" pitchFamily="34" charset="0"/>
              </a:rPr>
              <a:t>3. </a:t>
            </a:r>
            <a:r>
              <a:rPr lang="mn-MN" dirty="0" smtClean="0">
                <a:latin typeface="Arial" pitchFamily="34" charset="0"/>
                <a:cs typeface="Arial" pitchFamily="34" charset="0"/>
              </a:rPr>
              <a:t>Хамтын ажиллагааны төлөө </a:t>
            </a:r>
            <a:r>
              <a:rPr lang="mn-MN" b="1" dirty="0" smtClean="0">
                <a:latin typeface="Arial" pitchFamily="34" charset="0"/>
                <a:cs typeface="Arial" pitchFamily="34" charset="0"/>
              </a:rPr>
              <a:t>бахархал</a:t>
            </a:r>
            <a:endParaRPr lang="en-US" b="1" dirty="0" smtClean="0">
              <a:latin typeface="Arial" pitchFamily="34" charset="0"/>
              <a:cs typeface="Arial" pitchFamily="34" charset="0"/>
            </a:endParaRPr>
          </a:p>
          <a:p>
            <a:pPr>
              <a:buNone/>
            </a:pPr>
            <a:r>
              <a:rPr lang="mn-MN" b="1" dirty="0" smtClean="0">
                <a:latin typeface="Arial" pitchFamily="34" charset="0"/>
                <a:cs typeface="Arial" pitchFamily="34" charset="0"/>
              </a:rPr>
              <a:t>4. </a:t>
            </a:r>
            <a:r>
              <a:rPr lang="mn-MN" dirty="0" smtClean="0">
                <a:latin typeface="Arial" pitchFamily="34" charset="0"/>
                <a:cs typeface="Arial" pitchFamily="34" charset="0"/>
              </a:rPr>
              <a:t>Хамтаар мөрдөж баримтлах </a:t>
            </a:r>
            <a:r>
              <a:rPr lang="mn-MN" b="1" dirty="0" smtClean="0">
                <a:latin typeface="Arial" pitchFamily="34" charset="0"/>
                <a:cs typeface="Arial" pitchFamily="34" charset="0"/>
              </a:rPr>
              <a:t>зохион байгуулалтын зарчим</a:t>
            </a:r>
            <a:endParaRPr lang="en-US" b="1" dirty="0" smtClean="0">
              <a:latin typeface="Arial" pitchFamily="34" charset="0"/>
              <a:cs typeface="Arial" pitchFamily="34" charset="0"/>
            </a:endParaRPr>
          </a:p>
          <a:p>
            <a:pPr>
              <a:buNone/>
            </a:pPr>
            <a:r>
              <a:rPr lang="mn-MN" b="1" dirty="0" smtClean="0">
                <a:latin typeface="Arial" pitchFamily="34" charset="0"/>
                <a:cs typeface="Arial" pitchFamily="34" charset="0"/>
              </a:rPr>
              <a:t>5. </a:t>
            </a:r>
            <a:r>
              <a:rPr lang="mn-MN" dirty="0" smtClean="0">
                <a:latin typeface="Arial" pitchFamily="34" charset="0"/>
                <a:cs typeface="Arial" pitchFamily="34" charset="0"/>
              </a:rPr>
              <a:t>Харилцан хүлээх </a:t>
            </a:r>
            <a:r>
              <a:rPr lang="mn-MN" b="1" dirty="0" smtClean="0">
                <a:latin typeface="Arial" pitchFamily="34" charset="0"/>
                <a:cs typeface="Arial" pitchFamily="34" charset="0"/>
              </a:rPr>
              <a:t>хариуцлага</a:t>
            </a:r>
            <a:r>
              <a:rPr lang="mn-MN" dirty="0" smtClean="0">
                <a:latin typeface="Arial" pitchFamily="34" charset="0"/>
                <a:cs typeface="Arial" pitchFamily="34" charset="0"/>
              </a:rPr>
              <a:t>, хамаарлын мэдрэмж</a:t>
            </a:r>
            <a:endParaRPr lang="en-US" dirty="0" smtClean="0">
              <a:latin typeface="Arial" pitchFamily="34" charset="0"/>
              <a:cs typeface="Arial" pitchFamily="34" charset="0"/>
            </a:endParaRPr>
          </a:p>
          <a:p>
            <a:pPr>
              <a:buNone/>
            </a:pPr>
            <a:r>
              <a:rPr lang="mn-MN" b="1" dirty="0" smtClean="0">
                <a:latin typeface="Arial" pitchFamily="34" charset="0"/>
                <a:cs typeface="Arial" pitchFamily="34" charset="0"/>
              </a:rPr>
              <a:t>6. </a:t>
            </a:r>
            <a:r>
              <a:rPr lang="mn-MN" dirty="0" smtClean="0">
                <a:latin typeface="Arial" pitchFamily="34" charset="0"/>
                <a:cs typeface="Arial" pitchFamily="34" charset="0"/>
              </a:rPr>
              <a:t>Харилцан бие бие </a:t>
            </a:r>
            <a:r>
              <a:rPr lang="mn-MN" b="1" dirty="0" smtClean="0">
                <a:latin typeface="Arial" pitchFamily="34" charset="0"/>
                <a:cs typeface="Arial" pitchFamily="34" charset="0"/>
              </a:rPr>
              <a:t>нөхөх чадвар</a:t>
            </a:r>
            <a:endParaRPr lang="en-US" b="1" dirty="0" smtClean="0">
              <a:latin typeface="Arial" pitchFamily="34" charset="0"/>
              <a:cs typeface="Arial" pitchFamily="34" charset="0"/>
            </a:endParaRPr>
          </a:p>
          <a:p>
            <a:endParaRPr lang="en-US" dirty="0"/>
          </a:p>
        </p:txBody>
      </p:sp>
      <p:pic>
        <p:nvPicPr>
          <p:cNvPr id="4" name="Picture 2" descr="C:\Users\Sanjkhand\Desktop\images123.jpg"/>
          <p:cNvPicPr>
            <a:picLocks noChangeAspect="1" noChangeArrowheads="1"/>
          </p:cNvPicPr>
          <p:nvPr/>
        </p:nvPicPr>
        <p:blipFill>
          <a:blip r:embed="rId2"/>
          <a:srcRect/>
          <a:stretch>
            <a:fillRect/>
          </a:stretch>
        </p:blipFill>
        <p:spPr bwMode="auto">
          <a:xfrm>
            <a:off x="7239000" y="5429250"/>
            <a:ext cx="1905000" cy="1428750"/>
          </a:xfrm>
          <a:prstGeom prst="rect">
            <a:avLst/>
          </a:prstGeom>
          <a:noFill/>
        </p:spPr>
      </p:pic>
    </p:spTree>
    <p:extLst>
      <p:ext uri="{BB962C8B-B14F-4D97-AF65-F5344CB8AC3E}">
        <p14:creationId xmlns="" xmlns:p14="http://schemas.microsoft.com/office/powerpoint/2010/main" val="36222160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mn-MN" b="1" dirty="0" smtClean="0">
                <a:latin typeface="Arial" pitchFamily="34" charset="0"/>
                <a:cs typeface="Arial" pitchFamily="34" charset="0"/>
              </a:rPr>
              <a:t>7. </a:t>
            </a:r>
            <a:r>
              <a:rPr lang="mn-MN" dirty="0" smtClean="0">
                <a:latin typeface="Arial" pitchFamily="34" charset="0"/>
                <a:cs typeface="Arial" pitchFamily="34" charset="0"/>
              </a:rPr>
              <a:t>Багийн гишүүдийн хамтын </a:t>
            </a:r>
            <a:r>
              <a:rPr lang="mn-MN" b="1" dirty="0" smtClean="0">
                <a:latin typeface="Arial" pitchFamily="34" charset="0"/>
                <a:cs typeface="Arial" pitchFamily="34" charset="0"/>
              </a:rPr>
              <a:t>сахилга</a:t>
            </a:r>
            <a:endParaRPr lang="en-US" b="1" dirty="0" smtClean="0">
              <a:latin typeface="Arial" pitchFamily="34" charset="0"/>
              <a:cs typeface="Arial" pitchFamily="34" charset="0"/>
            </a:endParaRPr>
          </a:p>
          <a:p>
            <a:pPr>
              <a:buNone/>
            </a:pPr>
            <a:r>
              <a:rPr lang="mn-MN" b="1" dirty="0" smtClean="0">
                <a:latin typeface="Arial" pitchFamily="34" charset="0"/>
                <a:cs typeface="Arial" pitchFamily="34" charset="0"/>
              </a:rPr>
              <a:t>8. </a:t>
            </a:r>
            <a:r>
              <a:rPr lang="mn-MN" dirty="0" smtClean="0">
                <a:latin typeface="Arial" pitchFamily="34" charset="0"/>
                <a:cs typeface="Arial" pitchFamily="34" charset="0"/>
              </a:rPr>
              <a:t>Ажлын гүйцэтгэлд тавих </a:t>
            </a:r>
            <a:r>
              <a:rPr lang="mn-MN" b="1" dirty="0" smtClean="0">
                <a:latin typeface="Arial" pitchFamily="34" charset="0"/>
                <a:cs typeface="Arial" pitchFamily="34" charset="0"/>
              </a:rPr>
              <a:t>өндөр шаардлага</a:t>
            </a:r>
            <a:endParaRPr lang="en-US" b="1" dirty="0" smtClean="0">
              <a:latin typeface="Arial" pitchFamily="34" charset="0"/>
              <a:cs typeface="Arial" pitchFamily="34" charset="0"/>
            </a:endParaRPr>
          </a:p>
          <a:p>
            <a:pPr>
              <a:buNone/>
            </a:pPr>
            <a:r>
              <a:rPr lang="mn-MN" b="1" dirty="0" smtClean="0">
                <a:latin typeface="Arial" pitchFamily="34" charset="0"/>
                <a:cs typeface="Arial" pitchFamily="34" charset="0"/>
              </a:rPr>
              <a:t>9. </a:t>
            </a:r>
            <a:r>
              <a:rPr lang="mn-MN" dirty="0" smtClean="0">
                <a:latin typeface="Arial" pitchFamily="34" charset="0"/>
                <a:cs typeface="Arial" pitchFamily="34" charset="0"/>
              </a:rPr>
              <a:t>Гаршиж сайн эзэмшсэн ажлын </a:t>
            </a:r>
            <a:r>
              <a:rPr lang="mn-MN" b="1" dirty="0" smtClean="0">
                <a:latin typeface="Arial" pitchFamily="34" charset="0"/>
                <a:cs typeface="Arial" pitchFamily="34" charset="0"/>
              </a:rPr>
              <a:t>арга барил</a:t>
            </a:r>
            <a:endParaRPr lang="en-US" b="1" dirty="0" smtClean="0">
              <a:latin typeface="Arial" pitchFamily="34" charset="0"/>
              <a:cs typeface="Arial" pitchFamily="34" charset="0"/>
            </a:endParaRPr>
          </a:p>
          <a:p>
            <a:pPr>
              <a:buNone/>
            </a:pPr>
            <a:r>
              <a:rPr lang="mn-MN" b="1" dirty="0" smtClean="0">
                <a:latin typeface="Arial" pitchFamily="34" charset="0"/>
                <a:cs typeface="Arial" pitchFamily="34" charset="0"/>
              </a:rPr>
              <a:t>10. </a:t>
            </a:r>
            <a:r>
              <a:rPr lang="mn-MN" dirty="0" smtClean="0">
                <a:latin typeface="Arial" pitchFamily="34" charset="0"/>
                <a:cs typeface="Arial" pitchFamily="34" charset="0"/>
              </a:rPr>
              <a:t>Мөр зэрэгцсэн </a:t>
            </a:r>
            <a:r>
              <a:rPr lang="mn-MN" b="1" dirty="0" smtClean="0">
                <a:latin typeface="Arial" pitchFamily="34" charset="0"/>
                <a:cs typeface="Arial" pitchFamily="34" charset="0"/>
              </a:rPr>
              <a:t>хамтын хүч</a:t>
            </a:r>
            <a:endParaRPr lang="en-US" b="1" dirty="0" smtClean="0">
              <a:latin typeface="Arial" pitchFamily="34" charset="0"/>
              <a:cs typeface="Arial" pitchFamily="34" charset="0"/>
            </a:endParaRPr>
          </a:p>
          <a:p>
            <a:pPr>
              <a:buNone/>
            </a:pPr>
            <a:r>
              <a:rPr lang="mn-MN" b="1" dirty="0" smtClean="0">
                <a:latin typeface="Arial" pitchFamily="34" charset="0"/>
                <a:cs typeface="Arial" pitchFamily="34" charset="0"/>
              </a:rPr>
              <a:t>11. </a:t>
            </a:r>
            <a:r>
              <a:rPr lang="mn-MN" dirty="0" smtClean="0">
                <a:latin typeface="Arial" pitchFamily="34" charset="0"/>
                <a:cs typeface="Arial" pitchFamily="34" charset="0"/>
              </a:rPr>
              <a:t>Хамтаар өсөж хөгжих </a:t>
            </a:r>
            <a:r>
              <a:rPr lang="mn-MN" b="1" dirty="0" smtClean="0">
                <a:latin typeface="Arial" pitchFamily="34" charset="0"/>
                <a:cs typeface="Arial" pitchFamily="34" charset="0"/>
              </a:rPr>
              <a:t>боломж</a:t>
            </a:r>
            <a:r>
              <a:rPr lang="mn-MN" dirty="0" smtClean="0">
                <a:latin typeface="Arial" pitchFamily="34" charset="0"/>
                <a:cs typeface="Arial" pitchFamily="34" charset="0"/>
              </a:rPr>
              <a:t> зэрэг орно.</a:t>
            </a:r>
            <a:endParaRPr lang="en-US" dirty="0" smtClean="0">
              <a:latin typeface="Arial" pitchFamily="34" charset="0"/>
              <a:cs typeface="Arial" pitchFamily="34" charset="0"/>
            </a:endParaRPr>
          </a:p>
          <a:p>
            <a:pPr>
              <a:buNone/>
            </a:pPr>
            <a:endParaRPr lang="en-US" dirty="0" smtClean="0">
              <a:latin typeface="Arial" pitchFamily="34" charset="0"/>
              <a:cs typeface="Arial" pitchFamily="34" charset="0"/>
            </a:endParaRPr>
          </a:p>
          <a:p>
            <a:endParaRPr lang="en-US" dirty="0"/>
          </a:p>
        </p:txBody>
      </p:sp>
      <p:pic>
        <p:nvPicPr>
          <p:cNvPr id="4" name="Picture 2" descr="C:\Users\Sanjkhand\Desktop\images123.jpg"/>
          <p:cNvPicPr>
            <a:picLocks noChangeAspect="1" noChangeArrowheads="1"/>
          </p:cNvPicPr>
          <p:nvPr/>
        </p:nvPicPr>
        <p:blipFill>
          <a:blip r:embed="rId2"/>
          <a:srcRect/>
          <a:stretch>
            <a:fillRect/>
          </a:stretch>
        </p:blipFill>
        <p:spPr bwMode="auto">
          <a:xfrm>
            <a:off x="7239000" y="5429250"/>
            <a:ext cx="1905000" cy="1428750"/>
          </a:xfrm>
          <a:prstGeom prst="rect">
            <a:avLst/>
          </a:prstGeom>
          <a:noFill/>
        </p:spPr>
      </p:pic>
    </p:spTree>
    <p:extLst>
      <p:ext uri="{BB962C8B-B14F-4D97-AF65-F5344CB8AC3E}">
        <p14:creationId xmlns="" xmlns:p14="http://schemas.microsoft.com/office/powerpoint/2010/main" val="2690043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801136"/>
          </a:xfrm>
        </p:spPr>
        <p:txBody>
          <a:bodyPr>
            <a:normAutofit fontScale="90000"/>
          </a:bodyPr>
          <a:lstStyle/>
          <a:p>
            <a:r>
              <a:rPr lang="mn-MN" dirty="0" smtClean="0">
                <a:latin typeface="Arial" pitchFamily="34" charset="0"/>
                <a:cs typeface="Arial" pitchFamily="34" charset="0"/>
              </a:rPr>
              <a:t>Багын гишүүдийн бүтээлч идэвхийг урамшуулах арга</a:t>
            </a:r>
            <a:endParaRPr lang="en-US" dirty="0">
              <a:latin typeface="Arial" pitchFamily="34" charset="0"/>
              <a:cs typeface="Arial" pitchFamily="34" charset="0"/>
            </a:endParaRPr>
          </a:p>
        </p:txBody>
      </p:sp>
      <p:sp>
        <p:nvSpPr>
          <p:cNvPr id="3" name="Content Placeholder 2"/>
          <p:cNvSpPr>
            <a:spLocks noGrp="1"/>
          </p:cNvSpPr>
          <p:nvPr>
            <p:ph idx="1"/>
          </p:nvPr>
        </p:nvSpPr>
        <p:spPr>
          <a:xfrm>
            <a:off x="1043492" y="1905000"/>
            <a:ext cx="6777317" cy="3927629"/>
          </a:xfrm>
        </p:spPr>
        <p:txBody>
          <a:bodyPr>
            <a:normAutofit fontScale="92500" lnSpcReduction="10000"/>
          </a:bodyPr>
          <a:lstStyle/>
          <a:p>
            <a:r>
              <a:rPr lang="mn-MN" dirty="0" smtClean="0">
                <a:latin typeface="Arial" pitchFamily="34" charset="0"/>
                <a:cs typeface="Arial" pitchFamily="34" charset="0"/>
              </a:rPr>
              <a:t>Багийн гишүүдийн бүтээлч идэвхийг </a:t>
            </a:r>
            <a:r>
              <a:rPr lang="mn-MN" dirty="0" smtClean="0">
                <a:latin typeface="Arial" pitchFamily="34" charset="0"/>
                <a:cs typeface="Arial" pitchFamily="34" charset="0"/>
              </a:rPr>
              <a:t>нэмэгдүүлэхийн</a:t>
            </a:r>
            <a:r>
              <a:rPr lang="en-US" dirty="0" smtClean="0">
                <a:latin typeface="Arial" pitchFamily="34" charset="0"/>
                <a:cs typeface="Arial" pitchFamily="34" charset="0"/>
              </a:rPr>
              <a:t> </a:t>
            </a:r>
            <a:r>
              <a:rPr lang="mn-MN" dirty="0" smtClean="0">
                <a:latin typeface="Arial" pitchFamily="34" charset="0"/>
                <a:cs typeface="Arial" pitchFamily="34" charset="0"/>
              </a:rPr>
              <a:t>тулд </a:t>
            </a:r>
            <a:r>
              <a:rPr lang="mn-MN" dirty="0" smtClean="0">
                <a:latin typeface="Arial" pitchFamily="34" charset="0"/>
                <a:cs typeface="Arial" pitchFamily="34" charset="0"/>
              </a:rPr>
              <a:t>бие биенээ үргэлж дэмжиж урамшуулж, сэдэлжүүлж байх хэрэгтэй. </a:t>
            </a:r>
          </a:p>
          <a:p>
            <a:r>
              <a:rPr lang="mn-MN" dirty="0" smtClean="0">
                <a:latin typeface="Arial" pitchFamily="34" charset="0"/>
                <a:cs typeface="Arial" pitchFamily="34" charset="0"/>
              </a:rPr>
              <a:t>Сэдэл бол хүсэл, сонирхлыг  бий болгодог хүчтэй мэдрэмж. </a:t>
            </a:r>
          </a:p>
          <a:p>
            <a:r>
              <a:rPr lang="mn-MN" dirty="0" smtClean="0">
                <a:latin typeface="Arial" pitchFamily="34" charset="0"/>
                <a:cs typeface="Arial" pitchFamily="34" charset="0"/>
              </a:rPr>
              <a:t>Сэдэлжүүлнэ (мотиваци) гэдэг бол бусдыг ямар нэг зүйл хийхэд нь өдөөж сэрээж байх гэсэн үг юм.</a:t>
            </a:r>
          </a:p>
          <a:p>
            <a:r>
              <a:rPr lang="mn-MN" dirty="0" smtClean="0">
                <a:latin typeface="Arial" pitchFamily="34" charset="0"/>
                <a:cs typeface="Arial" pitchFamily="34" charset="0"/>
              </a:rPr>
              <a:t>Сэдэл эрмэлзэл төрүүлэх нь хүмүүсийн сэтгэл зүй, дотоод зан төлөвт нөлөөлөх хүчирхэг энергийн нөлөөг өөртөө агуулж байдаг. </a:t>
            </a:r>
            <a:endParaRPr lang="en-US" dirty="0" smtClean="0">
              <a:latin typeface="Arial" pitchFamily="34" charset="0"/>
              <a:cs typeface="Arial" pitchFamily="34" charset="0"/>
            </a:endParaRPr>
          </a:p>
          <a:p>
            <a:endParaRPr lang="en-US" dirty="0"/>
          </a:p>
        </p:txBody>
      </p:sp>
      <p:pic>
        <p:nvPicPr>
          <p:cNvPr id="4" name="Picture 2" descr="C:\Users\Sanjkhand\Desktop\images123.jpg"/>
          <p:cNvPicPr>
            <a:picLocks noChangeAspect="1" noChangeArrowheads="1"/>
          </p:cNvPicPr>
          <p:nvPr/>
        </p:nvPicPr>
        <p:blipFill>
          <a:blip r:embed="rId2"/>
          <a:srcRect/>
          <a:stretch>
            <a:fillRect/>
          </a:stretch>
        </p:blipFill>
        <p:spPr bwMode="auto">
          <a:xfrm>
            <a:off x="7239000" y="5429250"/>
            <a:ext cx="1905000" cy="1428750"/>
          </a:xfrm>
          <a:prstGeom prst="rect">
            <a:avLst/>
          </a:prstGeom>
          <a:noFill/>
        </p:spPr>
      </p:pic>
    </p:spTree>
    <p:extLst>
      <p:ext uri="{BB962C8B-B14F-4D97-AF65-F5344CB8AC3E}">
        <p14:creationId xmlns="" xmlns:p14="http://schemas.microsoft.com/office/powerpoint/2010/main" val="41503780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mn-MN" dirty="0" smtClean="0">
                <a:latin typeface="Arial" pitchFamily="34" charset="0"/>
                <a:cs typeface="Arial" pitchFamily="34" charset="0"/>
              </a:rPr>
              <a:t> Харилцаа хамтын ажиллагааг сэдэлжүүлэх</a:t>
            </a:r>
            <a:r>
              <a:rPr lang="en-US" dirty="0" smtClean="0">
                <a:latin typeface="Arial" pitchFamily="34" charset="0"/>
                <a:cs typeface="Arial" pitchFamily="34" charset="0"/>
              </a:rPr>
              <a:t>/</a:t>
            </a:r>
            <a:r>
              <a:rPr lang="mn-MN" dirty="0" smtClean="0">
                <a:latin typeface="Arial" pitchFamily="34" charset="0"/>
                <a:cs typeface="Arial" pitchFamily="34" charset="0"/>
              </a:rPr>
              <a:t>чи үнэхээр сайн ажиллаа, гар нийлж байна шүү, цаашдаа хамтран ажиллахад таатай байна...,</a:t>
            </a:r>
            <a:r>
              <a:rPr lang="en-US" dirty="0" smtClean="0">
                <a:latin typeface="Arial" pitchFamily="34" charset="0"/>
                <a:cs typeface="Arial" pitchFamily="34" charset="0"/>
              </a:rPr>
              <a:t>/</a:t>
            </a:r>
            <a:endParaRPr lang="mn-MN" dirty="0" smtClean="0">
              <a:latin typeface="Arial" pitchFamily="34" charset="0"/>
              <a:cs typeface="Arial" pitchFamily="34" charset="0"/>
            </a:endParaRPr>
          </a:p>
          <a:p>
            <a:r>
              <a:rPr lang="mn-MN" dirty="0" smtClean="0">
                <a:latin typeface="Arial" pitchFamily="34" charset="0"/>
                <a:cs typeface="Arial" pitchFamily="34" charset="0"/>
              </a:rPr>
              <a:t> Хандлагыг сэдэлжүүлэх.</a:t>
            </a:r>
            <a:r>
              <a:rPr lang="en-US" dirty="0" smtClean="0">
                <a:latin typeface="Arial" pitchFamily="34" charset="0"/>
                <a:cs typeface="Arial" pitchFamily="34" charset="0"/>
              </a:rPr>
              <a:t>/</a:t>
            </a:r>
            <a:r>
              <a:rPr lang="mn-MN" dirty="0" smtClean="0">
                <a:latin typeface="Arial" pitchFamily="34" charset="0"/>
                <a:cs typeface="Arial" pitchFamily="34" charset="0"/>
              </a:rPr>
              <a:t>хувь хүний зан чанар-нямбай, шударга, цаг барьдаг...,</a:t>
            </a:r>
            <a:r>
              <a:rPr lang="en-US" dirty="0" smtClean="0">
                <a:latin typeface="Arial" pitchFamily="34" charset="0"/>
                <a:cs typeface="Arial" pitchFamily="34" charset="0"/>
              </a:rPr>
              <a:t>/</a:t>
            </a:r>
            <a:endParaRPr lang="mn-MN" dirty="0" smtClean="0">
              <a:latin typeface="Arial" pitchFamily="34" charset="0"/>
              <a:cs typeface="Arial" pitchFamily="34" charset="0"/>
            </a:endParaRPr>
          </a:p>
          <a:p>
            <a:r>
              <a:rPr lang="mn-MN" dirty="0" smtClean="0">
                <a:latin typeface="Arial" pitchFamily="34" charset="0"/>
                <a:cs typeface="Arial" pitchFamily="34" charset="0"/>
              </a:rPr>
              <a:t>Урамшуулж сэдэлжүүлэх.</a:t>
            </a:r>
            <a:r>
              <a:rPr lang="en-US" dirty="0" smtClean="0">
                <a:latin typeface="Arial" pitchFamily="34" charset="0"/>
                <a:cs typeface="Arial" pitchFamily="34" charset="0"/>
              </a:rPr>
              <a:t>/</a:t>
            </a:r>
            <a:r>
              <a:rPr lang="mn-MN" dirty="0" smtClean="0">
                <a:latin typeface="Arial" pitchFamily="34" charset="0"/>
                <a:cs typeface="Arial" pitchFamily="34" charset="0"/>
              </a:rPr>
              <a:t>мөнгөн шагнал, оны тэргүүн...,</a:t>
            </a:r>
            <a:r>
              <a:rPr lang="en-US" dirty="0" smtClean="0">
                <a:latin typeface="Arial" pitchFamily="34" charset="0"/>
                <a:cs typeface="Arial" pitchFamily="34" charset="0"/>
              </a:rPr>
              <a:t>/</a:t>
            </a:r>
          </a:p>
          <a:p>
            <a:endParaRPr lang="en-US" dirty="0"/>
          </a:p>
        </p:txBody>
      </p:sp>
      <p:pic>
        <p:nvPicPr>
          <p:cNvPr id="4" name="Picture 2" descr="C:\Users\Sanjkhand\Desktop\images123.jpg"/>
          <p:cNvPicPr>
            <a:picLocks noChangeAspect="1" noChangeArrowheads="1"/>
          </p:cNvPicPr>
          <p:nvPr/>
        </p:nvPicPr>
        <p:blipFill>
          <a:blip r:embed="rId2"/>
          <a:srcRect/>
          <a:stretch>
            <a:fillRect/>
          </a:stretch>
        </p:blipFill>
        <p:spPr bwMode="auto">
          <a:xfrm>
            <a:off x="7239000" y="5429250"/>
            <a:ext cx="1905000" cy="1428750"/>
          </a:xfrm>
          <a:prstGeom prst="rect">
            <a:avLst/>
          </a:prstGeom>
          <a:noFill/>
        </p:spPr>
      </p:pic>
    </p:spTree>
    <p:extLst>
      <p:ext uri="{BB962C8B-B14F-4D97-AF65-F5344CB8AC3E}">
        <p14:creationId xmlns="" xmlns:p14="http://schemas.microsoft.com/office/powerpoint/2010/main" val="16010144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latin typeface="Arial" pitchFamily="34" charset="0"/>
                <a:cs typeface="Arial" pitchFamily="34" charset="0"/>
              </a:rPr>
              <a:t>Баг хүчтэй байхын нууц юу вэ</a:t>
            </a:r>
            <a:r>
              <a:rPr lang="en-US" dirty="0" smtClean="0">
                <a:latin typeface="Arial" pitchFamily="34" charset="0"/>
                <a:cs typeface="Arial" pitchFamily="34" charset="0"/>
              </a:rPr>
              <a:t>?</a:t>
            </a:r>
            <a:endParaRPr lang="en-US" dirty="0"/>
          </a:p>
        </p:txBody>
      </p:sp>
      <p:sp>
        <p:nvSpPr>
          <p:cNvPr id="3" name="Content Placeholder 2"/>
          <p:cNvSpPr>
            <a:spLocks noGrp="1"/>
          </p:cNvSpPr>
          <p:nvPr>
            <p:ph idx="1"/>
          </p:nvPr>
        </p:nvSpPr>
        <p:spPr/>
        <p:txBody>
          <a:bodyPr/>
          <a:lstStyle/>
          <a:p>
            <a:r>
              <a:rPr lang="mn-MN" dirty="0" smtClean="0">
                <a:latin typeface="Arial" pitchFamily="34" charset="0"/>
                <a:cs typeface="Arial" pitchFamily="34" charset="0"/>
              </a:rPr>
              <a:t>Хүн хорвоод мэндэлэхэд нь бүх хүмүүсийн ур чадвар, хувь тавиланг давхцуулдаггүй яагаад</a:t>
            </a:r>
            <a:r>
              <a:rPr lang="en-US" dirty="0" smtClean="0">
                <a:latin typeface="Arial" pitchFamily="34" charset="0"/>
                <a:cs typeface="Arial" pitchFamily="34" charset="0"/>
              </a:rPr>
              <a:t>?</a:t>
            </a:r>
            <a:endParaRPr lang="mn-MN" dirty="0" smtClean="0">
              <a:latin typeface="Arial" pitchFamily="34" charset="0"/>
              <a:cs typeface="Arial" pitchFamily="34" charset="0"/>
            </a:endParaRPr>
          </a:p>
          <a:p>
            <a:endParaRPr lang="mn-MN" dirty="0" smtClean="0">
              <a:latin typeface="Arial" pitchFamily="34" charset="0"/>
              <a:cs typeface="Arial" pitchFamily="34" charset="0"/>
            </a:endParaRPr>
          </a:p>
          <a:p>
            <a:pPr>
              <a:buNone/>
            </a:pPr>
            <a:endParaRPr lang="mn-MN" dirty="0" smtClean="0"/>
          </a:p>
          <a:p>
            <a:pPr>
              <a:buNone/>
            </a:pPr>
            <a:endParaRPr lang="en-US" dirty="0"/>
          </a:p>
        </p:txBody>
      </p:sp>
      <p:pic>
        <p:nvPicPr>
          <p:cNvPr id="3074" name="Picture 2" descr="C:\Users\Sanjkhand\Desktop\images3.jpg"/>
          <p:cNvPicPr>
            <a:picLocks noChangeAspect="1" noChangeArrowheads="1"/>
          </p:cNvPicPr>
          <p:nvPr/>
        </p:nvPicPr>
        <p:blipFill>
          <a:blip r:embed="rId2"/>
          <a:srcRect/>
          <a:stretch>
            <a:fillRect/>
          </a:stretch>
        </p:blipFill>
        <p:spPr bwMode="auto">
          <a:xfrm>
            <a:off x="2143108" y="3933056"/>
            <a:ext cx="4857784" cy="2428892"/>
          </a:xfrm>
          <a:prstGeom prst="rect">
            <a:avLst/>
          </a:prstGeom>
          <a:noFill/>
        </p:spPr>
      </p:pic>
      <p:pic>
        <p:nvPicPr>
          <p:cNvPr id="8194" name="Picture 2" descr="C:\Users\Sanjkhand\Desktop\images123.jpg"/>
          <p:cNvPicPr>
            <a:picLocks noChangeAspect="1" noChangeArrowheads="1"/>
          </p:cNvPicPr>
          <p:nvPr/>
        </p:nvPicPr>
        <p:blipFill>
          <a:blip r:embed="rId3"/>
          <a:srcRect/>
          <a:stretch>
            <a:fillRect/>
          </a:stretch>
        </p:blipFill>
        <p:spPr bwMode="auto">
          <a:xfrm>
            <a:off x="7239000" y="5429250"/>
            <a:ext cx="1905000" cy="14287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074"/>
                                        </p:tgtEl>
                                        <p:attrNameLst>
                                          <p:attrName>style.visibility</p:attrName>
                                        </p:attrNameLst>
                                      </p:cBhvr>
                                      <p:to>
                                        <p:strVal val="visible"/>
                                      </p:to>
                                    </p:set>
                                    <p:anim calcmode="lin" valueType="num">
                                      <p:cBhvr additive="base">
                                        <p:cTn id="13" dur="500" fill="hold"/>
                                        <p:tgtEl>
                                          <p:spTgt spid="3074"/>
                                        </p:tgtEl>
                                        <p:attrNameLst>
                                          <p:attrName>ppt_x</p:attrName>
                                        </p:attrNameLst>
                                      </p:cBhvr>
                                      <p:tavLst>
                                        <p:tav tm="0">
                                          <p:val>
                                            <p:strVal val="#ppt_x"/>
                                          </p:val>
                                        </p:tav>
                                        <p:tav tm="100000">
                                          <p:val>
                                            <p:strVal val="#ppt_x"/>
                                          </p:val>
                                        </p:tav>
                                      </p:tavLst>
                                    </p:anim>
                                    <p:anim calcmode="lin" valueType="num">
                                      <p:cBhvr additive="base">
                                        <p:cTn id="14"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latin typeface="Arial" pitchFamily="34" charset="0"/>
                <a:cs typeface="Arial" pitchFamily="34" charset="0"/>
              </a:rPr>
              <a:t>Баг хүчтэй байхын нууц юу вэ</a:t>
            </a:r>
            <a:r>
              <a:rPr lang="en-US" dirty="0" smtClean="0">
                <a:latin typeface="Arial" pitchFamily="34" charset="0"/>
                <a:cs typeface="Arial" pitchFamily="34" charset="0"/>
              </a:rPr>
              <a:t>?</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mn-MN" dirty="0" smtClean="0">
                <a:latin typeface="Arial" pitchFamily="34" charset="0"/>
                <a:cs typeface="Arial" pitchFamily="34" charset="0"/>
              </a:rPr>
              <a:t>Багийн хүч, ид шид нь синергийн (синергос-хамтын үйл гэх Грек үгнээс гаралтай) хүч, нөлөөнд байдаг</a:t>
            </a:r>
          </a:p>
          <a:p>
            <a:r>
              <a:rPr lang="mn-MN" dirty="0" smtClean="0">
                <a:latin typeface="Arial" pitchFamily="34" charset="0"/>
                <a:cs typeface="Arial" pitchFamily="34" charset="0"/>
              </a:rPr>
              <a:t>Бие биеэ харилцан нөхөж чадах мэдлэг, ур чадвар. Тоглогчид харилцан хамааралтай байж, хамтын хүч чармайлт гаргах синергийн нөлөөлөл.</a:t>
            </a:r>
          </a:p>
          <a:p>
            <a:endParaRPr lang="en-US" dirty="0"/>
          </a:p>
        </p:txBody>
      </p:sp>
      <p:pic>
        <p:nvPicPr>
          <p:cNvPr id="4" name="Picture 2" descr="C:\Users\Sanjkhand\Desktop\images123.jpg"/>
          <p:cNvPicPr>
            <a:picLocks noChangeAspect="1" noChangeArrowheads="1"/>
          </p:cNvPicPr>
          <p:nvPr/>
        </p:nvPicPr>
        <p:blipFill>
          <a:blip r:embed="rId2"/>
          <a:srcRect/>
          <a:stretch>
            <a:fillRect/>
          </a:stretch>
        </p:blipFill>
        <p:spPr bwMode="auto">
          <a:xfrm>
            <a:off x="7239000" y="5429250"/>
            <a:ext cx="1905000" cy="1428750"/>
          </a:xfrm>
          <a:prstGeom prst="rect">
            <a:avLst/>
          </a:prstGeom>
          <a:noFill/>
        </p:spPr>
      </p:pic>
    </p:spTree>
    <p:extLst>
      <p:ext uri="{BB962C8B-B14F-4D97-AF65-F5344CB8AC3E}">
        <p14:creationId xmlns="" xmlns:p14="http://schemas.microsoft.com/office/powerpoint/2010/main" val="14644268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mn-MN" dirty="0">
                <a:latin typeface="Arial" pitchFamily="34" charset="0"/>
                <a:cs typeface="Arial" pitchFamily="34" charset="0"/>
              </a:rPr>
              <a:t> </a:t>
            </a:r>
            <a:r>
              <a:rPr lang="en-US" dirty="0">
                <a:latin typeface="Arial" pitchFamily="34" charset="0"/>
                <a:cs typeface="Arial" pitchFamily="34" charset="0"/>
              </a:rPr>
              <a:t>Smart</a:t>
            </a:r>
            <a:r>
              <a:rPr lang="mn-MN" dirty="0" smtClean="0">
                <a:latin typeface="Arial" pitchFamily="34" charset="0"/>
                <a:cs typeface="Arial" pitchFamily="34" charset="0"/>
              </a:rPr>
              <a:t>-ухаалаг</a:t>
            </a:r>
          </a:p>
          <a:p>
            <a:r>
              <a:rPr lang="en-US" dirty="0" smtClean="0">
                <a:latin typeface="Arial" pitchFamily="34" charset="0"/>
                <a:cs typeface="Arial" pitchFamily="34" charset="0"/>
              </a:rPr>
              <a:t>Reliable</a:t>
            </a:r>
            <a:r>
              <a:rPr lang="mn-MN" dirty="0">
                <a:latin typeface="Arial" pitchFamily="34" charset="0"/>
                <a:cs typeface="Arial" pitchFamily="34" charset="0"/>
              </a:rPr>
              <a:t>-итгэлтэй </a:t>
            </a:r>
            <a:endParaRPr lang="mn-MN" dirty="0" smtClean="0">
              <a:latin typeface="Arial" pitchFamily="34" charset="0"/>
              <a:cs typeface="Arial" pitchFamily="34" charset="0"/>
            </a:endParaRPr>
          </a:p>
          <a:p>
            <a:r>
              <a:rPr lang="en-US" dirty="0">
                <a:latin typeface="Arial" pitchFamily="34" charset="0"/>
                <a:cs typeface="Arial" pitchFamily="34" charset="0"/>
              </a:rPr>
              <a:t>Leader</a:t>
            </a:r>
            <a:r>
              <a:rPr lang="mn-MN" dirty="0" smtClean="0">
                <a:latin typeface="Arial" pitchFamily="34" charset="0"/>
                <a:cs typeface="Arial" pitchFamily="34" charset="0"/>
              </a:rPr>
              <a:t>-манлайлагч</a:t>
            </a:r>
          </a:p>
          <a:p>
            <a:r>
              <a:rPr lang="en-US" dirty="0">
                <a:latin typeface="Arial" pitchFamily="34" charset="0"/>
                <a:cs typeface="Arial" pitchFamily="34" charset="0"/>
              </a:rPr>
              <a:t>Hard working</a:t>
            </a:r>
            <a:r>
              <a:rPr lang="mn-MN" dirty="0" smtClean="0">
                <a:latin typeface="Arial" pitchFamily="34" charset="0"/>
                <a:cs typeface="Arial" pitchFamily="34" charset="0"/>
              </a:rPr>
              <a:t>-хөдөлмөрч</a:t>
            </a:r>
          </a:p>
          <a:p>
            <a:r>
              <a:rPr lang="en-US" dirty="0">
                <a:latin typeface="Arial" pitchFamily="34" charset="0"/>
                <a:cs typeface="Arial" pitchFamily="34" charset="0"/>
              </a:rPr>
              <a:t>Dynamic</a:t>
            </a:r>
            <a:r>
              <a:rPr lang="mn-MN" dirty="0">
                <a:latin typeface="Arial" pitchFamily="34" charset="0"/>
                <a:cs typeface="Arial" pitchFamily="34" charset="0"/>
              </a:rPr>
              <a:t>-эрч хүчтэй, идэвхитэй</a:t>
            </a:r>
            <a:endParaRPr lang="mn-MN" dirty="0" smtClean="0">
              <a:latin typeface="Arial" pitchFamily="34" charset="0"/>
              <a:cs typeface="Arial" pitchFamily="34" charset="0"/>
            </a:endParaRPr>
          </a:p>
          <a:p>
            <a:endParaRPr lang="en-US" dirty="0"/>
          </a:p>
        </p:txBody>
      </p:sp>
      <p:pic>
        <p:nvPicPr>
          <p:cNvPr id="4" name="Picture 2" descr="C:\Users\Sanjkhand\Desktop\images123.jpg"/>
          <p:cNvPicPr>
            <a:picLocks noChangeAspect="1" noChangeArrowheads="1"/>
          </p:cNvPicPr>
          <p:nvPr/>
        </p:nvPicPr>
        <p:blipFill>
          <a:blip r:embed="rId2"/>
          <a:srcRect/>
          <a:stretch>
            <a:fillRect/>
          </a:stretch>
        </p:blipFill>
        <p:spPr bwMode="auto">
          <a:xfrm>
            <a:off x="7239000" y="5429250"/>
            <a:ext cx="1905000" cy="1428750"/>
          </a:xfrm>
          <a:prstGeom prst="rect">
            <a:avLst/>
          </a:prstGeom>
          <a:noFill/>
        </p:spPr>
      </p:pic>
      <p:pic>
        <p:nvPicPr>
          <p:cNvPr id="5" name="Picture 2" descr="C:\Users\Sanjkhand\Desktop\images.jpg"/>
          <p:cNvPicPr>
            <a:picLocks noChangeAspect="1" noChangeArrowheads="1"/>
          </p:cNvPicPr>
          <p:nvPr/>
        </p:nvPicPr>
        <p:blipFill>
          <a:blip r:embed="rId3"/>
          <a:srcRect/>
          <a:stretch>
            <a:fillRect/>
          </a:stretch>
        </p:blipFill>
        <p:spPr bwMode="auto">
          <a:xfrm>
            <a:off x="2" y="2"/>
            <a:ext cx="2357423" cy="1948295"/>
          </a:xfrm>
          <a:prstGeom prst="rect">
            <a:avLst/>
          </a:prstGeom>
          <a:noFill/>
        </p:spPr>
      </p:pic>
    </p:spTree>
    <p:extLst>
      <p:ext uri="{BB962C8B-B14F-4D97-AF65-F5344CB8AC3E}">
        <p14:creationId xmlns="" xmlns:p14="http://schemas.microsoft.com/office/powerpoint/2010/main" val="2392400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arn(inVertical)">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wipe(down)">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wheel(1)">
                                      <p:cBhvr>
                                        <p:cTn id="30"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F:\image teamwork\3d-human-figure_1920x1200_233.jpg"/>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35496" y="188640"/>
            <a:ext cx="8640960" cy="6669360"/>
          </a:xfrm>
          <a:prstGeom prst="rect">
            <a:avLst/>
          </a:prstGeom>
          <a:noFill/>
          <a:extLst>
            <a:ext uri="{909E8E84-426E-40DD-AFC4-6F175D3DCCD1}">
              <a14:hiddenFill xmlns="" xmlns:a14="http://schemas.microsoft.com/office/drawing/2010/main">
                <a:solidFill>
                  <a:srgbClr val="FFFFFF"/>
                </a:solidFill>
              </a14:hiddenFill>
            </a:ext>
          </a:extLst>
        </p:spPr>
      </p:pic>
      <p:sp>
        <p:nvSpPr>
          <p:cNvPr id="6" name="Rounded Rectangle 5"/>
          <p:cNvSpPr/>
          <p:nvPr/>
        </p:nvSpPr>
        <p:spPr>
          <a:xfrm>
            <a:off x="1943708" y="3501008"/>
            <a:ext cx="1656184" cy="10332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 pitchFamily="34" charset="0"/>
                <a:cs typeface="Arial" pitchFamily="34" charset="0"/>
              </a:rPr>
              <a:t>Hard working</a:t>
            </a:r>
            <a:r>
              <a:rPr lang="mn-MN" dirty="0">
                <a:latin typeface="Arial" pitchFamily="34" charset="0"/>
                <a:cs typeface="Arial" pitchFamily="34" charset="0"/>
              </a:rPr>
              <a:t>-хөдөлмөрч</a:t>
            </a:r>
            <a:endParaRPr lang="en-US" dirty="0"/>
          </a:p>
        </p:txBody>
      </p:sp>
      <p:sp>
        <p:nvSpPr>
          <p:cNvPr id="7" name="Oval 6"/>
          <p:cNvSpPr/>
          <p:nvPr/>
        </p:nvSpPr>
        <p:spPr>
          <a:xfrm>
            <a:off x="3851920" y="5733256"/>
            <a:ext cx="2016224"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 pitchFamily="34" charset="0"/>
                <a:cs typeface="Arial" pitchFamily="34" charset="0"/>
              </a:rPr>
              <a:t>Dynamic</a:t>
            </a:r>
            <a:r>
              <a:rPr lang="mn-MN" dirty="0">
                <a:latin typeface="Arial" pitchFamily="34" charset="0"/>
                <a:cs typeface="Arial" pitchFamily="34" charset="0"/>
              </a:rPr>
              <a:t>-эрч хүчтэй, идэвхитэй</a:t>
            </a:r>
            <a:r>
              <a:rPr lang="en-US" dirty="0">
                <a:latin typeface="Arial" pitchFamily="34" charset="0"/>
                <a:cs typeface="Arial" pitchFamily="34" charset="0"/>
              </a:rPr>
              <a:t> </a:t>
            </a:r>
            <a:endParaRPr lang="en-US" dirty="0"/>
          </a:p>
        </p:txBody>
      </p:sp>
      <p:sp>
        <p:nvSpPr>
          <p:cNvPr id="9" name="Heart 8"/>
          <p:cNvSpPr/>
          <p:nvPr/>
        </p:nvSpPr>
        <p:spPr>
          <a:xfrm>
            <a:off x="4067944" y="2575336"/>
            <a:ext cx="1800200" cy="1152128"/>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 pitchFamily="34" charset="0"/>
                <a:cs typeface="Arial" pitchFamily="34" charset="0"/>
              </a:rPr>
              <a:t>Reliable</a:t>
            </a:r>
            <a:r>
              <a:rPr lang="mn-MN" dirty="0">
                <a:latin typeface="Arial" pitchFamily="34" charset="0"/>
                <a:cs typeface="Arial" pitchFamily="34" charset="0"/>
              </a:rPr>
              <a:t>-итгэлтэй </a:t>
            </a:r>
            <a:endParaRPr lang="en-US" dirty="0"/>
          </a:p>
        </p:txBody>
      </p:sp>
      <p:sp>
        <p:nvSpPr>
          <p:cNvPr id="10" name="Smiley Face 9"/>
          <p:cNvSpPr/>
          <p:nvPr/>
        </p:nvSpPr>
        <p:spPr>
          <a:xfrm>
            <a:off x="3491880" y="620689"/>
            <a:ext cx="2160240" cy="1872208"/>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Arial" pitchFamily="34" charset="0"/>
                <a:cs typeface="Arial" pitchFamily="34" charset="0"/>
              </a:rPr>
              <a:t>Smart</a:t>
            </a:r>
            <a:r>
              <a:rPr lang="mn-MN" dirty="0">
                <a:latin typeface="Arial" pitchFamily="34" charset="0"/>
                <a:cs typeface="Arial" pitchFamily="34" charset="0"/>
              </a:rPr>
              <a:t>-ухаалаг</a:t>
            </a:r>
            <a:endParaRPr lang="en-US" dirty="0"/>
          </a:p>
          <a:p>
            <a:pPr algn="ctr"/>
            <a:endParaRPr lang="mn-MN" dirty="0" smtClean="0">
              <a:latin typeface="Arial" pitchFamily="34" charset="0"/>
              <a:cs typeface="Arial" pitchFamily="34" charset="0"/>
            </a:endParaRPr>
          </a:p>
          <a:p>
            <a:pPr algn="ctr"/>
            <a:endParaRPr lang="mn-MN" dirty="0" smtClean="0">
              <a:latin typeface="Arial" pitchFamily="34" charset="0"/>
              <a:cs typeface="Arial" pitchFamily="34" charset="0"/>
            </a:endParaRPr>
          </a:p>
          <a:p>
            <a:pPr algn="ctr"/>
            <a:r>
              <a:rPr lang="en-US" dirty="0" smtClean="0">
                <a:latin typeface="Arial" pitchFamily="34" charset="0"/>
                <a:cs typeface="Arial" pitchFamily="34" charset="0"/>
              </a:rPr>
              <a:t>Leader</a:t>
            </a:r>
            <a:r>
              <a:rPr lang="mn-MN" dirty="0">
                <a:latin typeface="Arial" pitchFamily="34" charset="0"/>
                <a:cs typeface="Arial" pitchFamily="34" charset="0"/>
              </a:rPr>
              <a:t>-манлайлагч</a:t>
            </a:r>
            <a:endParaRPr lang="en-US" dirty="0"/>
          </a:p>
        </p:txBody>
      </p:sp>
      <p:sp>
        <p:nvSpPr>
          <p:cNvPr id="3" name="Rectangle 2"/>
          <p:cNvSpPr/>
          <p:nvPr/>
        </p:nvSpPr>
        <p:spPr>
          <a:xfrm>
            <a:off x="-4013" y="980728"/>
            <a:ext cx="3495893" cy="369332"/>
          </a:xfrm>
          <a:prstGeom prst="rect">
            <a:avLst/>
          </a:prstGeom>
        </p:spPr>
        <p:txBody>
          <a:bodyPr wrap="none">
            <a:spAutoFit/>
          </a:bodyPr>
          <a:lstStyle/>
          <a:p>
            <a:r>
              <a:rPr lang="mn-MN" dirty="0">
                <a:latin typeface="Arial" pitchFamily="34" charset="0"/>
                <a:cs typeface="Arial" pitchFamily="34" charset="0"/>
              </a:rPr>
              <a:t>Баг -маш том супер аварга хүн</a:t>
            </a:r>
          </a:p>
        </p:txBody>
      </p:sp>
    </p:spTree>
    <p:extLst>
      <p:ext uri="{BB962C8B-B14F-4D97-AF65-F5344CB8AC3E}">
        <p14:creationId xmlns="" xmlns:p14="http://schemas.microsoft.com/office/powerpoint/2010/main" val="2570683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Vertical)">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 calcmode="lin" valueType="num">
                                      <p:cBhvr additive="base">
                                        <p:cTn id="12"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0">
                                            <p:txEl>
                                              <p:pRg st="3" end="3"/>
                                            </p:txEl>
                                          </p:spTgt>
                                        </p:tgtEl>
                                        <p:attrNameLst>
                                          <p:attrName>style.visibility</p:attrName>
                                        </p:attrNameLst>
                                      </p:cBhvr>
                                      <p:to>
                                        <p:strVal val="visible"/>
                                      </p:to>
                                    </p:set>
                                    <p:animEffect transition="in" filter="fade">
                                      <p:cBhvr>
                                        <p:cTn id="18" dur="1000"/>
                                        <p:tgtEl>
                                          <p:spTgt spid="10">
                                            <p:txEl>
                                              <p:pRg st="3" end="3"/>
                                            </p:txEl>
                                          </p:spTgt>
                                        </p:tgtEl>
                                      </p:cBhvr>
                                    </p:animEffect>
                                    <p:anim calcmode="lin" valueType="num">
                                      <p:cBhvr>
                                        <p:cTn id="19"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20"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wheel(1)">
                                      <p:cBhvr>
                                        <p:cTn id="25" dur="2000"/>
                                        <p:tgtEl>
                                          <p:spTgt spid="6">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7">
                                            <p:txEl>
                                              <p:pRg st="0" end="0"/>
                                            </p:txEl>
                                          </p:spTgt>
                                        </p:tgtEl>
                                        <p:attrNameLst>
                                          <p:attrName>style.visibility</p:attrName>
                                        </p:attrNameLst>
                                      </p:cBhvr>
                                      <p:to>
                                        <p:strVal val="visible"/>
                                      </p:to>
                                    </p:set>
                                    <p:animEffect transition="in" filter="wipe(down)">
                                      <p:cBhvr>
                                        <p:cTn id="30"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428604"/>
            <a:ext cx="8229600" cy="1143000"/>
          </a:xfrm>
        </p:spPr>
        <p:txBody>
          <a:bodyPr>
            <a:normAutofit fontScale="90000"/>
          </a:bodyPr>
          <a:lstStyle/>
          <a:p>
            <a:r>
              <a:rPr lang="mn-MN" dirty="0" smtClean="0">
                <a:latin typeface="Arial" pitchFamily="34" charset="0"/>
                <a:cs typeface="Arial" pitchFamily="34" charset="0"/>
              </a:rPr>
              <a:t>Хорвоо дээр төгс хүн гэж байдаггүй харин төгс баг байж болно.</a:t>
            </a:r>
            <a:endParaRPr lang="en-US" dirty="0">
              <a:latin typeface="Arial" pitchFamily="34" charset="0"/>
              <a:cs typeface="Arial" pitchFamily="34" charset="0"/>
            </a:endParaRPr>
          </a:p>
        </p:txBody>
      </p:sp>
      <p:pic>
        <p:nvPicPr>
          <p:cNvPr id="4098" name="Picture 2" descr="C:\Users\Sanjkhand\Desktop\Teamwork..+1890s.+Charles+B.+Tripp+the+armless+man+and+Eli_b135f9_4654974.jpg"/>
          <p:cNvPicPr>
            <a:picLocks noGrp="1" noChangeAspect="1" noChangeArrowheads="1"/>
          </p:cNvPicPr>
          <p:nvPr>
            <p:ph idx="1"/>
          </p:nvPr>
        </p:nvPicPr>
        <p:blipFill>
          <a:blip r:embed="rId2"/>
          <a:srcRect/>
          <a:stretch>
            <a:fillRect/>
          </a:stretch>
        </p:blipFill>
        <p:spPr bwMode="auto">
          <a:xfrm>
            <a:off x="928664" y="1857366"/>
            <a:ext cx="7257669" cy="4525963"/>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Arial" pitchFamily="34" charset="0"/>
                <a:cs typeface="Arial" pitchFamily="34" charset="0"/>
              </a:rPr>
              <a:t>Бичлэг</a:t>
            </a:r>
            <a:r>
              <a:rPr lang="en-US" dirty="0" smtClean="0">
                <a:latin typeface="Arial" pitchFamily="34" charset="0"/>
                <a:cs typeface="Arial" pitchFamily="34" charset="0"/>
              </a:rPr>
              <a:t>/good teamwork/</a:t>
            </a:r>
            <a:endParaRPr lang="en-US" dirty="0">
              <a:latin typeface="Arial" pitchFamily="34" charset="0"/>
              <a:cs typeface="Arial" pitchFamily="34" charset="0"/>
            </a:endParaRPr>
          </a:p>
        </p:txBody>
      </p:sp>
      <p:graphicFrame>
        <p:nvGraphicFramePr>
          <p:cNvPr id="2050" name="Object 2"/>
          <p:cNvGraphicFramePr>
            <a:graphicFrameLocks noGrp="1" noChangeAspect="1"/>
          </p:cNvGraphicFramePr>
          <p:nvPr>
            <p:ph idx="1"/>
            <p:extLst>
              <p:ext uri="{D42A27DB-BD31-4B8C-83A1-F6EECF244321}">
                <p14:modId xmlns="" xmlns:p14="http://schemas.microsoft.com/office/powerpoint/2010/main" val="2556842233"/>
              </p:ext>
            </p:extLst>
          </p:nvPr>
        </p:nvGraphicFramePr>
        <p:xfrm>
          <a:off x="2709863" y="3735388"/>
          <a:ext cx="3441700" cy="685800"/>
        </p:xfrm>
        <a:graphic>
          <a:graphicData uri="http://schemas.openxmlformats.org/presentationml/2006/ole">
            <p:oleObj spid="_x0000_s2111" name="Packager Shell Object" showAsIcon="1" r:id="rId3" imgW="3442320" imgH="685800" progId="Package">
              <p:embed/>
            </p:oleObj>
          </a:graphicData>
        </a:graphic>
      </p:graphicFrame>
      <p:pic>
        <p:nvPicPr>
          <p:cNvPr id="5" name="Picture 2" descr="C:\Users\Sanjkhand\Desktop\images123.jpg"/>
          <p:cNvPicPr>
            <a:picLocks noChangeAspect="1" noChangeArrowheads="1"/>
          </p:cNvPicPr>
          <p:nvPr/>
        </p:nvPicPr>
        <p:blipFill>
          <a:blip r:embed="rId4"/>
          <a:srcRect/>
          <a:stretch>
            <a:fillRect/>
          </a:stretch>
        </p:blipFill>
        <p:spPr bwMode="auto">
          <a:xfrm>
            <a:off x="7239000" y="5429250"/>
            <a:ext cx="1905000" cy="142875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340768"/>
            <a:ext cx="8229600" cy="1143000"/>
          </a:xfrm>
        </p:spPr>
        <p:txBody>
          <a:bodyPr>
            <a:noAutofit/>
          </a:bodyPr>
          <a:lstStyle/>
          <a:p>
            <a:r>
              <a:rPr lang="mn-MN" sz="2800" dirty="0" smtClean="0">
                <a:latin typeface="Arial" pitchFamily="34" charset="0"/>
                <a:cs typeface="Arial" pitchFamily="34" charset="0"/>
              </a:rPr>
              <a:t>Монгол туургатны эрхэм эцэг Чингис хаан “Хоёр хүн эвтэй болвоос төмөр хүрээ мэт бөх. Хэрэв 20 хүн эвгүй болвоос хэмхэрсэн хүрээ мэт хэврэг “ хэмээн айлдсан байдаг.</a:t>
            </a:r>
            <a:endParaRPr lang="en-US" sz="2800" dirty="0">
              <a:latin typeface="Arial" pitchFamily="34" charset="0"/>
              <a:cs typeface="Arial" pitchFamily="34" charset="0"/>
            </a:endParaRPr>
          </a:p>
        </p:txBody>
      </p:sp>
      <p:sp>
        <p:nvSpPr>
          <p:cNvPr id="3" name="Content Placeholder 2"/>
          <p:cNvSpPr>
            <a:spLocks noGrp="1"/>
          </p:cNvSpPr>
          <p:nvPr>
            <p:ph idx="1"/>
          </p:nvPr>
        </p:nvSpPr>
        <p:spPr>
          <a:xfrm>
            <a:off x="457200" y="2643184"/>
            <a:ext cx="8229600" cy="3929090"/>
          </a:xfrm>
        </p:spPr>
        <p:txBody>
          <a:bodyPr/>
          <a:lstStyle/>
          <a:p>
            <a:endParaRPr lang="en-US" dirty="0"/>
          </a:p>
        </p:txBody>
      </p:sp>
      <p:pic>
        <p:nvPicPr>
          <p:cNvPr id="3074" name="Picture 2" descr="C:\Users\Sanjkhand\Desktop\4702205-conceptual-image-of-teamwork-3d-image.jpg"/>
          <p:cNvPicPr>
            <a:picLocks noChangeAspect="1" noChangeArrowheads="1"/>
          </p:cNvPicPr>
          <p:nvPr/>
        </p:nvPicPr>
        <p:blipFill>
          <a:blip r:embed="rId2"/>
          <a:srcRect/>
          <a:stretch>
            <a:fillRect/>
          </a:stretch>
        </p:blipFill>
        <p:spPr bwMode="auto">
          <a:xfrm>
            <a:off x="539552" y="2636912"/>
            <a:ext cx="7645576" cy="3430734"/>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latin typeface="Arial" pitchFamily="34" charset="0"/>
                <a:cs typeface="Arial" pitchFamily="34" charset="0"/>
              </a:rPr>
              <a:t>Багаар ажилласны давуу тал</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lvl="0"/>
            <a:r>
              <a:rPr lang="mn-MN" dirty="0" smtClean="0">
                <a:latin typeface="Arial" pitchFamily="34" charset="0"/>
                <a:cs typeface="Arial" pitchFamily="34" charset="0"/>
              </a:rPr>
              <a:t>Нэг зорилгын дор нэгдэн хамтран ажиллаж, амжилтыг сэтгэл зүрхээрээ мэдрэх</a:t>
            </a:r>
            <a:endParaRPr lang="en-US" dirty="0" smtClean="0">
              <a:latin typeface="Arial" pitchFamily="34" charset="0"/>
              <a:cs typeface="Arial" pitchFamily="34" charset="0"/>
            </a:endParaRPr>
          </a:p>
          <a:p>
            <a:pPr lvl="0"/>
            <a:r>
              <a:rPr lang="mn-MN" dirty="0" smtClean="0">
                <a:latin typeface="Arial" pitchFamily="34" charset="0"/>
                <a:cs typeface="Arial" pitchFamily="34" charset="0"/>
              </a:rPr>
              <a:t>Бүтээлч байдал дээшилж урам орох, хамтын хүчийг ойлгох, хувийн идэвх чармайлт дээшлэх</a:t>
            </a:r>
            <a:endParaRPr lang="en-US" dirty="0" smtClean="0">
              <a:latin typeface="Arial" pitchFamily="34" charset="0"/>
              <a:cs typeface="Arial" pitchFamily="34" charset="0"/>
            </a:endParaRPr>
          </a:p>
          <a:p>
            <a:r>
              <a:rPr lang="mn-MN" dirty="0" smtClean="0">
                <a:latin typeface="Arial" pitchFamily="34" charset="0"/>
                <a:cs typeface="Arial" pitchFamily="34" charset="0"/>
              </a:rPr>
              <a:t>Итгэлцэл бий болох, санаа бодлоо чөлөөтэй уралдуулах, асуудлыг олон өнцгөөс харах</a:t>
            </a:r>
            <a:endParaRPr lang="en-US" dirty="0">
              <a:latin typeface="Arial" pitchFamily="34" charset="0"/>
              <a:cs typeface="Arial" pitchFamily="34" charset="0"/>
            </a:endParaRPr>
          </a:p>
        </p:txBody>
      </p:sp>
      <p:pic>
        <p:nvPicPr>
          <p:cNvPr id="4" name="Picture 2" descr="C:\Users\Sanjkhand\Desktop\images123.jpg"/>
          <p:cNvPicPr>
            <a:picLocks noChangeAspect="1" noChangeArrowheads="1"/>
          </p:cNvPicPr>
          <p:nvPr/>
        </p:nvPicPr>
        <p:blipFill>
          <a:blip r:embed="rId2"/>
          <a:srcRect/>
          <a:stretch>
            <a:fillRect/>
          </a:stretch>
        </p:blipFill>
        <p:spPr bwMode="auto">
          <a:xfrm>
            <a:off x="7715272" y="5857893"/>
            <a:ext cx="1428728" cy="1000108"/>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r>
              <a:rPr lang="mn-MN" dirty="0" smtClean="0">
                <a:latin typeface="Arial" pitchFamily="34" charset="0"/>
                <a:cs typeface="Arial" pitchFamily="34" charset="0"/>
              </a:rPr>
              <a:t>Цаашид улам хөгжих, </a:t>
            </a:r>
            <a:r>
              <a:rPr lang="mn-MN" dirty="0">
                <a:latin typeface="Arial" pitchFamily="34" charset="0"/>
                <a:cs typeface="Arial" pitchFamily="34" charset="0"/>
              </a:rPr>
              <a:t>тасралтгүй суралцан хамтын шийдвэр </a:t>
            </a:r>
            <a:r>
              <a:rPr lang="mn-MN" dirty="0" smtClean="0">
                <a:latin typeface="Arial" pitchFamily="34" charset="0"/>
                <a:cs typeface="Arial" pitchFamily="34" charset="0"/>
              </a:rPr>
              <a:t>гаргах, </a:t>
            </a:r>
            <a:r>
              <a:rPr lang="mn-MN" dirty="0">
                <a:latin typeface="Arial" pitchFamily="34" charset="0"/>
                <a:cs typeface="Arial" pitchFamily="34" charset="0"/>
              </a:rPr>
              <a:t>алдаа оноогоо </a:t>
            </a:r>
            <a:r>
              <a:rPr lang="mn-MN" dirty="0" smtClean="0">
                <a:latin typeface="Arial" pitchFamily="34" charset="0"/>
                <a:cs typeface="Arial" pitchFamily="34" charset="0"/>
              </a:rPr>
              <a:t>цэгнэх боломж ихэсдэг</a:t>
            </a:r>
            <a:endParaRPr lang="en-US" dirty="0" smtClean="0">
              <a:latin typeface="Arial" pitchFamily="34" charset="0"/>
              <a:cs typeface="Arial" pitchFamily="34" charset="0"/>
            </a:endParaRPr>
          </a:p>
          <a:p>
            <a:pPr lvl="0"/>
            <a:r>
              <a:rPr lang="mn-MN" dirty="0" smtClean="0">
                <a:latin typeface="Arial" pitchFamily="34" charset="0"/>
                <a:cs typeface="Arial" pitchFamily="34" charset="0"/>
              </a:rPr>
              <a:t>Багийн гишүүдийн бие биеэ орлох чадвар өсөх</a:t>
            </a:r>
            <a:endParaRPr lang="en-US" dirty="0" smtClean="0">
              <a:latin typeface="Arial" pitchFamily="34" charset="0"/>
              <a:cs typeface="Arial" pitchFamily="34" charset="0"/>
            </a:endParaRPr>
          </a:p>
          <a:p>
            <a:pPr lvl="0"/>
            <a:r>
              <a:rPr lang="mn-MN" dirty="0" smtClean="0">
                <a:latin typeface="Arial" pitchFamily="34" charset="0"/>
                <a:cs typeface="Arial" pitchFamily="34" charset="0"/>
              </a:rPr>
              <a:t>Бусдад анхаарал халамж тавих, туслах, зөвлөх, зөв шийдвэр гаргах</a:t>
            </a:r>
            <a:endParaRPr lang="en-US" dirty="0" smtClean="0">
              <a:latin typeface="Arial" pitchFamily="34" charset="0"/>
              <a:cs typeface="Arial" pitchFamily="34" charset="0"/>
            </a:endParaRPr>
          </a:p>
          <a:p>
            <a:endParaRPr lang="en-US" dirty="0"/>
          </a:p>
        </p:txBody>
      </p:sp>
      <p:pic>
        <p:nvPicPr>
          <p:cNvPr id="4" name="Picture 2" descr="C:\Users\Sanjkhand\Desktop\images123.jpg"/>
          <p:cNvPicPr>
            <a:picLocks noChangeAspect="1" noChangeArrowheads="1"/>
          </p:cNvPicPr>
          <p:nvPr/>
        </p:nvPicPr>
        <p:blipFill>
          <a:blip r:embed="rId2"/>
          <a:srcRect/>
          <a:stretch>
            <a:fillRect/>
          </a:stretch>
        </p:blipFill>
        <p:spPr bwMode="auto">
          <a:xfrm>
            <a:off x="7239000" y="5429250"/>
            <a:ext cx="1905000" cy="14287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a:latin typeface="Arial" pitchFamily="34" charset="0"/>
                <a:cs typeface="Arial" pitchFamily="34" charset="0"/>
              </a:rPr>
              <a:t>С</a:t>
            </a:r>
            <a:r>
              <a:rPr lang="mn-MN" dirty="0" smtClean="0">
                <a:latin typeface="Arial" pitchFamily="34" charset="0"/>
                <a:cs typeface="Arial" pitchFamily="34" charset="0"/>
              </a:rPr>
              <a:t>ул тал</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lstStyle/>
          <a:p>
            <a:r>
              <a:rPr lang="mn-MN" dirty="0" smtClean="0">
                <a:latin typeface="Arial" pitchFamily="34" charset="0"/>
                <a:cs typeface="Arial" pitchFamily="34" charset="0"/>
              </a:rPr>
              <a:t>Багын нэг гишүүний идэвхигүй байдал нь бусаддаа нөлөөлж, барьцах, ажил цалгардах, үүнээс болж зорилгоо биелүүлж чадахгүйд хүрэх</a:t>
            </a:r>
          </a:p>
          <a:p>
            <a:r>
              <a:rPr lang="mn-MN" dirty="0" smtClean="0">
                <a:latin typeface="Arial" pitchFamily="34" charset="0"/>
                <a:cs typeface="Arial" pitchFamily="34" charset="0"/>
              </a:rPr>
              <a:t>Багын идэвхтэй хэсэгт бусад нь найдаж идэвхигүй гишүүн бий болох</a:t>
            </a:r>
          </a:p>
          <a:p>
            <a:r>
              <a:rPr lang="mn-MN" dirty="0" smtClean="0">
                <a:latin typeface="Arial" pitchFamily="34" charset="0"/>
                <a:cs typeface="Arial" pitchFamily="34" charset="0"/>
              </a:rPr>
              <a:t>Зарим үед баг гэж хэтэрхий туйлшрах хандлага бий болдог.</a:t>
            </a:r>
            <a:endParaRPr lang="en-US" dirty="0">
              <a:latin typeface="Arial" pitchFamily="34" charset="0"/>
              <a:cs typeface="Arial" pitchFamily="34" charset="0"/>
            </a:endParaRPr>
          </a:p>
        </p:txBody>
      </p:sp>
    </p:spTree>
    <p:extLst>
      <p:ext uri="{BB962C8B-B14F-4D97-AF65-F5344CB8AC3E}">
        <p14:creationId xmlns="" xmlns:p14="http://schemas.microsoft.com/office/powerpoint/2010/main" val="141920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Bad teamwork/</a:t>
            </a:r>
            <a:r>
              <a:rPr lang="mn-MN" dirty="0" smtClean="0">
                <a:latin typeface="Arial" pitchFamily="34" charset="0"/>
                <a:cs typeface="Arial" pitchFamily="34" charset="0"/>
              </a:rPr>
              <a:t>бичлэг</a:t>
            </a:r>
            <a:r>
              <a:rPr lang="en-US" dirty="0" smtClean="0">
                <a:latin typeface="Arial" pitchFamily="34" charset="0"/>
                <a:cs typeface="Arial" pitchFamily="34" charset="0"/>
              </a:rPr>
              <a:t>/</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lstStyle/>
          <a:p>
            <a:endParaRPr lang="en-US" dirty="0"/>
          </a:p>
        </p:txBody>
      </p:sp>
      <p:graphicFrame>
        <p:nvGraphicFramePr>
          <p:cNvPr id="4" name="Object 3"/>
          <p:cNvGraphicFramePr>
            <a:graphicFrameLocks noChangeAspect="1"/>
          </p:cNvGraphicFramePr>
          <p:nvPr>
            <p:extLst>
              <p:ext uri="{D42A27DB-BD31-4B8C-83A1-F6EECF244321}">
                <p14:modId xmlns="" xmlns:p14="http://schemas.microsoft.com/office/powerpoint/2010/main" val="1865418227"/>
              </p:ext>
            </p:extLst>
          </p:nvPr>
        </p:nvGraphicFramePr>
        <p:xfrm>
          <a:off x="2843808" y="3284984"/>
          <a:ext cx="3390900" cy="685800"/>
        </p:xfrm>
        <a:graphic>
          <a:graphicData uri="http://schemas.openxmlformats.org/presentationml/2006/ole">
            <p:oleObj spid="_x0000_s4117" name="Packager Shell Object" showAsIcon="1" r:id="rId3" imgW="3391560" imgH="685800" progId="Package">
              <p:embed/>
            </p:oleObj>
          </a:graphicData>
        </a:graphic>
      </p:graphicFrame>
    </p:spTree>
    <p:extLst>
      <p:ext uri="{BB962C8B-B14F-4D97-AF65-F5344CB8AC3E}">
        <p14:creationId xmlns="" xmlns:p14="http://schemas.microsoft.com/office/powerpoint/2010/main" val="21912572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2050" name="Picture 2" descr="C:\Users\Sanjkhand\Desktop\depositphotos_4098096-Teamwork-Crossword.jpg"/>
          <p:cNvPicPr>
            <a:picLocks noGrp="1" noChangeAspect="1" noChangeArrowheads="1"/>
          </p:cNvPicPr>
          <p:nvPr>
            <p:ph idx="1"/>
          </p:nvPr>
        </p:nvPicPr>
        <p:blipFill>
          <a:blip r:embed="rId2"/>
          <a:stretch>
            <a:fillRect/>
          </a:stretch>
        </p:blipFill>
        <p:spPr bwMode="auto">
          <a:xfrm>
            <a:off x="928663" y="428606"/>
            <a:ext cx="7500991" cy="5599927"/>
          </a:xfrm>
          <a:prstGeom prst="rect">
            <a:avLst/>
          </a:prstGeom>
          <a:noFill/>
        </p:spPr>
      </p:pic>
      <p:pic>
        <p:nvPicPr>
          <p:cNvPr id="4" name="Picture 2" descr="C:\Users\Sanjkhand\Desktop\images123.jpg"/>
          <p:cNvPicPr>
            <a:picLocks noChangeAspect="1" noChangeArrowheads="1"/>
          </p:cNvPicPr>
          <p:nvPr/>
        </p:nvPicPr>
        <p:blipFill>
          <a:blip r:embed="rId3"/>
          <a:srcRect/>
          <a:stretch>
            <a:fillRect/>
          </a:stretch>
        </p:blipFill>
        <p:spPr bwMode="auto">
          <a:xfrm>
            <a:off x="6929453" y="5072074"/>
            <a:ext cx="2214547" cy="1785926"/>
          </a:xfrm>
          <a:prstGeom prst="rect">
            <a:avLst/>
          </a:prstGeom>
          <a:noFill/>
        </p:spPr>
      </p:pic>
      <p:pic>
        <p:nvPicPr>
          <p:cNvPr id="5" name="Picture 2" descr="C:\Users\Sanjkhand\Desktop\Teamwork3-792501.jpg"/>
          <p:cNvPicPr>
            <a:picLocks noChangeAspect="1" noChangeArrowheads="1"/>
          </p:cNvPicPr>
          <p:nvPr/>
        </p:nvPicPr>
        <p:blipFill>
          <a:blip r:embed="rId4"/>
          <a:srcRect/>
          <a:stretch>
            <a:fillRect/>
          </a:stretch>
        </p:blipFill>
        <p:spPr bwMode="auto">
          <a:xfrm>
            <a:off x="1" y="0"/>
            <a:ext cx="2285984" cy="1500174"/>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Arial" pitchFamily="34" charset="0"/>
                <a:cs typeface="Arial" pitchFamily="34" charset="0"/>
              </a:rPr>
              <a:t>Дүгнэлт</a:t>
            </a:r>
            <a:r>
              <a:rPr lang="mn-MN" dirty="0" smtClean="0"/>
              <a:t> </a:t>
            </a:r>
            <a:endParaRPr lang="en-US" dirty="0"/>
          </a:p>
        </p:txBody>
      </p:sp>
      <p:sp>
        <p:nvSpPr>
          <p:cNvPr id="3" name="Content Placeholder 2"/>
          <p:cNvSpPr>
            <a:spLocks noGrp="1"/>
          </p:cNvSpPr>
          <p:nvPr>
            <p:ph idx="1"/>
          </p:nvPr>
        </p:nvSpPr>
        <p:spPr/>
        <p:txBody>
          <a:bodyPr/>
          <a:lstStyle/>
          <a:p>
            <a:r>
              <a:rPr lang="mn-MN" dirty="0" smtClean="0">
                <a:latin typeface="Arial" pitchFamily="34" charset="0"/>
                <a:cs typeface="Arial" pitchFamily="34" charset="0"/>
              </a:rPr>
              <a:t>Бид бүхэн бусдаас өөр, бусдаас давуу хорвоо ертөнцөөс зөвхөн өөртөө заяасан тэр онцгой зан чанар, чадвараа синергийн хүч нөлөөгөөр нэгтгэн гайхамшигийг бүтээх төгс хүн бий болгох нь зөвхөн та бидний гарт байна.</a:t>
            </a:r>
          </a:p>
          <a:p>
            <a:r>
              <a:rPr lang="mn-MN" sz="3600" dirty="0" smtClean="0">
                <a:latin typeface="Arial" pitchFamily="34" charset="0"/>
                <a:cs typeface="Arial" pitchFamily="34" charset="0"/>
              </a:rPr>
              <a:t>Амжилт хүсье</a:t>
            </a:r>
            <a:r>
              <a:rPr lang="en-US" sz="3600" dirty="0" smtClean="0">
                <a:latin typeface="Arial" pitchFamily="34" charset="0"/>
                <a:cs typeface="Arial" pitchFamily="34" charset="0"/>
              </a:rPr>
              <a:t>!</a:t>
            </a:r>
            <a:endParaRPr lang="en-US" sz="3600" dirty="0">
              <a:latin typeface="Arial" pitchFamily="34" charset="0"/>
              <a:cs typeface="Arial" pitchFamily="34" charset="0"/>
            </a:endParaRPr>
          </a:p>
        </p:txBody>
      </p:sp>
    </p:spTree>
    <p:extLst>
      <p:ext uri="{BB962C8B-B14F-4D97-AF65-F5344CB8AC3E}">
        <p14:creationId xmlns="" xmlns:p14="http://schemas.microsoft.com/office/powerpoint/2010/main" val="1275185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7744" y="819614"/>
            <a:ext cx="6192688" cy="823436"/>
          </a:xfrm>
        </p:spPr>
        <p:txBody>
          <a:bodyPr>
            <a:normAutofit fontScale="90000"/>
          </a:bodyPr>
          <a:lstStyle/>
          <a:p>
            <a:r>
              <a:rPr lang="mn-MN" sz="3600" dirty="0" smtClean="0">
                <a:latin typeface="Arial" pitchFamily="34" charset="0"/>
                <a:cs typeface="Arial" pitchFamily="34" charset="0"/>
              </a:rPr>
              <a:t>Анхаарал хандуулсанд баярлалаа</a:t>
            </a:r>
            <a:endParaRPr lang="en-US" sz="3600" dirty="0">
              <a:latin typeface="Arial" pitchFamily="34" charset="0"/>
              <a:cs typeface="Arial" pitchFamily="34" charset="0"/>
            </a:endParaRPr>
          </a:p>
        </p:txBody>
      </p:sp>
      <p:pic>
        <p:nvPicPr>
          <p:cNvPr id="4098" name="Picture 2" descr="C:\Users\Sanjkhand\Desktop\imagesl.jpg"/>
          <p:cNvPicPr>
            <a:picLocks noGrp="1" noChangeAspect="1" noChangeArrowheads="1"/>
          </p:cNvPicPr>
          <p:nvPr>
            <p:ph idx="1"/>
          </p:nvPr>
        </p:nvPicPr>
        <p:blipFill>
          <a:blip r:embed="rId2"/>
          <a:srcRect/>
          <a:stretch>
            <a:fillRect/>
          </a:stretch>
        </p:blipFill>
        <p:spPr bwMode="auto">
          <a:xfrm>
            <a:off x="1119137" y="1844824"/>
            <a:ext cx="7072363" cy="4139984"/>
          </a:xfrm>
          <a:prstGeom prst="rect">
            <a:avLst/>
          </a:prstGeom>
          <a:noFill/>
        </p:spPr>
      </p:pic>
      <p:pic>
        <p:nvPicPr>
          <p:cNvPr id="6" name="Picture 2" descr="C:\Users\Sanjkhand\Desktop\images123.jpg"/>
          <p:cNvPicPr>
            <a:picLocks noChangeAspect="1" noChangeArrowheads="1"/>
          </p:cNvPicPr>
          <p:nvPr/>
        </p:nvPicPr>
        <p:blipFill>
          <a:blip r:embed="rId3"/>
          <a:srcRect/>
          <a:stretch>
            <a:fillRect/>
          </a:stretch>
        </p:blipFill>
        <p:spPr bwMode="auto">
          <a:xfrm>
            <a:off x="7239000" y="5429250"/>
            <a:ext cx="1905000" cy="1428750"/>
          </a:xfrm>
          <a:prstGeom prst="rect">
            <a:avLst/>
          </a:prstGeom>
          <a:noFill/>
        </p:spPr>
      </p:pic>
      <p:pic>
        <p:nvPicPr>
          <p:cNvPr id="5" name="Picture 2" descr="C:\Users\Sanjkhand\Desktop\Teamwork3-792501.jpg"/>
          <p:cNvPicPr>
            <a:picLocks noChangeAspect="1" noChangeArrowheads="1"/>
          </p:cNvPicPr>
          <p:nvPr/>
        </p:nvPicPr>
        <p:blipFill>
          <a:blip r:embed="rId4"/>
          <a:srcRect/>
          <a:stretch>
            <a:fillRect/>
          </a:stretch>
        </p:blipFill>
        <p:spPr bwMode="auto">
          <a:xfrm>
            <a:off x="0" y="0"/>
            <a:ext cx="1857355" cy="164305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1760" y="1484784"/>
            <a:ext cx="5925126" cy="1143000"/>
          </a:xfrm>
        </p:spPr>
        <p:txBody>
          <a:bodyPr>
            <a:normAutofit fontScale="90000"/>
          </a:bodyPr>
          <a:lstStyle/>
          <a:p>
            <a:r>
              <a:rPr lang="mn-MN" dirty="0" smtClean="0">
                <a:latin typeface="Arial" pitchFamily="34" charset="0"/>
                <a:cs typeface="Arial" pitchFamily="34" charset="0"/>
              </a:rPr>
              <a:t>Асуулт?</a:t>
            </a:r>
            <a:r>
              <a:rPr lang="en-US" dirty="0" smtClean="0">
                <a:latin typeface="Arial" pitchFamily="34" charset="0"/>
                <a:cs typeface="Arial" pitchFamily="34" charset="0"/>
              </a:rPr>
              <a:t/>
            </a:r>
            <a:br>
              <a:rPr lang="en-US" dirty="0" smtClean="0">
                <a:latin typeface="Arial" pitchFamily="34" charset="0"/>
                <a:cs typeface="Arial" pitchFamily="34" charset="0"/>
              </a:rPr>
            </a:br>
            <a:r>
              <a:rPr lang="mn-MN" dirty="0" smtClean="0">
                <a:latin typeface="Arial" pitchFamily="34" charset="0"/>
                <a:cs typeface="Arial" pitchFamily="34" charset="0"/>
              </a:rPr>
              <a:t>Хариулт.</a:t>
            </a:r>
            <a:endParaRPr lang="en-US" dirty="0">
              <a:latin typeface="Arial" pitchFamily="34" charset="0"/>
              <a:cs typeface="Arial" pitchFamily="34" charset="0"/>
            </a:endParaRPr>
          </a:p>
        </p:txBody>
      </p:sp>
      <p:pic>
        <p:nvPicPr>
          <p:cNvPr id="4" name="Content Placeholder 3" descr="C:\Users\Sanjkhand\Desktop\index.jpg"/>
          <p:cNvPicPr>
            <a:picLocks noGrp="1" noChangeAspect="1" noChangeArrowheads="1"/>
          </p:cNvPicPr>
          <p:nvPr>
            <p:ph idx="1"/>
          </p:nvPr>
        </p:nvPicPr>
        <p:blipFill>
          <a:blip r:embed="rId2"/>
          <a:stretch>
            <a:fillRect/>
          </a:stretch>
        </p:blipFill>
        <p:spPr bwMode="auto">
          <a:xfrm>
            <a:off x="3359944" y="3006725"/>
            <a:ext cx="2143125" cy="2143125"/>
          </a:xfrm>
          <a:prstGeom prst="rect">
            <a:avLst/>
          </a:prstGeom>
          <a:noFill/>
        </p:spPr>
      </p:pic>
      <p:pic>
        <p:nvPicPr>
          <p:cNvPr id="5" name="Picture 2" descr="C:\Users\Sanjkhand\Desktop\Teamwork3-792501.jpg"/>
          <p:cNvPicPr>
            <a:picLocks noChangeAspect="1" noChangeArrowheads="1"/>
          </p:cNvPicPr>
          <p:nvPr/>
        </p:nvPicPr>
        <p:blipFill>
          <a:blip r:embed="rId3"/>
          <a:srcRect/>
          <a:stretch>
            <a:fillRect/>
          </a:stretch>
        </p:blipFill>
        <p:spPr bwMode="auto">
          <a:xfrm>
            <a:off x="1" y="0"/>
            <a:ext cx="2143107" cy="1928802"/>
          </a:xfrm>
          <a:prstGeom prst="rect">
            <a:avLst/>
          </a:prstGeom>
          <a:noFill/>
        </p:spPr>
      </p:pic>
      <p:pic>
        <p:nvPicPr>
          <p:cNvPr id="6" name="Picture 2" descr="C:\Users\Sanjkhand\Desktop\images123.jpg"/>
          <p:cNvPicPr>
            <a:picLocks noChangeAspect="1" noChangeArrowheads="1"/>
          </p:cNvPicPr>
          <p:nvPr/>
        </p:nvPicPr>
        <p:blipFill>
          <a:blip r:embed="rId4"/>
          <a:srcRect/>
          <a:stretch>
            <a:fillRect/>
          </a:stretch>
        </p:blipFill>
        <p:spPr bwMode="auto">
          <a:xfrm>
            <a:off x="7239000" y="5429250"/>
            <a:ext cx="1905000" cy="1428750"/>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851</TotalTime>
  <Words>786</Words>
  <Application>Microsoft Office PowerPoint</Application>
  <PresentationFormat>On-screen Show (4:3)</PresentationFormat>
  <Paragraphs>87</Paragraphs>
  <Slides>28</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0" baseType="lpstr">
      <vt:lpstr>Austin</vt:lpstr>
      <vt:lpstr>Packager Shell Object</vt:lpstr>
      <vt:lpstr>Багаар ажиллах чадвар буюу хамтын ажиллагаа</vt:lpstr>
      <vt:lpstr>Зорилго : </vt:lpstr>
      <vt:lpstr>Зорилт:</vt:lpstr>
      <vt:lpstr>Оршил </vt:lpstr>
      <vt:lpstr>Баг гэж юу вэ? (Маш олон тодорхойлолт байдаг)</vt:lpstr>
      <vt:lpstr>Slide 6</vt:lpstr>
      <vt:lpstr>Slide 7</vt:lpstr>
      <vt:lpstr>Slide 8</vt:lpstr>
      <vt:lpstr>Багаар ажиллахад юуг анхаарах вэ?</vt:lpstr>
      <vt:lpstr>Багийн хөгжлийн нийтлэг зарчим буюу үнэт зүйл: </vt:lpstr>
      <vt:lpstr>Slide 11</vt:lpstr>
      <vt:lpstr>Багын гишүүдийн бүтээлч идэвхийг урамшуулах арга</vt:lpstr>
      <vt:lpstr>Slide 13</vt:lpstr>
      <vt:lpstr>Баг хүчтэй байхын нууц юу вэ?</vt:lpstr>
      <vt:lpstr>Баг хүчтэй байхын нууц юу вэ?</vt:lpstr>
      <vt:lpstr>Slide 16</vt:lpstr>
      <vt:lpstr>Slide 17</vt:lpstr>
      <vt:lpstr>Хорвоо дээр төгс хүн гэж байдаггүй харин төгс баг байж болно.</vt:lpstr>
      <vt:lpstr>Бичлэг/good teamwork/</vt:lpstr>
      <vt:lpstr>Монгол туургатны эрхэм эцэг Чингис хаан “Хоёр хүн эвтэй болвоос төмөр хүрээ мэт бөх. Хэрэв 20 хүн эвгүй болвоос хэмхэрсэн хүрээ мэт хэврэг “ хэмээн айлдсан байдаг.</vt:lpstr>
      <vt:lpstr>Багаар ажилласны давуу тал</vt:lpstr>
      <vt:lpstr>Slide 22</vt:lpstr>
      <vt:lpstr>Сул тал</vt:lpstr>
      <vt:lpstr>Bad teamwork/бичлэг/</vt:lpstr>
      <vt:lpstr>Slide 25</vt:lpstr>
      <vt:lpstr>Дүгнэлт </vt:lpstr>
      <vt:lpstr>Анхаарал хандуулсанд баярлалаа</vt:lpstr>
      <vt:lpstr>Асуулт? Хариулт.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Багаар ажиллах чадвар ба түүний ач холбогдол</dc:title>
  <dc:creator>Sanjkhand</dc:creator>
  <cp:lastModifiedBy>handaa</cp:lastModifiedBy>
  <cp:revision>124</cp:revision>
  <dcterms:created xsi:type="dcterms:W3CDTF">2014-02-13T01:37:01Z</dcterms:created>
  <dcterms:modified xsi:type="dcterms:W3CDTF">2002-03-21T22:30:10Z</dcterms:modified>
</cp:coreProperties>
</file>