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7" r:id="rId2"/>
    <p:sldId id="259" r:id="rId3"/>
    <p:sldId id="261" r:id="rId4"/>
    <p:sldId id="288" r:id="rId5"/>
    <p:sldId id="287" r:id="rId6"/>
    <p:sldId id="290" r:id="rId7"/>
    <p:sldId id="262" r:id="rId8"/>
    <p:sldId id="291" r:id="rId9"/>
    <p:sldId id="289" r:id="rId10"/>
    <p:sldId id="285" r:id="rId11"/>
    <p:sldId id="264" r:id="rId12"/>
    <p:sldId id="286" r:id="rId13"/>
    <p:sldId id="292" r:id="rId14"/>
    <p:sldId id="273" r:id="rId15"/>
    <p:sldId id="275" r:id="rId16"/>
    <p:sldId id="29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2ACD3A-81B9-4767-BC35-66F8FB67DECF}" type="datetimeFigureOut">
              <a:rPr lang="en-US" smtClean="0"/>
              <a:t>10/29/2014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778E17-355C-43FF-8270-60B5ECD41EF7}" type="slidenum">
              <a:rPr lang="en-US" smtClean="0"/>
              <a:t>‹#›</a:t>
            </a:fld>
            <a:endParaRPr lang="en-US"/>
          </a:p>
        </p:txBody>
      </p:sp>
    </p:spTree>
    <p:extLst>
      <p:ext uri="{BB962C8B-B14F-4D97-AF65-F5344CB8AC3E}">
        <p14:creationId xmlns:p14="http://schemas.microsoft.com/office/powerpoint/2010/main" val="3986407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altLang="en-US" smtClean="0"/>
          </a:p>
        </p:txBody>
      </p:sp>
      <p:sp>
        <p:nvSpPr>
          <p:cNvPr id="51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D456934-F2BF-48F8-9380-65C1A7BD4A42}" type="slidenum">
              <a:rPr lang="en-GB" altLang="en-US">
                <a:latin typeface="Calibri" panose="020F0502020204030204" pitchFamily="34" charset="0"/>
              </a:rPr>
              <a:pPr eaLnBrk="1" hangingPunct="1"/>
              <a:t>1</a:t>
            </a:fld>
            <a:endParaRPr lang="en-GB" altLang="en-US">
              <a:latin typeface="Calibri" panose="020F0502020204030204" pitchFamily="34" charset="0"/>
            </a:endParaRPr>
          </a:p>
        </p:txBody>
      </p:sp>
    </p:spTree>
    <p:extLst>
      <p:ext uri="{BB962C8B-B14F-4D97-AF65-F5344CB8AC3E}">
        <p14:creationId xmlns:p14="http://schemas.microsoft.com/office/powerpoint/2010/main" val="3749106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EB336C8-E989-4BB6-B142-9FB1B915EEE2}" type="slidenum">
              <a:rPr lang="en-GB" altLang="en-US">
                <a:latin typeface="Calibri" panose="020F0502020204030204" pitchFamily="34" charset="0"/>
              </a:rPr>
              <a:pPr eaLnBrk="1" hangingPunct="1"/>
              <a:t>2</a:t>
            </a:fld>
            <a:endParaRPr lang="en-GB" altLang="en-US">
              <a:latin typeface="Calibri" panose="020F0502020204030204" pitchFamily="34" charset="0"/>
            </a:endParaRPr>
          </a:p>
        </p:txBody>
      </p:sp>
    </p:spTree>
    <p:extLst>
      <p:ext uri="{BB962C8B-B14F-4D97-AF65-F5344CB8AC3E}">
        <p14:creationId xmlns:p14="http://schemas.microsoft.com/office/powerpoint/2010/main" val="1190518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D552B5B-E215-4A34-9DA9-2659DF577F59}" type="datetimeFigureOut">
              <a:rPr lang="en-US" smtClean="0"/>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82DE8-B1C8-4AEA-AFF6-ABB83AF3F0A9}" type="slidenum">
              <a:rPr lang="en-US" smtClean="0"/>
              <a:t>‹#›</a:t>
            </a:fld>
            <a:endParaRPr lang="en-US"/>
          </a:p>
        </p:txBody>
      </p:sp>
    </p:spTree>
    <p:extLst>
      <p:ext uri="{BB962C8B-B14F-4D97-AF65-F5344CB8AC3E}">
        <p14:creationId xmlns:p14="http://schemas.microsoft.com/office/powerpoint/2010/main" val="3508802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552B5B-E215-4A34-9DA9-2659DF577F59}" type="datetimeFigureOut">
              <a:rPr lang="en-US" smtClean="0"/>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82DE8-B1C8-4AEA-AFF6-ABB83AF3F0A9}" type="slidenum">
              <a:rPr lang="en-US" smtClean="0"/>
              <a:t>‹#›</a:t>
            </a:fld>
            <a:endParaRPr lang="en-US"/>
          </a:p>
        </p:txBody>
      </p:sp>
    </p:spTree>
    <p:extLst>
      <p:ext uri="{BB962C8B-B14F-4D97-AF65-F5344CB8AC3E}">
        <p14:creationId xmlns:p14="http://schemas.microsoft.com/office/powerpoint/2010/main" val="1520861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552B5B-E215-4A34-9DA9-2659DF577F59}" type="datetimeFigureOut">
              <a:rPr lang="en-US" smtClean="0"/>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82DE8-B1C8-4AEA-AFF6-ABB83AF3F0A9}" type="slidenum">
              <a:rPr lang="en-US" smtClean="0"/>
              <a:t>‹#›</a:t>
            </a:fld>
            <a:endParaRPr lang="en-US"/>
          </a:p>
        </p:txBody>
      </p:sp>
    </p:spTree>
    <p:extLst>
      <p:ext uri="{BB962C8B-B14F-4D97-AF65-F5344CB8AC3E}">
        <p14:creationId xmlns:p14="http://schemas.microsoft.com/office/powerpoint/2010/main" val="2244511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D552B5B-E215-4A34-9DA9-2659DF577F59}" type="datetimeFigureOut">
              <a:rPr lang="en-US" smtClean="0"/>
              <a:t>10/29/2014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982DE8-B1C8-4AEA-AFF6-ABB83AF3F0A9}" type="slidenum">
              <a:rPr lang="en-US" smtClean="0"/>
              <a:t>‹#›</a:t>
            </a:fld>
            <a:endParaRPr lang="en-US"/>
          </a:p>
        </p:txBody>
      </p:sp>
    </p:spTree>
    <p:extLst>
      <p:ext uri="{BB962C8B-B14F-4D97-AF65-F5344CB8AC3E}">
        <p14:creationId xmlns:p14="http://schemas.microsoft.com/office/powerpoint/2010/main" val="2324813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D552B5B-E215-4A34-9DA9-2659DF577F59}" type="datetimeFigureOut">
              <a:rPr lang="en-US" smtClean="0"/>
              <a:t>10/29/2014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982DE8-B1C8-4AEA-AFF6-ABB83AF3F0A9}" type="slidenum">
              <a:rPr lang="en-US" smtClean="0"/>
              <a:t>‹#›</a:t>
            </a:fld>
            <a:endParaRPr lang="en-US"/>
          </a:p>
        </p:txBody>
      </p:sp>
    </p:spTree>
    <p:extLst>
      <p:ext uri="{BB962C8B-B14F-4D97-AF65-F5344CB8AC3E}">
        <p14:creationId xmlns:p14="http://schemas.microsoft.com/office/powerpoint/2010/main" val="1745304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D552B5B-E215-4A34-9DA9-2659DF577F59}" type="datetimeFigureOut">
              <a:rPr lang="en-US" smtClean="0"/>
              <a:t>10/29/2014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982DE8-B1C8-4AEA-AFF6-ABB83AF3F0A9}" type="slidenum">
              <a:rPr lang="en-US" smtClean="0"/>
              <a:t>‹#›</a:t>
            </a:fld>
            <a:endParaRPr lang="en-US"/>
          </a:p>
        </p:txBody>
      </p:sp>
    </p:spTree>
    <p:extLst>
      <p:ext uri="{BB962C8B-B14F-4D97-AF65-F5344CB8AC3E}">
        <p14:creationId xmlns:p14="http://schemas.microsoft.com/office/powerpoint/2010/main" val="389622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552B5B-E215-4A34-9DA9-2659DF577F59}" type="datetimeFigureOut">
              <a:rPr lang="en-US" smtClean="0"/>
              <a:t>10/29/2014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982DE8-B1C8-4AEA-AFF6-ABB83AF3F0A9}" type="slidenum">
              <a:rPr lang="en-US" smtClean="0"/>
              <a:t>‹#›</a:t>
            </a:fld>
            <a:endParaRPr lang="en-US"/>
          </a:p>
        </p:txBody>
      </p:sp>
    </p:spTree>
    <p:extLst>
      <p:ext uri="{BB962C8B-B14F-4D97-AF65-F5344CB8AC3E}">
        <p14:creationId xmlns:p14="http://schemas.microsoft.com/office/powerpoint/2010/main" val="2072858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552B5B-E215-4A34-9DA9-2659DF577F59}" type="datetimeFigureOut">
              <a:rPr lang="en-US" smtClean="0"/>
              <a:t>10/29/2014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982DE8-B1C8-4AEA-AFF6-ABB83AF3F0A9}" type="slidenum">
              <a:rPr lang="en-US" smtClean="0"/>
              <a:t>‹#›</a:t>
            </a:fld>
            <a:endParaRPr lang="en-US"/>
          </a:p>
        </p:txBody>
      </p:sp>
    </p:spTree>
    <p:extLst>
      <p:ext uri="{BB962C8B-B14F-4D97-AF65-F5344CB8AC3E}">
        <p14:creationId xmlns:p14="http://schemas.microsoft.com/office/powerpoint/2010/main" val="1960598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552B5B-E215-4A34-9DA9-2659DF577F59}" type="datetimeFigureOut">
              <a:rPr lang="en-US" smtClean="0"/>
              <a:t>10/29/2014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982DE8-B1C8-4AEA-AFF6-ABB83AF3F0A9}" type="slidenum">
              <a:rPr lang="en-US" smtClean="0"/>
              <a:t>‹#›</a:t>
            </a:fld>
            <a:endParaRPr lang="en-US"/>
          </a:p>
        </p:txBody>
      </p:sp>
    </p:spTree>
    <p:extLst>
      <p:ext uri="{BB962C8B-B14F-4D97-AF65-F5344CB8AC3E}">
        <p14:creationId xmlns:p14="http://schemas.microsoft.com/office/powerpoint/2010/main" val="2888128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552B5B-E215-4A34-9DA9-2659DF577F59}" type="datetimeFigureOut">
              <a:rPr lang="en-US" smtClean="0"/>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82DE8-B1C8-4AEA-AFF6-ABB83AF3F0A9}" type="slidenum">
              <a:rPr lang="en-US" smtClean="0"/>
              <a:t>‹#›</a:t>
            </a:fld>
            <a:endParaRPr lang="en-US"/>
          </a:p>
        </p:txBody>
      </p:sp>
    </p:spTree>
    <p:extLst>
      <p:ext uri="{BB962C8B-B14F-4D97-AF65-F5344CB8AC3E}">
        <p14:creationId xmlns:p14="http://schemas.microsoft.com/office/powerpoint/2010/main" val="2875141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552B5B-E215-4A34-9DA9-2659DF577F59}" type="datetimeFigureOut">
              <a:rPr lang="en-US" smtClean="0"/>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82DE8-B1C8-4AEA-AFF6-ABB83AF3F0A9}"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190429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552B5B-E215-4A34-9DA9-2659DF577F59}" type="datetimeFigureOut">
              <a:rPr lang="en-US" smtClean="0"/>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82DE8-B1C8-4AEA-AFF6-ABB83AF3F0A9}" type="slidenum">
              <a:rPr lang="en-US" smtClean="0"/>
              <a:t>‹#›</a:t>
            </a:fld>
            <a:endParaRPr lang="en-US"/>
          </a:p>
        </p:txBody>
      </p:sp>
    </p:spTree>
    <p:extLst>
      <p:ext uri="{BB962C8B-B14F-4D97-AF65-F5344CB8AC3E}">
        <p14:creationId xmlns:p14="http://schemas.microsoft.com/office/powerpoint/2010/main" val="36109942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552B5B-E215-4A34-9DA9-2659DF577F59}" type="datetimeFigureOut">
              <a:rPr lang="en-US" smtClean="0"/>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82DE8-B1C8-4AEA-AFF6-ABB83AF3F0A9}"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355585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552B5B-E215-4A34-9DA9-2659DF577F59}" type="datetimeFigureOut">
              <a:rPr lang="en-US" smtClean="0"/>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82DE8-B1C8-4AEA-AFF6-ABB83AF3F0A9}" type="slidenum">
              <a:rPr lang="en-US" smtClean="0"/>
              <a:t>‹#›</a:t>
            </a:fld>
            <a:endParaRPr lang="en-US"/>
          </a:p>
        </p:txBody>
      </p:sp>
    </p:spTree>
    <p:extLst>
      <p:ext uri="{BB962C8B-B14F-4D97-AF65-F5344CB8AC3E}">
        <p14:creationId xmlns:p14="http://schemas.microsoft.com/office/powerpoint/2010/main" val="823906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552B5B-E215-4A34-9DA9-2659DF577F59}" type="datetimeFigureOut">
              <a:rPr lang="en-US" smtClean="0"/>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82DE8-B1C8-4AEA-AFF6-ABB83AF3F0A9}" type="slidenum">
              <a:rPr lang="en-US" smtClean="0"/>
              <a:t>‹#›</a:t>
            </a:fld>
            <a:endParaRPr lang="en-US"/>
          </a:p>
        </p:txBody>
      </p:sp>
    </p:spTree>
    <p:extLst>
      <p:ext uri="{BB962C8B-B14F-4D97-AF65-F5344CB8AC3E}">
        <p14:creationId xmlns:p14="http://schemas.microsoft.com/office/powerpoint/2010/main" val="41668370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552B5B-E215-4A34-9DA9-2659DF577F59}" type="datetimeFigureOut">
              <a:rPr lang="en-US" smtClean="0"/>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82DE8-B1C8-4AEA-AFF6-ABB83AF3F0A9}" type="slidenum">
              <a:rPr lang="en-US" smtClean="0"/>
              <a:t>‹#›</a:t>
            </a:fld>
            <a:endParaRPr lang="en-US"/>
          </a:p>
        </p:txBody>
      </p:sp>
    </p:spTree>
    <p:extLst>
      <p:ext uri="{BB962C8B-B14F-4D97-AF65-F5344CB8AC3E}">
        <p14:creationId xmlns:p14="http://schemas.microsoft.com/office/powerpoint/2010/main" val="3976615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552B5B-E215-4A34-9DA9-2659DF577F59}" type="datetimeFigureOut">
              <a:rPr lang="en-US" smtClean="0"/>
              <a:t>10/29/2014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7982DE8-B1C8-4AEA-AFF6-ABB83AF3F0A9}" type="slidenum">
              <a:rPr lang="en-US" smtClean="0"/>
              <a:t>‹#›</a:t>
            </a:fld>
            <a:endParaRPr lang="en-US"/>
          </a:p>
        </p:txBody>
      </p:sp>
    </p:spTree>
    <p:extLst>
      <p:ext uri="{BB962C8B-B14F-4D97-AF65-F5344CB8AC3E}">
        <p14:creationId xmlns:p14="http://schemas.microsoft.com/office/powerpoint/2010/main" val="12763257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en.wikipedia.org/wiki/File:Trolleybus_diagram-key.svg"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5.xml"/><Relationship Id="rId5" Type="http://schemas.openxmlformats.org/officeDocument/2006/relationships/image" Target="../media/image20.gif"/><Relationship Id="rId4" Type="http://schemas.openxmlformats.org/officeDocument/2006/relationships/image" Target="../media/image1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9"/>
          <p:cNvSpPr>
            <a:spLocks noGrp="1"/>
          </p:cNvSpPr>
          <p:nvPr>
            <p:ph type="ctrTitle"/>
          </p:nvPr>
        </p:nvSpPr>
        <p:spPr>
          <a:xfrm>
            <a:off x="3296992" y="978794"/>
            <a:ext cx="7612308" cy="2882006"/>
          </a:xfrm>
        </p:spPr>
        <p:txBody>
          <a:bodyPr>
            <a:normAutofit/>
          </a:bodyPr>
          <a:lstStyle/>
          <a:p>
            <a:pPr algn="ctr"/>
            <a:r>
              <a:rPr lang="mn-MN" altLang="en-US" dirty="0" smtClean="0">
                <a:latin typeface="Arial" panose="020B0604020202020204" pitchFamily="34" charset="0"/>
              </a:rPr>
              <a:t>Троллейбусны цахилгаан</a:t>
            </a:r>
            <a:r>
              <a:rPr lang="mn-MN" altLang="en-US" dirty="0">
                <a:latin typeface="Arial" panose="020B0604020202020204" pitchFamily="34" charset="0"/>
              </a:rPr>
              <a:t/>
            </a:r>
            <a:br>
              <a:rPr lang="mn-MN" altLang="en-US" dirty="0">
                <a:latin typeface="Arial" panose="020B0604020202020204" pitchFamily="34" charset="0"/>
              </a:rPr>
            </a:br>
            <a:r>
              <a:rPr lang="mn-MN" altLang="en-US" dirty="0">
                <a:latin typeface="Arial" panose="020B0604020202020204" pitchFamily="34" charset="0"/>
              </a:rPr>
              <a:t> дамжлага</a:t>
            </a:r>
            <a:endParaRPr lang="en-US" altLang="en-US" dirty="0">
              <a:latin typeface="Arial" panose="020B0604020202020204" pitchFamily="34" charset="0"/>
            </a:endParaRPr>
          </a:p>
        </p:txBody>
      </p:sp>
      <p:sp>
        <p:nvSpPr>
          <p:cNvPr id="3075" name="Rectangle 10"/>
          <p:cNvSpPr>
            <a:spLocks noGrp="1"/>
          </p:cNvSpPr>
          <p:nvPr>
            <p:ph type="subTitle" idx="1"/>
          </p:nvPr>
        </p:nvSpPr>
        <p:spPr>
          <a:xfrm>
            <a:off x="3837904" y="4325939"/>
            <a:ext cx="6830097" cy="1662737"/>
          </a:xfrm>
          <a:noFill/>
          <a:extLst>
            <a:ext uri="{909E8E84-426E-40DD-AFC4-6F175D3DCCD1}">
              <a14:hiddenFill xmlns:a14="http://schemas.microsoft.com/office/drawing/2010/main">
                <a:solidFill>
                  <a:srgbClr val="FFFFFF"/>
                </a:solidFill>
              </a14:hiddenFill>
            </a:ext>
          </a:extLst>
        </p:spPr>
        <p:txBody>
          <a:bodyPr>
            <a:normAutofit/>
          </a:bodyPr>
          <a:lstStyle/>
          <a:p>
            <a:r>
              <a:rPr lang="mn-MN" altLang="en-US" dirty="0">
                <a:latin typeface="Arial" panose="020B0604020202020204" pitchFamily="34" charset="0"/>
              </a:rPr>
              <a:t>Гүйцэтгэсэн: </a:t>
            </a:r>
            <a:r>
              <a:rPr lang="mn-MN" altLang="en-US" dirty="0" smtClean="0">
                <a:latin typeface="Arial" panose="020B0604020202020204" pitchFamily="34" charset="0"/>
              </a:rPr>
              <a:t>Г.Намхайжанцан </a:t>
            </a:r>
          </a:p>
          <a:p>
            <a:r>
              <a:rPr lang="mn-MN" altLang="en-US" dirty="0" smtClean="0">
                <a:latin typeface="Arial" panose="020B0604020202020204" pitchFamily="34" charset="0"/>
              </a:rPr>
              <a:t>Шалгасан</a:t>
            </a:r>
            <a:r>
              <a:rPr lang="mn-MN" altLang="en-US" dirty="0">
                <a:latin typeface="Arial" panose="020B0604020202020204" pitchFamily="34" charset="0"/>
              </a:rPr>
              <a:t>: Б. Сэргэлэн</a:t>
            </a:r>
            <a:endParaRPr lang="en-US" altLang="en-US" dirty="0">
              <a:latin typeface="Arial" panose="020B0604020202020204" pitchFamily="34" charset="0"/>
            </a:endParaRPr>
          </a:p>
        </p:txBody>
      </p:sp>
    </p:spTree>
    <p:extLst>
      <p:ext uri="{BB962C8B-B14F-4D97-AF65-F5344CB8AC3E}">
        <p14:creationId xmlns:p14="http://schemas.microsoft.com/office/powerpoint/2010/main" val="31068239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p:cNvSpPr>
          <p:nvPr>
            <p:ph type="title"/>
          </p:nvPr>
        </p:nvSpPr>
        <p:spPr>
          <a:xfrm>
            <a:off x="3649664" y="560388"/>
            <a:ext cx="7018337" cy="692150"/>
          </a:xfrm>
        </p:spPr>
        <p:txBody>
          <a:bodyPr>
            <a:normAutofit/>
          </a:bodyPr>
          <a:lstStyle/>
          <a:p>
            <a:pPr eaLnBrk="1" hangingPunct="1"/>
            <a:endParaRPr lang="en-US" altLang="en-US" dirty="0" smtClean="0">
              <a:latin typeface="Arial" panose="020B0604020202020204" pitchFamily="34" charset="0"/>
            </a:endParaRPr>
          </a:p>
        </p:txBody>
      </p:sp>
      <p:sp>
        <p:nvSpPr>
          <p:cNvPr id="512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2E4E53D-2E6E-4753-A451-F664AA8AA4FE}" type="slidenum">
              <a:rPr lang="en-US" altLang="en-US"/>
              <a:pPr eaLnBrk="1" hangingPunct="1"/>
              <a:t>2</a:t>
            </a:fld>
            <a:endParaRPr lang="en-US" altLang="en-US"/>
          </a:p>
        </p:txBody>
      </p:sp>
      <p:sp>
        <p:nvSpPr>
          <p:cNvPr id="15" name="Rectangle 9"/>
          <p:cNvSpPr txBox="1">
            <a:spLocks/>
          </p:cNvSpPr>
          <p:nvPr/>
        </p:nvSpPr>
        <p:spPr bwMode="auto">
          <a:xfrm>
            <a:off x="1978025" y="2495550"/>
            <a:ext cx="8591550" cy="3659188"/>
          </a:xfrm>
          <a:prstGeom prst="rect">
            <a:avLst/>
          </a:prstGeom>
          <a:noFill/>
          <a:ln w="9525">
            <a:noFill/>
            <a:miter lim="800000"/>
            <a:headEnd/>
            <a:tailEnd/>
          </a:ln>
        </p:spPr>
        <p:txBody>
          <a:bodyPr lIns="0" tIns="0" rIns="0" bIns="0"/>
          <a:lstStyle/>
          <a:p>
            <a:pPr marL="550863" lvl="2" indent="-280988" eaLnBrk="0" hangingPunct="0">
              <a:spcBef>
                <a:spcPct val="20000"/>
              </a:spcBef>
              <a:buClr>
                <a:schemeClr val="accent1"/>
              </a:buClr>
              <a:buFont typeface="Arial" charset="0"/>
              <a:buChar char="–"/>
              <a:defRPr/>
            </a:pPr>
            <a:endParaRPr lang="en-US" dirty="0">
              <a:latin typeface="Arial"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0615" y="463639"/>
            <a:ext cx="9865216" cy="6106599"/>
          </a:xfrm>
          <a:prstGeom prst="rect">
            <a:avLst/>
          </a:prstGeom>
        </p:spPr>
      </p:pic>
    </p:spTree>
    <p:extLst>
      <p:ext uri="{BB962C8B-B14F-4D97-AF65-F5344CB8AC3E}">
        <p14:creationId xmlns:p14="http://schemas.microsoft.com/office/powerpoint/2010/main" val="24460071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649664" y="560388"/>
            <a:ext cx="7018337" cy="692150"/>
          </a:xfrm>
        </p:spPr>
        <p:txBody>
          <a:bodyPr>
            <a:normAutofit/>
          </a:bodyPr>
          <a:lstStyle/>
          <a:p>
            <a:r>
              <a:rPr lang="mn-MN" altLang="en-US" dirty="0" smtClean="0">
                <a:latin typeface="Arial" panose="020B0604020202020204" pitchFamily="34" charset="0"/>
              </a:rPr>
              <a:t>Троллэйбусны бүтэц </a:t>
            </a:r>
            <a:endParaRPr lang="en-US" altLang="en-US" dirty="0" smtClean="0">
              <a:latin typeface="Arial" panose="020B0604020202020204" pitchFamily="34" charset="0"/>
            </a:endParaRPr>
          </a:p>
        </p:txBody>
      </p:sp>
      <p:sp>
        <p:nvSpPr>
          <p:cNvPr id="6" name="Content Placeholder 5"/>
          <p:cNvSpPr>
            <a:spLocks noGrp="1"/>
          </p:cNvSpPr>
          <p:nvPr>
            <p:ph idx="1"/>
          </p:nvPr>
        </p:nvSpPr>
        <p:spPr>
          <a:xfrm>
            <a:off x="1778001" y="2222500"/>
            <a:ext cx="8791575" cy="3932238"/>
          </a:xfrm>
        </p:spPr>
        <p:txBody>
          <a:bodyPr>
            <a:normAutofit/>
          </a:bodyPr>
          <a:lstStyle/>
          <a:p>
            <a:pPr marL="0" indent="0">
              <a:buNone/>
              <a:defRPr/>
            </a:pPr>
            <a:r>
              <a:rPr lang="ru-RU" b="1" dirty="0" smtClean="0">
                <a:latin typeface="Times New Roman" pitchFamily="18" charset="0"/>
                <a:cs typeface="Times New Roman" pitchFamily="18" charset="0"/>
              </a:rPr>
              <a:t>Кузов</a:t>
            </a:r>
            <a:r>
              <a:rPr lang="ru-RU" dirty="0" smtClean="0">
                <a:latin typeface="Times New Roman" pitchFamily="18" charset="0"/>
                <a:cs typeface="Times New Roman" pitchFamily="18" charset="0"/>
              </a:rPr>
              <a:t> — </a:t>
            </a:r>
            <a:r>
              <a:rPr lang="mn-MN" dirty="0" smtClean="0">
                <a:latin typeface="Times New Roman" pitchFamily="18" charset="0"/>
                <a:cs typeface="Times New Roman" pitchFamily="18" charset="0"/>
              </a:rPr>
              <a:t>зэвэрдэгүй гангаар хийгдсэн</a:t>
            </a:r>
            <a:r>
              <a:rPr lang="ru-RU"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будагтай.</a:t>
            </a:r>
            <a:endParaRPr lang="ru-RU" dirty="0" smtClean="0">
              <a:latin typeface="Times New Roman" pitchFamily="18" charset="0"/>
              <a:cs typeface="Times New Roman" pitchFamily="18" charset="0"/>
            </a:endParaRPr>
          </a:p>
          <a:p>
            <a:pPr marL="0" indent="0">
              <a:buNone/>
              <a:defRPr/>
            </a:pPr>
            <a:r>
              <a:rPr lang="mn-MN" b="1" dirty="0" smtClean="0">
                <a:latin typeface="Times New Roman" pitchFamily="18" charset="0"/>
                <a:cs typeface="Times New Roman" pitchFamily="18" charset="0"/>
              </a:rPr>
              <a:t>Хаалга</a:t>
            </a:r>
            <a:r>
              <a:rPr lang="ru-RU" dirty="0" smtClean="0">
                <a:latin typeface="Times New Roman" pitchFamily="18" charset="0"/>
                <a:cs typeface="Times New Roman" pitchFamily="18" charset="0"/>
              </a:rPr>
              <a:t> — </a:t>
            </a:r>
            <a:r>
              <a:rPr lang="mn-MN" dirty="0" smtClean="0">
                <a:latin typeface="Times New Roman" pitchFamily="18" charset="0"/>
                <a:cs typeface="Times New Roman" pitchFamily="18" charset="0"/>
              </a:rPr>
              <a:t>2талаасаа онгодойг хөдөлгөөнт хаалгатай. Хаалга тус бүр дээр хаалгыг онгойлгох зориулалттай товчлууртай байдаг. </a:t>
            </a:r>
          </a:p>
          <a:p>
            <a:pPr marL="0" indent="0">
              <a:buNone/>
              <a:defRPr/>
            </a:pPr>
            <a:r>
              <a:rPr lang="mn-MN" b="1" dirty="0" smtClean="0">
                <a:latin typeface="Times New Roman" pitchFamily="18" charset="0"/>
                <a:cs typeface="Times New Roman" pitchFamily="18" charset="0"/>
              </a:rPr>
              <a:t>Контактын хэлхээ- </a:t>
            </a:r>
            <a:r>
              <a:rPr lang="mn-MN" dirty="0" smtClean="0">
                <a:latin typeface="Times New Roman" pitchFamily="18" charset="0"/>
                <a:cs typeface="Times New Roman" pitchFamily="18" charset="0"/>
              </a:rPr>
              <a:t>тэжжлийн хэсэг </a:t>
            </a:r>
            <a:endParaRPr lang="ru-RU" dirty="0" smtClean="0">
              <a:latin typeface="Times New Roman" pitchFamily="18" charset="0"/>
              <a:cs typeface="Times New Roman" pitchFamily="18" charset="0"/>
            </a:endParaRPr>
          </a:p>
          <a:p>
            <a:pPr marL="0" indent="0">
              <a:buNone/>
              <a:defRPr/>
            </a:pPr>
            <a:r>
              <a:rPr lang="mn-MN" b="1" dirty="0" smtClean="0">
                <a:latin typeface="Times New Roman" pitchFamily="18" charset="0"/>
                <a:cs typeface="Times New Roman" pitchFamily="18" charset="0"/>
              </a:rPr>
              <a:t>Уртын хэмжээ- </a:t>
            </a:r>
            <a:r>
              <a:rPr lang="mn-MN" dirty="0" smtClean="0">
                <a:latin typeface="Times New Roman" pitchFamily="18" charset="0"/>
                <a:cs typeface="Times New Roman" pitchFamily="18" charset="0"/>
              </a:rPr>
              <a:t>Оросын стандартын дагуу ойролцоогоор 2000мм. </a:t>
            </a:r>
            <a:endParaRPr lang="ru-RU" dirty="0" smtClean="0">
              <a:latin typeface="Times New Roman" pitchFamily="18" charset="0"/>
              <a:cs typeface="Times New Roman" pitchFamily="18" charset="0"/>
            </a:endParaRPr>
          </a:p>
          <a:p>
            <a:pPr marL="0" indent="0">
              <a:buNone/>
              <a:defRPr/>
            </a:pPr>
            <a:r>
              <a:rPr lang="mn-MN" sz="2000" b="1" dirty="0" smtClean="0">
                <a:latin typeface="Times New Roman" pitchFamily="18" charset="0"/>
                <a:cs typeface="Times New Roman" pitchFamily="18" charset="0"/>
              </a:rPr>
              <a:t>Дамжлага</a:t>
            </a:r>
            <a:r>
              <a:rPr lang="ru-RU" sz="2000" dirty="0" smtClean="0">
                <a:latin typeface="Times New Roman" pitchFamily="18" charset="0"/>
                <a:cs typeface="Times New Roman" pitchFamily="18" charset="0"/>
              </a:rPr>
              <a:t> —</a:t>
            </a:r>
            <a:r>
              <a:rPr lang="en-US" sz="2000" dirty="0" smtClean="0"/>
              <a:t>GR63-55 </a:t>
            </a:r>
            <a:r>
              <a:rPr lang="mn-MN" sz="2000" dirty="0" smtClean="0"/>
              <a:t>маркийн тогтмол гүйдлийн хөдөлгүүр </a:t>
            </a:r>
            <a:endParaRPr lang="en-US" sz="2000" dirty="0"/>
          </a:p>
        </p:txBody>
      </p:sp>
      <p:sp>
        <p:nvSpPr>
          <p:cNvPr id="717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54727A2-9C15-46E5-B9AE-C182AA2DEDC7}" type="slidenum">
              <a:rPr lang="en-US" altLang="en-US"/>
              <a:pPr eaLnBrk="1" hangingPunct="1"/>
              <a:t>3</a:t>
            </a:fld>
            <a:endParaRPr lang="en-US" altLang="en-US"/>
          </a:p>
        </p:txBody>
      </p:sp>
    </p:spTree>
    <p:extLst>
      <p:ext uri="{BB962C8B-B14F-4D97-AF65-F5344CB8AC3E}">
        <p14:creationId xmlns:p14="http://schemas.microsoft.com/office/powerpoint/2010/main" val="2259378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dirty="0"/>
              <a:t>Троллэйбусын контактны хэлхээ:</a:t>
            </a:r>
            <a:endParaRPr lang="en-US" dirty="0"/>
          </a:p>
        </p:txBody>
      </p:sp>
      <p:sp>
        <p:nvSpPr>
          <p:cNvPr id="4" name="Content Placeholder 3"/>
          <p:cNvSpPr>
            <a:spLocks noGrp="1"/>
          </p:cNvSpPr>
          <p:nvPr>
            <p:ph sz="half" idx="2"/>
          </p:nvPr>
        </p:nvSpPr>
        <p:spPr>
          <a:xfrm>
            <a:off x="5089969" y="1295401"/>
            <a:ext cx="6292405" cy="4745962"/>
          </a:xfrm>
        </p:spPr>
        <p:txBody>
          <a:bodyPr>
            <a:normAutofit lnSpcReduction="10000"/>
          </a:bodyPr>
          <a:lstStyle/>
          <a:p>
            <a:r>
              <a:rPr lang="mn-MN" b="1" dirty="0"/>
              <a:t>Троллэйбусын контактны хэлхээ:                                                                                       </a:t>
            </a:r>
            <a:r>
              <a:rPr lang="mn-MN" dirty="0"/>
              <a:t>Троллэйбусны тэжээлийн хэлхээг 2 утастай системээр хийж өгдөг энэ нь бусад төрлийн холболтоос үр ашигтай юм. Энэ хэлхээний контактороор бал чулуунг ашигладаг. Энэ метал биш дамжуулагч элемэнт нь физик механик шинж чанарын анизотропи хүчтэй илэрсэн, зургаан талт үелсэн кристал бүтэцтэй, нүүрстөрөгчийн нэг полимер юм. Бал чулууг цахилгаан техникт өргөн хэрэглэгдэх болсон шинж чанарууд нь:</a:t>
            </a:r>
            <a:endParaRPr lang="en-US" dirty="0"/>
          </a:p>
          <a:p>
            <a:pPr lvl="0"/>
            <a:r>
              <a:rPr lang="mn-MN" dirty="0"/>
              <a:t>Хувийн эсэргүүцэл бага </a:t>
            </a:r>
            <a:endParaRPr lang="en-US" dirty="0"/>
          </a:p>
          <a:p>
            <a:pPr lvl="0"/>
            <a:r>
              <a:rPr lang="mn-MN" dirty="0"/>
              <a:t>Дулаан дамжууламж өндөртэй </a:t>
            </a:r>
            <a:endParaRPr lang="en-US" dirty="0"/>
          </a:p>
          <a:p>
            <a:pPr lvl="0"/>
            <a:r>
              <a:rPr lang="mn-MN" dirty="0"/>
              <a:t>Химийн хүнд орчингуудад тэсвэртэй </a:t>
            </a:r>
            <a:endParaRPr lang="en-US" dirty="0"/>
          </a:p>
          <a:p>
            <a:pPr lvl="0"/>
            <a:r>
              <a:rPr lang="mn-MN" dirty="0"/>
              <a:t>Задрах температур 3900градус, дулаан тэсвэрлэлт сайн </a:t>
            </a:r>
            <a:endParaRPr lang="en-US" dirty="0"/>
          </a:p>
          <a:p>
            <a:pPr lvl="0"/>
            <a:r>
              <a:rPr lang="mn-MN" dirty="0"/>
              <a:t>Механик боловсруулалтанд амархан ордог, зөөлөн </a:t>
            </a:r>
            <a:endParaRPr lang="en-US" dirty="0"/>
          </a:p>
          <a:p>
            <a:endParaRPr lang="en-US" dirty="0"/>
          </a:p>
        </p:txBody>
      </p:sp>
      <p:pic>
        <p:nvPicPr>
          <p:cNvPr id="7" name="Content Placeholder 6"/>
          <p:cNvPicPr>
            <a:picLocks noGrp="1"/>
          </p:cNvPicPr>
          <p:nvPr>
            <p:ph sz="half" idx="1"/>
          </p:nvPr>
        </p:nvPicPr>
        <p:blipFill>
          <a:blip r:embed="rId2">
            <a:extLst>
              <a:ext uri="{28A0092B-C50C-407E-A947-70E740481C1C}">
                <a14:useLocalDpi xmlns:a14="http://schemas.microsoft.com/office/drawing/2010/main" val="0"/>
              </a:ext>
            </a:extLst>
          </a:blip>
          <a:stretch>
            <a:fillRect/>
          </a:stretch>
        </p:blipFill>
        <p:spPr>
          <a:xfrm>
            <a:off x="862885" y="2472744"/>
            <a:ext cx="2465309" cy="1897802"/>
          </a:xfrm>
          <a:prstGeom prst="rect">
            <a:avLst/>
          </a:prstGeom>
        </p:spPr>
      </p:pic>
      <p:pic>
        <p:nvPicPr>
          <p:cNvPr id="8" name="Picture 7"/>
          <p:cNvPicPr/>
          <p:nvPr/>
        </p:nvPicPr>
        <p:blipFill>
          <a:blip r:embed="rId3">
            <a:extLst>
              <a:ext uri="{28A0092B-C50C-407E-A947-70E740481C1C}">
                <a14:useLocalDpi xmlns:a14="http://schemas.microsoft.com/office/drawing/2010/main" val="0"/>
              </a:ext>
            </a:extLst>
          </a:blip>
          <a:stretch>
            <a:fillRect/>
          </a:stretch>
        </p:blipFill>
        <p:spPr>
          <a:xfrm>
            <a:off x="1832420" y="4373906"/>
            <a:ext cx="3257550" cy="2209800"/>
          </a:xfrm>
          <a:prstGeom prst="rect">
            <a:avLst/>
          </a:prstGeom>
        </p:spPr>
      </p:pic>
    </p:spTree>
    <p:extLst>
      <p:ext uri="{BB962C8B-B14F-4D97-AF65-F5344CB8AC3E}">
        <p14:creationId xmlns:p14="http://schemas.microsoft.com/office/powerpoint/2010/main" val="377969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dirty="0"/>
              <a:t>Троллэйбусны бүтэц:</a:t>
            </a:r>
            <a:r>
              <a:rPr lang="en-US" dirty="0"/>
              <a:t/>
            </a:r>
            <a:br>
              <a:rPr lang="en-US" dirty="0"/>
            </a:br>
            <a:endParaRPr lang="en-US" dirty="0"/>
          </a:p>
        </p:txBody>
      </p:sp>
      <p:sp>
        <p:nvSpPr>
          <p:cNvPr id="4" name="Content Placeholder 3"/>
          <p:cNvSpPr>
            <a:spLocks noGrp="1"/>
          </p:cNvSpPr>
          <p:nvPr>
            <p:ph sz="half" idx="2"/>
          </p:nvPr>
        </p:nvSpPr>
        <p:spPr>
          <a:xfrm>
            <a:off x="7743018" y="2097141"/>
            <a:ext cx="4184034" cy="3880773"/>
          </a:xfrm>
        </p:spPr>
        <p:txBody>
          <a:bodyPr>
            <a:normAutofit fontScale="47500" lnSpcReduction="20000"/>
          </a:bodyPr>
          <a:lstStyle/>
          <a:p>
            <a:pPr lvl="0"/>
            <a:r>
              <a:rPr lang="mn-MN" dirty="0">
                <a:latin typeface="Times New Roman" panose="02020603050405020304" pitchFamily="18" charset="0"/>
                <a:cs typeface="Times New Roman" panose="02020603050405020304" pitchFamily="18" charset="0"/>
              </a:rPr>
              <a:t>Агаарын шугам </a:t>
            </a:r>
            <a:endParaRPr lang="en-US" dirty="0">
              <a:latin typeface="Times New Roman" panose="02020603050405020304" pitchFamily="18" charset="0"/>
              <a:cs typeface="Times New Roman" panose="02020603050405020304" pitchFamily="18" charset="0"/>
            </a:endParaRPr>
          </a:p>
          <a:p>
            <a:pPr lvl="0"/>
            <a:r>
              <a:rPr lang="mn-MN" dirty="0">
                <a:latin typeface="Times New Roman" panose="02020603050405020304" pitchFamily="18" charset="0"/>
                <a:cs typeface="Times New Roman" panose="02020603050405020304" pitchFamily="18" charset="0"/>
              </a:rPr>
              <a:t>Чиглэлийн дугаар </a:t>
            </a:r>
            <a:endParaRPr lang="en-US" dirty="0">
              <a:latin typeface="Times New Roman" panose="02020603050405020304" pitchFamily="18" charset="0"/>
              <a:cs typeface="Times New Roman" panose="02020603050405020304" pitchFamily="18" charset="0"/>
            </a:endParaRPr>
          </a:p>
          <a:p>
            <a:pPr lvl="0"/>
            <a:r>
              <a:rPr lang="mn-MN" dirty="0">
                <a:latin typeface="Times New Roman" panose="02020603050405020304" pitchFamily="18" charset="0"/>
                <a:cs typeface="Times New Roman" panose="02020603050405020304" pitchFamily="18" charset="0"/>
              </a:rPr>
              <a:t>Толь</a:t>
            </a:r>
            <a:endParaRPr lang="en-US" dirty="0">
              <a:latin typeface="Times New Roman" panose="02020603050405020304" pitchFamily="18" charset="0"/>
              <a:cs typeface="Times New Roman" panose="02020603050405020304" pitchFamily="18" charset="0"/>
            </a:endParaRPr>
          </a:p>
          <a:p>
            <a:pPr lvl="0"/>
            <a:r>
              <a:rPr lang="mn-MN" dirty="0">
                <a:latin typeface="Times New Roman" panose="02020603050405020304" pitchFamily="18" charset="0"/>
                <a:cs typeface="Times New Roman" panose="02020603050405020304" pitchFamily="18" charset="0"/>
              </a:rPr>
              <a:t>Их гэрэл </a:t>
            </a:r>
            <a:endParaRPr lang="en-US" dirty="0">
              <a:latin typeface="Times New Roman" panose="02020603050405020304" pitchFamily="18" charset="0"/>
              <a:cs typeface="Times New Roman" panose="02020603050405020304" pitchFamily="18" charset="0"/>
            </a:endParaRPr>
          </a:p>
          <a:p>
            <a:pPr lvl="0"/>
            <a:r>
              <a:rPr lang="mn-MN" dirty="0">
                <a:latin typeface="Times New Roman" panose="02020603050405020304" pitchFamily="18" charset="0"/>
                <a:cs typeface="Times New Roman" panose="02020603050405020304" pitchFamily="18" charset="0"/>
              </a:rPr>
              <a:t>Орох </a:t>
            </a:r>
            <a:r>
              <a:rPr lang="en-US" dirty="0" err="1">
                <a:latin typeface="Times New Roman" panose="02020603050405020304" pitchFamily="18" charset="0"/>
                <a:cs typeface="Times New Roman" panose="02020603050405020304" pitchFamily="18" charset="0"/>
              </a:rPr>
              <a:t>хаалга</a:t>
            </a:r>
            <a:endParaRPr lang="en-US" dirty="0">
              <a:latin typeface="Times New Roman" panose="02020603050405020304" pitchFamily="18" charset="0"/>
              <a:cs typeface="Times New Roman" panose="02020603050405020304" pitchFamily="18" charset="0"/>
            </a:endParaRPr>
          </a:p>
          <a:p>
            <a:pPr lvl="0"/>
            <a:r>
              <a:rPr lang="mn-MN" dirty="0">
                <a:latin typeface="Times New Roman" panose="02020603050405020304" pitchFamily="18" charset="0"/>
                <a:cs typeface="Times New Roman" panose="02020603050405020304" pitchFamily="18" charset="0"/>
              </a:rPr>
              <a:t>Чиглүүлэгч Дугуй</a:t>
            </a:r>
            <a:endParaRPr lang="en-US" dirty="0">
              <a:latin typeface="Times New Roman" panose="02020603050405020304" pitchFamily="18" charset="0"/>
              <a:cs typeface="Times New Roman" panose="02020603050405020304" pitchFamily="18" charset="0"/>
            </a:endParaRPr>
          </a:p>
          <a:p>
            <a:pPr lvl="0"/>
            <a:r>
              <a:rPr lang="en-US" dirty="0" err="1">
                <a:latin typeface="Times New Roman" panose="02020603050405020304" pitchFamily="18" charset="0"/>
                <a:cs typeface="Times New Roman" panose="02020603050405020304" pitchFamily="18" charset="0"/>
              </a:rPr>
              <a:t>Гарах</a:t>
            </a:r>
            <a:r>
              <a:rPr lang="en-US" dirty="0">
                <a:latin typeface="Times New Roman" panose="02020603050405020304" pitchFamily="18" charset="0"/>
                <a:cs typeface="Times New Roman" panose="02020603050405020304" pitchFamily="18" charset="0"/>
              </a:rPr>
              <a:t> </a:t>
            </a:r>
            <a:r>
              <a:rPr lang="mn-MN" dirty="0">
                <a:latin typeface="Times New Roman" panose="02020603050405020304" pitchFamily="18" charset="0"/>
                <a:cs typeface="Times New Roman" panose="02020603050405020304" pitchFamily="18" charset="0"/>
              </a:rPr>
              <a:t>хаалга </a:t>
            </a:r>
            <a:endParaRPr lang="en-US" dirty="0">
              <a:latin typeface="Times New Roman" panose="02020603050405020304" pitchFamily="18" charset="0"/>
              <a:cs typeface="Times New Roman" panose="02020603050405020304" pitchFamily="18" charset="0"/>
            </a:endParaRPr>
          </a:p>
          <a:p>
            <a:pPr lvl="0"/>
            <a:r>
              <a:rPr lang="en-US" dirty="0" err="1">
                <a:latin typeface="Times New Roman" panose="02020603050405020304" pitchFamily="18" charset="0"/>
                <a:cs typeface="Times New Roman" panose="02020603050405020304" pitchFamily="18" charset="0"/>
              </a:rPr>
              <a:t>Дугуй</a:t>
            </a:r>
            <a:r>
              <a:rPr lang="en-US" dirty="0">
                <a:latin typeface="Times New Roman" panose="02020603050405020304" pitchFamily="18" charset="0"/>
                <a:cs typeface="Times New Roman" panose="02020603050405020304" pitchFamily="18" charset="0"/>
              </a:rPr>
              <a:t> </a:t>
            </a:r>
          </a:p>
          <a:p>
            <a:pPr lvl="0"/>
            <a:r>
              <a:rPr lang="mn-MN" dirty="0">
                <a:latin typeface="Times New Roman" panose="02020603050405020304" pitchFamily="18" charset="0"/>
                <a:cs typeface="Times New Roman" panose="02020603050405020304" pitchFamily="18" charset="0"/>
              </a:rPr>
              <a:t>Чимэглэл </a:t>
            </a:r>
            <a:endParaRPr lang="en-US" dirty="0">
              <a:latin typeface="Times New Roman" panose="02020603050405020304" pitchFamily="18" charset="0"/>
              <a:cs typeface="Times New Roman" panose="02020603050405020304" pitchFamily="18" charset="0"/>
            </a:endParaRPr>
          </a:p>
          <a:p>
            <a:pPr lvl="0"/>
            <a:r>
              <a:rPr lang="mn-MN" dirty="0">
                <a:latin typeface="Times New Roman" panose="02020603050405020304" pitchFamily="18" charset="0"/>
                <a:cs typeface="Times New Roman" panose="02020603050405020304" pitchFamily="18" charset="0"/>
              </a:rPr>
              <a:t>Тэлэгч </a:t>
            </a:r>
            <a:endParaRPr lang="en-US" dirty="0">
              <a:latin typeface="Times New Roman" panose="02020603050405020304" pitchFamily="18" charset="0"/>
              <a:cs typeface="Times New Roman" panose="02020603050405020304" pitchFamily="18" charset="0"/>
            </a:endParaRPr>
          </a:p>
          <a:p>
            <a:pPr lvl="0"/>
            <a:r>
              <a:rPr lang="mn-MN" dirty="0">
                <a:latin typeface="Times New Roman" panose="02020603050405020304" pitchFamily="18" charset="0"/>
                <a:cs typeface="Times New Roman" panose="02020603050405020304" pitchFamily="18" charset="0"/>
              </a:rPr>
              <a:t>Татуургын олс</a:t>
            </a:r>
            <a:endParaRPr lang="en-US" dirty="0">
              <a:latin typeface="Times New Roman" panose="02020603050405020304" pitchFamily="18" charset="0"/>
              <a:cs typeface="Times New Roman" panose="02020603050405020304" pitchFamily="18" charset="0"/>
            </a:endParaRPr>
          </a:p>
          <a:p>
            <a:pPr lvl="0"/>
            <a:r>
              <a:rPr lang="en-US" dirty="0" err="1">
                <a:latin typeface="Times New Roman" panose="02020603050405020304" pitchFamily="18" charset="0"/>
                <a:cs typeface="Times New Roman" panose="02020603050405020304" pitchFamily="18" charset="0"/>
              </a:rPr>
              <a:t>Контактын</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хөлнүүд</a:t>
            </a:r>
            <a:r>
              <a:rPr lang="en-US" dirty="0">
                <a:latin typeface="Times New Roman" panose="02020603050405020304" pitchFamily="18" charset="0"/>
                <a:cs typeface="Times New Roman" panose="02020603050405020304" pitchFamily="18" charset="0"/>
              </a:rPr>
              <a:t> </a:t>
            </a:r>
          </a:p>
          <a:p>
            <a:pPr lvl="0"/>
            <a:r>
              <a:rPr lang="mn-MN" dirty="0">
                <a:latin typeface="Times New Roman" panose="02020603050405020304" pitchFamily="18" charset="0"/>
                <a:cs typeface="Times New Roman" panose="02020603050405020304" pitchFamily="18" charset="0"/>
              </a:rPr>
              <a:t>Цахилгаан дамжуулагч </a:t>
            </a:r>
            <a:endParaRPr lang="en-US" dirty="0">
              <a:latin typeface="Times New Roman" panose="02020603050405020304" pitchFamily="18" charset="0"/>
              <a:cs typeface="Times New Roman" panose="02020603050405020304" pitchFamily="18" charset="0"/>
            </a:endParaRPr>
          </a:p>
          <a:p>
            <a:pPr lvl="0"/>
            <a:r>
              <a:rPr lang="mn-MN" dirty="0">
                <a:latin typeface="Times New Roman" panose="02020603050405020304" pitchFamily="18" charset="0"/>
                <a:cs typeface="Times New Roman" panose="02020603050405020304" pitchFamily="18" charset="0"/>
              </a:rPr>
              <a:t>Хөлнүүдийг тогтоогч </a:t>
            </a:r>
            <a:endParaRPr lang="en-US" dirty="0">
              <a:latin typeface="Times New Roman" panose="02020603050405020304" pitchFamily="18" charset="0"/>
              <a:cs typeface="Times New Roman" panose="02020603050405020304" pitchFamily="18" charset="0"/>
            </a:endParaRPr>
          </a:p>
          <a:p>
            <a:pPr lvl="0"/>
            <a:r>
              <a:rPr lang="mn-MN" dirty="0">
                <a:latin typeface="Times New Roman" panose="02020603050405020304" pitchFamily="18" charset="0"/>
                <a:cs typeface="Times New Roman" panose="02020603050405020304" pitchFamily="18" charset="0"/>
              </a:rPr>
              <a:t>Агаарын хөргөх хэсэг </a:t>
            </a:r>
            <a:endParaRPr lang="en-US" dirty="0">
              <a:latin typeface="Times New Roman" panose="02020603050405020304" pitchFamily="18" charset="0"/>
              <a:cs typeface="Times New Roman" panose="02020603050405020304" pitchFamily="18" charset="0"/>
            </a:endParaRPr>
          </a:p>
          <a:p>
            <a:r>
              <a:rPr lang="mn-MN" dirty="0">
                <a:latin typeface="Times New Roman" panose="02020603050405020304" pitchFamily="18" charset="0"/>
                <a:cs typeface="Times New Roman" panose="02020603050405020304" pitchFamily="18" charset="0"/>
              </a:rPr>
              <a:t>Троллэйбусын дугаар </a:t>
            </a:r>
            <a:endParaRPr lang="en-US" dirty="0">
              <a:latin typeface="Times New Roman" panose="02020603050405020304" pitchFamily="18" charset="0"/>
              <a:cs typeface="Times New Roman" panose="02020603050405020304" pitchFamily="18" charset="0"/>
            </a:endParaRPr>
          </a:p>
        </p:txBody>
      </p:sp>
      <p:pic>
        <p:nvPicPr>
          <p:cNvPr id="5" name="Content Placeholder 4" descr="http://upload.wikimedia.org/wikipedia/commons/thumb/2/21/Trolleybus_diagram-key.svg/490px-Trolleybus_diagram-key.svg.png">
            <a:hlinkClick r:id="rId2"/>
          </p:cNvPr>
          <p:cNvPicPr>
            <a:picLocks noGrp="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677334" y="2097141"/>
            <a:ext cx="6675974" cy="3880773"/>
          </a:xfrm>
          <a:prstGeom prst="rect">
            <a:avLst/>
          </a:prstGeom>
          <a:noFill/>
          <a:ln>
            <a:noFill/>
          </a:ln>
        </p:spPr>
      </p:pic>
    </p:spTree>
    <p:extLst>
      <p:ext uri="{BB962C8B-B14F-4D97-AF65-F5344CB8AC3E}">
        <p14:creationId xmlns:p14="http://schemas.microsoft.com/office/powerpoint/2010/main" val="10671098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Тогтмол гүйдлийн хөдөлгүүр </a:t>
            </a:r>
            <a:endParaRPr lang="en-US" dirty="0"/>
          </a:p>
        </p:txBody>
      </p:sp>
      <p:sp>
        <p:nvSpPr>
          <p:cNvPr id="4" name="Content Placeholder 3"/>
          <p:cNvSpPr>
            <a:spLocks noGrp="1"/>
          </p:cNvSpPr>
          <p:nvPr>
            <p:ph sz="half" idx="2"/>
          </p:nvPr>
        </p:nvSpPr>
        <p:spPr>
          <a:xfrm>
            <a:off x="5089970" y="1506829"/>
            <a:ext cx="4184034" cy="4534534"/>
          </a:xfrm>
        </p:spPr>
        <p:txBody>
          <a:bodyPr>
            <a:normAutofit fontScale="92500"/>
          </a:bodyPr>
          <a:lstStyle/>
          <a:p>
            <a:r>
              <a:rPr lang="en-US" dirty="0" err="1"/>
              <a:t>Тогтмол</a:t>
            </a:r>
            <a:r>
              <a:rPr lang="en-US" dirty="0"/>
              <a:t> </a:t>
            </a:r>
            <a:r>
              <a:rPr lang="en-US" dirty="0" err="1"/>
              <a:t>гүйдлийн</a:t>
            </a:r>
            <a:r>
              <a:rPr lang="en-US" dirty="0"/>
              <a:t> </a:t>
            </a:r>
            <a:r>
              <a:rPr lang="en-US" dirty="0" err="1"/>
              <a:t>цахилгаан</a:t>
            </a:r>
            <a:r>
              <a:rPr lang="en-US" dirty="0"/>
              <a:t> </a:t>
            </a:r>
            <a:r>
              <a:rPr lang="en-US" dirty="0" err="1"/>
              <a:t>хөдөлгүүр</a:t>
            </a:r>
            <a:r>
              <a:rPr lang="en-US" dirty="0"/>
              <a:t> </a:t>
            </a:r>
            <a:r>
              <a:rPr lang="en-US" dirty="0" err="1"/>
              <a:t>нь</a:t>
            </a:r>
            <a:r>
              <a:rPr lang="en-US" dirty="0"/>
              <a:t> </a:t>
            </a:r>
            <a:r>
              <a:rPr lang="en-US" dirty="0" err="1"/>
              <a:t>сүлжээнээс</a:t>
            </a:r>
            <a:r>
              <a:rPr lang="en-US" dirty="0"/>
              <a:t> </a:t>
            </a:r>
            <a:r>
              <a:rPr lang="en-US" dirty="0" err="1"/>
              <a:t>тогтмол</a:t>
            </a:r>
            <a:r>
              <a:rPr lang="en-US" dirty="0"/>
              <a:t> </a:t>
            </a:r>
            <a:r>
              <a:rPr lang="en-US" dirty="0" err="1"/>
              <a:t>гүйдлийг</a:t>
            </a:r>
            <a:r>
              <a:rPr lang="en-US" dirty="0"/>
              <a:t> </a:t>
            </a:r>
            <a:r>
              <a:rPr lang="en-US" dirty="0" err="1"/>
              <a:t>авч</a:t>
            </a:r>
            <a:r>
              <a:rPr lang="en-US" dirty="0"/>
              <a:t> </a:t>
            </a:r>
            <a:r>
              <a:rPr lang="en-US" dirty="0" err="1"/>
              <a:t>тогтмол</a:t>
            </a:r>
            <a:r>
              <a:rPr lang="en-US" dirty="0"/>
              <a:t> </a:t>
            </a:r>
            <a:r>
              <a:rPr lang="en-US" dirty="0" err="1"/>
              <a:t>гүйдлийн</a:t>
            </a:r>
            <a:r>
              <a:rPr lang="en-US" dirty="0"/>
              <a:t> </a:t>
            </a:r>
            <a:r>
              <a:rPr lang="en-US" dirty="0" err="1"/>
              <a:t>цахилгаан</a:t>
            </a:r>
            <a:r>
              <a:rPr lang="en-US" dirty="0"/>
              <a:t> </a:t>
            </a:r>
            <a:r>
              <a:rPr lang="en-US" dirty="0" err="1"/>
              <a:t>энергийг</a:t>
            </a:r>
            <a:r>
              <a:rPr lang="en-US" dirty="0"/>
              <a:t> </a:t>
            </a:r>
            <a:r>
              <a:rPr lang="en-US" dirty="0" err="1"/>
              <a:t>механик</a:t>
            </a:r>
            <a:r>
              <a:rPr lang="en-US" dirty="0"/>
              <a:t> </a:t>
            </a:r>
            <a:r>
              <a:rPr lang="en-US" dirty="0" err="1"/>
              <a:t>энергид</a:t>
            </a:r>
            <a:r>
              <a:rPr lang="en-US" dirty="0"/>
              <a:t> </a:t>
            </a:r>
            <a:r>
              <a:rPr lang="en-US" dirty="0" err="1"/>
              <a:t>шилжүүлж</a:t>
            </a:r>
            <a:r>
              <a:rPr lang="en-US" dirty="0"/>
              <a:t> </a:t>
            </a:r>
            <a:r>
              <a:rPr lang="en-US" dirty="0" err="1"/>
              <a:t>өгдөг</a:t>
            </a:r>
            <a:r>
              <a:rPr lang="en-US" dirty="0"/>
              <a:t> </a:t>
            </a:r>
            <a:r>
              <a:rPr lang="en-US" dirty="0" err="1"/>
              <a:t>ажлын</a:t>
            </a:r>
            <a:r>
              <a:rPr lang="en-US" dirty="0"/>
              <a:t> </a:t>
            </a:r>
            <a:r>
              <a:rPr lang="en-US" dirty="0" err="1"/>
              <a:t>нэгэн</a:t>
            </a:r>
            <a:r>
              <a:rPr lang="en-US" dirty="0"/>
              <a:t> </a:t>
            </a:r>
            <a:r>
              <a:rPr lang="en-US" dirty="0" err="1"/>
              <a:t>төрлийн</a:t>
            </a:r>
            <a:r>
              <a:rPr lang="en-US" dirty="0"/>
              <a:t> </a:t>
            </a:r>
            <a:r>
              <a:rPr lang="en-US" dirty="0" err="1"/>
              <a:t>цахилгаан</a:t>
            </a:r>
            <a:r>
              <a:rPr lang="en-US" dirty="0"/>
              <a:t> </a:t>
            </a:r>
            <a:r>
              <a:rPr lang="en-US" dirty="0" err="1"/>
              <a:t>машин</a:t>
            </a:r>
            <a:r>
              <a:rPr lang="en-US" dirty="0"/>
              <a:t> </a:t>
            </a:r>
            <a:r>
              <a:rPr lang="en-US" dirty="0" err="1"/>
              <a:t>юм</a:t>
            </a:r>
            <a:r>
              <a:rPr lang="en-US" dirty="0"/>
              <a:t>, </a:t>
            </a:r>
            <a:r>
              <a:rPr lang="en-US" dirty="0" err="1"/>
              <a:t>Тогтмол</a:t>
            </a:r>
            <a:r>
              <a:rPr lang="en-US" dirty="0"/>
              <a:t> </a:t>
            </a:r>
            <a:r>
              <a:rPr lang="en-US" dirty="0" err="1"/>
              <a:t>гүйдлийн</a:t>
            </a:r>
            <a:r>
              <a:rPr lang="en-US" dirty="0"/>
              <a:t> </a:t>
            </a:r>
            <a:r>
              <a:rPr lang="en-US" dirty="0" err="1"/>
              <a:t>цахилгаан</a:t>
            </a:r>
            <a:r>
              <a:rPr lang="en-US" dirty="0"/>
              <a:t> </a:t>
            </a:r>
            <a:r>
              <a:rPr lang="en-US" dirty="0" err="1"/>
              <a:t>хөдөлгүүрийг</a:t>
            </a:r>
            <a:r>
              <a:rPr lang="en-US" dirty="0"/>
              <a:t> </a:t>
            </a:r>
            <a:r>
              <a:rPr lang="en-US" dirty="0" err="1"/>
              <a:t>улс</a:t>
            </a:r>
            <a:r>
              <a:rPr lang="en-US" dirty="0"/>
              <a:t> </a:t>
            </a:r>
            <a:r>
              <a:rPr lang="en-US" dirty="0" err="1"/>
              <a:t>ардын</a:t>
            </a:r>
            <a:r>
              <a:rPr lang="en-US" dirty="0"/>
              <a:t> </a:t>
            </a:r>
            <a:r>
              <a:rPr lang="en-US" dirty="0" err="1"/>
              <a:t>аж</a:t>
            </a:r>
            <a:r>
              <a:rPr lang="en-US" dirty="0"/>
              <a:t> </a:t>
            </a:r>
            <a:r>
              <a:rPr lang="en-US" dirty="0" err="1"/>
              <a:t>ахуйн</a:t>
            </a:r>
            <a:r>
              <a:rPr lang="en-US" dirty="0"/>
              <a:t> </a:t>
            </a:r>
            <a:r>
              <a:rPr lang="en-US" dirty="0" err="1"/>
              <a:t>салбарт</a:t>
            </a:r>
            <a:r>
              <a:rPr lang="en-US" dirty="0"/>
              <a:t> </a:t>
            </a:r>
            <a:r>
              <a:rPr lang="en-US" dirty="0" err="1"/>
              <a:t>өргөн</a:t>
            </a:r>
            <a:r>
              <a:rPr lang="en-US" dirty="0"/>
              <a:t> </a:t>
            </a:r>
            <a:r>
              <a:rPr lang="en-US" dirty="0" err="1"/>
              <a:t>хэрэглэж</a:t>
            </a:r>
            <a:r>
              <a:rPr lang="en-US" dirty="0"/>
              <a:t> </a:t>
            </a:r>
            <a:r>
              <a:rPr lang="en-US" dirty="0" err="1"/>
              <a:t>байна</a:t>
            </a:r>
            <a:r>
              <a:rPr lang="en-US" dirty="0"/>
              <a:t>. </a:t>
            </a:r>
            <a:r>
              <a:rPr lang="ru-RU" dirty="0"/>
              <a:t>Аливаа цахилгаан машин эсрэг горимонд ажиллаж чадах шинж чанартай байдаг. Өөрөөр хэлбэл хөдөлгүүрийн ба генераторын горимд ажиллаж чадна. Учир нь бүх цахилгаан машинууд цахилгаан соронзон индукцийн хуулиар ажилладаг юм.</a:t>
            </a:r>
            <a:endParaRPr lang="en-US" dirty="0"/>
          </a:p>
          <a:p>
            <a:endParaRPr lang="en-US" dirty="0"/>
          </a:p>
        </p:txBody>
      </p:sp>
      <p:pic>
        <p:nvPicPr>
          <p:cNvPr id="5" name="Content Placeholder 4"/>
          <p:cNvPicPr>
            <a:picLocks noGrp="1"/>
          </p:cNvPicPr>
          <p:nvPr>
            <p:ph sz="half" idx="1"/>
          </p:nvPr>
        </p:nvPicPr>
        <p:blipFill>
          <a:blip r:embed="rId2">
            <a:extLst>
              <a:ext uri="{28A0092B-C50C-407E-A947-70E740481C1C}">
                <a14:useLocalDpi xmlns:a14="http://schemas.microsoft.com/office/drawing/2010/main" val="0"/>
              </a:ext>
            </a:extLst>
          </a:blip>
          <a:stretch>
            <a:fillRect/>
          </a:stretch>
        </p:blipFill>
        <p:spPr>
          <a:xfrm>
            <a:off x="824248" y="2614412"/>
            <a:ext cx="3541689" cy="2730320"/>
          </a:xfrm>
          <a:prstGeom prst="rect">
            <a:avLst/>
          </a:prstGeom>
        </p:spPr>
      </p:pic>
    </p:spTree>
    <p:extLst>
      <p:ext uri="{BB962C8B-B14F-4D97-AF65-F5344CB8AC3E}">
        <p14:creationId xmlns:p14="http://schemas.microsoft.com/office/powerpoint/2010/main" val="14906847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978794" y="560388"/>
            <a:ext cx="10393251" cy="692150"/>
          </a:xfrm>
        </p:spPr>
        <p:txBody>
          <a:bodyPr>
            <a:normAutofit fontScale="90000"/>
          </a:bodyPr>
          <a:lstStyle/>
          <a:p>
            <a:r>
              <a:rPr lang="mn-MN" dirty="0"/>
              <a:t>4ПБМ112</a:t>
            </a:r>
            <a:r>
              <a:rPr lang="en-US" dirty="0"/>
              <a:t>L</a:t>
            </a:r>
            <a:r>
              <a:rPr lang="mn-MN" dirty="0"/>
              <a:t>О4  маркийн тогтмол гүйдлийн хөдөлгүүр</a:t>
            </a:r>
            <a:r>
              <a:rPr lang="mn-MN" altLang="en-US" dirty="0" smtClean="0">
                <a:latin typeface="Times New Roman" panose="02020603050405020304" pitchFamily="18" charset="0"/>
                <a:cs typeface="Times New Roman" panose="02020603050405020304" pitchFamily="18" charset="0"/>
              </a:rPr>
              <a:t/>
            </a:r>
            <a:br>
              <a:rPr lang="mn-MN" altLang="en-US" dirty="0" smtClean="0">
                <a:latin typeface="Times New Roman" panose="02020603050405020304" pitchFamily="18" charset="0"/>
                <a:cs typeface="Times New Roman" panose="02020603050405020304" pitchFamily="18" charset="0"/>
              </a:rPr>
            </a:br>
            <a:endParaRPr lang="en-US" altLang="en-US" dirty="0" smtClean="0">
              <a:latin typeface="Arial" panose="020B0604020202020204" pitchFamily="34" charset="0"/>
            </a:endParaRPr>
          </a:p>
        </p:txBody>
      </p:sp>
      <p:sp>
        <p:nvSpPr>
          <p:cNvPr id="3" name="Content Placeholder 2"/>
          <p:cNvSpPr>
            <a:spLocks noGrp="1"/>
          </p:cNvSpPr>
          <p:nvPr>
            <p:ph sz="half" idx="1"/>
          </p:nvPr>
        </p:nvSpPr>
        <p:spPr>
          <a:xfrm>
            <a:off x="2396901" y="1066800"/>
            <a:ext cx="4470400" cy="4800600"/>
          </a:xfrm>
        </p:spPr>
        <p:txBody>
          <a:bodyPr>
            <a:normAutofit/>
          </a:bodyPr>
          <a:lstStyle/>
          <a:p>
            <a:pPr>
              <a:buFont typeface="Wingdings" pitchFamily="-108" charset="2"/>
              <a:buNone/>
              <a:defRPr/>
            </a:pPr>
            <a:endParaRPr lang="en-US" sz="1800" dirty="0"/>
          </a:p>
          <a:p>
            <a:pPr>
              <a:buFont typeface="Wingdings" pitchFamily="-108" charset="2"/>
              <a:buNone/>
              <a:defRPr/>
            </a:pPr>
            <a:r>
              <a:rPr lang="mn-MN" sz="1400" dirty="0" smtClean="0">
                <a:latin typeface="Times New Roman" pitchFamily="18" charset="0"/>
                <a:cs typeface="Times New Roman" pitchFamily="18" charset="0"/>
              </a:rPr>
              <a:t>Хэвийн чадал кВт:  </a:t>
            </a:r>
            <a:r>
              <a:rPr lang="en-US" sz="1400" dirty="0" smtClean="0">
                <a:latin typeface="Times New Roman" pitchFamily="18" charset="0"/>
                <a:cs typeface="Times New Roman" pitchFamily="18" charset="0"/>
              </a:rPr>
              <a:t>100 </a:t>
            </a:r>
          </a:p>
          <a:p>
            <a:pPr>
              <a:buFont typeface="Wingdings" pitchFamily="-108" charset="2"/>
              <a:buNone/>
              <a:defRPr/>
            </a:pPr>
            <a:r>
              <a:rPr lang="mn-MN" sz="1400" dirty="0" smtClean="0">
                <a:latin typeface="Times New Roman" pitchFamily="18" charset="0"/>
                <a:cs typeface="Times New Roman" pitchFamily="18" charset="0"/>
              </a:rPr>
              <a:t>Якорийн хүчдэл В: 220</a:t>
            </a:r>
          </a:p>
          <a:p>
            <a:pPr>
              <a:buFont typeface="Wingdings" pitchFamily="-108" charset="2"/>
              <a:buNone/>
              <a:defRPr/>
            </a:pPr>
            <a:r>
              <a:rPr lang="mn-MN" sz="1400" dirty="0" smtClean="0">
                <a:latin typeface="Times New Roman" pitchFamily="18" charset="0"/>
                <a:cs typeface="Times New Roman" pitchFamily="18" charset="0"/>
              </a:rPr>
              <a:t>Эргэлт: 750  </a:t>
            </a:r>
          </a:p>
          <a:p>
            <a:pPr>
              <a:buFont typeface="Wingdings" pitchFamily="-108" charset="2"/>
              <a:buNone/>
              <a:defRPr/>
            </a:pPr>
            <a:r>
              <a:rPr lang="mn-MN" sz="1400" dirty="0" smtClean="0">
                <a:latin typeface="Times New Roman" pitchFamily="18" charset="0"/>
                <a:cs typeface="Times New Roman" pitchFamily="18" charset="0"/>
              </a:rPr>
              <a:t>Якорийн гүйдэл: 10А </a:t>
            </a:r>
            <a:endParaRPr lang="en-US" sz="1400" dirty="0">
              <a:latin typeface="Times New Roman" pitchFamily="18" charset="0"/>
              <a:cs typeface="Times New Roman" pitchFamily="18" charset="0"/>
            </a:endParaRPr>
          </a:p>
        </p:txBody>
      </p:sp>
      <p:sp>
        <p:nvSpPr>
          <p:cNvPr id="81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9A70E67-4DA0-47D4-B778-D1915ADE62BC}" type="slidenum">
              <a:rPr lang="en-US" altLang="en-US"/>
              <a:pPr eaLnBrk="1" hangingPunct="1"/>
              <a:t>7</a:t>
            </a:fld>
            <a:endParaRPr lang="en-US" altLang="en-US"/>
          </a:p>
        </p:txBody>
      </p:sp>
      <p:pic>
        <p:nvPicPr>
          <p:cNvPr id="6" name="Picture 11" descr="C:\Documents and Settings\user\Desktop\metro\4582946.pn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a:xfrm>
            <a:off x="788441" y="2539402"/>
            <a:ext cx="3961905" cy="3123809"/>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808372" y="1567788"/>
            <a:ext cx="5370489" cy="4473574"/>
          </a:xfrm>
        </p:spPr>
      </p:pic>
    </p:spTree>
    <p:extLst>
      <p:ext uri="{BB962C8B-B14F-4D97-AF65-F5344CB8AC3E}">
        <p14:creationId xmlns:p14="http://schemas.microsoft.com/office/powerpoint/2010/main" val="11628088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Асинхрон хөдөлгүүр </a:t>
            </a:r>
            <a:endParaRPr lang="en-US" dirty="0"/>
          </a:p>
        </p:txBody>
      </p:sp>
      <p:sp>
        <p:nvSpPr>
          <p:cNvPr id="4" name="Content Placeholder 3"/>
          <p:cNvSpPr>
            <a:spLocks noGrp="1"/>
          </p:cNvSpPr>
          <p:nvPr>
            <p:ph sz="half" idx="2"/>
          </p:nvPr>
        </p:nvSpPr>
        <p:spPr>
          <a:xfrm>
            <a:off x="5089969" y="2160589"/>
            <a:ext cx="6694199" cy="3880773"/>
          </a:xfrm>
        </p:spPr>
        <p:txBody>
          <a:bodyPr>
            <a:normAutofit fontScale="92500" lnSpcReduction="10000"/>
          </a:bodyPr>
          <a:lstStyle/>
          <a:p>
            <a:r>
              <a:rPr lang="en-US" dirty="0" err="1"/>
              <a:t>Асинхрон</a:t>
            </a:r>
            <a:r>
              <a:rPr lang="en-US" dirty="0"/>
              <a:t> </a:t>
            </a:r>
            <a:r>
              <a:rPr lang="en-US" dirty="0" err="1"/>
              <a:t>хөдөлгүүрийн</a:t>
            </a:r>
            <a:r>
              <a:rPr lang="en-US" dirty="0"/>
              <a:t> </a:t>
            </a:r>
            <a:r>
              <a:rPr lang="en-US" dirty="0" err="1"/>
              <a:t>статорын</a:t>
            </a:r>
            <a:r>
              <a:rPr lang="en-US" dirty="0"/>
              <a:t> </a:t>
            </a:r>
            <a:r>
              <a:rPr lang="en-US" dirty="0" err="1"/>
              <a:t>ороомгийг</a:t>
            </a:r>
            <a:r>
              <a:rPr lang="en-US" dirty="0"/>
              <a:t> 3 </a:t>
            </a:r>
            <a:r>
              <a:rPr lang="en-US" dirty="0" err="1"/>
              <a:t>фазын</a:t>
            </a:r>
            <a:r>
              <a:rPr lang="en-US" dirty="0"/>
              <a:t> </a:t>
            </a:r>
            <a:r>
              <a:rPr lang="en-US" dirty="0" err="1"/>
              <a:t>сүлжээнд</a:t>
            </a:r>
            <a:r>
              <a:rPr lang="en-US" dirty="0"/>
              <a:t> </a:t>
            </a:r>
            <a:r>
              <a:rPr lang="en-US" dirty="0" err="1"/>
              <a:t>холбоход</a:t>
            </a:r>
            <a:r>
              <a:rPr lang="en-US" dirty="0"/>
              <a:t> </a:t>
            </a:r>
            <a:r>
              <a:rPr lang="en-US" dirty="0" err="1"/>
              <a:t>синхрон</a:t>
            </a:r>
            <a:r>
              <a:rPr lang="en-US" dirty="0"/>
              <a:t> </a:t>
            </a:r>
            <a:r>
              <a:rPr lang="en-US" dirty="0" err="1"/>
              <a:t>хурдтай</a:t>
            </a:r>
            <a:r>
              <a:rPr lang="en-US" dirty="0"/>
              <a:t> </a:t>
            </a:r>
            <a:r>
              <a:rPr lang="en-US" dirty="0" err="1"/>
              <a:t>эргэлдэх</a:t>
            </a:r>
            <a:r>
              <a:rPr lang="en-US" dirty="0"/>
              <a:t> </a:t>
            </a:r>
            <a:r>
              <a:rPr lang="en-US" dirty="0" err="1"/>
              <a:t>соронзон</a:t>
            </a:r>
            <a:r>
              <a:rPr lang="en-US" dirty="0"/>
              <a:t> </a:t>
            </a:r>
            <a:r>
              <a:rPr lang="en-US" dirty="0" err="1"/>
              <a:t>орон</a:t>
            </a:r>
            <a:r>
              <a:rPr lang="en-US" dirty="0"/>
              <a:t> </a:t>
            </a:r>
            <a:r>
              <a:rPr lang="en-US" dirty="0" err="1"/>
              <a:t>агаарын</a:t>
            </a:r>
            <a:r>
              <a:rPr lang="en-US" dirty="0"/>
              <a:t> </a:t>
            </a:r>
            <a:r>
              <a:rPr lang="en-US" dirty="0" err="1"/>
              <a:t>завсарт</a:t>
            </a:r>
            <a:r>
              <a:rPr lang="en-US" dirty="0"/>
              <a:t> </a:t>
            </a:r>
            <a:r>
              <a:rPr lang="en-US" dirty="0" err="1"/>
              <a:t>үүснэ</a:t>
            </a:r>
            <a:r>
              <a:rPr lang="en-US" dirty="0"/>
              <a:t>. </a:t>
            </a:r>
            <a:r>
              <a:rPr lang="en-US" dirty="0" err="1"/>
              <a:t>Энэ</a:t>
            </a:r>
            <a:r>
              <a:rPr lang="en-US" dirty="0"/>
              <a:t> </a:t>
            </a:r>
            <a:r>
              <a:rPr lang="en-US" dirty="0" err="1"/>
              <a:t>соронзон</a:t>
            </a:r>
            <a:r>
              <a:rPr lang="en-US" dirty="0"/>
              <a:t> </a:t>
            </a:r>
            <a:r>
              <a:rPr lang="en-US" dirty="0" err="1"/>
              <a:t>орны</a:t>
            </a:r>
            <a:r>
              <a:rPr lang="en-US" dirty="0"/>
              <a:t> </a:t>
            </a:r>
            <a:r>
              <a:rPr lang="en-US" dirty="0" err="1"/>
              <a:t>хүчний</a:t>
            </a:r>
            <a:r>
              <a:rPr lang="en-US" dirty="0"/>
              <a:t> </a:t>
            </a:r>
            <a:r>
              <a:rPr lang="en-US" dirty="0" err="1"/>
              <a:t>шугамууд</a:t>
            </a:r>
            <a:r>
              <a:rPr lang="en-US" dirty="0"/>
              <a:t> </a:t>
            </a:r>
            <a:r>
              <a:rPr lang="en-US" dirty="0" err="1"/>
              <a:t>статорын</a:t>
            </a:r>
            <a:r>
              <a:rPr lang="en-US" dirty="0"/>
              <a:t> </a:t>
            </a:r>
            <a:r>
              <a:rPr lang="en-US" dirty="0" err="1"/>
              <a:t>болон</a:t>
            </a:r>
            <a:r>
              <a:rPr lang="en-US" dirty="0"/>
              <a:t> </a:t>
            </a:r>
            <a:r>
              <a:rPr lang="en-US" dirty="0" err="1"/>
              <a:t>роторын</a:t>
            </a:r>
            <a:r>
              <a:rPr lang="en-US" dirty="0"/>
              <a:t> </a:t>
            </a:r>
            <a:r>
              <a:rPr lang="en-US" dirty="0" err="1"/>
              <a:t>ороомгийн</a:t>
            </a:r>
            <a:r>
              <a:rPr lang="en-US" dirty="0"/>
              <a:t> </a:t>
            </a:r>
            <a:r>
              <a:rPr lang="en-US" dirty="0" err="1"/>
              <a:t>дамжуулагчдыг</a:t>
            </a:r>
            <a:r>
              <a:rPr lang="en-US" dirty="0"/>
              <a:t> </a:t>
            </a:r>
            <a:r>
              <a:rPr lang="en-US" dirty="0" err="1"/>
              <a:t>огтолж</a:t>
            </a:r>
            <a:r>
              <a:rPr lang="en-US" dirty="0"/>
              <a:t> </a:t>
            </a:r>
            <a:r>
              <a:rPr lang="en-US" dirty="0" err="1"/>
              <a:t>тэдгээрт</a:t>
            </a:r>
            <a:r>
              <a:rPr lang="en-US" dirty="0"/>
              <a:t> </a:t>
            </a:r>
            <a:r>
              <a:rPr lang="en-US" dirty="0" err="1"/>
              <a:t>цахилгаан</a:t>
            </a:r>
            <a:r>
              <a:rPr lang="en-US" dirty="0"/>
              <a:t> </a:t>
            </a:r>
            <a:r>
              <a:rPr lang="en-US" dirty="0" err="1"/>
              <a:t>соронзон</a:t>
            </a:r>
            <a:r>
              <a:rPr lang="en-US" dirty="0"/>
              <a:t> </a:t>
            </a:r>
            <a:r>
              <a:rPr lang="en-US" dirty="0" err="1"/>
              <a:t>индукцийн</a:t>
            </a:r>
            <a:r>
              <a:rPr lang="en-US" dirty="0"/>
              <a:t> </a:t>
            </a:r>
            <a:r>
              <a:rPr lang="en-US" dirty="0" err="1"/>
              <a:t>хууль</a:t>
            </a:r>
            <a:r>
              <a:rPr lang="en-US" dirty="0"/>
              <a:t> </a:t>
            </a:r>
            <a:r>
              <a:rPr lang="en-US" dirty="0" err="1"/>
              <a:t>ёсоор</a:t>
            </a:r>
            <a:r>
              <a:rPr lang="en-US" dirty="0"/>
              <a:t> E</a:t>
            </a:r>
            <a:r>
              <a:rPr lang="en-US" baseline="-25000" dirty="0"/>
              <a:t>1</a:t>
            </a:r>
            <a:r>
              <a:rPr lang="en-US" dirty="0"/>
              <a:t> </a:t>
            </a:r>
            <a:r>
              <a:rPr lang="en-US" dirty="0" err="1"/>
              <a:t>ба</a:t>
            </a:r>
            <a:r>
              <a:rPr lang="en-US" dirty="0"/>
              <a:t> E</a:t>
            </a:r>
            <a:r>
              <a:rPr lang="en-US" baseline="-25000" dirty="0"/>
              <a:t>2</a:t>
            </a:r>
            <a:r>
              <a:rPr lang="en-US" dirty="0"/>
              <a:t> ЦХХ –</a:t>
            </a:r>
            <a:r>
              <a:rPr lang="en-US" dirty="0" err="1"/>
              <a:t>ийг</a:t>
            </a:r>
            <a:r>
              <a:rPr lang="en-US" dirty="0"/>
              <a:t> </a:t>
            </a:r>
            <a:r>
              <a:rPr lang="en-US" dirty="0" err="1"/>
              <a:t>индукцлэнэ</a:t>
            </a:r>
            <a:r>
              <a:rPr lang="en-US" dirty="0"/>
              <a:t>. E</a:t>
            </a:r>
            <a:r>
              <a:rPr lang="en-US" baseline="-25000" dirty="0"/>
              <a:t>2</a:t>
            </a:r>
            <a:r>
              <a:rPr lang="en-US" dirty="0"/>
              <a:t> ЦХХ –</a:t>
            </a:r>
            <a:r>
              <a:rPr lang="en-US" dirty="0" err="1"/>
              <a:t>ний</a:t>
            </a:r>
            <a:r>
              <a:rPr lang="en-US" dirty="0"/>
              <a:t> </a:t>
            </a:r>
            <a:r>
              <a:rPr lang="en-US" dirty="0" err="1"/>
              <a:t>үйлчиллээр</a:t>
            </a:r>
            <a:r>
              <a:rPr lang="en-US" dirty="0"/>
              <a:t> </a:t>
            </a:r>
            <a:r>
              <a:rPr lang="en-US" dirty="0" err="1"/>
              <a:t>роторын</a:t>
            </a:r>
            <a:r>
              <a:rPr lang="en-US" dirty="0"/>
              <a:t> </a:t>
            </a:r>
            <a:r>
              <a:rPr lang="en-US" dirty="0" err="1"/>
              <a:t>битүү</a:t>
            </a:r>
            <a:r>
              <a:rPr lang="en-US" dirty="0"/>
              <a:t> </a:t>
            </a:r>
            <a:r>
              <a:rPr lang="en-US" dirty="0" err="1"/>
              <a:t>ороомогт</a:t>
            </a:r>
            <a:r>
              <a:rPr lang="en-US" dirty="0"/>
              <a:t> I</a:t>
            </a:r>
            <a:r>
              <a:rPr lang="en-US" baseline="-25000" dirty="0"/>
              <a:t>1</a:t>
            </a:r>
            <a:r>
              <a:rPr lang="en-US" dirty="0"/>
              <a:t> </a:t>
            </a:r>
            <a:r>
              <a:rPr lang="en-US" dirty="0" err="1"/>
              <a:t>гүйдэл</a:t>
            </a:r>
            <a:r>
              <a:rPr lang="en-US" dirty="0"/>
              <a:t> </a:t>
            </a:r>
            <a:r>
              <a:rPr lang="en-US" dirty="0" err="1"/>
              <a:t>бий</a:t>
            </a:r>
            <a:r>
              <a:rPr lang="en-US" dirty="0"/>
              <a:t> </a:t>
            </a:r>
            <a:r>
              <a:rPr lang="en-US" dirty="0" err="1"/>
              <a:t>болно</a:t>
            </a:r>
            <a:r>
              <a:rPr lang="en-US" dirty="0"/>
              <a:t>. </a:t>
            </a:r>
            <a:r>
              <a:rPr lang="en-US" dirty="0" err="1"/>
              <a:t>Соронзон</a:t>
            </a:r>
            <a:r>
              <a:rPr lang="en-US" dirty="0"/>
              <a:t> </a:t>
            </a:r>
            <a:r>
              <a:rPr lang="en-US" dirty="0" err="1"/>
              <a:t>орон</a:t>
            </a:r>
            <a:r>
              <a:rPr lang="en-US" dirty="0"/>
              <a:t> </a:t>
            </a:r>
            <a:r>
              <a:rPr lang="en-US" dirty="0" err="1"/>
              <a:t>дахь</a:t>
            </a:r>
            <a:r>
              <a:rPr lang="en-US" dirty="0"/>
              <a:t> </a:t>
            </a:r>
            <a:r>
              <a:rPr lang="en-US" dirty="0" err="1"/>
              <a:t>гүйдэлтэй</a:t>
            </a:r>
            <a:r>
              <a:rPr lang="en-US" dirty="0"/>
              <a:t> </a:t>
            </a:r>
            <a:r>
              <a:rPr lang="en-US" dirty="0" err="1"/>
              <a:t>дамжуулагчдад</a:t>
            </a:r>
            <a:r>
              <a:rPr lang="en-US" dirty="0"/>
              <a:t> </a:t>
            </a:r>
            <a:r>
              <a:rPr lang="en-US" dirty="0" err="1"/>
              <a:t>Амперийн</a:t>
            </a:r>
            <a:r>
              <a:rPr lang="en-US" dirty="0"/>
              <a:t> </a:t>
            </a:r>
            <a:r>
              <a:rPr lang="en-US" dirty="0" err="1"/>
              <a:t>хууль</a:t>
            </a:r>
            <a:r>
              <a:rPr lang="en-US" dirty="0"/>
              <a:t> </a:t>
            </a:r>
            <a:r>
              <a:rPr lang="en-US" dirty="0" err="1"/>
              <a:t>ёсоор</a:t>
            </a:r>
            <a:r>
              <a:rPr lang="en-US" dirty="0"/>
              <a:t> </a:t>
            </a:r>
            <a:r>
              <a:rPr lang="en-US" dirty="0" err="1"/>
              <a:t>механик</a:t>
            </a:r>
            <a:r>
              <a:rPr lang="en-US" dirty="0"/>
              <a:t> </a:t>
            </a:r>
            <a:r>
              <a:rPr lang="en-US" dirty="0" err="1"/>
              <a:t>хүч</a:t>
            </a:r>
            <a:r>
              <a:rPr lang="en-US" dirty="0"/>
              <a:t> </a:t>
            </a:r>
            <a:r>
              <a:rPr lang="en-US" dirty="0" err="1"/>
              <a:t>үйлчлэх</a:t>
            </a:r>
            <a:r>
              <a:rPr lang="en-US" dirty="0"/>
              <a:t> </a:t>
            </a:r>
            <a:r>
              <a:rPr lang="en-US" dirty="0" err="1"/>
              <a:t>ба</a:t>
            </a:r>
            <a:r>
              <a:rPr lang="en-US" dirty="0"/>
              <a:t> </a:t>
            </a:r>
            <a:r>
              <a:rPr lang="en-US" dirty="0" err="1"/>
              <a:t>тэдгээр</a:t>
            </a:r>
            <a:r>
              <a:rPr lang="en-US" dirty="0"/>
              <a:t> </a:t>
            </a:r>
            <a:r>
              <a:rPr lang="en-US" dirty="0" err="1"/>
              <a:t>хүч</a:t>
            </a:r>
            <a:r>
              <a:rPr lang="en-US" dirty="0"/>
              <a:t> </a:t>
            </a:r>
            <a:r>
              <a:rPr lang="en-US" dirty="0" err="1"/>
              <a:t>Ленцийн</a:t>
            </a:r>
            <a:r>
              <a:rPr lang="en-US" dirty="0"/>
              <a:t> </a:t>
            </a:r>
            <a:r>
              <a:rPr lang="en-US" dirty="0" err="1"/>
              <a:t>дүрэм</a:t>
            </a:r>
            <a:r>
              <a:rPr lang="en-US" dirty="0"/>
              <a:t> </a:t>
            </a:r>
            <a:r>
              <a:rPr lang="en-US" dirty="0" err="1"/>
              <a:t>ёсоор</a:t>
            </a:r>
            <a:r>
              <a:rPr lang="en-US" dirty="0"/>
              <a:t> </a:t>
            </a:r>
            <a:r>
              <a:rPr lang="en-US" dirty="0" err="1"/>
              <a:t>өөрийгөө</a:t>
            </a:r>
            <a:r>
              <a:rPr lang="en-US" dirty="0"/>
              <a:t> </a:t>
            </a:r>
            <a:r>
              <a:rPr lang="en-US" dirty="0" err="1"/>
              <a:t>бий</a:t>
            </a:r>
            <a:r>
              <a:rPr lang="en-US" dirty="0"/>
              <a:t> </a:t>
            </a:r>
            <a:r>
              <a:rPr lang="en-US" dirty="0" err="1"/>
              <a:t>болгосон</a:t>
            </a:r>
            <a:r>
              <a:rPr lang="en-US" dirty="0"/>
              <a:t> </a:t>
            </a:r>
            <a:r>
              <a:rPr lang="en-US" dirty="0" err="1"/>
              <a:t>шалтгаан</a:t>
            </a:r>
            <a:r>
              <a:rPr lang="en-US" dirty="0"/>
              <a:t> </a:t>
            </a:r>
            <a:r>
              <a:rPr lang="en-US" dirty="0" err="1"/>
              <a:t>болох</a:t>
            </a:r>
            <a:r>
              <a:rPr lang="en-US" dirty="0"/>
              <a:t> I</a:t>
            </a:r>
            <a:r>
              <a:rPr lang="en-US" baseline="-25000" dirty="0"/>
              <a:t>2</a:t>
            </a:r>
            <a:r>
              <a:rPr lang="en-US" dirty="0"/>
              <a:t> </a:t>
            </a:r>
            <a:r>
              <a:rPr lang="en-US" dirty="0" err="1"/>
              <a:t>гүйдлийг</a:t>
            </a:r>
            <a:r>
              <a:rPr lang="en-US" dirty="0"/>
              <a:t> </a:t>
            </a:r>
            <a:r>
              <a:rPr lang="en-US" dirty="0" err="1"/>
              <a:t>бууруулах</a:t>
            </a:r>
            <a:r>
              <a:rPr lang="en-US" dirty="0"/>
              <a:t> , </a:t>
            </a:r>
            <a:r>
              <a:rPr lang="en-US" dirty="0" err="1"/>
              <a:t>өөрөөр</a:t>
            </a:r>
            <a:r>
              <a:rPr lang="en-US" dirty="0"/>
              <a:t> </a:t>
            </a:r>
            <a:r>
              <a:rPr lang="en-US" dirty="0" err="1"/>
              <a:t>хэлбэл</a:t>
            </a:r>
            <a:r>
              <a:rPr lang="en-US" dirty="0"/>
              <a:t> </a:t>
            </a:r>
            <a:r>
              <a:rPr lang="en-US" dirty="0" err="1"/>
              <a:t>роторын</a:t>
            </a:r>
            <a:r>
              <a:rPr lang="en-US" dirty="0"/>
              <a:t> </a:t>
            </a:r>
            <a:r>
              <a:rPr lang="en-US" dirty="0" err="1"/>
              <a:t>ороомгийн</a:t>
            </a:r>
            <a:r>
              <a:rPr lang="en-US" dirty="0"/>
              <a:t> </a:t>
            </a:r>
            <a:r>
              <a:rPr lang="en-US" dirty="0" err="1"/>
              <a:t>дамжуулагчдын</a:t>
            </a:r>
            <a:r>
              <a:rPr lang="en-US" dirty="0"/>
              <a:t> </a:t>
            </a:r>
            <a:r>
              <a:rPr lang="en-US" dirty="0" err="1"/>
              <a:t>соронзон</a:t>
            </a:r>
            <a:r>
              <a:rPr lang="en-US" dirty="0"/>
              <a:t> </a:t>
            </a:r>
            <a:r>
              <a:rPr lang="en-US" dirty="0" err="1"/>
              <a:t>хүчний</a:t>
            </a:r>
            <a:r>
              <a:rPr lang="en-US" dirty="0"/>
              <a:t> </a:t>
            </a:r>
            <a:r>
              <a:rPr lang="en-US" dirty="0" err="1"/>
              <a:t>шугамаар</a:t>
            </a:r>
            <a:r>
              <a:rPr lang="en-US" dirty="0"/>
              <a:t> </a:t>
            </a:r>
            <a:r>
              <a:rPr lang="en-US" dirty="0" err="1"/>
              <a:t>огтлогдох</a:t>
            </a:r>
            <a:r>
              <a:rPr lang="en-US" dirty="0"/>
              <a:t> </a:t>
            </a:r>
            <a:r>
              <a:rPr lang="en-US" dirty="0" err="1"/>
              <a:t>хурдыг</a:t>
            </a:r>
            <a:r>
              <a:rPr lang="en-US" dirty="0"/>
              <a:t> </a:t>
            </a:r>
            <a:r>
              <a:rPr lang="en-US" dirty="0" err="1"/>
              <a:t>сааруулахыг</a:t>
            </a:r>
            <a:r>
              <a:rPr lang="en-US" dirty="0"/>
              <a:t> </a:t>
            </a:r>
            <a:r>
              <a:rPr lang="en-US" dirty="0" err="1"/>
              <a:t>эрмэлзэнэ</a:t>
            </a:r>
            <a:r>
              <a:rPr lang="en-US" dirty="0"/>
              <a:t>. </a:t>
            </a:r>
            <a:r>
              <a:rPr lang="en-US" dirty="0" err="1"/>
              <a:t>Ийнхүү</a:t>
            </a:r>
            <a:r>
              <a:rPr lang="en-US" dirty="0"/>
              <a:t> </a:t>
            </a:r>
            <a:r>
              <a:rPr lang="en-US" dirty="0" err="1"/>
              <a:t>үүссэн</a:t>
            </a:r>
            <a:r>
              <a:rPr lang="en-US" dirty="0"/>
              <a:t> </a:t>
            </a:r>
            <a:r>
              <a:rPr lang="en-US" dirty="0" err="1"/>
              <a:t>механик</a:t>
            </a:r>
            <a:r>
              <a:rPr lang="en-US" dirty="0"/>
              <a:t> </a:t>
            </a:r>
            <a:r>
              <a:rPr lang="en-US" dirty="0" err="1"/>
              <a:t>хүчнүүд</a:t>
            </a:r>
            <a:r>
              <a:rPr lang="en-US" dirty="0"/>
              <a:t> </a:t>
            </a:r>
            <a:r>
              <a:rPr lang="en-US" dirty="0" err="1"/>
              <a:t>роторыг</a:t>
            </a:r>
            <a:r>
              <a:rPr lang="en-US" dirty="0"/>
              <a:t> </a:t>
            </a:r>
            <a:r>
              <a:rPr lang="en-US" dirty="0" err="1"/>
              <a:t>соронзон</a:t>
            </a:r>
            <a:r>
              <a:rPr lang="en-US" dirty="0"/>
              <a:t> </a:t>
            </a:r>
            <a:r>
              <a:rPr lang="en-US" dirty="0" err="1"/>
              <a:t>орны</a:t>
            </a:r>
            <a:r>
              <a:rPr lang="en-US" dirty="0"/>
              <a:t> </a:t>
            </a:r>
            <a:r>
              <a:rPr lang="en-US" dirty="0" err="1"/>
              <a:t>эргэлтийн</a:t>
            </a:r>
            <a:r>
              <a:rPr lang="en-US" dirty="0"/>
              <a:t> </a:t>
            </a:r>
            <a:r>
              <a:rPr lang="en-US" dirty="0" err="1"/>
              <a:t>чиглэлд</a:t>
            </a:r>
            <a:r>
              <a:rPr lang="en-US" dirty="0"/>
              <a:t> n </a:t>
            </a:r>
            <a:r>
              <a:rPr lang="en-US" dirty="0" err="1"/>
              <a:t>хурдтайгаар</a:t>
            </a:r>
            <a:r>
              <a:rPr lang="en-US" dirty="0"/>
              <a:t> </a:t>
            </a:r>
            <a:r>
              <a:rPr lang="en-US" dirty="0" err="1"/>
              <a:t>эргүүлнэ</a:t>
            </a:r>
            <a:r>
              <a:rPr lang="en-US" dirty="0"/>
              <a:t>.  </a:t>
            </a:r>
          </a:p>
        </p:txBody>
      </p:sp>
      <p:pic>
        <p:nvPicPr>
          <p:cNvPr id="5" name="Content Placeholder 4"/>
          <p:cNvPicPr>
            <a:picLocks noGrp="1"/>
          </p:cNvPicPr>
          <p:nvPr>
            <p:ph sz="half" idx="1"/>
          </p:nvPr>
        </p:nvPicPr>
        <p:blipFill>
          <a:blip r:embed="rId2">
            <a:extLst>
              <a:ext uri="{28A0092B-C50C-407E-A947-70E740481C1C}">
                <a14:useLocalDpi xmlns:a14="http://schemas.microsoft.com/office/drawing/2010/main" val="0"/>
              </a:ext>
            </a:extLst>
          </a:blip>
          <a:stretch>
            <a:fillRect/>
          </a:stretch>
        </p:blipFill>
        <p:spPr>
          <a:xfrm>
            <a:off x="901520" y="2678805"/>
            <a:ext cx="3528811" cy="3155324"/>
          </a:xfrm>
          <a:prstGeom prst="rect">
            <a:avLst/>
          </a:prstGeom>
        </p:spPr>
      </p:pic>
    </p:spTree>
    <p:extLst>
      <p:ext uri="{BB962C8B-B14F-4D97-AF65-F5344CB8AC3E}">
        <p14:creationId xmlns:p14="http://schemas.microsoft.com/office/powerpoint/2010/main" val="1608802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Чопперийн удирдлага </a:t>
            </a:r>
            <a:endParaRPr lang="en-US" dirty="0"/>
          </a:p>
        </p:txBody>
      </p:sp>
      <p:sp>
        <p:nvSpPr>
          <p:cNvPr id="4" name="Content Placeholder 3"/>
          <p:cNvSpPr>
            <a:spLocks noGrp="1"/>
          </p:cNvSpPr>
          <p:nvPr>
            <p:ph sz="half" idx="2"/>
          </p:nvPr>
        </p:nvSpPr>
        <p:spPr>
          <a:xfrm>
            <a:off x="5089969" y="2160589"/>
            <a:ext cx="6513895" cy="3880773"/>
          </a:xfrm>
        </p:spPr>
        <p:txBody>
          <a:bodyPr>
            <a:normAutofit lnSpcReduction="10000"/>
          </a:bodyPr>
          <a:lstStyle/>
          <a:p>
            <a:r>
              <a:rPr lang="mn-MN" dirty="0"/>
              <a:t>Универсал хөдөлгүүрийн хурдыг удирдах өөр нэгэн арга нь импульсын өргөний модуляцийн удирдлага юм. Энэ нь хувьсах гүйдлийн сүлжээний хүчдлийг эхлээд шулуутгагч хүчний хагас дамжуулагчид болох </a:t>
            </a:r>
            <a:r>
              <a:rPr lang="en-US" dirty="0"/>
              <a:t>IGBT </a:t>
            </a:r>
            <a:r>
              <a:rPr lang="mn-MN" dirty="0"/>
              <a:t>зэргээр өндөр давтамжтай нээж хаах замаар асааж унтраана. Асаалт унтралтын давтамж нь ихэвчлэн 10-20кГЦ байна.ИӨМ удирдлага нь универсал хөдөлгүүрийг удирдах хамгийн сүүлийн үеийн арга юм. ИӨМ р удирдагдаж байгаа хөдөлгүүрүүдэд гүйдлийн гажилт маш бага байх ба энэ нь гармоникуудыг бууруулдаг. Ингэснээр хөдөлгүүрийн зэс болон ган дээрх алдагдал буурч хөдөлгүүрийн АҮК нэмэгддэг. Хөдөлгүүрийн чоперийн удирдаж ажиллуулж байгаа үед дуу чимээ их хэмжээгээр буурна. </a:t>
            </a:r>
            <a:endParaRPr lang="en-US" dirty="0"/>
          </a:p>
          <a:p>
            <a:endParaRPr lang="en-US" dirty="0"/>
          </a:p>
        </p:txBody>
      </p:sp>
      <p:pic>
        <p:nvPicPr>
          <p:cNvPr id="5" name="Content Placeholder 4"/>
          <p:cNvPicPr>
            <a:picLocks noGrp="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034863"/>
            <a:ext cx="4183062" cy="3367322"/>
          </a:xfrm>
          <a:prstGeom prst="rect">
            <a:avLst/>
          </a:prstGeom>
        </p:spPr>
      </p:pic>
    </p:spTree>
    <p:extLst>
      <p:ext uri="{BB962C8B-B14F-4D97-AF65-F5344CB8AC3E}">
        <p14:creationId xmlns:p14="http://schemas.microsoft.com/office/powerpoint/2010/main" val="16082228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Давтамжийн хувиргуур  </a:t>
            </a:r>
            <a:endParaRPr lang="en-US" dirty="0"/>
          </a:p>
        </p:txBody>
      </p:sp>
      <p:sp>
        <p:nvSpPr>
          <p:cNvPr id="3" name="Text Placeholder 2"/>
          <p:cNvSpPr>
            <a:spLocks noGrp="1"/>
          </p:cNvSpPr>
          <p:nvPr>
            <p:ph type="body" idx="1"/>
          </p:nvPr>
        </p:nvSpPr>
        <p:spPr>
          <a:xfrm>
            <a:off x="677334" y="1426238"/>
            <a:ext cx="4185623" cy="5431762"/>
          </a:xfrm>
        </p:spPr>
        <p:txBody>
          <a:bodyPr/>
          <a:lstStyle/>
          <a:p>
            <a:r>
              <a:rPr lang="mn-MN" sz="1800" dirty="0"/>
              <a:t>Дамжлагын хөдөлгүүртэй хэсэгт ДХД-ийг суурилуулснаар тухайн системийн хугацааны туршид өөрчлөгдөх ачаалалтай хэсэгт  потенциал энергийг хэмнэх боломжийг олгоно. Энэ нь ХӨД /Хурдны Өөрчлөлттэй Дамжлага/ эсвэл ХТД /Хурдны Тохируулгатай Дамжлага/ гэж нэрлэгддэх бүлэг төхөөрөмжүүдийг хэлнэ. ДХД-д холбогдсон хөдөлгүүрийн хурдыг түүний тэжээлийн хүчдлийн давтамжийг өөрчлөх замаар өөрчилж болно. Энэ нь хурдны удирдлагын үргэлжилсэн горимыг бидэнд хангаж өгнө.</a:t>
            </a:r>
            <a:endParaRPr lang="en-US" sz="1800" dirty="0"/>
          </a:p>
          <a:p>
            <a:endParaRPr lang="en-US" sz="1800"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pic>
        <p:nvPicPr>
          <p:cNvPr id="7" name="Content Placeholder 6" descr="Kép"/>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75668" y="1774617"/>
            <a:ext cx="4810169" cy="4059513"/>
          </a:xfrm>
          <a:prstGeom prst="rect">
            <a:avLst/>
          </a:prstGeom>
          <a:noFill/>
          <a:ln>
            <a:noFill/>
          </a:ln>
        </p:spPr>
      </p:pic>
    </p:spTree>
    <p:extLst>
      <p:ext uri="{BB962C8B-B14F-4D97-AF65-F5344CB8AC3E}">
        <p14:creationId xmlns:p14="http://schemas.microsoft.com/office/powerpoint/2010/main" val="24809231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888642" y="573088"/>
            <a:ext cx="9779359" cy="692150"/>
          </a:xfrm>
        </p:spPr>
        <p:txBody>
          <a:bodyPr>
            <a:normAutofit/>
          </a:bodyPr>
          <a:lstStyle/>
          <a:p>
            <a:r>
              <a:rPr lang="mn-MN" altLang="en-US" dirty="0" smtClean="0">
                <a:latin typeface="Arial" panose="020B0604020202020204" pitchFamily="34" charset="0"/>
              </a:rPr>
              <a:t>Оросын троллэйбусны удирдлагын схем </a:t>
            </a:r>
            <a:endParaRPr lang="en-US" altLang="en-US" dirty="0" smtClean="0">
              <a:latin typeface="Arial" panose="020B0604020202020204" pitchFamily="34" charset="0"/>
            </a:endParaRPr>
          </a:p>
        </p:txBody>
      </p:sp>
      <p:sp>
        <p:nvSpPr>
          <p:cNvPr id="3" name="Content Placeholder 2"/>
          <p:cNvSpPr>
            <a:spLocks noGrp="1"/>
          </p:cNvSpPr>
          <p:nvPr>
            <p:ph sz="half" idx="1"/>
          </p:nvPr>
        </p:nvSpPr>
        <p:spPr>
          <a:xfrm>
            <a:off x="1943100" y="1993901"/>
            <a:ext cx="3429000" cy="4183063"/>
          </a:xfrm>
        </p:spPr>
        <p:txBody>
          <a:bodyPr/>
          <a:lstStyle/>
          <a:p>
            <a:pPr>
              <a:buFont typeface="Wingdings" pitchFamily="-108" charset="2"/>
              <a:buNone/>
              <a:defRPr/>
            </a:pPr>
            <a:endParaRPr lang="mn-MN" sz="1800" b="1" dirty="0">
              <a:latin typeface="Times New Roman" pitchFamily="18" charset="0"/>
              <a:cs typeface="Times New Roman" pitchFamily="18" charset="0"/>
            </a:endParaRPr>
          </a:p>
          <a:p>
            <a:pPr>
              <a:buFont typeface="Wingdings" pitchFamily="-108" charset="2"/>
              <a:buNone/>
              <a:defRPr/>
            </a:pPr>
            <a:endParaRPr lang="mn-MN" sz="1800" b="1" dirty="0">
              <a:latin typeface="Times New Roman" pitchFamily="18" charset="0"/>
              <a:cs typeface="Times New Roman" pitchFamily="18" charset="0"/>
            </a:endParaRPr>
          </a:p>
          <a:p>
            <a:pPr>
              <a:buFont typeface="Wingdings" pitchFamily="-108" charset="2"/>
              <a:buNone/>
              <a:defRPr/>
            </a:pPr>
            <a:endParaRPr lang="mn-MN" sz="1800" dirty="0">
              <a:latin typeface="Times New Roman" pitchFamily="18" charset="0"/>
              <a:cs typeface="Times New Roman" pitchFamily="18" charset="0"/>
            </a:endParaRPr>
          </a:p>
        </p:txBody>
      </p:sp>
      <p:sp>
        <p:nvSpPr>
          <p:cNvPr id="1024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1D04873-E056-44BA-84AC-5524B47D0764}" type="slidenum">
              <a:rPr lang="en-US" altLang="en-US"/>
              <a:pPr eaLnBrk="1" hangingPunct="1"/>
              <a:t>11</a:t>
            </a:fld>
            <a:endParaRPr lang="en-US" altLang="en-US"/>
          </a:p>
        </p:txBody>
      </p:sp>
      <p:pic>
        <p:nvPicPr>
          <p:cNvPr id="4" name="Content Placeholder 3"/>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89525" y="1841680"/>
            <a:ext cx="5432514" cy="4335284"/>
          </a:xfr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016" y="1171977"/>
            <a:ext cx="4449651" cy="4426410"/>
          </a:xfrm>
          <a:prstGeom prst="rect">
            <a:avLst/>
          </a:prstGeom>
        </p:spPr>
      </p:pic>
    </p:spTree>
    <p:extLst>
      <p:ext uri="{BB962C8B-B14F-4D97-AF65-F5344CB8AC3E}">
        <p14:creationId xmlns:p14="http://schemas.microsoft.com/office/powerpoint/2010/main" val="26269671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Европын зарим орнуудад хэрэглэж байгаа троллэйбусны удирдлагын схем </a:t>
            </a:r>
            <a:endParaRPr lang="en-US" dirty="0"/>
          </a:p>
        </p:txBody>
      </p:sp>
      <p:pic>
        <p:nvPicPr>
          <p:cNvPr id="3" name="Content Placeholder 2"/>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92988" y="2099709"/>
            <a:ext cx="4744928" cy="3554116"/>
          </a:xfrm>
        </p:spPr>
      </p:pic>
      <p:pic>
        <p:nvPicPr>
          <p:cNvPr id="5" name="Content Placeholder 4" descr="Kép"/>
          <p:cNvPicPr>
            <a:picLocks noGrp="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6104586" y="2099709"/>
            <a:ext cx="4732136" cy="3554116"/>
          </a:xfrm>
          <a:prstGeom prst="rect">
            <a:avLst/>
          </a:prstGeom>
          <a:noFill/>
          <a:ln>
            <a:noFill/>
          </a:ln>
        </p:spPr>
      </p:pic>
    </p:spTree>
    <p:extLst>
      <p:ext uri="{BB962C8B-B14F-4D97-AF65-F5344CB8AC3E}">
        <p14:creationId xmlns:p14="http://schemas.microsoft.com/office/powerpoint/2010/main" val="37071917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Ardiuno</a:t>
            </a:r>
            <a:r>
              <a:rPr lang="mn-MN" b="1" dirty="0"/>
              <a:t>: </a:t>
            </a:r>
            <a:r>
              <a:rPr lang="en-US" dirty="0"/>
              <a:t/>
            </a:r>
            <a:br>
              <a:rPr lang="en-US" dirty="0"/>
            </a:br>
            <a:endParaRPr lang="en-US" dirty="0"/>
          </a:p>
        </p:txBody>
      </p:sp>
      <p:sp>
        <p:nvSpPr>
          <p:cNvPr id="3" name="Content Placeholder 2"/>
          <p:cNvSpPr>
            <a:spLocks noGrp="1"/>
          </p:cNvSpPr>
          <p:nvPr>
            <p:ph idx="1"/>
          </p:nvPr>
        </p:nvSpPr>
        <p:spPr>
          <a:xfrm>
            <a:off x="4687910" y="2437803"/>
            <a:ext cx="6530801" cy="5203064"/>
          </a:xfrm>
        </p:spPr>
        <p:txBody>
          <a:bodyPr>
            <a:normAutofit/>
          </a:bodyPr>
          <a:lstStyle/>
          <a:p>
            <a:r>
              <a:rPr lang="en-US" dirty="0"/>
              <a:t>             Arduino </a:t>
            </a:r>
            <a:r>
              <a:rPr lang="en-US" dirty="0" err="1"/>
              <a:t>Nano</a:t>
            </a:r>
            <a:r>
              <a:rPr lang="en-US" dirty="0"/>
              <a:t> </a:t>
            </a:r>
            <a:r>
              <a:rPr lang="en-US" dirty="0" err="1"/>
              <a:t>нь</a:t>
            </a:r>
            <a:r>
              <a:rPr lang="en-US" dirty="0"/>
              <a:t> Atmega328 </a:t>
            </a:r>
            <a:r>
              <a:rPr lang="en-US" dirty="0" err="1"/>
              <a:t>микроконтроллер</a:t>
            </a:r>
            <a:r>
              <a:rPr lang="en-US" dirty="0"/>
              <a:t> </a:t>
            </a:r>
            <a:r>
              <a:rPr lang="en-US" dirty="0" err="1"/>
              <a:t>дээр</a:t>
            </a:r>
            <a:r>
              <a:rPr lang="en-US" dirty="0"/>
              <a:t> </a:t>
            </a:r>
            <a:r>
              <a:rPr lang="en-US" dirty="0" err="1"/>
              <a:t>суурилсан</a:t>
            </a:r>
            <a:r>
              <a:rPr lang="en-US" dirty="0"/>
              <a:t> </a:t>
            </a:r>
            <a:r>
              <a:rPr lang="en-US" dirty="0" err="1"/>
              <a:t>хавтан</a:t>
            </a:r>
            <a:r>
              <a:rPr lang="en-US" dirty="0"/>
              <a:t> </a:t>
            </a:r>
            <a:r>
              <a:rPr lang="en-US" dirty="0" err="1"/>
              <a:t>юм</a:t>
            </a:r>
            <a:r>
              <a:rPr lang="en-US" dirty="0"/>
              <a:t>. </a:t>
            </a:r>
            <a:r>
              <a:rPr lang="en-US" dirty="0" err="1"/>
              <a:t>Энэ</a:t>
            </a:r>
            <a:r>
              <a:rPr lang="en-US" dirty="0"/>
              <a:t> </a:t>
            </a:r>
            <a:r>
              <a:rPr lang="en-US" dirty="0" err="1"/>
              <a:t>нь</a:t>
            </a:r>
            <a:r>
              <a:rPr lang="en-US" dirty="0"/>
              <a:t> 14 </a:t>
            </a:r>
            <a:r>
              <a:rPr lang="en-US" dirty="0" err="1"/>
              <a:t>оролт</a:t>
            </a:r>
            <a:r>
              <a:rPr lang="en-US" dirty="0"/>
              <a:t> </a:t>
            </a:r>
            <a:r>
              <a:rPr lang="en-US" dirty="0" err="1"/>
              <a:t>гаралтын</a:t>
            </a:r>
            <a:r>
              <a:rPr lang="en-US" dirty="0"/>
              <a:t> </a:t>
            </a:r>
            <a:r>
              <a:rPr lang="en-US" dirty="0" err="1"/>
              <a:t>хөлтэй</a:t>
            </a:r>
            <a:r>
              <a:rPr lang="en-US" dirty="0"/>
              <a:t> (</a:t>
            </a:r>
            <a:r>
              <a:rPr lang="en-US" dirty="0" err="1"/>
              <a:t>Үүний</a:t>
            </a:r>
            <a:r>
              <a:rPr lang="en-US" dirty="0"/>
              <a:t> 6 </a:t>
            </a:r>
            <a:r>
              <a:rPr lang="en-US" dirty="0" err="1"/>
              <a:t>нь</a:t>
            </a:r>
            <a:r>
              <a:rPr lang="en-US" dirty="0"/>
              <a:t> PWM-</a:t>
            </a:r>
            <a:r>
              <a:rPr lang="en-US" dirty="0" err="1"/>
              <a:t>ийн</a:t>
            </a:r>
            <a:r>
              <a:rPr lang="en-US" dirty="0"/>
              <a:t> </a:t>
            </a:r>
            <a:r>
              <a:rPr lang="en-US" dirty="0" err="1"/>
              <a:t>гаралт</a:t>
            </a:r>
            <a:r>
              <a:rPr lang="en-US" dirty="0"/>
              <a:t>), 6 </a:t>
            </a:r>
            <a:r>
              <a:rPr lang="en-US" dirty="0" err="1"/>
              <a:t>аналог</a:t>
            </a:r>
            <a:r>
              <a:rPr lang="en-US" dirty="0"/>
              <a:t> </a:t>
            </a:r>
            <a:r>
              <a:rPr lang="en-US" dirty="0" err="1"/>
              <a:t>оролт</a:t>
            </a:r>
            <a:r>
              <a:rPr lang="en-US" dirty="0"/>
              <a:t>, 16 MHz - </a:t>
            </a:r>
            <a:r>
              <a:rPr lang="en-US" dirty="0" err="1"/>
              <a:t>ийн</a:t>
            </a:r>
            <a:r>
              <a:rPr lang="en-US" dirty="0"/>
              <a:t> </a:t>
            </a:r>
            <a:r>
              <a:rPr lang="en-US" dirty="0" err="1"/>
              <a:t>кварц</a:t>
            </a:r>
            <a:r>
              <a:rPr lang="en-US" dirty="0"/>
              <a:t>, USB </a:t>
            </a:r>
            <a:r>
              <a:rPr lang="en-US" dirty="0" err="1"/>
              <a:t>оролт</a:t>
            </a:r>
            <a:r>
              <a:rPr lang="en-US" dirty="0"/>
              <a:t>, ICSP, </a:t>
            </a:r>
            <a:r>
              <a:rPr lang="en-US" dirty="0" err="1"/>
              <a:t>мөн</a:t>
            </a:r>
            <a:r>
              <a:rPr lang="en-US" dirty="0"/>
              <a:t> </a:t>
            </a:r>
            <a:r>
              <a:rPr lang="en-US" dirty="0" err="1"/>
              <a:t>ресет</a:t>
            </a:r>
            <a:r>
              <a:rPr lang="en-US" dirty="0"/>
              <a:t> </a:t>
            </a:r>
            <a:r>
              <a:rPr lang="en-US" dirty="0" err="1"/>
              <a:t>товчлууртай</a:t>
            </a:r>
            <a:r>
              <a:rPr lang="en-US" dirty="0"/>
              <a:t>. </a:t>
            </a:r>
            <a:r>
              <a:rPr lang="en-US" dirty="0" err="1"/>
              <a:t>Уг</a:t>
            </a:r>
            <a:r>
              <a:rPr lang="en-US" dirty="0"/>
              <a:t> </a:t>
            </a:r>
            <a:r>
              <a:rPr lang="en-US" dirty="0" err="1"/>
              <a:t>Микроконтроллер</a:t>
            </a:r>
            <a:r>
              <a:rPr lang="en-US" dirty="0"/>
              <a:t> </a:t>
            </a:r>
            <a:r>
              <a:rPr lang="en-US" dirty="0" err="1"/>
              <a:t>нь</a:t>
            </a:r>
            <a:r>
              <a:rPr lang="en-US" dirty="0"/>
              <a:t> </a:t>
            </a:r>
            <a:r>
              <a:rPr lang="en-US" dirty="0" err="1"/>
              <a:t>Аналогоос</a:t>
            </a:r>
            <a:r>
              <a:rPr lang="en-US" dirty="0"/>
              <a:t> </a:t>
            </a:r>
            <a:r>
              <a:rPr lang="en-US" dirty="0" err="1"/>
              <a:t>Дижитал</a:t>
            </a:r>
            <a:r>
              <a:rPr lang="en-US" dirty="0"/>
              <a:t> </a:t>
            </a:r>
            <a:r>
              <a:rPr lang="en-US" dirty="0" err="1"/>
              <a:t>уруу</a:t>
            </a:r>
            <a:r>
              <a:rPr lang="en-US" dirty="0"/>
              <a:t> </a:t>
            </a:r>
            <a:r>
              <a:rPr lang="en-US" dirty="0" err="1"/>
              <a:t>хөрвүүлэх</a:t>
            </a:r>
            <a:r>
              <a:rPr lang="en-US" dirty="0"/>
              <a:t> </a:t>
            </a:r>
            <a:r>
              <a:rPr lang="en-US" dirty="0" err="1"/>
              <a:t>адаптор</a:t>
            </a:r>
            <a:r>
              <a:rPr lang="en-US" dirty="0"/>
              <a:t>, </a:t>
            </a:r>
            <a:r>
              <a:rPr lang="en-US" dirty="0" err="1"/>
              <a:t>компьютертой</a:t>
            </a:r>
            <a:r>
              <a:rPr lang="en-US" dirty="0"/>
              <a:t> </a:t>
            </a:r>
            <a:r>
              <a:rPr lang="en-US" dirty="0" err="1"/>
              <a:t>холбогдох</a:t>
            </a:r>
            <a:r>
              <a:rPr lang="en-US" dirty="0"/>
              <a:t> USB </a:t>
            </a:r>
            <a:r>
              <a:rPr lang="en-US" dirty="0" err="1"/>
              <a:t>кабел</a:t>
            </a:r>
            <a:r>
              <a:rPr lang="en-US" dirty="0"/>
              <a:t> </a:t>
            </a:r>
            <a:r>
              <a:rPr lang="en-US" dirty="0" err="1"/>
              <a:t>зэргийг</a:t>
            </a:r>
            <a:r>
              <a:rPr lang="en-US" dirty="0"/>
              <a:t> </a:t>
            </a:r>
            <a:r>
              <a:rPr lang="en-US" dirty="0" err="1"/>
              <a:t>агуулсан.Nano</a:t>
            </a:r>
            <a:r>
              <a:rPr lang="mn-MN" dirty="0"/>
              <a:t> нь бусад хавтангуудаас ялгаатай нь FTDI USB-to-serial driver chip ашигладаггүй. Үүний оронд Atmega 16U2 - ийг програмчилж USB-to-serial converter болгож ашигладаг.</a:t>
            </a:r>
            <a:endParaRPr lang="en-US"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099" y="2437803"/>
            <a:ext cx="4532280" cy="3132309"/>
          </a:xfrm>
          <a:prstGeom prst="rect">
            <a:avLst/>
          </a:prstGeom>
        </p:spPr>
      </p:pic>
    </p:spTree>
    <p:extLst>
      <p:ext uri="{BB962C8B-B14F-4D97-AF65-F5344CB8AC3E}">
        <p14:creationId xmlns:p14="http://schemas.microsoft.com/office/powerpoint/2010/main" val="28590675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mn-MN" altLang="en-US" dirty="0" smtClean="0">
                <a:latin typeface="Arial" panose="020B0604020202020204" pitchFamily="34" charset="0"/>
              </a:rPr>
              <a:t>Оросын зарим троллейбус схем</a:t>
            </a:r>
            <a:endParaRPr lang="en-US" altLang="en-US" dirty="0" smtClean="0">
              <a:latin typeface="Arial" panose="020B0604020202020204" pitchFamily="34" charset="0"/>
            </a:endParaRPr>
          </a:p>
        </p:txBody>
      </p:sp>
      <p:pic>
        <p:nvPicPr>
          <p:cNvPr id="1946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2146300" y="2014538"/>
            <a:ext cx="7861300" cy="4500562"/>
          </a:xfrm>
          <a:noFill/>
          <a:extLst>
            <a:ext uri="{909E8E84-426E-40DD-AFC4-6F175D3DCCD1}">
              <a14:hiddenFill xmlns:a14="http://schemas.microsoft.com/office/drawing/2010/main">
                <a:solidFill>
                  <a:srgbClr val="FFFFFF"/>
                </a:solidFill>
              </a14:hiddenFill>
            </a:ext>
          </a:extLst>
        </p:spPr>
      </p:pic>
      <p:sp>
        <p:nvSpPr>
          <p:cNvPr id="1945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3B48E6F-9C48-4684-BD64-79C7495A2BAB}" type="slidenum">
              <a:rPr lang="en-US" altLang="en-US"/>
              <a:pPr eaLnBrk="1" hangingPunct="1"/>
              <a:t>14</a:t>
            </a:fld>
            <a:endParaRPr lang="en-US" altLang="en-US"/>
          </a:p>
        </p:txBody>
      </p:sp>
    </p:spTree>
    <p:extLst>
      <p:ext uri="{BB962C8B-B14F-4D97-AF65-F5344CB8AC3E}">
        <p14:creationId xmlns:p14="http://schemas.microsoft.com/office/powerpoint/2010/main" val="6193549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mn-MN" altLang="en-US" dirty="0" smtClean="0">
                <a:latin typeface="Arial" panose="020B0604020202020204" pitchFamily="34" charset="0"/>
              </a:rPr>
              <a:t>Троллэйбусны Редукторны хэсэг </a:t>
            </a:r>
            <a:endParaRPr lang="en-US" altLang="en-US" dirty="0" smtClean="0">
              <a:latin typeface="Arial" panose="020B0604020202020204" pitchFamily="34" charset="0"/>
            </a:endParaRPr>
          </a:p>
        </p:txBody>
      </p:sp>
      <p:sp>
        <p:nvSpPr>
          <p:cNvPr id="3" name="Text Placeholder 2"/>
          <p:cNvSpPr>
            <a:spLocks noGrp="1"/>
          </p:cNvSpPr>
          <p:nvPr>
            <p:ph type="body" idx="1"/>
          </p:nvPr>
        </p:nvSpPr>
        <p:spPr>
          <a:xfrm>
            <a:off x="1146629" y="1828800"/>
            <a:ext cx="4823959" cy="3875313"/>
          </a:xfrm>
        </p:spPr>
        <p:txBody>
          <a:bodyPr>
            <a:normAutofit/>
          </a:bodyPr>
          <a:lstStyle/>
          <a:p>
            <a:pPr>
              <a:buFont typeface="Wingdings" pitchFamily="-108" charset="2"/>
              <a:buNone/>
              <a:defRPr/>
            </a:pPr>
            <a:endParaRPr lang="en-US" dirty="0"/>
          </a:p>
        </p:txBody>
      </p:sp>
      <p:sp>
        <p:nvSpPr>
          <p:cNvPr id="5" name="Text Placeholder 4"/>
          <p:cNvSpPr>
            <a:spLocks noGrp="1"/>
          </p:cNvSpPr>
          <p:nvPr>
            <p:ph type="body" sz="quarter" idx="3"/>
          </p:nvPr>
        </p:nvSpPr>
        <p:spPr>
          <a:xfrm>
            <a:off x="6156326" y="2132013"/>
            <a:ext cx="4041775" cy="639762"/>
          </a:xfrm>
        </p:spPr>
        <p:txBody>
          <a:bodyPr/>
          <a:lstStyle/>
          <a:p>
            <a:pPr>
              <a:buFont typeface="Wingdings" pitchFamily="-108" charset="2"/>
              <a:buNone/>
              <a:defRPr/>
            </a:pPr>
            <a:endParaRPr lang="en-US" dirty="0"/>
          </a:p>
        </p:txBody>
      </p:sp>
      <p:sp>
        <p:nvSpPr>
          <p:cNvPr id="21509"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29943BB-015B-4702-A3A3-16E8A64987C0}" type="slidenum">
              <a:rPr lang="en-US" altLang="en-US"/>
              <a:pPr eaLnBrk="1" hangingPunct="1"/>
              <a:t>15</a:t>
            </a:fld>
            <a:endParaRPr lang="en-US" altLang="en-US"/>
          </a:p>
        </p:txBody>
      </p:sp>
      <p:pic>
        <p:nvPicPr>
          <p:cNvPr id="7" name="Content Placeholder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8521897" y="0"/>
            <a:ext cx="3352408" cy="3709987"/>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81677" y="4105680"/>
            <a:ext cx="4184650" cy="2752320"/>
          </a:xfr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409" y="1370013"/>
            <a:ext cx="2924175" cy="1524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48072" y="3399062"/>
            <a:ext cx="2381250" cy="1943100"/>
          </a:xfrm>
          <a:prstGeom prst="rect">
            <a:avLst/>
          </a:prstGeom>
        </p:spPr>
      </p:pic>
    </p:spTree>
    <p:extLst>
      <p:ext uri="{BB962C8B-B14F-4D97-AF65-F5344CB8AC3E}">
        <p14:creationId xmlns:p14="http://schemas.microsoft.com/office/powerpoint/2010/main" val="3976094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r>
              <a:rPr lang="mn-MN" sz="4800" dirty="0" smtClean="0"/>
              <a:t>Анхаарал тавьсанд баярлалаа </a:t>
            </a:r>
            <a:endParaRPr lang="en-US" sz="4800" dirty="0"/>
          </a:p>
        </p:txBody>
      </p:sp>
    </p:spTree>
    <p:extLst>
      <p:ext uri="{BB962C8B-B14F-4D97-AF65-F5344CB8AC3E}">
        <p14:creationId xmlns:p14="http://schemas.microsoft.com/office/powerpoint/2010/main" val="255873067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208</TotalTime>
  <Words>350</Words>
  <Application>Microsoft Office PowerPoint</Application>
  <PresentationFormat>Widescreen</PresentationFormat>
  <Paragraphs>63</Paragraphs>
  <Slides>16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Times New Roman</vt:lpstr>
      <vt:lpstr>Trebuchet MS</vt:lpstr>
      <vt:lpstr>Wingdings</vt:lpstr>
      <vt:lpstr>Wingdings 3</vt:lpstr>
      <vt:lpstr>Facet</vt:lpstr>
      <vt:lpstr>Троллейбусны цахилгаан  дамжлага</vt:lpstr>
      <vt:lpstr>PowerPoint Presentation</vt:lpstr>
      <vt:lpstr>Троллэйбусны бүтэц </vt:lpstr>
      <vt:lpstr>Троллэйбусын контактны хэлхээ:</vt:lpstr>
      <vt:lpstr>Троллэйбусны бүтэц: </vt:lpstr>
      <vt:lpstr>Тогтмол гүйдлийн хөдөлгүүр </vt:lpstr>
      <vt:lpstr>4ПБМ112LО4  маркийн тогтмол гүйдлийн хөдөлгүүр </vt:lpstr>
      <vt:lpstr>Асинхрон хөдөлгүүр </vt:lpstr>
      <vt:lpstr>Чопперийн удирдлага </vt:lpstr>
      <vt:lpstr>Давтамжийн хувиргуур  </vt:lpstr>
      <vt:lpstr>Оросын троллэйбусны удирдлагын схем </vt:lpstr>
      <vt:lpstr>Европын зарим орнуудад хэрэглэж байгаа троллэйбусны удирдлагын схем </vt:lpstr>
      <vt:lpstr>Ardiuno:  </vt:lpstr>
      <vt:lpstr>Оросын зарим троллейбус схем</vt:lpstr>
      <vt:lpstr>Троллэйбусны Редукторны хэсэг </vt:lpstr>
      <vt:lpstr>PowerPoint Presentation</vt:lpstr>
    </vt:vector>
  </TitlesOfParts>
  <Company>CtrlSoft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Namhai</dc:creator>
  <cp:lastModifiedBy>Namhai</cp:lastModifiedBy>
  <cp:revision>34</cp:revision>
  <dcterms:created xsi:type="dcterms:W3CDTF">2014-10-13T12:26:16Z</dcterms:created>
  <dcterms:modified xsi:type="dcterms:W3CDTF">2014-10-29T10:46:32Z</dcterms:modified>
</cp:coreProperties>
</file>