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6" r:id="rId4"/>
    <p:sldId id="265" r:id="rId5"/>
    <p:sldId id="259" r:id="rId6"/>
    <p:sldId id="263" r:id="rId7"/>
    <p:sldId id="268" r:id="rId8"/>
    <p:sldId id="262" r:id="rId9"/>
    <p:sldId id="260" r:id="rId10"/>
    <p:sldId id="269" r:id="rId11"/>
    <p:sldId id="270"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CC"/>
    <a:srgbClr val="000000"/>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944" y="-3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6CD2A-82F1-46AE-BFA5-88D916FA2F99}"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6CD2A-82F1-46AE-BFA5-88D916FA2F99}"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6CD2A-82F1-46AE-BFA5-88D916FA2F9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6CD2A-82F1-46AE-BFA5-88D916FA2F9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6CD2A-82F1-46AE-BFA5-88D916FA2F9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6CD2A-82F1-46AE-BFA5-88D916FA2F9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96CD2A-82F1-46AE-BFA5-88D916FA2F9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6CD2A-82F1-46AE-BFA5-88D916FA2F9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6CD2A-82F1-46AE-BFA5-88D916FA2F9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6CD2A-82F1-46AE-BFA5-88D916FA2F9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AEBC77-2B17-400E-8693-0C53BE9DE428}"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6CD2A-82F1-46AE-BFA5-88D916FA2F9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C3AEBC77-2B17-400E-8693-0C53BE9DE428}" type="datetimeFigureOut">
              <a:rPr lang="en-US" smtClean="0"/>
              <a:pPr/>
              <a:t>12/18/2015</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CA96CD2A-82F1-46AE-BFA5-88D916FA2F9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ctrTitle"/>
          </p:nvPr>
        </p:nvSpPr>
        <p:spPr/>
        <p:txBody>
          <a:bodyPr>
            <a:noAutofit/>
          </a:bodyPr>
          <a:lstStyle/>
          <a:p>
            <a:r>
              <a:rPr lang="mn-MN" sz="4000" b="1" dirty="0" smtClean="0">
                <a:effectLst/>
                <a:latin typeface="Times New Roman" pitchFamily="18" charset="0"/>
                <a:cs typeface="Times New Roman" pitchFamily="18" charset="0"/>
              </a:rPr>
              <a:t>ОУЭЗБДС-н төгсөгчдийн хөдөлмөр эрхлэлтийн байдал</a:t>
            </a:r>
            <a:endParaRPr lang="en-US" sz="4000" b="1"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41535656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3568" y="692696"/>
            <a:ext cx="7924800" cy="4114800"/>
          </a:xfrm>
        </p:spPr>
        <p:txBody>
          <a:bodyPr>
            <a:normAutofit/>
          </a:bodyPr>
          <a:lstStyle/>
          <a:p>
            <a:pPr marL="0" indent="0" algn="ctr">
              <a:buNone/>
            </a:pPr>
            <a:r>
              <a:rPr lang="mn-MN" sz="2800" dirty="0" smtClean="0">
                <a:latin typeface="Times New Roman" pitchFamily="18" charset="0"/>
                <a:cs typeface="Times New Roman" pitchFamily="18" charset="0"/>
              </a:rPr>
              <a:t>Оршил</a:t>
            </a:r>
          </a:p>
          <a:p>
            <a:pPr marL="0" indent="0">
              <a:buNone/>
            </a:pPr>
            <a:r>
              <a:rPr lang="mn-MN" sz="1800" dirty="0" smtClean="0">
                <a:latin typeface="Times New Roman" pitchFamily="18" charset="0"/>
                <a:cs typeface="Times New Roman" pitchFamily="18" charset="0"/>
              </a:rPr>
              <a:t>Монгол улсын нийгэм эдийн засгийн нөхцөл байдал өдөр ирэх тусам өөрчлөгдөн шинэчлэгдсийн улмаас хөдөлмөрийн зах зээлд төгсөн гарч буй ажиллах хүчинд тавигдах шаардлага өндөрссөөр байна.</a:t>
            </a:r>
          </a:p>
          <a:p>
            <a:pPr marL="0" indent="0">
              <a:buNone/>
            </a:pPr>
            <a:r>
              <a:rPr lang="mn-MN" sz="1800" dirty="0" smtClean="0">
                <a:latin typeface="Times New Roman" pitchFamily="18" charset="0"/>
                <a:cs typeface="Times New Roman" pitchFamily="18" charset="0"/>
              </a:rPr>
              <a:t>Дээд боловсрол эзэмшээд гарч буй төгсөгчид ажилд авагчийн зүгээс тавигдах шаардлага хангахгүй байгаа нь бидний анхаарлыг татаж байгаа гол шалтгаан юм.</a:t>
            </a:r>
          </a:p>
          <a:p>
            <a:pPr marL="0" indent="0">
              <a:buNone/>
            </a:pP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63027604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5740" y="620688"/>
            <a:ext cx="8280920" cy="2554545"/>
          </a:xfrm>
          <a:prstGeom prst="rect">
            <a:avLst/>
          </a:prstGeom>
        </p:spPr>
        <p:txBody>
          <a:bodyPr wrap="square">
            <a:spAutoFit/>
          </a:bodyPr>
          <a:lstStyle/>
          <a:p>
            <a:r>
              <a:rPr lang="mn-MN" sz="2000" dirty="0">
                <a:latin typeface="Times New Roman"/>
                <a:ea typeface="Calibri"/>
              </a:rPr>
              <a:t>Боловсрол мэдлэг бол хүнийг хүн болгон төлөвшүүлдэг шидэт зэмсэг билээ. Энэ зэмсэгийг хэр сайн эзэмшинэ амьдрал дээр гараад төдий чинээ өөрийнхөө хүссэнээр амьдралаа бий болгож чадна. Оюутан насны 4 жил хэн нэгэн хүний хувьд урт мэт санагдавч ердөө л нүд ирмэхийн зуурт харваад өнгөрөх од шиг санагдана. Энэ хугацаанд өөрийгөө бүрэн дайчлаж, эрдэмтэн багш нарынхаа сургуулийг алхам тутамдаа амьдралын мөрдлөг болговол хэн бүхний өмнө сайхан амьдрал бүрэн нээлттэй байгаа </a:t>
            </a:r>
            <a:r>
              <a:rPr lang="mn-MN" sz="2000" dirty="0" smtClean="0">
                <a:latin typeface="Times New Roman"/>
                <a:ea typeface="Calibri"/>
              </a:rPr>
              <a:t>билээ</a:t>
            </a:r>
            <a:r>
              <a:rPr lang="en-US" sz="2000" dirty="0" smtClean="0">
                <a:latin typeface="Times New Roman"/>
                <a:ea typeface="Calibri"/>
              </a:rPr>
              <a:t>.</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704" y="3307708"/>
            <a:ext cx="4802426" cy="3001516"/>
          </a:xfrm>
          <a:prstGeom prst="rect">
            <a:avLst/>
          </a:prstGeom>
        </p:spPr>
      </p:pic>
    </p:spTree>
    <p:extLst>
      <p:ext uri="{BB962C8B-B14F-4D97-AF65-F5344CB8AC3E}">
        <p14:creationId xmlns:p14="http://schemas.microsoft.com/office/powerpoint/2010/main" val="113990660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31347" y="548528"/>
            <a:ext cx="7416824" cy="1015663"/>
          </a:xfrm>
          <a:prstGeom prst="rect">
            <a:avLst/>
          </a:prstGeom>
        </p:spPr>
        <p:txBody>
          <a:bodyPr wrap="square">
            <a:spAutoFit/>
          </a:bodyPr>
          <a:lstStyle/>
          <a:p>
            <a:r>
              <a:rPr lang="mn-MN" sz="2000" dirty="0">
                <a:latin typeface="Times New Roman" pitchFamily="18" charset="0"/>
                <a:cs typeface="Times New Roman" pitchFamily="18" charset="0"/>
              </a:rPr>
              <a:t>Би өөрийнхөө эзэмшиж буй мэргэжилдээ маш их дуртай. Хүнд заяагдсан мэргэжил гэж байдаг бол миний мэргэжил банк санхүү-нягтлан юм. </a:t>
            </a:r>
            <a:endParaRPr lang="en-US" sz="2000" dirty="0" smtClean="0">
              <a:latin typeface="Times New Roman" pitchFamily="18" charset="0"/>
              <a:cs typeface="Times New Roman" pitchFamily="18" charset="0"/>
            </a:endParaRPr>
          </a:p>
        </p:txBody>
      </p:sp>
      <p:sp>
        <p:nvSpPr>
          <p:cNvPr id="5" name="Rectangle 4"/>
          <p:cNvSpPr/>
          <p:nvPr/>
        </p:nvSpPr>
        <p:spPr>
          <a:xfrm>
            <a:off x="731347" y="1564191"/>
            <a:ext cx="7708206" cy="1323439"/>
          </a:xfrm>
          <a:prstGeom prst="rect">
            <a:avLst/>
          </a:prstGeom>
        </p:spPr>
        <p:txBody>
          <a:bodyPr wrap="square">
            <a:spAutoFit/>
          </a:bodyPr>
          <a:lstStyle/>
          <a:p>
            <a:r>
              <a:rPr lang="mn-MN" sz="2000" dirty="0" smtClean="0">
                <a:latin typeface="Times New Roman" pitchFamily="18" charset="0"/>
                <a:cs typeface="Times New Roman" pitchFamily="18" charset="0"/>
              </a:rPr>
              <a:t>Мэдээж </a:t>
            </a:r>
            <a:r>
              <a:rPr lang="mn-MN" sz="2000" dirty="0">
                <a:latin typeface="Times New Roman" pitchFamily="18" charset="0"/>
                <a:cs typeface="Times New Roman" pitchFamily="18" charset="0"/>
              </a:rPr>
              <a:t>мэргэжил болгонд 2 туйлын хязгаар байдаг. Тэр нь сайн , бас муу. Бид энэ суралцах хугацаандаа мэргэжлээ хэр сайн өөрийн болгож эзэмшинэ төдий чинээ амьдрал дээр гараад хүссэн ажлын байрандаа орж чадна.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79803924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0" nodeType="clickEffect">
                                  <p:stCondLst>
                                    <p:cond delay="0"/>
                                  </p:stCondLst>
                                  <p:childTnLst>
                                    <p:animEffect transition="out" filter="fade">
                                      <p:cBhvr>
                                        <p:cTn id="14" dur="500" tmFilter="0, 0; .2, .5; .8, .5; 1, 0"/>
                                        <p:tgtEl>
                                          <p:spTgt spid="5"/>
                                        </p:tgtEl>
                                      </p:cBhvr>
                                    </p:animEffect>
                                    <p:animScale>
                                      <p:cBhvr>
                                        <p:cTn id="15"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11560" y="404664"/>
            <a:ext cx="7924800" cy="432048"/>
          </a:xfrm>
        </p:spPr>
        <p:txBody>
          <a:bodyPr>
            <a:noAutofit/>
          </a:bodyPr>
          <a:lstStyle/>
          <a:p>
            <a:pPr marL="0" indent="0" algn="ctr">
              <a:buNone/>
            </a:pPr>
            <a:r>
              <a:rPr lang="mn-MN" sz="2000" b="1" dirty="0">
                <a:latin typeface="Times New Roman" pitchFamily="18" charset="0"/>
                <a:cs typeface="Times New Roman" pitchFamily="18" charset="0"/>
              </a:rPr>
              <a:t>Т</a:t>
            </a:r>
            <a:r>
              <a:rPr lang="mn-MN" sz="2000" b="1" dirty="0" smtClean="0">
                <a:latin typeface="Times New Roman" pitchFamily="18" charset="0"/>
                <a:cs typeface="Times New Roman" pitchFamily="18" charset="0"/>
              </a:rPr>
              <a:t>өгсөгчдийн </a:t>
            </a:r>
            <a:r>
              <a:rPr lang="mn-MN" sz="2000" b="1" dirty="0">
                <a:latin typeface="Times New Roman" pitchFamily="18" charset="0"/>
                <a:cs typeface="Times New Roman" pitchFamily="18" charset="0"/>
              </a:rPr>
              <a:t>хөдөлмөр эрхлэлтийн </a:t>
            </a:r>
            <a:r>
              <a:rPr lang="mn-MN" sz="2000" b="1" dirty="0" smtClean="0">
                <a:latin typeface="Times New Roman" pitchFamily="18" charset="0"/>
                <a:cs typeface="Times New Roman" pitchFamily="18" charset="0"/>
              </a:rPr>
              <a:t>байдал</a:t>
            </a:r>
          </a:p>
        </p:txBody>
      </p:sp>
      <p:sp>
        <p:nvSpPr>
          <p:cNvPr id="2" name="Rectangle 1"/>
          <p:cNvSpPr/>
          <p:nvPr/>
        </p:nvSpPr>
        <p:spPr>
          <a:xfrm>
            <a:off x="251520" y="1124744"/>
            <a:ext cx="8496944" cy="1200329"/>
          </a:xfrm>
          <a:prstGeom prst="rect">
            <a:avLst/>
          </a:prstGeom>
        </p:spPr>
        <p:txBody>
          <a:bodyPr wrap="square">
            <a:spAutoFit/>
          </a:bodyPr>
          <a:lstStyle/>
          <a:p>
            <a:r>
              <a:rPr lang="mn-MN" b="1" dirty="0" smtClean="0">
                <a:latin typeface="Times New Roman" pitchFamily="18" charset="0"/>
                <a:cs typeface="Times New Roman" pitchFamily="18" charset="0"/>
              </a:rPr>
              <a:t>Монгол улсын хэмжээнд 2011-2012  оны байдлаар  Их сургуулиа төгссөн мэргэжил харгалзахгүй нийт 66212  оюутан  </a:t>
            </a:r>
            <a:r>
              <a:rPr lang="mn-MN" b="1" dirty="0">
                <a:latin typeface="Times New Roman" pitchFamily="18" charset="0"/>
                <a:cs typeface="Times New Roman" pitchFamily="18" charset="0"/>
              </a:rPr>
              <a:t>т</a:t>
            </a:r>
            <a:r>
              <a:rPr lang="mn-MN" b="1" dirty="0" smtClean="0">
                <a:latin typeface="Times New Roman" pitchFamily="18" charset="0"/>
                <a:cs typeface="Times New Roman" pitchFamily="18" charset="0"/>
              </a:rPr>
              <a:t>өгссөн ба магадлан итгэмжлэгдсэн  15151 байсан . Энэхүү үзүүлэлт нь ажилын байрны өрсөлдөөн ширүүн явагдаж байгааг илтгэж байна. Хэн илүү ихийг мэднэ тэр хүн ялна.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216" y="2492896"/>
            <a:ext cx="1920240" cy="1920240"/>
          </a:xfrm>
          <a:prstGeom prst="rect">
            <a:avLst/>
          </a:prstGeom>
        </p:spPr>
      </p:pic>
    </p:spTree>
    <p:extLst>
      <p:ext uri="{BB962C8B-B14F-4D97-AF65-F5344CB8AC3E}">
        <p14:creationId xmlns:p14="http://schemas.microsoft.com/office/powerpoint/2010/main" val="343030315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021151019"/>
              </p:ext>
            </p:extLst>
          </p:nvPr>
        </p:nvGraphicFramePr>
        <p:xfrm>
          <a:off x="1511660" y="1124744"/>
          <a:ext cx="6624736" cy="5218440"/>
        </p:xfrm>
        <a:graphic>
          <a:graphicData uri="http://schemas.openxmlformats.org/drawingml/2006/table">
            <a:tbl>
              <a:tblPr firstRow="1" firstCol="1" bandRow="1">
                <a:tableStyleId>{5C22544A-7EE6-4342-B048-85BDC9FD1C3A}</a:tableStyleId>
              </a:tblPr>
              <a:tblGrid>
                <a:gridCol w="4605770"/>
                <a:gridCol w="1009483"/>
                <a:gridCol w="1009483"/>
              </a:tblGrid>
              <a:tr h="232172">
                <a:tc>
                  <a:txBody>
                    <a:bodyPr/>
                    <a:lstStyle/>
                    <a:p>
                      <a:pPr algn="ctr">
                        <a:lnSpc>
                          <a:spcPct val="107000"/>
                        </a:lnSpc>
                        <a:spcAft>
                          <a:spcPts val="0"/>
                        </a:spcAft>
                      </a:pPr>
                      <a:r>
                        <a:rPr lang="en-US" sz="1600" dirty="0">
                          <a:effectLst/>
                          <a:latin typeface="Times New Roman" pitchFamily="18" charset="0"/>
                          <a:cs typeface="Times New Roman" pitchFamily="18" charset="0"/>
                        </a:rPr>
                        <a:t>2011-2012 </a:t>
                      </a:r>
                      <a:r>
                        <a:rPr lang="en-US" sz="1600" dirty="0" err="1">
                          <a:effectLst/>
                          <a:latin typeface="Times New Roman" pitchFamily="18" charset="0"/>
                          <a:cs typeface="Times New Roman" pitchFamily="18" charset="0"/>
                        </a:rPr>
                        <a:t>оны</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оны</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хичээлийн</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жил</a:t>
                      </a:r>
                      <a:endParaRPr lang="en-US" sz="1600" dirty="0">
                        <a:effectLst/>
                        <a:latin typeface="Times New Roman" pitchFamily="18" charset="0"/>
                        <a:ea typeface="Calibri"/>
                        <a:cs typeface="Times New Roman" pitchFamily="18" charset="0"/>
                      </a:endParaRPr>
                    </a:p>
                  </a:txBody>
                  <a:tcPr marL="68580" marR="68580" marT="0" marB="0" anchor="b"/>
                </a:tc>
                <a:tc gridSpan="2">
                  <a:txBody>
                    <a:bodyPr/>
                    <a:lstStyle/>
                    <a:p>
                      <a:pPr algn="ctr">
                        <a:lnSpc>
                          <a:spcPct val="107000"/>
                        </a:lnSpc>
                        <a:spcAft>
                          <a:spcPts val="0"/>
                        </a:spcAft>
                      </a:pPr>
                      <a:r>
                        <a:rPr lang="en-US" sz="1600">
                          <a:effectLst/>
                          <a:latin typeface="Times New Roman" pitchFamily="18" charset="0"/>
                          <a:cs typeface="Times New Roman" pitchFamily="18" charset="0"/>
                        </a:rPr>
                        <a:t>Төгсгөгчид</a:t>
                      </a:r>
                      <a:endParaRPr lang="en-US" sz="1600">
                        <a:effectLst/>
                        <a:latin typeface="Times New Roman" pitchFamily="18" charset="0"/>
                        <a:ea typeface="Calibri"/>
                        <a:cs typeface="Times New Roman" pitchFamily="18" charset="0"/>
                      </a:endParaRPr>
                    </a:p>
                  </a:txBody>
                  <a:tcPr marL="68580" marR="68580" marT="0" marB="0" anchor="b"/>
                </a:tc>
                <a:tc hMerge="1">
                  <a:txBody>
                    <a:bodyPr/>
                    <a:lstStyle/>
                    <a:p>
                      <a:endParaRPr lang="en-US"/>
                    </a:p>
                  </a:txBody>
                  <a:tcPr/>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Боловсролын</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зэрэг</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ба</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сургалтын</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хэлбэр</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nSpc>
                          <a:spcPct val="107000"/>
                        </a:lnSpc>
                        <a:spcAft>
                          <a:spcPts val="0"/>
                        </a:spcAft>
                      </a:pPr>
                      <a:r>
                        <a:rPr lang="en-US" sz="1600">
                          <a:effectLst/>
                          <a:latin typeface="Times New Roman" pitchFamily="18" charset="0"/>
                          <a:cs typeface="Times New Roman" pitchFamily="18" charset="0"/>
                        </a:rPr>
                        <a:t>бүгд</a:t>
                      </a:r>
                      <a:endParaRPr lang="en-US" sz="1600">
                        <a:effectLst/>
                        <a:latin typeface="Times New Roman" pitchFamily="18" charset="0"/>
                        <a:ea typeface="Calibri"/>
                        <a:cs typeface="Times New Roman" pitchFamily="18" charset="0"/>
                      </a:endParaRPr>
                    </a:p>
                  </a:txBody>
                  <a:tcPr marL="68580" marR="68580" marT="0" marB="0" anchor="b"/>
                </a:tc>
                <a:tc>
                  <a:txBody>
                    <a:bodyPr/>
                    <a:lstStyle/>
                    <a:p>
                      <a:pPr>
                        <a:lnSpc>
                          <a:spcPct val="107000"/>
                        </a:lnSpc>
                        <a:spcAft>
                          <a:spcPts val="0"/>
                        </a:spcAft>
                      </a:pPr>
                      <a:r>
                        <a:rPr lang="en-US" sz="1600">
                          <a:effectLst/>
                          <a:latin typeface="Times New Roman" pitchFamily="18" charset="0"/>
                          <a:cs typeface="Times New Roman" pitchFamily="18" charset="0"/>
                        </a:rPr>
                        <a:t>эм</a:t>
                      </a:r>
                      <a:endParaRPr lang="en-US" sz="1600">
                        <a:effectLst/>
                        <a:latin typeface="Times New Roman" pitchFamily="18" charset="0"/>
                        <a:ea typeface="Calibri"/>
                        <a:cs typeface="Times New Roman" pitchFamily="18" charset="0"/>
                      </a:endParaRPr>
                    </a:p>
                  </a:txBody>
                  <a:tcPr marL="68580" marR="68580" marT="0" marB="0" anchor="b"/>
                </a:tc>
              </a:tr>
              <a:tr h="232172">
                <a:tc gridSpan="3">
                  <a:txBody>
                    <a:bodyPr/>
                    <a:lstStyle/>
                    <a:p>
                      <a:pPr algn="ctr">
                        <a:lnSpc>
                          <a:spcPct val="107000"/>
                        </a:lnSpc>
                        <a:spcAft>
                          <a:spcPts val="0"/>
                        </a:spcAft>
                      </a:pPr>
                      <a:r>
                        <a:rPr lang="en-US" sz="1600" dirty="0" err="1">
                          <a:effectLst/>
                          <a:latin typeface="Times New Roman" pitchFamily="18" charset="0"/>
                          <a:cs typeface="Times New Roman" pitchFamily="18" charset="0"/>
                        </a:rPr>
                        <a:t>Төрийн</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өмчийн</a:t>
                      </a:r>
                      <a:endParaRPr lang="en-US" sz="1600" dirty="0">
                        <a:effectLst/>
                        <a:latin typeface="Times New Roman" pitchFamily="18" charset="0"/>
                        <a:ea typeface="Calibri"/>
                        <a:cs typeface="Times New Roman" pitchFamily="18" charset="0"/>
                      </a:endParaRPr>
                    </a:p>
                  </a:txBody>
                  <a:tcPr marL="68580" marR="68580" marT="0" marB="0" anchor="b"/>
                </a:tc>
                <a:tc hMerge="1">
                  <a:txBody>
                    <a:bodyPr/>
                    <a:lstStyle/>
                    <a:p>
                      <a:endParaRPr lang="en-US"/>
                    </a:p>
                  </a:txBody>
                  <a:tcPr/>
                </a:tc>
                <a:tc hMerge="1">
                  <a:txBody>
                    <a:bodyPr/>
                    <a:lstStyle/>
                    <a:p>
                      <a:endParaRPr lang="en-US"/>
                    </a:p>
                  </a:txBody>
                  <a:tcPr/>
                </a:tc>
              </a:tr>
              <a:tr h="232172">
                <a:tc gridSpan="3">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endParaRPr lang="en-US" sz="1600" dirty="0">
                        <a:effectLst/>
                        <a:latin typeface="Times New Roman" pitchFamily="18" charset="0"/>
                        <a:ea typeface="Calibri"/>
                        <a:cs typeface="Times New Roman" pitchFamily="18" charset="0"/>
                      </a:endParaRPr>
                    </a:p>
                  </a:txBody>
                  <a:tcPr marL="68580" marR="68580" marT="0" marB="0" anchor="b"/>
                </a:tc>
                <a:tc hMerge="1">
                  <a:txBody>
                    <a:bodyPr/>
                    <a:lstStyle/>
                    <a:p>
                      <a:endParaRPr lang="en-US"/>
                    </a:p>
                  </a:txBody>
                  <a:tcPr/>
                </a:tc>
                <a:tc hMerge="1">
                  <a:txBody>
                    <a:bodyPr/>
                    <a:lstStyle/>
                    <a:p>
                      <a:endParaRPr lang="en-US"/>
                    </a:p>
                  </a:txBody>
                  <a:tcPr/>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өдөр</a:t>
                      </a:r>
                      <a:r>
                        <a:rPr lang="en-US" sz="1600" dirty="0">
                          <a:effectLst/>
                          <a:latin typeface="Times New Roman" pitchFamily="18" charset="0"/>
                          <a:cs typeface="Times New Roman" pitchFamily="18" charset="0"/>
                        </a:rPr>
                        <a:t>)</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a:effectLst/>
                          <a:latin typeface="Times New Roman" pitchFamily="18" charset="0"/>
                          <a:cs typeface="Times New Roman" pitchFamily="18" charset="0"/>
                        </a:rPr>
                        <a:t>16119</a:t>
                      </a:r>
                      <a:endParaRPr lang="en-US" sz="160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a:effectLst/>
                          <a:latin typeface="Times New Roman" pitchFamily="18" charset="0"/>
                          <a:cs typeface="Times New Roman" pitchFamily="18" charset="0"/>
                        </a:rPr>
                        <a:t>9884</a:t>
                      </a:r>
                      <a:endParaRPr lang="en-US" sz="1600">
                        <a:effectLst/>
                        <a:latin typeface="Times New Roman" pitchFamily="18" charset="0"/>
                        <a:ea typeface="Calibri"/>
                        <a:cs typeface="Times New Roman" pitchFamily="18" charset="0"/>
                      </a:endParaRPr>
                    </a:p>
                  </a:txBody>
                  <a:tcPr marL="68580" marR="68580" marT="0" marB="0" anchor="b"/>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орой</a:t>
                      </a:r>
                      <a:r>
                        <a:rPr lang="en-US" sz="1600" dirty="0">
                          <a:effectLst/>
                          <a:latin typeface="Times New Roman" pitchFamily="18" charset="0"/>
                          <a:cs typeface="Times New Roman" pitchFamily="18" charset="0"/>
                        </a:rPr>
                        <a:t>)</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a:effectLst/>
                          <a:latin typeface="Times New Roman" pitchFamily="18" charset="0"/>
                          <a:cs typeface="Times New Roman" pitchFamily="18" charset="0"/>
                        </a:rPr>
                        <a:t>314</a:t>
                      </a:r>
                      <a:endParaRPr lang="en-US" sz="160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a:effectLst/>
                          <a:latin typeface="Times New Roman" pitchFamily="18" charset="0"/>
                          <a:cs typeface="Times New Roman" pitchFamily="18" charset="0"/>
                        </a:rPr>
                        <a:t>239</a:t>
                      </a:r>
                      <a:endParaRPr lang="en-US" sz="1600">
                        <a:effectLst/>
                        <a:latin typeface="Times New Roman" pitchFamily="18" charset="0"/>
                        <a:ea typeface="Calibri"/>
                        <a:cs typeface="Times New Roman" pitchFamily="18" charset="0"/>
                      </a:endParaRPr>
                    </a:p>
                  </a:txBody>
                  <a:tcPr marL="68580" marR="68580" marT="0" marB="0" anchor="b"/>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эчнээ</a:t>
                      </a:r>
                      <a:r>
                        <a:rPr lang="en-US" sz="1600" dirty="0">
                          <a:effectLst/>
                          <a:latin typeface="Times New Roman" pitchFamily="18" charset="0"/>
                          <a:cs typeface="Times New Roman" pitchFamily="18" charset="0"/>
                        </a:rPr>
                        <a:t>)</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1522</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a:effectLst/>
                          <a:latin typeface="Times New Roman" pitchFamily="18" charset="0"/>
                          <a:cs typeface="Times New Roman" pitchFamily="18" charset="0"/>
                        </a:rPr>
                        <a:t>1150</a:t>
                      </a:r>
                      <a:endParaRPr lang="en-US" sz="1600">
                        <a:effectLst/>
                        <a:latin typeface="Times New Roman" pitchFamily="18" charset="0"/>
                        <a:ea typeface="Calibri"/>
                        <a:cs typeface="Times New Roman" pitchFamily="18" charset="0"/>
                      </a:endParaRPr>
                    </a:p>
                  </a:txBody>
                  <a:tcPr marL="68580" marR="68580" marT="0" marB="0" anchor="b"/>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Дүн</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17955</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11273</a:t>
                      </a:r>
                      <a:endParaRPr lang="en-US" sz="1600" dirty="0">
                        <a:effectLst/>
                        <a:latin typeface="Times New Roman" pitchFamily="18" charset="0"/>
                        <a:ea typeface="Calibri"/>
                        <a:cs typeface="Times New Roman" pitchFamily="18" charset="0"/>
                      </a:endParaRPr>
                    </a:p>
                  </a:txBody>
                  <a:tcPr marL="68580" marR="68580" marT="0" marB="0" anchor="b"/>
                </a:tc>
              </a:tr>
              <a:tr h="232172">
                <a:tc gridSpan="3">
                  <a:txBody>
                    <a:bodyPr/>
                    <a:lstStyle/>
                    <a:p>
                      <a:pPr algn="ctr">
                        <a:lnSpc>
                          <a:spcPct val="107000"/>
                        </a:lnSpc>
                        <a:spcAft>
                          <a:spcPts val="0"/>
                        </a:spcAft>
                      </a:pPr>
                      <a:r>
                        <a:rPr lang="en-US" sz="1600" dirty="0" err="1">
                          <a:effectLst/>
                          <a:latin typeface="Times New Roman" pitchFamily="18" charset="0"/>
                          <a:cs typeface="Times New Roman" pitchFamily="18" charset="0"/>
                        </a:rPr>
                        <a:t>Төрийн</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бус</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өмчийн</a:t>
                      </a:r>
                      <a:endParaRPr lang="en-US" sz="1600" dirty="0">
                        <a:effectLst/>
                        <a:latin typeface="Times New Roman" pitchFamily="18" charset="0"/>
                        <a:ea typeface="Calibri"/>
                        <a:cs typeface="Times New Roman" pitchFamily="18" charset="0"/>
                      </a:endParaRPr>
                    </a:p>
                  </a:txBody>
                  <a:tcPr marL="68580" marR="68580" marT="0" marB="0" anchor="b"/>
                </a:tc>
                <a:tc hMerge="1">
                  <a:txBody>
                    <a:bodyPr/>
                    <a:lstStyle/>
                    <a:p>
                      <a:endParaRPr lang="en-US"/>
                    </a:p>
                  </a:txBody>
                  <a:tcPr/>
                </a:tc>
                <a:tc hMerge="1">
                  <a:txBody>
                    <a:bodyPr/>
                    <a:lstStyle/>
                    <a:p>
                      <a:endParaRPr lang="en-US"/>
                    </a:p>
                  </a:txBody>
                  <a:tcPr/>
                </a:tc>
              </a:tr>
              <a:tr h="232172">
                <a:tc gridSpan="3">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endParaRPr lang="en-US" sz="1600" dirty="0">
                        <a:effectLst/>
                        <a:latin typeface="Times New Roman" pitchFamily="18" charset="0"/>
                        <a:ea typeface="Calibri"/>
                        <a:cs typeface="Times New Roman" pitchFamily="18" charset="0"/>
                      </a:endParaRPr>
                    </a:p>
                  </a:txBody>
                  <a:tcPr marL="68580" marR="68580" marT="0" marB="0" anchor="b"/>
                </a:tc>
                <a:tc hMerge="1">
                  <a:txBody>
                    <a:bodyPr/>
                    <a:lstStyle/>
                    <a:p>
                      <a:endParaRPr lang="en-US"/>
                    </a:p>
                  </a:txBody>
                  <a:tcPr/>
                </a:tc>
                <a:tc hMerge="1">
                  <a:txBody>
                    <a:bodyPr/>
                    <a:lstStyle/>
                    <a:p>
                      <a:endParaRPr lang="en-US"/>
                    </a:p>
                  </a:txBody>
                  <a:tcPr/>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өдөр</a:t>
                      </a:r>
                      <a:r>
                        <a:rPr lang="en-US" sz="1600" dirty="0">
                          <a:effectLst/>
                          <a:latin typeface="Times New Roman" pitchFamily="18" charset="0"/>
                          <a:cs typeface="Times New Roman" pitchFamily="18" charset="0"/>
                        </a:rPr>
                        <a:t>)</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a:effectLst/>
                          <a:latin typeface="Times New Roman" pitchFamily="18" charset="0"/>
                          <a:cs typeface="Times New Roman" pitchFamily="18" charset="0"/>
                        </a:rPr>
                        <a:t>12942</a:t>
                      </a:r>
                      <a:endParaRPr lang="en-US" sz="160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8312</a:t>
                      </a:r>
                      <a:endParaRPr lang="en-US" sz="1600" dirty="0">
                        <a:effectLst/>
                        <a:latin typeface="Times New Roman" pitchFamily="18" charset="0"/>
                        <a:ea typeface="Calibri"/>
                        <a:cs typeface="Times New Roman" pitchFamily="18" charset="0"/>
                      </a:endParaRPr>
                    </a:p>
                  </a:txBody>
                  <a:tcPr marL="68580" marR="68580" marT="0" marB="0" anchor="b"/>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орой</a:t>
                      </a:r>
                      <a:r>
                        <a:rPr lang="en-US" sz="1600" dirty="0">
                          <a:effectLst/>
                          <a:latin typeface="Times New Roman" pitchFamily="18" charset="0"/>
                          <a:cs typeface="Times New Roman" pitchFamily="18" charset="0"/>
                        </a:rPr>
                        <a:t>)</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a:effectLst/>
                          <a:latin typeface="Times New Roman" pitchFamily="18" charset="0"/>
                          <a:cs typeface="Times New Roman" pitchFamily="18" charset="0"/>
                        </a:rPr>
                        <a:t>931</a:t>
                      </a:r>
                      <a:endParaRPr lang="en-US" sz="160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722</a:t>
                      </a:r>
                      <a:endParaRPr lang="en-US" sz="1600" dirty="0">
                        <a:effectLst/>
                        <a:latin typeface="Times New Roman" pitchFamily="18" charset="0"/>
                        <a:ea typeface="Calibri"/>
                        <a:cs typeface="Times New Roman" pitchFamily="18" charset="0"/>
                      </a:endParaRPr>
                    </a:p>
                  </a:txBody>
                  <a:tcPr marL="68580" marR="68580" marT="0" marB="0" anchor="b"/>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эчнээ</a:t>
                      </a:r>
                      <a:r>
                        <a:rPr lang="en-US" sz="1600" dirty="0">
                          <a:effectLst/>
                          <a:latin typeface="Times New Roman" pitchFamily="18" charset="0"/>
                          <a:cs typeface="Times New Roman" pitchFamily="18" charset="0"/>
                        </a:rPr>
                        <a:t>)</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a:effectLst/>
                          <a:latin typeface="Times New Roman" pitchFamily="18" charset="0"/>
                          <a:cs typeface="Times New Roman" pitchFamily="18" charset="0"/>
                        </a:rPr>
                        <a:t>1278</a:t>
                      </a:r>
                      <a:endParaRPr lang="en-US" sz="160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904</a:t>
                      </a:r>
                      <a:endParaRPr lang="en-US" sz="1600" dirty="0">
                        <a:effectLst/>
                        <a:latin typeface="Times New Roman" pitchFamily="18" charset="0"/>
                        <a:ea typeface="Calibri"/>
                        <a:cs typeface="Times New Roman" pitchFamily="18" charset="0"/>
                      </a:endParaRPr>
                    </a:p>
                  </a:txBody>
                  <a:tcPr marL="68580" marR="68580" marT="0" marB="0" anchor="b"/>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Дүн</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a:effectLst/>
                          <a:latin typeface="Times New Roman" pitchFamily="18" charset="0"/>
                          <a:cs typeface="Times New Roman" pitchFamily="18" charset="0"/>
                        </a:rPr>
                        <a:t>15151</a:t>
                      </a:r>
                      <a:endParaRPr lang="en-US" sz="160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9938</a:t>
                      </a:r>
                      <a:endParaRPr lang="en-US" sz="1600" dirty="0">
                        <a:effectLst/>
                        <a:latin typeface="Times New Roman" pitchFamily="18" charset="0"/>
                        <a:ea typeface="Calibri"/>
                        <a:cs typeface="Times New Roman" pitchFamily="18" charset="0"/>
                      </a:endParaRPr>
                    </a:p>
                  </a:txBody>
                  <a:tcPr marL="68580" marR="68580" marT="0" marB="0" anchor="b"/>
                </a:tc>
              </a:tr>
              <a:tr h="232172">
                <a:tc gridSpan="3">
                  <a:txBody>
                    <a:bodyPr/>
                    <a:lstStyle/>
                    <a:p>
                      <a:pPr algn="ctr">
                        <a:lnSpc>
                          <a:spcPct val="107000"/>
                        </a:lnSpc>
                        <a:spcAft>
                          <a:spcPts val="0"/>
                        </a:spcAft>
                      </a:pPr>
                      <a:r>
                        <a:rPr lang="en-US" sz="1600" dirty="0" err="1">
                          <a:effectLst/>
                          <a:latin typeface="Times New Roman" pitchFamily="18" charset="0"/>
                          <a:cs typeface="Times New Roman" pitchFamily="18" charset="0"/>
                        </a:rPr>
                        <a:t>Улсын</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нэгтгэл</a:t>
                      </a:r>
                      <a:endParaRPr lang="en-US" sz="1600" dirty="0">
                        <a:effectLst/>
                        <a:latin typeface="Times New Roman" pitchFamily="18" charset="0"/>
                        <a:ea typeface="Calibri"/>
                        <a:cs typeface="Times New Roman" pitchFamily="18" charset="0"/>
                      </a:endParaRPr>
                    </a:p>
                  </a:txBody>
                  <a:tcPr marL="68580" marR="68580" marT="0" marB="0" anchor="b"/>
                </a:tc>
                <a:tc hMerge="1">
                  <a:txBody>
                    <a:bodyPr/>
                    <a:lstStyle/>
                    <a:p>
                      <a:endParaRPr lang="en-US"/>
                    </a:p>
                  </a:txBody>
                  <a:tcPr/>
                </a:tc>
                <a:tc hMerge="1">
                  <a:txBody>
                    <a:bodyPr/>
                    <a:lstStyle/>
                    <a:p>
                      <a:endParaRPr lang="en-US"/>
                    </a:p>
                  </a:txBody>
                  <a:tcPr/>
                </a:tc>
              </a:tr>
              <a:tr h="232172">
                <a:tc gridSpan="3">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endParaRPr lang="en-US" sz="1600" dirty="0">
                        <a:effectLst/>
                        <a:latin typeface="Times New Roman" pitchFamily="18" charset="0"/>
                        <a:ea typeface="Calibri"/>
                        <a:cs typeface="Times New Roman" pitchFamily="18" charset="0"/>
                      </a:endParaRPr>
                    </a:p>
                  </a:txBody>
                  <a:tcPr marL="68580" marR="68580" marT="0" marB="0" anchor="b"/>
                </a:tc>
                <a:tc hMerge="1">
                  <a:txBody>
                    <a:bodyPr/>
                    <a:lstStyle/>
                    <a:p>
                      <a:endParaRPr lang="en-US"/>
                    </a:p>
                  </a:txBody>
                  <a:tcPr/>
                </a:tc>
                <a:tc hMerge="1">
                  <a:txBody>
                    <a:bodyPr/>
                    <a:lstStyle/>
                    <a:p>
                      <a:endParaRPr lang="en-US"/>
                    </a:p>
                  </a:txBody>
                  <a:tcPr/>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өдөр</a:t>
                      </a:r>
                      <a:r>
                        <a:rPr lang="en-US" sz="1600" dirty="0">
                          <a:effectLst/>
                          <a:latin typeface="Times New Roman" pitchFamily="18" charset="0"/>
                          <a:cs typeface="Times New Roman" pitchFamily="18" charset="0"/>
                        </a:rPr>
                        <a:t>)</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29061</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a:effectLst/>
                          <a:latin typeface="Times New Roman" pitchFamily="18" charset="0"/>
                          <a:cs typeface="Times New Roman" pitchFamily="18" charset="0"/>
                        </a:rPr>
                        <a:t>18196</a:t>
                      </a:r>
                      <a:endParaRPr lang="en-US" sz="1600">
                        <a:effectLst/>
                        <a:latin typeface="Times New Roman" pitchFamily="18" charset="0"/>
                        <a:ea typeface="Calibri"/>
                        <a:cs typeface="Times New Roman" pitchFamily="18" charset="0"/>
                      </a:endParaRPr>
                    </a:p>
                  </a:txBody>
                  <a:tcPr marL="68580" marR="68580" marT="0" marB="0" anchor="b"/>
                </a:tc>
              </a:tr>
              <a:tr h="232172">
                <a:tc>
                  <a:txBody>
                    <a:bodyPr/>
                    <a:lstStyle/>
                    <a:p>
                      <a:pPr algn="ctr">
                        <a:lnSpc>
                          <a:spcPct val="107000"/>
                        </a:lnSpc>
                        <a:spcAft>
                          <a:spcPts val="0"/>
                        </a:spcAft>
                      </a:pPr>
                      <a:r>
                        <a:rPr lang="en-US" sz="1600">
                          <a:effectLst/>
                          <a:latin typeface="Times New Roman" pitchFamily="18" charset="0"/>
                          <a:cs typeface="Times New Roman" pitchFamily="18" charset="0"/>
                        </a:rPr>
                        <a:t>Бакалавр (орой)</a:t>
                      </a:r>
                      <a:endParaRPr lang="en-US" sz="160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1245</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961</a:t>
                      </a:r>
                      <a:endParaRPr lang="en-US" sz="1600" dirty="0">
                        <a:effectLst/>
                        <a:latin typeface="Times New Roman" pitchFamily="18" charset="0"/>
                        <a:ea typeface="Calibri"/>
                        <a:cs typeface="Times New Roman" pitchFamily="18" charset="0"/>
                      </a:endParaRPr>
                    </a:p>
                  </a:txBody>
                  <a:tcPr marL="68580" marR="68580" marT="0" marB="0" anchor="b"/>
                </a:tc>
              </a:tr>
              <a:tr h="232172">
                <a:tc>
                  <a:txBody>
                    <a:bodyPr/>
                    <a:lstStyle/>
                    <a:p>
                      <a:pPr algn="ctr">
                        <a:lnSpc>
                          <a:spcPct val="107000"/>
                        </a:lnSpc>
                        <a:spcAft>
                          <a:spcPts val="0"/>
                        </a:spcAft>
                      </a:pPr>
                      <a:r>
                        <a:rPr lang="en-US" sz="1600" dirty="0" err="1">
                          <a:effectLst/>
                          <a:latin typeface="Times New Roman" pitchFamily="18" charset="0"/>
                          <a:cs typeface="Times New Roman" pitchFamily="18" charset="0"/>
                        </a:rPr>
                        <a:t>Бакалавр</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эчнээ</a:t>
                      </a:r>
                      <a:r>
                        <a:rPr lang="en-US" sz="1600" dirty="0">
                          <a:effectLst/>
                          <a:latin typeface="Times New Roman" pitchFamily="18" charset="0"/>
                          <a:cs typeface="Times New Roman" pitchFamily="18" charset="0"/>
                        </a:rPr>
                        <a:t>)</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2800</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2054</a:t>
                      </a:r>
                      <a:endParaRPr lang="en-US" sz="1600" dirty="0">
                        <a:effectLst/>
                        <a:latin typeface="Times New Roman" pitchFamily="18" charset="0"/>
                        <a:ea typeface="Calibri"/>
                        <a:cs typeface="Times New Roman" pitchFamily="18" charset="0"/>
                      </a:endParaRPr>
                    </a:p>
                  </a:txBody>
                  <a:tcPr marL="68580" marR="68580" marT="0" marB="0" anchor="b"/>
                </a:tc>
              </a:tr>
              <a:tr h="53224">
                <a:tc>
                  <a:txBody>
                    <a:bodyPr/>
                    <a:lstStyle/>
                    <a:p>
                      <a:pPr algn="ctr">
                        <a:lnSpc>
                          <a:spcPct val="107000"/>
                        </a:lnSpc>
                        <a:spcAft>
                          <a:spcPts val="0"/>
                        </a:spcAft>
                      </a:pPr>
                      <a:r>
                        <a:rPr lang="en-US" sz="1600" dirty="0" err="1">
                          <a:effectLst/>
                          <a:latin typeface="Times New Roman" pitchFamily="18" charset="0"/>
                          <a:cs typeface="Times New Roman" pitchFamily="18" charset="0"/>
                        </a:rPr>
                        <a:t>Дүн</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33106</a:t>
                      </a:r>
                      <a:endParaRPr lang="en-US" sz="1600" dirty="0">
                        <a:effectLst/>
                        <a:latin typeface="Times New Roman" pitchFamily="18" charset="0"/>
                        <a:ea typeface="Calibri"/>
                        <a:cs typeface="Times New Roman" pitchFamily="18" charset="0"/>
                      </a:endParaRPr>
                    </a:p>
                  </a:txBody>
                  <a:tcPr marL="68580" marR="68580" marT="0" marB="0" anchor="b"/>
                </a:tc>
                <a:tc>
                  <a:txBody>
                    <a:bodyPr/>
                    <a:lstStyle/>
                    <a:p>
                      <a:pPr algn="r">
                        <a:lnSpc>
                          <a:spcPct val="107000"/>
                        </a:lnSpc>
                        <a:spcAft>
                          <a:spcPts val="0"/>
                        </a:spcAft>
                      </a:pPr>
                      <a:r>
                        <a:rPr lang="en-US" sz="1600" dirty="0">
                          <a:effectLst/>
                          <a:latin typeface="Times New Roman" pitchFamily="18" charset="0"/>
                          <a:cs typeface="Times New Roman" pitchFamily="18" charset="0"/>
                        </a:rPr>
                        <a:t>21211</a:t>
                      </a:r>
                      <a:endParaRPr lang="en-US" sz="1600" dirty="0">
                        <a:effectLst/>
                        <a:latin typeface="Times New Roman" pitchFamily="18" charset="0"/>
                        <a:ea typeface="Calibri"/>
                        <a:cs typeface="Times New Roman" pitchFamily="18" charset="0"/>
                      </a:endParaRPr>
                    </a:p>
                  </a:txBody>
                  <a:tcPr marL="68580" marR="68580" marT="0" marB="0" anchor="b"/>
                </a:tc>
              </a:tr>
            </a:tbl>
          </a:graphicData>
        </a:graphic>
      </p:graphicFrame>
      <p:sp>
        <p:nvSpPr>
          <p:cNvPr id="6" name="Rectangle 5"/>
          <p:cNvSpPr/>
          <p:nvPr/>
        </p:nvSpPr>
        <p:spPr>
          <a:xfrm>
            <a:off x="1187624" y="332656"/>
            <a:ext cx="7272808" cy="646331"/>
          </a:xfrm>
          <a:prstGeom prst="rect">
            <a:avLst/>
          </a:prstGeom>
        </p:spPr>
        <p:txBody>
          <a:bodyPr wrap="square">
            <a:spAutoFit/>
          </a:bodyPr>
          <a:lstStyle/>
          <a:p>
            <a:pPr algn="ctr"/>
            <a:r>
              <a:rPr lang="mn-MN" b="1" dirty="0">
                <a:latin typeface="Times New Roman" pitchFamily="18" charset="0"/>
                <a:cs typeface="Times New Roman" pitchFamily="18" charset="0"/>
              </a:rPr>
              <a:t>Монгол улсын хэмжээнд 2011-2012  оны </a:t>
            </a:r>
            <a:r>
              <a:rPr lang="mn-MN" b="1" dirty="0" smtClean="0">
                <a:latin typeface="Times New Roman" pitchFamily="18" charset="0"/>
                <a:cs typeface="Times New Roman" pitchFamily="18" charset="0"/>
              </a:rPr>
              <a:t>байдлаар </a:t>
            </a:r>
          </a:p>
          <a:p>
            <a:pPr algn="ctr"/>
            <a:r>
              <a:rPr lang="mn-MN" b="1" dirty="0" smtClean="0">
                <a:latin typeface="Times New Roman" pitchFamily="18" charset="0"/>
                <a:cs typeface="Times New Roman" pitchFamily="18" charset="0"/>
              </a:rPr>
              <a:t>Их дээд сургууль төгсгөгчид:</a:t>
            </a:r>
            <a:endParaRPr lang="en-US" dirty="0"/>
          </a:p>
        </p:txBody>
      </p:sp>
    </p:spTree>
    <p:extLst>
      <p:ext uri="{BB962C8B-B14F-4D97-AF65-F5344CB8AC3E}">
        <p14:creationId xmlns:p14="http://schemas.microsoft.com/office/powerpoint/2010/main" val="14871772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anim calcmode="lin" valueType="num">
                                      <p:cBhvr>
                                        <p:cTn id="16" dur="2000" fill="hold"/>
                                        <p:tgtEl>
                                          <p:spTgt spid="5"/>
                                        </p:tgtEl>
                                        <p:attrNameLst>
                                          <p:attrName>ppt_w</p:attrName>
                                        </p:attrNameLst>
                                      </p:cBhvr>
                                      <p:tavLst>
                                        <p:tav tm="0" fmla="#ppt_w*sin(2.5*pi*$)">
                                          <p:val>
                                            <p:fltVal val="0"/>
                                          </p:val>
                                        </p:tav>
                                        <p:tav tm="100000">
                                          <p:val>
                                            <p:fltVal val="1"/>
                                          </p:val>
                                        </p:tav>
                                      </p:tavLst>
                                    </p:anim>
                                    <p:anim calcmode="lin" valueType="num">
                                      <p:cBhvr>
                                        <p:cTn id="17"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1397" y="548680"/>
            <a:ext cx="7961043" cy="2585323"/>
          </a:xfrm>
          <a:prstGeom prst="rect">
            <a:avLst/>
          </a:prstGeom>
        </p:spPr>
        <p:txBody>
          <a:bodyPr wrap="square">
            <a:spAutoFit/>
          </a:bodyPr>
          <a:lstStyle/>
          <a:p>
            <a:r>
              <a:rPr lang="mn-MN" dirty="0" smtClean="0">
                <a:latin typeface="Times New Roman" pitchFamily="18" charset="0"/>
                <a:cs typeface="Times New Roman" pitchFamily="18" charset="0"/>
              </a:rPr>
              <a:t>Манай сургуулийн хувьд авч үзвэл анхны төгсөгч  2001 онд 69 оюутан залуус тодорч бакалаврын диплом энгэрийн тэмдэгээ гардан авсан нь ОУЭЗБДС-н түүхэн дэх эхний чухал үйл явдлын нэг болсон.Харин одоо энэ үзүүлэлт улам цөөрч байгаа ба судалгаанаас  илт ажиглагдах болно. Учир нь сүүлийн 2011-2014 оны хооронд мэргэжил харгалзахгүй нийтдээ 200 оюутан төгсснийг аживаас чадварлаг , эзэмшсэн мэргэжилээ өөрийн болгож чадсан , мэргэжилээрээ амьсгалж түүгээрээ ундаалан түүндээ уусч чадаж буй тэрхүү оюунтнууд л босго шаардлагыг хангана эх ороныхоо хөгжилийн төлөө алхацгааж байна.</a:t>
            </a:r>
            <a:endParaRPr lang="en-US" dirty="0">
              <a:latin typeface="Times New Roman" pitchFamily="18" charset="0"/>
              <a:cs typeface="Times New Roman"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5736" y="3134003"/>
            <a:ext cx="4608512" cy="2638744"/>
          </a:xfrm>
          <a:prstGeom prst="rect">
            <a:avLst/>
          </a:prstGeom>
        </p:spPr>
      </p:pic>
    </p:spTree>
    <p:extLst>
      <p:ext uri="{BB962C8B-B14F-4D97-AF65-F5344CB8AC3E}">
        <p14:creationId xmlns:p14="http://schemas.microsoft.com/office/powerpoint/2010/main" val="17213034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2509" y="692696"/>
            <a:ext cx="7830616" cy="3897798"/>
          </a:xfrm>
          <a:prstGeom prst="rect">
            <a:avLst/>
          </a:prstGeom>
        </p:spPr>
        <p:txBody>
          <a:bodyPr wrap="square">
            <a:spAutoFit/>
          </a:bodyPr>
          <a:lstStyle/>
          <a:p>
            <a:pPr>
              <a:lnSpc>
                <a:spcPct val="107000"/>
              </a:lnSpc>
              <a:spcAft>
                <a:spcPts val="800"/>
              </a:spcAft>
            </a:pPr>
            <a:r>
              <a:rPr lang="mn-MN" sz="2000" dirty="0">
                <a:latin typeface="Times New Roman" pitchFamily="18" charset="0"/>
                <a:ea typeface="Calibri"/>
                <a:cs typeface="Times New Roman" pitchFamily="18" charset="0"/>
              </a:rPr>
              <a:t>Саяхан би манай сургуулийн төгссөн 200 хүний утасны дугаар олж аваад залгаж үзлээ. Заримынх нь утасны дугаар холбогдох боломжгүй эсвэл унтраастай. Гэхдээ би уйгагүй залгасны үр дүнд эдгээр хүмүүсээс 60 гаруй хүнтэй холбогдож чадсан юм. </a:t>
            </a:r>
            <a:endParaRPr lang="en-US" sz="2000" dirty="0">
              <a:latin typeface="Times New Roman" pitchFamily="18" charset="0"/>
              <a:ea typeface="Calibri"/>
              <a:cs typeface="Times New Roman" pitchFamily="18" charset="0"/>
            </a:endParaRPr>
          </a:p>
          <a:p>
            <a:pPr>
              <a:lnSpc>
                <a:spcPct val="107000"/>
              </a:lnSpc>
              <a:spcAft>
                <a:spcPts val="800"/>
              </a:spcAft>
            </a:pPr>
            <a:r>
              <a:rPr lang="mn-MN" sz="2000" dirty="0">
                <a:latin typeface="Times New Roman" pitchFamily="18" charset="0"/>
                <a:ea typeface="Calibri"/>
                <a:cs typeface="Times New Roman" pitchFamily="18" charset="0"/>
              </a:rPr>
              <a:t>Тэдгээр хүмүүсээс оюутан насны амьдарлын талаар гэхдээ голчлон сургуулиа төгсөөд ажлын байран дээр гарахад ямар </a:t>
            </a:r>
            <a:r>
              <a:rPr lang="mn-MN" sz="2000" dirty="0" smtClean="0">
                <a:latin typeface="Times New Roman" pitchFamily="18" charset="0"/>
                <a:ea typeface="Calibri"/>
                <a:cs typeface="Times New Roman" pitchFamily="18" charset="0"/>
              </a:rPr>
              <a:t>хүндрэл бэрхшээлтэй </a:t>
            </a:r>
            <a:r>
              <a:rPr lang="mn-MN" sz="2000" dirty="0">
                <a:latin typeface="Times New Roman" pitchFamily="18" charset="0"/>
                <a:ea typeface="Calibri"/>
                <a:cs typeface="Times New Roman" pitchFamily="18" charset="0"/>
              </a:rPr>
              <a:t>тулгарч байсан гэж асуусан. </a:t>
            </a:r>
            <a:endParaRPr lang="en-US" sz="2000" dirty="0">
              <a:latin typeface="Times New Roman" pitchFamily="18" charset="0"/>
              <a:ea typeface="Calibri"/>
              <a:cs typeface="Times New Roman" pitchFamily="18" charset="0"/>
            </a:endParaRPr>
          </a:p>
          <a:p>
            <a:pPr>
              <a:lnSpc>
                <a:spcPct val="107000"/>
              </a:lnSpc>
              <a:spcAft>
                <a:spcPts val="800"/>
              </a:spcAft>
            </a:pPr>
            <a:r>
              <a:rPr lang="mn-MN" sz="2000" dirty="0">
                <a:latin typeface="Times New Roman" pitchFamily="18" charset="0"/>
                <a:ea typeface="Calibri"/>
                <a:cs typeface="Times New Roman" pitchFamily="18" charset="0"/>
              </a:rPr>
              <a:t>Тэд надад маш уриалгахнаар хариулт өгч байсан юм. Манай сургуулийг 2012 онд төгссөн Мэндбаяр гэдэг ах надад маш гүнзгий сэтгэгдэл төрүүлж чадсан. Тэрээр одоо Төрийн банкинд захирал хийж байгаа бөгөөд эх орныхоо төлөө ихийг хийж бүтээж байгаа нэгэн юм. </a:t>
            </a:r>
            <a:endParaRPr lang="en-US" sz="2000" dirty="0">
              <a:effectLst/>
              <a:latin typeface="Times New Roman" pitchFamily="18" charset="0"/>
              <a:ea typeface="Calibri"/>
              <a:cs typeface="Times New Roman"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54757" y="5085184"/>
            <a:ext cx="3240359" cy="725041"/>
          </a:xfrm>
          <a:prstGeom prst="rect">
            <a:avLst/>
          </a:prstGeom>
        </p:spPr>
      </p:pic>
    </p:spTree>
    <p:extLst>
      <p:ext uri="{BB962C8B-B14F-4D97-AF65-F5344CB8AC3E}">
        <p14:creationId xmlns:p14="http://schemas.microsoft.com/office/powerpoint/2010/main" val="281361713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5588" y="491871"/>
            <a:ext cx="6371233" cy="646331"/>
          </a:xfrm>
          <a:prstGeom prst="rect">
            <a:avLst/>
          </a:prstGeom>
        </p:spPr>
        <p:txBody>
          <a:bodyPr wrap="square">
            <a:spAutoFit/>
          </a:bodyPr>
          <a:lstStyle/>
          <a:p>
            <a:pPr algn="ctr" fontAlgn="base">
              <a:spcBef>
                <a:spcPct val="0"/>
              </a:spcBef>
              <a:spcAft>
                <a:spcPct val="0"/>
              </a:spcAft>
            </a:pPr>
            <a:r>
              <a:rPr lang="mn-MN" dirty="0">
                <a:latin typeface="Times New Roman" pitchFamily="18" charset="0"/>
                <a:cs typeface="Times New Roman" pitchFamily="18" charset="0"/>
              </a:rPr>
              <a:t>ОУЭЗБДС-н 2011-2014 </a:t>
            </a:r>
            <a:r>
              <a:rPr lang="mn-MN" dirty="0" smtClean="0">
                <a:latin typeface="Times New Roman" pitchFamily="18" charset="0"/>
                <a:cs typeface="Times New Roman" pitchFamily="18" charset="0"/>
              </a:rPr>
              <a:t>оны</a:t>
            </a:r>
            <a:endParaRPr lang="en-US" dirty="0" smtClean="0">
              <a:latin typeface="Times New Roman" pitchFamily="18" charset="0"/>
              <a:cs typeface="Times New Roman" pitchFamily="18" charset="0"/>
            </a:endParaRPr>
          </a:p>
          <a:p>
            <a:pPr algn="ctr" fontAlgn="base">
              <a:spcBef>
                <a:spcPct val="0"/>
              </a:spcBef>
              <a:spcAft>
                <a:spcPct val="0"/>
              </a:spcAft>
            </a:pPr>
            <a:r>
              <a:rPr lang="en-US" dirty="0" smtClean="0">
                <a:latin typeface="Times New Roman" pitchFamily="18" charset="0"/>
                <a:cs typeface="Times New Roman" pitchFamily="18" charset="0"/>
              </a:rPr>
              <a:t> </a:t>
            </a:r>
            <a:r>
              <a:rPr lang="mn-MN" dirty="0" smtClean="0">
                <a:solidFill>
                  <a:srgbClr val="FFFFFF"/>
                </a:solidFill>
                <a:latin typeface="Times New Roman" pitchFamily="18" charset="0"/>
                <a:ea typeface="Calibri" pitchFamily="34" charset="0"/>
                <a:cs typeface="Times New Roman" pitchFamily="18" charset="0"/>
              </a:rPr>
              <a:t>Төгсөгчдөд </a:t>
            </a:r>
            <a:r>
              <a:rPr lang="mn-MN" dirty="0">
                <a:solidFill>
                  <a:srgbClr val="FFFFFF"/>
                </a:solidFill>
                <a:latin typeface="Times New Roman" pitchFamily="18" charset="0"/>
                <a:ea typeface="Calibri" pitchFamily="34" charset="0"/>
                <a:cs typeface="Times New Roman" pitchFamily="18" charset="0"/>
              </a:rPr>
              <a:t>тулгамдаж буй асуудал</a:t>
            </a:r>
            <a:endParaRPr lang="mn-MN" dirty="0">
              <a:solidFill>
                <a:srgbClr val="FFFFFF"/>
              </a:solidFill>
              <a:latin typeface="Arial" pitchFamily="34" charset="0"/>
              <a:cs typeface="Arial" pitchFamily="34" charset="0"/>
            </a:endParaRP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2387" y="1412776"/>
            <a:ext cx="8205787" cy="360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779384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548680"/>
            <a:ext cx="7632848" cy="3261149"/>
          </a:xfrm>
          <a:prstGeom prst="rect">
            <a:avLst/>
          </a:prstGeom>
        </p:spPr>
        <p:txBody>
          <a:bodyPr wrap="square">
            <a:spAutoFit/>
          </a:bodyPr>
          <a:lstStyle/>
          <a:p>
            <a:pPr>
              <a:lnSpc>
                <a:spcPct val="107000"/>
              </a:lnSpc>
              <a:spcAft>
                <a:spcPts val="800"/>
              </a:spcAft>
            </a:pPr>
            <a:r>
              <a:rPr lang="mn-MN" dirty="0">
                <a:latin typeface="Times New Roman"/>
                <a:ea typeface="Calibri"/>
                <a:cs typeface="Times New Roman"/>
              </a:rPr>
              <a:t>Мөн өөр бусад хүмүүсээс асуултаа асуухад хэлний мэдлэг, багаар ажиллах чадвар хамгийн гол нь ажилласан туршлагыг ажилд ороход хамгийн голлон анхаардаг гэлээ. Харин тэдний ихэнх нь надад нэгэн ижил хариулт өгсөн юм. Тэр нь хүн өөрөө хичээвэл юуг ч хийж бүтээж чаддаг гэж хэлж байлаа. Тэгэхээр хамгийн гол зүйл нь хүн өөрийгөө </a:t>
            </a:r>
            <a:r>
              <a:rPr lang="mn-MN" dirty="0" smtClean="0">
                <a:latin typeface="Times New Roman"/>
                <a:ea typeface="Calibri"/>
                <a:cs typeface="Times New Roman"/>
              </a:rPr>
              <a:t>тухайн </a:t>
            </a:r>
            <a:r>
              <a:rPr lang="mn-MN" dirty="0">
                <a:latin typeface="Times New Roman"/>
                <a:ea typeface="Calibri"/>
                <a:cs typeface="Times New Roman"/>
              </a:rPr>
              <a:t>мэргэжилдээ бүрэн зориулж өөрийгөө 100 хувь дайчлах хэрэгтэй юм. </a:t>
            </a:r>
            <a:endParaRPr lang="en-US" sz="1600" dirty="0">
              <a:latin typeface="Calibri"/>
              <a:ea typeface="Calibri"/>
              <a:cs typeface="Times New Roman"/>
            </a:endParaRPr>
          </a:p>
          <a:p>
            <a:pPr>
              <a:lnSpc>
                <a:spcPct val="107000"/>
              </a:lnSpc>
              <a:spcAft>
                <a:spcPts val="800"/>
              </a:spcAft>
            </a:pPr>
            <a:r>
              <a:rPr lang="mn-MN" dirty="0">
                <a:latin typeface="Times New Roman"/>
                <a:ea typeface="Calibri"/>
                <a:cs typeface="Times New Roman"/>
              </a:rPr>
              <a:t>Одоо бид нарт маш их боломж байна. Бид эдгээр ах эгч нараасаа туршлага авч, хичээлээ маш сайн хийж, аливаа зүйлд чин сэтгэлээсээ хичээл зүтгэлтэй хандахад амьдрал үргэлж шинэ боломжоор дүүрэн юм. </a:t>
            </a:r>
            <a:endParaRPr lang="mn-MN" dirty="0" smtClean="0">
              <a:latin typeface="Times New Roman"/>
              <a:ea typeface="Calibri"/>
              <a:cs typeface="Times New Roman"/>
            </a:endParaRPr>
          </a:p>
          <a:p>
            <a:pPr>
              <a:lnSpc>
                <a:spcPct val="107000"/>
              </a:lnSpc>
              <a:spcAft>
                <a:spcPts val="800"/>
              </a:spcAft>
            </a:pPr>
            <a:r>
              <a:rPr lang="mn-MN" dirty="0">
                <a:latin typeface="Times New Roman"/>
                <a:ea typeface="Calibri"/>
              </a:rPr>
              <a:t>Тиймээ, өнөөдрийн зүтгэл бол маргаашийн амжилтын эх үүсвэр </a:t>
            </a:r>
            <a:r>
              <a:rPr lang="mn-MN" dirty="0" smtClean="0">
                <a:latin typeface="Times New Roman"/>
                <a:ea typeface="Calibri"/>
              </a:rPr>
              <a:t>билээ</a:t>
            </a:r>
            <a:r>
              <a:rPr lang="en-US" dirty="0" smtClean="0">
                <a:latin typeface="Times New Roman"/>
                <a:ea typeface="Calibri"/>
              </a:rPr>
              <a:t>.</a:t>
            </a:r>
            <a:endParaRPr lang="en-US" dirty="0">
              <a:effectLst/>
              <a:latin typeface="Calibri"/>
              <a:ea typeface="Calibri"/>
              <a:cs typeface="Times New Roman"/>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8606" y="3933056"/>
            <a:ext cx="2857500" cy="1895475"/>
          </a:xfrm>
          <a:prstGeom prst="rect">
            <a:avLst/>
          </a:prstGeom>
        </p:spPr>
      </p:pic>
    </p:spTree>
    <p:extLst>
      <p:ext uri="{BB962C8B-B14F-4D97-AF65-F5344CB8AC3E}">
        <p14:creationId xmlns:p14="http://schemas.microsoft.com/office/powerpoint/2010/main" val="96215710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608" y="332656"/>
            <a:ext cx="7924800" cy="796950"/>
          </a:xfrm>
        </p:spPr>
        <p:txBody>
          <a:bodyPr/>
          <a:lstStyle/>
          <a:p>
            <a:pPr algn="ctr"/>
            <a:r>
              <a:rPr lang="mn-MN" sz="2800" b="1" dirty="0" smtClean="0">
                <a:latin typeface="Times New Roman" pitchFamily="18" charset="0"/>
                <a:cs typeface="Times New Roman" pitchFamily="18" charset="0"/>
              </a:rPr>
              <a:t>Дүгнэлт</a:t>
            </a:r>
            <a:endParaRPr lang="en-US" sz="2800" b="1" dirty="0">
              <a:latin typeface="Times New Roman" pitchFamily="18" charset="0"/>
              <a:cs typeface="Times New Roman" pitchFamily="18" charset="0"/>
            </a:endParaRPr>
          </a:p>
        </p:txBody>
      </p:sp>
      <p:sp>
        <p:nvSpPr>
          <p:cNvPr id="5" name="Rectangle 4"/>
          <p:cNvSpPr/>
          <p:nvPr/>
        </p:nvSpPr>
        <p:spPr>
          <a:xfrm>
            <a:off x="755576" y="1340768"/>
            <a:ext cx="7776864" cy="4401205"/>
          </a:xfrm>
          <a:prstGeom prst="rect">
            <a:avLst/>
          </a:prstGeom>
        </p:spPr>
        <p:txBody>
          <a:bodyPr wrap="square">
            <a:spAutoFit/>
          </a:bodyPr>
          <a:lstStyle/>
          <a:p>
            <a:pPr>
              <a:defRPr sz="2000" b="1" i="0" u="none" strike="noStrike" kern="1200" baseline="0">
                <a:solidFill>
                  <a:srgbClr val="FFFFFF"/>
                </a:solidFill>
                <a:latin typeface="+mn-lt"/>
                <a:ea typeface="+mn-ea"/>
                <a:cs typeface="+mn-cs"/>
              </a:defRPr>
            </a:pPr>
            <a:r>
              <a:rPr lang="mn-MN" dirty="0" smtClean="0">
                <a:latin typeface="Times New Roman" pitchFamily="18" charset="0"/>
                <a:cs typeface="Times New Roman" pitchFamily="18" charset="0"/>
              </a:rPr>
              <a:t>Энэхүү судалгаанаас дүгнэж үзэхэд их дээд сургууль төгсөөд практик ажил дээр гарч буй оюутан залуусд ажилд ороход нь ажлын дадлага туршилга , хэлний мэдлэг , багаар ажиллах чадвар ихээр нөлөөлж байна. Оюутнууд их дээд сургуульд сурч байх хугацаандаа багаар ажиллах чадвар болон хэлний мэдлэгт одоо байгаагаас илүү хүчин чармайлт гарган түүнийхээ шаардлагыг өндөрсгөхөд түлхүү анхаарах хэрэгтэй болсныг харж болно. Түүнчлэн сурч буй хугацаанд оюутнуудын сарын амралтуудыг ашиглан эзэмшиж буй мэргэжилийнх нь дагуу  ажиллуулах нь ирээдүйд төгсөхдөө дадлага туршилга ихээр хуримтлуулан ажилд ороход тулгарах асуудал багасах болно гэж үзлээ . Би чи та бид бүхний амжилтанд хүрэх үгүй нь биднээс эхлэлтэй учир яг одооноос өөрийгөө бүрэн дайчилье тиймээ бид чадна урагшаа</a:t>
            </a:r>
          </a:p>
        </p:txBody>
      </p:sp>
    </p:spTree>
    <p:extLst>
      <p:ext uri="{BB962C8B-B14F-4D97-AF65-F5344CB8AC3E}">
        <p14:creationId xmlns:p14="http://schemas.microsoft.com/office/powerpoint/2010/main" val="34705240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821</TotalTime>
  <Words>747</Words>
  <Application>Microsoft Office PowerPoint</Application>
  <PresentationFormat>On-screen Show (4:3)</PresentationFormat>
  <Paragraphs>69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Horizon</vt:lpstr>
      <vt:lpstr>ОУЭЗБДС-н төгсөгчдийн хөдөлмөр эрхлэлтийн байдал</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Дүгнэлт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ОУЭЗБДС-н төгсөгчдийн хөдөлмөр эрхлэлтийн байдал</dc:title>
  <dc:creator>Azaa</dc:creator>
  <cp:lastModifiedBy>Azaa</cp:lastModifiedBy>
  <cp:revision>36</cp:revision>
  <dcterms:created xsi:type="dcterms:W3CDTF">2014-11-29T07:29:43Z</dcterms:created>
  <dcterms:modified xsi:type="dcterms:W3CDTF">2015-12-18T10:11:47Z</dcterms:modified>
</cp:coreProperties>
</file>