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78" r:id="rId3"/>
    <p:sldId id="280" r:id="rId4"/>
    <p:sldId id="281" r:id="rId5"/>
    <p:sldId id="282" r:id="rId6"/>
    <p:sldId id="283" r:id="rId7"/>
    <p:sldId id="284" r:id="rId8"/>
    <p:sldId id="285" r:id="rId9"/>
    <p:sldId id="286" r:id="rId10"/>
    <p:sldId id="287" r:id="rId11"/>
    <p:sldId id="256" r:id="rId12"/>
    <p:sldId id="258" r:id="rId13"/>
    <p:sldId id="262" r:id="rId14"/>
    <p:sldId id="259" r:id="rId15"/>
    <p:sldId id="260" r:id="rId16"/>
    <p:sldId id="261" r:id="rId17"/>
    <p:sldId id="257" r:id="rId18"/>
    <p:sldId id="263" r:id="rId19"/>
    <p:sldId id="288" r:id="rId20"/>
    <p:sldId id="289" r:id="rId21"/>
    <p:sldId id="290" r:id="rId22"/>
    <p:sldId id="264" r:id="rId23"/>
    <p:sldId id="265" r:id="rId24"/>
    <p:sldId id="266" r:id="rId25"/>
    <p:sldId id="267" r:id="rId26"/>
    <p:sldId id="268" r:id="rId27"/>
    <p:sldId id="269" r:id="rId28"/>
    <p:sldId id="291" r:id="rId29"/>
    <p:sldId id="292" r:id="rId30"/>
    <p:sldId id="293" r:id="rId31"/>
    <p:sldId id="294" r:id="rId32"/>
    <p:sldId id="295" r:id="rId33"/>
    <p:sldId id="296" r:id="rId34"/>
    <p:sldId id="297" r:id="rId35"/>
    <p:sldId id="271" r:id="rId36"/>
    <p:sldId id="272" r:id="rId37"/>
    <p:sldId id="273" r:id="rId38"/>
    <p:sldId id="274" r:id="rId39"/>
    <p:sldId id="277" r:id="rId40"/>
    <p:sldId id="270" r:id="rId41"/>
    <p:sldId id="299" r:id="rId42"/>
    <p:sldId id="300" r:id="rId43"/>
    <p:sldId id="301" r:id="rId44"/>
    <p:sldId id="302" r:id="rId45"/>
    <p:sldId id="298"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434" y="-25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41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Pr>
        <a:bodyPr/>
        <a:lstStyle/>
        <a:p>
          <a:pPr>
            <a:defRPr>
              <a:latin typeface="Arial" pitchFamily="34" charset="0"/>
              <a:cs typeface="Arial" pitchFamily="34" charset="0"/>
            </a:defRPr>
          </a:pPr>
          <a:endParaRPr lang="en-US"/>
        </a:p>
      </c:txPr>
    </c:title>
    <c:view3D>
      <c:perspective val="30"/>
    </c:view3D>
    <c:plotArea>
      <c:layout/>
      <c:bar3DChart>
        <c:barDir val="col"/>
        <c:grouping val="clustered"/>
        <c:ser>
          <c:idx val="0"/>
          <c:order val="0"/>
          <c:tx>
            <c:strRef>
              <c:f>Sheet1!$B$1</c:f>
              <c:strCache>
                <c:ptCount val="1"/>
                <c:pt idx="0">
                  <c:v>Урьдчилан сэргийлэх үзлэгийн хувь</c:v>
                </c:pt>
              </c:strCache>
            </c:strRef>
          </c:tx>
          <c:dLbls>
            <c:dLbl>
              <c:idx val="0"/>
              <c:layout>
                <c:manualLayout>
                  <c:x val="0"/>
                  <c:y val="-2.3809523809523822E-2"/>
                </c:manualLayout>
              </c:layout>
              <c:showVal val="1"/>
            </c:dLbl>
            <c:dLbl>
              <c:idx val="1"/>
              <c:layout>
                <c:manualLayout>
                  <c:x val="2.3148148148148151E-3"/>
                  <c:y val="-2.3809523809523822E-2"/>
                </c:manualLayout>
              </c:layout>
              <c:showVal val="1"/>
            </c:dLbl>
            <c:dLbl>
              <c:idx val="2"/>
              <c:layout>
                <c:manualLayout>
                  <c:x val="4.6296296296296502E-3"/>
                  <c:y val="-3.9682539682539701E-2"/>
                </c:manualLayout>
              </c:layout>
              <c:showVal val="1"/>
            </c:dLbl>
            <c:showVal val="1"/>
          </c:dLbls>
          <c:cat>
            <c:strRef>
              <c:f>Sheet1!$A$2:$A$6</c:f>
              <c:strCache>
                <c:ptCount val="5"/>
                <c:pt idx="0">
                  <c:v>2007 он</c:v>
                </c:pt>
                <c:pt idx="1">
                  <c:v>2008 он</c:v>
                </c:pt>
                <c:pt idx="2">
                  <c:v>2009 он</c:v>
                </c:pt>
                <c:pt idx="3">
                  <c:v>2010 он</c:v>
                </c:pt>
                <c:pt idx="4">
                  <c:v>2011 он</c:v>
                </c:pt>
              </c:strCache>
            </c:strRef>
          </c:cat>
          <c:val>
            <c:numRef>
              <c:f>Sheet1!$B$2:$B$6</c:f>
              <c:numCache>
                <c:formatCode>0%</c:formatCode>
                <c:ptCount val="5"/>
                <c:pt idx="0" formatCode="0.00%">
                  <c:v>0.41800000000000032</c:v>
                </c:pt>
                <c:pt idx="1">
                  <c:v>0.4</c:v>
                </c:pt>
                <c:pt idx="2" formatCode="0.00%">
                  <c:v>0.38880000000000164</c:v>
                </c:pt>
                <c:pt idx="3" formatCode="0.00%">
                  <c:v>0.36840000000000123</c:v>
                </c:pt>
                <c:pt idx="4">
                  <c:v>0.42400000000000032</c:v>
                </c:pt>
              </c:numCache>
            </c:numRef>
          </c:val>
        </c:ser>
        <c:gapWidth val="100"/>
        <c:shape val="cylinder"/>
        <c:axId val="62764928"/>
        <c:axId val="62766464"/>
        <c:axId val="0"/>
      </c:bar3DChart>
      <c:catAx>
        <c:axId val="62764928"/>
        <c:scaling>
          <c:orientation val="minMax"/>
        </c:scaling>
        <c:axPos val="b"/>
        <c:tickLblPos val="nextTo"/>
        <c:crossAx val="62766464"/>
        <c:crosses val="autoZero"/>
        <c:auto val="1"/>
        <c:lblAlgn val="ctr"/>
        <c:lblOffset val="100"/>
      </c:catAx>
      <c:valAx>
        <c:axId val="62766464"/>
        <c:scaling>
          <c:orientation val="minMax"/>
        </c:scaling>
        <c:axPos val="l"/>
        <c:majorGridlines/>
        <c:numFmt formatCode="0.00%" sourceLinked="1"/>
        <c:tickLblPos val="nextTo"/>
        <c:crossAx val="62764928"/>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view3D>
      <c:perspective val="30"/>
    </c:view3D>
    <c:plotArea>
      <c:layout/>
      <c:bar3DChart>
        <c:barDir val="col"/>
        <c:grouping val="clustered"/>
        <c:ser>
          <c:idx val="0"/>
          <c:order val="0"/>
          <c:tx>
            <c:strRef>
              <c:f>Sheet1!$B$1</c:f>
              <c:strCache>
                <c:ptCount val="1"/>
                <c:pt idx="0">
                  <c:v>Идэвхтэй эргэлтийн эзлэх хувь</c:v>
                </c:pt>
              </c:strCache>
            </c:strRef>
          </c:tx>
          <c:dLbls>
            <c:dLbl>
              <c:idx val="2"/>
              <c:layout>
                <c:manualLayout>
                  <c:x val="2.3148148148148147E-3"/>
                  <c:y val="-3.1746031746031744E-2"/>
                </c:manualLayout>
              </c:layout>
              <c:showVal val="1"/>
            </c:dLbl>
            <c:dLbl>
              <c:idx val="3"/>
              <c:layout>
                <c:manualLayout>
                  <c:x val="0"/>
                  <c:y val="-3.1746031746031744E-2"/>
                </c:manualLayout>
              </c:layout>
              <c:showVal val="1"/>
            </c:dLbl>
            <c:showVal val="1"/>
          </c:dLbls>
          <c:cat>
            <c:strRef>
              <c:f>Sheet1!$A$2:$A$6</c:f>
              <c:strCache>
                <c:ptCount val="5"/>
                <c:pt idx="0">
                  <c:v>2007 он</c:v>
                </c:pt>
                <c:pt idx="1">
                  <c:v>2008 он</c:v>
                </c:pt>
                <c:pt idx="2">
                  <c:v>2009 он</c:v>
                </c:pt>
                <c:pt idx="3">
                  <c:v>2010 он</c:v>
                </c:pt>
                <c:pt idx="4">
                  <c:v>2011 он</c:v>
                </c:pt>
              </c:strCache>
            </c:strRef>
          </c:cat>
          <c:val>
            <c:numRef>
              <c:f>Sheet1!$B$2:$B$6</c:f>
              <c:numCache>
                <c:formatCode>0.00%</c:formatCode>
                <c:ptCount val="5"/>
                <c:pt idx="0">
                  <c:v>0.25700000000000001</c:v>
                </c:pt>
                <c:pt idx="1">
                  <c:v>0.43100000000000038</c:v>
                </c:pt>
                <c:pt idx="2">
                  <c:v>0.25600000000000001</c:v>
                </c:pt>
                <c:pt idx="3" formatCode="0%">
                  <c:v>0.25600000000000001</c:v>
                </c:pt>
                <c:pt idx="4" formatCode="0%">
                  <c:v>0.23900000000000021</c:v>
                </c:pt>
              </c:numCache>
            </c:numRef>
          </c:val>
        </c:ser>
        <c:gapWidth val="100"/>
        <c:shape val="cylinder"/>
        <c:axId val="58477184"/>
        <c:axId val="58478976"/>
        <c:axId val="0"/>
      </c:bar3DChart>
      <c:catAx>
        <c:axId val="58477184"/>
        <c:scaling>
          <c:orientation val="minMax"/>
        </c:scaling>
        <c:axPos val="b"/>
        <c:tickLblPos val="nextTo"/>
        <c:crossAx val="58478976"/>
        <c:crosses val="autoZero"/>
        <c:auto val="1"/>
        <c:lblAlgn val="ctr"/>
        <c:lblOffset val="100"/>
      </c:catAx>
      <c:valAx>
        <c:axId val="58478976"/>
        <c:scaling>
          <c:orientation val="minMax"/>
        </c:scaling>
        <c:axPos val="l"/>
        <c:majorGridlines/>
        <c:numFmt formatCode="0.00%" sourceLinked="1"/>
        <c:tickLblPos val="nextTo"/>
        <c:crossAx val="58477184"/>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view3D>
      <c:perspective val="30"/>
    </c:view3D>
    <c:plotArea>
      <c:layout/>
      <c:bar3DChart>
        <c:barDir val="col"/>
        <c:grouping val="standard"/>
        <c:ser>
          <c:idx val="0"/>
          <c:order val="0"/>
          <c:tx>
            <c:strRef>
              <c:f>Sheet1!$B$1</c:f>
              <c:strCache>
                <c:ptCount val="1"/>
                <c:pt idx="0">
                  <c:v>Жирэмсэний эрт хяналтын хувь</c:v>
                </c:pt>
              </c:strCache>
            </c:strRef>
          </c:tx>
          <c:dLbls>
            <c:showVal val="1"/>
          </c:dLbls>
          <c:cat>
            <c:strRef>
              <c:f>Sheet1!$A$2:$A$6</c:f>
              <c:strCache>
                <c:ptCount val="5"/>
                <c:pt idx="0">
                  <c:v>2007 он</c:v>
                </c:pt>
                <c:pt idx="1">
                  <c:v>2008 он</c:v>
                </c:pt>
                <c:pt idx="2">
                  <c:v>2009 он</c:v>
                </c:pt>
                <c:pt idx="3">
                  <c:v>2010 он</c:v>
                </c:pt>
                <c:pt idx="4">
                  <c:v>2011 он</c:v>
                </c:pt>
              </c:strCache>
            </c:strRef>
          </c:cat>
          <c:val>
            <c:numRef>
              <c:f>Sheet1!$B$2:$B$6</c:f>
              <c:numCache>
                <c:formatCode>0.00%</c:formatCode>
                <c:ptCount val="5"/>
                <c:pt idx="0">
                  <c:v>0.69499999999999995</c:v>
                </c:pt>
                <c:pt idx="1">
                  <c:v>0.76100000000000245</c:v>
                </c:pt>
                <c:pt idx="2">
                  <c:v>0.83500000000000063</c:v>
                </c:pt>
                <c:pt idx="3">
                  <c:v>0.89900000000000002</c:v>
                </c:pt>
                <c:pt idx="4" formatCode="0%">
                  <c:v>0.86800000000000221</c:v>
                </c:pt>
              </c:numCache>
            </c:numRef>
          </c:val>
        </c:ser>
        <c:gapWidth val="100"/>
        <c:shape val="cone"/>
        <c:axId val="60388096"/>
        <c:axId val="60389632"/>
        <c:axId val="58524096"/>
      </c:bar3DChart>
      <c:catAx>
        <c:axId val="60388096"/>
        <c:scaling>
          <c:orientation val="minMax"/>
        </c:scaling>
        <c:axPos val="b"/>
        <c:tickLblPos val="nextTo"/>
        <c:crossAx val="60389632"/>
        <c:crosses val="autoZero"/>
        <c:auto val="1"/>
        <c:lblAlgn val="ctr"/>
        <c:lblOffset val="100"/>
      </c:catAx>
      <c:valAx>
        <c:axId val="60389632"/>
        <c:scaling>
          <c:orientation val="minMax"/>
        </c:scaling>
        <c:axPos val="l"/>
        <c:majorGridlines/>
        <c:numFmt formatCode="0.00%" sourceLinked="1"/>
        <c:tickLblPos val="nextTo"/>
        <c:crossAx val="60388096"/>
        <c:crosses val="autoZero"/>
        <c:crossBetween val="between"/>
      </c:valAx>
      <c:serAx>
        <c:axId val="58524096"/>
        <c:scaling>
          <c:orientation val="minMax"/>
        </c:scaling>
        <c:delete val="1"/>
        <c:axPos val="b"/>
        <c:tickLblPos val="nextTo"/>
        <c:crossAx val="60389632"/>
        <c:crosses val="autoZero"/>
      </c:ser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view3D>
      <c:perspective val="30"/>
    </c:view3D>
    <c:plotArea>
      <c:layout/>
      <c:bar3DChart>
        <c:barDir val="col"/>
        <c:grouping val="standard"/>
        <c:ser>
          <c:idx val="0"/>
          <c:order val="0"/>
          <c:tx>
            <c:strRef>
              <c:f>Sheet1!$B$1</c:f>
              <c:strCache>
                <c:ptCount val="1"/>
                <c:pt idx="0">
                  <c:v>Нярайн хяналтын хувь</c:v>
                </c:pt>
              </c:strCache>
            </c:strRef>
          </c:tx>
          <c:dLbls>
            <c:dLbl>
              <c:idx val="1"/>
              <c:layout>
                <c:manualLayout>
                  <c:x val="2.3148148148148572E-3"/>
                  <c:y val="-3.968253968253968E-2"/>
                </c:manualLayout>
              </c:layout>
              <c:showVal val="1"/>
            </c:dLbl>
            <c:dLbl>
              <c:idx val="2"/>
              <c:layout>
                <c:manualLayout>
                  <c:x val="6.9444444444444623E-3"/>
                  <c:y val="-3.968253968253968E-2"/>
                </c:manualLayout>
              </c:layout>
              <c:showVal val="1"/>
            </c:dLbl>
            <c:dLbl>
              <c:idx val="4"/>
              <c:layout>
                <c:manualLayout>
                  <c:x val="1.8518518518518573E-2"/>
                  <c:y val="-2.7777777777777964E-2"/>
                </c:manualLayout>
              </c:layout>
              <c:showVal val="1"/>
            </c:dLbl>
            <c:showVal val="1"/>
          </c:dLbls>
          <c:cat>
            <c:strRef>
              <c:f>Sheet1!$A$2:$A$6</c:f>
              <c:strCache>
                <c:ptCount val="5"/>
                <c:pt idx="0">
                  <c:v>2007 он </c:v>
                </c:pt>
                <c:pt idx="1">
                  <c:v>2008 он</c:v>
                </c:pt>
                <c:pt idx="2">
                  <c:v>2009 он</c:v>
                </c:pt>
                <c:pt idx="3">
                  <c:v>2010 он</c:v>
                </c:pt>
                <c:pt idx="4">
                  <c:v>2011 он</c:v>
                </c:pt>
              </c:strCache>
            </c:strRef>
          </c:cat>
          <c:val>
            <c:numRef>
              <c:f>Sheet1!$B$2:$B$6</c:f>
              <c:numCache>
                <c:formatCode>0.00%</c:formatCode>
                <c:ptCount val="5"/>
                <c:pt idx="0">
                  <c:v>0.99199999999999999</c:v>
                </c:pt>
                <c:pt idx="1">
                  <c:v>0.995</c:v>
                </c:pt>
                <c:pt idx="2">
                  <c:v>0.995</c:v>
                </c:pt>
                <c:pt idx="3" formatCode="0%">
                  <c:v>0.98699999999999999</c:v>
                </c:pt>
                <c:pt idx="4" formatCode="0%">
                  <c:v>1</c:v>
                </c:pt>
              </c:numCache>
            </c:numRef>
          </c:val>
        </c:ser>
        <c:gapWidth val="100"/>
        <c:shape val="cone"/>
        <c:axId val="60416000"/>
        <c:axId val="60417536"/>
        <c:axId val="59246336"/>
      </c:bar3DChart>
      <c:catAx>
        <c:axId val="60416000"/>
        <c:scaling>
          <c:orientation val="minMax"/>
        </c:scaling>
        <c:axPos val="b"/>
        <c:tickLblPos val="nextTo"/>
        <c:crossAx val="60417536"/>
        <c:crosses val="autoZero"/>
        <c:auto val="1"/>
        <c:lblAlgn val="ctr"/>
        <c:lblOffset val="100"/>
      </c:catAx>
      <c:valAx>
        <c:axId val="60417536"/>
        <c:scaling>
          <c:orientation val="minMax"/>
        </c:scaling>
        <c:axPos val="l"/>
        <c:majorGridlines/>
        <c:numFmt formatCode="0.00%" sourceLinked="1"/>
        <c:tickLblPos val="nextTo"/>
        <c:crossAx val="60416000"/>
        <c:crosses val="autoZero"/>
        <c:crossBetween val="between"/>
      </c:valAx>
      <c:serAx>
        <c:axId val="59246336"/>
        <c:scaling>
          <c:orientation val="minMax"/>
        </c:scaling>
        <c:delete val="1"/>
        <c:axPos val="b"/>
        <c:tickLblPos val="nextTo"/>
        <c:crossAx val="60417536"/>
        <c:crosses val="autoZero"/>
      </c:ser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Pr>
        <a:bodyPr/>
        <a:lstStyle/>
        <a:p>
          <a:pPr>
            <a:defRPr sz="1500">
              <a:latin typeface="Arial" pitchFamily="34" charset="0"/>
              <a:cs typeface="Arial" pitchFamily="34" charset="0"/>
            </a:defRPr>
          </a:pPr>
          <a:endParaRPr lang="en-US"/>
        </a:p>
      </c:txPr>
    </c:title>
    <c:plotArea>
      <c:layout/>
      <c:barChart>
        <c:barDir val="col"/>
        <c:grouping val="clustered"/>
        <c:ser>
          <c:idx val="0"/>
          <c:order val="0"/>
          <c:tx>
            <c:strRef>
              <c:f>Sheet1!$B$1</c:f>
              <c:strCache>
                <c:ptCount val="1"/>
                <c:pt idx="0">
                  <c:v>Идэвхтэй хяналтын эрүүлжилтийн хувь</c:v>
                </c:pt>
              </c:strCache>
            </c:strRef>
          </c:tx>
          <c:dLbls>
            <c:dLbl>
              <c:idx val="0"/>
              <c:layout>
                <c:manualLayout>
                  <c:x val="0"/>
                  <c:y val="-6.3492063492063502E-2"/>
                </c:manualLayout>
              </c:layout>
              <c:showVal val="1"/>
            </c:dLbl>
            <c:dLbl>
              <c:idx val="1"/>
              <c:layout>
                <c:manualLayout>
                  <c:x val="4.6296296296296519E-3"/>
                  <c:y val="-7.5396825396825434E-2"/>
                </c:manualLayout>
              </c:layout>
              <c:showVal val="1"/>
            </c:dLbl>
            <c:dLbl>
              <c:idx val="2"/>
              <c:layout>
                <c:manualLayout>
                  <c:x val="0"/>
                  <c:y val="-1.1904761904761921E-2"/>
                </c:manualLayout>
              </c:layout>
              <c:showVal val="1"/>
            </c:dLbl>
            <c:dLbl>
              <c:idx val="3"/>
              <c:layout>
                <c:manualLayout>
                  <c:x val="0"/>
                  <c:y val="-7.9365079365079361E-2"/>
                </c:manualLayout>
              </c:layout>
              <c:showVal val="1"/>
            </c:dLbl>
            <c:showVal val="1"/>
          </c:dLbls>
          <c:cat>
            <c:strRef>
              <c:f>Sheet1!$A$2:$A$6</c:f>
              <c:strCache>
                <c:ptCount val="5"/>
                <c:pt idx="0">
                  <c:v>2007 он</c:v>
                </c:pt>
                <c:pt idx="1">
                  <c:v>2008 он</c:v>
                </c:pt>
                <c:pt idx="2">
                  <c:v>2009 он</c:v>
                </c:pt>
                <c:pt idx="3">
                  <c:v>2010 он</c:v>
                </c:pt>
                <c:pt idx="4">
                  <c:v>2011 он</c:v>
                </c:pt>
              </c:strCache>
            </c:strRef>
          </c:cat>
          <c:val>
            <c:numRef>
              <c:f>Sheet1!$B$2:$B$6</c:f>
              <c:numCache>
                <c:formatCode>0.00%</c:formatCode>
                <c:ptCount val="5"/>
                <c:pt idx="0">
                  <c:v>0.45400000000000001</c:v>
                </c:pt>
                <c:pt idx="1">
                  <c:v>0.45900000000000002</c:v>
                </c:pt>
                <c:pt idx="2">
                  <c:v>0.62700000000000178</c:v>
                </c:pt>
                <c:pt idx="3">
                  <c:v>0.49100000000000038</c:v>
                </c:pt>
                <c:pt idx="4">
                  <c:v>0.49600000000000077</c:v>
                </c:pt>
              </c:numCache>
            </c:numRef>
          </c:val>
        </c:ser>
        <c:gapWidth val="100"/>
        <c:axId val="64663552"/>
        <c:axId val="64665088"/>
      </c:barChart>
      <c:catAx>
        <c:axId val="64663552"/>
        <c:scaling>
          <c:orientation val="minMax"/>
        </c:scaling>
        <c:axPos val="b"/>
        <c:tickLblPos val="nextTo"/>
        <c:crossAx val="64665088"/>
        <c:crosses val="autoZero"/>
        <c:auto val="1"/>
        <c:lblAlgn val="ctr"/>
        <c:lblOffset val="100"/>
      </c:catAx>
      <c:valAx>
        <c:axId val="64665088"/>
        <c:scaling>
          <c:orientation val="minMax"/>
        </c:scaling>
        <c:axPos val="l"/>
        <c:majorGridlines/>
        <c:numFmt formatCode="0.00%" sourceLinked="1"/>
        <c:tickLblPos val="nextTo"/>
        <c:crossAx val="64663552"/>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Pr>
        <a:bodyPr/>
        <a:lstStyle/>
        <a:p>
          <a:pPr>
            <a:defRPr>
              <a:latin typeface="Arial" pitchFamily="34" charset="0"/>
              <a:cs typeface="Arial" pitchFamily="34" charset="0"/>
            </a:defRPr>
          </a:pPr>
          <a:endParaRPr lang="en-US"/>
        </a:p>
      </c:txPr>
    </c:title>
    <c:view3D>
      <c:perspective val="30"/>
    </c:view3D>
    <c:plotArea>
      <c:layout/>
      <c:bar3DChart>
        <c:barDir val="col"/>
        <c:grouping val="standard"/>
        <c:ser>
          <c:idx val="0"/>
          <c:order val="0"/>
          <c:tx>
            <c:strRef>
              <c:f>Sheet1!$B$1</c:f>
              <c:strCache>
                <c:ptCount val="1"/>
                <c:pt idx="0">
                  <c:v>Өрхийн эмнэлэгт үзүүлж буй нарийн мэргэжлийн анхан шатны тусламжийн хувь</c:v>
                </c:pt>
              </c:strCache>
            </c:strRef>
          </c:tx>
          <c:dLbls>
            <c:dLbl>
              <c:idx val="0"/>
              <c:layout>
                <c:manualLayout>
                  <c:x val="0"/>
                  <c:y val="-6.3492063492063502E-2"/>
                </c:manualLayout>
              </c:layout>
              <c:showVal val="1"/>
            </c:dLbl>
            <c:dLbl>
              <c:idx val="1"/>
              <c:layout>
                <c:manualLayout>
                  <c:x val="4.6296296296296953E-3"/>
                  <c:y val="-1.9841269841269916E-2"/>
                </c:manualLayout>
              </c:layout>
              <c:spPr/>
              <c:txPr>
                <a:bodyPr/>
                <a:lstStyle/>
                <a:p>
                  <a:pPr>
                    <a:defRPr>
                      <a:latin typeface="Arial" pitchFamily="34" charset="0"/>
                      <a:cs typeface="Arial" pitchFamily="34" charset="0"/>
                    </a:defRPr>
                  </a:pPr>
                  <a:endParaRPr lang="en-US"/>
                </a:p>
              </c:txPr>
              <c:showVal val="1"/>
            </c:dLbl>
            <c:dLbl>
              <c:idx val="2"/>
              <c:layout>
                <c:manualLayout>
                  <c:x val="0"/>
                  <c:y val="-1.9841269841269916E-2"/>
                </c:manualLayout>
              </c:layout>
              <c:showVal val="1"/>
            </c:dLbl>
            <c:dLbl>
              <c:idx val="3"/>
              <c:layout>
                <c:manualLayout>
                  <c:x val="0"/>
                  <c:y val="-1.9841269841269916E-2"/>
                </c:manualLayout>
              </c:layout>
              <c:showVal val="1"/>
            </c:dLbl>
            <c:showVal val="1"/>
          </c:dLbls>
          <c:cat>
            <c:strRef>
              <c:f>Sheet1!$A$2:$A$6</c:f>
              <c:strCache>
                <c:ptCount val="5"/>
                <c:pt idx="0">
                  <c:v>2007 он</c:v>
                </c:pt>
                <c:pt idx="1">
                  <c:v>2008   он</c:v>
                </c:pt>
                <c:pt idx="2">
                  <c:v>2009 он</c:v>
                </c:pt>
                <c:pt idx="3">
                  <c:v>2010 он</c:v>
                </c:pt>
                <c:pt idx="4">
                  <c:v>2011 он</c:v>
                </c:pt>
              </c:strCache>
            </c:strRef>
          </c:cat>
          <c:val>
            <c:numRef>
              <c:f>Sheet1!$B$2:$B$6</c:f>
              <c:numCache>
                <c:formatCode>0%</c:formatCode>
                <c:ptCount val="5"/>
                <c:pt idx="0">
                  <c:v>0.2</c:v>
                </c:pt>
                <c:pt idx="1">
                  <c:v>0.21000000000000021</c:v>
                </c:pt>
                <c:pt idx="2" formatCode="0.00%">
                  <c:v>0.20500000000000004</c:v>
                </c:pt>
                <c:pt idx="3">
                  <c:v>0.21000000000000021</c:v>
                </c:pt>
                <c:pt idx="4" formatCode="0.00%">
                  <c:v>0.21100000000000024</c:v>
                </c:pt>
              </c:numCache>
            </c:numRef>
          </c:val>
        </c:ser>
        <c:gapWidth val="100"/>
        <c:shape val="cone"/>
        <c:axId val="64731392"/>
        <c:axId val="65798144"/>
        <c:axId val="64618496"/>
      </c:bar3DChart>
      <c:catAx>
        <c:axId val="64731392"/>
        <c:scaling>
          <c:orientation val="minMax"/>
        </c:scaling>
        <c:axPos val="b"/>
        <c:tickLblPos val="nextTo"/>
        <c:crossAx val="65798144"/>
        <c:crosses val="autoZero"/>
        <c:auto val="1"/>
        <c:lblAlgn val="ctr"/>
        <c:lblOffset val="100"/>
      </c:catAx>
      <c:valAx>
        <c:axId val="65798144"/>
        <c:scaling>
          <c:orientation val="minMax"/>
        </c:scaling>
        <c:axPos val="l"/>
        <c:majorGridlines/>
        <c:numFmt formatCode="0%" sourceLinked="1"/>
        <c:tickLblPos val="nextTo"/>
        <c:crossAx val="64731392"/>
        <c:crosses val="autoZero"/>
        <c:crossBetween val="between"/>
      </c:valAx>
      <c:serAx>
        <c:axId val="64618496"/>
        <c:scaling>
          <c:orientation val="minMax"/>
        </c:scaling>
        <c:delete val="1"/>
        <c:axPos val="b"/>
        <c:tickLblPos val="nextTo"/>
        <c:crossAx val="65798144"/>
        <c:crosses val="autoZero"/>
      </c:serAx>
    </c:plotArea>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A507B28-69FA-4E8A-9072-F52890E0DFD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07B28-69FA-4E8A-9072-F52890E0DFD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A507B28-69FA-4E8A-9072-F52890E0DFD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9611F4-CEC0-442A-B57D-D998CD8A791C}"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07B28-69FA-4E8A-9072-F52890E0DF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29611F4-CEC0-442A-B57D-D998CD8A791C}" type="datetimeFigureOut">
              <a:rPr lang="en-US" smtClean="0"/>
              <a:pPr/>
              <a:t>11/23/2012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507B28-69FA-4E8A-9072-F52890E0DFD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285860"/>
            <a:ext cx="7851648" cy="2857520"/>
          </a:xfrm>
        </p:spPr>
        <p:txBody>
          <a:bodyPr>
            <a:normAutofit/>
          </a:bodyPr>
          <a:lstStyle/>
          <a:p>
            <a:pPr lvl="1" algn="ctr"/>
            <a:r>
              <a:rPr lang="mn-MN" sz="3100" b="1" dirty="0">
                <a:latin typeface="Arial" pitchFamily="34" charset="0"/>
                <a:cs typeface="Arial" pitchFamily="34" charset="0"/>
              </a:rPr>
              <a:t>Эрүүл мэндийн тусламж үйлчилгээний </a:t>
            </a:r>
            <a:r>
              <a:rPr lang="mn-MN" sz="3100" b="1" dirty="0" smtClean="0">
                <a:latin typeface="Arial" pitchFamily="34" charset="0"/>
                <a:cs typeface="Arial" pitchFamily="34" charset="0"/>
              </a:rPr>
              <a:t>чанарын</a:t>
            </a:r>
            <a:r>
              <a:rPr lang="en-US" sz="3100" b="1" dirty="0" smtClean="0">
                <a:latin typeface="Arial" pitchFamily="34" charset="0"/>
                <a:cs typeface="Arial" pitchFamily="34" charset="0"/>
              </a:rPr>
              <a:t> </a:t>
            </a:r>
            <a:r>
              <a:rPr lang="mn-MN" sz="3100" b="1" dirty="0" smtClean="0">
                <a:latin typeface="Arial" pitchFamily="34" charset="0"/>
                <a:cs typeface="Arial" pitchFamily="34" charset="0"/>
              </a:rPr>
              <a:t>удирдлага, өрхийн эрүүл мэндийн төвийн чанарын </a:t>
            </a:r>
            <a:r>
              <a:rPr lang="mn-MN" sz="3100" b="1" dirty="0">
                <a:latin typeface="Arial" pitchFamily="34" charset="0"/>
                <a:cs typeface="Arial" pitchFamily="34" charset="0"/>
              </a:rPr>
              <a:t>асуудал</a:t>
            </a:r>
            <a:r>
              <a:rPr lang="en-US" dirty="0">
                <a:latin typeface="Arial" pitchFamily="34" charset="0"/>
                <a:cs typeface="Arial" pitchFamily="34" charset="0"/>
              </a:rPr>
              <a:t/>
            </a:r>
            <a:br>
              <a:rPr lang="en-US" dirty="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a:xfrm>
            <a:off x="857224" y="4286256"/>
            <a:ext cx="7854696" cy="2286016"/>
          </a:xfrm>
        </p:spPr>
        <p:txBody>
          <a:bodyPr/>
          <a:lstStyle/>
          <a:p>
            <a:r>
              <a:rPr lang="mn-MN" dirty="0" smtClean="0">
                <a:latin typeface="Arial" pitchFamily="34" charset="0"/>
                <a:cs typeface="Arial" pitchFamily="34" charset="0"/>
              </a:rPr>
              <a:t>Б. Цэнгэлмаа</a:t>
            </a:r>
            <a:endParaRPr lang="en-US" dirty="0" smtClean="0">
              <a:latin typeface="Arial" pitchFamily="34" charset="0"/>
              <a:cs typeface="Arial" pitchFamily="34" charset="0"/>
            </a:endParaRPr>
          </a:p>
          <a:p>
            <a:r>
              <a:rPr lang="mn-MN" dirty="0" smtClean="0">
                <a:latin typeface="Arial" pitchFamily="34" charset="0"/>
                <a:cs typeface="Arial" pitchFamily="34" charset="0"/>
              </a:rPr>
              <a:t>Мөнхцэцэг</a:t>
            </a:r>
          </a:p>
          <a:p>
            <a:endParaRPr lang="mn-MN" dirty="0" smtClean="0">
              <a:latin typeface="Arial" pitchFamily="34" charset="0"/>
              <a:cs typeface="Arial" pitchFamily="34" charset="0"/>
            </a:endParaRPr>
          </a:p>
          <a:p>
            <a:pPr algn="ctr"/>
            <a:r>
              <a:rPr lang="mn-MN" dirty="0" smtClean="0">
                <a:latin typeface="Arial" pitchFamily="34" charset="0"/>
                <a:cs typeface="Arial" pitchFamily="34" charset="0"/>
              </a:rPr>
              <a:t>2012 он</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53210"/>
          </a:xfrm>
        </p:spPr>
        <p:txBody>
          <a:bodyPr>
            <a:normAutofit fontScale="90000"/>
          </a:bodyPr>
          <a:lstStyle/>
          <a:p>
            <a:pPr algn="ctr"/>
            <a:r>
              <a:rPr lang="mn-MN" sz="4400" dirty="0" smtClean="0">
                <a:latin typeface="Arial" pitchFamily="34" charset="0"/>
                <a:cs typeface="Arial" pitchFamily="34" charset="0"/>
              </a:rPr>
              <a:t>Чанарын хөгжил</a:t>
            </a:r>
            <a:endParaRPr lang="en-US" sz="4400" dirty="0">
              <a:latin typeface="Arial" pitchFamily="34" charset="0"/>
              <a:cs typeface="Arial" pitchFamily="34" charset="0"/>
            </a:endParaRPr>
          </a:p>
        </p:txBody>
      </p:sp>
      <p:sp>
        <p:nvSpPr>
          <p:cNvPr id="3" name="Content Placeholder 2"/>
          <p:cNvSpPr>
            <a:spLocks noGrp="1"/>
          </p:cNvSpPr>
          <p:nvPr>
            <p:ph idx="1"/>
          </p:nvPr>
        </p:nvSpPr>
        <p:spPr>
          <a:xfrm>
            <a:off x="457200" y="1428736"/>
            <a:ext cx="8229600" cy="4572032"/>
          </a:xfrm>
        </p:spPr>
        <p:txBody>
          <a:bodyPr>
            <a:normAutofit/>
          </a:bodyPr>
          <a:lstStyle/>
          <a:p>
            <a:pPr algn="just"/>
            <a:r>
              <a:rPr lang="mn-MN" dirty="0" smtClean="0">
                <a:latin typeface="Arial" pitchFamily="34" charset="0"/>
                <a:cs typeface="Arial" pitchFamily="34" charset="0"/>
              </a:rPr>
              <a:t>Эрүүл мэндийн үйлчилгээн дэх чанарын хяналт, чанарын үнэлгээ нь 19-р зууны дунд үед Англид эхлэн хөгжжээ.</a:t>
            </a:r>
          </a:p>
          <a:p>
            <a:pPr algn="just"/>
            <a:r>
              <a:rPr lang="mn-MN" dirty="0" smtClean="0">
                <a:latin typeface="Arial" pitchFamily="34" charset="0"/>
                <a:cs typeface="Arial" pitchFamily="34" charset="0"/>
              </a:rPr>
              <a:t>Монголд 1998 оноос томоохон эмнэлгүүдэд чанарын менежер ажиллаж эхэлсэн. </a:t>
            </a:r>
          </a:p>
          <a:p>
            <a:pPr algn="just"/>
            <a:r>
              <a:rPr lang="mn-MN" dirty="0" smtClean="0">
                <a:latin typeface="Arial" pitchFamily="34" charset="0"/>
                <a:cs typeface="Arial" pitchFamily="34" charset="0"/>
              </a:rPr>
              <a:t>2000 оноос чанарын албатай болсон.</a:t>
            </a:r>
          </a:p>
          <a:p>
            <a:pPr algn="just"/>
            <a:r>
              <a:rPr lang="mn-MN" dirty="0" smtClean="0">
                <a:latin typeface="Arial" pitchFamily="34" charset="0"/>
                <a:cs typeface="Arial" pitchFamily="34" charset="0"/>
              </a:rPr>
              <a:t>2003 оноос эмнэлгийн байгууллагуудад “итгэмжлэл” олгож чанарын хөтөлбөр төлөвлөгөөтэй болсон.</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0334"/>
          </a:xfrm>
        </p:spPr>
        <p:txBody>
          <a:bodyPr>
            <a:normAutofit fontScale="90000"/>
          </a:bodyPr>
          <a:lstStyle/>
          <a:p>
            <a:pPr algn="ctr"/>
            <a:r>
              <a:rPr lang="mn-MN" dirty="0" smtClean="0"/>
              <a:t>Чанар</a:t>
            </a:r>
            <a:endParaRPr lang="en-US" dirty="0"/>
          </a:p>
        </p:txBody>
      </p:sp>
      <p:sp>
        <p:nvSpPr>
          <p:cNvPr id="3" name="Content Placeholder 2"/>
          <p:cNvSpPr>
            <a:spLocks noGrp="1"/>
          </p:cNvSpPr>
          <p:nvPr>
            <p:ph idx="1"/>
          </p:nvPr>
        </p:nvSpPr>
        <p:spPr>
          <a:xfrm>
            <a:off x="457200" y="1357298"/>
            <a:ext cx="8229600" cy="4967302"/>
          </a:xfrm>
        </p:spPr>
        <p:txBody>
          <a:bodyPr>
            <a:normAutofit lnSpcReduction="10000"/>
          </a:bodyPr>
          <a:lstStyle/>
          <a:p>
            <a:pPr algn="just"/>
            <a:r>
              <a:rPr lang="mn-MN" b="1" dirty="0" smtClean="0">
                <a:latin typeface="Arial" pitchFamily="34" charset="0"/>
                <a:cs typeface="Arial" pitchFamily="34" charset="0"/>
              </a:rPr>
              <a:t>Чанар гэдэг нь үйл явц, үүрэг даалгавар, гүйцэтгэл талаас нь авч үзвэл: </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Тусламж үйлчилгээний чанар бол үйл ажиллагааны ухаалаг чиглэл болон чадварлаг гүйцэтгэл .</a:t>
            </a:r>
            <a:endParaRPr lang="en-US" dirty="0" smtClean="0">
              <a:latin typeface="Arial" pitchFamily="34" charset="0"/>
              <a:cs typeface="Arial" pitchFamily="34" charset="0"/>
            </a:endParaRPr>
          </a:p>
          <a:p>
            <a:pPr algn="just"/>
            <a:r>
              <a:rPr lang="mn-MN" b="1" dirty="0" smtClean="0">
                <a:latin typeface="Arial" pitchFamily="34" charset="0"/>
                <a:cs typeface="Arial" pitchFamily="34" charset="0"/>
              </a:rPr>
              <a:t>Үйлдвэрлэлийн загвар талаас нь авч үзвэл:</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Үйлчлүүлэгчдэд чиглэсэн, тэдний хэрэгцээ ба хүсэн хүлээсэн түвшинг хангах үндсэн зорилго бүхий гүйцэтгэл .</a:t>
            </a:r>
            <a:endParaRPr lang="en-US" dirty="0" smtClean="0">
              <a:latin typeface="Arial" pitchFamily="34" charset="0"/>
              <a:cs typeface="Arial" pitchFamily="34" charset="0"/>
            </a:endParaRPr>
          </a:p>
          <a:p>
            <a:pPr algn="just"/>
            <a:r>
              <a:rPr lang="mn-MN" b="1" dirty="0" smtClean="0">
                <a:latin typeface="Arial" pitchFamily="34" charset="0"/>
                <a:cs typeface="Arial" pitchFamily="34" charset="0"/>
              </a:rPr>
              <a:t>Манлайлал ба удирдлагын ухааны талаас нь авч үзвэл:</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Зөв зүйлийг анх удаа зөв цагт нь дараагийн тохиолдлоос илүү сайн гүйцэтгэх гүйцэтгэл.</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4422"/>
            <a:ext cx="8229600" cy="5429288"/>
          </a:xfrm>
        </p:spPr>
        <p:txBody>
          <a:bodyPr/>
          <a:lstStyle/>
          <a:p>
            <a:pPr algn="just"/>
            <a:r>
              <a:rPr lang="mn-MN" b="1" dirty="0" smtClean="0">
                <a:latin typeface="Arial" pitchFamily="34" charset="0"/>
                <a:cs typeface="Arial" pitchFamily="34" charset="0"/>
              </a:rPr>
              <a:t>Чанарын баталгаа</a:t>
            </a:r>
            <a:r>
              <a:rPr lang="mn-MN" dirty="0" smtClean="0">
                <a:latin typeface="Arial" pitchFamily="34" charset="0"/>
                <a:cs typeface="Arial" pitchFamily="34" charset="0"/>
              </a:rPr>
              <a:t> гэдэг нь чанарын төлөвлөлт хийх, стандарт тогтоох, хэрэгжүүлэх, хэрэгжилтийг хэмжих ойлголт юм.</a:t>
            </a:r>
            <a:endParaRPr lang="en-US" dirty="0" smtClean="0">
              <a:latin typeface="Arial" pitchFamily="34" charset="0"/>
              <a:cs typeface="Arial" pitchFamily="34" charset="0"/>
            </a:endParaRPr>
          </a:p>
          <a:p>
            <a:pPr algn="just"/>
            <a:r>
              <a:rPr lang="mn-MN" b="1" dirty="0" smtClean="0">
                <a:latin typeface="Arial" pitchFamily="34" charset="0"/>
                <a:cs typeface="Arial" pitchFamily="34" charset="0"/>
              </a:rPr>
              <a:t>Чанарын хяналт</a:t>
            </a:r>
            <a:r>
              <a:rPr lang="mn-MN" dirty="0" smtClean="0">
                <a:latin typeface="Arial" pitchFamily="34" charset="0"/>
                <a:cs typeface="Arial" pitchFamily="34" charset="0"/>
              </a:rPr>
              <a:t> гэдэг нь хүссэн түвшин ба одоогийн гүйцэтгэлийн хооронд байгаа ялгааг гаргах хэмжилт хийх үйл явц юм.</a:t>
            </a:r>
            <a:endParaRPr lang="en-US" dirty="0" smtClean="0">
              <a:latin typeface="Arial" pitchFamily="34" charset="0"/>
              <a:cs typeface="Arial" pitchFamily="34" charset="0"/>
            </a:endParaRPr>
          </a:p>
          <a:p>
            <a:pPr algn="just"/>
            <a:r>
              <a:rPr lang="mn-MN" b="1" dirty="0" smtClean="0">
                <a:latin typeface="Arial" pitchFamily="34" charset="0"/>
                <a:cs typeface="Arial" pitchFamily="34" charset="0"/>
              </a:rPr>
              <a:t>Чанар сайжруулах</a:t>
            </a:r>
            <a:r>
              <a:rPr lang="mn-MN" dirty="0" smtClean="0">
                <a:latin typeface="Arial" pitchFamily="34" charset="0"/>
                <a:cs typeface="Arial" pitchFamily="34" charset="0"/>
              </a:rPr>
              <a:t> гэдэг нь байгууллагын тасралтгүй хийх үйл явц.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normAutofit lnSpcReduction="10000"/>
          </a:bodyPr>
          <a:lstStyle/>
          <a:p>
            <a:pPr algn="just"/>
            <a:r>
              <a:rPr lang="mn-MN" dirty="0" smtClean="0">
                <a:latin typeface="Arial" pitchFamily="34" charset="0"/>
                <a:cs typeface="Arial" pitchFamily="34" charset="0"/>
              </a:rPr>
              <a:t>Эрүүл мэндийн тусламж, үйлчилгээний чанарын хөгжлийн тулгын гурван чулуу нь чанар, хүртээмж, үнэ юм. Гүйцэтгэх чадвар, эдийн засгийн үр дүн, хүртээмж зэрэг аргад тулгуурлан үйлчлүүлэгчид тусламж, үйлчилгээ үзүүлж чанарт хүрнэ. Үйлчилгээний чанар нь зөвхөн үйлчлүүлэгчид чиглэсэн байна.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Чанарыг ямараар ч тодорхойлсон түүнд тусламж, үйлчилгээний дараах бүрэлдэхүүн хэсэг тусгагддаг. Үүнд: </a:t>
            </a:r>
            <a:endParaRPr lang="en-US" dirty="0" smtClean="0">
              <a:latin typeface="Arial" pitchFamily="34" charset="0"/>
              <a:cs typeface="Arial" pitchFamily="34" charset="0"/>
            </a:endParaRPr>
          </a:p>
          <a:p>
            <a:pPr lvl="2" algn="just"/>
            <a:r>
              <a:rPr lang="mn-MN" dirty="0" smtClean="0">
                <a:latin typeface="Arial" pitchFamily="34" charset="0"/>
                <a:cs typeface="Arial" pitchFamily="34" charset="0"/>
              </a:rPr>
              <a:t>Мэргэжлийн өндөр давуу зэрэг (ур чадварын түвшин) </a:t>
            </a:r>
            <a:endParaRPr lang="en-US" dirty="0" smtClean="0">
              <a:latin typeface="Arial" pitchFamily="34" charset="0"/>
              <a:cs typeface="Arial" pitchFamily="34" charset="0"/>
            </a:endParaRPr>
          </a:p>
          <a:p>
            <a:pPr lvl="2" algn="just"/>
            <a:r>
              <a:rPr lang="mn-MN" dirty="0" smtClean="0">
                <a:latin typeface="Arial" pitchFamily="34" charset="0"/>
                <a:cs typeface="Arial" pitchFamily="34" charset="0"/>
              </a:rPr>
              <a:t>Байгаа нөөц, бололцоогоо үр дүнтэй ашиглах </a:t>
            </a:r>
            <a:endParaRPr lang="en-US" dirty="0" smtClean="0">
              <a:latin typeface="Arial" pitchFamily="34" charset="0"/>
              <a:cs typeface="Arial" pitchFamily="34" charset="0"/>
            </a:endParaRPr>
          </a:p>
          <a:p>
            <a:pPr lvl="2" algn="just"/>
            <a:r>
              <a:rPr lang="mn-MN" dirty="0" smtClean="0">
                <a:latin typeface="Arial" pitchFamily="34" charset="0"/>
                <a:cs typeface="Arial" pitchFamily="34" charset="0"/>
              </a:rPr>
              <a:t>өвчтөн сэтгэл хангалуун байх (Өвчтөний өөрсдийн үнэлгээ) </a:t>
            </a:r>
            <a:endParaRPr lang="en-US" dirty="0" smtClean="0">
              <a:latin typeface="Arial" pitchFamily="34" charset="0"/>
              <a:cs typeface="Arial" pitchFamily="34" charset="0"/>
            </a:endParaRPr>
          </a:p>
          <a:p>
            <a:pPr lvl="2" algn="just"/>
            <a:r>
              <a:rPr lang="mn-MN" dirty="0" smtClean="0">
                <a:latin typeface="Arial" pitchFamily="34" charset="0"/>
                <a:cs typeface="Arial" pitchFamily="34" charset="0"/>
              </a:rPr>
              <a:t>Эцсийн үр дүн сайн байх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214422"/>
            <a:ext cx="8229600" cy="4389120"/>
          </a:xfrm>
        </p:spPr>
        <p:txBody>
          <a:bodyPr/>
          <a:lstStyle/>
          <a:p>
            <a:pPr algn="just"/>
            <a:r>
              <a:rPr lang="mn-MN" b="1" dirty="0" smtClean="0">
                <a:latin typeface="Arial" pitchFamily="34" charset="0"/>
                <a:cs typeface="Arial" pitchFamily="34" charset="0"/>
              </a:rPr>
              <a:t>Тодорхойлолт 1. </a:t>
            </a:r>
            <a:r>
              <a:rPr lang="mn-MN" dirty="0" smtClean="0">
                <a:latin typeface="Arial" pitchFamily="34" charset="0"/>
                <a:cs typeface="Arial" pitchFamily="34" charset="0"/>
              </a:rPr>
              <a:t>Эрүүл мэндийн тусламж нь нэг талаас үйлчилгээ, нөгөө талаас тусламж учраас нөөцөө ашиглан өнөөдрийн мэдлэгийн түвшинд сайн үр дүнтэй үйл ажиллагаа явуулж өвчтөнд сөрөг муу үйл хийгээгүй, эсвэл эрүүл мэндийн түвшинд  “Сайн” гэж үздэг тэр чиг рүү ойртсон үзүүлэлтийг чанар гэнэ.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35480"/>
            <a:ext cx="8229600" cy="3065156"/>
          </a:xfrm>
        </p:spPr>
        <p:txBody>
          <a:bodyPr/>
          <a:lstStyle/>
          <a:p>
            <a:pPr algn="just"/>
            <a:r>
              <a:rPr lang="mn-MN" b="1" dirty="0" smtClean="0">
                <a:latin typeface="Arial" pitchFamily="34" charset="0"/>
                <a:cs typeface="Arial" pitchFamily="34" charset="0"/>
              </a:rPr>
              <a:t>Тодорхойлолт 2. </a:t>
            </a:r>
            <a:r>
              <a:rPr lang="mn-MN" dirty="0" smtClean="0">
                <a:latin typeface="Arial" pitchFamily="34" charset="0"/>
                <a:cs typeface="Arial" pitchFamily="34" charset="0"/>
              </a:rPr>
              <a:t>Чанар гэдэг нь өвчтөнийг аятай байлгах, эрүүл мэнд дэх эрсдэлийг багасгах, үр дүнг нэмэгдүүлэх магадлалыг хангах боломжтой нөөц болон мэдлэг зэрэг онцгой шаардлагатай учирч байдаг онцгой шинж чанартай тусламж, үйлчилгээ.</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642918"/>
            <a:ext cx="8229600" cy="1571636"/>
          </a:xfrm>
        </p:spPr>
        <p:txBody>
          <a:bodyPr>
            <a:normAutofit/>
          </a:bodyPr>
          <a:lstStyle/>
          <a:p>
            <a:pPr algn="ctr"/>
            <a:r>
              <a:rPr lang="mn-MN" sz="2700" b="1" dirty="0" smtClean="0">
                <a:latin typeface="Arial" pitchFamily="34" charset="0"/>
                <a:cs typeface="Arial" pitchFamily="34" charset="0"/>
              </a:rPr>
              <a:t>Чанарын тасралтгүй хөгжлийн үндсэн зарчмууд </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mn-MN" dirty="0" smtClean="0">
                <a:latin typeface="Arial" pitchFamily="34" charset="0"/>
                <a:cs typeface="Arial" pitchFamily="34" charset="0"/>
              </a:rPr>
              <a:t>Чанарын тасралтгүй хөгжил нь дор дурьдсан зарчим дээр үндэслэсэн динамик үйл явц юм. Үүнд:</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Амьдралд хэрэглэгдэх давуу чанарт хүрэх хамгийн сайн аргыг олж илэрүүлэх түүнийг ашиглах:</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Чанарын зорилго, зорилтыг оновчтой тодорхойлох:</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Мэргэжилтнүүдээр өөрийг нь тасралтгүй хянуулах, зохицуулах, үнэлүүлэх:</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Манлайлах хэсгийг тодорхойлох:</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Өвчтний оролцоог дээшлүүлэх.</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538806"/>
          </a:xfrm>
        </p:spPr>
        <p:txBody>
          <a:bodyPr>
            <a:normAutofit/>
          </a:bodyPr>
          <a:lstStyle/>
          <a:p>
            <a:pPr algn="just"/>
            <a:r>
              <a:rPr lang="mn-MN" dirty="0" smtClean="0">
                <a:latin typeface="Arial" pitchFamily="34" charset="0"/>
                <a:cs typeface="Arial" pitchFamily="34" charset="0"/>
              </a:rPr>
              <a:t>Эрүүл мэндийн тогтолцоо нь тусламж үйлчилгээний чанарын 6 бүрэлдэхүүн хэсгийг сайжруулахад чиглэсэн байх ёстой. Үүнд: </a:t>
            </a:r>
            <a:endParaRPr lang="en-US" dirty="0" smtClean="0">
              <a:latin typeface="Arial" pitchFamily="34" charset="0"/>
              <a:cs typeface="Arial" pitchFamily="34" charset="0"/>
            </a:endParaRPr>
          </a:p>
          <a:p>
            <a:pPr marL="1124712" lvl="2" indent="-457200" algn="just">
              <a:buFont typeface="+mj-lt"/>
              <a:buAutoNum type="arabicPeriod"/>
            </a:pPr>
            <a:r>
              <a:rPr lang="mn-MN" dirty="0" smtClean="0">
                <a:latin typeface="Arial" pitchFamily="34" charset="0"/>
                <a:cs typeface="Arial" pitchFamily="34" charset="0"/>
              </a:rPr>
              <a:t>Үр дүнтэй: эрүүл мэндийн тусламж үйлчилгээ нь хүн амын хэрэгцээнд тулгуурласан, нотолгоо түшсэн, гарч буй үр дүн нь хангалттай байх</a:t>
            </a:r>
          </a:p>
          <a:p>
            <a:pPr marL="1124712" lvl="2" indent="-457200" algn="just">
              <a:buFont typeface="+mj-lt"/>
              <a:buAutoNum type="arabicPeriod"/>
            </a:pPr>
            <a:r>
              <a:rPr lang="mn-MN" dirty="0" smtClean="0">
                <a:latin typeface="Arial" pitchFamily="34" charset="0"/>
                <a:cs typeface="Arial" pitchFamily="34" charset="0"/>
              </a:rPr>
              <a:t>Үр өгөөжтэй: эрүүл мэндийн тусламж үйлчилгээ үзүүлэхдээ нөөц бололцоог дээд зэргээр ашиглах, үргүй зардлаас зайлсхийх</a:t>
            </a:r>
          </a:p>
          <a:p>
            <a:pPr marL="1124712" lvl="2" indent="-457200" algn="just">
              <a:buFont typeface="+mj-lt"/>
              <a:buAutoNum type="arabicPeriod"/>
            </a:pPr>
            <a:r>
              <a:rPr lang="mn-MN" dirty="0" smtClean="0">
                <a:latin typeface="Arial" pitchFamily="34" charset="0"/>
                <a:cs typeface="Arial" pitchFamily="34" charset="0"/>
              </a:rPr>
              <a:t>Хүртээмжтэй: тусламж үйлчилгээ нь цагаа олсон, газар нутгийн хувьд хол бус байхаас гадна үйлчилгээ үзүүлэгч байгууллага нь нөөцийн хувьд чадавхтай, эмч мэргэжилтнүүд нь чадваржсан байх</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253054"/>
          </a:xfrm>
        </p:spPr>
        <p:txBody>
          <a:bodyPr>
            <a:normAutofit/>
          </a:bodyPr>
          <a:lstStyle/>
          <a:p>
            <a:pPr lvl="1" algn="just">
              <a:buNone/>
            </a:pPr>
            <a:r>
              <a:rPr lang="mn-MN" dirty="0" smtClean="0">
                <a:latin typeface="Arial" pitchFamily="34" charset="0"/>
                <a:cs typeface="Arial" pitchFamily="34" charset="0"/>
              </a:rPr>
              <a:t>4. Залгамж чанартай/өвчтөнд ээлтэй: үйлчилгээ хүртэгч хувь хүн болон олон түмний нийтлэг ашиг сонирхол, соёл, хүсэл эрмэлзэл, эн тэргүүний хүсэж буй зүйлсийг харгалзан түүнд тохирсон эрүүл мэндийн тусламж үзүүлэх</a:t>
            </a:r>
            <a:endParaRPr lang="en-US" dirty="0" smtClean="0">
              <a:latin typeface="Arial" pitchFamily="34" charset="0"/>
              <a:cs typeface="Arial" pitchFamily="34" charset="0"/>
            </a:endParaRPr>
          </a:p>
          <a:p>
            <a:pPr lvl="1" algn="just">
              <a:buNone/>
            </a:pPr>
            <a:r>
              <a:rPr lang="mn-MN" dirty="0" smtClean="0">
                <a:latin typeface="Arial" pitchFamily="34" charset="0"/>
                <a:cs typeface="Arial" pitchFamily="34" charset="0"/>
              </a:rPr>
              <a:t>5. Тэгш: тухайн хүний хүйс, арьс өнгө, удам угсаа, газар нутгийн байршил болон нийгэм эдийн засгийн байдлаас үл хамааран эрүүл мэндийн тусламж үзүүлэх</a:t>
            </a:r>
            <a:endParaRPr lang="en-US" dirty="0" smtClean="0">
              <a:latin typeface="Arial" pitchFamily="34" charset="0"/>
              <a:cs typeface="Arial" pitchFamily="34" charset="0"/>
            </a:endParaRPr>
          </a:p>
          <a:p>
            <a:pPr lvl="1" algn="just">
              <a:buNone/>
            </a:pPr>
            <a:r>
              <a:rPr lang="mn-MN" dirty="0" smtClean="0">
                <a:latin typeface="Arial" pitchFamily="34" charset="0"/>
                <a:cs typeface="Arial" pitchFamily="34" charset="0"/>
              </a:rPr>
              <a:t>6. Аюулгүй: үзүүлж буй тусламж нь үйлчлүүлэгчдэд хохирол учруулах эрсдлийг бууруулахад чиглэсэн байх.</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142984"/>
            <a:ext cx="7851648" cy="914408"/>
          </a:xfrm>
        </p:spPr>
        <p:txBody>
          <a:bodyPr>
            <a:normAutofit fontScale="90000"/>
          </a:bodyPr>
          <a:lstStyle/>
          <a:p>
            <a:pPr algn="ctr"/>
            <a:r>
              <a:rPr lang="mn-MN" sz="4800" dirty="0" smtClean="0">
                <a:latin typeface="Arial" pitchFamily="34" charset="0"/>
                <a:cs typeface="Arial" pitchFamily="34" charset="0"/>
              </a:rPr>
              <a:t>Өрхийн эрүүл мэндийн төв</a:t>
            </a:r>
            <a:endParaRPr lang="en-US" sz="4800" dirty="0">
              <a:latin typeface="Arial" pitchFamily="34" charset="0"/>
              <a:cs typeface="Arial" pitchFamily="34" charset="0"/>
            </a:endParaRPr>
          </a:p>
        </p:txBody>
      </p:sp>
      <p:sp>
        <p:nvSpPr>
          <p:cNvPr id="3" name="Subtitle 2"/>
          <p:cNvSpPr>
            <a:spLocks noGrp="1"/>
          </p:cNvSpPr>
          <p:nvPr>
            <p:ph type="subTitle" idx="1"/>
          </p:nvPr>
        </p:nvSpPr>
        <p:spPr>
          <a:xfrm>
            <a:off x="285720" y="2428868"/>
            <a:ext cx="8643998" cy="2552268"/>
          </a:xfrm>
        </p:spPr>
        <p:txBody>
          <a:bodyPr>
            <a:normAutofit/>
          </a:bodyPr>
          <a:lstStyle/>
          <a:p>
            <a:pPr algn="just"/>
            <a:r>
              <a:rPr lang="mn-MN" dirty="0" smtClean="0"/>
              <a:t> </a:t>
            </a:r>
            <a:r>
              <a:rPr lang="mn-MN" dirty="0" smtClean="0">
                <a:latin typeface="Arial" pitchFamily="34" charset="0"/>
                <a:cs typeface="Arial" pitchFamily="34" charset="0"/>
              </a:rPr>
              <a:t>Өрхийн эрүүл мэндийн төв нь хот суурин газрын хүн амд төрөөс үзүүлэх эрүүл мэндийн тусламж, үйлчилгээг гэрээгээр гүйцэтгэх үндсэн чиг үүрэг бүхий                 үндсэн дээр бүртгүүлсэн хувийн хэвшлийн эрүүл мэндийн  байгууллага юм.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t/>
            </a:r>
            <a:br>
              <a:rPr lang="mn-MN" b="1" dirty="0" smtClean="0"/>
            </a:br>
            <a:r>
              <a:rPr lang="mn-MN" b="1" dirty="0" smtClean="0"/>
              <a:t/>
            </a:r>
            <a:br>
              <a:rPr lang="mn-MN" b="1" dirty="0" smtClean="0"/>
            </a:br>
            <a:r>
              <a:rPr lang="mn-MN" b="1" dirty="0" smtClean="0"/>
              <a:t/>
            </a:r>
            <a:br>
              <a:rPr lang="mn-MN" b="1" dirty="0" smtClean="0"/>
            </a:br>
            <a:r>
              <a:rPr lang="mn-MN" b="1" dirty="0" smtClean="0"/>
              <a:t/>
            </a:r>
            <a:br>
              <a:rPr lang="mn-MN" b="1" dirty="0" smtClean="0"/>
            </a:br>
            <a:r>
              <a:rPr lang="mn-MN" b="1" dirty="0" smtClean="0"/>
              <a:t/>
            </a:r>
            <a:br>
              <a:rPr lang="mn-MN" b="1" dirty="0" smtClean="0"/>
            </a:br>
            <a:r>
              <a:rPr lang="mn-MN" b="1" dirty="0" smtClean="0"/>
              <a:t/>
            </a:r>
            <a:br>
              <a:rPr lang="mn-MN" b="1" dirty="0" smtClean="0"/>
            </a:br>
            <a:r>
              <a:rPr lang="mn-MN" b="1" dirty="0" smtClean="0"/>
              <a:t/>
            </a:r>
            <a:br>
              <a:rPr lang="mn-MN" b="1" dirty="0" smtClean="0"/>
            </a:br>
            <a:r>
              <a:rPr lang="mn-MN" b="1" dirty="0" smtClean="0"/>
              <a:t/>
            </a:r>
            <a:br>
              <a:rPr lang="mn-MN" b="1" dirty="0" smtClean="0"/>
            </a:br>
            <a:r>
              <a:rPr lang="mn-MN" sz="4000" b="1" dirty="0" smtClean="0"/>
              <a:t> </a:t>
            </a:r>
            <a:br>
              <a:rPr lang="mn-MN" sz="4000" b="1" dirty="0" smtClean="0"/>
            </a:br>
            <a:r>
              <a:rPr lang="mn-MN" sz="4000" b="1" dirty="0" smtClean="0"/>
              <a:t/>
            </a:r>
            <a:br>
              <a:rPr lang="mn-MN" sz="4000" b="1" dirty="0" smtClean="0"/>
            </a:br>
            <a:r>
              <a:rPr lang="en-US" dirty="0" smtClean="0"/>
              <a:t/>
            </a:r>
            <a:br>
              <a:rPr lang="en-US" dirty="0" smtClean="0"/>
            </a:br>
            <a:endParaRPr lang="en-US" dirty="0"/>
          </a:p>
        </p:txBody>
      </p:sp>
      <p:sp>
        <p:nvSpPr>
          <p:cNvPr id="3" name="Content Placeholder 2"/>
          <p:cNvSpPr>
            <a:spLocks noGrp="1"/>
          </p:cNvSpPr>
          <p:nvPr>
            <p:ph idx="1"/>
          </p:nvPr>
        </p:nvSpPr>
        <p:spPr>
          <a:xfrm>
            <a:off x="500034" y="928670"/>
            <a:ext cx="8229600" cy="5214974"/>
          </a:xfrm>
        </p:spPr>
        <p:txBody>
          <a:bodyPr>
            <a:normAutofit/>
          </a:bodyPr>
          <a:lstStyle/>
          <a:p>
            <a:pPr algn="ctr">
              <a:buNone/>
            </a:pPr>
            <a:r>
              <a:rPr lang="mn-MN" b="1" dirty="0" smtClean="0">
                <a:latin typeface="Arial" pitchFamily="34" charset="0"/>
                <a:cs typeface="Arial" pitchFamily="34" charset="0"/>
              </a:rPr>
              <a:t>Өрхийн эрүүл мэндийн төвийн бүтэц</a:t>
            </a:r>
            <a:endParaRPr lang="en-US" dirty="0" smtClean="0">
              <a:latin typeface="Arial" pitchFamily="34" charset="0"/>
              <a:cs typeface="Arial" pitchFamily="34" charset="0"/>
            </a:endParaRPr>
          </a:p>
          <a:p>
            <a:pPr algn="just">
              <a:buNone/>
            </a:pPr>
            <a:r>
              <a:rPr lang="mn-MN" dirty="0" smtClean="0">
                <a:latin typeface="Arial" pitchFamily="34" charset="0"/>
                <a:cs typeface="Arial" pitchFamily="34" charset="0"/>
              </a:rPr>
              <a:t>Өрхийн эрүүл мэндийн төв нь дараах бүтэцтэй байна.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Үзлэг оношлогооны хэсэг</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Эмчилгээний хэсэг</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Ариутгалын хэсэг</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Мэдээлэл , сургалт, сурталчилгааны хэсэг</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Аж ахуйн хэсэг</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Сэргээн засах хэсэг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Чийрэгжүүлэлтийн хэсэг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538806"/>
          </a:xfrm>
        </p:spPr>
        <p:txBody>
          <a:bodyPr>
            <a:noAutofit/>
          </a:bodyPr>
          <a:lstStyle/>
          <a:p>
            <a:pPr lvl="2" algn="ctr">
              <a:buNone/>
            </a:pPr>
            <a:r>
              <a:rPr lang="mn-MN" sz="2000" b="1" dirty="0" smtClean="0">
                <a:latin typeface="Arial" pitchFamily="34" charset="0"/>
                <a:cs typeface="Arial" pitchFamily="34" charset="0"/>
              </a:rPr>
              <a:t>Нийгмийн эрүүл мэндийн тусламж, үйлчилгээ</a:t>
            </a:r>
          </a:p>
          <a:p>
            <a:pPr lvl="2" algn="ctr">
              <a:buNone/>
            </a:pPr>
            <a:endParaRPr lang="en-US" sz="2000" b="1" dirty="0" smtClean="0">
              <a:latin typeface="Arial" pitchFamily="34" charset="0"/>
              <a:cs typeface="Arial" pitchFamily="34" charset="0"/>
            </a:endParaRPr>
          </a:p>
          <a:p>
            <a:pPr algn="just"/>
            <a:r>
              <a:rPr lang="mn-MN" sz="2000" dirty="0" smtClean="0">
                <a:latin typeface="Arial" pitchFamily="34" charset="0"/>
                <a:cs typeface="Arial" pitchFamily="34" charset="0"/>
              </a:rPr>
              <a:t>  Хүн амын эрүүл мэндийн байдлын тандалт судалгаа хийн, хяналт тавьж ажиллана.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Эрүүл мэндийг дэмжих, хамгаалах үйл ажиллагааг хэрэгжүүлнэ.</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Өвчин эмгэгээс урьдчилан сэргийлэх үйл ажиллагааг зохион байгуулна.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Өрхийн эрүүл мэндийн төв нь орон нутгийн засаг захиргаа болон төрийн болон төрийн бус байгууллага, эрүүл мэндийн бусад байгууллагуудтай хамтран нийгмийн эрүүл мэндийн арга хэмжээг зохион байгуулах буюу идэвхитэй оролцуулдаг байна.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Хүн амын дунд зохион байгуулсан нийгмийн эрүүл мэндийн арга хэмжээ, хүрсэн үр дүнгийн талаар тайлан мэдээлэлтэй байна.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Нийгмийн эрүүл мэндийн үндэсний хөтөлбөрүүдийг хэрэгжүүлнэ. </a:t>
            </a:r>
            <a:endParaRPr lang="en-US" sz="2000" dirty="0" smtClean="0">
              <a:latin typeface="Arial" pitchFamily="34" charset="0"/>
              <a:cs typeface="Arial" pitchFamily="34" charset="0"/>
            </a:endParaRPr>
          </a:p>
          <a:p>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normAutofit fontScale="92500" lnSpcReduction="20000"/>
          </a:bodyPr>
          <a:lstStyle/>
          <a:p>
            <a:pPr algn="ctr">
              <a:buNone/>
            </a:pPr>
            <a:r>
              <a:rPr lang="mn-MN" b="1" dirty="0" smtClean="0">
                <a:latin typeface="Arial" pitchFamily="34" charset="0"/>
                <a:cs typeface="Arial" pitchFamily="34" charset="0"/>
              </a:rPr>
              <a:t> Эмнэлгийн тусламж, үйлчилгээ</a:t>
            </a:r>
            <a:endParaRPr lang="en-US" dirty="0" smtClean="0">
              <a:latin typeface="Arial" pitchFamily="34" charset="0"/>
              <a:cs typeface="Arial" pitchFamily="34" charset="0"/>
            </a:endParaRPr>
          </a:p>
          <a:p>
            <a:pPr algn="just"/>
            <a:r>
              <a:rPr lang="mn-MN" b="1" dirty="0" smtClean="0">
                <a:latin typeface="Arial" pitchFamily="34" charset="0"/>
                <a:cs typeface="Arial" pitchFamily="34" charset="0"/>
              </a:rPr>
              <a:t> </a:t>
            </a:r>
            <a:r>
              <a:rPr lang="mn-MN" dirty="0" smtClean="0">
                <a:latin typeface="Arial" pitchFamily="34" charset="0"/>
                <a:cs typeface="Arial" pitchFamily="34" charset="0"/>
              </a:rPr>
              <a:t>Үйлчлүүлэгчийн эрүүл мэндийн байдлын үнэлгээ</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Нэг үзлэг, зөвлөгөөнд 15 минутаас доошгүй хугацаа зарцуулдаг байна.</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Удирдамж , гарын авлагын дагуу эрүүл мэндийн байдлыг үнэлнэ.</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Үйлчлүүлэгчийг угтан авах, зөвлөгөө өгөх, үдэн гаргах арга барилыг эзэмшсэн байна.</a:t>
            </a:r>
            <a:endParaRPr lang="en-US" dirty="0" smtClean="0">
              <a:latin typeface="Arial" pitchFamily="34" charset="0"/>
              <a:cs typeface="Arial" pitchFamily="34" charset="0"/>
            </a:endParaRPr>
          </a:p>
          <a:p>
            <a:pPr algn="just">
              <a:buNone/>
            </a:pPr>
            <a:r>
              <a:rPr lang="mn-MN" dirty="0" smtClean="0">
                <a:latin typeface="Arial" pitchFamily="34" charset="0"/>
                <a:cs typeface="Arial" pitchFamily="34" charset="0"/>
              </a:rPr>
              <a:t> Оношилгоо, эмчилгээ</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Оношилгоо, эмчилгээнд холбогдох стандарт, удирдамж, журам, зааврыг баримтална.</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Оношлогоо, эмчилгээнд стандартад заасан багаж хэрэгслийг хэрэглэнэ.</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Оношилгоо, эмчилгээ хийхдээ үйлчлүүлэгчдэд тайлбарлах, саналыг асуух гардан үзүүлэх, сонголт хийлгэх арга барилыг эзэмшсэн байна. </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324492"/>
          </a:xfrm>
        </p:spPr>
        <p:txBody>
          <a:bodyPr>
            <a:normAutofit fontScale="85000" lnSpcReduction="10000"/>
          </a:bodyPr>
          <a:lstStyle/>
          <a:p>
            <a:pPr algn="ctr">
              <a:buNone/>
            </a:pPr>
            <a:r>
              <a:rPr lang="mn-MN" sz="2800" dirty="0" smtClean="0"/>
              <a:t> </a:t>
            </a:r>
            <a:r>
              <a:rPr lang="mn-MN" sz="2800" b="1" dirty="0" smtClean="0">
                <a:latin typeface="Arial" pitchFamily="34" charset="0"/>
                <a:cs typeface="Arial" pitchFamily="34" charset="0"/>
              </a:rPr>
              <a:t>Яаралтай тусламж, үйлчилгээ</a:t>
            </a:r>
            <a:endParaRPr lang="en-US" sz="3600" b="1" dirty="0" smtClean="0">
              <a:latin typeface="Arial" pitchFamily="34" charset="0"/>
              <a:cs typeface="Arial" pitchFamily="34" charset="0"/>
            </a:endParaRPr>
          </a:p>
          <a:p>
            <a:pPr lvl="0" algn="just"/>
            <a:r>
              <a:rPr lang="mn-MN" sz="2800" dirty="0" smtClean="0">
                <a:latin typeface="Arial" pitchFamily="34" charset="0"/>
                <a:cs typeface="Arial" pitchFamily="34" charset="0"/>
              </a:rPr>
              <a:t>Яаралтай тусламж, үйлчилгээ үзүүлэх журамтай байна.</a:t>
            </a:r>
            <a:endParaRPr lang="en-US" sz="3600" dirty="0" smtClean="0">
              <a:latin typeface="Arial" pitchFamily="34" charset="0"/>
              <a:cs typeface="Arial" pitchFamily="34" charset="0"/>
            </a:endParaRPr>
          </a:p>
          <a:p>
            <a:pPr lvl="0" algn="just"/>
            <a:r>
              <a:rPr lang="mn-MN" sz="2800" dirty="0" smtClean="0">
                <a:latin typeface="Arial" pitchFamily="34" charset="0"/>
                <a:cs typeface="Arial" pitchFamily="34" charset="0"/>
              </a:rPr>
              <a:t>Өрхийн эмч, мэргэжилтэн бүр яаралтай тусламж, үйлчилгээг үзүүлэх ур чадвар эзэмшсэн байна.</a:t>
            </a:r>
            <a:endParaRPr lang="en-US" sz="3600" dirty="0" smtClean="0">
              <a:latin typeface="Arial" pitchFamily="34" charset="0"/>
              <a:cs typeface="Arial" pitchFamily="34" charset="0"/>
            </a:endParaRPr>
          </a:p>
          <a:p>
            <a:pPr lvl="0" algn="just"/>
            <a:r>
              <a:rPr lang="mn-MN" sz="2800" dirty="0" smtClean="0">
                <a:latin typeface="Arial" pitchFamily="34" charset="0"/>
                <a:cs typeface="Arial" pitchFamily="34" charset="0"/>
              </a:rPr>
              <a:t>яаралтай тусламж, үйлчилгээ үзүүлэх унаа, эм, тариа хэрэгслэлийн бэлэн байдлыг хангасан байна. </a:t>
            </a:r>
            <a:endParaRPr lang="en-US" sz="3600" dirty="0" smtClean="0">
              <a:latin typeface="Arial" pitchFamily="34" charset="0"/>
              <a:cs typeface="Arial" pitchFamily="34" charset="0"/>
            </a:endParaRPr>
          </a:p>
          <a:p>
            <a:pPr lvl="0" algn="just"/>
            <a:r>
              <a:rPr lang="mn-MN" sz="2800" dirty="0" smtClean="0">
                <a:latin typeface="Arial" pitchFamily="34" charset="0"/>
                <a:cs typeface="Arial" pitchFamily="34" charset="0"/>
              </a:rPr>
              <a:t>ӨЭМТ-ийн стандартанд заасан анхны болон яаралтай тусламж, үйлчилгээ үзүүлэхэд шаардагдах багаж хэргэслийн бэлэн байдлыг хангасан байна.</a:t>
            </a:r>
            <a:endParaRPr lang="en-US" sz="3600" dirty="0" smtClean="0">
              <a:latin typeface="Arial" pitchFamily="34" charset="0"/>
              <a:cs typeface="Arial" pitchFamily="34" charset="0"/>
            </a:endParaRPr>
          </a:p>
          <a:p>
            <a:pPr lvl="0" algn="just"/>
            <a:r>
              <a:rPr lang="mn-MN" sz="2800" dirty="0" smtClean="0">
                <a:latin typeface="Arial" pitchFamily="34" charset="0"/>
                <a:cs typeface="Arial" pitchFamily="34" charset="0"/>
              </a:rPr>
              <a:t>Хүн амыг олноор хамарсан аливаа өвчин, осол гэмтэл, байгалийн гамшиг зэргийн үед яаралтай тусламж, үйлчилгээний бэлэн байдлыг хангасан байх</a:t>
            </a:r>
            <a:endParaRPr lang="en-US" sz="3600" dirty="0" smtClean="0">
              <a:latin typeface="Arial" pitchFamily="34" charset="0"/>
              <a:cs typeface="Arial" pitchFamily="34" charset="0"/>
            </a:endParaRPr>
          </a:p>
          <a:p>
            <a:pPr lvl="3" algn="just"/>
            <a:endParaRPr lang="en-US" sz="2800" dirty="0" smtClean="0"/>
          </a:p>
          <a:p>
            <a:pPr algn="just"/>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noAutofit/>
          </a:bodyPr>
          <a:lstStyle/>
          <a:p>
            <a:pPr lvl="3" algn="just">
              <a:buNone/>
            </a:pPr>
            <a:r>
              <a:rPr lang="mn-MN" sz="2400" b="1" dirty="0" smtClean="0">
                <a:latin typeface="Arial" pitchFamily="34" charset="0"/>
                <a:cs typeface="Arial" pitchFamily="34" charset="0"/>
              </a:rPr>
              <a:t>Хөнгөвчлөх тусламж үйлчилгээ</a:t>
            </a:r>
            <a:endParaRPr lang="en-US" sz="2400" b="1" dirty="0" smtClean="0">
              <a:latin typeface="Arial" pitchFamily="34" charset="0"/>
              <a:cs typeface="Arial" pitchFamily="34" charset="0"/>
            </a:endParaRPr>
          </a:p>
          <a:p>
            <a:pPr lvl="0" algn="just"/>
            <a:r>
              <a:rPr lang="mn-MN" sz="2400" dirty="0" smtClean="0">
                <a:latin typeface="Arial" pitchFamily="34" charset="0"/>
                <a:cs typeface="Arial" pitchFamily="34" charset="0"/>
              </a:rPr>
              <a:t>Архаг болон хавдрын төгсгөл үед орсон өвчтнийг хөнгөвчлөх эмчилгээнд хамруулж тусламж, үйлчилгээг байнгын хяналтын доор батлагдсан стандартын дагуу үзүүлнэ.</a:t>
            </a:r>
            <a:endParaRPr lang="en-US" sz="2400" dirty="0" smtClean="0">
              <a:latin typeface="Arial" pitchFamily="34" charset="0"/>
              <a:cs typeface="Arial" pitchFamily="34" charset="0"/>
            </a:endParaRPr>
          </a:p>
          <a:p>
            <a:pPr lvl="0" algn="just"/>
            <a:r>
              <a:rPr lang="mn-MN" sz="2400" dirty="0" smtClean="0">
                <a:latin typeface="Arial" pitchFamily="34" charset="0"/>
                <a:cs typeface="Arial" pitchFamily="34" charset="0"/>
              </a:rPr>
              <a:t>Хөнгөвчлөх эмчилгээтэй өвчтөний ар гэрийнхэнд асаргаа сувилгааны чиглэлээр зөвлөгөө өгөх, сургалт явуулдаг байна. </a:t>
            </a:r>
            <a:endParaRPr lang="en-US" sz="2400" dirty="0" smtClean="0">
              <a:latin typeface="Arial" pitchFamily="34" charset="0"/>
              <a:cs typeface="Arial" pitchFamily="34" charset="0"/>
            </a:endParaRPr>
          </a:p>
          <a:p>
            <a:pPr lvl="0" algn="just"/>
            <a:r>
              <a:rPr lang="mn-MN" sz="2400" dirty="0" smtClean="0">
                <a:latin typeface="Arial" pitchFamily="34" charset="0"/>
                <a:cs typeface="Arial" pitchFamily="34" charset="0"/>
              </a:rPr>
              <a:t>Хөнгөвчлөх эмчилгээнд хамрагдсан өвчтөн болон ар гэрийнхэнд хороо, багийн нийгмийн ажилтантай хамтран сэтгэц, нийгмийн тусламж үйлчилгээг үзүүлнэ.</a:t>
            </a:r>
            <a:endParaRPr lang="en-US" sz="2400" dirty="0" smtClean="0">
              <a:latin typeface="Arial" pitchFamily="34" charset="0"/>
              <a:cs typeface="Arial" pitchFamily="34" charset="0"/>
            </a:endParaRPr>
          </a:p>
          <a:p>
            <a:pPr lvl="0" algn="just"/>
            <a:r>
              <a:rPr lang="mn-MN" sz="2400" dirty="0" smtClean="0">
                <a:latin typeface="Arial" pitchFamily="34" charset="0"/>
                <a:cs typeface="Arial" pitchFamily="34" charset="0"/>
              </a:rPr>
              <a:t>Гэрийн нөхцөлд өвдөлт намдаах эмчилгээг батлагдсан заавар, журмын дагуу хийнэ.</a:t>
            </a:r>
            <a:endParaRPr lang="en-US" sz="2400" dirty="0" smtClean="0">
              <a:latin typeface="Arial" pitchFamily="34" charset="0"/>
              <a:cs typeface="Arial" pitchFamily="34" charset="0"/>
            </a:endParaRPr>
          </a:p>
          <a:p>
            <a:pPr algn="just"/>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normAutofit lnSpcReduction="10000"/>
          </a:bodyPr>
          <a:lstStyle/>
          <a:p>
            <a:pPr algn="just"/>
            <a:r>
              <a:rPr lang="mn-MN" dirty="0" smtClean="0">
                <a:latin typeface="Arial" pitchFamily="34" charset="0"/>
                <a:cs typeface="Arial" pitchFamily="34" charset="0"/>
              </a:rPr>
              <a:t> Эрүүл мэндийг хамгаалах гэж хүн амд үзүүлэх эрүүл мэндийн тусламж,  үйлчилгээг зохион байгуулах замаар хүн амын эрүүл мэндийг хамгаалахад чиглэсэн анагаах ухаан , нийгэм, эдийн засгийн цогц арга хэмжээг хэлнэ.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Эрүүл мэндийн тусламж , үйлчилгээ гэж нийгмийн эрүүл мэндийн болон эмнэлгийн тусламж, үйлчилгээг хэлнэ.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Нийгмийн эрүүл мэндийн тусламж үйлчилгээнд хүн амын эрүүл мэндийн байдал, түүнд нөлөөлөх хүчин зүйлийг тандах, судлах, хянах, эрүүл мэндийг дэмжих, хамгаалах, өвчин эмгэгээс урьдчилан сэргийлэх, хүн амд эрүүл мэндийн боловсрол олгох үйл ажиллагаа хамаарна. </a:t>
            </a:r>
            <a:endParaRPr lang="en-US" dirty="0" smtClean="0">
              <a:latin typeface="Arial" pitchFamily="34" charset="0"/>
              <a:cs typeface="Arial" pitchFamily="34" charset="0"/>
            </a:endParaRPr>
          </a:p>
          <a:p>
            <a:pPr algn="just"/>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normAutofit lnSpcReduction="10000"/>
          </a:bodyPr>
          <a:lstStyle/>
          <a:p>
            <a:pPr algn="ctr">
              <a:buNone/>
            </a:pPr>
            <a:r>
              <a:rPr lang="mn-MN" b="1" dirty="0" smtClean="0">
                <a:latin typeface="Arial" pitchFamily="34" charset="0"/>
                <a:cs typeface="Arial" pitchFamily="34" charset="0"/>
              </a:rPr>
              <a:t>Тусламж үйлчилгээний чанар, аюулгүй байдал</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Эмчилгээ, оношилгооны түгээмэл үйлдлийн стандарт , тусламж, үйлчилгээний чанарыг сайжруулах чиглэлээр гарсан тушаал зааврыг мөрдөж ажиллана.</a:t>
            </a:r>
          </a:p>
          <a:p>
            <a:pPr algn="just"/>
            <a:r>
              <a:rPr lang="mn-MN" dirty="0" smtClean="0">
                <a:latin typeface="Arial" pitchFamily="34" charset="0"/>
                <a:cs typeface="Arial" pitchFamily="34" charset="0"/>
              </a:rPr>
              <a:t>Тусламж, үйлчилгээний чанарт дотоодын үзлэг, шалгалтыг тогтмол хийж , үнэлэлт дүгнэлт өгч, хамт олны хурлаар хэлэлцүүлнэ.</a:t>
            </a:r>
          </a:p>
          <a:p>
            <a:pPr algn="just"/>
            <a:r>
              <a:rPr lang="mn-MN" dirty="0" smtClean="0">
                <a:latin typeface="Arial" pitchFamily="34" charset="0"/>
                <a:cs typeface="Arial" pitchFamily="34" charset="0"/>
              </a:rPr>
              <a:t>Үйлчлэх хүрээний хүн амын доторх нас баралт , эмчилгээ, оношлогооны алдаа, зөрчлийг бүртгэн, хэлэлцэн, үр дүнг тооцон ажиллана. </a:t>
            </a:r>
          </a:p>
          <a:p>
            <a:pPr algn="just"/>
            <a:r>
              <a:rPr lang="mn-MN" dirty="0" smtClean="0">
                <a:latin typeface="Arial" pitchFamily="34" charset="0"/>
                <a:cs typeface="Arial" pitchFamily="34" charset="0"/>
              </a:rPr>
              <a:t>Хүн амын сэтгэл ханамжийн судалгааг улирал тутам авч, дүгнэлт хийн үр дүнг тооцон ажиллана.</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357850"/>
          </a:xfrm>
        </p:spPr>
        <p:txBody>
          <a:bodyPr/>
          <a:lstStyle/>
          <a:p>
            <a:pPr algn="just"/>
            <a:r>
              <a:rPr lang="en-US" dirty="0" err="1" smtClean="0">
                <a:latin typeface="Arial" pitchFamily="34" charset="0"/>
                <a:cs typeface="Arial" pitchFamily="34" charset="0"/>
              </a:rPr>
              <a:t>Өрхийн</a:t>
            </a:r>
            <a:r>
              <a:rPr lang="en-US" dirty="0" smtClean="0">
                <a:latin typeface="Arial" pitchFamily="34" charset="0"/>
                <a:cs typeface="Arial" pitchFamily="34" charset="0"/>
              </a:rPr>
              <a:t> э</a:t>
            </a:r>
            <a:r>
              <a:rPr lang="mn-MN" dirty="0" smtClean="0">
                <a:latin typeface="Arial" pitchFamily="34" charset="0"/>
                <a:cs typeface="Arial" pitchFamily="34" charset="0"/>
              </a:rPr>
              <a:t>рүүл мэндийн төвийн</a:t>
            </a:r>
            <a:r>
              <a:rPr lang="en-US" dirty="0" smtClean="0">
                <a:latin typeface="Arial" pitchFamily="34" charset="0"/>
                <a:cs typeface="Arial" pitchFamily="34" charset="0"/>
              </a:rPr>
              <a:t> </a:t>
            </a:r>
            <a:r>
              <a:rPr lang="en-US" dirty="0" err="1" smtClean="0">
                <a:latin typeface="Arial" pitchFamily="34" charset="0"/>
                <a:cs typeface="Arial" pitchFamily="34" charset="0"/>
              </a:rPr>
              <a:t>тусламж</a:t>
            </a:r>
            <a:r>
              <a:rPr lang="en-US" dirty="0" smtClean="0">
                <a:latin typeface="Arial" pitchFamily="34" charset="0"/>
                <a:cs typeface="Arial" pitchFamily="34" charset="0"/>
              </a:rPr>
              <a:t>, </a:t>
            </a:r>
            <a:r>
              <a:rPr lang="en-US" dirty="0" err="1" smtClean="0">
                <a:latin typeface="Arial" pitchFamily="34" charset="0"/>
                <a:cs typeface="Arial" pitchFamily="34" charset="0"/>
              </a:rPr>
              <a:t>үйлчилгээ</a:t>
            </a:r>
            <a:r>
              <a:rPr lang="en-US" dirty="0" smtClean="0">
                <a:latin typeface="Arial" pitchFamily="34" charset="0"/>
                <a:cs typeface="Arial" pitchFamily="34" charset="0"/>
              </a:rPr>
              <a:t> </a:t>
            </a:r>
            <a:r>
              <a:rPr lang="en-US" dirty="0" err="1" smtClean="0">
                <a:latin typeface="Arial" pitchFamily="34" charset="0"/>
                <a:cs typeface="Arial" pitchFamily="34" charset="0"/>
              </a:rPr>
              <a:t>нь</a:t>
            </a:r>
            <a:r>
              <a:rPr lang="en-US" dirty="0" smtClean="0">
                <a:latin typeface="Arial" pitchFamily="34" charset="0"/>
                <a:cs typeface="Arial" pitchFamily="34" charset="0"/>
              </a:rPr>
              <a:t> </a:t>
            </a:r>
            <a:r>
              <a:rPr lang="en-US" dirty="0" err="1" smtClean="0">
                <a:latin typeface="Arial" pitchFamily="34" charset="0"/>
                <a:cs typeface="Arial" pitchFamily="34" charset="0"/>
              </a:rPr>
              <a:t>дараах</a:t>
            </a:r>
            <a:r>
              <a:rPr lang="en-US" dirty="0" smtClean="0">
                <a:latin typeface="Arial" pitchFamily="34" charset="0"/>
                <a:cs typeface="Arial" pitchFamily="34" charset="0"/>
              </a:rPr>
              <a:t> </a:t>
            </a:r>
            <a:r>
              <a:rPr lang="en-US" dirty="0" err="1" smtClean="0">
                <a:latin typeface="Arial" pitchFamily="34" charset="0"/>
                <a:cs typeface="Arial" pitchFamily="34" charset="0"/>
              </a:rPr>
              <a:t>шинжүүдийг</a:t>
            </a:r>
            <a:r>
              <a:rPr lang="en-US" dirty="0" smtClean="0">
                <a:latin typeface="Arial" pitchFamily="34" charset="0"/>
                <a:cs typeface="Arial" pitchFamily="34" charset="0"/>
              </a:rPr>
              <a:t> </a:t>
            </a:r>
            <a:r>
              <a:rPr lang="en-US" dirty="0" err="1" smtClean="0">
                <a:latin typeface="Arial" pitchFamily="34" charset="0"/>
                <a:cs typeface="Arial" pitchFamily="34" charset="0"/>
              </a:rPr>
              <a:t>өөртөө</a:t>
            </a:r>
            <a:r>
              <a:rPr lang="en-US" dirty="0" smtClean="0">
                <a:latin typeface="Arial" pitchFamily="34" charset="0"/>
                <a:cs typeface="Arial" pitchFamily="34" charset="0"/>
              </a:rPr>
              <a:t> </a:t>
            </a:r>
            <a:r>
              <a:rPr lang="en-US" dirty="0" err="1" smtClean="0">
                <a:latin typeface="Arial" pitchFamily="34" charset="0"/>
                <a:cs typeface="Arial" pitchFamily="34" charset="0"/>
              </a:rPr>
              <a:t>агуулсан</a:t>
            </a:r>
            <a:r>
              <a:rPr lang="en-US" dirty="0" smtClean="0">
                <a:latin typeface="Arial" pitchFamily="34" charset="0"/>
                <a:cs typeface="Arial" pitchFamily="34" charset="0"/>
              </a:rPr>
              <a:t> </a:t>
            </a:r>
            <a:r>
              <a:rPr lang="en-US" dirty="0" err="1" smtClean="0">
                <a:latin typeface="Arial" pitchFamily="34" charset="0"/>
                <a:cs typeface="Arial" pitchFamily="34" charset="0"/>
              </a:rPr>
              <a:t>бол</a:t>
            </a:r>
            <a:r>
              <a:rPr lang="en-US" dirty="0" smtClean="0">
                <a:latin typeface="Arial" pitchFamily="34" charset="0"/>
                <a:cs typeface="Arial" pitchFamily="34" charset="0"/>
              </a:rPr>
              <a:t> </a:t>
            </a:r>
            <a:r>
              <a:rPr lang="en-US" dirty="0" err="1" smtClean="0">
                <a:latin typeface="Arial" pitchFamily="34" charset="0"/>
                <a:cs typeface="Arial" pitchFamily="34" charset="0"/>
              </a:rPr>
              <a:t>чанартай</a:t>
            </a:r>
            <a:r>
              <a:rPr lang="en-US" dirty="0" smtClean="0">
                <a:latin typeface="Arial" pitchFamily="34" charset="0"/>
                <a:cs typeface="Arial" pitchFamily="34" charset="0"/>
              </a:rPr>
              <a:t> </a:t>
            </a:r>
            <a:r>
              <a:rPr lang="en-US" dirty="0" err="1" smtClean="0">
                <a:latin typeface="Arial" pitchFamily="34" charset="0"/>
                <a:cs typeface="Arial" pitchFamily="34" charset="0"/>
              </a:rPr>
              <a:t>тусламж</a:t>
            </a:r>
            <a:r>
              <a:rPr lang="en-US" dirty="0" smtClean="0">
                <a:latin typeface="Arial" pitchFamily="34" charset="0"/>
                <a:cs typeface="Arial" pitchFamily="34" charset="0"/>
              </a:rPr>
              <a:t> </a:t>
            </a:r>
            <a:r>
              <a:rPr lang="en-US" dirty="0" err="1" smtClean="0">
                <a:latin typeface="Arial" pitchFamily="34" charset="0"/>
                <a:cs typeface="Arial" pitchFamily="34" charset="0"/>
              </a:rPr>
              <a:t>үйлчилгээнд</a:t>
            </a:r>
            <a:r>
              <a:rPr lang="en-US" dirty="0" smtClean="0">
                <a:latin typeface="Arial" pitchFamily="34" charset="0"/>
                <a:cs typeface="Arial" pitchFamily="34" charset="0"/>
              </a:rPr>
              <a:t> </a:t>
            </a:r>
            <a:r>
              <a:rPr lang="en-US" dirty="0" err="1" smtClean="0">
                <a:latin typeface="Arial" pitchFamily="34" charset="0"/>
                <a:cs typeface="Arial" pitchFamily="34" charset="0"/>
              </a:rPr>
              <a:t>тооцогддог</a:t>
            </a:r>
            <a:r>
              <a:rPr lang="en-US" dirty="0" smtClean="0">
                <a:latin typeface="Arial" pitchFamily="34" charset="0"/>
                <a:cs typeface="Arial" pitchFamily="34" charset="0"/>
              </a:rPr>
              <a:t>. </a:t>
            </a:r>
            <a:r>
              <a:rPr lang="en-US" dirty="0" err="1" smtClean="0">
                <a:latin typeface="Arial" pitchFamily="34" charset="0"/>
                <a:cs typeface="Arial" pitchFamily="34" charset="0"/>
              </a:rPr>
              <a:t>Үүнд</a:t>
            </a:r>
            <a:r>
              <a:rPr lang="en-US" dirty="0" smtClean="0">
                <a:latin typeface="Arial" pitchFamily="34" charset="0"/>
                <a:cs typeface="Arial" pitchFamily="34" charset="0"/>
              </a:rPr>
              <a:t>:</a:t>
            </a:r>
          </a:p>
          <a:p>
            <a:pPr lvl="1" algn="just"/>
            <a:r>
              <a:rPr lang="en-US" dirty="0" err="1" smtClean="0">
                <a:latin typeface="Arial" pitchFamily="34" charset="0"/>
                <a:cs typeface="Arial" pitchFamily="34" charset="0"/>
              </a:rPr>
              <a:t>Өвчтөн</a:t>
            </a:r>
            <a:r>
              <a:rPr lang="en-US" dirty="0" smtClean="0">
                <a:latin typeface="Arial" pitchFamily="34" charset="0"/>
                <a:cs typeface="Arial" pitchFamily="34" charset="0"/>
              </a:rPr>
              <a:t> </a:t>
            </a:r>
            <a:r>
              <a:rPr lang="en-US" dirty="0" err="1" smtClean="0">
                <a:latin typeface="Arial" pitchFamily="34" charset="0"/>
                <a:cs typeface="Arial" pitchFamily="34" charset="0"/>
              </a:rPr>
              <a:t>сэтгэл</a:t>
            </a:r>
            <a:r>
              <a:rPr lang="en-US" dirty="0" smtClean="0">
                <a:latin typeface="Arial" pitchFamily="34" charset="0"/>
                <a:cs typeface="Arial" pitchFamily="34" charset="0"/>
              </a:rPr>
              <a:t> </a:t>
            </a:r>
            <a:r>
              <a:rPr lang="en-US" dirty="0" err="1" smtClean="0">
                <a:latin typeface="Arial" pitchFamily="34" charset="0"/>
                <a:cs typeface="Arial" pitchFamily="34" charset="0"/>
              </a:rPr>
              <a:t>хангалуун</a:t>
            </a:r>
            <a:r>
              <a:rPr lang="en-US" dirty="0" smtClean="0">
                <a:latin typeface="Arial" pitchFamily="34" charset="0"/>
                <a:cs typeface="Arial" pitchFamily="34" charset="0"/>
              </a:rPr>
              <a:t> </a:t>
            </a:r>
            <a:r>
              <a:rPr lang="en-US" dirty="0" err="1" smtClean="0">
                <a:latin typeface="Arial" pitchFamily="34" charset="0"/>
                <a:cs typeface="Arial" pitchFamily="34" charset="0"/>
              </a:rPr>
              <a:t>байх</a:t>
            </a:r>
            <a:endParaRPr lang="en-US" dirty="0" smtClean="0">
              <a:latin typeface="Arial" pitchFamily="34" charset="0"/>
              <a:cs typeface="Arial" pitchFamily="34" charset="0"/>
            </a:endParaRPr>
          </a:p>
          <a:p>
            <a:pPr lvl="1" algn="just"/>
            <a:r>
              <a:rPr lang="en-US" dirty="0" err="1" smtClean="0">
                <a:latin typeface="Arial" pitchFamily="34" charset="0"/>
                <a:cs typeface="Arial" pitchFamily="34" charset="0"/>
              </a:rPr>
              <a:t>иргэд</a:t>
            </a:r>
            <a:r>
              <a:rPr lang="en-US" dirty="0" smtClean="0">
                <a:latin typeface="Arial" pitchFamily="34" charset="0"/>
                <a:cs typeface="Arial" pitchFamily="34" charset="0"/>
              </a:rPr>
              <a:t>, </a:t>
            </a:r>
            <a:r>
              <a:rPr lang="en-US" dirty="0" err="1" smtClean="0">
                <a:latin typeface="Arial" pitchFamily="34" charset="0"/>
                <a:cs typeface="Arial" pitchFamily="34" charset="0"/>
              </a:rPr>
              <a:t>хамт</a:t>
            </a:r>
            <a:r>
              <a:rPr lang="en-US" dirty="0" smtClean="0">
                <a:latin typeface="Arial" pitchFamily="34" charset="0"/>
                <a:cs typeface="Arial" pitchFamily="34" charset="0"/>
              </a:rPr>
              <a:t> </a:t>
            </a:r>
            <a:r>
              <a:rPr lang="en-US" dirty="0" err="1" smtClean="0">
                <a:latin typeface="Arial" pitchFamily="34" charset="0"/>
                <a:cs typeface="Arial" pitchFamily="34" charset="0"/>
              </a:rPr>
              <a:t>олонд</a:t>
            </a:r>
            <a:r>
              <a:rPr lang="en-US" dirty="0" smtClean="0">
                <a:latin typeface="Arial" pitchFamily="34" charset="0"/>
                <a:cs typeface="Arial" pitchFamily="34" charset="0"/>
              </a:rPr>
              <a:t> </a:t>
            </a:r>
            <a:r>
              <a:rPr lang="en-US" dirty="0" err="1" smtClean="0">
                <a:latin typeface="Arial" pitchFamily="34" charset="0"/>
                <a:cs typeface="Arial" pitchFamily="34" charset="0"/>
              </a:rPr>
              <a:t>эмнэлгийн</a:t>
            </a:r>
            <a:r>
              <a:rPr lang="en-US" dirty="0" smtClean="0">
                <a:latin typeface="Arial" pitchFamily="34" charset="0"/>
                <a:cs typeface="Arial" pitchFamily="34" charset="0"/>
              </a:rPr>
              <a:t> </a:t>
            </a:r>
            <a:r>
              <a:rPr lang="en-US" dirty="0" err="1" smtClean="0">
                <a:latin typeface="Arial" pitchFamily="34" charset="0"/>
                <a:cs typeface="Arial" pitchFamily="34" charset="0"/>
              </a:rPr>
              <a:t>тусламж</a:t>
            </a:r>
            <a:r>
              <a:rPr lang="en-US" dirty="0" smtClean="0">
                <a:latin typeface="Arial" pitchFamily="34" charset="0"/>
                <a:cs typeface="Arial" pitchFamily="34" charset="0"/>
              </a:rPr>
              <a:t> </a:t>
            </a:r>
            <a:r>
              <a:rPr lang="en-US" dirty="0" err="1" smtClean="0">
                <a:latin typeface="Arial" pitchFamily="34" charset="0"/>
                <a:cs typeface="Arial" pitchFamily="34" charset="0"/>
              </a:rPr>
              <a:t>хүртээмжтэй</a:t>
            </a:r>
            <a:r>
              <a:rPr lang="en-US" dirty="0" smtClean="0">
                <a:latin typeface="Arial" pitchFamily="34" charset="0"/>
                <a:cs typeface="Arial" pitchFamily="34" charset="0"/>
              </a:rPr>
              <a:t> </a:t>
            </a:r>
            <a:r>
              <a:rPr lang="en-US" dirty="0" err="1" smtClean="0">
                <a:latin typeface="Arial" pitchFamily="34" charset="0"/>
                <a:cs typeface="Arial" pitchFamily="34" charset="0"/>
              </a:rPr>
              <a:t>байх</a:t>
            </a:r>
            <a:r>
              <a:rPr lang="en-US" dirty="0" smtClean="0">
                <a:latin typeface="Arial" pitchFamily="34" charset="0"/>
                <a:cs typeface="Arial" pitchFamily="34" charset="0"/>
              </a:rPr>
              <a:t>, </a:t>
            </a:r>
            <a:r>
              <a:rPr lang="en-US" dirty="0" err="1" smtClean="0">
                <a:latin typeface="Arial" pitchFamily="34" charset="0"/>
                <a:cs typeface="Arial" pitchFamily="34" charset="0"/>
              </a:rPr>
              <a:t>иргэд</a:t>
            </a:r>
            <a:r>
              <a:rPr lang="en-US" dirty="0" smtClean="0">
                <a:latin typeface="Arial" pitchFamily="34" charset="0"/>
                <a:cs typeface="Arial" pitchFamily="34" charset="0"/>
              </a:rPr>
              <a:t> </a:t>
            </a:r>
            <a:r>
              <a:rPr lang="en-US" dirty="0" err="1" smtClean="0">
                <a:latin typeface="Arial" pitchFamily="34" charset="0"/>
                <a:cs typeface="Arial" pitchFamily="34" charset="0"/>
              </a:rPr>
              <a:t>сайн</a:t>
            </a:r>
            <a:r>
              <a:rPr lang="en-US" dirty="0" smtClean="0">
                <a:latin typeface="Arial" pitchFamily="34" charset="0"/>
                <a:cs typeface="Arial" pitchFamily="34" charset="0"/>
              </a:rPr>
              <a:t> </a:t>
            </a:r>
            <a:r>
              <a:rPr lang="en-US" dirty="0" err="1" smtClean="0">
                <a:latin typeface="Arial" pitchFamily="34" charset="0"/>
                <a:cs typeface="Arial" pitchFamily="34" charset="0"/>
              </a:rPr>
              <a:t>тусламж</a:t>
            </a:r>
            <a:r>
              <a:rPr lang="en-US" dirty="0" smtClean="0">
                <a:latin typeface="Arial" pitchFamily="34" charset="0"/>
                <a:cs typeface="Arial" pitchFamily="34" charset="0"/>
              </a:rPr>
              <a:t> </a:t>
            </a:r>
            <a:r>
              <a:rPr lang="en-US" dirty="0" err="1" smtClean="0">
                <a:latin typeface="Arial" pitchFamily="34" charset="0"/>
                <a:cs typeface="Arial" pitchFamily="34" charset="0"/>
              </a:rPr>
              <a:t>авах</a:t>
            </a:r>
            <a:r>
              <a:rPr lang="en-US" dirty="0" smtClean="0">
                <a:latin typeface="Arial" pitchFamily="34" charset="0"/>
                <a:cs typeface="Arial" pitchFamily="34" charset="0"/>
              </a:rPr>
              <a:t> </a:t>
            </a:r>
            <a:r>
              <a:rPr lang="en-US" dirty="0" err="1" smtClean="0">
                <a:latin typeface="Arial" pitchFamily="34" charset="0"/>
                <a:cs typeface="Arial" pitchFamily="34" charset="0"/>
              </a:rPr>
              <a:t>боломжоор</a:t>
            </a:r>
            <a:r>
              <a:rPr lang="en-US" dirty="0" smtClean="0">
                <a:latin typeface="Arial" pitchFamily="34" charset="0"/>
                <a:cs typeface="Arial" pitchFamily="34" charset="0"/>
              </a:rPr>
              <a:t> </a:t>
            </a:r>
            <a:r>
              <a:rPr lang="en-US" dirty="0" err="1" smtClean="0">
                <a:latin typeface="Arial" pitchFamily="34" charset="0"/>
                <a:cs typeface="Arial" pitchFamily="34" charset="0"/>
              </a:rPr>
              <a:t>хангагдсан</a:t>
            </a:r>
            <a:r>
              <a:rPr lang="en-US" dirty="0" smtClean="0">
                <a:latin typeface="Arial" pitchFamily="34" charset="0"/>
                <a:cs typeface="Arial" pitchFamily="34" charset="0"/>
              </a:rPr>
              <a:t> </a:t>
            </a:r>
            <a:r>
              <a:rPr lang="en-US" dirty="0" err="1" smtClean="0">
                <a:latin typeface="Arial" pitchFamily="34" charset="0"/>
                <a:cs typeface="Arial" pitchFamily="34" charset="0"/>
              </a:rPr>
              <a:t>байх</a:t>
            </a:r>
            <a:endParaRPr lang="en-US" dirty="0" smtClean="0">
              <a:latin typeface="Arial" pitchFamily="34" charset="0"/>
              <a:cs typeface="Arial" pitchFamily="34" charset="0"/>
            </a:endParaRPr>
          </a:p>
          <a:p>
            <a:pPr lvl="1" algn="just"/>
            <a:r>
              <a:rPr lang="en-US" dirty="0" err="1" smtClean="0">
                <a:latin typeface="Arial" pitchFamily="34" charset="0"/>
                <a:cs typeface="Arial" pitchFamily="34" charset="0"/>
              </a:rPr>
              <a:t>хэрэглэгчдийн</a:t>
            </a:r>
            <a:r>
              <a:rPr lang="en-US" dirty="0" smtClean="0">
                <a:latin typeface="Arial" pitchFamily="34" charset="0"/>
                <a:cs typeface="Arial" pitchFamily="34" charset="0"/>
              </a:rPr>
              <a:t> </a:t>
            </a:r>
            <a:r>
              <a:rPr lang="en-US" dirty="0" err="1" smtClean="0">
                <a:latin typeface="Arial" pitchFamily="34" charset="0"/>
                <a:cs typeface="Arial" pitchFamily="34" charset="0"/>
              </a:rPr>
              <a:t>эрэлт</a:t>
            </a:r>
            <a:r>
              <a:rPr lang="en-US" dirty="0" smtClean="0">
                <a:latin typeface="Arial" pitchFamily="34" charset="0"/>
                <a:cs typeface="Arial" pitchFamily="34" charset="0"/>
              </a:rPr>
              <a:t> </a:t>
            </a:r>
            <a:r>
              <a:rPr lang="en-US" dirty="0" err="1" smtClean="0">
                <a:latin typeface="Arial" pitchFamily="34" charset="0"/>
                <a:cs typeface="Arial" pitchFamily="34" charset="0"/>
              </a:rPr>
              <a:t>хэрэгцээг</a:t>
            </a:r>
            <a:r>
              <a:rPr lang="en-US" dirty="0" smtClean="0">
                <a:latin typeface="Arial" pitchFamily="34" charset="0"/>
                <a:cs typeface="Arial" pitchFamily="34" charset="0"/>
              </a:rPr>
              <a:t> </a:t>
            </a:r>
            <a:r>
              <a:rPr lang="en-US" dirty="0" err="1" smtClean="0">
                <a:latin typeface="Arial" pitchFamily="34" charset="0"/>
                <a:cs typeface="Arial" pitchFamily="34" charset="0"/>
              </a:rPr>
              <a:t>тогтмол</a:t>
            </a:r>
            <a:r>
              <a:rPr lang="en-US" dirty="0" smtClean="0">
                <a:latin typeface="Arial" pitchFamily="34" charset="0"/>
                <a:cs typeface="Arial" pitchFamily="34" charset="0"/>
              </a:rPr>
              <a:t> </a:t>
            </a:r>
            <a:r>
              <a:rPr lang="en-US" dirty="0" err="1" smtClean="0">
                <a:latin typeface="Arial" pitchFamily="34" charset="0"/>
                <a:cs typeface="Arial" pitchFamily="34" charset="0"/>
              </a:rPr>
              <a:t>хангаж</a:t>
            </a:r>
            <a:r>
              <a:rPr lang="en-US" dirty="0" smtClean="0">
                <a:latin typeface="Arial" pitchFamily="34" charset="0"/>
                <a:cs typeface="Arial" pitchFamily="34" charset="0"/>
              </a:rPr>
              <a:t> </a:t>
            </a:r>
            <a:r>
              <a:rPr lang="en-US" dirty="0" err="1" smtClean="0">
                <a:latin typeface="Arial" pitchFamily="34" charset="0"/>
                <a:cs typeface="Arial" pitchFamily="34" charset="0"/>
              </a:rPr>
              <a:t>байх</a:t>
            </a:r>
            <a:r>
              <a:rPr lang="en-US" dirty="0" smtClean="0">
                <a:latin typeface="Arial" pitchFamily="34" charset="0"/>
                <a:cs typeface="Arial" pitchFamily="34" charset="0"/>
              </a:rPr>
              <a:t>, </a:t>
            </a:r>
          </a:p>
          <a:p>
            <a:pPr lvl="1" algn="just"/>
            <a:r>
              <a:rPr lang="en-US" dirty="0" err="1" smtClean="0">
                <a:latin typeface="Arial" pitchFamily="34" charset="0"/>
                <a:cs typeface="Arial" pitchFamily="34" charset="0"/>
              </a:rPr>
              <a:t>амжилтын</a:t>
            </a:r>
            <a:r>
              <a:rPr lang="en-US" dirty="0" smtClean="0">
                <a:latin typeface="Arial" pitchFamily="34" charset="0"/>
                <a:cs typeface="Arial" pitchFamily="34" charset="0"/>
              </a:rPr>
              <a:t> </a:t>
            </a:r>
            <a:r>
              <a:rPr lang="en-US" dirty="0" err="1" smtClean="0">
                <a:latin typeface="Arial" pitchFamily="34" charset="0"/>
                <a:cs typeface="Arial" pitchFamily="34" charset="0"/>
              </a:rPr>
              <a:t>тохиромжтой</a:t>
            </a:r>
            <a:r>
              <a:rPr lang="en-US" dirty="0" smtClean="0">
                <a:latin typeface="Arial" pitchFamily="34" charset="0"/>
                <a:cs typeface="Arial" pitchFamily="34" charset="0"/>
              </a:rPr>
              <a:t> </a:t>
            </a:r>
            <a:r>
              <a:rPr lang="en-US" dirty="0" err="1" smtClean="0">
                <a:latin typeface="Arial" pitchFamily="34" charset="0"/>
                <a:cs typeface="Arial" pitchFamily="34" charset="0"/>
              </a:rPr>
              <a:t>түвшинг</a:t>
            </a:r>
            <a:r>
              <a:rPr lang="en-US" dirty="0" smtClean="0">
                <a:latin typeface="Arial" pitchFamily="34" charset="0"/>
                <a:cs typeface="Arial" pitchFamily="34" charset="0"/>
              </a:rPr>
              <a:t> </a:t>
            </a:r>
            <a:r>
              <a:rPr lang="en-US" dirty="0" err="1" smtClean="0">
                <a:latin typeface="Arial" pitchFamily="34" charset="0"/>
                <a:cs typeface="Arial" pitchFamily="34" charset="0"/>
              </a:rPr>
              <a:t>хангасан</a:t>
            </a:r>
            <a:r>
              <a:rPr lang="en-US" dirty="0" smtClean="0">
                <a:latin typeface="Arial" pitchFamily="34" charset="0"/>
                <a:cs typeface="Arial" pitchFamily="34" charset="0"/>
              </a:rPr>
              <a:t> </a:t>
            </a:r>
            <a:r>
              <a:rPr lang="en-US" dirty="0" err="1" smtClean="0">
                <a:latin typeface="Arial" pitchFamily="34" charset="0"/>
                <a:cs typeface="Arial" pitchFamily="34" charset="0"/>
              </a:rPr>
              <a:t>байх</a:t>
            </a:r>
            <a:r>
              <a:rPr lang="en-US" dirty="0" smtClean="0">
                <a:latin typeface="Arial" pitchFamily="34" charset="0"/>
                <a:cs typeface="Arial" pitchFamily="34" charset="0"/>
              </a:rPr>
              <a:t>.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324492"/>
          </a:xfrm>
        </p:spPr>
        <p:txBody>
          <a:bodyPr>
            <a:normAutofit/>
          </a:bodyPr>
          <a:lstStyle/>
          <a:p>
            <a:pPr algn="just"/>
            <a:r>
              <a:rPr lang="mn-MN" sz="2800" dirty="0" smtClean="0">
                <a:latin typeface="Arial" pitchFamily="34" charset="0"/>
                <a:cs typeface="Arial" pitchFamily="34" charset="0"/>
              </a:rPr>
              <a:t>Өрхийн эрүүл мэндийн төвийн үзүүлэх тусламж нь дор дурдсан шинжүүдийг агуулсан байвал чанартай тусламжинд тооцогддог.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Үүнд</a:t>
            </a:r>
            <a:r>
              <a:rPr lang="en-US" sz="2800" dirty="0" smtClean="0">
                <a:latin typeface="Arial" pitchFamily="34" charset="0"/>
                <a:cs typeface="Arial" pitchFamily="34" charset="0"/>
              </a:rPr>
              <a:t>: </a:t>
            </a:r>
          </a:p>
          <a:p>
            <a:pPr lvl="1" algn="just"/>
            <a:r>
              <a:rPr lang="en-US" sz="2800" dirty="0" err="1" smtClean="0">
                <a:latin typeface="Arial" pitchFamily="34" charset="0"/>
                <a:cs typeface="Arial" pitchFamily="34" charset="0"/>
              </a:rPr>
              <a:t>энэрэнгүй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байх</a:t>
            </a:r>
            <a:endParaRPr lang="en-US" sz="2800" dirty="0" smtClean="0">
              <a:latin typeface="Arial" pitchFamily="34" charset="0"/>
              <a:cs typeface="Arial" pitchFamily="34" charset="0"/>
            </a:endParaRPr>
          </a:p>
          <a:p>
            <a:pPr lvl="1" algn="just"/>
            <a:r>
              <a:rPr lang="en-US" sz="2800" dirty="0" err="1" smtClean="0">
                <a:latin typeface="Arial" pitchFamily="34" charset="0"/>
                <a:cs typeface="Arial" pitchFamily="34" charset="0"/>
              </a:rPr>
              <a:t>аюулгүй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байх</a:t>
            </a:r>
            <a:r>
              <a:rPr lang="en-US" sz="2800" dirty="0" smtClean="0">
                <a:latin typeface="Arial" pitchFamily="34" charset="0"/>
                <a:cs typeface="Arial" pitchFamily="34" charset="0"/>
              </a:rPr>
              <a:t> </a:t>
            </a:r>
          </a:p>
          <a:p>
            <a:pPr lvl="1" algn="just"/>
            <a:r>
              <a:rPr lang="en-US" sz="2800" dirty="0" err="1" smtClean="0">
                <a:latin typeface="Arial" pitchFamily="34" charset="0"/>
                <a:cs typeface="Arial" pitchFamily="34" charset="0"/>
              </a:rPr>
              <a:t>тусламжийг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цаг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тухайд</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үзүүлэх</a:t>
            </a:r>
            <a:endParaRPr lang="en-US" sz="2800" dirty="0" smtClean="0">
              <a:latin typeface="Arial" pitchFamily="34" charset="0"/>
              <a:cs typeface="Arial" pitchFamily="34" charset="0"/>
            </a:endParaRPr>
          </a:p>
          <a:p>
            <a:pPr lvl="1" algn="just"/>
            <a:r>
              <a:rPr lang="en-US" sz="2800" dirty="0" err="1" smtClean="0">
                <a:latin typeface="Arial" pitchFamily="34" charset="0"/>
                <a:cs typeface="Arial" pitchFamily="34" charset="0"/>
              </a:rPr>
              <a:t>тохиромжтой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байх</a:t>
            </a:r>
            <a:endParaRPr lang="en-US" sz="2800" dirty="0" smtClean="0">
              <a:latin typeface="Arial" pitchFamily="34" charset="0"/>
              <a:cs typeface="Arial" pitchFamily="34" charset="0"/>
            </a:endParaRPr>
          </a:p>
          <a:p>
            <a:pPr lvl="1" algn="just"/>
            <a:r>
              <a:rPr lang="en-US" sz="2800" dirty="0" err="1" smtClean="0">
                <a:latin typeface="Arial" pitchFamily="34" charset="0"/>
                <a:cs typeface="Arial" pitchFamily="34" charset="0"/>
              </a:rPr>
              <a:t>өөрсдөө</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үзүүлж</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чадах</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хэмжээний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тусламж</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байх</a:t>
            </a:r>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357850"/>
          </a:xfrm>
        </p:spPr>
        <p:txBody>
          <a:bodyPr>
            <a:normAutofit/>
          </a:bodyPr>
          <a:lstStyle/>
          <a:p>
            <a:pPr algn="just"/>
            <a:r>
              <a:rPr lang="en-US" sz="2800" dirty="0" err="1" smtClean="0">
                <a:latin typeface="Arial" pitchFamily="34" charset="0"/>
                <a:cs typeface="Arial" pitchFamily="34" charset="0"/>
              </a:rPr>
              <a:t>Дээр</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дурдсан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зорилтыг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хэрэгжүүлэхийн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тулд</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өрхийн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эмнэлгийн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түвшинд</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чанарын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дараах</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аргуудыг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хэрэглэх</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нь</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тохиромжтой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байдаг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байна</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Үүнд</a:t>
            </a:r>
            <a:r>
              <a:rPr lang="en-US" sz="2800" dirty="0" smtClean="0">
                <a:latin typeface="Arial" pitchFamily="34" charset="0"/>
                <a:cs typeface="Arial" pitchFamily="34" charset="0"/>
              </a:rPr>
              <a:t>: </a:t>
            </a:r>
          </a:p>
          <a:p>
            <a:pPr lvl="1" algn="just"/>
            <a:r>
              <a:rPr lang="en-US" sz="2800" dirty="0" err="1" smtClean="0">
                <a:latin typeface="Arial" pitchFamily="34" charset="0"/>
                <a:cs typeface="Arial" pitchFamily="34" charset="0"/>
              </a:rPr>
              <a:t>Өвчтөний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сэтгэл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ханамжийн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судалгаа</a:t>
            </a:r>
            <a:endParaRPr lang="en-US" sz="2800" dirty="0" smtClean="0">
              <a:latin typeface="Arial" pitchFamily="34" charset="0"/>
              <a:cs typeface="Arial" pitchFamily="34" charset="0"/>
            </a:endParaRPr>
          </a:p>
          <a:p>
            <a:pPr lvl="1" algn="just"/>
            <a:r>
              <a:rPr lang="en-US" sz="2800" dirty="0" err="1" smtClean="0">
                <a:latin typeface="Arial" pitchFamily="34" charset="0"/>
                <a:cs typeface="Arial" pitchFamily="34" charset="0"/>
              </a:rPr>
              <a:t>Ижил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мэргэжил</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албан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тушаалын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хүмүүсийн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үзлэг</a:t>
            </a:r>
            <a:r>
              <a:rPr lang="en-US" sz="2800" dirty="0" smtClean="0">
                <a:latin typeface="Arial" pitchFamily="34" charset="0"/>
                <a:cs typeface="Arial" pitchFamily="34" charset="0"/>
              </a:rPr>
              <a:t> “peer review” </a:t>
            </a:r>
          </a:p>
          <a:p>
            <a:pPr lvl="1" algn="just"/>
            <a:r>
              <a:rPr lang="en-US" sz="2800" dirty="0" err="1" smtClean="0">
                <a:latin typeface="Arial" pitchFamily="34" charset="0"/>
                <a:cs typeface="Arial" pitchFamily="34" charset="0"/>
              </a:rPr>
              <a:t>Өрхийн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эмнэлэгт</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бүртгүүлсэн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иргэн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бүрийг</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карттай</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болгосон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байх</a:t>
            </a:r>
            <a:endParaRPr lang="en-US" sz="2800" dirty="0" smtClean="0">
              <a:latin typeface="Arial" pitchFamily="34" charset="0"/>
              <a:cs typeface="Arial" pitchFamily="34" charset="0"/>
            </a:endParaRPr>
          </a:p>
          <a:p>
            <a:pPr lvl="1" algn="just"/>
            <a:r>
              <a:rPr lang="en-US" sz="2800" dirty="0" err="1" smtClean="0">
                <a:latin typeface="Arial" pitchFamily="34" charset="0"/>
                <a:cs typeface="Arial" pitchFamily="34" charset="0"/>
              </a:rPr>
              <a:t>клиникийн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хөндлөнгийн</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үзлэг</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b="1" dirty="0" smtClean="0">
                <a:latin typeface="Arial" pitchFamily="34" charset="0"/>
                <a:cs typeface="Arial" pitchFamily="34" charset="0"/>
              </a:rPr>
              <a:t>Чанарын үндсэн үзүүлэлт </a:t>
            </a:r>
            <a:r>
              <a:rPr lang="en-US" sz="4000" dirty="0" smtClean="0">
                <a:latin typeface="Arial" pitchFamily="34" charset="0"/>
                <a:cs typeface="Arial" pitchFamily="34" charset="0"/>
              </a:rPr>
              <a:t/>
            </a:r>
            <a:br>
              <a:rPr lang="en-US" sz="4000" dirty="0" smtClean="0">
                <a:latin typeface="Arial" pitchFamily="34" charset="0"/>
                <a:cs typeface="Arial" pitchFamily="34" charset="0"/>
              </a:rPr>
            </a:br>
            <a:endParaRPr lang="en-US" sz="3600" dirty="0"/>
          </a:p>
        </p:txBody>
      </p:sp>
      <p:sp>
        <p:nvSpPr>
          <p:cNvPr id="3" name="Content Placeholder 2"/>
          <p:cNvSpPr>
            <a:spLocks noGrp="1"/>
          </p:cNvSpPr>
          <p:nvPr>
            <p:ph idx="1"/>
          </p:nvPr>
        </p:nvSpPr>
        <p:spPr>
          <a:xfrm>
            <a:off x="457200" y="1500174"/>
            <a:ext cx="8229600" cy="4824426"/>
          </a:xfrm>
        </p:spPr>
        <p:txBody>
          <a:bodyPr>
            <a:noAutofit/>
          </a:bodyPr>
          <a:lstStyle/>
          <a:p>
            <a:pPr algn="just">
              <a:buNone/>
            </a:pPr>
            <a:r>
              <a:rPr lang="mn-MN" sz="2000" dirty="0" smtClean="0">
                <a:latin typeface="Arial" pitchFamily="34" charset="0"/>
                <a:cs typeface="Arial" pitchFamily="34" charset="0"/>
              </a:rPr>
              <a:t>    Нийт үзлэгийн тоо , хувь </a:t>
            </a:r>
            <a:r>
              <a:rPr lang="en-US" sz="2000" dirty="0" smtClean="0">
                <a:latin typeface="Arial" pitchFamily="34" charset="0"/>
                <a:cs typeface="Arial" pitchFamily="34" charset="0"/>
              </a:rPr>
              <a:t>(</a:t>
            </a:r>
            <a:r>
              <a:rPr lang="mn-MN" sz="2000" dirty="0" smtClean="0">
                <a:latin typeface="Arial" pitchFamily="34" charset="0"/>
                <a:cs typeface="Arial" pitchFamily="34" charset="0"/>
              </a:rPr>
              <a:t> бүртгэгдсэн иргэн жилд 3 хүртэл удаа үзүүлсэн байна.</a:t>
            </a:r>
            <a:r>
              <a:rPr lang="en-US" sz="2000" dirty="0" smtClean="0">
                <a:latin typeface="Arial" pitchFamily="34" charset="0"/>
                <a:cs typeface="Arial" pitchFamily="34" charset="0"/>
              </a:rPr>
              <a:t>)</a:t>
            </a:r>
            <a:r>
              <a:rPr lang="mn-MN" sz="2000" dirty="0" smtClean="0">
                <a:latin typeface="Arial" pitchFamily="34" charset="0"/>
                <a:cs typeface="Arial" pitchFamily="34" charset="0"/>
              </a:rPr>
              <a:t> </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Нийт хүн амын урьдчилан сэргийлэх үзлэгт хамруулсан байдал 50% -иас доошгүй байна. </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Гэрийн идэвхитэй эргэлтийн хувь 30%-иас доошгүй байна.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Хяналтын үзлэг нийт үзлэгийн 8%-иас доошгүй байна.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Хүн амын эрүүл мэндийн индекс 40% иас доошгүй байна.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Бүртгэгдсэн хүн амын ерөнхий өвчлөл өмнөх оныхоос нэмэгдээгүй байна</a:t>
            </a:r>
            <a:endParaRPr lang="en-US" sz="2000" dirty="0" smtClean="0">
              <a:latin typeface="Arial" pitchFamily="34" charset="0"/>
              <a:cs typeface="Arial" pitchFamily="34" charset="0"/>
            </a:endParaRPr>
          </a:p>
          <a:p>
            <a:pPr algn="just"/>
            <a:r>
              <a:rPr lang="mn-MN" sz="2000" b="1" dirty="0" smtClean="0">
                <a:latin typeface="Arial" pitchFamily="34" charset="0"/>
                <a:cs typeface="Arial" pitchFamily="34" charset="0"/>
              </a:rPr>
              <a:t> </a:t>
            </a:r>
            <a:r>
              <a:rPr lang="mn-MN" sz="2000" dirty="0" smtClean="0">
                <a:latin typeface="Arial" pitchFamily="34" charset="0"/>
                <a:cs typeface="Arial" pitchFamily="34" charset="0"/>
              </a:rPr>
              <a:t>Бүртгэгдсэн хүн амын ерөнхий нас баралт улсын дунджаас ихгүй байна.</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 Тусламж, үйлчилгээний нэр төрлийг нэмэгдүүлсэн байна.</a:t>
            </a:r>
            <a:endParaRPr lang="en-US" sz="2000" dirty="0" smtClean="0">
              <a:latin typeface="Arial" pitchFamily="34" charset="0"/>
              <a:cs typeface="Arial" pitchFamily="34" charset="0"/>
            </a:endParaRPr>
          </a:p>
          <a:p>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324492"/>
          </a:xfrm>
        </p:spPr>
        <p:txBody>
          <a:bodyPr>
            <a:normAutofit/>
          </a:bodyPr>
          <a:lstStyle/>
          <a:p>
            <a:pPr algn="ctr">
              <a:buNone/>
            </a:pPr>
            <a:r>
              <a:rPr lang="mn-MN" b="1" dirty="0" smtClean="0">
                <a:latin typeface="Arial" pitchFamily="34" charset="0"/>
                <a:cs typeface="Arial" pitchFamily="34" charset="0"/>
              </a:rPr>
              <a:t>Хүүхдийн эрүүл мэндийн талаар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0-1 насны хүүхдийн хяналт 95%-иас доошгүй байна.</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1-5 насны хүүхдийн хяналт 80%-иас доошгүй байна</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0-1 насны хүүхдийн эндэгдэл гараагүй байна</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1-5 насны хүүхдийн эндэгдэл гараагүй байна</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0-1 насны хүүхдийн эрүүл мэндийн индекс 70%-иас доошгүй байна.</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6 сар хүртэл насны хүүхдийг хөхөөр бойжуулсан хувь 85%-иас доошгүй байна.</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normAutofit lnSpcReduction="10000"/>
          </a:bodyPr>
          <a:lstStyle/>
          <a:p>
            <a:pPr algn="ctr">
              <a:buNone/>
            </a:pPr>
            <a:r>
              <a:rPr lang="mn-MN" b="1" dirty="0" smtClean="0">
                <a:latin typeface="Arial" pitchFamily="34" charset="0"/>
                <a:cs typeface="Arial" pitchFamily="34" charset="0"/>
              </a:rPr>
              <a:t>Нөхөн үржихүйн насны эмэгтэйн </a:t>
            </a:r>
          </a:p>
          <a:p>
            <a:pPr algn="ctr">
              <a:buNone/>
            </a:pPr>
            <a:r>
              <a:rPr lang="mn-MN" b="1" dirty="0" smtClean="0">
                <a:latin typeface="Arial" pitchFamily="34" charset="0"/>
                <a:cs typeface="Arial" pitchFamily="34" charset="0"/>
              </a:rPr>
              <a:t>эрүүл мэндийн талаар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Эхний 3 сартай жирэмсний хяналтанд орсон эхчүүдийн эзлэх хувь 85% иас доошгүй байна.</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Нөхөн үржихүйн насны эмэгтэйчүүдийн урьдчилан сэргийлэх үзлэгт хамралтын хувь 70%-иас доошгүй байж, жил бүр өссөн байх</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Нөхөн үржихүйн насны эмэгтэйчүүдийн гэр бүл төлөвлөлтийн арга хэмжэнд хамрагдсан хувь 60% иас доошгүй байж, жил бүр өссөн байх</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 Өрхийн эрүүл мэндийн төвтэй холбоотой эхийн эндэгдэл, амьгүй болон гэрийн төрөлт гараагүй байна.</a:t>
            </a:r>
            <a:endParaRPr lang="en-US" dirty="0" smtClean="0">
              <a:latin typeface="Arial" pitchFamily="34" charset="0"/>
              <a:cs typeface="Arial" pitchFamily="34" charset="0"/>
            </a:endParaRP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181616"/>
          </a:xfrm>
        </p:spPr>
        <p:txBody>
          <a:bodyPr>
            <a:normAutofit fontScale="85000" lnSpcReduction="20000"/>
          </a:bodyPr>
          <a:lstStyle/>
          <a:p>
            <a:pPr algn="ctr">
              <a:buNone/>
            </a:pPr>
            <a:r>
              <a:rPr lang="mn-MN" b="1" dirty="0" smtClean="0"/>
              <a:t> </a:t>
            </a:r>
            <a:r>
              <a:rPr lang="mn-MN" sz="2800" b="1" dirty="0" smtClean="0">
                <a:latin typeface="Arial" pitchFamily="34" charset="0"/>
                <a:cs typeface="Arial" pitchFamily="34" charset="0"/>
              </a:rPr>
              <a:t>Халдварт өвчний талаар </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 Нийт халдварт өвчний тохиолдол аймаг, хотын дунджаас доогуур байна</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 Цочмог халдварт өвчин гарсан тохиолдол бүрт голомтын арга хэмжээг цаг тухайд нь авсан байна.</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 Халдварт өвчний түвшин аймаг, хотын дунджаас доогуур байна</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 Сүрьеэ өвчний илрүүлэлтийг нэмэгдүүлж, эмчилгээнд цаг алдалгүй хамруулж , хяналт тавьсан байна.</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 Шинээр илэрсэн сүрьеэгийн хавьтлыг үзлэг шинжилгээнд 90%-иас дээш хамруулсан байна</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Эмнэлгээс шалтгаалсан халдвар гараагүй байна</a:t>
            </a:r>
            <a:endParaRPr lang="en-US" sz="2800" dirty="0" smtClean="0">
              <a:latin typeface="Arial" pitchFamily="34" charset="0"/>
              <a:cs typeface="Arial" pitchFamily="34" charset="0"/>
            </a:endParaRPr>
          </a:p>
          <a:p>
            <a:pPr algn="just"/>
            <a:r>
              <a:rPr lang="mn-MN" sz="2800" dirty="0" smtClean="0">
                <a:latin typeface="Arial" pitchFamily="34" charset="0"/>
                <a:cs typeface="Arial" pitchFamily="34" charset="0"/>
              </a:rPr>
              <a:t> Эмчилгээний өрөөний стандартыг ханган ажилласан байна </a:t>
            </a:r>
            <a:endParaRPr lang="en-US" sz="2800" dirty="0" smtClean="0">
              <a:latin typeface="Arial" pitchFamily="34" charset="0"/>
              <a:cs typeface="Arial" pitchFamily="34" charset="0"/>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normAutofit/>
          </a:bodyPr>
          <a:lstStyle/>
          <a:p>
            <a:pPr algn="ctr"/>
            <a:r>
              <a:rPr lang="mn-MN" b="1" dirty="0" smtClean="0"/>
              <a:t> </a:t>
            </a:r>
            <a:r>
              <a:rPr lang="mn-MN" b="1" dirty="0" smtClean="0">
                <a:latin typeface="Arial" pitchFamily="34" charset="0"/>
                <a:cs typeface="Arial" pitchFamily="34" charset="0"/>
              </a:rPr>
              <a:t>Ахмад настны эрүүл мэндийн талаар </a:t>
            </a:r>
            <a:endParaRPr lang="en-US" dirty="0" smtClean="0">
              <a:latin typeface="Arial" pitchFamily="34" charset="0"/>
              <a:cs typeface="Arial" pitchFamily="34" charset="0"/>
            </a:endParaRPr>
          </a:p>
          <a:p>
            <a:r>
              <a:rPr lang="mn-MN" dirty="0" smtClean="0">
                <a:latin typeface="Arial" pitchFamily="34" charset="0"/>
                <a:cs typeface="Arial" pitchFamily="34" charset="0"/>
              </a:rPr>
              <a:t> Ахмад настны өвчлөлийн судалгаа гаргасан байна</a:t>
            </a:r>
            <a:endParaRPr lang="en-US" dirty="0" smtClean="0">
              <a:latin typeface="Arial" pitchFamily="34" charset="0"/>
              <a:cs typeface="Arial" pitchFamily="34" charset="0"/>
            </a:endParaRPr>
          </a:p>
          <a:p>
            <a:r>
              <a:rPr lang="mn-MN" dirty="0" smtClean="0">
                <a:latin typeface="Arial" pitchFamily="34" charset="0"/>
                <a:cs typeface="Arial" pitchFamily="34" charset="0"/>
              </a:rPr>
              <a:t>Ахмад настны 70 аас дээш хувийг урьдчилан сргийлэх үзлэгт хамруулсан байна</a:t>
            </a:r>
            <a:endParaRPr lang="en-US" dirty="0" smtClean="0">
              <a:latin typeface="Arial" pitchFamily="34" charset="0"/>
              <a:cs typeface="Arial" pitchFamily="34" charset="0"/>
            </a:endParaRPr>
          </a:p>
          <a:p>
            <a:r>
              <a:rPr lang="mn-MN" dirty="0" smtClean="0">
                <a:latin typeface="Arial" pitchFamily="34" charset="0"/>
                <a:cs typeface="Arial" pitchFamily="34" charset="0"/>
              </a:rPr>
              <a:t> хэвтрийн, хөгжлийн бэрхшээлтэй, эмзэг бүлгийн ахмадуудыг 100% хяналтанд авсан байна.</a:t>
            </a:r>
            <a:endParaRPr lang="en-US" dirty="0" smtClean="0">
              <a:latin typeface="Arial" pitchFamily="34" charset="0"/>
              <a:cs typeface="Arial" pitchFamily="34" charset="0"/>
            </a:endParaRPr>
          </a:p>
          <a:p>
            <a:r>
              <a:rPr lang="mn-MN" dirty="0" smtClean="0">
                <a:latin typeface="Arial" pitchFamily="34" charset="0"/>
                <a:cs typeface="Arial" pitchFamily="34" charset="0"/>
              </a:rPr>
              <a:t> Ахмад настныг нийгмийн халамж үйлчилгэнд хамруулсан байна</a:t>
            </a:r>
            <a:endParaRPr lang="en-US" dirty="0" smtClean="0">
              <a:latin typeface="Arial" pitchFamily="34" charset="0"/>
              <a:cs typeface="Arial" pitchFamily="34" charset="0"/>
            </a:endParaRPr>
          </a:p>
          <a:p>
            <a:pPr>
              <a:buNone/>
            </a:pPr>
            <a:r>
              <a:rPr lang="mn-MN" b="1" dirty="0" smtClean="0">
                <a:latin typeface="Arial" pitchFamily="34" charset="0"/>
                <a:cs typeface="Arial" pitchFamily="34" charset="0"/>
              </a:rPr>
              <a:t> Дархлаажуулалтын талаар</a:t>
            </a:r>
            <a:endParaRPr lang="en-US" dirty="0" smtClean="0">
              <a:latin typeface="Arial" pitchFamily="34" charset="0"/>
              <a:cs typeface="Arial" pitchFamily="34" charset="0"/>
            </a:endParaRPr>
          </a:p>
          <a:p>
            <a:r>
              <a:rPr lang="mn-MN" dirty="0" smtClean="0">
                <a:latin typeface="Arial" pitchFamily="34" charset="0"/>
                <a:cs typeface="Arial" pitchFamily="34" charset="0"/>
              </a:rPr>
              <a:t>Дархлаажуулалтын хамралт 96%-иас доошгүй байна</a:t>
            </a:r>
            <a:endParaRPr lang="en-US" dirty="0" smtClean="0">
              <a:latin typeface="Arial" pitchFamily="34" charset="0"/>
              <a:cs typeface="Arial" pitchFamily="34" charset="0"/>
            </a:endParaRP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253054"/>
          </a:xfrm>
        </p:spPr>
        <p:txBody>
          <a:bodyPr>
            <a:normAutofit fontScale="77500" lnSpcReduction="20000"/>
          </a:bodyPr>
          <a:lstStyle/>
          <a:p>
            <a:pPr algn="ctr">
              <a:buNone/>
            </a:pPr>
            <a:r>
              <a:rPr lang="mn-MN" sz="3100" b="1" dirty="0" smtClean="0">
                <a:latin typeface="Arial" pitchFamily="34" charset="0"/>
                <a:cs typeface="Arial" pitchFamily="34" charset="0"/>
              </a:rPr>
              <a:t>Нийгмийн эрүүл мэндийн тусламж</a:t>
            </a:r>
          </a:p>
          <a:p>
            <a:pPr algn="ctr">
              <a:buNone/>
            </a:pPr>
            <a:r>
              <a:rPr lang="mn-MN" sz="3100" b="1" dirty="0" smtClean="0">
                <a:latin typeface="Arial" pitchFamily="34" charset="0"/>
                <a:cs typeface="Arial" pitchFamily="34" charset="0"/>
              </a:rPr>
              <a:t> үйлчилгээний талаар </a:t>
            </a:r>
            <a:endParaRPr lang="en-US" sz="3100" dirty="0" smtClean="0">
              <a:latin typeface="Arial" pitchFamily="34" charset="0"/>
              <a:cs typeface="Arial" pitchFamily="34" charset="0"/>
            </a:endParaRPr>
          </a:p>
          <a:p>
            <a:pPr algn="just"/>
            <a:r>
              <a:rPr lang="mn-MN" sz="3100" dirty="0" smtClean="0">
                <a:latin typeface="Arial" pitchFamily="34" charset="0"/>
                <a:cs typeface="Arial" pitchFamily="34" charset="0"/>
              </a:rPr>
              <a:t>Үйлчлэх хүрээний хүн амын дунд халдварт бус өвчнийг үүсгэгч гол эрсдэлт хүчин зүйлсийн талаар тандалт судалгаа явуулж, үнэлгээ өгсөн байна.</a:t>
            </a:r>
            <a:endParaRPr lang="en-US" sz="3100" dirty="0" smtClean="0">
              <a:latin typeface="Arial" pitchFamily="34" charset="0"/>
              <a:cs typeface="Arial" pitchFamily="34" charset="0"/>
            </a:endParaRPr>
          </a:p>
          <a:p>
            <a:pPr algn="just"/>
            <a:r>
              <a:rPr lang="mn-MN" sz="3100" dirty="0" smtClean="0">
                <a:latin typeface="Arial" pitchFamily="34" charset="0"/>
                <a:cs typeface="Arial" pitchFamily="34" charset="0"/>
              </a:rPr>
              <a:t> Хүүхдийг хөхөөр өсгөх , нэмэгдэл хооллолтын талаар зөвлөгөө өгөх аргачлал боловсруулсан байна</a:t>
            </a:r>
            <a:endParaRPr lang="en-US" sz="3100" dirty="0" smtClean="0">
              <a:latin typeface="Arial" pitchFamily="34" charset="0"/>
              <a:cs typeface="Arial" pitchFamily="34" charset="0"/>
            </a:endParaRPr>
          </a:p>
          <a:p>
            <a:pPr algn="just"/>
            <a:r>
              <a:rPr lang="mn-MN" sz="3100" dirty="0" smtClean="0">
                <a:latin typeface="Arial" pitchFamily="34" charset="0"/>
                <a:cs typeface="Arial" pitchFamily="34" charset="0"/>
              </a:rPr>
              <a:t> Үйлчлэх хүрээний хүн амын ундны болон ахуйн хэрэглээний усны хангамжийн байдлыг судалж үнэлгээ өгсөн байна</a:t>
            </a:r>
            <a:endParaRPr lang="en-US" sz="3100" dirty="0" smtClean="0">
              <a:latin typeface="Arial" pitchFamily="34" charset="0"/>
              <a:cs typeface="Arial" pitchFamily="34" charset="0"/>
            </a:endParaRPr>
          </a:p>
          <a:p>
            <a:pPr algn="just"/>
            <a:r>
              <a:rPr lang="mn-MN" sz="3100" dirty="0" smtClean="0">
                <a:latin typeface="Arial" pitchFamily="34" charset="0"/>
                <a:cs typeface="Arial" pitchFamily="34" charset="0"/>
              </a:rPr>
              <a:t> Бохир усны төвлөрсөн татуургын сүлжээнд холбогдоогүй орон байр, гэрт аж төрдөг айл өрхийн муу ус, хог хаягдал зайлуулдаг байдалд тандалт хийсэн байна.</a:t>
            </a:r>
            <a:endParaRPr lang="en-US" sz="3100" dirty="0" smtClean="0">
              <a:latin typeface="Arial" pitchFamily="34" charset="0"/>
              <a:cs typeface="Arial" pitchFamily="34" charset="0"/>
            </a:endParaRP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13549" t="18395" r="50893" b="7577"/>
          <a:stretch>
            <a:fillRect/>
          </a:stretch>
        </p:blipFill>
        <p:spPr bwMode="auto">
          <a:xfrm>
            <a:off x="0" y="571480"/>
            <a:ext cx="9144000" cy="628652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928670"/>
          <a:ext cx="8229600" cy="55721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642918"/>
          <a:ext cx="8229600" cy="568168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85795"/>
          <a:ext cx="8229600" cy="553880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14356"/>
          <a:ext cx="8229600" cy="561024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14356"/>
          <a:ext cx="8229600" cy="571503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85794"/>
          <a:ext cx="8229600" cy="553880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samsung\Desktop\emneleg\100_1866.JPG"/>
          <p:cNvPicPr>
            <a:picLocks noGrp="1" noChangeAspect="1" noChangeArrowheads="1"/>
          </p:cNvPicPr>
          <p:nvPr>
            <p:ph idx="1"/>
          </p:nvPr>
        </p:nvPicPr>
        <p:blipFill>
          <a:blip r:embed="rId2" cstate="print"/>
          <a:srcRect/>
          <a:stretch>
            <a:fillRect/>
          </a:stretch>
        </p:blipFill>
        <p:spPr bwMode="auto">
          <a:xfrm>
            <a:off x="500034" y="785794"/>
            <a:ext cx="8001056" cy="5786477"/>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amsung\Desktop\emneleg\100_1860.JPG"/>
          <p:cNvPicPr>
            <a:picLocks noGrp="1" noChangeAspect="1" noChangeArrowheads="1"/>
          </p:cNvPicPr>
          <p:nvPr>
            <p:ph idx="1"/>
          </p:nvPr>
        </p:nvPicPr>
        <p:blipFill>
          <a:blip r:embed="rId2" cstate="print"/>
          <a:srcRect/>
          <a:stretch>
            <a:fillRect/>
          </a:stretch>
        </p:blipFill>
        <p:spPr bwMode="auto">
          <a:xfrm>
            <a:off x="1285852" y="1000108"/>
            <a:ext cx="7358114" cy="5389569"/>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samsung\Desktop\emneleg\DSC02650.JPG"/>
          <p:cNvPicPr>
            <a:picLocks noGrp="1" noChangeAspect="1" noChangeArrowheads="1"/>
          </p:cNvPicPr>
          <p:nvPr>
            <p:ph idx="1"/>
          </p:nvPr>
        </p:nvPicPr>
        <p:blipFill>
          <a:blip r:embed="rId2" cstate="print"/>
          <a:srcRect/>
          <a:stretch>
            <a:fillRect/>
          </a:stretch>
        </p:blipFill>
        <p:spPr bwMode="auto">
          <a:xfrm>
            <a:off x="714348" y="1285861"/>
            <a:ext cx="7929618" cy="503874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samsung\Desktop\emneleg\100_1837.JPG"/>
          <p:cNvPicPr>
            <a:picLocks noGrp="1" noChangeAspect="1" noChangeArrowheads="1"/>
          </p:cNvPicPr>
          <p:nvPr>
            <p:ph idx="1"/>
          </p:nvPr>
        </p:nvPicPr>
        <p:blipFill>
          <a:blip r:embed="rId2" cstate="print"/>
          <a:srcRect/>
          <a:stretch>
            <a:fillRect/>
          </a:stretch>
        </p:blipFill>
        <p:spPr bwMode="auto">
          <a:xfrm>
            <a:off x="500034" y="1071546"/>
            <a:ext cx="8286808" cy="5324492"/>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samsung\Desktop\Tusul\tusul surgalt\2011.08.16\DSC02001.JPG"/>
          <p:cNvPicPr>
            <a:picLocks noGrp="1" noChangeAspect="1" noChangeArrowheads="1"/>
          </p:cNvPicPr>
          <p:nvPr>
            <p:ph idx="1"/>
          </p:nvPr>
        </p:nvPicPr>
        <p:blipFill>
          <a:blip r:embed="rId2"/>
          <a:srcRect/>
          <a:stretch>
            <a:fillRect/>
          </a:stretch>
        </p:blipFill>
        <p:spPr bwMode="auto">
          <a:xfrm>
            <a:off x="785786" y="1071546"/>
            <a:ext cx="8001056" cy="525305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samsung\Desktop\emneleg\hamt olnii zurag\P6140745.JPG"/>
          <p:cNvPicPr>
            <a:picLocks noGrp="1" noChangeAspect="1" noChangeArrowheads="1"/>
          </p:cNvPicPr>
          <p:nvPr>
            <p:ph idx="1"/>
          </p:nvPr>
        </p:nvPicPr>
        <p:blipFill>
          <a:blip r:embed="rId2" cstate="print"/>
          <a:srcRect/>
          <a:stretch>
            <a:fillRect/>
          </a:stretch>
        </p:blipFill>
        <p:spPr bwMode="auto">
          <a:xfrm>
            <a:off x="500034" y="714356"/>
            <a:ext cx="8143932" cy="5610245"/>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29600" cy="561228"/>
          </a:xfrm>
        </p:spPr>
        <p:txBody>
          <a:bodyPr>
            <a:normAutofit fontScale="90000"/>
          </a:bodyPr>
          <a:lstStyle/>
          <a:p>
            <a:pPr algn="ctr"/>
            <a:r>
              <a:rPr lang="mn-MN" sz="4000" dirty="0" smtClean="0">
                <a:latin typeface="Arial" pitchFamily="34" charset="0"/>
                <a:cs typeface="Arial" pitchFamily="34" charset="0"/>
              </a:rPr>
              <a:t>ДҮГНЭЛТ</a:t>
            </a:r>
            <a:endParaRPr lang="en-US" sz="4000" dirty="0">
              <a:latin typeface="Arial" pitchFamily="34" charset="0"/>
              <a:cs typeface="Arial" pitchFamily="34" charset="0"/>
            </a:endParaRPr>
          </a:p>
        </p:txBody>
      </p:sp>
      <p:sp>
        <p:nvSpPr>
          <p:cNvPr id="3" name="Content Placeholder 2"/>
          <p:cNvSpPr>
            <a:spLocks noGrp="1"/>
          </p:cNvSpPr>
          <p:nvPr>
            <p:ph idx="1"/>
          </p:nvPr>
        </p:nvSpPr>
        <p:spPr>
          <a:xfrm>
            <a:off x="457200" y="1357298"/>
            <a:ext cx="8229600" cy="4967302"/>
          </a:xfrm>
        </p:spPr>
        <p:txBody>
          <a:bodyPr>
            <a:normAutofit fontScale="92500" lnSpcReduction="10000"/>
          </a:bodyPr>
          <a:lstStyle/>
          <a:p>
            <a:pPr lvl="0" algn="just"/>
            <a:r>
              <a:rPr lang="mn-MN" dirty="0" smtClean="0">
                <a:latin typeface="Arial" pitchFamily="34" charset="0"/>
                <a:cs typeface="Arial" pitchFamily="34" charset="0"/>
              </a:rPr>
              <a:t>Монгол улсад өрхийн эрүүл мэндийн төвийн  тусламжийг зохион байгуулах хууль эрх зүйн орчин бүрдсэн хэдий ч, баримтуудад давхардал, зөрчил их, мөн хэрэгжүүлэх орчин нөхцөл хангалтгүй  байна. </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Өрхийн тусламж үзүүлэх хүний нөөц бүрэн бэлтгэгдэж өрхийн эмчийн мэргэшил эзэмшсэн эмч цөөн байна. Иймд өрхийн эрүүл мэндийн төвд ажиллах хүний нөөцийг </a:t>
            </a:r>
            <a:r>
              <a:rPr lang="en-US" dirty="0" smtClean="0">
                <a:latin typeface="Arial" pitchFamily="34" charset="0"/>
                <a:cs typeface="Arial" pitchFamily="34" charset="0"/>
              </a:rPr>
              <a:t>(</a:t>
            </a:r>
            <a:r>
              <a:rPr lang="mn-MN" dirty="0" smtClean="0">
                <a:latin typeface="Arial" pitchFamily="34" charset="0"/>
                <a:cs typeface="Arial" pitchFamily="34" charset="0"/>
              </a:rPr>
              <a:t>мэргэшсэн өрхийн эмч, НЭМ-ийн тусламжийн баг</a:t>
            </a:r>
            <a:r>
              <a:rPr lang="en-US" dirty="0" smtClean="0">
                <a:latin typeface="Arial" pitchFamily="34" charset="0"/>
                <a:cs typeface="Arial" pitchFamily="34" charset="0"/>
              </a:rPr>
              <a:t>)</a:t>
            </a:r>
            <a:r>
              <a:rPr lang="mn-MN" dirty="0" smtClean="0">
                <a:latin typeface="Arial" pitchFamily="34" charset="0"/>
                <a:cs typeface="Arial" pitchFamily="34" charset="0"/>
              </a:rPr>
              <a:t> бэлтгэх бодлого, үйл ажиллагаа нэн тулгамдаад байна.</a:t>
            </a:r>
          </a:p>
          <a:p>
            <a:pPr lvl="0" algn="just"/>
            <a:r>
              <a:rPr lang="mn-MN" dirty="0" smtClean="0">
                <a:latin typeface="Arial" pitchFamily="34" charset="0"/>
                <a:cs typeface="Arial" pitchFamily="34" charset="0"/>
              </a:rPr>
              <a:t> Өрхийн эмчийн ачаалал их, өрхийн эрүүл мэндийн төвд  ажиллах эмч, сувилагчийн тоо хотын өрхийн эмнэлгүүдэд хангалтгүй, стандартад зааснаас  бага байна.</a:t>
            </a:r>
            <a:endParaRPr lang="en-US" dirty="0" smtClean="0">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5253054"/>
          </a:xfrm>
        </p:spPr>
        <p:txBody>
          <a:bodyPr>
            <a:normAutofit lnSpcReduction="10000"/>
          </a:bodyPr>
          <a:lstStyle/>
          <a:p>
            <a:pPr lvl="0" algn="just"/>
            <a:r>
              <a:rPr lang="mn-MN" dirty="0" smtClean="0">
                <a:latin typeface="Arial" pitchFamily="34" charset="0"/>
                <a:cs typeface="Arial" pitchFamily="34" charset="0"/>
              </a:rPr>
              <a:t>Өрхийн эмнэлгийн түвшинд эмнэл зүйн үзлэг давамгайлсан, гэрийн дуудлагад ихэнхи цагийг зарцуулсан байдал гол үйлчилгээ болж тэргүүлэх чиглэл болох НЭМ болон анхан шатны тусламж үйлчилгээ бараг хийгдэхгүй байна. Энэ нь өрхөд ажиллах хүний нөөц хэт хомс, үйлчлэх хүрээний хүн амын нягтрал их, тухайн тусламжийн талаарх эмч нарын мэдлэг, ур чадвар хангалтгүй, орчин бүрдээгүйтэй холбоотой байна.  </a:t>
            </a:r>
            <a:endParaRPr lang="en-US" dirty="0" smtClean="0">
              <a:latin typeface="Arial" pitchFamily="34" charset="0"/>
              <a:cs typeface="Arial" pitchFamily="34" charset="0"/>
            </a:endParaRPr>
          </a:p>
          <a:p>
            <a:pPr algn="just"/>
            <a:r>
              <a:rPr lang="mn-MN" dirty="0" smtClean="0">
                <a:latin typeface="Arial" pitchFamily="34" charset="0"/>
                <a:cs typeface="Arial" pitchFamily="34" charset="0"/>
              </a:rPr>
              <a:t>Цаашид  ӨЭМТ-ийн тусламж үйлчилгээг сайжруулах, үйлчлүүлэгчдийн эрэлт хэрэгцээнд нийцсэн чанартай тусламж үйлчилгээ үзүүлэх хэрэгцээ шаардлагатай байна.</a:t>
            </a:r>
            <a:endParaRPr lang="en-US" dirty="0" smtClean="0">
              <a:latin typeface="Arial" pitchFamily="34" charset="0"/>
              <a:cs typeface="Arial" pitchFamily="34" charset="0"/>
            </a:endParaRPr>
          </a:p>
          <a:p>
            <a:pPr>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81772"/>
          </a:xfrm>
        </p:spPr>
        <p:txBody>
          <a:bodyPr>
            <a:normAutofit fontScale="90000"/>
          </a:bodyPr>
          <a:lstStyle/>
          <a:p>
            <a:pPr algn="ctr"/>
            <a:r>
              <a:rPr lang="mn-MN" sz="3600" dirty="0" smtClean="0">
                <a:latin typeface="Arial" pitchFamily="34" charset="0"/>
                <a:cs typeface="Arial" pitchFamily="34" charset="0"/>
              </a:rPr>
              <a:t>САНАЛ ЗӨВЛӨМЖ</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457200" y="1500174"/>
            <a:ext cx="8229600" cy="4824426"/>
          </a:xfrm>
        </p:spPr>
        <p:txBody>
          <a:bodyPr>
            <a:normAutofit fontScale="85000" lnSpcReduction="20000"/>
          </a:bodyPr>
          <a:lstStyle/>
          <a:p>
            <a:pPr algn="just"/>
            <a:r>
              <a:rPr lang="mn-MN" sz="2800" b="1" dirty="0" smtClean="0">
                <a:latin typeface="Arial" pitchFamily="34" charset="0"/>
                <a:cs typeface="Arial" pitchFamily="34" charset="0"/>
              </a:rPr>
              <a:t>ӨЭМТ-өөс үзүүлэх тусламжийн чанарыг сайжруулах чиглэлээр авч хэрэгжүүлэх арга хэмжээ</a:t>
            </a:r>
            <a:endParaRPr lang="en-US" sz="2800" dirty="0" smtClean="0">
              <a:latin typeface="Arial" pitchFamily="34" charset="0"/>
              <a:cs typeface="Arial" pitchFamily="34" charset="0"/>
            </a:endParaRPr>
          </a:p>
          <a:p>
            <a:pPr lvl="1" algn="just"/>
            <a:r>
              <a:rPr lang="mn-MN" dirty="0" smtClean="0">
                <a:latin typeface="Arial" pitchFamily="34" charset="0"/>
                <a:cs typeface="Arial" pitchFamily="34" charset="0"/>
              </a:rPr>
              <a:t>Өрхийн эрүүл мэндийн төвүүдэд зонхилон тохиолдох өвчний үед баримтлах  НЭМ-тусламжийн стратегийг боловсруулах</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Өрхийн эрүүл мэндийн төвөөс  үзүүлэх  тусламж 	үйлчилгээ болон эрүүл мэндийг дэмжих, боловсрол олгох сургалт сурталчилгаа явуулахад зориулсан багаж, тоног төхөөрөмжөөр хангах </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Өрхийн эрүүл мэндийн төвийн бүтэц үйл ажиллагааны стандартад </a:t>
            </a:r>
            <a:r>
              <a:rPr lang="en-US" dirty="0" smtClean="0">
                <a:latin typeface="Arial" pitchFamily="34" charset="0"/>
                <a:cs typeface="Arial" pitchFamily="34" charset="0"/>
              </a:rPr>
              <a:t>(MNS 5292</a:t>
            </a:r>
            <a:r>
              <a:rPr lang="mn-MN" dirty="0" smtClean="0">
                <a:latin typeface="Arial" pitchFamily="34" charset="0"/>
                <a:cs typeface="Arial" pitchFamily="34" charset="0"/>
              </a:rPr>
              <a:t>:2011</a:t>
            </a:r>
            <a:r>
              <a:rPr lang="en-US" dirty="0" smtClean="0">
                <a:latin typeface="Arial" pitchFamily="34" charset="0"/>
                <a:cs typeface="Arial" pitchFamily="34" charset="0"/>
              </a:rPr>
              <a:t>)</a:t>
            </a:r>
            <a:r>
              <a:rPr lang="mn-MN" dirty="0" smtClean="0">
                <a:latin typeface="Arial" pitchFamily="34" charset="0"/>
                <a:cs typeface="Arial" pitchFamily="34" charset="0"/>
              </a:rPr>
              <a:t> заагдсан өрхийн эрүүл мэндийн төвийн түвшинд үзүүлэх эмнэлгийн болон НЭМ-ийн тусламж үйлчилгээний хэрэгжилт, хяналтыг эрчимжүүлэх, тогтмолжуулах</a:t>
            </a:r>
          </a:p>
          <a:p>
            <a:pPr lvl="1" algn="just"/>
            <a:r>
              <a:rPr lang="mn-MN" dirty="0" smtClean="0">
                <a:latin typeface="Arial" pitchFamily="34" charset="0"/>
                <a:cs typeface="Arial" pitchFamily="34" charset="0"/>
              </a:rPr>
              <a:t> </a:t>
            </a:r>
            <a:r>
              <a:rPr lang="en-US" dirty="0" smtClean="0">
                <a:latin typeface="Arial" pitchFamily="34" charset="0"/>
                <a:cs typeface="Arial" pitchFamily="34" charset="0"/>
              </a:rPr>
              <a:t>ЭМАШТ-</a:t>
            </a:r>
            <a:r>
              <a:rPr lang="en-US" dirty="0" err="1" smtClean="0">
                <a:latin typeface="Arial" pitchFamily="34" charset="0"/>
                <a:cs typeface="Arial" pitchFamily="34" charset="0"/>
              </a:rPr>
              <a:t>ийн</a:t>
            </a:r>
            <a:r>
              <a:rPr lang="en-US" dirty="0" smtClean="0">
                <a:latin typeface="Arial" pitchFamily="34" charset="0"/>
                <a:cs typeface="Arial" pitchFamily="34" charset="0"/>
              </a:rPr>
              <a:t> </a:t>
            </a:r>
            <a:r>
              <a:rPr lang="en-US" dirty="0" err="1" smtClean="0">
                <a:latin typeface="Arial" pitchFamily="34" charset="0"/>
                <a:cs typeface="Arial" pitchFamily="34" charset="0"/>
              </a:rPr>
              <a:t>Олон</a:t>
            </a:r>
            <a:r>
              <a:rPr lang="en-US" dirty="0" smtClean="0">
                <a:latin typeface="Arial" pitchFamily="34" charset="0"/>
                <a:cs typeface="Arial" pitchFamily="34" charset="0"/>
              </a:rPr>
              <a:t> </a:t>
            </a:r>
            <a:r>
              <a:rPr lang="en-US" dirty="0" err="1" smtClean="0">
                <a:latin typeface="Arial" pitchFamily="34" charset="0"/>
                <a:cs typeface="Arial" pitchFamily="34" charset="0"/>
              </a:rPr>
              <a:t>Улсын</a:t>
            </a:r>
            <a:r>
              <a:rPr lang="en-US" dirty="0" smtClean="0">
                <a:latin typeface="Arial" pitchFamily="34" charset="0"/>
                <a:cs typeface="Arial" pitchFamily="34" charset="0"/>
              </a:rPr>
              <a:t> </a:t>
            </a:r>
            <a:r>
              <a:rPr lang="en-US" dirty="0" err="1" smtClean="0">
                <a:latin typeface="Arial" pitchFamily="34" charset="0"/>
                <a:cs typeface="Arial" pitchFamily="34" charset="0"/>
              </a:rPr>
              <a:t>Ангилал</a:t>
            </a:r>
            <a:r>
              <a:rPr lang="en-US" dirty="0" smtClean="0">
                <a:latin typeface="Arial" pitchFamily="34" charset="0"/>
                <a:cs typeface="Arial" pitchFamily="34" charset="0"/>
              </a:rPr>
              <a:t> </a:t>
            </a:r>
            <a:r>
              <a:rPr lang="en-US" dirty="0" err="1" smtClean="0">
                <a:latin typeface="Arial" pitchFamily="34" charset="0"/>
                <a:cs typeface="Arial" pitchFamily="34" charset="0"/>
              </a:rPr>
              <a:t>болон</a:t>
            </a:r>
            <a:r>
              <a:rPr lang="en-US" dirty="0" smtClean="0">
                <a:latin typeface="Arial" pitchFamily="34" charset="0"/>
                <a:cs typeface="Arial" pitchFamily="34" charset="0"/>
              </a:rPr>
              <a:t> </a:t>
            </a:r>
            <a:r>
              <a:rPr lang="en-US" dirty="0" err="1" smtClean="0">
                <a:latin typeface="Arial" pitchFamily="34" charset="0"/>
                <a:cs typeface="Arial" pitchFamily="34" charset="0"/>
              </a:rPr>
              <a:t>нотолгоонд</a:t>
            </a:r>
            <a:r>
              <a:rPr lang="en-US" dirty="0" smtClean="0">
                <a:latin typeface="Arial" pitchFamily="34" charset="0"/>
                <a:cs typeface="Arial" pitchFamily="34" charset="0"/>
              </a:rPr>
              <a:t> </a:t>
            </a:r>
            <a:r>
              <a:rPr lang="en-US" dirty="0" err="1" smtClean="0">
                <a:latin typeface="Arial" pitchFamily="34" charset="0"/>
                <a:cs typeface="Arial" pitchFamily="34" charset="0"/>
              </a:rPr>
              <a:t>тулгуурласан</a:t>
            </a:r>
            <a:r>
              <a:rPr lang="en-US" dirty="0" smtClean="0">
                <a:latin typeface="Arial" pitchFamily="34" charset="0"/>
                <a:cs typeface="Arial" pitchFamily="34" charset="0"/>
              </a:rPr>
              <a:t> </a:t>
            </a:r>
            <a:r>
              <a:rPr lang="en-US" dirty="0" err="1" smtClean="0">
                <a:latin typeface="Arial" pitchFamily="34" charset="0"/>
                <a:cs typeface="Arial" pitchFamily="34" charset="0"/>
              </a:rPr>
              <a:t>анагаах</a:t>
            </a:r>
            <a:r>
              <a:rPr lang="en-US" dirty="0" smtClean="0">
                <a:latin typeface="Arial" pitchFamily="34" charset="0"/>
                <a:cs typeface="Arial" pitchFamily="34" charset="0"/>
              </a:rPr>
              <a:t> </a:t>
            </a:r>
            <a:r>
              <a:rPr lang="en-US" dirty="0" err="1" smtClean="0">
                <a:latin typeface="Arial" pitchFamily="34" charset="0"/>
                <a:cs typeface="Arial" pitchFamily="34" charset="0"/>
              </a:rPr>
              <a:t>ухааны</a:t>
            </a:r>
            <a:r>
              <a:rPr lang="en-US" dirty="0" smtClean="0">
                <a:latin typeface="Arial" pitchFamily="34" charset="0"/>
                <a:cs typeface="Arial" pitchFamily="34" charset="0"/>
              </a:rPr>
              <a:t> </a:t>
            </a:r>
            <a:r>
              <a:rPr lang="en-US" dirty="0" err="1" smtClean="0">
                <a:latin typeface="Arial" pitchFamily="34" charset="0"/>
                <a:cs typeface="Arial" pitchFamily="34" charset="0"/>
              </a:rPr>
              <a:t>үзэл</a:t>
            </a:r>
            <a:r>
              <a:rPr lang="en-US" dirty="0" smtClean="0">
                <a:latin typeface="Arial" pitchFamily="34" charset="0"/>
                <a:cs typeface="Arial" pitchFamily="34" charset="0"/>
              </a:rPr>
              <a:t> </a:t>
            </a:r>
            <a:r>
              <a:rPr lang="en-US" dirty="0" err="1" smtClean="0">
                <a:latin typeface="Arial" pitchFamily="34" charset="0"/>
                <a:cs typeface="Arial" pitchFamily="34" charset="0"/>
              </a:rPr>
              <a:t>баримтлалыг</a:t>
            </a:r>
            <a:r>
              <a:rPr lang="en-US" dirty="0" smtClean="0">
                <a:latin typeface="Arial" pitchFamily="34" charset="0"/>
                <a:cs typeface="Arial" pitchFamily="34" charset="0"/>
              </a:rPr>
              <a:t> </a:t>
            </a:r>
            <a:r>
              <a:rPr lang="en-US" dirty="0" err="1" smtClean="0">
                <a:latin typeface="Arial" pitchFamily="34" charset="0"/>
                <a:cs typeface="Arial" pitchFamily="34" charset="0"/>
              </a:rPr>
              <a:t>нэвтрүүлэх</a:t>
            </a:r>
            <a:r>
              <a:rPr lang="en-US" dirty="0" smtClean="0">
                <a:latin typeface="Arial" pitchFamily="34" charset="0"/>
                <a:cs typeface="Arial" pitchFamily="34" charset="0"/>
              </a:rPr>
              <a:t> </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4422"/>
            <a:ext cx="8229600" cy="5110178"/>
          </a:xfrm>
        </p:spPr>
        <p:txBody>
          <a:bodyPr/>
          <a:lstStyle/>
          <a:p>
            <a:pPr lvl="1" algn="just"/>
            <a:r>
              <a:rPr lang="mn-MN" dirty="0" smtClean="0">
                <a:latin typeface="Arial" pitchFamily="34" charset="0"/>
                <a:cs typeface="Arial" pitchFamily="34" charset="0"/>
              </a:rPr>
              <a:t>Өрхийн эрүүл мэндийн төвийн төсөвт НЭМ –ийн ба үндэсний  хөтөлбөрүүдийг хэрэгжүүлэх төсвийг нэмж оруулах, санхүүжилтийг нэмэгдүүлэх</a:t>
            </a:r>
            <a:endParaRPr lang="en-US" dirty="0" smtClean="0">
              <a:latin typeface="Arial" pitchFamily="34" charset="0"/>
              <a:cs typeface="Arial" pitchFamily="34" charset="0"/>
            </a:endParaRPr>
          </a:p>
          <a:p>
            <a:pPr lvl="1" algn="just"/>
            <a:r>
              <a:rPr lang="mn-MN" dirty="0" smtClean="0">
                <a:latin typeface="Arial" pitchFamily="34" charset="0"/>
                <a:cs typeface="Arial" pitchFamily="34" charset="0"/>
              </a:rPr>
              <a:t>Өрхийн эрүүл мэндийн төвд ажиллаж байгаа багт арга зүйн дэмжлэг үзүүлэх, нэгдсэн удирдлагаар хангах, хүний нөөцийг тогтвортой ажиллуулах, урамшуулах </a:t>
            </a:r>
            <a:endParaRPr lang="en-US" dirty="0" smtClean="0">
              <a:latin typeface="Arial" pitchFamily="34" charset="0"/>
              <a:cs typeface="Arial" pitchFamily="34" charset="0"/>
            </a:endParaRP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214554"/>
            <a:ext cx="8229600" cy="1143000"/>
          </a:xfrm>
        </p:spPr>
        <p:txBody>
          <a:bodyPr>
            <a:normAutofit fontScale="90000"/>
          </a:bodyPr>
          <a:lstStyle/>
          <a:p>
            <a:pPr algn="ctr"/>
            <a:r>
              <a:rPr lang="mn-MN" dirty="0" smtClean="0">
                <a:latin typeface="Arial" pitchFamily="34" charset="0"/>
                <a:cs typeface="Arial" pitchFamily="34" charset="0"/>
              </a:rPr>
              <a:t>АНХААРАЛ ТАВЬСАНД БАЯРЛАЛАА</a:t>
            </a:r>
            <a:endParaRPr lang="en-US"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194</TotalTime>
  <Words>2059</Words>
  <Application>Microsoft Office PowerPoint</Application>
  <PresentationFormat>On-screen Show (4:3)</PresentationFormat>
  <Paragraphs>170</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Flow</vt:lpstr>
      <vt:lpstr>Эрүүл мэндийн тусламж үйлчилгээний чанарын удирдлага, өрхийн эрүүл мэндийн төвийн чанарын асуудал </vt:lpstr>
      <vt:lpstr>Чанарын хөгжил</vt:lpstr>
      <vt:lpstr>Чанар</vt:lpstr>
      <vt:lpstr>Slide 4</vt:lpstr>
      <vt:lpstr>Slide 5</vt:lpstr>
      <vt:lpstr>Slide 6</vt:lpstr>
      <vt:lpstr>Slide 7</vt:lpstr>
      <vt:lpstr>Чанарын тасралтгүй хөгжлийн үндсэн зарчмууд  </vt:lpstr>
      <vt:lpstr>Slide 9</vt:lpstr>
      <vt:lpstr>Slide 10</vt:lpstr>
      <vt:lpstr>Өрхийн эрүүл мэндийн төв</vt:lpstr>
      <vt:lpstr>            </vt:lpstr>
      <vt:lpstr>Slide 13</vt:lpstr>
      <vt:lpstr>Slide 14</vt:lpstr>
      <vt:lpstr>Slide 15</vt:lpstr>
      <vt:lpstr>Slide 16</vt:lpstr>
      <vt:lpstr>Slide 17</vt:lpstr>
      <vt:lpstr>Slide 18</vt:lpstr>
      <vt:lpstr>Slide 19</vt:lpstr>
      <vt:lpstr>Slide 20</vt:lpstr>
      <vt:lpstr>Slide 21</vt:lpstr>
      <vt:lpstr>Чанарын үндсэн үзүүлэлт  </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ДҮГНЭЛТ</vt:lpstr>
      <vt:lpstr>Slide 42</vt:lpstr>
      <vt:lpstr>САНАЛ ЗӨВЛӨМЖ</vt:lpstr>
      <vt:lpstr>Slide 44</vt:lpstr>
      <vt:lpstr>АНХААРАЛ ТАВЬСАНД БАЯРЛАЛАА</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Өрхийн эрүүл мэндийн төв</dc:title>
  <dc:creator>samsung</dc:creator>
  <cp:lastModifiedBy>acer</cp:lastModifiedBy>
  <cp:revision>52</cp:revision>
  <dcterms:created xsi:type="dcterms:W3CDTF">2012-09-19T20:04:28Z</dcterms:created>
  <dcterms:modified xsi:type="dcterms:W3CDTF">2012-11-23T08:50:35Z</dcterms:modified>
</cp:coreProperties>
</file>