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64" r:id="rId3"/>
    <p:sldId id="263" r:id="rId4"/>
    <p:sldId id="265" r:id="rId5"/>
    <p:sldId id="281" r:id="rId6"/>
    <p:sldId id="266" r:id="rId7"/>
    <p:sldId id="267" r:id="rId8"/>
    <p:sldId id="272" r:id="rId9"/>
    <p:sldId id="273" r:id="rId10"/>
    <p:sldId id="280" r:id="rId11"/>
    <p:sldId id="274" r:id="rId12"/>
    <p:sldId id="276" r:id="rId13"/>
    <p:sldId id="277" r:id="rId14"/>
    <p:sldId id="278" r:id="rId15"/>
    <p:sldId id="279" r:id="rId16"/>
    <p:sldId id="275" r:id="rId17"/>
    <p:sldId id="268" r:id="rId18"/>
    <p:sldId id="269" r:id="rId19"/>
    <p:sldId id="270" r:id="rId20"/>
    <p:sldId id="271" r:id="rId21"/>
    <p:sldId id="259" r:id="rId22"/>
    <p:sldId id="286" r:id="rId23"/>
    <p:sldId id="260" r:id="rId24"/>
    <p:sldId id="282" r:id="rId25"/>
    <p:sldId id="283" r:id="rId26"/>
    <p:sldId id="284" r:id="rId27"/>
    <p:sldId id="285" r:id="rId28"/>
    <p:sldId id="261" r:id="rId29"/>
    <p:sldId id="287" r:id="rId30"/>
    <p:sldId id="26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2" autoAdjust="0"/>
    <p:restoredTop sz="94640" autoAdjust="0"/>
  </p:normalViewPr>
  <p:slideViewPr>
    <p:cSldViewPr>
      <p:cViewPr varScale="1">
        <p:scale>
          <a:sx n="74" d="100"/>
          <a:sy n="74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9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0755C-1B1F-401D-A085-606FFDE7216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615AE-16E6-49B2-8D8F-B8281011FC8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1C2A594-64D7-4DE1-A7E9-3375884183DE}" type="datetimeFigureOut">
              <a:rPr lang="en-US" smtClean="0"/>
              <a:pPr/>
              <a:t>3/16/2015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66B90F3-FD10-4194-9DF3-8663E06C50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lloo.mn/n/10737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lloo.mn/n/10737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arketing.docx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arketing.docx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../Pictures/tuluh%20tatwar.p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../Pictures/suudliin%20awtomashin..p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2895599"/>
          </a:xfrm>
        </p:spPr>
        <p:txBody>
          <a:bodyPr>
            <a:noAutofit/>
          </a:bodyPr>
          <a:lstStyle/>
          <a:p>
            <a:pPr algn="just"/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SWOT ANALYSYS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SWOT </a:t>
            </a:r>
            <a:r>
              <a:rPr lang="mn-MN" sz="6600" dirty="0" smtClean="0">
                <a:latin typeface="Times New Roman" pitchFamily="18" charset="0"/>
                <a:cs typeface="Times New Roman" pitchFamily="18" charset="0"/>
              </a:rPr>
              <a:t>ШИНЖИЛГЭЭ 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>
            <a:normAutofit/>
          </a:bodyPr>
          <a:lstStyle/>
          <a:p>
            <a:pPr algn="just"/>
            <a:r>
              <a:rPr lang="mn-MN" sz="8000" dirty="0">
                <a:latin typeface="Times New Roman" pitchFamily="18" charset="0"/>
                <a:cs typeface="Times New Roman" pitchFamily="18" charset="0"/>
              </a:rPr>
              <a:t>БОЛОМЖУУД: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3575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554162"/>
          </a:xfrm>
        </p:spPr>
        <p:txBody>
          <a:bodyPr>
            <a:noAutofit/>
          </a:bodyPr>
          <a:lstStyle/>
          <a:p>
            <a:pPr algn="just"/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ХҮН АМ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ЗҮЙ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ЖИЛЭЭС </a:t>
            </a: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ЖИЛ ИРЭХ ТУСАМ АВТОТАШИН ХЭРЭГЛЭГЧИЙН ТОО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ӨСӨЖ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БАЙДАГ </a:t>
            </a: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ТУЛ ЭРЭЛТ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ХЭРЭГЦЭЭ ИХ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eegii\Downloads\DT_NSO_1200_001V1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803" y="1752600"/>
            <a:ext cx="8763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00" y="64008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i="1" dirty="0" smtClean="0">
                <a:latin typeface="Times New Roman" pitchFamily="18" charset="0"/>
                <a:cs typeface="Times New Roman" pitchFamily="18" charset="0"/>
              </a:rPr>
              <a:t>Эх үүсвэр:  үндэсний статистикийн хороо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144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71792594"/>
              </p:ext>
            </p:extLst>
          </p:nvPr>
        </p:nvGraphicFramePr>
        <p:xfrm>
          <a:off x="457200" y="1481138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2895600"/>
                <a:gridCol w="13716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81693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190459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93071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224068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103805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254486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105755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312542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120418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345473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131184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384864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140872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437677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161989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Тоон үзүүлэлтээр илэрхийлвэл: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8600" y="4419600"/>
            <a:ext cx="4587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i="1" dirty="0">
                <a:latin typeface="Times New Roman" pitchFamily="18" charset="0"/>
                <a:cs typeface="Times New Roman" pitchFamily="18" charset="0"/>
              </a:rPr>
              <a:t>Эх үүсвэр:  үндэсний статистикийн хороо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597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udliin awtomashin.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2433"/>
          <a:stretch>
            <a:fillRect/>
          </a:stretch>
        </p:blipFill>
        <p:spPr>
          <a:xfrm>
            <a:off x="228600" y="1066800"/>
            <a:ext cx="8621490" cy="1838582"/>
          </a:xfrm>
        </p:spPr>
      </p:pic>
      <p:sp>
        <p:nvSpPr>
          <p:cNvPr id="6" name="Rectangle 5"/>
          <p:cNvSpPr/>
          <p:nvPr/>
        </p:nvSpPr>
        <p:spPr>
          <a:xfrm>
            <a:off x="3429000" y="30480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 smtClean="0"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797491"/>
          </a:xfrm>
        </p:spPr>
        <p:txBody>
          <a:bodyPr/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mn-MN" dirty="0">
                <a:latin typeface="Times New Roman" pitchFamily="18" charset="0"/>
                <a:cs typeface="Times New Roman" pitchFamily="18" charset="0"/>
              </a:rPr>
              <a:t>ӨРСӨЛДӨГЧ: МОНГОЛЫН ЗАХ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ЗЭЭЛД ГАНЦААР НОЁРХОХ БОЛОМЖТОЙ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46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838200"/>
            <a:ext cx="8686800" cy="5105400"/>
          </a:xfrm>
        </p:spPr>
        <p:txBody>
          <a:bodyPr>
            <a:normAutofit fontScale="90000"/>
          </a:bodyPr>
          <a:lstStyle/>
          <a:p>
            <a:pPr algn="just"/>
            <a:r>
              <a:rPr lang="mn-MN" dirty="0">
                <a:latin typeface="Times New Roman" pitchFamily="18" charset="0"/>
                <a:cs typeface="Times New Roman" pitchFamily="18" charset="0"/>
              </a:rPr>
              <a:t>УЛС ТӨР ЭРХ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ЗҮЙ: АГААРЫН </a:t>
            </a:r>
            <a:r>
              <a:rPr lang="mn-MN" dirty="0">
                <a:latin typeface="Times New Roman" pitchFamily="18" charset="0"/>
                <a:cs typeface="Times New Roman" pitchFamily="18" charset="0"/>
              </a:rPr>
              <a:t>БОХИРДЛЫН ЭСРЭГ ҮЙЛ АЖИЛЛАГАА ЯВУУЛДАГ ААН-ИЙГ ТӨРӨӨС ИХЭЭР ДЭМЖДЭГ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mn-MN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18.1.8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. байгалийн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нөөцийг хэмнэлттэй ашиглах, орчны бохирдол, хаягдлыг багасгах, байгальд халгүй техник, тоног төхөөрөмжийг борлуулсан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орлогыг ААНОАТ-аас чөлөөлнө. </a:t>
            </a:r>
            <a:br>
              <a:rPr lang="mn-MN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791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i="1" dirty="0" smtClean="0"/>
              <a:t>Эх үүсвэр: аж ахуйн нэгжийн орлогын албан татварын тухай хууль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159698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97488502"/>
              </p:ext>
            </p:extLst>
          </p:nvPr>
        </p:nvGraphicFramePr>
        <p:xfrm>
          <a:off x="457200" y="1752601"/>
          <a:ext cx="8153403" cy="473898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236442"/>
                <a:gridCol w="1019579"/>
                <a:gridCol w="1067053"/>
                <a:gridCol w="1170629"/>
                <a:gridCol w="1170629"/>
                <a:gridCol w="914925"/>
                <a:gridCol w="914925"/>
                <a:gridCol w="659221"/>
              </a:tblGrid>
              <a:tr h="1662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Хэмжилтийн үзүүлэлтүүд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СО-угаарын хий, (стандарт утга 10 мг/м</a:t>
                      </a:r>
                      <a:r>
                        <a:rPr lang="en-US" sz="14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lang="en-US" sz="14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-Азотын давхар исэл, (стандарт утга 0,04 мг/м</a:t>
                      </a:r>
                      <a:r>
                        <a:rPr lang="en-US" sz="14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)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4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-Хүхэрлэг хий, ( стандарт утга 0,02  мг/м</a:t>
                      </a:r>
                      <a:r>
                        <a:rPr lang="en-US" sz="14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РМ10 том ширхэглэлт тоосонцор, (стандарт утга 0,1мг/м</a:t>
                      </a:r>
                      <a:r>
                        <a:rPr lang="en-US" sz="14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)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РМ2.5 нарийн ширхэглэлт тоосонцор, (стандарт утга 0,05 мг/м</a:t>
                      </a:r>
                      <a:r>
                        <a:rPr lang="en-US" sz="14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)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0146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Хэмжилтийн утгууд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75,212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5,214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5,321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Хамгийн бага утга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32,35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Хамгийн бага утга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23,26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97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64,324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5,214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5,144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62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62,512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2,014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2,379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Хамгийн их утга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136,28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Хамгийн их утга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114,22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8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81,246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3,251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3,254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2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55,141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3,257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4,264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Дундаж утга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70,72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Дундаж утга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50,36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23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64,353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4,261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3,254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0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Дундаж агууламж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67,131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3,861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3,936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70,72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50,36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13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Агаарын чанарын индекс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671.31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9652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19680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70720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100720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>
                <a:latin typeface="Times New Roman" pitchFamily="18" charset="0"/>
                <a:cs typeface="Times New Roman" pitchFamily="18" charset="0"/>
              </a:rPr>
              <a:t>БАЙГАЛЬ ОРЧИН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: монгол улс агаарын бохирдлын хэмжээгээрээ дэлхийд 2 т ордог.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54907" y="6488668"/>
            <a:ext cx="579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  </a:t>
            </a:r>
            <a:r>
              <a:rPr lang="mn-MN" b="1" i="1" dirty="0" smtClean="0">
                <a:latin typeface="Times New Roman" pitchFamily="18" charset="0"/>
                <a:cs typeface="Times New Roman" pitchFamily="18" charset="0"/>
              </a:rPr>
              <a:t>2015.02.02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444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91029144"/>
              </p:ext>
            </p:extLst>
          </p:nvPr>
        </p:nvGraphicFramePr>
        <p:xfrm>
          <a:off x="228600" y="152401"/>
          <a:ext cx="8686800" cy="6351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4361"/>
                <a:gridCol w="2087673"/>
                <a:gridCol w="1328394"/>
                <a:gridCol w="3796372"/>
              </a:tblGrid>
              <a:tr h="968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Агаарын чанарын индексийн үнэлгээ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Агаарын чанарын түвшин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Өнгө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Эрүүл мэндэд үзүүлэх нөлөөлөл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43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0-50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Агаарын чанар сайн, сөрөг нөлөөг үзүүлэхгүй.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НОГООН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Агаарын чанар стандартын шаардлагыг хангаж байгаа ба агаарын бохирдол нь маш ибага, эсвэл ямар ч эрсдэлгүй байна.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833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51-100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Агаарын чанар дунд зэрэг (Дунд зэргийн нөлөөг үзүүлэх)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Хүлээн зөвшөөрөгдөх боломжтой, гэвч зарим бохирдуулагч цөөн хүмүүсийн эрүүл мэндэд дунд зэргийн нөлөө үзүүлнэ. Жишээ нь: хэт мэдрэмтгий хүмүүс озоны нөлөөлөлд өртдөг.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53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101-150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Мэдрэмтгий бүлгийнхэнд сөрөг нөлөөг үзүүлэх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УЛБАР ШАР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Мэдрэмтгий хүмүүсийн эрүүл мэндэд сөрөг нөлөөг үзүүлж болно. Жишээ нь: уушигны өвчтэй хүмүүс озоны нөлөөлөлд, уушигны ба зүрхний өвчтэй хүмүүс тоос, тоосонцрын нөлөөлөлд илүү өртөмтгий байдаг.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68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151-200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Сөрөг нөлөөг үзүүлэх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УЛААН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Хүн бүрд эрүүл мэндийн ямар нэг өөрчлөлт илэрч болно. Мэдрэмтгий хүмүүсийн хувьд эрүүл мэндэд нь илүү хүнд өөрчлөлтүүд илэрч болно.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4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201-300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Өндөр түвшинд сөрөг нөлөөг үзүүлэх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ХҮРЭН ЯГААН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Хүн бүр агаарын бохирдлын сөрөг нөлөөлөлд өртөнө.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4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301-500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Аюултай нөлөө үзүүлэх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ХҮРЭН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Түгшүүрийн нөхцөл ба нийт хүн ам агаарын бохирдолд өртөх эрсдэлтэй.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276600" y="6482687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  2015.02.02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402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gaarin chanriin standar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6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7600" y="6096000"/>
            <a:ext cx="5486400" cy="381000"/>
          </a:xfrm>
        </p:spPr>
        <p:txBody>
          <a:bodyPr>
            <a:noAutofit/>
          </a:bodyPr>
          <a:lstStyle/>
          <a:p>
            <a:pPr algn="just"/>
            <a:r>
              <a:rPr lang="mn-MN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59362"/>
          </a:xfrm>
        </p:spPr>
        <p:txBody>
          <a:bodyPr>
            <a:noAutofit/>
          </a:bodyPr>
          <a:lstStyle/>
          <a:p>
            <a:pPr algn="just"/>
            <a:r>
              <a:rPr lang="en-US" sz="4000" dirty="0">
                <a:effectLst/>
                <a:latin typeface="Times New Roman" pitchFamily="18" charset="0"/>
                <a:cs typeface="Times New Roman" pitchFamily="18" charset="0"/>
              </a:rPr>
              <a:t>Нийслэлийн Агаарын чанарын албаны орчны агаарын чанарын хэмжилтийн 4 автомат суурин станцын Амгалан, Нисэх, Толгойт, Телевиз орчмын агаарын чанарын хэмжилтийн мэдээг 2015.01.26-02.01-ны байдлаар тоймлон хүргэж байна.</a:t>
            </a:r>
            <a:br>
              <a:rPr lang="en-US" sz="4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27779" y="6172200"/>
            <a:ext cx="579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347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1143000"/>
          </a:xfrm>
        </p:spPr>
        <p:txBody>
          <a:bodyPr/>
          <a:lstStyle/>
          <a:p>
            <a:pPr algn="just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amgalan 01.26-02.01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022678" y="63246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7965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nisekh 01.26-02.0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85049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tolgoit 01.26-02.0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706"/>
            <a:ext cx="9144000" cy="62176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021540" y="6248399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9361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TV 01.26-02.0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296" y="0"/>
            <a:ext cx="9171296" cy="632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004481" y="63246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>
                <a:latin typeface="Times New Roman" pitchFamily="18" charset="0"/>
                <a:cs typeface="Times New Roman" pitchFamily="18" charset="0"/>
              </a:rPr>
              <a:t>Эх үүсвэр:  нийслэлийн агаар чанарын алба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961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304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Агаар бохирдуулагч үндсэн 4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бодисын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7 хоногийн хэмжилтийн дүнгээс харахад Азотын давхар исэл(NO2)-ийн хамгийн их агууламж 01.30-нд Толгойт орчимд 0.073 мг/м3 буюу хүлцэх хэмжээнээс 1,8 дахин их, Хүхрийн давхар исэл(SO2) -ийн хамгийн их агууламж 01.31-нд Телевиз орчимд 0.23 мг/м3 буюу хүлцэх хэмжээнээс 11,5 дахин их, Том ширхэгт тоосонцор(PM10)-ын хамгийн их агууламж 01.31-нд Телевиз орчимд 474.03 мкг/м3 буюу хүлцэх хэмжээнээс 4,7 дахин их, Нарийн ширхэгт тоосонцор(PM2.5)-ын хамгийн их агууламж 01.29-нд Толгойт орчимд 411.68мкг/м3 буюу хүлцэх хэмжээнээс 8.2 дахин их байна.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mn-MN" sz="2000" b="1" i="1" dirty="0" smtClean="0">
                <a:latin typeface="Times New Roman" pitchFamily="18" charset="0"/>
                <a:cs typeface="Times New Roman" pitchFamily="18" charset="0"/>
              </a:rPr>
              <a:t>Эх </a:t>
            </a:r>
            <a:r>
              <a:rPr lang="mn-MN" sz="2000" b="1" i="1" dirty="0">
                <a:latin typeface="Times New Roman" pitchFamily="18" charset="0"/>
                <a:cs typeface="Times New Roman" pitchFamily="18" charset="0"/>
              </a:rPr>
              <a:t>үүсвэр:  нийслэлийн агаар чанарын алба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884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mn-MN" dirty="0">
                <a:latin typeface="Times New Roman" pitchFamily="18" charset="0"/>
                <a:cs typeface="Times New Roman" pitchFamily="18" charset="0"/>
              </a:rPr>
              <a:t>БАЙГАЛЬ ОРЧИН: М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онгол улсын агаарын бохирдлын нилээд хэсгийг автомашины утаа эзэлдэг.</a:t>
            </a:r>
            <a:r>
              <a:rPr lang="mn-MN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828800"/>
            <a:ext cx="3276600" cy="3581400"/>
          </a:xfrm>
        </p:spPr>
      </p:pic>
      <p:sp>
        <p:nvSpPr>
          <p:cNvPr id="6" name="TextBox 5"/>
          <p:cNvSpPr txBox="1"/>
          <p:nvPr/>
        </p:nvSpPr>
        <p:spPr>
          <a:xfrm>
            <a:off x="4876800" y="46482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i="1" dirty="0" smtClean="0"/>
              <a:t>Эх үүсвэр:  нийслэлийн агаар чанарын алба / 2014.3.15/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2548944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Агаарын бохирдлын багагүй хувийг эзэлдэг  авто машины утаанд анхаарал хандуулъя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43915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5029200"/>
          </a:xfrm>
        </p:spPr>
        <p:txBody>
          <a:bodyPr>
            <a:normAutofit fontScale="90000"/>
          </a:bodyPr>
          <a:lstStyle/>
          <a:p>
            <a:pPr algn="just"/>
            <a:r>
              <a:rPr lang="mn-MN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Улаанбаатар 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хотын агаарын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бохирдлын 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20 гаруй хувийг автомашинаас ялгарах утаа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эзэлдэг</a:t>
            </a:r>
            <a:r>
              <a:rPr lang="mn-MN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байна</a:t>
            </a:r>
            <a:r>
              <a:rPr lang="mn-MN" dirty="0" smtClean="0">
                <a:effectLst/>
                <a:latin typeface="Times New Roman" pitchFamily="18" charset="0"/>
                <a:cs typeface="Times New Roman" pitchFamily="18" charset="0"/>
              </a:rPr>
              <a:t>.                                                        -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Монголд 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явж буй нэг машин Европын стандартын дагуу 70-80 автомашины гаргах 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хорт</a:t>
            </a:r>
            <a:r>
              <a:rPr lang="mn-MN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бодисыг 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агаарт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хаядаг</a:t>
            </a:r>
            <a:r>
              <a:rPr lang="mn-MN" dirty="0" smtClean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58674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i="1" dirty="0" smtClean="0"/>
              <a:t>Эх үүсвэр </a:t>
            </a:r>
            <a:r>
              <a:rPr lang="mn-MN" dirty="0" smtClean="0"/>
              <a:t>: </a:t>
            </a:r>
            <a:r>
              <a:rPr lang="en-US" b="1" i="1" u="sng" dirty="0">
                <a:hlinkClick r:id="rId2"/>
              </a:rPr>
              <a:t>http://www.olloo.mn/n/10737.html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1668475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mn-MN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Автомашины утаа нь хар тугалга, хөө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тортог,</a:t>
            </a:r>
            <a:r>
              <a:rPr lang="mn-MN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бензинперин,азотын 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давхар исэл зэрэг 260 гаруй нэр төрлийн хорт бодис ялгаруулдаг байна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      - 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>Сүүлийн 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жилүүдэд манай улсад уушигны өвчтэй хүмүүсийн тоо ихээр нэмэгдэх болсон. Харин үүний гол шалтгаан нь  автомашины утаанд агуулагддаг азотын давхар исэл.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0" y="6293303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b="1" i="1" dirty="0"/>
              <a:t>Эх үүсвэр : </a:t>
            </a:r>
            <a:r>
              <a:rPr lang="en-US" b="1" i="1" u="sng" dirty="0">
                <a:hlinkClick r:id="rId2"/>
              </a:rPr>
              <a:t>http://www.olloo.mn/n/10737.html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3207705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304800"/>
            <a:ext cx="8229600" cy="60198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mn-MN" sz="4800" b="1" dirty="0" smtClean="0">
                <a:latin typeface="Times New Roman" pitchFamily="18" charset="0"/>
                <a:cs typeface="Times New Roman" pitchFamily="18" charset="0"/>
              </a:rPr>
              <a:t>СОЁЛ:  </a:t>
            </a:r>
            <a:r>
              <a:rPr lang="mn-MN" sz="4000" dirty="0" smtClean="0">
                <a:latin typeface="Times New Roman" pitchFamily="18" charset="0"/>
                <a:cs typeface="Times New Roman" pitchFamily="18" charset="0"/>
              </a:rPr>
              <a:t>маш олон олон хүмүүс байгаль дэлхийгээ хамгаалах, хайрлах үзэл дор санаа нэгддэг тул хорт утааг бууруулах автомашины яндангийн шүүлтүүрийг тараан байршуулах , сурталчлах олон нийтийн хэрэглээ болгоход дөхөм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mn-MN" sz="6600" dirty="0" smtClean="0">
                <a:latin typeface="Times New Roman" pitchFamily="18" charset="0"/>
                <a:cs typeface="Times New Roman" pitchFamily="18" charset="0"/>
              </a:rPr>
              <a:t>АЮУЛ ЗАНАЛУУД: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473891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ЭДИЙН ЗАСАГ: ЦЭВЭР МОНОПОЛЬТ ӨРСӨЛДӨӨН ТУЛ ШИНЭЭР ҮЙЛДВЭРЛЭЛ ЯВУУЛАХАД МАШ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ХЭЦҮҮ </a:t>
            </a:r>
          </a:p>
          <a:p>
            <a:pPr algn="just">
              <a:buFont typeface="Arial" pitchFamily="34" charset="0"/>
              <a:buChar char="•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Монгол улсын эдийн засгийн байдал унах хандлагатай байгаа тул ААН, хуулийн этгээдүүд хэрэглээ болон хөрөнгө оруулалтаа хумих хандлагатай байгаа.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nb usul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3469"/>
          <a:stretch>
            <a:fillRect/>
          </a:stretch>
        </p:blipFill>
        <p:spPr>
          <a:xfrm>
            <a:off x="228600" y="914400"/>
            <a:ext cx="8686800" cy="39163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24200" y="5943600"/>
            <a:ext cx="6019800" cy="334962"/>
          </a:xfrm>
        </p:spPr>
        <p:txBody>
          <a:bodyPr>
            <a:noAutofit/>
          </a:bodyPr>
          <a:lstStyle/>
          <a:p>
            <a:pPr algn="just"/>
            <a:r>
              <a:rPr lang="mn-MN" sz="3200" b="0" i="1" dirty="0" smtClean="0">
                <a:latin typeface="Times New Roman" pitchFamily="18" charset="0"/>
                <a:cs typeface="Times New Roman" pitchFamily="18" charset="0"/>
              </a:rPr>
              <a:t>Эх үүсвэр: </a:t>
            </a:r>
            <a:r>
              <a:rPr lang="en-US" sz="3200" b="0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www.parliament.mn</a:t>
            </a:r>
            <a:endParaRPr lang="en-US" sz="3200" b="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diin zasag usul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3640"/>
          <a:stretch>
            <a:fillRect/>
          </a:stretch>
        </p:blipFill>
        <p:spPr>
          <a:xfrm>
            <a:off x="423916" y="990600"/>
            <a:ext cx="8415283" cy="3886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48200" y="5029200"/>
            <a:ext cx="4495800" cy="487362"/>
          </a:xfrm>
        </p:spPr>
        <p:txBody>
          <a:bodyPr>
            <a:noAutofit/>
          </a:bodyPr>
          <a:lstStyle/>
          <a:p>
            <a:pPr algn="just"/>
            <a:r>
              <a:rPr lang="mn-MN" sz="2400" b="0" i="1" dirty="0" smtClean="0">
                <a:latin typeface="Times New Roman" pitchFamily="18" charset="0"/>
                <a:cs typeface="Times New Roman" pitchFamily="18" charset="0"/>
              </a:rPr>
              <a:t>Эх үүсвэр: </a:t>
            </a:r>
            <a:r>
              <a:rPr lang="en-US" sz="2400" b="0" i="1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www.parliament.mn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Улс төр эрх зүй: агаарын бохирдлын төлбөрийн тогтоосон хэмжээ бага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tuluh tatw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818" y="1828800"/>
            <a:ext cx="8676382" cy="3200400"/>
          </a:xfrm>
          <a:prstGeom prst="rect">
            <a:avLst/>
          </a:prstGeom>
        </p:spPr>
      </p:pic>
      <p:sp>
        <p:nvSpPr>
          <p:cNvPr id="8" name="TextBox 7">
            <a:hlinkClick r:id="rId3" action="ppaction://hlinkfile"/>
          </p:cNvPr>
          <p:cNvSpPr txBox="1"/>
          <p:nvPr/>
        </p:nvSpPr>
        <p:spPr>
          <a:xfrm>
            <a:off x="1295400" y="54864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Эх үүсвэр : </a:t>
            </a:r>
            <a:r>
              <a:rPr lang="en-US" dirty="0" smtClean="0">
                <a:hlinkClick r:id="rId3" action="ppaction://hlinkfile"/>
              </a:rPr>
              <a:t>http</a:t>
            </a:r>
            <a:r>
              <a:rPr lang="en-US" dirty="0" smtClean="0">
                <a:hlinkClick r:id="rId3" action="ppaction://hlinkfile"/>
              </a:rPr>
              <a:t>://www.legalinfo.mn/law/details/30?lawid=30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gila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257800"/>
          </a:xfrm>
        </p:spPr>
      </p:pic>
      <p:sp>
        <p:nvSpPr>
          <p:cNvPr id="5" name="TextBox 4"/>
          <p:cNvSpPr txBox="1"/>
          <p:nvPr/>
        </p:nvSpPr>
        <p:spPr>
          <a:xfrm>
            <a:off x="2590800" y="5380672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Эх үүсвэр : </a:t>
            </a:r>
            <a:r>
              <a:rPr lang="en-US" dirty="0" smtClean="0">
                <a:hlinkClick r:id="rId3" action="ppaction://hlinkfile"/>
              </a:rPr>
              <a:t>http</a:t>
            </a:r>
            <a:r>
              <a:rPr lang="en-US" dirty="0" smtClean="0">
                <a:hlinkClick r:id="rId3" action="ppaction://hlinkfile"/>
              </a:rPr>
              <a:t>://</a:t>
            </a:r>
            <a:r>
              <a:rPr lang="en-US" dirty="0" smtClean="0">
                <a:hlinkClick r:id="rId3" action="ppaction://hlinkfile"/>
              </a:rPr>
              <a:t>www.autosurguuli.mn/web/page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24272"/>
          </a:xfrm>
        </p:spPr>
        <p:txBody>
          <a:bodyPr>
            <a:normAutofit/>
          </a:bodyPr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ШИНЭ ТОНОГ ТӨХӨӨРӨМЖТЭЙ УЧИР ХҮЧИН ЧАДАЛ САЙТАЙ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ЗАХИАЛГА ХҮРГЭХ ҮЙЛЧИЛГЭЭТЭЙ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НИЙГМИЙН ӨМНӨ ХҮЛЭЭХ ҮҮРЭГ ХАРИУЦЛАГАТАЙ ХОЛБООТОЙГООР БАЙГАЛЬД ЭЭЛТЭЙ ТҮҮХИЙ ЭД МАТЕРИАЛИАР ҮЙЛДВЭРЛЭДЭГ, ДАХИН АШИГЛАХ БОЛОМЖТОЙ</a:t>
            </a:r>
          </a:p>
          <a:p>
            <a:pPr algn="just"/>
            <a:endParaRPr lang="mn-MN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ДАВУУ ТАЛУУД: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/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ЧАНАРЫГ ЭРХЭМЛЭН ХЭРЭГЛЭГЧДЭЭ ХҮНДЛЭН БАТАЛГААТ ХУГАЦАА ОЛГОДОГ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ХЭРЭГЛЭГЧИД ТААЛАГДААГҮЙ ТОХИОЛДОЛД БУЦААХ БОЛОМЖТОЙ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УГСАРЧ СУУРИЛУУЛАХАД ҮНЭГҮЙ.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ЗАПАС НЭГ ШҮҮЛТҮҮР ҮНЭГҮЙ ДАГАЛДАНА.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ҮНЭНЧ ХЭРЭГЛЭЭГ УРАМШУУЛАХ ХӨНГӨЛӨЛТТИЙН КАРТТАЙ.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УГСАРЧ СУУРИЛУУЛАХ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МЭРГЭЖЛИЙН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АЖИЛТАН ЦӨӨН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ШИНЭ ҮЙЛЧИЛГЭЭ ТУЛ ХЭРЭГЛЭГЧИЙН ИТГЭХ ИТГЭЛ МУУ</a:t>
            </a:r>
          </a:p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ДОТООДЫН ТҮҮХИЙ ЭД МАТЕРИАЛЫН НИЙЛҮҮЛЭЛТ БАГА </a:t>
            </a:r>
          </a:p>
          <a:p>
            <a:pPr algn="just"/>
            <a:r>
              <a:rPr lang="mn-MN" dirty="0">
                <a:latin typeface="Times New Roman" pitchFamily="18" charset="0"/>
                <a:cs typeface="Times New Roman" pitchFamily="18" charset="0"/>
              </a:rPr>
              <a:t> 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СУЛ ТАЛУУД: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538</TotalTime>
  <Words>859</Words>
  <Application>Microsoft Office PowerPoint</Application>
  <PresentationFormat>On-screen Show (4:3)</PresentationFormat>
  <Paragraphs>161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SWOT ANALYSYS SWOT ШИНЖИЛГЭЭ </vt:lpstr>
      <vt:lpstr>БОЛОМЖУУД:</vt:lpstr>
      <vt:lpstr>ХҮН АМ ЗҮЙ : ЖИЛЭЭС ЖИЛ ИРЭХ ТУСАМ АВТОТАШИН ХЭРЭГЛЭГЧИЙН ТОО ӨСӨЖ БАЙДАГ ТУЛ ЭРЭЛТ ХЭРЭГЦЭЭ ИХ </vt:lpstr>
      <vt:lpstr>Тоон үзүүлэлтээр илэрхийлвэл:</vt:lpstr>
      <vt:lpstr>Slide 5</vt:lpstr>
      <vt:lpstr>ӨРСӨЛДӨГЧ: МОНГОЛЫН ЗАХ ЗЭЭЛД ГАНЦААР НОЁРХОХ БОЛОМЖТОЙ </vt:lpstr>
      <vt:lpstr>УЛС ТӨР ЭРХ ЗҮЙ: АГААРЫН БОХИРДЛЫН ЭСРЭГ ҮЙЛ АЖИЛЛАГАА ЯВУУЛДАГ ААН-ИЙГ ТӨРӨӨС ИХЭЭР ДЭМЖДЭГ. 18.1.8. байгалийн нөөцийг хэмнэлттэй ашиглах, орчны бохирдол, хаягдлыг багасгах, байгальд халгүй техник, тоног төхөөрөмжийг борлуулсан орлогыг ААНОАТ-аас чөлөөлнө.   </vt:lpstr>
      <vt:lpstr>БАЙГАЛЬ ОРЧИН: монгол улс агаарын бохирдлын хэмжээгээрээ дэлхийд 2 т ордог.</vt:lpstr>
      <vt:lpstr>Slide 9</vt:lpstr>
      <vt:lpstr>Эх үүсвэр:  нийслэлийн агаар чанарын алба</vt:lpstr>
      <vt:lpstr>Нийслэлийн Агаарын чанарын албаны орчны агаарын чанарын хэмжилтийн 4 автомат суурин станцын Амгалан, Нисэх, Толгойт, Телевиз орчмын агаарын чанарын хэмжилтийн мэдээг 2015.01.26-02.01-ны байдлаар тоймлон хүргэж байна. </vt:lpstr>
      <vt:lpstr>Slide 12</vt:lpstr>
      <vt:lpstr>Slide 13</vt:lpstr>
      <vt:lpstr>Slide 14</vt:lpstr>
      <vt:lpstr>Slide 15</vt:lpstr>
      <vt:lpstr>Slide 16</vt:lpstr>
      <vt:lpstr>БАЙГАЛЬ ОРЧИН: Монгол улсын агаарын бохирдлын нилээд хэсгийг автомашины утаа эзэлдэг. </vt:lpstr>
      <vt:lpstr>Slide 18</vt:lpstr>
      <vt:lpstr>- Улаанбаатар хотын агаарын бохирдлын 20 гаруй хувийг автомашинаас ялгарах утаа эзэлдэг байна.                                                        - Монголд явж буй нэг машин Европын стандартын дагуу 70-80 автомашины гаргах  хорт  бодисыг агаарт хаядаг. </vt:lpstr>
      <vt:lpstr>- Автомашины утаа нь хар тугалга, хөө тортог, бензинперин,азотын давхар исэл зэрэг 260 гаруй нэр төрлийн хорт бодис ялгаруулдаг байна.                                                        - Сүүлийн жилүүдэд манай улсад уушигны өвчтэй хүмүүсийн тоо ихээр нэмэгдэх болсон. Харин үүний гол шалтгаан нь  автомашины утаанд агуулагддаг азотын давхар исэл. </vt:lpstr>
      <vt:lpstr>Slide 21</vt:lpstr>
      <vt:lpstr>Slide 22</vt:lpstr>
      <vt:lpstr>Slide 23</vt:lpstr>
      <vt:lpstr>Эх үүсвэр: www.parliament.mn</vt:lpstr>
      <vt:lpstr>Эх үүсвэр: www.parliament.mn</vt:lpstr>
      <vt:lpstr>Улс төр эрх зүй: агаарын бохирдлын төлбөрийн тогтоосон хэмжээ бага</vt:lpstr>
      <vt:lpstr>Slide 27</vt:lpstr>
      <vt:lpstr>ДАВУУ ТАЛУУД:</vt:lpstr>
      <vt:lpstr>Slide 29</vt:lpstr>
      <vt:lpstr>СУЛ ТАЛУУД: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ANALYSYS SWOT ШИНЖИЛГЭЭ </dc:title>
  <dc:creator>User</dc:creator>
  <cp:lastModifiedBy>User</cp:lastModifiedBy>
  <cp:revision>28</cp:revision>
  <dcterms:created xsi:type="dcterms:W3CDTF">2015-03-02T23:27:52Z</dcterms:created>
  <dcterms:modified xsi:type="dcterms:W3CDTF">2015-03-16T20:47:13Z</dcterms:modified>
</cp:coreProperties>
</file>