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1" r:id="rId4"/>
    <p:sldId id="260" r:id="rId5"/>
    <p:sldId id="291" r:id="rId6"/>
    <p:sldId id="292" r:id="rId7"/>
    <p:sldId id="259" r:id="rId8"/>
    <p:sldId id="262" r:id="rId9"/>
    <p:sldId id="263" r:id="rId10"/>
    <p:sldId id="265" r:id="rId11"/>
    <p:sldId id="267" r:id="rId12"/>
    <p:sldId id="266" r:id="rId13"/>
    <p:sldId id="269" r:id="rId14"/>
    <p:sldId id="268" r:id="rId15"/>
    <p:sldId id="271" r:id="rId16"/>
    <p:sldId id="290" r:id="rId17"/>
    <p:sldId id="288" r:id="rId18"/>
    <p:sldId id="270" r:id="rId19"/>
    <p:sldId id="289" r:id="rId20"/>
    <p:sldId id="264" r:id="rId21"/>
    <p:sldId id="272" r:id="rId22"/>
    <p:sldId id="280" r:id="rId23"/>
    <p:sldId id="273" r:id="rId24"/>
    <p:sldId id="274" r:id="rId25"/>
    <p:sldId id="275" r:id="rId26"/>
    <p:sldId id="276" r:id="rId27"/>
    <p:sldId id="277" r:id="rId28"/>
    <p:sldId id="278" r:id="rId29"/>
    <p:sldId id="279" r:id="rId30"/>
    <p:sldId id="281" r:id="rId31"/>
    <p:sldId id="282" r:id="rId32"/>
    <p:sldId id="283" r:id="rId33"/>
    <p:sldId id="284" r:id="rId34"/>
    <p:sldId id="285" r:id="rId35"/>
    <p:sldId id="286" r:id="rId36"/>
    <p:sldId id="295" r:id="rId37"/>
    <p:sldId id="296" r:id="rId38"/>
    <p:sldId id="297" r:id="rId39"/>
    <p:sldId id="287" r:id="rId40"/>
    <p:sldId id="294" r:id="rId41"/>
    <p:sldId id="293"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366"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67CFF206-76C6-4C3F-9B87-01994AE39DC0}" type="datetimeFigureOut">
              <a:rPr lang="en-US" smtClean="0"/>
              <a:t>5/14/2014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5D5257A-EE5A-4BEF-84D7-8F6A8CA1689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7CFF206-76C6-4C3F-9B87-01994AE39DC0}" type="datetimeFigureOut">
              <a:rPr lang="en-US" smtClean="0"/>
              <a:t>5/14/2014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5D5257A-EE5A-4BEF-84D7-8F6A8CA16892}"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67CFF206-76C6-4C3F-9B87-01994AE39DC0}" type="datetimeFigureOut">
              <a:rPr lang="en-US" smtClean="0"/>
              <a:t>5/14/2014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5D5257A-EE5A-4BEF-84D7-8F6A8CA16892}"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7CFF206-76C6-4C3F-9B87-01994AE39DC0}" type="datetimeFigureOut">
              <a:rPr lang="en-US" smtClean="0"/>
              <a:t>5/14/2014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5D5257A-EE5A-4BEF-84D7-8F6A8CA16892}"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67CFF206-76C6-4C3F-9B87-01994AE39DC0}" type="datetimeFigureOut">
              <a:rPr lang="en-US" smtClean="0"/>
              <a:t>5/14/2014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5D5257A-EE5A-4BEF-84D7-8F6A8CA16892}"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67CFF206-76C6-4C3F-9B87-01994AE39DC0}" type="datetimeFigureOut">
              <a:rPr lang="en-US" smtClean="0"/>
              <a:t>5/14/2014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5D5257A-EE5A-4BEF-84D7-8F6A8CA16892}"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67CFF206-76C6-4C3F-9B87-01994AE39DC0}" type="datetimeFigureOut">
              <a:rPr lang="en-US" smtClean="0"/>
              <a:t>5/14/2014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C5D5257A-EE5A-4BEF-84D7-8F6A8CA1689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67CFF206-76C6-4C3F-9B87-01994AE39DC0}" type="datetimeFigureOut">
              <a:rPr lang="en-US" smtClean="0"/>
              <a:t>5/14/2014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5D5257A-EE5A-4BEF-84D7-8F6A8CA16892}"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67CFF206-76C6-4C3F-9B87-01994AE39DC0}" type="datetimeFigureOut">
              <a:rPr lang="en-US" smtClean="0"/>
              <a:t>5/14/2014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5D5257A-EE5A-4BEF-84D7-8F6A8CA16892}"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7CFF206-76C6-4C3F-9B87-01994AE39DC0}" type="datetimeFigureOut">
              <a:rPr lang="en-US" smtClean="0"/>
              <a:t>5/14/2014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5D5257A-EE5A-4BEF-84D7-8F6A8CA1689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7CFF206-76C6-4C3F-9B87-01994AE39DC0}" type="datetimeFigureOut">
              <a:rPr lang="en-US" smtClean="0"/>
              <a:t>5/14/2014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5D5257A-EE5A-4BEF-84D7-8F6A8CA1689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67CFF206-76C6-4C3F-9B87-01994AE39DC0}" type="datetimeFigureOut">
              <a:rPr lang="en-US" smtClean="0"/>
              <a:t>5/14/2014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5D5257A-EE5A-4BEF-84D7-8F6A8CA1689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829761"/>
          </a:xfrm>
        </p:spPr>
        <p:txBody>
          <a:bodyPr/>
          <a:lstStyle/>
          <a:p>
            <a:r>
              <a:rPr lang="mn-MN" dirty="0" smtClean="0"/>
              <a:t>Монгол үндэсний хувцас</a:t>
            </a:r>
            <a:endParaRPr lang="en-US" dirty="0"/>
          </a:p>
        </p:txBody>
      </p:sp>
      <p:pic>
        <p:nvPicPr>
          <p:cNvPr id="2050" name="Picture 2" descr="C:\Users\Suugii\Downloads\208964_321723554579761_1884419757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362200"/>
            <a:ext cx="8001000" cy="419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4902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572000" y="1600200"/>
            <a:ext cx="3581400" cy="4525963"/>
          </a:xfrm>
        </p:spPr>
        <p:txBody>
          <a:bodyPr>
            <a:normAutofit fontScale="85000" lnSpcReduction="20000"/>
          </a:bodyPr>
          <a:lstStyle/>
          <a:p>
            <a:pPr marL="0" indent="0" algn="just">
              <a:buNone/>
            </a:pPr>
            <a:r>
              <a:rPr lang="mn-MN" dirty="0" smtClean="0">
                <a:effectLst/>
              </a:rPr>
              <a:t>	</a:t>
            </a:r>
            <a:r>
              <a:rPr lang="mn-MN" sz="2400" dirty="0">
                <a:latin typeface="Arial" panose="020B0604020202020204" pitchFamily="34" charset="0"/>
                <a:cs typeface="Arial" panose="020B0604020202020204" pitchFamily="34" charset="0"/>
              </a:rPr>
              <a:t> Үндэсний хувцас нь тухайн хүрээлэн буй орчин, талаар морь унан давхих, гэрт байхад эсвэл баяр наадамд бүжиглэхээс хамааран өөр өөр байдаг. Уур амьсгал, орчин нөхцөл, жилийн улирлаас хамааран үндэсний хувцас нь олон төрөл байдаг. Зуны улиралд монголчууд </a:t>
            </a:r>
            <a:r>
              <a:rPr lang="mn-MN" sz="2400" dirty="0" smtClean="0">
                <a:latin typeface="Arial" panose="020B0604020202020204" pitchFamily="34" charset="0"/>
                <a:cs typeface="Arial" panose="020B0604020202020204" pitchFamily="34" charset="0"/>
              </a:rPr>
              <a:t>тэрлэг, </a:t>
            </a:r>
            <a:r>
              <a:rPr lang="mn-MN" sz="2400" dirty="0">
                <a:latin typeface="Arial" panose="020B0604020202020204" pitchFamily="34" charset="0"/>
                <a:cs typeface="Arial" panose="020B0604020202020204" pitchFamily="34" charset="0"/>
              </a:rPr>
              <a:t>хавар, намрын улиралд хөвөнтэй дээл эсвэл хурган дээл, өвлийн улиралд хонины арьсаар хийсэн цагаан нэхий дээл өмсдөг.</a:t>
            </a:r>
            <a:r>
              <a:rPr lang="mn-MN" dirty="0" smtClean="0">
                <a:effectLst/>
              </a:rPr>
              <a:t/>
            </a:r>
            <a:br>
              <a:rPr lang="mn-MN" dirty="0" smtClean="0">
                <a:effectLst/>
              </a:rPr>
            </a:br>
            <a:endParaRPr lang="en-US" dirty="0"/>
          </a:p>
        </p:txBody>
      </p:sp>
      <p:sp>
        <p:nvSpPr>
          <p:cNvPr id="2" name="Title 1"/>
          <p:cNvSpPr>
            <a:spLocks noGrp="1"/>
          </p:cNvSpPr>
          <p:nvPr>
            <p:ph type="title"/>
          </p:nvPr>
        </p:nvSpPr>
        <p:spPr/>
        <p:txBody>
          <a:bodyPr/>
          <a:lstStyle/>
          <a:p>
            <a:pPr algn="ctr"/>
            <a:r>
              <a:rPr lang="mn-MN" dirty="0" smtClean="0"/>
              <a:t>Монгол үндэсний хувцас</a:t>
            </a:r>
            <a:endParaRPr lang="en-US" dirty="0"/>
          </a:p>
        </p:txBody>
      </p:sp>
      <p:pic>
        <p:nvPicPr>
          <p:cNvPr id="9" name="Content Placeholder 8"/>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7200" y="1752600"/>
            <a:ext cx="4038600" cy="3809999"/>
          </a:xfrm>
        </p:spPr>
      </p:pic>
    </p:spTree>
    <p:extLst>
      <p:ext uri="{BB962C8B-B14F-4D97-AF65-F5344CB8AC3E}">
        <p14:creationId xmlns:p14="http://schemas.microsoft.com/office/powerpoint/2010/main" val="1468482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just">
              <a:buFont typeface="Wingdings" panose="05000000000000000000" pitchFamily="2" charset="2"/>
              <a:buChar char="v"/>
            </a:pPr>
            <a:r>
              <a:rPr lang="mn-MN" dirty="0" smtClean="0">
                <a:effectLst/>
                <a:latin typeface="Arial" panose="020B0604020202020204" pitchFamily="34" charset="0"/>
                <a:cs typeface="Arial" panose="020B0604020202020204" pitchFamily="34" charset="0"/>
              </a:rPr>
              <a:t>Монгол угсаатны хувцас нь тус орны байгаль цаг уурын нөхцөл, эрхэлдэг аж ахуй, хэвшиж дадсан заншил төдийгүй түүхэн цаг үеийн онцлог, нийгмийн байдлыг тов тодорхой тусгаж ирсэн эдийн соёлын чухал дурсгал билээ.</a:t>
            </a:r>
          </a:p>
          <a:p>
            <a:pPr algn="just">
              <a:buFont typeface="Wingdings" panose="05000000000000000000" pitchFamily="2" charset="2"/>
              <a:buChar char="v"/>
            </a:pPr>
            <a:r>
              <a:rPr lang="mn-MN" dirty="0" smtClean="0">
                <a:effectLst/>
                <a:latin typeface="Arial" panose="020B0604020202020204" pitchFamily="34" charset="0"/>
                <a:cs typeface="Arial" panose="020B0604020202020204" pitchFamily="34" charset="0"/>
              </a:rPr>
              <a:t>Хүн төрөлхтний балар эрт үеийн хувцас нь ерөнхийдөө төстэй байсан гэдэг бөгөөд мал аж ахуй эрхэлж морь унадаг нүүдэлчдийн хувьд зонхилох хувцас нь өмд, цээживч байсан ба хожим энгэртэй дээл хэрэглэдэг болсон гэж судлаачид үздэг.</a:t>
            </a:r>
          </a:p>
          <a:p>
            <a:endParaRPr lang="en-US" dirty="0"/>
          </a:p>
        </p:txBody>
      </p:sp>
      <p:sp>
        <p:nvSpPr>
          <p:cNvPr id="2" name="Title 1"/>
          <p:cNvSpPr>
            <a:spLocks noGrp="1"/>
          </p:cNvSpPr>
          <p:nvPr>
            <p:ph type="title"/>
          </p:nvPr>
        </p:nvSpPr>
        <p:spPr/>
        <p:txBody>
          <a:bodyPr>
            <a:normAutofit/>
          </a:bodyPr>
          <a:lstStyle/>
          <a:p>
            <a:r>
              <a:rPr lang="mn-MN" sz="2800" b="1" dirty="0" smtClean="0">
                <a:latin typeface="Arial" panose="020B0604020202020204" pitchFamily="34" charset="0"/>
                <a:cs typeface="Arial" panose="020B0604020202020204" pitchFamily="34" charset="0"/>
              </a:rPr>
              <a:t>Монгол хувцасны түүхэн уламжлал</a:t>
            </a:r>
            <a:endParaRPr lang="en-US" sz="2800" dirty="0"/>
          </a:p>
        </p:txBody>
      </p:sp>
    </p:spTree>
    <p:extLst>
      <p:ext uri="{BB962C8B-B14F-4D97-AF65-F5344CB8AC3E}">
        <p14:creationId xmlns:p14="http://schemas.microsoft.com/office/powerpoint/2010/main" val="3274535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21090" y="1481138"/>
            <a:ext cx="3310820" cy="4525962"/>
          </a:xfrm>
        </p:spPr>
      </p:pic>
      <p:sp>
        <p:nvSpPr>
          <p:cNvPr id="4" name="Content Placeholder 3"/>
          <p:cNvSpPr>
            <a:spLocks noGrp="1"/>
          </p:cNvSpPr>
          <p:nvPr>
            <p:ph sz="half" idx="2"/>
          </p:nvPr>
        </p:nvSpPr>
        <p:spPr/>
        <p:txBody>
          <a:bodyPr>
            <a:normAutofit/>
          </a:bodyPr>
          <a:lstStyle/>
          <a:p>
            <a:pPr marL="109728" indent="0" algn="just">
              <a:buNone/>
            </a:pPr>
            <a:r>
              <a:rPr lang="mn-MN" sz="2000" dirty="0">
                <a:latin typeface="Arial" panose="020B0604020202020204" pitchFamily="34" charset="0"/>
                <a:cs typeface="Arial" panose="020B0604020202020204" pitchFamily="34" charset="0"/>
              </a:rPr>
              <a:t>Хүннү </a:t>
            </a:r>
            <a:r>
              <a:rPr lang="mn-MN" sz="2000" dirty="0" smtClean="0">
                <a:latin typeface="Arial" panose="020B0604020202020204" pitchFamily="34" charset="0"/>
                <a:cs typeface="Arial" panose="020B0604020202020204" pitchFamily="34" charset="0"/>
              </a:rPr>
              <a:t>нарын </a:t>
            </a:r>
            <a:r>
              <a:rPr lang="mn-MN" sz="2000" dirty="0">
                <a:latin typeface="Arial" panose="020B0604020202020204" pitchFamily="34" charset="0"/>
                <a:cs typeface="Arial" panose="020B0604020202020204" pitchFamily="34" charset="0"/>
              </a:rPr>
              <a:t>хувцас өмсгөл нь биетээр олдсон монгол хувцасны хамгийн эртний дурсгал юм. Археологийн малтлагаар олдсон Хүннү нарын хувцасны судалгаанаас үзэхэд тэд баруун, зүүн тийш зөрдөг энгэр бүхий дээл, агсарган бүс, сөөхий маягийн ээтэн хоншоортой гуталтай байжээ. </a:t>
            </a:r>
            <a:endParaRPr lang="en-US" sz="2000" dirty="0">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normAutofit/>
          </a:bodyPr>
          <a:lstStyle/>
          <a:p>
            <a:pPr algn="ctr"/>
            <a:r>
              <a:rPr lang="mn-MN" sz="2400" dirty="0"/>
              <a:t>Хүннү (мэө </a:t>
            </a:r>
            <a:r>
              <a:rPr lang="en-US" sz="2400" dirty="0"/>
              <a:t>III-</a:t>
            </a:r>
            <a:r>
              <a:rPr lang="mn-MN" sz="2400" dirty="0"/>
              <a:t>мэ </a:t>
            </a:r>
            <a:r>
              <a:rPr lang="en-US" sz="2400" dirty="0"/>
              <a:t>I </a:t>
            </a:r>
            <a:r>
              <a:rPr lang="mn-MN" sz="2400" dirty="0"/>
              <a:t>зуун) нарын хувцас өмсгөл</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8770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marL="109728" indent="0" algn="just">
              <a:buNone/>
            </a:pPr>
            <a:r>
              <a:rPr lang="mn-MN" sz="2800" dirty="0" smtClean="0">
                <a:latin typeface="Arial" panose="020B0604020202020204" pitchFamily="34" charset="0"/>
                <a:cs typeface="Arial" panose="020B0604020202020204" pitchFamily="34" charset="0"/>
              </a:rPr>
              <a:t>	Монголчуудын </a:t>
            </a:r>
            <a:r>
              <a:rPr lang="mn-MN" sz="2800" dirty="0">
                <a:latin typeface="Arial" panose="020B0604020202020204" pitchFamily="34" charset="0"/>
                <a:cs typeface="Arial" panose="020B0604020202020204" pitchFamily="34" charset="0"/>
              </a:rPr>
              <a:t>хэрэглэж байсан хувцсыг хадны сүг зураг, хүн чулуун хөшөө, археологийн олдвороос харж болно. Анх манай нутагт уур амьсгал дулаан байсан учраас хаз, хаадай, хаалт, нөмрөг, халхавч гэсэн хувцсыг түүхэндээ хэрэглэж байсан байдаг. Өөрөөр хэлбэл өвсөөр сүлжиж хийсэн, навчаар халхалсан хувцсыг өмсдөг байжээ. Энэ нь хөгжөөд, одоогийн бидний хэрэглэдэг дээлийг бий болгосон юм. Монголын ёс заншлыг илтгэх гол зүйл нь </a:t>
            </a:r>
            <a:r>
              <a:rPr lang="en-US" sz="2800" dirty="0">
                <a:latin typeface="Arial" panose="020B0604020202020204" pitchFamily="34" charset="0"/>
                <a:cs typeface="Arial" panose="020B0604020202020204" pitchFamily="34" charset="0"/>
              </a:rPr>
              <a:t>XIII-XIV </a:t>
            </a:r>
            <a:r>
              <a:rPr lang="mn-MN" sz="2800" dirty="0">
                <a:latin typeface="Arial" panose="020B0604020202020204" pitchFamily="34" charset="0"/>
                <a:cs typeface="Arial" panose="020B0604020202020204" pitchFamily="34" charset="0"/>
              </a:rPr>
              <a:t>зууны үеийн олдворууд байдаг. Тэр үед манайхан хээ хуар, монгол гутал, дугуй хэлбэрийн малгай, гоёл зүүсгэлийн хамт хэрэглэж байсан нь нотлогдсон. Уйгар, Түрэгийн үеийн чулуун хөшөөдөөс харвал мөөрөлжин буюу ташуу энгэртэй дээл өмсөж байжээ. Харин манжийн дарлалд орсноос хойш захтай дээл өмсдөг болсон байна.</a:t>
            </a:r>
          </a:p>
          <a:p>
            <a:endParaRPr lang="en-US" dirty="0"/>
          </a:p>
        </p:txBody>
      </p:sp>
      <p:sp>
        <p:nvSpPr>
          <p:cNvPr id="3" name="Title 2"/>
          <p:cNvSpPr>
            <a:spLocks noGrp="1"/>
          </p:cNvSpPr>
          <p:nvPr>
            <p:ph type="title"/>
          </p:nvPr>
        </p:nvSpPr>
        <p:spPr/>
        <p:txBody>
          <a:bodyPr>
            <a:normAutofit/>
          </a:bodyPr>
          <a:lstStyle/>
          <a:p>
            <a:r>
              <a:rPr lang="mn-MN" sz="2700" dirty="0">
                <a:latin typeface="Arial" panose="020B0604020202020204" pitchFamily="34" charset="0"/>
                <a:cs typeface="Arial" panose="020B0604020202020204" pitchFamily="34" charset="0"/>
              </a:rPr>
              <a:t>Монгол үндэстний дээлний онцлог</a:t>
            </a:r>
            <a:r>
              <a:rPr lang="mn-MN" dirty="0"/>
              <a:t/>
            </a:r>
            <a:br>
              <a:rPr lang="mn-MN" dirty="0"/>
            </a:br>
            <a:endParaRPr lang="en-US" dirty="0"/>
          </a:p>
        </p:txBody>
      </p:sp>
    </p:spTree>
    <p:extLst>
      <p:ext uri="{BB962C8B-B14F-4D97-AF65-F5344CB8AC3E}">
        <p14:creationId xmlns:p14="http://schemas.microsoft.com/office/powerpoint/2010/main" val="3823562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7200" y="1676401"/>
            <a:ext cx="4038600" cy="4063572"/>
          </a:xfrm>
        </p:spPr>
      </p:pic>
      <p:sp>
        <p:nvSpPr>
          <p:cNvPr id="3" name="Content Placeholder 2"/>
          <p:cNvSpPr>
            <a:spLocks noGrp="1"/>
          </p:cNvSpPr>
          <p:nvPr>
            <p:ph sz="half" idx="2"/>
          </p:nvPr>
        </p:nvSpPr>
        <p:spPr/>
        <p:txBody>
          <a:bodyPr>
            <a:normAutofit fontScale="55000" lnSpcReduction="20000"/>
          </a:bodyPr>
          <a:lstStyle/>
          <a:p>
            <a:pPr marL="109728" indent="0" algn="just">
              <a:buNone/>
            </a:pPr>
            <a:r>
              <a:rPr lang="mn-MN" dirty="0" smtClean="0"/>
              <a:t>	Халхчууд </a:t>
            </a:r>
            <a:r>
              <a:rPr lang="mn-MN" dirty="0"/>
              <a:t>нийт хүн  амын 81,6 хувийг эзэлдэг. Онон, Хэрлэн, Туул голын саваар голдуу нутагладаг байна. Халхчуудын эрэгтэй дээл нь цомбон буюу дэлбэн хэлбэрийн нударгатай. Нударга нь манжийн дарлалын үеэс орж ирсэн гэдэг. Өмнө нь хаз маягийн ханцуйвчийг хэрэглэж байсан байна. Дээлнийхээ гадуур ууж буюу хүрмийг хэрэглэдэг. Улиралаас шалтгаалж  малгайны загвар өөрчлөгдөх аж. Малгайны  сампин нь улаан болоод цэнхэр залаатай. 1600-аад оны үеэс Ойрадын хааны зарлигаар малгай нь улаан сампинтай болжээ. Мөн хэт утга, аяны уут, хөөргөний даалин эр хүний гангараа юм. Эрт дээр үеэс хөөргө, гаанс, тамхины уутыг хэрэглэж ирсэн. Энэ нь тэр үеийн монголчуудын дарханы урлаг ямар хэмжээнд хөгжиж байсныг илтгэдэг юм.</a:t>
            </a:r>
            <a:endParaRPr lang="en-US" dirty="0"/>
          </a:p>
        </p:txBody>
      </p:sp>
      <p:sp>
        <p:nvSpPr>
          <p:cNvPr id="4" name="Title 3"/>
          <p:cNvSpPr>
            <a:spLocks noGrp="1"/>
          </p:cNvSpPr>
          <p:nvPr>
            <p:ph type="title"/>
          </p:nvPr>
        </p:nvSpPr>
        <p:spPr/>
        <p:txBody>
          <a:bodyPr>
            <a:normAutofit/>
          </a:bodyPr>
          <a:lstStyle/>
          <a:p>
            <a:r>
              <a:rPr lang="mn-MN" sz="3200" dirty="0" smtClean="0">
                <a:latin typeface="Arial" panose="020B0604020202020204" pitchFamily="34" charset="0"/>
                <a:cs typeface="Arial" panose="020B0604020202020204" pitchFamily="34" charset="0"/>
              </a:rPr>
              <a:t>Халх </a:t>
            </a:r>
            <a:r>
              <a:rPr lang="mn-MN" sz="3200" dirty="0">
                <a:latin typeface="Arial" panose="020B0604020202020204" pitchFamily="34" charset="0"/>
                <a:cs typeface="Arial" panose="020B0604020202020204" pitchFamily="34" charset="0"/>
              </a:rPr>
              <a:t>монголчуудын гоёл чимэглэл</a:t>
            </a:r>
            <a:endParaRPr lang="en-US" sz="3200" dirty="0"/>
          </a:p>
        </p:txBody>
      </p:sp>
    </p:spTree>
    <p:extLst>
      <p:ext uri="{BB962C8B-B14F-4D97-AF65-F5344CB8AC3E}">
        <p14:creationId xmlns:p14="http://schemas.microsoft.com/office/powerpoint/2010/main" val="165238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p:txBody>
          <a:bodyPr>
            <a:normAutofit fontScale="92500"/>
          </a:bodyPr>
          <a:lstStyle/>
          <a:p>
            <a:pPr marL="109728" indent="0" algn="just">
              <a:buNone/>
            </a:pPr>
            <a:r>
              <a:rPr lang="mn-MN" dirty="0" smtClean="0"/>
              <a:t>	Халхчууд </a:t>
            </a:r>
            <a:r>
              <a:rPr lang="mn-MN" dirty="0"/>
              <a:t>өөрийн өвөрмөц хувцас, гоёл чимэглэлтэй билээ. Эрэгтэйчүүдийн дээлний зах болоод энгэрийн эмжээр нь дан, энгэр уужим тавиу, ханцуй өргөн, урт, ар хормой нь урд хормойноосоо тавиу байдаг. </a:t>
            </a:r>
            <a:endParaRPr lang="en-US" dirty="0"/>
          </a:p>
        </p:txBody>
      </p:sp>
      <p:sp>
        <p:nvSpPr>
          <p:cNvPr id="2" name="Title 1"/>
          <p:cNvSpPr>
            <a:spLocks noGrp="1"/>
          </p:cNvSpPr>
          <p:nvPr>
            <p:ph type="title"/>
          </p:nvPr>
        </p:nvSpPr>
        <p:spPr/>
        <p:txBody>
          <a:bodyPr>
            <a:normAutofit/>
          </a:bodyPr>
          <a:lstStyle/>
          <a:p>
            <a:r>
              <a:rPr lang="mn-MN" sz="3200" dirty="0">
                <a:latin typeface="Arial" panose="020B0604020202020204" pitchFamily="34" charset="0"/>
                <a:cs typeface="Arial" panose="020B0604020202020204" pitchFamily="34" charset="0"/>
              </a:rPr>
              <a:t>Халх дээл</a:t>
            </a:r>
            <a:endParaRPr lang="en-US" sz="3200" dirty="0">
              <a:latin typeface="Arial" panose="020B0604020202020204" pitchFamily="34" charset="0"/>
              <a:cs typeface="Arial" panose="020B0604020202020204" pitchFamily="34" charset="0"/>
            </a:endParaRPr>
          </a:p>
        </p:txBody>
      </p:sp>
      <p:pic>
        <p:nvPicPr>
          <p:cNvPr id="15" name="Content Placeholder 1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447800" y="1752600"/>
            <a:ext cx="2514600" cy="4572000"/>
          </a:xfrm>
        </p:spPr>
      </p:pic>
    </p:spTree>
    <p:extLst>
      <p:ext uri="{BB962C8B-B14F-4D97-AF65-F5344CB8AC3E}">
        <p14:creationId xmlns:p14="http://schemas.microsoft.com/office/powerpoint/2010/main" val="3433944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964112" y="1481138"/>
            <a:ext cx="3024776" cy="4525962"/>
          </a:xfrm>
        </p:spPr>
      </p:pic>
      <p:sp>
        <p:nvSpPr>
          <p:cNvPr id="3" name="Content Placeholder 2"/>
          <p:cNvSpPr>
            <a:spLocks noGrp="1"/>
          </p:cNvSpPr>
          <p:nvPr>
            <p:ph sz="half" idx="2"/>
          </p:nvPr>
        </p:nvSpPr>
        <p:spPr>
          <a:xfrm>
            <a:off x="4648200" y="1481328"/>
            <a:ext cx="4191000" cy="4525963"/>
          </a:xfrm>
        </p:spPr>
        <p:txBody>
          <a:bodyPr>
            <a:normAutofit fontScale="62500" lnSpcReduction="20000"/>
          </a:bodyPr>
          <a:lstStyle/>
          <a:p>
            <a:pPr marL="109728" indent="0" algn="just">
              <a:buNone/>
            </a:pPr>
            <a:r>
              <a:rPr lang="mn-MN" dirty="0" smtClean="0">
                <a:latin typeface="Arial" panose="020B0604020202020204" pitchFamily="34" charset="0"/>
                <a:cs typeface="Arial" panose="020B0604020202020204" pitchFamily="34" charset="0"/>
              </a:rPr>
              <a:t>	Монгол </a:t>
            </a:r>
            <a:r>
              <a:rPr lang="mn-MN" dirty="0">
                <a:latin typeface="Arial" panose="020B0604020202020204" pitchFamily="34" charset="0"/>
                <a:cs typeface="Arial" panose="020B0604020202020204" pitchFamily="34" charset="0"/>
              </a:rPr>
              <a:t>малгайн </a:t>
            </a:r>
            <a:r>
              <a:rPr lang="mn-MN" dirty="0" smtClean="0">
                <a:latin typeface="Arial" panose="020B0604020202020204" pitchFamily="34" charset="0"/>
                <a:cs typeface="Arial" panose="020B0604020202020204" pitchFamily="34" charset="0"/>
              </a:rPr>
              <a:t>бөмбөгөр </a:t>
            </a:r>
            <a:r>
              <a:rPr lang="mn-MN" dirty="0">
                <a:latin typeface="Arial" panose="020B0604020202020204" pitchFamily="34" charset="0"/>
                <a:cs typeface="Arial" panose="020B0604020202020204" pitchFamily="34" charset="0"/>
              </a:rPr>
              <a:t>оройг </a:t>
            </a:r>
            <a:r>
              <a:rPr lang="mn-MN" dirty="0" smtClean="0">
                <a:latin typeface="Arial" panose="020B0604020202020204" pitchFamily="34" charset="0"/>
                <a:cs typeface="Arial" panose="020B0604020202020204" pitchFamily="34" charset="0"/>
              </a:rPr>
              <a:t>Сүмбэр </a:t>
            </a:r>
            <a:r>
              <a:rPr lang="mn-MN" dirty="0">
                <a:latin typeface="Arial" panose="020B0604020202020204" pitchFamily="34" charset="0"/>
                <a:cs typeface="Arial" panose="020B0604020202020204" pitchFamily="34" charset="0"/>
              </a:rPr>
              <a:t>уулыг </a:t>
            </a:r>
            <a:r>
              <a:rPr lang="mn-MN" dirty="0" smtClean="0">
                <a:latin typeface="Arial" panose="020B0604020202020204" pitchFamily="34" charset="0"/>
                <a:cs typeface="Arial" panose="020B0604020202020204" pitchFamily="34" charset="0"/>
              </a:rPr>
              <a:t>дүрсэлсэн </a:t>
            </a:r>
            <a:r>
              <a:rPr lang="mn-MN" dirty="0">
                <a:latin typeface="Arial" panose="020B0604020202020204" pitchFamily="34" charset="0"/>
                <a:cs typeface="Arial" panose="020B0604020202020204" pitchFamily="34" charset="0"/>
              </a:rPr>
              <a:t>гэх, </a:t>
            </a:r>
            <a:r>
              <a:rPr lang="mn-MN" dirty="0" smtClean="0">
                <a:latin typeface="Arial" panose="020B0604020202020204" pitchFamily="34" charset="0"/>
                <a:cs typeface="Arial" panose="020B0604020202020204" pitchFamily="34" charset="0"/>
              </a:rPr>
              <a:t>түүнийг </a:t>
            </a:r>
            <a:r>
              <a:rPr lang="mn-MN" dirty="0">
                <a:latin typeface="Arial" panose="020B0604020202020204" pitchFamily="34" charset="0"/>
                <a:cs typeface="Arial" panose="020B0604020202020204" pitchFamily="34" charset="0"/>
              </a:rPr>
              <a:t>тойрсон 32 ширээсийг </a:t>
            </a:r>
            <a:r>
              <a:rPr lang="mn-MN" dirty="0" smtClean="0">
                <a:latin typeface="Arial" panose="020B0604020202020204" pitchFamily="34" charset="0"/>
                <a:cs typeface="Arial" panose="020B0604020202020204" pitchFamily="34" charset="0"/>
              </a:rPr>
              <a:t>Сүмбэр </a:t>
            </a:r>
            <a:r>
              <a:rPr lang="mn-MN" dirty="0">
                <a:latin typeface="Arial" panose="020B0604020202020204" pitchFamily="34" charset="0"/>
                <a:cs typeface="Arial" panose="020B0604020202020204" pitchFamily="34" charset="0"/>
              </a:rPr>
              <a:t>уулыг </a:t>
            </a:r>
            <a:r>
              <a:rPr lang="mn-MN" dirty="0" smtClean="0">
                <a:latin typeface="Arial" panose="020B0604020202020204" pitchFamily="34" charset="0"/>
                <a:cs typeface="Arial" panose="020B0604020202020204" pitchFamily="34" charset="0"/>
              </a:rPr>
              <a:t>бүчин </a:t>
            </a:r>
            <a:r>
              <a:rPr lang="mn-MN" dirty="0">
                <a:latin typeface="Arial" panose="020B0604020202020204" pitchFamily="34" charset="0"/>
                <a:cs typeface="Arial" panose="020B0604020202020204" pitchFamily="34" charset="0"/>
              </a:rPr>
              <a:t>суусан 32 монгол хэмээгээд 32 </a:t>
            </a:r>
            <a:r>
              <a:rPr lang="mn-MN" dirty="0" smtClean="0">
                <a:latin typeface="Arial" panose="020B0604020202020204" pitchFamily="34" charset="0"/>
                <a:cs typeface="Arial" panose="020B0604020202020204" pitchFamily="34" charset="0"/>
              </a:rPr>
              <a:t>хөх </a:t>
            </a:r>
            <a:r>
              <a:rPr lang="mn-MN" dirty="0">
                <a:latin typeface="Arial" panose="020B0604020202020204" pitchFamily="34" charset="0"/>
                <a:cs typeface="Arial" panose="020B0604020202020204" pitchFamily="34" charset="0"/>
              </a:rPr>
              <a:t>монголыг </a:t>
            </a:r>
            <a:r>
              <a:rPr lang="mn-MN" dirty="0" smtClean="0">
                <a:latin typeface="Arial" panose="020B0604020202020204" pitchFamily="34" charset="0"/>
                <a:cs typeface="Arial" panose="020B0604020202020204" pitchFamily="34" charset="0"/>
              </a:rPr>
              <a:t>гийгүүлж </a:t>
            </a:r>
            <a:r>
              <a:rPr lang="mn-MN" dirty="0">
                <a:latin typeface="Arial" panose="020B0604020202020204" pitchFamily="34" charset="0"/>
                <a:cs typeface="Arial" panose="020B0604020202020204" pitchFamily="34" charset="0"/>
              </a:rPr>
              <a:t>буй улаан нарны туяа цацран байгаа нь оройгоос унжсан улаан залаа гэж тайлбарлана. </a:t>
            </a:r>
            <a:r>
              <a:rPr lang="mn-MN" dirty="0" smtClean="0">
                <a:latin typeface="Arial" panose="020B0604020202020204" pitchFamily="34" charset="0"/>
                <a:cs typeface="Arial" panose="020B0604020202020204" pitchFamily="34" charset="0"/>
              </a:rPr>
              <a:t>Мөн </a:t>
            </a:r>
            <a:r>
              <a:rPr lang="mn-MN" dirty="0">
                <a:latin typeface="Arial" panose="020B0604020202020204" pitchFamily="34" charset="0"/>
                <a:cs typeface="Arial" panose="020B0604020202020204" pitchFamily="34" charset="0"/>
              </a:rPr>
              <a:t>малгайны дотуурхи хар </a:t>
            </a:r>
            <a:r>
              <a:rPr lang="mn-MN" dirty="0" smtClean="0">
                <a:latin typeface="Arial" panose="020B0604020202020204" pitchFamily="34" charset="0"/>
                <a:cs typeface="Arial" panose="020B0604020202020204" pitchFamily="34" charset="0"/>
              </a:rPr>
              <a:t>хүрээг </a:t>
            </a:r>
            <a:r>
              <a:rPr lang="mn-MN" dirty="0">
                <a:latin typeface="Arial" panose="020B0604020202020204" pitchFamily="34" charset="0"/>
                <a:cs typeface="Arial" panose="020B0604020202020204" pitchFamily="34" charset="0"/>
              </a:rPr>
              <a:t>монголыг </a:t>
            </a:r>
            <a:r>
              <a:rPr lang="mn-MN" dirty="0" smtClean="0">
                <a:latin typeface="Arial" panose="020B0604020202020204" pitchFamily="34" charset="0"/>
                <a:cs typeface="Arial" panose="020B0604020202020204" pitchFamily="34" charset="0"/>
              </a:rPr>
              <a:t>бүсэлсэн </a:t>
            </a:r>
            <a:r>
              <a:rPr lang="mn-MN" dirty="0">
                <a:latin typeface="Arial" panose="020B0604020202020204" pitchFamily="34" charset="0"/>
                <a:cs typeface="Arial" panose="020B0604020202020204" pitchFamily="34" charset="0"/>
              </a:rPr>
              <a:t>харийн дайсан гэх, </a:t>
            </a:r>
            <a:r>
              <a:rPr lang="mn-MN" dirty="0" smtClean="0">
                <a:latin typeface="Arial" panose="020B0604020202020204" pitchFamily="34" charset="0"/>
                <a:cs typeface="Arial" panose="020B0604020202020204" pitchFamily="34" charset="0"/>
              </a:rPr>
              <a:t>түүний </a:t>
            </a:r>
            <a:r>
              <a:rPr lang="mn-MN" dirty="0">
                <a:latin typeface="Arial" panose="020B0604020202020204" pitchFamily="34" charset="0"/>
                <a:cs typeface="Arial" panose="020B0604020202020204" pitchFamily="34" charset="0"/>
              </a:rPr>
              <a:t>ар дахь сэтэрхий нь </a:t>
            </a:r>
            <a:r>
              <a:rPr lang="mn-MN" dirty="0" smtClean="0">
                <a:latin typeface="Arial" panose="020B0604020202020204" pitchFamily="34" charset="0"/>
                <a:cs typeface="Arial" panose="020B0604020202020204" pitchFamily="34" charset="0"/>
              </a:rPr>
              <a:t>мөнөөх </a:t>
            </a:r>
            <a:r>
              <a:rPr lang="mn-MN" dirty="0">
                <a:latin typeface="Arial" panose="020B0604020202020204" pitchFamily="34" charset="0"/>
                <a:cs typeface="Arial" panose="020B0604020202020204" pitchFamily="34" charset="0"/>
              </a:rPr>
              <a:t>дайсан араараа </a:t>
            </a:r>
            <a:r>
              <a:rPr lang="mn-MN" dirty="0" smtClean="0">
                <a:latin typeface="Arial" panose="020B0604020202020204" pitchFamily="34" charset="0"/>
                <a:cs typeface="Arial" panose="020B0604020202020204" pitchFamily="34" charset="0"/>
              </a:rPr>
              <a:t>сэт </a:t>
            </a:r>
            <a:r>
              <a:rPr lang="mn-MN" dirty="0">
                <a:latin typeface="Arial" panose="020B0604020202020204" pitchFamily="34" charset="0"/>
                <a:cs typeface="Arial" panose="020B0604020202020204" pitchFamily="34" charset="0"/>
              </a:rPr>
              <a:t>татагдан устаж монгол </a:t>
            </a:r>
            <a:r>
              <a:rPr lang="mn-MN" dirty="0" smtClean="0">
                <a:latin typeface="Arial" panose="020B0604020202020204" pitchFamily="34" charset="0"/>
                <a:cs typeface="Arial" panose="020B0604020202020204" pitchFamily="34" charset="0"/>
              </a:rPr>
              <a:t>хүний </a:t>
            </a:r>
            <a:r>
              <a:rPr lang="mn-MN" dirty="0">
                <a:latin typeface="Arial" panose="020B0604020202020204" pitchFamily="34" charset="0"/>
                <a:cs typeface="Arial" panose="020B0604020202020204" pitchFamily="34" charset="0"/>
              </a:rPr>
              <a:t>баярын магнай тэнийн сэтгэлийн бах улаан гал мэт бадран байна гэж </a:t>
            </a:r>
            <a:r>
              <a:rPr lang="mn-MN" dirty="0" smtClean="0">
                <a:latin typeface="Arial" panose="020B0604020202020204" pitchFamily="34" charset="0"/>
                <a:cs typeface="Arial" panose="020B0604020202020204" pitchFamily="34" charset="0"/>
              </a:rPr>
              <a:t>хөх</a:t>
            </a:r>
            <a:r>
              <a:rPr lang="mn-MN" dirty="0">
                <a:latin typeface="Arial" panose="020B0604020202020204" pitchFamily="34" charset="0"/>
                <a:cs typeface="Arial" panose="020B0604020202020204" pitchFamily="34" charset="0"/>
              </a:rPr>
              <a:t>, улаан </a:t>
            </a:r>
            <a:r>
              <a:rPr lang="mn-MN" dirty="0" smtClean="0">
                <a:latin typeface="Arial" panose="020B0604020202020204" pitchFamily="34" charset="0"/>
                <a:cs typeface="Arial" panose="020B0604020202020204" pitchFamily="34" charset="0"/>
              </a:rPr>
              <a:t>өнгийн бүч </a:t>
            </a:r>
            <a:r>
              <a:rPr lang="mn-MN" dirty="0">
                <a:latin typeface="Arial" panose="020B0604020202020204" pitchFamily="34" charset="0"/>
                <a:cs typeface="Arial" panose="020B0604020202020204" pitchFamily="34" charset="0"/>
              </a:rPr>
              <a:t>унжуулдаг болжээ гэсэн ардын домог яриа байдаг. </a:t>
            </a:r>
            <a:endParaRPr lang="en-US" dirty="0">
              <a:latin typeface="Arial" panose="020B0604020202020204" pitchFamily="34" charset="0"/>
              <a:cs typeface="Arial" panose="020B0604020202020204" pitchFamily="34" charset="0"/>
            </a:endParaRPr>
          </a:p>
        </p:txBody>
      </p:sp>
      <p:sp>
        <p:nvSpPr>
          <p:cNvPr id="4" name="Title 3"/>
          <p:cNvSpPr>
            <a:spLocks noGrp="1"/>
          </p:cNvSpPr>
          <p:nvPr>
            <p:ph type="title"/>
          </p:nvPr>
        </p:nvSpPr>
        <p:spPr/>
        <p:txBody>
          <a:bodyPr/>
          <a:lstStyle/>
          <a:p>
            <a:r>
              <a:rPr lang="mn-MN" dirty="0"/>
              <a:t>Монгол малгай</a:t>
            </a:r>
            <a:endParaRPr lang="en-US" dirty="0"/>
          </a:p>
        </p:txBody>
      </p:sp>
    </p:spTree>
    <p:extLst>
      <p:ext uri="{BB962C8B-B14F-4D97-AF65-F5344CB8AC3E}">
        <p14:creationId xmlns:p14="http://schemas.microsoft.com/office/powerpoint/2010/main" val="528228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mn-MN" dirty="0" smtClean="0">
                <a:latin typeface="Arial" panose="020B0604020202020204" pitchFamily="34" charset="0"/>
                <a:cs typeface="Arial" panose="020B0604020202020204" pitchFamily="34" charset="0"/>
              </a:rPr>
              <a:t>Лоовууз </a:t>
            </a:r>
          </a:p>
          <a:p>
            <a:r>
              <a:rPr lang="mn-MN" dirty="0" smtClean="0">
                <a:latin typeface="Arial" panose="020B0604020202020204" pitchFamily="34" charset="0"/>
                <a:cs typeface="Arial" panose="020B0604020202020204" pitchFamily="34" charset="0"/>
              </a:rPr>
              <a:t>Тоорцог</a:t>
            </a:r>
          </a:p>
          <a:p>
            <a:r>
              <a:rPr lang="mn-MN" dirty="0" smtClean="0">
                <a:latin typeface="Arial" panose="020B0604020202020204" pitchFamily="34" charset="0"/>
                <a:cs typeface="Arial" panose="020B0604020202020204" pitchFamily="34" charset="0"/>
              </a:rPr>
              <a:t>Хилэн малгай</a:t>
            </a:r>
          </a:p>
          <a:p>
            <a:r>
              <a:rPr lang="mn-MN" dirty="0">
                <a:latin typeface="Arial" panose="020B0604020202020204" pitchFamily="34" charset="0"/>
                <a:cs typeface="Arial" panose="020B0604020202020204" pitchFamily="34" charset="0"/>
              </a:rPr>
              <a:t>Б</a:t>
            </a:r>
            <a:r>
              <a:rPr lang="mn-MN" dirty="0" smtClean="0">
                <a:latin typeface="Arial" panose="020B0604020202020204" pitchFamily="34" charset="0"/>
                <a:cs typeface="Arial" panose="020B0604020202020204" pitchFamily="34" charset="0"/>
              </a:rPr>
              <a:t>ялзуухай малгай </a:t>
            </a:r>
          </a:p>
          <a:p>
            <a:r>
              <a:rPr lang="mn-MN" dirty="0">
                <a:latin typeface="Arial" panose="020B0604020202020204" pitchFamily="34" charset="0"/>
                <a:cs typeface="Arial" panose="020B0604020202020204" pitchFamily="34" charset="0"/>
              </a:rPr>
              <a:t>Б</a:t>
            </a:r>
            <a:r>
              <a:rPr lang="mn-MN" dirty="0" smtClean="0">
                <a:latin typeface="Arial" panose="020B0604020202020204" pitchFamily="34" charset="0"/>
                <a:cs typeface="Arial" panose="020B0604020202020204" pitchFamily="34" charset="0"/>
              </a:rPr>
              <a:t>үнхэр оройт </a:t>
            </a:r>
          </a:p>
          <a:p>
            <a:r>
              <a:rPr lang="mn-MN" dirty="0" smtClean="0">
                <a:latin typeface="Arial" panose="020B0604020202020204" pitchFamily="34" charset="0"/>
                <a:cs typeface="Arial" panose="020B0604020202020204" pitchFamily="34" charset="0"/>
              </a:rPr>
              <a:t>Эргүүлэг</a:t>
            </a:r>
            <a:endParaRPr lang="en-US"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normAutofit/>
          </a:bodyPr>
          <a:lstStyle/>
          <a:p>
            <a:r>
              <a:rPr lang="mn-MN" sz="1800" dirty="0">
                <a:latin typeface="Arial" panose="020B0604020202020204" pitchFamily="34" charset="0"/>
                <a:cs typeface="Arial" panose="020B0604020202020204" pitchFamily="34" charset="0"/>
              </a:rPr>
              <a:t>Монголчуудын хамгийн нийтлэг </a:t>
            </a:r>
            <a:r>
              <a:rPr lang="mn-MN" sz="1800" dirty="0" smtClean="0">
                <a:latin typeface="Arial" panose="020B0604020202020204" pitchFamily="34" charset="0"/>
                <a:cs typeface="Arial" panose="020B0604020202020204" pitchFamily="34" charset="0"/>
              </a:rPr>
              <a:t>өмсдөг </a:t>
            </a:r>
            <a:r>
              <a:rPr lang="mn-MN" sz="1800" dirty="0">
                <a:latin typeface="Arial" panose="020B0604020202020204" pitchFamily="34" charset="0"/>
                <a:cs typeface="Arial" panose="020B0604020202020204" pitchFamily="34" charset="0"/>
              </a:rPr>
              <a:t>малгайнууд</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78414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mn-MN" dirty="0" smtClean="0"/>
              <a:t>Сээтэн </a:t>
            </a:r>
            <a:r>
              <a:rPr lang="mn-MN" dirty="0"/>
              <a:t>чихт</a:t>
            </a:r>
            <a:r>
              <a:rPr lang="mn-MN" dirty="0" smtClean="0"/>
              <a:t>,</a:t>
            </a:r>
          </a:p>
          <a:p>
            <a:r>
              <a:rPr lang="mn-MN" dirty="0" smtClean="0"/>
              <a:t>Мөөмөн </a:t>
            </a:r>
            <a:r>
              <a:rPr lang="mn-MN" dirty="0"/>
              <a:t>оройт, </a:t>
            </a:r>
            <a:endParaRPr lang="mn-MN" dirty="0" smtClean="0"/>
          </a:p>
          <a:p>
            <a:r>
              <a:rPr lang="mn-MN" dirty="0"/>
              <a:t>У</a:t>
            </a:r>
            <a:r>
              <a:rPr lang="mn-MN" dirty="0" smtClean="0"/>
              <a:t>рлах </a:t>
            </a:r>
            <a:r>
              <a:rPr lang="mn-MN" dirty="0"/>
              <a:t>эдээр нь хурган, </a:t>
            </a:r>
            <a:endParaRPr lang="mn-MN" dirty="0" smtClean="0"/>
          </a:p>
          <a:p>
            <a:r>
              <a:rPr lang="mn-MN" dirty="0"/>
              <a:t>И</a:t>
            </a:r>
            <a:r>
              <a:rPr lang="mn-MN" dirty="0" smtClean="0"/>
              <a:t>шгэн</a:t>
            </a:r>
            <a:r>
              <a:rPr lang="mn-MN" dirty="0"/>
              <a:t>, </a:t>
            </a:r>
            <a:endParaRPr lang="mn-MN" dirty="0" smtClean="0"/>
          </a:p>
          <a:p>
            <a:r>
              <a:rPr lang="mn-MN" dirty="0"/>
              <a:t>Ү</a:t>
            </a:r>
            <a:r>
              <a:rPr lang="mn-MN" dirty="0" smtClean="0"/>
              <a:t>нэгэн</a:t>
            </a:r>
            <a:r>
              <a:rPr lang="mn-MN" dirty="0"/>
              <a:t>, </a:t>
            </a:r>
            <a:endParaRPr lang="mn-MN" dirty="0" smtClean="0"/>
          </a:p>
          <a:p>
            <a:r>
              <a:rPr lang="mn-MN" dirty="0"/>
              <a:t>Б</a:t>
            </a:r>
            <a:r>
              <a:rPr lang="mn-MN" dirty="0" smtClean="0"/>
              <a:t>улган</a:t>
            </a:r>
            <a:r>
              <a:rPr lang="mn-MN" dirty="0"/>
              <a:t>, </a:t>
            </a:r>
            <a:endParaRPr lang="mn-MN" dirty="0" smtClean="0"/>
          </a:p>
          <a:p>
            <a:r>
              <a:rPr lang="mn-MN" dirty="0"/>
              <a:t>Х</a:t>
            </a:r>
            <a:r>
              <a:rPr lang="mn-MN" dirty="0" smtClean="0"/>
              <a:t>алиун</a:t>
            </a:r>
            <a:r>
              <a:rPr lang="mn-MN" dirty="0"/>
              <a:t>, </a:t>
            </a:r>
            <a:endParaRPr lang="mn-MN" dirty="0" smtClean="0"/>
          </a:p>
          <a:p>
            <a:r>
              <a:rPr lang="mn-MN" dirty="0"/>
              <a:t>Б</a:t>
            </a:r>
            <a:r>
              <a:rPr lang="mn-MN" dirty="0" smtClean="0"/>
              <a:t>усад </a:t>
            </a:r>
            <a:r>
              <a:rPr lang="mn-MN" dirty="0"/>
              <a:t>эд юмстай адил байдлаар нь таг, </a:t>
            </a:r>
            <a:endParaRPr lang="mn-MN" dirty="0" smtClean="0"/>
          </a:p>
          <a:p>
            <a:r>
              <a:rPr lang="mn-MN" dirty="0"/>
              <a:t>Г</a:t>
            </a:r>
            <a:r>
              <a:rPr lang="mn-MN" dirty="0" smtClean="0"/>
              <a:t>одон</a:t>
            </a:r>
            <a:r>
              <a:rPr lang="mn-MN" dirty="0"/>
              <a:t>, </a:t>
            </a:r>
            <a:endParaRPr lang="mn-MN" dirty="0" smtClean="0"/>
          </a:p>
          <a:p>
            <a:r>
              <a:rPr lang="mn-MN" dirty="0"/>
              <a:t>Б</a:t>
            </a:r>
            <a:r>
              <a:rPr lang="mn-MN" dirty="0" smtClean="0"/>
              <a:t>адам</a:t>
            </a:r>
            <a:r>
              <a:rPr lang="mn-MN" dirty="0"/>
              <a:t>, </a:t>
            </a:r>
            <a:endParaRPr lang="mn-MN" dirty="0" smtClean="0"/>
          </a:p>
          <a:p>
            <a:r>
              <a:rPr lang="mn-MN" dirty="0"/>
              <a:t>А</a:t>
            </a:r>
            <a:r>
              <a:rPr lang="mn-MN" dirty="0" smtClean="0"/>
              <a:t>рдын </a:t>
            </a:r>
            <a:r>
              <a:rPr lang="mn-MN" dirty="0"/>
              <a:t>нэрлэх нэрээр нь лоовууз, </a:t>
            </a:r>
            <a:endParaRPr lang="mn-MN" dirty="0" smtClean="0"/>
          </a:p>
          <a:p>
            <a:r>
              <a:rPr lang="mn-MN" dirty="0"/>
              <a:t>Ю</a:t>
            </a:r>
            <a:r>
              <a:rPr lang="mn-MN" dirty="0" smtClean="0"/>
              <a:t>үндэн</a:t>
            </a:r>
            <a:endParaRPr lang="en-US" dirty="0"/>
          </a:p>
        </p:txBody>
      </p:sp>
      <p:sp>
        <p:nvSpPr>
          <p:cNvPr id="3" name="Title 2"/>
          <p:cNvSpPr>
            <a:spLocks noGrp="1"/>
          </p:cNvSpPr>
          <p:nvPr>
            <p:ph type="title"/>
          </p:nvPr>
        </p:nvSpPr>
        <p:spPr/>
        <p:txBody>
          <a:bodyPr>
            <a:normAutofit/>
          </a:bodyPr>
          <a:lstStyle/>
          <a:p>
            <a:r>
              <a:rPr lang="mn-MN" sz="2400" dirty="0" smtClean="0">
                <a:latin typeface="Arial" panose="020B0604020202020204" pitchFamily="34" charset="0"/>
                <a:cs typeface="Arial" panose="020B0604020202020204" pitchFamily="34" charset="0"/>
              </a:rPr>
              <a:t>Монгол </a:t>
            </a:r>
            <a:r>
              <a:rPr lang="mn-MN" sz="2400" dirty="0">
                <a:latin typeface="Arial" panose="020B0604020202020204" pitchFamily="34" charset="0"/>
                <a:cs typeface="Arial" panose="020B0604020202020204" pitchFamily="34" charset="0"/>
              </a:rPr>
              <a:t>малгайг загвараар нь</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94082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mn-MN" dirty="0" smtClean="0"/>
              <a:t>Мөнгөн </a:t>
            </a:r>
            <a:r>
              <a:rPr lang="mn-MN" dirty="0"/>
              <a:t>эмээл, </a:t>
            </a:r>
            <a:endParaRPr lang="mn-MN" dirty="0" smtClean="0"/>
          </a:p>
          <a:p>
            <a:r>
              <a:rPr lang="mn-MN" dirty="0" smtClean="0"/>
              <a:t>Хазаар</a:t>
            </a:r>
            <a:r>
              <a:rPr lang="mn-MN" dirty="0"/>
              <a:t>, </a:t>
            </a:r>
            <a:endParaRPr lang="mn-MN" dirty="0" smtClean="0"/>
          </a:p>
          <a:p>
            <a:r>
              <a:rPr lang="mn-MN" dirty="0"/>
              <a:t>С</a:t>
            </a:r>
            <a:r>
              <a:rPr lang="mn-MN" dirty="0" smtClean="0"/>
              <a:t>айн </a:t>
            </a:r>
            <a:r>
              <a:rPr lang="mn-MN" dirty="0"/>
              <a:t>модоор хийж яс, мөнгөөр чимэглэсэн </a:t>
            </a:r>
            <a:r>
              <a:rPr lang="mn-MN" dirty="0" smtClean="0"/>
              <a:t>ташуур</a:t>
            </a:r>
            <a:r>
              <a:rPr lang="mn-MN" dirty="0"/>
              <a:t>, </a:t>
            </a:r>
            <a:endParaRPr lang="mn-MN" dirty="0" smtClean="0"/>
          </a:p>
          <a:p>
            <a:r>
              <a:rPr lang="mn-MN" dirty="0"/>
              <a:t>У</a:t>
            </a:r>
            <a:r>
              <a:rPr lang="mn-MN" dirty="0" smtClean="0"/>
              <a:t>рт </a:t>
            </a:r>
            <a:r>
              <a:rPr lang="mn-MN" dirty="0"/>
              <a:t>сайхан уурга, </a:t>
            </a:r>
            <a:endParaRPr lang="mn-MN" dirty="0" smtClean="0"/>
          </a:p>
          <a:p>
            <a:r>
              <a:rPr lang="mn-MN" dirty="0"/>
              <a:t>Б</a:t>
            </a:r>
            <a:r>
              <a:rPr lang="mn-MN" dirty="0" smtClean="0"/>
              <a:t>угуйл </a:t>
            </a:r>
          </a:p>
          <a:p>
            <a:r>
              <a:rPr lang="mn-MN" dirty="0"/>
              <a:t>У</a:t>
            </a:r>
            <a:r>
              <a:rPr lang="mn-MN" dirty="0" smtClean="0"/>
              <a:t>ран </a:t>
            </a:r>
            <a:r>
              <a:rPr lang="mn-MN" dirty="0"/>
              <a:t>хийцтэй мөнгөн хэт хутга, </a:t>
            </a:r>
            <a:endParaRPr lang="mn-MN" dirty="0" smtClean="0"/>
          </a:p>
          <a:p>
            <a:r>
              <a:rPr lang="mn-MN" dirty="0"/>
              <a:t>С</a:t>
            </a:r>
            <a:r>
              <a:rPr lang="mn-MN" dirty="0" smtClean="0"/>
              <a:t>оёо </a:t>
            </a:r>
            <a:r>
              <a:rPr lang="mn-MN" dirty="0"/>
              <a:t>цохилуур, </a:t>
            </a:r>
            <a:endParaRPr lang="mn-MN" dirty="0" smtClean="0"/>
          </a:p>
          <a:p>
            <a:r>
              <a:rPr lang="mn-MN" dirty="0"/>
              <a:t>Х</a:t>
            </a:r>
            <a:r>
              <a:rPr lang="mn-MN" dirty="0" smtClean="0"/>
              <a:t>аш</a:t>
            </a:r>
            <a:r>
              <a:rPr lang="mn-MN" dirty="0"/>
              <a:t>, </a:t>
            </a:r>
            <a:r>
              <a:rPr lang="mn-MN" dirty="0" smtClean="0"/>
              <a:t>манан </a:t>
            </a:r>
            <a:r>
              <a:rPr lang="mn-MN" dirty="0"/>
              <a:t>соруултай ганс, </a:t>
            </a:r>
            <a:endParaRPr lang="mn-MN" dirty="0" smtClean="0"/>
          </a:p>
          <a:p>
            <a:r>
              <a:rPr lang="mn-MN" dirty="0"/>
              <a:t>Ү</a:t>
            </a:r>
            <a:r>
              <a:rPr lang="mn-MN" dirty="0" smtClean="0"/>
              <a:t>нэт </a:t>
            </a:r>
            <a:r>
              <a:rPr lang="mn-MN" dirty="0"/>
              <a:t>чулуун хөөрөг, </a:t>
            </a:r>
            <a:endParaRPr lang="mn-MN" dirty="0" smtClean="0"/>
          </a:p>
          <a:p>
            <a:r>
              <a:rPr lang="mn-MN" dirty="0"/>
              <a:t>М</a:t>
            </a:r>
            <a:r>
              <a:rPr lang="mn-MN" dirty="0" smtClean="0"/>
              <a:t>өнгөн </a:t>
            </a:r>
            <a:r>
              <a:rPr lang="mn-MN" dirty="0"/>
              <a:t>аяга, </a:t>
            </a:r>
            <a:endParaRPr lang="mn-MN" dirty="0" smtClean="0"/>
          </a:p>
          <a:p>
            <a:r>
              <a:rPr lang="mn-MN" dirty="0"/>
              <a:t>А</a:t>
            </a:r>
            <a:r>
              <a:rPr lang="mn-MN" dirty="0" smtClean="0"/>
              <a:t>лт</a:t>
            </a:r>
            <a:r>
              <a:rPr lang="mn-MN" dirty="0"/>
              <a:t>, мөнгөн </a:t>
            </a:r>
            <a:r>
              <a:rPr lang="mn-MN" dirty="0" smtClean="0"/>
              <a:t>бөгж </a:t>
            </a:r>
            <a:r>
              <a:rPr lang="mn-MN" dirty="0"/>
              <a:t>эдлэн гангардаг байжээ. </a:t>
            </a:r>
            <a:endParaRPr lang="en-US" dirty="0"/>
          </a:p>
        </p:txBody>
      </p:sp>
      <p:sp>
        <p:nvSpPr>
          <p:cNvPr id="3" name="Title 2"/>
          <p:cNvSpPr>
            <a:spLocks noGrp="1"/>
          </p:cNvSpPr>
          <p:nvPr>
            <p:ph type="title"/>
          </p:nvPr>
        </p:nvSpPr>
        <p:spPr/>
        <p:txBody>
          <a:bodyPr>
            <a:normAutofit/>
          </a:bodyPr>
          <a:lstStyle/>
          <a:p>
            <a:r>
              <a:rPr lang="mn-MN" sz="2000" dirty="0">
                <a:latin typeface="Arial" panose="020B0604020202020204" pitchFamily="34" charset="0"/>
                <a:cs typeface="Arial" panose="020B0604020202020204" pitchFamily="34" charset="0"/>
              </a:rPr>
              <a:t>Монгол эрчүүд гоёлын дээл хувцаснаас гадна</a:t>
            </a:r>
            <a:endParaRPr lang="en-US" sz="2000" dirty="0"/>
          </a:p>
        </p:txBody>
      </p:sp>
    </p:spTree>
    <p:extLst>
      <p:ext uri="{BB962C8B-B14F-4D97-AF65-F5344CB8AC3E}">
        <p14:creationId xmlns:p14="http://schemas.microsoft.com/office/powerpoint/2010/main" val="140314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447800" y="1481138"/>
            <a:ext cx="2514600" cy="4525962"/>
          </a:xfrm>
        </p:spPr>
      </p:pic>
      <p:sp>
        <p:nvSpPr>
          <p:cNvPr id="3" name="Content Placeholder 2"/>
          <p:cNvSpPr>
            <a:spLocks noGrp="1"/>
          </p:cNvSpPr>
          <p:nvPr>
            <p:ph sz="half" idx="2"/>
          </p:nvPr>
        </p:nvSpPr>
        <p:spPr/>
        <p:txBody>
          <a:bodyPr>
            <a:normAutofit fontScale="55000" lnSpcReduction="20000"/>
          </a:bodyPr>
          <a:lstStyle/>
          <a:p>
            <a:pPr marL="109728" indent="0" algn="just">
              <a:buNone/>
            </a:pPr>
            <a:r>
              <a:rPr lang="mn-MN" dirty="0" smtClean="0"/>
              <a:t>	Халх </a:t>
            </a:r>
            <a:r>
              <a:rPr lang="mn-MN" dirty="0"/>
              <a:t>эхнэр хүн түнтгэр мөр, урт ханцуйтай дээлийг гол төлөв тод өнгийн торгоор хийж өмсдөг. Бас дээлийн гадуур давхар өмсөх "ууж" хэмээх өмсгөлтэй байжээ. Халх эхнэрүүд дээлийнхээ ханцуйг гол төлөв хоргойгоор хийдэг. Эхнэр хүний дээл нь ханцуйны уг мөрний залгаасаараа дээш илүү гарсан түнтгэр мөртэй байдаг. Мөн дээлийн хормойн хоёр хажуу талд оноо гаргаж, энгэр, хормойг тойруулан хэдэн үе эрээн туузаар эмжсэн байдаг. Дээлийн нударга хийх эд нь голдуу цэнхэр, хөх, хөх цэнхэр өнгөтэй. Эхнэр дээлний нударганы хэлбэрийг цомбон туурай, дэлбэн туурай хэмээн ялгадаг бөгөөд залуу хүмүүс цомбон, настай хүмүүс дэлбэн нударга хэрэглэнэ.</a:t>
            </a:r>
            <a:endParaRPr lang="en-US" dirty="0"/>
          </a:p>
        </p:txBody>
      </p:sp>
      <p:sp>
        <p:nvSpPr>
          <p:cNvPr id="4" name="Title 3"/>
          <p:cNvSpPr>
            <a:spLocks noGrp="1"/>
          </p:cNvSpPr>
          <p:nvPr>
            <p:ph type="title"/>
          </p:nvPr>
        </p:nvSpPr>
        <p:spPr/>
        <p:txBody>
          <a:bodyPr>
            <a:normAutofit/>
          </a:bodyPr>
          <a:lstStyle/>
          <a:p>
            <a:r>
              <a:rPr lang="mn-MN" sz="2400" dirty="0" smtClean="0">
                <a:latin typeface="Arial" panose="020B0604020202020204" pitchFamily="34" charset="0"/>
                <a:cs typeface="Arial" panose="020B0604020202020204" pitchFamily="34" charset="0"/>
              </a:rPr>
              <a:t>Халх эхнэрийн хувцас</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2987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14600" y="1447800"/>
            <a:ext cx="3657600" cy="4724400"/>
          </a:xfrm>
        </p:spPr>
      </p:pic>
      <p:sp>
        <p:nvSpPr>
          <p:cNvPr id="3" name="Title 2"/>
          <p:cNvSpPr>
            <a:spLocks noGrp="1"/>
          </p:cNvSpPr>
          <p:nvPr>
            <p:ph type="title"/>
          </p:nvPr>
        </p:nvSpPr>
        <p:spPr/>
        <p:txBody>
          <a:bodyPr>
            <a:normAutofit/>
          </a:bodyPr>
          <a:lstStyle/>
          <a:p>
            <a:pPr algn="ctr"/>
            <a:r>
              <a:rPr lang="mn-MN" sz="2400" dirty="0" smtClean="0">
                <a:latin typeface="Arial" panose="020B0604020202020204" pitchFamily="34" charset="0"/>
                <a:cs typeface="Arial" panose="020B0604020202020204" pitchFamily="34" charset="0"/>
              </a:rPr>
              <a:t>Эрэгтэй, эмэгтэй халх зуны хувцас</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850183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304800" y="1600200"/>
            <a:ext cx="8382000" cy="4525963"/>
          </a:xfrm>
        </p:spPr>
        <p:txBody>
          <a:bodyPr>
            <a:normAutofit/>
          </a:bodyPr>
          <a:lstStyle/>
          <a:p>
            <a:pPr marL="109728" indent="0" algn="just">
              <a:buNone/>
            </a:pPr>
            <a:r>
              <a:rPr lang="mn-MN" dirty="0"/>
              <a:t>	</a:t>
            </a:r>
            <a:r>
              <a:rPr lang="mn-MN" dirty="0" smtClean="0"/>
              <a:t>Өнгөрсөн </a:t>
            </a:r>
            <a:r>
              <a:rPr lang="mn-MN" dirty="0"/>
              <a:t>зууны эхэн гэхэд ойрад монголчуудын дээл хувцас, малгай, гутлын хийц маяг тэдгээрийг нэрлэж заншсан байдал бусад монголчуудаас нэлээд ялгаатай байсан бөгөөд монгол хувцасны дундад эртний уламжлалыг нэлээд хадгалж ирсэн шинжтэй.</a:t>
            </a:r>
            <a:endParaRPr lang="en-US" dirty="0"/>
          </a:p>
        </p:txBody>
      </p:sp>
      <p:sp>
        <p:nvSpPr>
          <p:cNvPr id="4" name="Title 3"/>
          <p:cNvSpPr>
            <a:spLocks noGrp="1"/>
          </p:cNvSpPr>
          <p:nvPr>
            <p:ph type="title"/>
          </p:nvPr>
        </p:nvSpPr>
        <p:spPr/>
        <p:txBody>
          <a:bodyPr>
            <a:normAutofit/>
          </a:bodyPr>
          <a:lstStyle/>
          <a:p>
            <a:r>
              <a:rPr lang="mn-MN" sz="2800" dirty="0">
                <a:latin typeface="Arial" panose="020B0604020202020204" pitchFamily="34" charset="0"/>
                <a:cs typeface="Arial" panose="020B0604020202020204" pitchFamily="34" charset="0"/>
              </a:rPr>
              <a:t>Ойрад монголчуудын хувцас, гоёл чимэглэл</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47939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7200" y="2028834"/>
            <a:ext cx="4038600" cy="3430569"/>
          </a:xfrm>
        </p:spPr>
      </p:pic>
      <p:sp>
        <p:nvSpPr>
          <p:cNvPr id="3" name="Content Placeholder 2"/>
          <p:cNvSpPr>
            <a:spLocks noGrp="1"/>
          </p:cNvSpPr>
          <p:nvPr>
            <p:ph sz="half" idx="2"/>
          </p:nvPr>
        </p:nvSpPr>
        <p:spPr/>
        <p:txBody>
          <a:bodyPr>
            <a:normAutofit fontScale="77500" lnSpcReduction="20000"/>
          </a:bodyPr>
          <a:lstStyle/>
          <a:p>
            <a:pPr marL="109728" indent="0" algn="just">
              <a:buNone/>
            </a:pPr>
            <a:r>
              <a:rPr lang="mn-MN" dirty="0" smtClean="0"/>
              <a:t>	Дөрвөд </a:t>
            </a:r>
            <a:r>
              <a:rPr lang="mn-MN" dirty="0"/>
              <a:t>дээл хувцасны нэг өвөрмөц гоёл нь "тасам", "киаз" юм. Энэ нь хүмүүсийн нас, хүйс, намбанд тохирсон байна. Эрэгтэйчүүдийн өвлийн дэвэлийн "тасам" нь хар хурганы үс, хар хилэн байдаг бол эмэгтэйчүүд дээлийнхээ зах, энгэр, ташааг нийтэд нь хараар тасамдаж (каазлаж) ирмэгийг улаан, ногоон өнгийн бөсөөр өнгө ялган эмждэг.</a:t>
            </a:r>
            <a:endParaRPr lang="en-US" dirty="0"/>
          </a:p>
        </p:txBody>
      </p:sp>
      <p:sp>
        <p:nvSpPr>
          <p:cNvPr id="4" name="Title 3"/>
          <p:cNvSpPr>
            <a:spLocks noGrp="1"/>
          </p:cNvSpPr>
          <p:nvPr>
            <p:ph type="title"/>
          </p:nvPr>
        </p:nvSpPr>
        <p:spPr/>
        <p:txBody>
          <a:bodyPr/>
          <a:lstStyle/>
          <a:p>
            <a:r>
              <a:rPr lang="mn-MN" dirty="0" smtClean="0"/>
              <a:t>Дөрвөд дээл</a:t>
            </a:r>
            <a:endParaRPr lang="en-US" dirty="0"/>
          </a:p>
        </p:txBody>
      </p:sp>
    </p:spTree>
    <p:extLst>
      <p:ext uri="{BB962C8B-B14F-4D97-AF65-F5344CB8AC3E}">
        <p14:creationId xmlns:p14="http://schemas.microsoft.com/office/powerpoint/2010/main" val="13399320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59612" y="1481138"/>
            <a:ext cx="3024776" cy="4525962"/>
          </a:xfrm>
        </p:spPr>
      </p:pic>
      <p:sp>
        <p:nvSpPr>
          <p:cNvPr id="3" name="Title 2"/>
          <p:cNvSpPr>
            <a:spLocks noGrp="1"/>
          </p:cNvSpPr>
          <p:nvPr>
            <p:ph type="title"/>
          </p:nvPr>
        </p:nvSpPr>
        <p:spPr/>
        <p:txBody>
          <a:bodyPr/>
          <a:lstStyle/>
          <a:p>
            <a:r>
              <a:rPr lang="mn-MN" dirty="0" smtClean="0"/>
              <a:t>Дөрвөд малгай</a:t>
            </a:r>
            <a:endParaRPr lang="en-US" dirty="0"/>
          </a:p>
        </p:txBody>
      </p:sp>
    </p:spTree>
    <p:extLst>
      <p:ext uri="{BB962C8B-B14F-4D97-AF65-F5344CB8AC3E}">
        <p14:creationId xmlns:p14="http://schemas.microsoft.com/office/powerpoint/2010/main" val="33354877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89813" y="1481138"/>
            <a:ext cx="2472587" cy="4525962"/>
          </a:xfrm>
        </p:spPr>
      </p:pic>
      <p:sp>
        <p:nvSpPr>
          <p:cNvPr id="3" name="Content Placeholder 2"/>
          <p:cNvSpPr>
            <a:spLocks noGrp="1"/>
          </p:cNvSpPr>
          <p:nvPr>
            <p:ph sz="half" idx="2"/>
          </p:nvPr>
        </p:nvSpPr>
        <p:spPr>
          <a:xfrm>
            <a:off x="4343400" y="1481328"/>
            <a:ext cx="4343400" cy="4525963"/>
          </a:xfrm>
        </p:spPr>
        <p:txBody>
          <a:bodyPr>
            <a:normAutofit fontScale="92500" lnSpcReduction="10000"/>
          </a:bodyPr>
          <a:lstStyle/>
          <a:p>
            <a:pPr marL="109728" indent="0" algn="just">
              <a:buNone/>
            </a:pPr>
            <a:r>
              <a:rPr lang="mn-MN" dirty="0" smtClean="0">
                <a:latin typeface="Arial" panose="020B0604020202020204" pitchFamily="34" charset="0"/>
                <a:cs typeface="Arial" panose="020B0604020202020204" pitchFamily="34" charset="0"/>
              </a:rPr>
              <a:t>	Дөрвөд </a:t>
            </a:r>
            <a:r>
              <a:rPr lang="mn-MN" dirty="0">
                <a:latin typeface="Arial" panose="020B0604020202020204" pitchFamily="34" charset="0"/>
                <a:cs typeface="Arial" panose="020B0604020202020204" pitchFamily="34" charset="0"/>
              </a:rPr>
              <a:t>эмэгтэйчүүд хар хөх өнгийн тэрлэг өмсөнө. Тэрлэгний энгэр, захад 5 мөнгөн товч хадаж сугаа бүчилдэг. Тэрлэгний өвөр хийгээд нудрамыг хоргойгоор хөвөөлж солонгон тууз хадна.  Тэрлэгний хормой нь хүрээгүй байдгаараа ойрадын бусад ястнаас ялгаатай.</a:t>
            </a:r>
            <a:endParaRPr lang="en-US" dirty="0">
              <a:latin typeface="Arial" panose="020B0604020202020204" pitchFamily="34" charset="0"/>
              <a:cs typeface="Arial" panose="020B0604020202020204" pitchFamily="34" charset="0"/>
            </a:endParaRPr>
          </a:p>
        </p:txBody>
      </p:sp>
      <p:sp>
        <p:nvSpPr>
          <p:cNvPr id="4" name="Title 3"/>
          <p:cNvSpPr>
            <a:spLocks noGrp="1"/>
          </p:cNvSpPr>
          <p:nvPr>
            <p:ph type="title"/>
          </p:nvPr>
        </p:nvSpPr>
        <p:spPr/>
        <p:txBody>
          <a:bodyPr/>
          <a:lstStyle/>
          <a:p>
            <a:r>
              <a:rPr lang="mn-MN" dirty="0" smtClean="0"/>
              <a:t>Дөрвөд эмэгтэй дээл</a:t>
            </a:r>
            <a:endParaRPr lang="en-US" dirty="0"/>
          </a:p>
        </p:txBody>
      </p:sp>
    </p:spTree>
    <p:extLst>
      <p:ext uri="{BB962C8B-B14F-4D97-AF65-F5344CB8AC3E}">
        <p14:creationId xmlns:p14="http://schemas.microsoft.com/office/powerpoint/2010/main" val="4620288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1905000"/>
            <a:ext cx="3276600" cy="3962400"/>
          </a:xfrm>
        </p:spPr>
      </p:pic>
      <p:sp>
        <p:nvSpPr>
          <p:cNvPr id="3" name="Content Placeholder 2"/>
          <p:cNvSpPr>
            <a:spLocks noGrp="1"/>
          </p:cNvSpPr>
          <p:nvPr>
            <p:ph sz="half" idx="2"/>
          </p:nvPr>
        </p:nvSpPr>
        <p:spPr>
          <a:xfrm>
            <a:off x="4648200" y="1481329"/>
            <a:ext cx="4038600" cy="3928872"/>
          </a:xfrm>
        </p:spPr>
        <p:txBody>
          <a:bodyPr>
            <a:normAutofit fontScale="62500" lnSpcReduction="20000"/>
          </a:bodyPr>
          <a:lstStyle/>
          <a:p>
            <a:pPr marL="109728" indent="0" algn="just">
              <a:buNone/>
            </a:pPr>
            <a:r>
              <a:rPr lang="mn-MN" dirty="0" smtClean="0"/>
              <a:t>	</a:t>
            </a:r>
            <a:r>
              <a:rPr lang="mn-MN" dirty="0" smtClean="0">
                <a:latin typeface="Arial" panose="020B0604020202020204" pitchFamily="34" charset="0"/>
                <a:cs typeface="Arial" panose="020B0604020202020204" pitchFamily="34" charset="0"/>
              </a:rPr>
              <a:t>Дөрвөн </a:t>
            </a:r>
            <a:r>
              <a:rPr lang="mn-MN" dirty="0">
                <a:latin typeface="Arial" panose="020B0604020202020204" pitchFamily="34" charset="0"/>
                <a:cs typeface="Arial" panose="020B0604020202020204" pitchFamily="34" charset="0"/>
              </a:rPr>
              <a:t>ойрадын холбоонд багтаж явсан  Баядууд Увс аймгийн Хяргас, Тэс, Зүүн сумдад амьдардаг. Тэд нийт хүн амын 2,1 хувийг эзэлэнэ. Баяд эрэгтэйчүүд хар өнгийн хэрвээтэй дээлийг өмсдөг. Тэд улаан өнгийг эрхэмлэдэг учраас шаазгай гэгддэг малгайг хэрэглэдэг. Уул усныхаа шүтлэгээр, Чандмань уулынхаа оройг бэлгэдэж улаан малгайг хэрэглэх болжээ.Баяд эмэгтэйчүүд нөхөрт гарахдаа улаан өнгийн гуталтай, улаан дээл, улаан алчуурыг зүүдэг байна. Эмэгтэйчүүдийх нь хувцас ууж, цэгдэг гэсэн хэсгээс бүрдэнэ.</a:t>
            </a:r>
            <a:endParaRPr lang="en-US" dirty="0">
              <a:latin typeface="Arial" panose="020B0604020202020204" pitchFamily="34" charset="0"/>
              <a:cs typeface="Arial" panose="020B0604020202020204" pitchFamily="34" charset="0"/>
            </a:endParaRPr>
          </a:p>
        </p:txBody>
      </p:sp>
      <p:sp>
        <p:nvSpPr>
          <p:cNvPr id="4" name="Title 3"/>
          <p:cNvSpPr>
            <a:spLocks noGrp="1"/>
          </p:cNvSpPr>
          <p:nvPr>
            <p:ph type="title"/>
          </p:nvPr>
        </p:nvSpPr>
        <p:spPr/>
        <p:txBody>
          <a:bodyPr/>
          <a:lstStyle/>
          <a:p>
            <a:r>
              <a:rPr lang="mn-MN" dirty="0">
                <a:effectLst/>
              </a:rPr>
              <a:t>Баяд дээл</a:t>
            </a:r>
            <a:endParaRPr lang="en-US" dirty="0"/>
          </a:p>
        </p:txBody>
      </p:sp>
    </p:spTree>
    <p:extLst>
      <p:ext uri="{BB962C8B-B14F-4D97-AF65-F5344CB8AC3E}">
        <p14:creationId xmlns:p14="http://schemas.microsoft.com/office/powerpoint/2010/main" val="20090897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219200" y="1676400"/>
            <a:ext cx="2590800" cy="3877469"/>
          </a:xfrm>
        </p:spPr>
      </p:pic>
      <p:sp>
        <p:nvSpPr>
          <p:cNvPr id="3" name="Content Placeholder 2"/>
          <p:cNvSpPr>
            <a:spLocks noGrp="1"/>
          </p:cNvSpPr>
          <p:nvPr>
            <p:ph sz="half" idx="2"/>
          </p:nvPr>
        </p:nvSpPr>
        <p:spPr/>
        <p:txBody>
          <a:bodyPr>
            <a:normAutofit fontScale="55000" lnSpcReduction="20000"/>
          </a:bodyPr>
          <a:lstStyle/>
          <a:p>
            <a:pPr marL="109728" indent="0" algn="just">
              <a:buNone/>
            </a:pPr>
            <a:r>
              <a:rPr lang="mn-MN" dirty="0" smtClean="0">
                <a:latin typeface="Arial" panose="020B0604020202020204" pitchFamily="34" charset="0"/>
                <a:cs typeface="Arial" panose="020B0604020202020204" pitchFamily="34" charset="0"/>
              </a:rPr>
              <a:t>	Эмэгтэйчүүдийх </a:t>
            </a:r>
            <a:r>
              <a:rPr lang="mn-MN" dirty="0">
                <a:latin typeface="Arial" panose="020B0604020202020204" pitchFamily="34" charset="0"/>
                <a:cs typeface="Arial" panose="020B0604020202020204" pitchFamily="34" charset="0"/>
              </a:rPr>
              <a:t>нь хувцас ууж, цэгдэг гэсэн хэсгээс </a:t>
            </a:r>
            <a:r>
              <a:rPr lang="mn-MN" dirty="0" smtClean="0">
                <a:latin typeface="Arial" panose="020B0604020202020204" pitchFamily="34" charset="0"/>
                <a:cs typeface="Arial" panose="020B0604020202020204" pitchFamily="34" charset="0"/>
              </a:rPr>
              <a:t>бүрдэнэ.Онцлог </a:t>
            </a:r>
            <a:r>
              <a:rPr lang="mn-MN" dirty="0">
                <a:latin typeface="Arial" panose="020B0604020202020204" pitchFamily="34" charset="0"/>
                <a:cs typeface="Arial" panose="020B0604020202020204" pitchFamily="34" charset="0"/>
              </a:rPr>
              <a:t>нь мөрөө тойрсон цагаан өнгийн зах хэлбэрийн даавууг хэрэглэдэг. Энэ нь захыг орлож, цэвэр үзэмжтэй байх, эхийн цагаан сүүг бэлгэдсэн юм. Мөн цагаан өнгөөр ханцуйгаа эмждэг байна. Дээр үед нударгагүй дээл хэрэглэдэг байсан бол одоо цомбон хэлбэрийн нударгатай дээл өмсдөг. Үсний гэрнээсээ эрвээхэй маягийн тохиг зүүж өгч,  үүнээс гурав буюу таван өнгийн цацгийг унжуулдаг байна. Ташааны бэлнээс таван өнгийн алчуурыг унжуулдаг. Энэ нь олон байх тусмаа эмэгтэй хүний бэл бэнчинг харуулдаг аж. Ерөнхийдөө баруун аймгийнхны дээлний ханцуй маш өргөн байдаг. Тэд манжийн дарлалд орохдоо хүүхдээ дээлнийхээ ханцуйнд нууж гарч байсан гэдэг домгоос үүдэлтэй аж. Дээлний ууж нь өргөн, өнгө өнгийн эмжээрээр эмжигдсэн байдаг.</a:t>
            </a:r>
            <a:endParaRPr lang="en-US" dirty="0">
              <a:latin typeface="Arial" panose="020B0604020202020204" pitchFamily="34" charset="0"/>
              <a:cs typeface="Arial" panose="020B0604020202020204" pitchFamily="34" charset="0"/>
            </a:endParaRPr>
          </a:p>
        </p:txBody>
      </p:sp>
      <p:sp>
        <p:nvSpPr>
          <p:cNvPr id="4" name="Title 3"/>
          <p:cNvSpPr>
            <a:spLocks noGrp="1"/>
          </p:cNvSpPr>
          <p:nvPr>
            <p:ph type="title"/>
          </p:nvPr>
        </p:nvSpPr>
        <p:spPr/>
        <p:txBody>
          <a:bodyPr/>
          <a:lstStyle/>
          <a:p>
            <a:r>
              <a:rPr lang="mn-MN" dirty="0" smtClean="0"/>
              <a:t>Баяд эмэгтэй дээл</a:t>
            </a:r>
            <a:endParaRPr lang="en-US" dirty="0"/>
          </a:p>
        </p:txBody>
      </p:sp>
    </p:spTree>
    <p:extLst>
      <p:ext uri="{BB962C8B-B14F-4D97-AF65-F5344CB8AC3E}">
        <p14:creationId xmlns:p14="http://schemas.microsoft.com/office/powerpoint/2010/main" val="3877250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35646" y="1481138"/>
            <a:ext cx="3681708" cy="4525962"/>
          </a:xfrm>
        </p:spPr>
      </p:pic>
      <p:sp>
        <p:nvSpPr>
          <p:cNvPr id="3" name="Content Placeholder 2"/>
          <p:cNvSpPr>
            <a:spLocks noGrp="1"/>
          </p:cNvSpPr>
          <p:nvPr>
            <p:ph sz="half" idx="2"/>
          </p:nvPr>
        </p:nvSpPr>
        <p:spPr>
          <a:xfrm>
            <a:off x="4648200" y="1481328"/>
            <a:ext cx="3810000" cy="4525963"/>
          </a:xfrm>
        </p:spPr>
        <p:txBody>
          <a:bodyPr>
            <a:normAutofit/>
          </a:bodyPr>
          <a:lstStyle/>
          <a:p>
            <a:pPr marL="109728" indent="0" algn="just">
              <a:buNone/>
            </a:pPr>
            <a:r>
              <a:rPr lang="mn-MN" dirty="0" smtClean="0"/>
              <a:t>	</a:t>
            </a:r>
            <a:r>
              <a:rPr lang="mn-MN" sz="1700" dirty="0" smtClean="0">
                <a:latin typeface="Arial" panose="020B0604020202020204" pitchFamily="34" charset="0"/>
                <a:cs typeface="Arial" panose="020B0604020202020204" pitchFamily="34" charset="0"/>
              </a:rPr>
              <a:t>Урианхайчууд </a:t>
            </a:r>
            <a:r>
              <a:rPr lang="mn-MN" sz="1700" dirty="0">
                <a:latin typeface="Arial" panose="020B0604020202020204" pitchFamily="34" charset="0"/>
                <a:cs typeface="Arial" panose="020B0604020202020204" pitchFamily="34" charset="0"/>
              </a:rPr>
              <a:t>Ойрадын бүрэлдэхүүнд багтаж байсан эртний аймгуудын нэг юм. Ховдын Мөнххайрхан, Дуут суманд бөөнөөрөө амьдардаг. Нийт хүн амын 1,6 хувийг эзлэх аж. Эрэгтэй дээл нь хар хэрвээтэй, хоёр талаараа оноотой, оноог нь хэрвээлж эмжиж өгснөөрөө бусад дээлнээс онцлог байдаг. Нударга нь нэлээд том. Малгай нь ерөнхийдөө дуулга хэлбэртэй.</a:t>
            </a:r>
            <a:endParaRPr lang="en-US" sz="1700" dirty="0">
              <a:latin typeface="Arial" panose="020B0604020202020204" pitchFamily="34" charset="0"/>
              <a:cs typeface="Arial" panose="020B0604020202020204" pitchFamily="34" charset="0"/>
            </a:endParaRPr>
          </a:p>
        </p:txBody>
      </p:sp>
      <p:sp>
        <p:nvSpPr>
          <p:cNvPr id="4" name="Title 3"/>
          <p:cNvSpPr>
            <a:spLocks noGrp="1"/>
          </p:cNvSpPr>
          <p:nvPr>
            <p:ph type="title"/>
          </p:nvPr>
        </p:nvSpPr>
        <p:spPr/>
        <p:txBody>
          <a:bodyPr/>
          <a:lstStyle/>
          <a:p>
            <a:r>
              <a:rPr lang="mn-MN" dirty="0">
                <a:effectLst/>
              </a:rPr>
              <a:t>Урианхай дээл</a:t>
            </a:r>
            <a:endParaRPr lang="en-US" dirty="0"/>
          </a:p>
        </p:txBody>
      </p:sp>
    </p:spTree>
    <p:extLst>
      <p:ext uri="{BB962C8B-B14F-4D97-AF65-F5344CB8AC3E}">
        <p14:creationId xmlns:p14="http://schemas.microsoft.com/office/powerpoint/2010/main" val="11988613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p:txBody>
          <a:bodyPr>
            <a:normAutofit fontScale="62500" lnSpcReduction="20000"/>
          </a:bodyPr>
          <a:lstStyle/>
          <a:p>
            <a:pPr marL="109728" indent="0" algn="just">
              <a:buNone/>
            </a:pPr>
            <a:r>
              <a:rPr lang="mn-MN" dirty="0" smtClean="0"/>
              <a:t>	Хотонгууд </a:t>
            </a:r>
            <a:r>
              <a:rPr lang="mn-MN" dirty="0"/>
              <a:t>увс аймгийн тариалан суманд нутагладаг Түрэг, Уйгар гаралтай угсаатан юм. </a:t>
            </a:r>
            <a:r>
              <a:rPr lang="en-US" dirty="0"/>
              <a:t>XVIII </a:t>
            </a:r>
            <a:r>
              <a:rPr lang="mn-MN" dirty="0"/>
              <a:t>зууны үеэс одоогийн нутагтаа ирж суурьшсан гэдэг. Монголчуудын 0,3 хувийг эзэлдэг. Цуур, хөөмэй, угсаатны бүжгүүд нь Хотон, Баяд, Дөрвөд, Урианхайчуудаас гаралтай. Хотонгууд газар тариалан эрхэлдэг учраас хувцас нь тариалангийн ажилд зохицсон байдаг. Эрэгтэй дээл нь хэрвээтэй, ханцуй нь маш нарийнхан. Эмэгтэйн ууж нь богино буюу бүснээс доош, жижиг авсаархан загвартай. Тэд хар бараан дээлийг ихэвчлэн өмсдөг байна.</a:t>
            </a:r>
            <a:endParaRPr lang="en-US" dirty="0"/>
          </a:p>
        </p:txBody>
      </p:sp>
      <p:sp>
        <p:nvSpPr>
          <p:cNvPr id="4" name="Title 3"/>
          <p:cNvSpPr>
            <a:spLocks noGrp="1"/>
          </p:cNvSpPr>
          <p:nvPr>
            <p:ph type="title"/>
          </p:nvPr>
        </p:nvSpPr>
        <p:spPr/>
        <p:txBody>
          <a:bodyPr/>
          <a:lstStyle/>
          <a:p>
            <a:r>
              <a:rPr lang="mn-MN" dirty="0" smtClean="0"/>
              <a:t>Хотон дээл</a:t>
            </a:r>
            <a:endParaRPr lang="en-US" dirty="0"/>
          </a:p>
        </p:txBody>
      </p:sp>
      <p:pic>
        <p:nvPicPr>
          <p:cNvPr id="5" name="Content Placeholder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7200" y="2031638"/>
            <a:ext cx="4038600" cy="3424961"/>
          </a:xfrm>
        </p:spPr>
      </p:pic>
    </p:spTree>
    <p:extLst>
      <p:ext uri="{BB962C8B-B14F-4D97-AF65-F5344CB8AC3E}">
        <p14:creationId xmlns:p14="http://schemas.microsoft.com/office/powerpoint/2010/main" val="10512751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0" y="2438400"/>
            <a:ext cx="3581400" cy="3352800"/>
          </a:xfrm>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581400" y="1600200"/>
            <a:ext cx="2687625" cy="4572000"/>
          </a:xfrm>
        </p:spPr>
      </p:pic>
      <p:sp>
        <p:nvSpPr>
          <p:cNvPr id="4" name="Title 3"/>
          <p:cNvSpPr>
            <a:spLocks noGrp="1"/>
          </p:cNvSpPr>
          <p:nvPr>
            <p:ph type="title"/>
          </p:nvPr>
        </p:nvSpPr>
        <p:spPr/>
        <p:txBody>
          <a:bodyPr/>
          <a:lstStyle/>
          <a:p>
            <a:r>
              <a:rPr lang="mn-MN" dirty="0" smtClean="0"/>
              <a:t>Хотон ястан</a:t>
            </a:r>
            <a:endParaRPr lang="en-US" dirty="0"/>
          </a:p>
        </p:txBody>
      </p:sp>
      <p:pic>
        <p:nvPicPr>
          <p:cNvPr id="1026" name="Picture 2" descr="C:\Users\Suugii\Downloads\чачваг.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1600200"/>
            <a:ext cx="27432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13104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578290" y="1481138"/>
            <a:ext cx="2231710" cy="4691062"/>
          </a:xfrm>
        </p:spPr>
      </p:pic>
      <p:sp>
        <p:nvSpPr>
          <p:cNvPr id="3" name="Content Placeholder 2"/>
          <p:cNvSpPr>
            <a:spLocks noGrp="1"/>
          </p:cNvSpPr>
          <p:nvPr>
            <p:ph sz="half" idx="2"/>
          </p:nvPr>
        </p:nvSpPr>
        <p:spPr>
          <a:xfrm>
            <a:off x="4648200" y="1481329"/>
            <a:ext cx="4038600" cy="3014471"/>
          </a:xfrm>
        </p:spPr>
        <p:txBody>
          <a:bodyPr>
            <a:normAutofit fontScale="70000" lnSpcReduction="20000"/>
          </a:bodyPr>
          <a:lstStyle/>
          <a:p>
            <a:pPr marL="109728" indent="0" algn="just">
              <a:buNone/>
            </a:pPr>
            <a:r>
              <a:rPr lang="mn-MN" dirty="0" smtClean="0"/>
              <a:t>	Дархадууд </a:t>
            </a:r>
            <a:r>
              <a:rPr lang="mn-MN" dirty="0"/>
              <a:t>нийт хүн амын 0,8 хувийг эзэлдэг. Дархад дээлний энгэр нь маш том хар хэрвээтэй, зах нь давхар </a:t>
            </a:r>
            <a:r>
              <a:rPr lang="mn-MN" dirty="0" smtClean="0"/>
              <a:t>эмжээрүүдтэй. Хормойных </a:t>
            </a:r>
            <a:r>
              <a:rPr lang="mn-MN" dirty="0"/>
              <a:t>нь урд тал нь оодон, хойд тал нь сууж өгсөн байдаг. Тэд Хангай газар нутагладаг учраас салхинаас сэргийлж хойшоо суусан дээлийг өмсдөг аж.</a:t>
            </a:r>
            <a:endParaRPr lang="en-US" dirty="0"/>
          </a:p>
        </p:txBody>
      </p:sp>
      <p:sp>
        <p:nvSpPr>
          <p:cNvPr id="4" name="Title 3"/>
          <p:cNvSpPr>
            <a:spLocks noGrp="1"/>
          </p:cNvSpPr>
          <p:nvPr>
            <p:ph type="title"/>
          </p:nvPr>
        </p:nvSpPr>
        <p:spPr/>
        <p:txBody>
          <a:bodyPr/>
          <a:lstStyle/>
          <a:p>
            <a:r>
              <a:rPr lang="mn-MN" dirty="0"/>
              <a:t>Дархад дээл</a:t>
            </a:r>
            <a:endParaRPr lang="en-US" dirty="0"/>
          </a:p>
        </p:txBody>
      </p:sp>
    </p:spTree>
    <p:extLst>
      <p:ext uri="{BB962C8B-B14F-4D97-AF65-F5344CB8AC3E}">
        <p14:creationId xmlns:p14="http://schemas.microsoft.com/office/powerpoint/2010/main" val="28067873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7200" y="2155603"/>
            <a:ext cx="4038600" cy="3177032"/>
          </a:xfrm>
        </p:spPr>
      </p:pic>
      <p:sp>
        <p:nvSpPr>
          <p:cNvPr id="3" name="Content Placeholder 2"/>
          <p:cNvSpPr>
            <a:spLocks noGrp="1"/>
          </p:cNvSpPr>
          <p:nvPr>
            <p:ph sz="half" idx="2"/>
          </p:nvPr>
        </p:nvSpPr>
        <p:spPr>
          <a:xfrm>
            <a:off x="4648200" y="1481329"/>
            <a:ext cx="4038600" cy="4005072"/>
          </a:xfrm>
        </p:spPr>
        <p:txBody>
          <a:bodyPr>
            <a:normAutofit fontScale="70000" lnSpcReduction="20000"/>
          </a:bodyPr>
          <a:lstStyle/>
          <a:p>
            <a:pPr marL="109728" indent="0" algn="just">
              <a:buNone/>
            </a:pPr>
            <a:r>
              <a:rPr lang="mn-MN" dirty="0" smtClean="0"/>
              <a:t>	Нийт </a:t>
            </a:r>
            <a:r>
              <a:rPr lang="mn-MN" dirty="0"/>
              <a:t>хүн амын 0,1 хувийг Баргууд эзэлдэг. Тэднийг Өвөр монголын хөлөн буйраас ирсэн гэж үздэг. Баргаууд буриадуудтай ойр аж төрдөг байсан ч тэдний ёс заншилзд автаагүй юм. Эрэгтэйчүүдийн дээлийн зах нь нэлээд өргөн. Монгол маягийн цамц шиг бууж өгснөөрөө онцлог. Үүнийг дөрвөлжин эсвэл мөөрөлжин энгэр гэж ялгахад бэрх.</a:t>
            </a:r>
            <a:endParaRPr lang="en-US" dirty="0"/>
          </a:p>
        </p:txBody>
      </p:sp>
      <p:sp>
        <p:nvSpPr>
          <p:cNvPr id="4" name="Title 3"/>
          <p:cNvSpPr>
            <a:spLocks noGrp="1"/>
          </p:cNvSpPr>
          <p:nvPr>
            <p:ph type="title"/>
          </p:nvPr>
        </p:nvSpPr>
        <p:spPr/>
        <p:txBody>
          <a:bodyPr/>
          <a:lstStyle/>
          <a:p>
            <a:r>
              <a:rPr lang="mn-MN" dirty="0">
                <a:effectLst/>
              </a:rPr>
              <a:t>Барга дээл</a:t>
            </a:r>
            <a:endParaRPr lang="en-US" dirty="0"/>
          </a:p>
        </p:txBody>
      </p:sp>
    </p:spTree>
    <p:extLst>
      <p:ext uri="{BB962C8B-B14F-4D97-AF65-F5344CB8AC3E}">
        <p14:creationId xmlns:p14="http://schemas.microsoft.com/office/powerpoint/2010/main" val="9152056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48174" y="1481138"/>
            <a:ext cx="2666625" cy="4525962"/>
          </a:xfrm>
        </p:spPr>
      </p:pic>
      <p:sp>
        <p:nvSpPr>
          <p:cNvPr id="3" name="Content Placeholder 2"/>
          <p:cNvSpPr>
            <a:spLocks noGrp="1"/>
          </p:cNvSpPr>
          <p:nvPr>
            <p:ph sz="half" idx="2"/>
          </p:nvPr>
        </p:nvSpPr>
        <p:spPr/>
        <p:txBody>
          <a:bodyPr>
            <a:normAutofit fontScale="62500" lnSpcReduction="20000"/>
          </a:bodyPr>
          <a:lstStyle/>
          <a:p>
            <a:pPr marL="109728" indent="0" algn="just">
              <a:buNone/>
            </a:pPr>
            <a:r>
              <a:rPr lang="mn-MN" dirty="0" smtClean="0"/>
              <a:t>	Барга </a:t>
            </a:r>
            <a:r>
              <a:rPr lang="mn-MN" dirty="0"/>
              <a:t>эмэгтэй түнтгэр мөртэй, хэт том биш нударгатай, алаг ханцуйтай дээлийг өмсдөг. Тэд маш том хамар хээтэй энгэрийн гууг хэрэглэдэг байна.  Энэ нь ардаа бас байдаг. Гуу нь эмэгтэй хүний нурууг тэгшилж өгөх зориулалттай гэж үздэг юм. Түүнд маань болоод сахиус, гоёл чимэглэл байдаг. Үсний хэлбэр нь халх эмэгтэйтэй адил дэргэр боловч шанаа, хацрыг даган урагшаагаа сууж өгсөн байдаг. Эмжээрийг нь дагаж хавчаартай, дээр нь бас тоноглол бүхий чимэглэлтэй.</a:t>
            </a:r>
            <a:endParaRPr lang="en-US" dirty="0"/>
          </a:p>
        </p:txBody>
      </p:sp>
      <p:sp>
        <p:nvSpPr>
          <p:cNvPr id="4" name="Title 3"/>
          <p:cNvSpPr>
            <a:spLocks noGrp="1"/>
          </p:cNvSpPr>
          <p:nvPr>
            <p:ph type="title"/>
          </p:nvPr>
        </p:nvSpPr>
        <p:spPr/>
        <p:txBody>
          <a:bodyPr/>
          <a:lstStyle/>
          <a:p>
            <a:r>
              <a:rPr lang="mn-MN" dirty="0"/>
              <a:t>Барга </a:t>
            </a:r>
            <a:r>
              <a:rPr lang="mn-MN" dirty="0" smtClean="0"/>
              <a:t>эмэгтэй дээл</a:t>
            </a:r>
            <a:endParaRPr lang="en-US" dirty="0"/>
          </a:p>
        </p:txBody>
      </p:sp>
    </p:spTree>
    <p:extLst>
      <p:ext uri="{BB962C8B-B14F-4D97-AF65-F5344CB8AC3E}">
        <p14:creationId xmlns:p14="http://schemas.microsoft.com/office/powerpoint/2010/main" val="14886361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7200" y="1789958"/>
            <a:ext cx="4038600" cy="3908322"/>
          </a:xfrm>
        </p:spPr>
      </p:pic>
      <p:sp>
        <p:nvSpPr>
          <p:cNvPr id="3" name="Content Placeholder 2"/>
          <p:cNvSpPr>
            <a:spLocks noGrp="1"/>
          </p:cNvSpPr>
          <p:nvPr>
            <p:ph sz="half" idx="2"/>
          </p:nvPr>
        </p:nvSpPr>
        <p:spPr/>
        <p:txBody>
          <a:bodyPr>
            <a:normAutofit fontScale="77500" lnSpcReduction="20000"/>
          </a:bodyPr>
          <a:lstStyle/>
          <a:p>
            <a:pPr marL="109728" indent="0" algn="just">
              <a:buNone/>
            </a:pPr>
            <a:r>
              <a:rPr lang="mn-MN" dirty="0" smtClean="0"/>
              <a:t>	Буриадууд </a:t>
            </a:r>
            <a:r>
              <a:rPr lang="mn-MN" dirty="0"/>
              <a:t>эртний гаралтай монгол угсаатнуудын нэг. Дорнод аймгийн Баяндун, Баян-уул, Дашбалбар, Цагаан овоо, Хэнтий аймгийн Батширээт, Дадал, Биндэр, Сэлэнгэ аймгийн Ерөө, Төв-Аймгийн Мөнгөн морьт, Хөвсгөл аймгийн Цагаан уул сумдуудаар нутагладаг. Нийт иргэдийн 1,7 хувийг эзэлдэг.</a:t>
            </a:r>
            <a:endParaRPr lang="en-US" dirty="0"/>
          </a:p>
        </p:txBody>
      </p:sp>
      <p:sp>
        <p:nvSpPr>
          <p:cNvPr id="4" name="Title 3"/>
          <p:cNvSpPr>
            <a:spLocks noGrp="1"/>
          </p:cNvSpPr>
          <p:nvPr>
            <p:ph type="title"/>
          </p:nvPr>
        </p:nvSpPr>
        <p:spPr/>
        <p:txBody>
          <a:bodyPr/>
          <a:lstStyle/>
          <a:p>
            <a:r>
              <a:rPr lang="mn-MN" dirty="0"/>
              <a:t>Буриад дээл</a:t>
            </a:r>
            <a:endParaRPr lang="en-US" dirty="0"/>
          </a:p>
        </p:txBody>
      </p:sp>
    </p:spTree>
    <p:extLst>
      <p:ext uri="{BB962C8B-B14F-4D97-AF65-F5344CB8AC3E}">
        <p14:creationId xmlns:p14="http://schemas.microsoft.com/office/powerpoint/2010/main" val="1236518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982685" y="1481138"/>
            <a:ext cx="2987629" cy="4525962"/>
          </a:xfrm>
        </p:spPr>
      </p:pic>
      <p:sp>
        <p:nvSpPr>
          <p:cNvPr id="3" name="Content Placeholder 2"/>
          <p:cNvSpPr>
            <a:spLocks noGrp="1"/>
          </p:cNvSpPr>
          <p:nvPr>
            <p:ph sz="half" idx="2"/>
          </p:nvPr>
        </p:nvSpPr>
        <p:spPr/>
        <p:txBody>
          <a:bodyPr>
            <a:normAutofit fontScale="85000" lnSpcReduction="20000"/>
          </a:bodyPr>
          <a:lstStyle/>
          <a:p>
            <a:pPr marL="109728" indent="0" algn="just">
              <a:buNone/>
            </a:pPr>
            <a:r>
              <a:rPr lang="mn-MN" dirty="0" smtClean="0"/>
              <a:t>	Эрэгтэйчүүдийнх </a:t>
            </a:r>
            <a:r>
              <a:rPr lang="mn-MN" dirty="0"/>
              <a:t>нь дээлний энгэр гурван өнгөөр хийгдсэн байдаг. Маш их зовлон үзсэн ард түмэн учраас үүнийг бэлгэдэж, дундах нь хар буюу зовлон, дээдэх нь цагаан буюу зовлонг дахин үзэхгүй байх, доодох нь улаан буюу цусыг бэлгэджээ. Мөн ханцуйг нь хар өнгөөр эмждэг байна.</a:t>
            </a:r>
            <a:endParaRPr lang="en-US" dirty="0"/>
          </a:p>
        </p:txBody>
      </p:sp>
      <p:sp>
        <p:nvSpPr>
          <p:cNvPr id="4" name="Title 3"/>
          <p:cNvSpPr>
            <a:spLocks noGrp="1"/>
          </p:cNvSpPr>
          <p:nvPr>
            <p:ph type="title"/>
          </p:nvPr>
        </p:nvSpPr>
        <p:spPr/>
        <p:txBody>
          <a:bodyPr/>
          <a:lstStyle/>
          <a:p>
            <a:r>
              <a:rPr lang="mn-MN" dirty="0"/>
              <a:t>Буриад </a:t>
            </a:r>
            <a:r>
              <a:rPr lang="mn-MN" dirty="0" smtClean="0"/>
              <a:t>эрэгтэй дээл</a:t>
            </a:r>
            <a:endParaRPr lang="en-US" dirty="0"/>
          </a:p>
        </p:txBody>
      </p:sp>
    </p:spTree>
    <p:extLst>
      <p:ext uri="{BB962C8B-B14F-4D97-AF65-F5344CB8AC3E}">
        <p14:creationId xmlns:p14="http://schemas.microsoft.com/office/powerpoint/2010/main" val="4769390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79264" y="1481138"/>
            <a:ext cx="3394471" cy="4525962"/>
          </a:xfrm>
        </p:spPr>
      </p:pic>
      <p:sp>
        <p:nvSpPr>
          <p:cNvPr id="3" name="Content Placeholder 2"/>
          <p:cNvSpPr>
            <a:spLocks noGrp="1"/>
          </p:cNvSpPr>
          <p:nvPr>
            <p:ph sz="half" idx="2"/>
          </p:nvPr>
        </p:nvSpPr>
        <p:spPr>
          <a:xfrm>
            <a:off x="4648200" y="1481329"/>
            <a:ext cx="4038600" cy="4233672"/>
          </a:xfrm>
        </p:spPr>
        <p:txBody>
          <a:bodyPr>
            <a:normAutofit fontScale="70000" lnSpcReduction="20000"/>
          </a:bodyPr>
          <a:lstStyle/>
          <a:p>
            <a:pPr marL="109728" indent="0" algn="just">
              <a:buNone/>
            </a:pPr>
            <a:r>
              <a:rPr lang="mn-MN" dirty="0" smtClean="0"/>
              <a:t>	Эмэгтэй </a:t>
            </a:r>
            <a:r>
              <a:rPr lang="mn-MN" dirty="0"/>
              <a:t>дээлний ханцуй нь нарийнхан, нударгагүй, цацаг нь улаан хэлбэрийн байдаг. Уужгүй, нэгэн цул байдлаар хийгдсэн дээл юм. Тэдний малгай нартай холбогддог гэдэг учраас нарны цацрагыг бэлгэдэн, улаан цацагтай аж. Хормой нь дэрэвгэр маягийн хуниастай, цагаан өнгийн захтай, ерөнхийдөө бараан өнгийн дээл өмсдөг байна.</a:t>
            </a:r>
            <a:endParaRPr lang="en-US" dirty="0"/>
          </a:p>
        </p:txBody>
      </p:sp>
      <p:sp>
        <p:nvSpPr>
          <p:cNvPr id="4" name="Title 3"/>
          <p:cNvSpPr>
            <a:spLocks noGrp="1"/>
          </p:cNvSpPr>
          <p:nvPr>
            <p:ph type="title"/>
          </p:nvPr>
        </p:nvSpPr>
        <p:spPr/>
        <p:txBody>
          <a:bodyPr/>
          <a:lstStyle/>
          <a:p>
            <a:r>
              <a:rPr lang="mn-MN" dirty="0"/>
              <a:t>Буриад </a:t>
            </a:r>
            <a:r>
              <a:rPr lang="mn-MN" dirty="0" smtClean="0"/>
              <a:t>эмэгтэй дээл</a:t>
            </a:r>
            <a:endParaRPr lang="en-US" dirty="0"/>
          </a:p>
        </p:txBody>
      </p:sp>
    </p:spTree>
    <p:extLst>
      <p:ext uri="{BB962C8B-B14F-4D97-AF65-F5344CB8AC3E}">
        <p14:creationId xmlns:p14="http://schemas.microsoft.com/office/powerpoint/2010/main" val="18247463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40560" y="1481138"/>
            <a:ext cx="3471880" cy="4525962"/>
          </a:xfrm>
        </p:spPr>
      </p:pic>
      <p:sp>
        <p:nvSpPr>
          <p:cNvPr id="3" name="Content Placeholder 2"/>
          <p:cNvSpPr>
            <a:spLocks noGrp="1"/>
          </p:cNvSpPr>
          <p:nvPr>
            <p:ph sz="half" idx="2"/>
          </p:nvPr>
        </p:nvSpPr>
        <p:spPr/>
        <p:txBody>
          <a:bodyPr>
            <a:normAutofit fontScale="70000" lnSpcReduction="20000"/>
          </a:bodyPr>
          <a:lstStyle/>
          <a:p>
            <a:pPr marL="109728" indent="0" algn="just">
              <a:buNone/>
            </a:pPr>
            <a:r>
              <a:rPr lang="mn-MN" dirty="0" smtClean="0"/>
              <a:t>	Түрэг </a:t>
            </a:r>
            <a:r>
              <a:rPr lang="mn-MN" dirty="0"/>
              <a:t>угсаатны бүлэг болох Казахууд </a:t>
            </a:r>
            <a:r>
              <a:rPr lang="en-US" dirty="0"/>
              <a:t>XIX </a:t>
            </a:r>
            <a:r>
              <a:rPr lang="mn-MN" dirty="0"/>
              <a:t>зууны үед баруун аймагт нутаглаж байгаад, 1917 онд албан ёсоор монгол улсын харьяат болсон юм. Тэд Баянөлгий, Ховд, Сэлэнгэ, Налайхад амьдардаг. Нийт хүн амын 4,3 хувийг эзэлдэг байна. Казахууд лалын шашинтай учраас хувцас нь шашны зан үйлтэй нэвт холбоотой. Казах эрэгтэй хар өнгийн, нилэмгэр хүрэм маягийн хувцсыг өмсдөг. Өмд нь казах хээ угалзтай байдаг.</a:t>
            </a:r>
            <a:endParaRPr lang="en-US" dirty="0"/>
          </a:p>
        </p:txBody>
      </p:sp>
      <p:sp>
        <p:nvSpPr>
          <p:cNvPr id="4" name="Title 3"/>
          <p:cNvSpPr>
            <a:spLocks noGrp="1"/>
          </p:cNvSpPr>
          <p:nvPr>
            <p:ph type="title"/>
          </p:nvPr>
        </p:nvSpPr>
        <p:spPr/>
        <p:txBody>
          <a:bodyPr/>
          <a:lstStyle/>
          <a:p>
            <a:r>
              <a:rPr lang="mn-MN" dirty="0"/>
              <a:t>Казах хувцас</a:t>
            </a:r>
            <a:endParaRPr lang="en-US" dirty="0"/>
          </a:p>
        </p:txBody>
      </p:sp>
    </p:spTree>
    <p:extLst>
      <p:ext uri="{BB962C8B-B14F-4D97-AF65-F5344CB8AC3E}">
        <p14:creationId xmlns:p14="http://schemas.microsoft.com/office/powerpoint/2010/main" val="7170607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838200" y="1752600"/>
            <a:ext cx="3174176" cy="4115848"/>
          </a:xfrm>
        </p:spPr>
      </p:pic>
      <p:sp>
        <p:nvSpPr>
          <p:cNvPr id="3" name="Content Placeholder 2"/>
          <p:cNvSpPr>
            <a:spLocks noGrp="1"/>
          </p:cNvSpPr>
          <p:nvPr>
            <p:ph sz="half" idx="2"/>
          </p:nvPr>
        </p:nvSpPr>
        <p:spPr/>
        <p:txBody>
          <a:bodyPr>
            <a:normAutofit fontScale="62500" lnSpcReduction="20000"/>
          </a:bodyPr>
          <a:lstStyle/>
          <a:p>
            <a:pPr marL="109728" indent="0" algn="just">
              <a:buNone/>
            </a:pPr>
            <a:r>
              <a:rPr lang="mn-MN" dirty="0" smtClean="0"/>
              <a:t>	Казах </a:t>
            </a:r>
            <a:r>
              <a:rPr lang="mn-MN" dirty="0"/>
              <a:t>эмэгтэйчүүд дэрэвгэр хормойтой цагаан, шар өнгийн нилэмгэр хувцсыг өмсдөг. Гадуураа уужтай, ууж нь усан долгион маягийн хээгээр хүрээлүүлсэн байдаг. Алчуурын доторх тойруул маягийн толгой бүрхсэн даавуу нь эмэгтэй хүнийг илтгэдэг. Эрүүнээс доош унжсан хэсэг нь улаан өнгөтэй байвал гэрэлсэн, шар өнгөтэй байвал гэрлээгүйг илтгэдэг. Ислам шашны дагуу эмэгтэйчүүд нь үс гэзгээ алчуураар далдалдаг. Тэд элдэв янзын гоёл чимэглэл хэрэглэдэггүй. Харин том алчуур зүүдэг байна.</a:t>
            </a:r>
            <a:endParaRPr lang="en-US" dirty="0"/>
          </a:p>
        </p:txBody>
      </p:sp>
      <p:sp>
        <p:nvSpPr>
          <p:cNvPr id="4" name="Title 3"/>
          <p:cNvSpPr>
            <a:spLocks noGrp="1"/>
          </p:cNvSpPr>
          <p:nvPr>
            <p:ph type="title"/>
          </p:nvPr>
        </p:nvSpPr>
        <p:spPr/>
        <p:txBody>
          <a:bodyPr/>
          <a:lstStyle/>
          <a:p>
            <a:r>
              <a:rPr lang="mn-MN" dirty="0"/>
              <a:t>Казах </a:t>
            </a:r>
            <a:r>
              <a:rPr lang="mn-MN" dirty="0" smtClean="0"/>
              <a:t>эмэгтэй хувцас</a:t>
            </a:r>
            <a:endParaRPr lang="en-US" dirty="0"/>
          </a:p>
        </p:txBody>
      </p:sp>
    </p:spTree>
    <p:extLst>
      <p:ext uri="{BB962C8B-B14F-4D97-AF65-F5344CB8AC3E}">
        <p14:creationId xmlns:p14="http://schemas.microsoft.com/office/powerpoint/2010/main" val="18150724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36392" y="1481138"/>
            <a:ext cx="2373607" cy="4525962"/>
          </a:xfrm>
        </p:spPr>
      </p:pic>
      <p:sp>
        <p:nvSpPr>
          <p:cNvPr id="3" name="Content Placeholder 2"/>
          <p:cNvSpPr>
            <a:spLocks noGrp="1"/>
          </p:cNvSpPr>
          <p:nvPr>
            <p:ph sz="half" idx="2"/>
          </p:nvPr>
        </p:nvSpPr>
        <p:spPr/>
        <p:txBody>
          <a:bodyPr>
            <a:normAutofit fontScale="55000" lnSpcReduction="20000"/>
          </a:bodyPr>
          <a:lstStyle/>
          <a:p>
            <a:pPr marL="109728" indent="0" algn="just">
              <a:buNone/>
            </a:pPr>
            <a:r>
              <a:rPr lang="mn-MN" dirty="0" smtClean="0"/>
              <a:t>	Угаас </a:t>
            </a:r>
            <a:r>
              <a:rPr lang="mn-MN" dirty="0"/>
              <a:t>дархаараа гайхагдсан ард түмэн нь ур нарийн хийцтэй мөнгөн эдлэл дээр улаан шүрээр чимдэг онцлогтой ба ус нь халх эмэгтэйн үстэй төстэй юм. Зуны улиралд эрчүүд бөс даавуун тэрлэг өвөл бусад монголчуудын нэгэн адил хонины нэхийгээр оёсон үстэй дээл, хавар намрын сэрүүнд “ханжаар-хантааз”, “давхац-хүрэм” өмсдөг. Эхнэрүүд нь дулаан цагт эхнэр дээл, урт ууж, өвөлд мөн адил хийцийн нэхий дээл өмсөж байжээ. Дарьгангачууд хилэн малгай, тоорцог, товь, маахууз, овоодой, шовгор оройтой малгай өмсөхөөс гадна чихэвч бас алчуур зангидана. Өвлийн цагт адуу манахдаа жирийн ард нь ямааны дахтай, ихэс дээдэс язгуурын хүмүүс нь чоно дахтай байдаг байна.</a:t>
            </a:r>
            <a:endParaRPr lang="en-US" dirty="0"/>
          </a:p>
        </p:txBody>
      </p:sp>
      <p:sp>
        <p:nvSpPr>
          <p:cNvPr id="4" name="Title 3"/>
          <p:cNvSpPr>
            <a:spLocks noGrp="1"/>
          </p:cNvSpPr>
          <p:nvPr>
            <p:ph type="title"/>
          </p:nvPr>
        </p:nvSpPr>
        <p:spPr/>
        <p:txBody>
          <a:bodyPr/>
          <a:lstStyle/>
          <a:p>
            <a:r>
              <a:rPr lang="mn-MN" dirty="0"/>
              <a:t>Дарьганга дээл</a:t>
            </a:r>
            <a:endParaRPr lang="en-US" dirty="0"/>
          </a:p>
        </p:txBody>
      </p:sp>
    </p:spTree>
    <p:extLst>
      <p:ext uri="{BB962C8B-B14F-4D97-AF65-F5344CB8AC3E}">
        <p14:creationId xmlns:p14="http://schemas.microsoft.com/office/powerpoint/2010/main" val="23775680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07103" y="1481138"/>
            <a:ext cx="2402897" cy="4525962"/>
          </a:xfrm>
        </p:spPr>
      </p:pic>
      <p:sp>
        <p:nvSpPr>
          <p:cNvPr id="3" name="Content Placeholder 2"/>
          <p:cNvSpPr>
            <a:spLocks noGrp="1"/>
          </p:cNvSpPr>
          <p:nvPr>
            <p:ph sz="half" idx="2"/>
          </p:nvPr>
        </p:nvSpPr>
        <p:spPr/>
        <p:txBody>
          <a:bodyPr>
            <a:normAutofit fontScale="62500" lnSpcReduction="20000"/>
          </a:bodyPr>
          <a:lstStyle/>
          <a:p>
            <a:r>
              <a:rPr lang="mn-MN" dirty="0"/>
              <a:t>Малгай зүүсгэл нь нэг цогц. Дан улаан шүрээр чимэглэж, дундуур нь мөнгө тана зэргээр чимэглэл хийдэг онцлогтой юм. Монголын Сүхбаатар аймагт Үзэмчин нар амьдарч байна. Ууж нь үзэмчин эмэгтэйн ёслолын өмсгөл юм. Уужны энгэр, цээж хоёр нь хөл, алх гэсэн хоёр анги эмжээртэй. Дээд алх эмжээр нь төө урт, морин саа зэргээр хийдэг. Уужны хормойн захаар шилжээр, өргөн тасам, солонгон тууз, морин  саа барьж эмждэгээрээ бусдаас ялгаатай. Уужинд нь баруун, зүүн ташаа хийдэг бөгөөд ар хормойдоо оноотой байна.</a:t>
            </a:r>
            <a:endParaRPr lang="en-US" dirty="0"/>
          </a:p>
        </p:txBody>
      </p:sp>
      <p:sp>
        <p:nvSpPr>
          <p:cNvPr id="4" name="Title 3"/>
          <p:cNvSpPr>
            <a:spLocks noGrp="1"/>
          </p:cNvSpPr>
          <p:nvPr>
            <p:ph type="title"/>
          </p:nvPr>
        </p:nvSpPr>
        <p:spPr/>
        <p:txBody>
          <a:bodyPr/>
          <a:lstStyle/>
          <a:p>
            <a:r>
              <a:rPr lang="mn-MN" dirty="0"/>
              <a:t>Үзэмчин дээл</a:t>
            </a:r>
            <a:endParaRPr lang="en-US" dirty="0"/>
          </a:p>
        </p:txBody>
      </p:sp>
    </p:spTree>
    <p:extLst>
      <p:ext uri="{BB962C8B-B14F-4D97-AF65-F5344CB8AC3E}">
        <p14:creationId xmlns:p14="http://schemas.microsoft.com/office/powerpoint/2010/main" val="22127013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560531" y="1481138"/>
            <a:ext cx="2401869" cy="4525962"/>
          </a:xfrm>
        </p:spPr>
      </p:pic>
      <p:sp>
        <p:nvSpPr>
          <p:cNvPr id="3" name="Content Placeholder 2"/>
          <p:cNvSpPr>
            <a:spLocks noGrp="1"/>
          </p:cNvSpPr>
          <p:nvPr>
            <p:ph sz="half" idx="2"/>
          </p:nvPr>
        </p:nvSpPr>
        <p:spPr>
          <a:xfrm>
            <a:off x="4495800" y="1219200"/>
            <a:ext cx="3810000" cy="4525963"/>
          </a:xfrm>
        </p:spPr>
        <p:txBody>
          <a:bodyPr>
            <a:normAutofit fontScale="55000" lnSpcReduction="20000"/>
          </a:bodyPr>
          <a:lstStyle/>
          <a:p>
            <a:pPr marL="109728" indent="0" algn="just">
              <a:buNone/>
            </a:pPr>
            <a:r>
              <a:rPr lang="mn-MN" dirty="0" smtClean="0"/>
              <a:t>	Торгууд </a:t>
            </a:r>
            <a:r>
              <a:rPr lang="mn-MN" dirty="0"/>
              <a:t>хувцас, өмсгөл, зүүсгэл нь захчин, дөрвөд, баяд, урианхай ястны хувцастай ерөнхийдөө төстэй боловч бас ялгагдах онцлогтой.</a:t>
            </a:r>
            <a:br>
              <a:rPr lang="mn-MN" dirty="0"/>
            </a:br>
            <a:r>
              <a:rPr lang="mn-MN" dirty="0"/>
              <a:t>Торгууд эрэгтэйчүүдийн өвлийн улиралд өмсөх дээл нв урд гол оёдолдоо өнцөг гаргасан хар өнгийн цалам, нарийн хошмог, эргэдэг захтай. Ташаандаа  хар өнгөөр эмжсэн тож дөрвөлжин оноотой, онооныхоо дээд талд хар өнгөөр хийсэн хуруу хирийн өргөнтэй хоёр хөндлөвчтэй, дөрвөлжин энгэртэй, цагаан хурганы арьсаар бөөлжүүлэн эмжсэн урт ханцуйтай цагаан нэхий дээл өмсдөг. Зуны улиралд хар өнгийн цаламтай, дээрхийн адил оноотой, хөх, цагаан шаргал, хул өнгөтэй бөс даавуугаар хийсэн тэрлэг өмсдөг. </a:t>
            </a:r>
            <a:endParaRPr lang="en-US" dirty="0"/>
          </a:p>
        </p:txBody>
      </p:sp>
      <p:sp>
        <p:nvSpPr>
          <p:cNvPr id="4" name="Title 3"/>
          <p:cNvSpPr>
            <a:spLocks noGrp="1"/>
          </p:cNvSpPr>
          <p:nvPr>
            <p:ph type="title"/>
          </p:nvPr>
        </p:nvSpPr>
        <p:spPr/>
        <p:txBody>
          <a:bodyPr/>
          <a:lstStyle/>
          <a:p>
            <a:r>
              <a:rPr lang="mn-MN" dirty="0"/>
              <a:t>Торгууд дээл</a:t>
            </a:r>
            <a:endParaRPr lang="en-US" dirty="0"/>
          </a:p>
        </p:txBody>
      </p:sp>
    </p:spTree>
    <p:extLst>
      <p:ext uri="{BB962C8B-B14F-4D97-AF65-F5344CB8AC3E}">
        <p14:creationId xmlns:p14="http://schemas.microsoft.com/office/powerpoint/2010/main" val="20713276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990600" y="1524000"/>
            <a:ext cx="3070961" cy="4301345"/>
          </a:xfrm>
        </p:spPr>
      </p:pic>
      <p:sp>
        <p:nvSpPr>
          <p:cNvPr id="3" name="Content Placeholder 2"/>
          <p:cNvSpPr>
            <a:spLocks noGrp="1"/>
          </p:cNvSpPr>
          <p:nvPr>
            <p:ph sz="half" idx="2"/>
          </p:nvPr>
        </p:nvSpPr>
        <p:spPr/>
        <p:txBody>
          <a:bodyPr>
            <a:normAutofit fontScale="62500" lnSpcReduction="20000"/>
          </a:bodyPr>
          <a:lstStyle/>
          <a:p>
            <a:pPr marL="109728" indent="0" algn="just">
              <a:buNone/>
            </a:pPr>
            <a:r>
              <a:rPr lang="mn-MN" dirty="0" smtClean="0"/>
              <a:t>	Торгууд </a:t>
            </a:r>
            <a:r>
              <a:rPr lang="mn-MN" dirty="0"/>
              <a:t>эмэгтэйчүүд ханцуйгүй урт цэгдэгийг ёслол хүндэтгэлийн хувцас болгон хэрэглэдэг. Цэгдэгний дотор лавшиг өмсөнө. Торгууд эмэгтэйчүүд цэнхэр, хөх, хар, ногоон өнгийн их төлөв өмсдөг. Цагаан зах нь анх бүх биеэ бүрхдэг нөмрөг мэт байснаа хожим хэрэглээний байдлаас үүдэж лавшиг, цэгдэгний захыг хиртэхээс хамгаалах болон гоёлын зориулалттай. Цагаан зах нь тэнгэрээс бэрлэж явна гэсэн санаагаар эхнэр хүн биеэ халхалж тэнгэр эцэгт үзүүлэхгүй гэсэн ёсноос үүдэлтэй аж.</a:t>
            </a:r>
            <a:endParaRPr lang="en-US" dirty="0"/>
          </a:p>
        </p:txBody>
      </p:sp>
      <p:sp>
        <p:nvSpPr>
          <p:cNvPr id="4" name="Title 3"/>
          <p:cNvSpPr>
            <a:spLocks noGrp="1"/>
          </p:cNvSpPr>
          <p:nvPr>
            <p:ph type="title"/>
          </p:nvPr>
        </p:nvSpPr>
        <p:spPr/>
        <p:txBody>
          <a:bodyPr/>
          <a:lstStyle/>
          <a:p>
            <a:r>
              <a:rPr lang="mn-MN" dirty="0"/>
              <a:t>Торгууд </a:t>
            </a:r>
            <a:r>
              <a:rPr lang="mn-MN" dirty="0" smtClean="0"/>
              <a:t>эмэгтэй дээл</a:t>
            </a:r>
            <a:endParaRPr lang="en-US" dirty="0"/>
          </a:p>
        </p:txBody>
      </p:sp>
    </p:spTree>
    <p:extLst>
      <p:ext uri="{BB962C8B-B14F-4D97-AF65-F5344CB8AC3E}">
        <p14:creationId xmlns:p14="http://schemas.microsoft.com/office/powerpoint/2010/main" val="2998860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7200" y="1709043"/>
            <a:ext cx="4038600" cy="4070151"/>
          </a:xfrm>
        </p:spPr>
      </p:pic>
      <p:sp>
        <p:nvSpPr>
          <p:cNvPr id="3" name="Content Placeholder 2"/>
          <p:cNvSpPr>
            <a:spLocks noGrp="1"/>
          </p:cNvSpPr>
          <p:nvPr>
            <p:ph sz="half" idx="2"/>
          </p:nvPr>
        </p:nvSpPr>
        <p:spPr/>
        <p:txBody>
          <a:bodyPr>
            <a:normAutofit fontScale="55000" lnSpcReduction="20000"/>
          </a:bodyPr>
          <a:lstStyle/>
          <a:p>
            <a:pPr marL="109728" indent="0" algn="just">
              <a:buNone/>
            </a:pPr>
            <a:r>
              <a:rPr lang="mn-MN" dirty="0" smtClean="0"/>
              <a:t>	Захчин </a:t>
            </a:r>
            <a:r>
              <a:rPr lang="mn-MN" dirty="0"/>
              <a:t>эмэгтэйчүүд өвлийн цагт нэхий дээл өмсөнө. Уг дээлээ “үч” гэх бөгөөд зах, энгэр, байр, хормойг нь эргэн тойрон 3-3 хуруу өргөн хар хилэнгээр хөвөөлж, галуун таваг, хатгаламж энгэр хормойгоор нь хурганы арьсаар бөөлжүүлэн хурьсаж, бэлхүүсээр нь өнгө алаглуулан 3 эгнээ хөзөрлөн хатгамалсан, ногоон өнгийн бөсөөр хийсэн эргэдэг хошуу захтай, гарын ганууг дагасан ногоог даавуугаар өнгөлсөн буумал нудрамтай. Задгай догол зөв энгэртэй, энгэртээ 7 товч шилбэтэй ханцуйны угаараа бүсэлхий хүртэл өргө, үзүүр хэсэгтээ нарийн, ханцуйны бугалганы хэсэгт 6 эгнээ цацагтай хөзөр хатгамалтай, мөр, далаа бүрхсэн араа хатгамалсан хөвөөтэй, цагаан захтай байна.</a:t>
            </a:r>
            <a:endParaRPr lang="en-US" dirty="0"/>
          </a:p>
        </p:txBody>
      </p:sp>
      <p:sp>
        <p:nvSpPr>
          <p:cNvPr id="4" name="Title 3"/>
          <p:cNvSpPr>
            <a:spLocks noGrp="1"/>
          </p:cNvSpPr>
          <p:nvPr>
            <p:ph type="title"/>
          </p:nvPr>
        </p:nvSpPr>
        <p:spPr/>
        <p:txBody>
          <a:bodyPr/>
          <a:lstStyle/>
          <a:p>
            <a:r>
              <a:rPr lang="mn-MN" dirty="0"/>
              <a:t>Захчин дээл</a:t>
            </a:r>
            <a:endParaRPr lang="en-US" dirty="0"/>
          </a:p>
        </p:txBody>
      </p:sp>
    </p:spTree>
    <p:extLst>
      <p:ext uri="{BB962C8B-B14F-4D97-AF65-F5344CB8AC3E}">
        <p14:creationId xmlns:p14="http://schemas.microsoft.com/office/powerpoint/2010/main" val="8516289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79264" y="685800"/>
            <a:ext cx="3868936" cy="5321300"/>
          </a:xfrm>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724400" y="685800"/>
            <a:ext cx="3640335" cy="5321300"/>
          </a:xfrm>
        </p:spPr>
      </p:pic>
    </p:spTree>
    <p:extLst>
      <p:ext uri="{BB962C8B-B14F-4D97-AF65-F5344CB8AC3E}">
        <p14:creationId xmlns:p14="http://schemas.microsoft.com/office/powerpoint/2010/main" val="12870972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7200" y="1481138"/>
            <a:ext cx="4038600" cy="4614862"/>
          </a:xfrm>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572000" y="1481138"/>
            <a:ext cx="4114800" cy="4614862"/>
          </a:xfrm>
        </p:spPr>
      </p:pic>
      <p:sp>
        <p:nvSpPr>
          <p:cNvPr id="4" name="Title 3"/>
          <p:cNvSpPr>
            <a:spLocks noGrp="1"/>
          </p:cNvSpPr>
          <p:nvPr>
            <p:ph type="title"/>
          </p:nvPr>
        </p:nvSpPr>
        <p:spPr/>
        <p:txBody>
          <a:bodyPr/>
          <a:lstStyle/>
          <a:p>
            <a:r>
              <a:rPr lang="mn-MN" dirty="0" smtClean="0"/>
              <a:t>Хэт хутга</a:t>
            </a:r>
            <a:endParaRPr lang="en-US" dirty="0"/>
          </a:p>
        </p:txBody>
      </p:sp>
    </p:spTree>
    <p:extLst>
      <p:ext uri="{BB962C8B-B14F-4D97-AF65-F5344CB8AC3E}">
        <p14:creationId xmlns:p14="http://schemas.microsoft.com/office/powerpoint/2010/main" val="35538154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724400" y="533400"/>
            <a:ext cx="3657600" cy="5473700"/>
          </a:xfrm>
        </p:spPr>
      </p:pic>
      <p:pic>
        <p:nvPicPr>
          <p:cNvPr id="8" name="Content Placeholder 7"/>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779264" y="533400"/>
            <a:ext cx="3945136" cy="5473700"/>
          </a:xfrm>
        </p:spPr>
      </p:pic>
    </p:spTree>
    <p:extLst>
      <p:ext uri="{BB962C8B-B14F-4D97-AF65-F5344CB8AC3E}">
        <p14:creationId xmlns:p14="http://schemas.microsoft.com/office/powerpoint/2010/main" val="13574038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79264" y="762000"/>
            <a:ext cx="3868936" cy="5257800"/>
          </a:xfrm>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48200" y="762000"/>
            <a:ext cx="3886200" cy="5257800"/>
          </a:xfrm>
        </p:spPr>
      </p:pic>
    </p:spTree>
    <p:extLst>
      <p:ext uri="{BB962C8B-B14F-4D97-AF65-F5344CB8AC3E}">
        <p14:creationId xmlns:p14="http://schemas.microsoft.com/office/powerpoint/2010/main" val="25234066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lgn="just">
              <a:buNone/>
            </a:pPr>
            <a:r>
              <a:rPr lang="mn-MN" dirty="0" smtClean="0"/>
              <a:t>	Монгол </a:t>
            </a:r>
            <a:r>
              <a:rPr lang="mn-MN" dirty="0"/>
              <a:t>улс нь бараг нэг угсаатны </a:t>
            </a:r>
            <a:r>
              <a:rPr lang="en-US" dirty="0" smtClean="0"/>
              <a:t>(</a:t>
            </a:r>
            <a:r>
              <a:rPr lang="mn-MN" dirty="0" smtClean="0"/>
              <a:t>үндэстний</a:t>
            </a:r>
            <a:r>
              <a:rPr lang="en-US" dirty="0"/>
              <a:t>)</a:t>
            </a:r>
            <a:r>
              <a:rPr lang="mn-MN" dirty="0" smtClean="0"/>
              <a:t> </a:t>
            </a:r>
            <a:r>
              <a:rPr lang="mn-MN" dirty="0"/>
              <a:t>улс юм. Эдүгээ нийт хүн ам 2.4 сая, үүний 95% орчим нь монголчууд, 5% орчим нь түрэг гаралтай казак, тувачууд болно. </a:t>
            </a:r>
            <a:r>
              <a:rPr lang="en-US" dirty="0"/>
              <a:t>XIX </a:t>
            </a:r>
            <a:r>
              <a:rPr lang="mn-MN" dirty="0"/>
              <a:t>зууны сүүлч </a:t>
            </a:r>
            <a:r>
              <a:rPr lang="en-US" dirty="0"/>
              <a:t>XX </a:t>
            </a:r>
            <a:r>
              <a:rPr lang="mn-MN" dirty="0"/>
              <a:t>зууны эхэн гэхэд Монголд 20 орчим угсаатны жижиг бүлэг, ястангууд амьдарч байсан бөгөөд эдүгээ угсаатны нэр, </a:t>
            </a:r>
            <a:r>
              <a:rPr lang="mn-MN" dirty="0" smtClean="0"/>
              <a:t>уламжлалт</a:t>
            </a:r>
            <a:r>
              <a:rPr lang="en-US" dirty="0" smtClean="0"/>
              <a:t> </a:t>
            </a:r>
            <a:r>
              <a:rPr lang="mn-MN" dirty="0" smtClean="0"/>
              <a:t>дээл хувцас, </a:t>
            </a:r>
            <a:r>
              <a:rPr lang="mn-MN" dirty="0"/>
              <a:t>соёлынхоо зарим </a:t>
            </a:r>
            <a:r>
              <a:rPr lang="mn-MN" dirty="0" smtClean="0"/>
              <a:t>онцлогыг </a:t>
            </a:r>
            <a:r>
              <a:rPr lang="mn-MN" dirty="0"/>
              <a:t>хадгалсаар байна.</a:t>
            </a:r>
            <a:endParaRPr lang="en-US" dirty="0"/>
          </a:p>
        </p:txBody>
      </p:sp>
      <p:sp>
        <p:nvSpPr>
          <p:cNvPr id="3" name="Title 2"/>
          <p:cNvSpPr>
            <a:spLocks noGrp="1"/>
          </p:cNvSpPr>
          <p:nvPr>
            <p:ph type="title"/>
          </p:nvPr>
        </p:nvSpPr>
        <p:spPr/>
        <p:txBody>
          <a:bodyPr/>
          <a:lstStyle/>
          <a:p>
            <a:r>
              <a:rPr lang="mn-MN" dirty="0" smtClean="0"/>
              <a:t>Дүгнэлт</a:t>
            </a:r>
            <a:endParaRPr lang="en-US" dirty="0"/>
          </a:p>
        </p:txBody>
      </p:sp>
    </p:spTree>
    <p:extLst>
      <p:ext uri="{BB962C8B-B14F-4D97-AF65-F5344CB8AC3E}">
        <p14:creationId xmlns:p14="http://schemas.microsoft.com/office/powerpoint/2010/main" val="12494432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mn-MN" sz="3200" dirty="0" smtClean="0">
                <a:latin typeface="Arial" panose="020B0604020202020204" pitchFamily="34" charset="0"/>
                <a:cs typeface="Arial" panose="020B0604020202020204" pitchFamily="34" charset="0"/>
              </a:rPr>
              <a:t>Анхаарал хандуулсанд баярлалаа.</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72729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335</TotalTime>
  <Words>405</Words>
  <Application>Microsoft Office PowerPoint</Application>
  <PresentationFormat>On-screen Show (4:3)</PresentationFormat>
  <Paragraphs>97</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Concourse</vt:lpstr>
      <vt:lpstr>Монгол үндэсний хувцас</vt:lpstr>
      <vt:lpstr>Монгол үндэсний хувцас</vt:lpstr>
      <vt:lpstr>Монгол хувцасны түүхэн уламжлал</vt:lpstr>
      <vt:lpstr>Хүннү (мэө III-мэ I зуун) нарын хувцас өмсгөл</vt:lpstr>
      <vt:lpstr>Монгол үндэстний дээлний онцлог </vt:lpstr>
      <vt:lpstr>Халх монголчуудын гоёл чимэглэл</vt:lpstr>
      <vt:lpstr>Халх дээл</vt:lpstr>
      <vt:lpstr>Монгол малгай</vt:lpstr>
      <vt:lpstr>Монголчуудын хамгийн нийтлэг өмсдөг малгайнууд</vt:lpstr>
      <vt:lpstr>Монгол малгайг загвараар нь</vt:lpstr>
      <vt:lpstr>Монгол эрчүүд гоёлын дээл хувцаснаас гадна</vt:lpstr>
      <vt:lpstr>Халх эхнэрийн хувцас</vt:lpstr>
      <vt:lpstr>Эрэгтэй, эмэгтэй халх зуны хувцас</vt:lpstr>
      <vt:lpstr>Ойрад монголчуудын хувцас, гоёл чимэглэл</vt:lpstr>
      <vt:lpstr>Дөрвөд дээл</vt:lpstr>
      <vt:lpstr>Дөрвөд малгай</vt:lpstr>
      <vt:lpstr>Дөрвөд эмэгтэй дээл</vt:lpstr>
      <vt:lpstr>Баяд дээл</vt:lpstr>
      <vt:lpstr>Баяд эмэгтэй дээл</vt:lpstr>
      <vt:lpstr>Урианхай дээл</vt:lpstr>
      <vt:lpstr>Хотон дээл</vt:lpstr>
      <vt:lpstr>Хотон ястан</vt:lpstr>
      <vt:lpstr>Дархад дээл</vt:lpstr>
      <vt:lpstr>Барга дээл</vt:lpstr>
      <vt:lpstr>Барга эмэгтэй дээл</vt:lpstr>
      <vt:lpstr>Буриад дээл</vt:lpstr>
      <vt:lpstr>Буриад эрэгтэй дээл</vt:lpstr>
      <vt:lpstr>Буриад эмэгтэй дээл</vt:lpstr>
      <vt:lpstr>Казах хувцас</vt:lpstr>
      <vt:lpstr>Казах эмэгтэй хувцас</vt:lpstr>
      <vt:lpstr>Дарьганга дээл</vt:lpstr>
      <vt:lpstr>Үзэмчин дээл</vt:lpstr>
      <vt:lpstr>Торгууд дээл</vt:lpstr>
      <vt:lpstr>Торгууд эмэгтэй дээл</vt:lpstr>
      <vt:lpstr>Захчин дээл</vt:lpstr>
      <vt:lpstr>PowerPoint Presentation</vt:lpstr>
      <vt:lpstr>Хэт хутга</vt:lpstr>
      <vt:lpstr>PowerPoint Presentation</vt:lpstr>
      <vt:lpstr>PowerPoint Presentation</vt:lpstr>
      <vt:lpstr>Дүгнэлт</vt:lpstr>
      <vt:lpstr>Анхаарал хандуулсанд баярлалаа.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Монгол үндэсний хувцас</dc:title>
  <dc:creator>Suugii</dc:creator>
  <cp:lastModifiedBy>Suugii</cp:lastModifiedBy>
  <cp:revision>20</cp:revision>
  <dcterms:created xsi:type="dcterms:W3CDTF">2014-05-14T10:54:22Z</dcterms:created>
  <dcterms:modified xsi:type="dcterms:W3CDTF">2014-05-14T16:29:39Z</dcterms:modified>
</cp:coreProperties>
</file>