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4"/>
  </p:notesMasterIdLst>
  <p:sldIdLst>
    <p:sldId id="256" r:id="rId2"/>
    <p:sldId id="257" r:id="rId3"/>
    <p:sldId id="259" r:id="rId4"/>
    <p:sldId id="260" r:id="rId5"/>
    <p:sldId id="261" r:id="rId6"/>
    <p:sldId id="282" r:id="rId7"/>
    <p:sldId id="268" r:id="rId8"/>
    <p:sldId id="269" r:id="rId9"/>
    <p:sldId id="280" r:id="rId10"/>
    <p:sldId id="270" r:id="rId11"/>
    <p:sldId id="271" r:id="rId12"/>
    <p:sldId id="272" r:id="rId13"/>
    <p:sldId id="281" r:id="rId14"/>
    <p:sldId id="285" r:id="rId15"/>
    <p:sldId id="273" r:id="rId16"/>
    <p:sldId id="274" r:id="rId17"/>
    <p:sldId id="276" r:id="rId18"/>
    <p:sldId id="277" r:id="rId19"/>
    <p:sldId id="283" r:id="rId20"/>
    <p:sldId id="278" r:id="rId21"/>
    <p:sldId id="279" r:id="rId22"/>
    <p:sldId id="28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19EC"/>
    <a:srgbClr val="2B1F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ownloads\TUR_NY_GNP_MKTP_KD_ZG.csv"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5"/>
    </mc:Choice>
    <mc:Fallback>
      <c:style val="45"/>
    </mc:Fallback>
  </mc:AlternateContent>
  <c:chart>
    <c:title>
      <c:layout/>
      <c:overlay val="0"/>
    </c:title>
    <c:autoTitleDeleted val="0"/>
    <c:plotArea>
      <c:layout>
        <c:manualLayout>
          <c:layoutTarget val="inner"/>
          <c:xMode val="edge"/>
          <c:yMode val="edge"/>
          <c:x val="6.6196236964632296E-2"/>
          <c:y val="0.16239610673665791"/>
          <c:w val="0.72095413360686234"/>
          <c:h val="0.78620333916593754"/>
        </c:manualLayout>
      </c:layout>
      <c:lineChart>
        <c:grouping val="standard"/>
        <c:varyColors val="0"/>
        <c:ser>
          <c:idx val="0"/>
          <c:order val="0"/>
          <c:tx>
            <c:strRef>
              <c:f>TUR_NY_GNP_MKTP_KD_ZG!$B$1</c:f>
              <c:strCache>
                <c:ptCount val="1"/>
                <c:pt idx="0">
                  <c:v>Хүн амын орлого</c:v>
                </c:pt>
              </c:strCache>
            </c:strRef>
          </c:tx>
          <c:cat>
            <c:numRef>
              <c:f>TUR_NY_GNP_MKTP_KD_ZG!$A$2:$A$26</c:f>
              <c:numCache>
                <c:formatCode>yyyy-mm-dd</c:formatCode>
                <c:ptCount val="25"/>
                <c:pt idx="0">
                  <c:v>41274</c:v>
                </c:pt>
                <c:pt idx="1">
                  <c:v>40908</c:v>
                </c:pt>
                <c:pt idx="2">
                  <c:v>40543</c:v>
                </c:pt>
                <c:pt idx="3">
                  <c:v>40178</c:v>
                </c:pt>
                <c:pt idx="4">
                  <c:v>39813</c:v>
                </c:pt>
                <c:pt idx="5">
                  <c:v>39447</c:v>
                </c:pt>
                <c:pt idx="6">
                  <c:v>39082</c:v>
                </c:pt>
                <c:pt idx="7">
                  <c:v>38717</c:v>
                </c:pt>
                <c:pt idx="8">
                  <c:v>38352</c:v>
                </c:pt>
                <c:pt idx="9">
                  <c:v>37986</c:v>
                </c:pt>
                <c:pt idx="10">
                  <c:v>37621</c:v>
                </c:pt>
                <c:pt idx="11">
                  <c:v>37256</c:v>
                </c:pt>
                <c:pt idx="12">
                  <c:v>36891</c:v>
                </c:pt>
                <c:pt idx="13">
                  <c:v>36525</c:v>
                </c:pt>
                <c:pt idx="14">
                  <c:v>36160</c:v>
                </c:pt>
                <c:pt idx="15">
                  <c:v>35795</c:v>
                </c:pt>
                <c:pt idx="16">
                  <c:v>35430</c:v>
                </c:pt>
                <c:pt idx="17">
                  <c:v>35064</c:v>
                </c:pt>
                <c:pt idx="18">
                  <c:v>34699</c:v>
                </c:pt>
                <c:pt idx="19">
                  <c:v>34334</c:v>
                </c:pt>
                <c:pt idx="20">
                  <c:v>33969</c:v>
                </c:pt>
                <c:pt idx="21">
                  <c:v>33603</c:v>
                </c:pt>
                <c:pt idx="22">
                  <c:v>33238</c:v>
                </c:pt>
                <c:pt idx="23">
                  <c:v>32873</c:v>
                </c:pt>
                <c:pt idx="24">
                  <c:v>32508</c:v>
                </c:pt>
              </c:numCache>
            </c:numRef>
          </c:cat>
          <c:val>
            <c:numRef>
              <c:f>TUR_NY_GNP_MKTP_KD_ZG!$B$2:$B$26</c:f>
              <c:numCache>
                <c:formatCode>General</c:formatCode>
                <c:ptCount val="25"/>
                <c:pt idx="0">
                  <c:v>9.4072445418133999</c:v>
                </c:pt>
                <c:pt idx="1">
                  <c:v>8.7698495422762992</c:v>
                </c:pt>
                <c:pt idx="2">
                  <c:v>9.5599570967449008</c:v>
                </c:pt>
                <c:pt idx="3">
                  <c:v>-5.0282002116145996</c:v>
                </c:pt>
                <c:pt idx="4">
                  <c:v>0.62476704905052005</c:v>
                </c:pt>
                <c:pt idx="5">
                  <c:v>4.8228677762760004</c:v>
                </c:pt>
                <c:pt idx="6">
                  <c:v>6.8626237192320003</c:v>
                </c:pt>
                <c:pt idx="7">
                  <c:v>8.6421303644268992</c:v>
                </c:pt>
                <c:pt idx="8">
                  <c:v>9.8000952370665999</c:v>
                </c:pt>
                <c:pt idx="9">
                  <c:v>5.3860869625276004</c:v>
                </c:pt>
                <c:pt idx="10">
                  <c:v>6.8020962183450999</c:v>
                </c:pt>
                <c:pt idx="11">
                  <c:v>-6.6926412753348004</c:v>
                </c:pt>
                <c:pt idx="12">
                  <c:v>6.7141102163876001</c:v>
                </c:pt>
                <c:pt idx="13">
                  <c:v>-3.6735137530121</c:v>
                </c:pt>
                <c:pt idx="14">
                  <c:v>2.7256274744355</c:v>
                </c:pt>
                <c:pt idx="15">
                  <c:v>7.5875974409587004</c:v>
                </c:pt>
                <c:pt idx="16">
                  <c:v>7.7036213143114001</c:v>
                </c:pt>
                <c:pt idx="17">
                  <c:v>8.5946023290096001</c:v>
                </c:pt>
                <c:pt idx="18">
                  <c:v>-5.6141105146747003</c:v>
                </c:pt>
                <c:pt idx="19">
                  <c:v>7.7775398407612997</c:v>
                </c:pt>
                <c:pt idx="20">
                  <c:v>5.1560577058005999</c:v>
                </c:pt>
                <c:pt idx="21">
                  <c:v>0.61670813266452995</c:v>
                </c:pt>
                <c:pt idx="22">
                  <c:v>9.8041786288785993</c:v>
                </c:pt>
                <c:pt idx="23">
                  <c:v>0.93482933462600004</c:v>
                </c:pt>
                <c:pt idx="24">
                  <c:v>1.915522482833</c:v>
                </c:pt>
              </c:numCache>
            </c:numRef>
          </c:val>
          <c:smooth val="0"/>
        </c:ser>
        <c:dLbls>
          <c:showLegendKey val="0"/>
          <c:showVal val="0"/>
          <c:showCatName val="0"/>
          <c:showSerName val="0"/>
          <c:showPercent val="0"/>
          <c:showBubbleSize val="0"/>
        </c:dLbls>
        <c:marker val="1"/>
        <c:smooth val="0"/>
        <c:axId val="65505920"/>
        <c:axId val="71020928"/>
      </c:lineChart>
      <c:dateAx>
        <c:axId val="65505920"/>
        <c:scaling>
          <c:orientation val="minMax"/>
        </c:scaling>
        <c:delete val="0"/>
        <c:axPos val="b"/>
        <c:numFmt formatCode="yyyy-mm-dd" sourceLinked="1"/>
        <c:majorTickMark val="out"/>
        <c:minorTickMark val="none"/>
        <c:tickLblPos val="nextTo"/>
        <c:txPr>
          <a:bodyPr/>
          <a:lstStyle/>
          <a:p>
            <a:pPr>
              <a:defRPr>
                <a:solidFill>
                  <a:schemeClr val="accent1">
                    <a:lumMod val="20000"/>
                    <a:lumOff val="80000"/>
                  </a:schemeClr>
                </a:solidFill>
              </a:defRPr>
            </a:pPr>
            <a:endParaRPr lang="en-US"/>
          </a:p>
        </c:txPr>
        <c:crossAx val="71020928"/>
        <c:crosses val="autoZero"/>
        <c:auto val="1"/>
        <c:lblOffset val="100"/>
        <c:baseTimeUnit val="years"/>
      </c:dateAx>
      <c:valAx>
        <c:axId val="71020928"/>
        <c:scaling>
          <c:orientation val="minMax"/>
        </c:scaling>
        <c:delete val="0"/>
        <c:axPos val="l"/>
        <c:majorGridlines/>
        <c:numFmt formatCode="General" sourceLinked="1"/>
        <c:majorTickMark val="out"/>
        <c:minorTickMark val="none"/>
        <c:tickLblPos val="nextTo"/>
        <c:crossAx val="65505920"/>
        <c:crosses val="autoZero"/>
        <c:crossBetween val="between"/>
      </c:valAx>
    </c:plotArea>
    <c:legend>
      <c:legendPos val="r"/>
      <c:layout>
        <c:manualLayout>
          <c:xMode val="edge"/>
          <c:yMode val="edge"/>
          <c:x val="0.80970809588028014"/>
          <c:y val="0.52984288422280545"/>
          <c:w val="0.17496633362818595"/>
          <c:h val="0.19482830271216098"/>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Sheet1!$B$1</c:f>
              <c:strCache>
                <c:ptCount val="1"/>
                <c:pt idx="0">
                  <c:v>Нийт ХА</c:v>
                </c:pt>
              </c:strCache>
            </c:strRef>
          </c:tx>
          <c:invertIfNegative val="0"/>
          <c:dLbls>
            <c:dLbl>
              <c:idx val="16"/>
              <c:layout/>
              <c:showLegendKey val="0"/>
              <c:showVal val="1"/>
              <c:showCatName val="0"/>
              <c:showSerName val="1"/>
              <c:showPercent val="0"/>
              <c:showBubbleSize val="0"/>
            </c:dLbl>
            <c:showLegendKey val="0"/>
            <c:showVal val="0"/>
            <c:showCatName val="0"/>
            <c:showSerName val="0"/>
            <c:showPercent val="0"/>
            <c:showBubbleSize val="0"/>
          </c:dLbls>
          <c:cat>
            <c:numRef>
              <c:f>Sheet1!$A$2:$A$18</c:f>
              <c:numCache>
                <c:formatCode>General</c:formatCode>
                <c:ptCount val="17"/>
                <c:pt idx="0">
                  <c:v>1980</c:v>
                </c:pt>
                <c:pt idx="1">
                  <c:v>1990</c:v>
                </c:pt>
                <c:pt idx="2">
                  <c:v>1995</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numCache>
            </c:numRef>
          </c:cat>
          <c:val>
            <c:numRef>
              <c:f>Sheet1!$B$2:$B$18</c:f>
              <c:numCache>
                <c:formatCode>General</c:formatCode>
                <c:ptCount val="17"/>
                <c:pt idx="0">
                  <c:v>44021146</c:v>
                </c:pt>
                <c:pt idx="1">
                  <c:v>55494711</c:v>
                </c:pt>
                <c:pt idx="2">
                  <c:v>61203584</c:v>
                </c:pt>
                <c:pt idx="3">
                  <c:v>66889425</c:v>
                </c:pt>
                <c:pt idx="4">
                  <c:v>67895581</c:v>
                </c:pt>
                <c:pt idx="5">
                  <c:v>68838069</c:v>
                </c:pt>
                <c:pt idx="6">
                  <c:v>69770026</c:v>
                </c:pt>
                <c:pt idx="7">
                  <c:v>70692009</c:v>
                </c:pt>
                <c:pt idx="8">
                  <c:v>71610009</c:v>
                </c:pt>
                <c:pt idx="9">
                  <c:v>72519974</c:v>
                </c:pt>
                <c:pt idx="10">
                  <c:v>69689256</c:v>
                </c:pt>
                <c:pt idx="11">
                  <c:v>70586256</c:v>
                </c:pt>
                <c:pt idx="12">
                  <c:v>71517100</c:v>
                </c:pt>
                <c:pt idx="13">
                  <c:v>72561312</c:v>
                </c:pt>
                <c:pt idx="14">
                  <c:v>73722988</c:v>
                </c:pt>
                <c:pt idx="15">
                  <c:v>74724269</c:v>
                </c:pt>
                <c:pt idx="16">
                  <c:v>75627384</c:v>
                </c:pt>
              </c:numCache>
            </c:numRef>
          </c:val>
        </c:ser>
        <c:dLbls>
          <c:showLegendKey val="0"/>
          <c:showVal val="0"/>
          <c:showCatName val="0"/>
          <c:showSerName val="0"/>
          <c:showPercent val="0"/>
          <c:showBubbleSize val="0"/>
        </c:dLbls>
        <c:gapWidth val="150"/>
        <c:axId val="99413376"/>
        <c:axId val="99685504"/>
      </c:barChart>
      <c:catAx>
        <c:axId val="99413376"/>
        <c:scaling>
          <c:orientation val="minMax"/>
        </c:scaling>
        <c:delete val="0"/>
        <c:axPos val="b"/>
        <c:numFmt formatCode="General" sourceLinked="1"/>
        <c:majorTickMark val="none"/>
        <c:minorTickMark val="none"/>
        <c:tickLblPos val="nextTo"/>
        <c:crossAx val="99685504"/>
        <c:crosses val="autoZero"/>
        <c:auto val="1"/>
        <c:lblAlgn val="ctr"/>
        <c:lblOffset val="100"/>
        <c:noMultiLvlLbl val="0"/>
      </c:catAx>
      <c:valAx>
        <c:axId val="99685504"/>
        <c:scaling>
          <c:orientation val="minMax"/>
        </c:scaling>
        <c:delete val="0"/>
        <c:axPos val="l"/>
        <c:majorGridlines/>
        <c:title>
          <c:layout/>
          <c:overlay val="0"/>
        </c:title>
        <c:numFmt formatCode="General" sourceLinked="1"/>
        <c:majorTickMark val="none"/>
        <c:minorTickMark val="none"/>
        <c:tickLblPos val="nextTo"/>
        <c:crossAx val="9941337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E5167E-B6D7-4E15-B9F5-07596785F248}" type="doc">
      <dgm:prSet loTypeId="urn:microsoft.com/office/officeart/2005/8/layout/vList5" loCatId="list" qsTypeId="urn:microsoft.com/office/officeart/2005/8/quickstyle/simple3" qsCatId="simple" csTypeId="urn:microsoft.com/office/officeart/2005/8/colors/accent2_2" csCatId="accent2" phldr="1"/>
      <dgm:spPr/>
      <dgm:t>
        <a:bodyPr/>
        <a:lstStyle/>
        <a:p>
          <a:endParaRPr lang="en-US"/>
        </a:p>
      </dgm:t>
    </dgm:pt>
    <dgm:pt modelId="{B91A8A4F-92D1-4567-A4A9-C5D6BC65D62D}" type="pres">
      <dgm:prSet presAssocID="{6AE5167E-B6D7-4E15-B9F5-07596785F248}" presName="Name0" presStyleCnt="0">
        <dgm:presLayoutVars>
          <dgm:dir/>
          <dgm:animLvl val="lvl"/>
          <dgm:resizeHandles val="exact"/>
        </dgm:presLayoutVars>
      </dgm:prSet>
      <dgm:spPr/>
      <dgm:t>
        <a:bodyPr/>
        <a:lstStyle/>
        <a:p>
          <a:endParaRPr lang="en-US"/>
        </a:p>
      </dgm:t>
    </dgm:pt>
  </dgm:ptLst>
  <dgm:cxnLst>
    <dgm:cxn modelId="{3AB738FD-F834-452C-B949-C4A1CA199826}" type="presOf" srcId="{6AE5167E-B6D7-4E15-B9F5-07596785F248}" destId="{B91A8A4F-92D1-4567-A4A9-C5D6BC65D62D}"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674975-8D5B-4530-9615-24553F9A5BE5}" type="doc">
      <dgm:prSet loTypeId="urn:microsoft.com/office/officeart/2005/8/layout/radial6" loCatId="cycle" qsTypeId="urn:microsoft.com/office/officeart/2005/8/quickstyle/3d1" qsCatId="3D" csTypeId="urn:microsoft.com/office/officeart/2005/8/colors/colorful5" csCatId="colorful" phldr="1"/>
      <dgm:spPr/>
      <dgm:t>
        <a:bodyPr/>
        <a:lstStyle/>
        <a:p>
          <a:endParaRPr lang="en-US"/>
        </a:p>
      </dgm:t>
    </dgm:pt>
    <dgm:pt modelId="{C1E2F0B4-FF88-44B5-AF4B-3E5998ADC6BB}">
      <dgm:prSet phldrT="[Text]"/>
      <dgm:spPr/>
      <dgm:t>
        <a:bodyPr/>
        <a:lstStyle/>
        <a:p>
          <a:r>
            <a:rPr lang="mn-MN" b="1" dirty="0" smtClean="0">
              <a:solidFill>
                <a:schemeClr val="tx1"/>
              </a:solidFill>
            </a:rPr>
            <a:t>аж үйлдвэрлэл</a:t>
          </a:r>
          <a:endParaRPr lang="en-US" b="1" dirty="0">
            <a:solidFill>
              <a:schemeClr val="tx1"/>
            </a:solidFill>
          </a:endParaRPr>
        </a:p>
      </dgm:t>
    </dgm:pt>
    <dgm:pt modelId="{72DAEBB7-07A1-4584-AD41-CFCFC4028C5C}" type="parTrans" cxnId="{AD5751A8-EABB-475B-98E4-0E0CF6FD7597}">
      <dgm:prSet/>
      <dgm:spPr/>
      <dgm:t>
        <a:bodyPr/>
        <a:lstStyle/>
        <a:p>
          <a:endParaRPr lang="en-US"/>
        </a:p>
      </dgm:t>
    </dgm:pt>
    <dgm:pt modelId="{BB54F20F-D9E3-441D-AF89-502BB45732DB}" type="sibTrans" cxnId="{AD5751A8-EABB-475B-98E4-0E0CF6FD7597}">
      <dgm:prSet/>
      <dgm:spPr/>
      <dgm:t>
        <a:bodyPr/>
        <a:lstStyle/>
        <a:p>
          <a:endParaRPr lang="en-US"/>
        </a:p>
      </dgm:t>
    </dgm:pt>
    <dgm:pt modelId="{A012C64D-40EB-4F83-8BFE-67C2C6BB8652}">
      <dgm:prSet phldrT="[Text]"/>
      <dgm:spPr/>
      <dgm:t>
        <a:bodyPr/>
        <a:lstStyle/>
        <a:p>
          <a:r>
            <a:rPr lang="mn-MN" dirty="0" smtClean="0">
              <a:solidFill>
                <a:schemeClr val="tx1"/>
              </a:solidFill>
            </a:rPr>
            <a:t>хөдөө аж ахуй</a:t>
          </a:r>
          <a:endParaRPr lang="en-US" dirty="0">
            <a:solidFill>
              <a:schemeClr val="tx1"/>
            </a:solidFill>
          </a:endParaRPr>
        </a:p>
      </dgm:t>
    </dgm:pt>
    <dgm:pt modelId="{5B87088E-22FB-4BE2-85D5-5BA69BDFCEB3}" type="parTrans" cxnId="{90AB6FDA-E0AF-4C8C-A4FD-16C157684014}">
      <dgm:prSet/>
      <dgm:spPr/>
      <dgm:t>
        <a:bodyPr/>
        <a:lstStyle/>
        <a:p>
          <a:endParaRPr lang="en-US"/>
        </a:p>
      </dgm:t>
    </dgm:pt>
    <dgm:pt modelId="{2A388FC1-9CD7-4D59-B1E8-131F3F0772CD}" type="sibTrans" cxnId="{90AB6FDA-E0AF-4C8C-A4FD-16C157684014}">
      <dgm:prSet/>
      <dgm:spPr/>
      <dgm:t>
        <a:bodyPr/>
        <a:lstStyle/>
        <a:p>
          <a:endParaRPr lang="en-US"/>
        </a:p>
      </dgm:t>
    </dgm:pt>
    <dgm:pt modelId="{9BB07E27-A75F-4D00-A6E2-4DA5406B5E1B}">
      <dgm:prSet custT="1"/>
      <dgm:spPr/>
      <dgm:t>
        <a:bodyPr/>
        <a:lstStyle/>
        <a:p>
          <a:r>
            <a:rPr lang="mn-MN" sz="2400" dirty="0" smtClean="0">
              <a:solidFill>
                <a:schemeClr val="tx1"/>
              </a:solidFill>
              <a:latin typeface="Arial Mon" panose="020B0500000000000000" pitchFamily="34" charset="0"/>
            </a:rPr>
            <a:t>аялал жуулчлал</a:t>
          </a:r>
          <a:endParaRPr lang="en-US" sz="2400" dirty="0">
            <a:solidFill>
              <a:schemeClr val="tx1"/>
            </a:solidFill>
            <a:latin typeface="Arial Mon" panose="020B0500000000000000" pitchFamily="34" charset="0"/>
          </a:endParaRPr>
        </a:p>
      </dgm:t>
    </dgm:pt>
    <dgm:pt modelId="{EDA4D145-943D-4BF6-84C3-EC57D74FBF9A}" type="parTrans" cxnId="{163E5EF3-4BE8-4C0B-8743-4B60C7A99B1C}">
      <dgm:prSet/>
      <dgm:spPr/>
      <dgm:t>
        <a:bodyPr/>
        <a:lstStyle/>
        <a:p>
          <a:endParaRPr lang="en-US"/>
        </a:p>
      </dgm:t>
    </dgm:pt>
    <dgm:pt modelId="{ECA75FDB-86FF-4A75-808F-991BE1C1DAD0}" type="sibTrans" cxnId="{163E5EF3-4BE8-4C0B-8743-4B60C7A99B1C}">
      <dgm:prSet/>
      <dgm:spPr/>
      <dgm:t>
        <a:bodyPr/>
        <a:lstStyle/>
        <a:p>
          <a:endParaRPr lang="en-US"/>
        </a:p>
      </dgm:t>
    </dgm:pt>
    <dgm:pt modelId="{603E9227-4BA2-4E4B-A439-C1F0B2A505C1}">
      <dgm:prSet/>
      <dgm:spPr/>
      <dgm:t>
        <a:bodyPr/>
        <a:lstStyle/>
        <a:p>
          <a:r>
            <a:rPr lang="mn-MN" dirty="0" smtClean="0">
              <a:solidFill>
                <a:schemeClr val="tx1"/>
              </a:solidFill>
            </a:rPr>
            <a:t>гадаад худалдаа </a:t>
          </a:r>
          <a:endParaRPr lang="en-US" dirty="0">
            <a:solidFill>
              <a:schemeClr val="tx1"/>
            </a:solidFill>
          </a:endParaRPr>
        </a:p>
      </dgm:t>
    </dgm:pt>
    <dgm:pt modelId="{8AF6F51C-E458-47F8-9061-CAE07C22EE86}" type="parTrans" cxnId="{F8876CCB-F638-40C9-916F-93C1D198B35C}">
      <dgm:prSet/>
      <dgm:spPr/>
      <dgm:t>
        <a:bodyPr/>
        <a:lstStyle/>
        <a:p>
          <a:endParaRPr lang="en-US"/>
        </a:p>
      </dgm:t>
    </dgm:pt>
    <dgm:pt modelId="{3C3938D9-A666-4558-B1D8-9BD70346AF7F}" type="sibTrans" cxnId="{F8876CCB-F638-40C9-916F-93C1D198B35C}">
      <dgm:prSet/>
      <dgm:spPr/>
      <dgm:t>
        <a:bodyPr/>
        <a:lstStyle/>
        <a:p>
          <a:endParaRPr lang="en-US"/>
        </a:p>
      </dgm:t>
    </dgm:pt>
    <dgm:pt modelId="{E78EF113-DB09-4249-9C2D-86157CE47597}">
      <dgm:prSet phldrT="[Text]"/>
      <dgm:spPr/>
      <dgm:t>
        <a:bodyPr/>
        <a:lstStyle/>
        <a:p>
          <a:r>
            <a:rPr lang="mn-MN" dirty="0" smtClean="0">
              <a:solidFill>
                <a:schemeClr val="tx1"/>
              </a:solidFill>
            </a:rPr>
            <a:t>Үйлдвэрлэл Үйлчилгээний нөөц баялаг</a:t>
          </a:r>
          <a:endParaRPr lang="en-US" dirty="0">
            <a:solidFill>
              <a:schemeClr val="tx1"/>
            </a:solidFill>
          </a:endParaRPr>
        </a:p>
      </dgm:t>
    </dgm:pt>
    <dgm:pt modelId="{2A3E96A1-EB78-4465-9CC8-4FE12AD41782}" type="sibTrans" cxnId="{3007BF0A-4A6F-47C1-A51D-D84511C1CB56}">
      <dgm:prSet/>
      <dgm:spPr/>
      <dgm:t>
        <a:bodyPr/>
        <a:lstStyle/>
        <a:p>
          <a:endParaRPr lang="en-US"/>
        </a:p>
      </dgm:t>
    </dgm:pt>
    <dgm:pt modelId="{90518F16-7A49-44F7-A93B-CB9986D767B6}" type="parTrans" cxnId="{3007BF0A-4A6F-47C1-A51D-D84511C1CB56}">
      <dgm:prSet/>
      <dgm:spPr/>
      <dgm:t>
        <a:bodyPr/>
        <a:lstStyle/>
        <a:p>
          <a:endParaRPr lang="en-US"/>
        </a:p>
      </dgm:t>
    </dgm:pt>
    <dgm:pt modelId="{CF51B0F8-D2E2-434E-8DD0-6F975F03AB28}" type="pres">
      <dgm:prSet presAssocID="{15674975-8D5B-4530-9615-24553F9A5BE5}" presName="Name0" presStyleCnt="0">
        <dgm:presLayoutVars>
          <dgm:chMax val="1"/>
          <dgm:dir/>
          <dgm:animLvl val="ctr"/>
          <dgm:resizeHandles val="exact"/>
        </dgm:presLayoutVars>
      </dgm:prSet>
      <dgm:spPr/>
    </dgm:pt>
    <dgm:pt modelId="{D3D279B7-A238-4985-B54E-D7AF83543DF8}" type="pres">
      <dgm:prSet presAssocID="{E78EF113-DB09-4249-9C2D-86157CE47597}" presName="centerShape" presStyleLbl="node0" presStyleIdx="0" presStyleCnt="1" custScaleX="139113"/>
      <dgm:spPr/>
      <dgm:t>
        <a:bodyPr/>
        <a:lstStyle/>
        <a:p>
          <a:endParaRPr lang="en-US"/>
        </a:p>
      </dgm:t>
    </dgm:pt>
    <dgm:pt modelId="{80633658-F91D-4257-A36B-5A2D1A608DAD}" type="pres">
      <dgm:prSet presAssocID="{C1E2F0B4-FF88-44B5-AF4B-3E5998ADC6BB}" presName="node" presStyleLbl="node1" presStyleIdx="0" presStyleCnt="4" custScaleX="210141" custRadScaleRad="100033" custRadScaleInc="0">
        <dgm:presLayoutVars>
          <dgm:bulletEnabled val="1"/>
        </dgm:presLayoutVars>
      </dgm:prSet>
      <dgm:spPr/>
      <dgm:t>
        <a:bodyPr/>
        <a:lstStyle/>
        <a:p>
          <a:endParaRPr lang="en-US"/>
        </a:p>
      </dgm:t>
    </dgm:pt>
    <dgm:pt modelId="{EDC2BA75-761D-4FB8-8BE5-6BB60A683133}" type="pres">
      <dgm:prSet presAssocID="{C1E2F0B4-FF88-44B5-AF4B-3E5998ADC6BB}" presName="dummy" presStyleCnt="0"/>
      <dgm:spPr/>
    </dgm:pt>
    <dgm:pt modelId="{F27F41E4-C1CA-44B0-A1C6-C700DD76D91D}" type="pres">
      <dgm:prSet presAssocID="{BB54F20F-D9E3-441D-AF89-502BB45732DB}" presName="sibTrans" presStyleLbl="sibTrans2D1" presStyleIdx="0" presStyleCnt="4" custScaleX="131299" custScaleY="96551"/>
      <dgm:spPr/>
    </dgm:pt>
    <dgm:pt modelId="{DDF41542-B2DB-4D5D-99B6-BCDD657EE405}" type="pres">
      <dgm:prSet presAssocID="{A012C64D-40EB-4F83-8BFE-67C2C6BB8652}" presName="node" presStyleLbl="node1" presStyleIdx="1" presStyleCnt="4" custScaleX="190911" custRadScaleRad="136198" custRadScaleInc="-8911">
        <dgm:presLayoutVars>
          <dgm:bulletEnabled val="1"/>
        </dgm:presLayoutVars>
      </dgm:prSet>
      <dgm:spPr/>
      <dgm:t>
        <a:bodyPr/>
        <a:lstStyle/>
        <a:p>
          <a:endParaRPr lang="en-US"/>
        </a:p>
      </dgm:t>
    </dgm:pt>
    <dgm:pt modelId="{222FA667-C4CA-41B7-84B9-E6DDAC2D03B7}" type="pres">
      <dgm:prSet presAssocID="{A012C64D-40EB-4F83-8BFE-67C2C6BB8652}" presName="dummy" presStyleCnt="0"/>
      <dgm:spPr/>
    </dgm:pt>
    <dgm:pt modelId="{E5E78D22-51F8-4EE1-946C-B875D7608C94}" type="pres">
      <dgm:prSet presAssocID="{2A388FC1-9CD7-4D59-B1E8-131F3F0772CD}" presName="sibTrans" presStyleLbl="sibTrans2D1" presStyleIdx="1" presStyleCnt="4" custScaleX="123585" custScaleY="97858"/>
      <dgm:spPr/>
    </dgm:pt>
    <dgm:pt modelId="{E91701D9-BDD7-4DBD-A427-E859CD7D858B}" type="pres">
      <dgm:prSet presAssocID="{603E9227-4BA2-4E4B-A439-C1F0B2A505C1}" presName="node" presStyleLbl="node1" presStyleIdx="2" presStyleCnt="4" custScaleX="255520" custRadScaleRad="98853" custRadScaleInc="-14461">
        <dgm:presLayoutVars>
          <dgm:bulletEnabled val="1"/>
        </dgm:presLayoutVars>
      </dgm:prSet>
      <dgm:spPr/>
    </dgm:pt>
    <dgm:pt modelId="{DBDB052B-5D70-46B8-89F3-D4F8F851B395}" type="pres">
      <dgm:prSet presAssocID="{603E9227-4BA2-4E4B-A439-C1F0B2A505C1}" presName="dummy" presStyleCnt="0"/>
      <dgm:spPr/>
    </dgm:pt>
    <dgm:pt modelId="{A485446C-3C4F-493B-A02D-99C2FE24240B}" type="pres">
      <dgm:prSet presAssocID="{3C3938D9-A666-4558-B1D8-9BD70346AF7F}" presName="sibTrans" presStyleLbl="sibTrans2D1" presStyleIdx="2" presStyleCnt="4" custScaleX="123920" custScaleY="89388"/>
      <dgm:spPr/>
    </dgm:pt>
    <dgm:pt modelId="{1A07F2C1-9FA3-4723-94FC-AC459A2FD458}" type="pres">
      <dgm:prSet presAssocID="{9BB07E27-A75F-4D00-A6E2-4DA5406B5E1B}" presName="node" presStyleLbl="node1" presStyleIdx="3" presStyleCnt="4" custScaleX="202318" custRadScaleRad="141233" custRadScaleInc="-1544">
        <dgm:presLayoutVars>
          <dgm:bulletEnabled val="1"/>
        </dgm:presLayoutVars>
      </dgm:prSet>
      <dgm:spPr/>
    </dgm:pt>
    <dgm:pt modelId="{7CAE05B5-B7F3-4D16-A398-00734A2B98BD}" type="pres">
      <dgm:prSet presAssocID="{9BB07E27-A75F-4D00-A6E2-4DA5406B5E1B}" presName="dummy" presStyleCnt="0"/>
      <dgm:spPr/>
    </dgm:pt>
    <dgm:pt modelId="{066943AC-56E4-43E9-A162-4ACD5386E394}" type="pres">
      <dgm:prSet presAssocID="{ECA75FDB-86FF-4A75-808F-991BE1C1DAD0}" presName="sibTrans" presStyleLbl="sibTrans2D1" presStyleIdx="3" presStyleCnt="4" custScaleX="123928" custScaleY="95360"/>
      <dgm:spPr/>
    </dgm:pt>
  </dgm:ptLst>
  <dgm:cxnLst>
    <dgm:cxn modelId="{90AB6FDA-E0AF-4C8C-A4FD-16C157684014}" srcId="{E78EF113-DB09-4249-9C2D-86157CE47597}" destId="{A012C64D-40EB-4F83-8BFE-67C2C6BB8652}" srcOrd="1" destOrd="0" parTransId="{5B87088E-22FB-4BE2-85D5-5BA69BDFCEB3}" sibTransId="{2A388FC1-9CD7-4D59-B1E8-131F3F0772CD}"/>
    <dgm:cxn modelId="{AD5751A8-EABB-475B-98E4-0E0CF6FD7597}" srcId="{E78EF113-DB09-4249-9C2D-86157CE47597}" destId="{C1E2F0B4-FF88-44B5-AF4B-3E5998ADC6BB}" srcOrd="0" destOrd="0" parTransId="{72DAEBB7-07A1-4584-AD41-CFCFC4028C5C}" sibTransId="{BB54F20F-D9E3-441D-AF89-502BB45732DB}"/>
    <dgm:cxn modelId="{3007BF0A-4A6F-47C1-A51D-D84511C1CB56}" srcId="{15674975-8D5B-4530-9615-24553F9A5BE5}" destId="{E78EF113-DB09-4249-9C2D-86157CE47597}" srcOrd="0" destOrd="0" parTransId="{90518F16-7A49-44F7-A93B-CB9986D767B6}" sibTransId="{2A3E96A1-EB78-4465-9CC8-4FE12AD41782}"/>
    <dgm:cxn modelId="{F8876CCB-F638-40C9-916F-93C1D198B35C}" srcId="{E78EF113-DB09-4249-9C2D-86157CE47597}" destId="{603E9227-4BA2-4E4B-A439-C1F0B2A505C1}" srcOrd="2" destOrd="0" parTransId="{8AF6F51C-E458-47F8-9061-CAE07C22EE86}" sibTransId="{3C3938D9-A666-4558-B1D8-9BD70346AF7F}"/>
    <dgm:cxn modelId="{3051B9DD-4D2A-4BD9-B7E6-CC2AC4C96D31}" type="presOf" srcId="{ECA75FDB-86FF-4A75-808F-991BE1C1DAD0}" destId="{066943AC-56E4-43E9-A162-4ACD5386E394}" srcOrd="0" destOrd="0" presId="urn:microsoft.com/office/officeart/2005/8/layout/radial6"/>
    <dgm:cxn modelId="{01A72B28-9016-44D3-9960-7FC11464ED66}" type="presOf" srcId="{2A388FC1-9CD7-4D59-B1E8-131F3F0772CD}" destId="{E5E78D22-51F8-4EE1-946C-B875D7608C94}" srcOrd="0" destOrd="0" presId="urn:microsoft.com/office/officeart/2005/8/layout/radial6"/>
    <dgm:cxn modelId="{DE4F16E4-7F5A-4597-AA77-1325ED756BBC}" type="presOf" srcId="{9BB07E27-A75F-4D00-A6E2-4DA5406B5E1B}" destId="{1A07F2C1-9FA3-4723-94FC-AC459A2FD458}" srcOrd="0" destOrd="0" presId="urn:microsoft.com/office/officeart/2005/8/layout/radial6"/>
    <dgm:cxn modelId="{F667F5D6-7164-47F8-94EF-8E702D2B8569}" type="presOf" srcId="{C1E2F0B4-FF88-44B5-AF4B-3E5998ADC6BB}" destId="{80633658-F91D-4257-A36B-5A2D1A608DAD}" srcOrd="0" destOrd="0" presId="urn:microsoft.com/office/officeart/2005/8/layout/radial6"/>
    <dgm:cxn modelId="{5F4DA570-A54A-49B0-AD4B-6F1408D299B1}" type="presOf" srcId="{E78EF113-DB09-4249-9C2D-86157CE47597}" destId="{D3D279B7-A238-4985-B54E-D7AF83543DF8}" srcOrd="0" destOrd="0" presId="urn:microsoft.com/office/officeart/2005/8/layout/radial6"/>
    <dgm:cxn modelId="{EACDB133-1001-4D07-BE31-3271FF1F67C6}" type="presOf" srcId="{A012C64D-40EB-4F83-8BFE-67C2C6BB8652}" destId="{DDF41542-B2DB-4D5D-99B6-BCDD657EE405}" srcOrd="0" destOrd="0" presId="urn:microsoft.com/office/officeart/2005/8/layout/radial6"/>
    <dgm:cxn modelId="{B02CC668-350E-41BB-823E-61BBD00866EA}" type="presOf" srcId="{BB54F20F-D9E3-441D-AF89-502BB45732DB}" destId="{F27F41E4-C1CA-44B0-A1C6-C700DD76D91D}" srcOrd="0" destOrd="0" presId="urn:microsoft.com/office/officeart/2005/8/layout/radial6"/>
    <dgm:cxn modelId="{D2E34D33-D831-42AA-A51F-9953781650C8}" type="presOf" srcId="{15674975-8D5B-4530-9615-24553F9A5BE5}" destId="{CF51B0F8-D2E2-434E-8DD0-6F975F03AB28}" srcOrd="0" destOrd="0" presId="urn:microsoft.com/office/officeart/2005/8/layout/radial6"/>
    <dgm:cxn modelId="{8E4A3780-DB79-477B-9926-3E885219DDDB}" type="presOf" srcId="{603E9227-4BA2-4E4B-A439-C1F0B2A505C1}" destId="{E91701D9-BDD7-4DBD-A427-E859CD7D858B}" srcOrd="0" destOrd="0" presId="urn:microsoft.com/office/officeart/2005/8/layout/radial6"/>
    <dgm:cxn modelId="{163E5EF3-4BE8-4C0B-8743-4B60C7A99B1C}" srcId="{E78EF113-DB09-4249-9C2D-86157CE47597}" destId="{9BB07E27-A75F-4D00-A6E2-4DA5406B5E1B}" srcOrd="3" destOrd="0" parTransId="{EDA4D145-943D-4BF6-84C3-EC57D74FBF9A}" sibTransId="{ECA75FDB-86FF-4A75-808F-991BE1C1DAD0}"/>
    <dgm:cxn modelId="{C02EE04F-72D2-46F2-9189-7461A6E99224}" type="presOf" srcId="{3C3938D9-A666-4558-B1D8-9BD70346AF7F}" destId="{A485446C-3C4F-493B-A02D-99C2FE24240B}" srcOrd="0" destOrd="0" presId="urn:microsoft.com/office/officeart/2005/8/layout/radial6"/>
    <dgm:cxn modelId="{A785F987-D131-4B50-9849-3AA4420F0899}" type="presParOf" srcId="{CF51B0F8-D2E2-434E-8DD0-6F975F03AB28}" destId="{D3D279B7-A238-4985-B54E-D7AF83543DF8}" srcOrd="0" destOrd="0" presId="urn:microsoft.com/office/officeart/2005/8/layout/radial6"/>
    <dgm:cxn modelId="{BE2C4A2D-301A-4510-83A1-CABFD7C05BF7}" type="presParOf" srcId="{CF51B0F8-D2E2-434E-8DD0-6F975F03AB28}" destId="{80633658-F91D-4257-A36B-5A2D1A608DAD}" srcOrd="1" destOrd="0" presId="urn:microsoft.com/office/officeart/2005/8/layout/radial6"/>
    <dgm:cxn modelId="{99DD25AD-B6B7-4BF3-9168-A120261C0BF7}" type="presParOf" srcId="{CF51B0F8-D2E2-434E-8DD0-6F975F03AB28}" destId="{EDC2BA75-761D-4FB8-8BE5-6BB60A683133}" srcOrd="2" destOrd="0" presId="urn:microsoft.com/office/officeart/2005/8/layout/radial6"/>
    <dgm:cxn modelId="{1D9F4631-9DA8-451F-997E-B2571DB5ADAE}" type="presParOf" srcId="{CF51B0F8-D2E2-434E-8DD0-6F975F03AB28}" destId="{F27F41E4-C1CA-44B0-A1C6-C700DD76D91D}" srcOrd="3" destOrd="0" presId="urn:microsoft.com/office/officeart/2005/8/layout/radial6"/>
    <dgm:cxn modelId="{1F35E3AA-943B-411D-9670-E0AE7E8508C9}" type="presParOf" srcId="{CF51B0F8-D2E2-434E-8DD0-6F975F03AB28}" destId="{DDF41542-B2DB-4D5D-99B6-BCDD657EE405}" srcOrd="4" destOrd="0" presId="urn:microsoft.com/office/officeart/2005/8/layout/radial6"/>
    <dgm:cxn modelId="{7F48D69F-62D9-468B-BFB3-AAC17025692B}" type="presParOf" srcId="{CF51B0F8-D2E2-434E-8DD0-6F975F03AB28}" destId="{222FA667-C4CA-41B7-84B9-E6DDAC2D03B7}" srcOrd="5" destOrd="0" presId="urn:microsoft.com/office/officeart/2005/8/layout/radial6"/>
    <dgm:cxn modelId="{CF37FE25-97BC-4A44-B1C5-809F3D625AD5}" type="presParOf" srcId="{CF51B0F8-D2E2-434E-8DD0-6F975F03AB28}" destId="{E5E78D22-51F8-4EE1-946C-B875D7608C94}" srcOrd="6" destOrd="0" presId="urn:microsoft.com/office/officeart/2005/8/layout/radial6"/>
    <dgm:cxn modelId="{B6333E41-89AA-4CA7-87AF-80385013A575}" type="presParOf" srcId="{CF51B0F8-D2E2-434E-8DD0-6F975F03AB28}" destId="{E91701D9-BDD7-4DBD-A427-E859CD7D858B}" srcOrd="7" destOrd="0" presId="urn:microsoft.com/office/officeart/2005/8/layout/radial6"/>
    <dgm:cxn modelId="{5B6CE269-BB2B-49F0-A558-8B5F8776D165}" type="presParOf" srcId="{CF51B0F8-D2E2-434E-8DD0-6F975F03AB28}" destId="{DBDB052B-5D70-46B8-89F3-D4F8F851B395}" srcOrd="8" destOrd="0" presId="urn:microsoft.com/office/officeart/2005/8/layout/radial6"/>
    <dgm:cxn modelId="{D726C256-8D97-4B96-B1FC-806E157E69FE}" type="presParOf" srcId="{CF51B0F8-D2E2-434E-8DD0-6F975F03AB28}" destId="{A485446C-3C4F-493B-A02D-99C2FE24240B}" srcOrd="9" destOrd="0" presId="urn:microsoft.com/office/officeart/2005/8/layout/radial6"/>
    <dgm:cxn modelId="{F2FE5AD1-057D-4920-94A8-01FC99A513CF}" type="presParOf" srcId="{CF51B0F8-D2E2-434E-8DD0-6F975F03AB28}" destId="{1A07F2C1-9FA3-4723-94FC-AC459A2FD458}" srcOrd="10" destOrd="0" presId="urn:microsoft.com/office/officeart/2005/8/layout/radial6"/>
    <dgm:cxn modelId="{6A9DB57B-CDC5-4736-8191-F8C14BED1BB5}" type="presParOf" srcId="{CF51B0F8-D2E2-434E-8DD0-6F975F03AB28}" destId="{7CAE05B5-B7F3-4D16-A398-00734A2B98BD}" srcOrd="11" destOrd="0" presId="urn:microsoft.com/office/officeart/2005/8/layout/radial6"/>
    <dgm:cxn modelId="{46EF2C04-7F72-4789-8283-7DAF5DD52365}" type="presParOf" srcId="{CF51B0F8-D2E2-434E-8DD0-6F975F03AB28}" destId="{066943AC-56E4-43E9-A162-4ACD5386E394}"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943AC-56E4-43E9-A162-4ACD5386E394}">
      <dsp:nvSpPr>
        <dsp:cNvPr id="0" name=""/>
        <dsp:cNvSpPr/>
      </dsp:nvSpPr>
      <dsp:spPr>
        <a:xfrm>
          <a:off x="990600" y="533403"/>
          <a:ext cx="5159886" cy="3970424"/>
        </a:xfrm>
        <a:prstGeom prst="blockArc">
          <a:avLst>
            <a:gd name="adj1" fmla="val 10444855"/>
            <a:gd name="adj2" fmla="val 17681047"/>
            <a:gd name="adj3" fmla="val 4641"/>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485446C-3C4F-493B-A02D-99C2FE24240B}">
      <dsp:nvSpPr>
        <dsp:cNvPr id="0" name=""/>
        <dsp:cNvSpPr/>
      </dsp:nvSpPr>
      <dsp:spPr>
        <a:xfrm>
          <a:off x="990590" y="1078825"/>
          <a:ext cx="5159553" cy="3721773"/>
        </a:xfrm>
        <a:prstGeom prst="blockArc">
          <a:avLst>
            <a:gd name="adj1" fmla="val 3629779"/>
            <a:gd name="adj2" fmla="val 11158021"/>
            <a:gd name="adj3" fmla="val 4641"/>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5E78D22-51F8-4EE1-946C-B875D7608C94}">
      <dsp:nvSpPr>
        <dsp:cNvPr id="0" name=""/>
        <dsp:cNvSpPr/>
      </dsp:nvSpPr>
      <dsp:spPr>
        <a:xfrm>
          <a:off x="2588695" y="726173"/>
          <a:ext cx="5145605" cy="4074432"/>
        </a:xfrm>
        <a:prstGeom prst="blockArc">
          <a:avLst>
            <a:gd name="adj1" fmla="val 21282628"/>
            <a:gd name="adj2" fmla="val 6411400"/>
            <a:gd name="adj3" fmla="val 4641"/>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27F41E4-C1CA-44B0-A1C6-C700DD76D91D}">
      <dsp:nvSpPr>
        <dsp:cNvPr id="0" name=""/>
        <dsp:cNvSpPr/>
      </dsp:nvSpPr>
      <dsp:spPr>
        <a:xfrm>
          <a:off x="2419461" y="557683"/>
          <a:ext cx="5466787" cy="4020013"/>
        </a:xfrm>
        <a:prstGeom prst="blockArc">
          <a:avLst>
            <a:gd name="adj1" fmla="val 14932124"/>
            <a:gd name="adj2" fmla="val 13920"/>
            <a:gd name="adj3" fmla="val 4641"/>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3D279B7-A238-4985-B54E-D7AF83543DF8}">
      <dsp:nvSpPr>
        <dsp:cNvPr id="0" name=""/>
        <dsp:cNvSpPr/>
      </dsp:nvSpPr>
      <dsp:spPr>
        <a:xfrm>
          <a:off x="3086432" y="1746646"/>
          <a:ext cx="2666665" cy="191690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mn-MN" sz="2400" kern="1200" dirty="0" smtClean="0">
              <a:solidFill>
                <a:schemeClr val="tx1"/>
              </a:solidFill>
            </a:rPr>
            <a:t>Үйлдвэрлэл Үйлчилгээний нөөц баялаг</a:t>
          </a:r>
          <a:endParaRPr lang="en-US" sz="2400" kern="1200" dirty="0">
            <a:solidFill>
              <a:schemeClr val="tx1"/>
            </a:solidFill>
          </a:endParaRPr>
        </a:p>
      </dsp:txBody>
      <dsp:txXfrm>
        <a:off x="3476956" y="2027370"/>
        <a:ext cx="1885617" cy="1355458"/>
      </dsp:txXfrm>
    </dsp:sp>
    <dsp:sp modelId="{80633658-F91D-4257-A36B-5A2D1A608DAD}">
      <dsp:nvSpPr>
        <dsp:cNvPr id="0" name=""/>
        <dsp:cNvSpPr/>
      </dsp:nvSpPr>
      <dsp:spPr>
        <a:xfrm>
          <a:off x="3009893" y="9"/>
          <a:ext cx="2819744" cy="1341834"/>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mn-MN" sz="2300" b="1" kern="1200" dirty="0" smtClean="0">
              <a:solidFill>
                <a:schemeClr val="tx1"/>
              </a:solidFill>
            </a:rPr>
            <a:t>аж үйлдвэрлэл</a:t>
          </a:r>
          <a:endParaRPr lang="en-US" sz="2300" b="1" kern="1200" dirty="0">
            <a:solidFill>
              <a:schemeClr val="tx1"/>
            </a:solidFill>
          </a:endParaRPr>
        </a:p>
      </dsp:txBody>
      <dsp:txXfrm>
        <a:off x="3422835" y="196516"/>
        <a:ext cx="1993860" cy="948820"/>
      </dsp:txXfrm>
    </dsp:sp>
    <dsp:sp modelId="{DDF41542-B2DB-4D5D-99B6-BCDD657EE405}">
      <dsp:nvSpPr>
        <dsp:cNvPr id="0" name=""/>
        <dsp:cNvSpPr/>
      </dsp:nvSpPr>
      <dsp:spPr>
        <a:xfrm>
          <a:off x="5905486" y="1905006"/>
          <a:ext cx="2561709" cy="1341834"/>
        </a:xfrm>
        <a:prstGeom prst="ellipse">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mn-MN" sz="2300" kern="1200" dirty="0" smtClean="0">
              <a:solidFill>
                <a:schemeClr val="tx1"/>
              </a:solidFill>
            </a:rPr>
            <a:t>хөдөө аж ахуй</a:t>
          </a:r>
          <a:endParaRPr lang="en-US" sz="2300" kern="1200" dirty="0">
            <a:solidFill>
              <a:schemeClr val="tx1"/>
            </a:solidFill>
          </a:endParaRPr>
        </a:p>
      </dsp:txBody>
      <dsp:txXfrm>
        <a:off x="6280640" y="2101513"/>
        <a:ext cx="1811401" cy="948820"/>
      </dsp:txXfrm>
    </dsp:sp>
    <dsp:sp modelId="{E91701D9-BDD7-4DBD-A427-E859CD7D858B}">
      <dsp:nvSpPr>
        <dsp:cNvPr id="0" name=""/>
        <dsp:cNvSpPr/>
      </dsp:nvSpPr>
      <dsp:spPr>
        <a:xfrm>
          <a:off x="2857498" y="4038601"/>
          <a:ext cx="3428655" cy="1341834"/>
        </a:xfrm>
        <a:prstGeom prst="ellipse">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mn-MN" sz="2300" kern="1200" dirty="0" smtClean="0">
              <a:solidFill>
                <a:schemeClr val="tx1"/>
              </a:solidFill>
            </a:rPr>
            <a:t>гадаад худалдаа </a:t>
          </a:r>
          <a:endParaRPr lang="en-US" sz="2300" kern="1200" dirty="0">
            <a:solidFill>
              <a:schemeClr val="tx1"/>
            </a:solidFill>
          </a:endParaRPr>
        </a:p>
      </dsp:txBody>
      <dsp:txXfrm>
        <a:off x="3359613" y="4235108"/>
        <a:ext cx="2424425" cy="948820"/>
      </dsp:txXfrm>
    </dsp:sp>
    <dsp:sp modelId="{1A07F2C1-9FA3-4723-94FC-AC459A2FD458}">
      <dsp:nvSpPr>
        <dsp:cNvPr id="0" name=""/>
        <dsp:cNvSpPr/>
      </dsp:nvSpPr>
      <dsp:spPr>
        <a:xfrm>
          <a:off x="190497" y="2057400"/>
          <a:ext cx="2714772" cy="1341834"/>
        </a:xfrm>
        <a:prstGeom prst="ellips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mn-MN" sz="2400" kern="1200" dirty="0" smtClean="0">
              <a:solidFill>
                <a:schemeClr val="tx1"/>
              </a:solidFill>
              <a:latin typeface="Arial Mon" panose="020B0500000000000000" pitchFamily="34" charset="0"/>
            </a:rPr>
            <a:t>аялал жуулчлал</a:t>
          </a:r>
          <a:endParaRPr lang="en-US" sz="2400" kern="1200" dirty="0">
            <a:solidFill>
              <a:schemeClr val="tx1"/>
            </a:solidFill>
            <a:latin typeface="Arial Mon" panose="020B0500000000000000" pitchFamily="34" charset="0"/>
          </a:endParaRPr>
        </a:p>
      </dsp:txBody>
      <dsp:txXfrm>
        <a:off x="588066" y="2253907"/>
        <a:ext cx="1919634" cy="94882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035EE3-C92C-4B27-AE0E-5A2D762ECE28}" type="datetimeFigureOut">
              <a:rPr lang="en-US" smtClean="0"/>
              <a:t>2014-02-16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1A543C-CB27-477D-8B89-3E6607D0B120}" type="slidenum">
              <a:rPr lang="en-US" smtClean="0"/>
              <a:t>‹#›</a:t>
            </a:fld>
            <a:endParaRPr lang="en-US"/>
          </a:p>
        </p:txBody>
      </p:sp>
    </p:spTree>
    <p:extLst>
      <p:ext uri="{BB962C8B-B14F-4D97-AF65-F5344CB8AC3E}">
        <p14:creationId xmlns:p14="http://schemas.microsoft.com/office/powerpoint/2010/main" val="2365213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sz="1200" b="0" i="0" kern="1200" dirty="0" smtClean="0">
                <a:solidFill>
                  <a:schemeClr val="tx1"/>
                </a:solidFill>
                <a:effectLst/>
                <a:latin typeface="+mn-lt"/>
                <a:ea typeface="+mn-ea"/>
                <a:cs typeface="+mn-cs"/>
              </a:rPr>
              <a:t>Туркийн экспорт өнгөрсөн онд 18.2 хувьд буюу 134.6 тэрбум ам.долларт хүрч амжилт тогтоолоо гэж тус улсын Эдийн засгийн сайд Кафер Каглаян өнөөдөр мэдэгдлээ.</a:t>
            </a:r>
            <a:r>
              <a:rPr lang="mn-MN" dirty="0" smtClean="0"/>
              <a:t/>
            </a:r>
            <a:br>
              <a:rPr lang="mn-MN" dirty="0" smtClean="0"/>
            </a:br>
            <a:r>
              <a:rPr lang="en-US" sz="1200" b="0" i="0" kern="1200" dirty="0" smtClean="0">
                <a:solidFill>
                  <a:schemeClr val="tx1"/>
                </a:solidFill>
                <a:effectLst/>
                <a:latin typeface="+mn-lt"/>
                <a:ea typeface="+mn-ea"/>
                <a:cs typeface="+mn-cs"/>
              </a:rPr>
              <a:t>AFP-</a:t>
            </a:r>
            <a:r>
              <a:rPr lang="mn-MN" sz="1200" b="0" i="0" kern="1200" dirty="0" smtClean="0">
                <a:solidFill>
                  <a:schemeClr val="tx1"/>
                </a:solidFill>
                <a:effectLst/>
                <a:latin typeface="+mn-lt"/>
                <a:ea typeface="+mn-ea"/>
                <a:cs typeface="+mn-cs"/>
              </a:rPr>
              <a:t>ийн уламжилснаар Анкарагийн энэхүү амжилт нь тус улсын түүхэнд байгаагүй үзүүлэлт болсон байна. 2010 оны арванхоёрдугаар сарын экспортыг өнгөрсөн арванхоёрдугаар сартай харьцуулбал 4.5 хувиар өссөн ба энэ нь 12.1 тэрбум ам.доллараар нэмэгдсэн үзүүлэлт аж.</a:t>
            </a:r>
            <a:r>
              <a:rPr lang="mn-MN" dirty="0" smtClean="0"/>
              <a:t/>
            </a:r>
            <a:br>
              <a:rPr lang="mn-MN" dirty="0" smtClean="0"/>
            </a:br>
            <a:r>
              <a:rPr lang="mn-MN" dirty="0" smtClean="0"/>
              <a:t/>
            </a:r>
            <a:br>
              <a:rPr lang="mn-MN" dirty="0" smtClean="0"/>
            </a:br>
            <a:r>
              <a:rPr lang="mn-MN" sz="1200" b="0" i="0" kern="1200" dirty="0" smtClean="0">
                <a:solidFill>
                  <a:schemeClr val="tx1"/>
                </a:solidFill>
                <a:effectLst/>
                <a:latin typeface="+mn-lt"/>
                <a:ea typeface="+mn-ea"/>
                <a:cs typeface="+mn-cs"/>
              </a:rPr>
              <a:t>Турк улс 73 сая иргэнтэй бөгөөд эдийн засгийнхаа хэмжээгээр дэлхийд 17 дугаарт бичигддэг байна. Шинжээчдийн тайлбарлаж байгаагаар евро бүсийн өрийн хямрал тохиолдоогүй бол тус улсын экспортын өсөлт 4.5 хувиас их байх боломжтой гэнэ.</a:t>
            </a:r>
            <a:r>
              <a:rPr lang="mn-MN" dirty="0" smtClean="0"/>
              <a:t/>
            </a:r>
            <a:br>
              <a:rPr lang="mn-MN" dirty="0" smtClean="0"/>
            </a:br>
            <a:r>
              <a:rPr lang="mn-MN" sz="1200" b="0" i="0" kern="1200" dirty="0" smtClean="0">
                <a:solidFill>
                  <a:schemeClr val="tx1"/>
                </a:solidFill>
                <a:effectLst/>
                <a:latin typeface="+mn-lt"/>
                <a:ea typeface="+mn-ea"/>
                <a:cs typeface="+mn-cs"/>
              </a:rPr>
              <a:t>2010 онд Туркийн эдийн засаг 8.9 хувьтай байсан бол энэ онд буурч 8.0 хувьд хүрсэн байна. Үүнийг Европын холбооны улсуудтай харьцуулах аргагүй боломжийн бууралт гэж шинжээчид үзжээ. - </a:t>
            </a:r>
            <a:r>
              <a:rPr lang="en-US" sz="1200" b="0" i="0" kern="1200" dirty="0" smtClean="0">
                <a:solidFill>
                  <a:schemeClr val="tx1"/>
                </a:solidFill>
                <a:effectLst/>
                <a:latin typeface="+mn-lt"/>
                <a:ea typeface="+mn-ea"/>
                <a:cs typeface="+mn-cs"/>
              </a:rPr>
              <a:t>See more at: http://economy.time.mn/content/4592.shtml#sthash.x56op1i6.dpuf</a:t>
            </a:r>
            <a:endParaRPr lang="en-US" dirty="0"/>
          </a:p>
        </p:txBody>
      </p:sp>
      <p:sp>
        <p:nvSpPr>
          <p:cNvPr id="4" name="Slide Number Placeholder 3"/>
          <p:cNvSpPr>
            <a:spLocks noGrp="1"/>
          </p:cNvSpPr>
          <p:nvPr>
            <p:ph type="sldNum" sz="quarter" idx="10"/>
          </p:nvPr>
        </p:nvSpPr>
        <p:spPr/>
        <p:txBody>
          <a:bodyPr/>
          <a:lstStyle/>
          <a:p>
            <a:fld id="{351A543C-CB27-477D-8B89-3E6607D0B120}" type="slidenum">
              <a:rPr lang="en-US" smtClean="0"/>
              <a:t>10</a:t>
            </a:fld>
            <a:endParaRPr lang="en-US"/>
          </a:p>
        </p:txBody>
      </p:sp>
    </p:spTree>
    <p:extLst>
      <p:ext uri="{BB962C8B-B14F-4D97-AF65-F5344CB8AC3E}">
        <p14:creationId xmlns:p14="http://schemas.microsoft.com/office/powerpoint/2010/main" val="1975895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015D0E-A422-46DB-B605-C8CF4F51ADBD}" type="datetimeFigureOut">
              <a:rPr lang="en-US" smtClean="0"/>
              <a:t>2014-02-16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7821163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15D0E-A422-46DB-B605-C8CF4F51ADBD}" type="datetimeFigureOut">
              <a:rPr lang="en-US" smtClean="0"/>
              <a:t>2014-02-16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25711805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015D0E-A422-46DB-B605-C8CF4F51ADBD}" type="datetimeFigureOut">
              <a:rPr lang="en-US" smtClean="0"/>
              <a:t>2014-02-16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1062088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015D0E-A422-46DB-B605-C8CF4F51ADBD}" type="datetimeFigureOut">
              <a:rPr lang="en-US" smtClean="0"/>
              <a:t>2014-02-16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1461829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015D0E-A422-46DB-B605-C8CF4F51ADBD}" type="datetimeFigureOut">
              <a:rPr lang="en-US" smtClean="0"/>
              <a:t>2014-02-16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514742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015D0E-A422-46DB-B605-C8CF4F51ADBD}" type="datetimeFigureOut">
              <a:rPr lang="en-US" smtClean="0"/>
              <a:t>2014-02-16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2238033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15D0E-A422-46DB-B605-C8CF4F51ADBD}" type="datetimeFigureOut">
              <a:rPr lang="en-US" smtClean="0"/>
              <a:t>2014-02-16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2847853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15D0E-A422-46DB-B605-C8CF4F51ADBD}" type="datetimeFigureOut">
              <a:rPr lang="en-US" smtClean="0"/>
              <a:t>2014-02-16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1557915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15D0E-A422-46DB-B605-C8CF4F51ADBD}" type="datetimeFigureOut">
              <a:rPr lang="en-US" smtClean="0"/>
              <a:t>2014-02-16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2477228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15D0E-A422-46DB-B605-C8CF4F51ADBD}" type="datetimeFigureOut">
              <a:rPr lang="en-US" smtClean="0"/>
              <a:t>2014-02-16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604613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15D0E-A422-46DB-B605-C8CF4F51ADBD}" type="datetimeFigureOut">
              <a:rPr lang="en-US" smtClean="0"/>
              <a:t>2014-02-16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93A5AA-2382-45D1-B278-B0892E9AE662}" type="slidenum">
              <a:rPr lang="en-US" smtClean="0"/>
              <a:t>‹#›</a:t>
            </a:fld>
            <a:endParaRPr lang="en-US"/>
          </a:p>
        </p:txBody>
      </p:sp>
    </p:spTree>
    <p:extLst>
      <p:ext uri="{BB962C8B-B14F-4D97-AF65-F5344CB8AC3E}">
        <p14:creationId xmlns:p14="http://schemas.microsoft.com/office/powerpoint/2010/main" val="48275137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2400" y="188913"/>
            <a:ext cx="8839200" cy="6592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58000" y="5105401"/>
            <a:ext cx="1828120" cy="16764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15D0E-A422-46DB-B605-C8CF4F51ADBD}" type="datetimeFigureOut">
              <a:rPr lang="en-US" smtClean="0"/>
              <a:t>2014-02-16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93A5AA-2382-45D1-B278-B0892E9AE662}" type="slidenum">
              <a:rPr lang="en-US" smtClean="0"/>
              <a:t>‹#›</a:t>
            </a:fld>
            <a:endParaRPr lang="en-US"/>
          </a:p>
        </p:txBody>
      </p:sp>
      <p:pic>
        <p:nvPicPr>
          <p:cNvPr id="1027" name="Picture 3"/>
          <p:cNvPicPr>
            <a:picLocks noChangeAspect="1" noChangeArrowheads="1"/>
          </p:cNvPicPr>
          <p:nvPr/>
        </p:nvPicPr>
        <p:blipFill>
          <a:blip r:embed="rId15">
            <a:extLst>
              <a:ext uri="{BEBA8EAE-BF5A-486C-A8C5-ECC9F3942E4B}">
                <a14:imgProps xmlns:a14="http://schemas.microsoft.com/office/drawing/2010/main">
                  <a14:imgLayer r:embed="rId16">
                    <a14:imgEffect>
                      <a14:saturation sat="215000"/>
                    </a14:imgEffect>
                    <a14:imgEffect>
                      <a14:brightnessContrast bright="14000" contrast="29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gradFill flip="none" rotWithShape="1">
            <a:gsLst>
              <a:gs pos="100000">
                <a:srgbClr val="F84444"/>
              </a:gs>
              <a:gs pos="6000">
                <a:srgbClr val="F74343">
                  <a:alpha val="0"/>
                </a:srgbClr>
              </a:gs>
              <a:gs pos="0">
                <a:srgbClr val="C00000"/>
              </a:gs>
              <a:gs pos="89000">
                <a:srgbClr val="FF0000">
                  <a:alpha val="4000"/>
                  <a:lumMod val="70000"/>
                  <a:lumOff val="30000"/>
                </a:srgbClr>
              </a:gs>
              <a:gs pos="100000">
                <a:schemeClr val="accent1">
                  <a:tint val="23500"/>
                  <a:satMod val="160000"/>
                </a:schemeClr>
              </a:gs>
            </a:gsLst>
            <a:lin ang="4800000" scaled="0"/>
            <a:tileRect/>
          </a:gradFill>
          <a:ln w="9525">
            <a:solidFill>
              <a:schemeClr val="bg1"/>
            </a:solidFill>
            <a:miter lim="800000"/>
            <a:headEnd/>
            <a:tailEnd/>
          </a:ln>
          <a:effectLst>
            <a:innerShdw blurRad="63500" dist="38100" dir="5400000">
              <a:schemeClr val="bg1">
                <a:lumMod val="65000"/>
                <a:alpha val="50000"/>
              </a:schemeClr>
            </a:innerShdw>
          </a:effectLst>
        </p:spPr>
      </p:pic>
    </p:spTree>
    <p:extLst>
      <p:ext uri="{BB962C8B-B14F-4D97-AF65-F5344CB8AC3E}">
        <p14:creationId xmlns:p14="http://schemas.microsoft.com/office/powerpoint/2010/main" val="204192886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00206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95000"/>
              <a:lumOff val="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95000"/>
              <a:lumOff val="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quandl.com/UN/COMM_1_ALLCOMMODITIES_IMPORT_TU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quandl.com/WORLDBANK/TUR_TOTRESV" TargetMode="External"/><Relationship Id="rId4" Type="http://schemas.openxmlformats.org/officeDocument/2006/relationships/hyperlink" Target="http://www.quandl.com/UN/COMM_1_ALLCOMMODITIES_EXPORT_TUR" TargetMode="Externa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mn.wikipedia.org/wiki/%D0%A4%D0%B0%D0%B9%D0%BB:Barack_Obama_addresses_Turkish_Parliament_4-6-09_2.JP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914400"/>
            <a:ext cx="8763000" cy="4419600"/>
          </a:xfrm>
        </p:spPr>
        <p:txBody>
          <a:bodyPr>
            <a:noAutofit/>
          </a:bodyPr>
          <a:lstStyle/>
          <a:p>
            <a:r>
              <a:rPr lang="mn-MN" sz="6600" b="1" dirty="0">
                <a:solidFill>
                  <a:srgbClr val="0070C0"/>
                </a:solidFill>
                <a:latin typeface="Arial Mon" panose="020B0500000000000000" pitchFamily="34" charset="0"/>
              </a:rPr>
              <a:t>Бүгд Найрамдах </a:t>
            </a:r>
            <a:r>
              <a:rPr lang="mn-MN" sz="6600" b="1" dirty="0" smtClean="0">
                <a:solidFill>
                  <a:srgbClr val="0070C0"/>
                </a:solidFill>
                <a:latin typeface="Arial Mon" panose="020B0500000000000000" pitchFamily="34" charset="0"/>
              </a:rPr>
              <a:t>Турк </a:t>
            </a:r>
            <a:r>
              <a:rPr lang="mn-MN" sz="6600" b="1" dirty="0">
                <a:solidFill>
                  <a:srgbClr val="0070C0"/>
                </a:solidFill>
                <a:latin typeface="Arial Mon" panose="020B0500000000000000" pitchFamily="34" charset="0"/>
              </a:rPr>
              <a:t>Улс</a:t>
            </a:r>
            <a:endParaRPr lang="en-US" sz="6600" dirty="0">
              <a:solidFill>
                <a:srgbClr val="0070C0"/>
              </a:solidFill>
              <a:latin typeface="Arial Mon" panose="020B0500000000000000" pitchFamily="34" charset="0"/>
            </a:endParaRPr>
          </a:p>
        </p:txBody>
      </p:sp>
    </p:spTree>
    <p:extLst>
      <p:ext uri="{BB962C8B-B14F-4D97-AF65-F5344CB8AC3E}">
        <p14:creationId xmlns:p14="http://schemas.microsoft.com/office/powerpoint/2010/main" val="315915009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309" y="76200"/>
            <a:ext cx="8229600" cy="381000"/>
          </a:xfrm>
        </p:spPr>
        <p:txBody>
          <a:bodyPr>
            <a:noAutofit/>
          </a:bodyPr>
          <a:lstStyle/>
          <a:p>
            <a:r>
              <a:rPr lang="mn-MN" sz="2800" dirty="0" smtClean="0">
                <a:solidFill>
                  <a:srgbClr val="2B1F1D"/>
                </a:solidFill>
                <a:latin typeface="Arial Mon" panose="020B0500000000000000" pitchFamily="34" charset="0"/>
              </a:rPr>
              <a:t>Хүн амын бүтэц</a:t>
            </a:r>
            <a:endParaRPr lang="en-US" sz="2800" dirty="0">
              <a:solidFill>
                <a:srgbClr val="2B1F1D"/>
              </a:solidFill>
              <a:latin typeface="Arial Mon" panose="020B0500000000000000" pitchFamily="34" charset="0"/>
            </a:endParaRPr>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724" y="533400"/>
            <a:ext cx="8153400" cy="457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Rectangle 5"/>
          <p:cNvSpPr/>
          <p:nvPr/>
        </p:nvSpPr>
        <p:spPr>
          <a:xfrm>
            <a:off x="762000" y="5715000"/>
            <a:ext cx="4572000" cy="923330"/>
          </a:xfrm>
          <a:prstGeom prst="rect">
            <a:avLst/>
          </a:prstGeom>
        </p:spPr>
        <p:txBody>
          <a:bodyPr>
            <a:spAutoFit/>
          </a:bodyPr>
          <a:lstStyle/>
          <a:p>
            <a:endParaRPr lang="en-US" dirty="0" smtClean="0"/>
          </a:p>
          <a:p>
            <a:endParaRPr lang="en-US" dirty="0" smtClean="0"/>
          </a:p>
          <a:p>
            <a:endParaRPr lang="en-US" dirty="0"/>
          </a:p>
        </p:txBody>
      </p:sp>
      <p:sp>
        <p:nvSpPr>
          <p:cNvPr id="7" name="Rectangle 6"/>
          <p:cNvSpPr/>
          <p:nvPr/>
        </p:nvSpPr>
        <p:spPr>
          <a:xfrm>
            <a:off x="392723" y="5182941"/>
            <a:ext cx="7924799" cy="1477328"/>
          </a:xfrm>
          <a:prstGeom prst="rect">
            <a:avLst/>
          </a:prstGeom>
        </p:spPr>
        <p:txBody>
          <a:bodyPr wrap="square">
            <a:spAutoFit/>
          </a:bodyPr>
          <a:lstStyle/>
          <a:p>
            <a:r>
              <a:rPr lang="mn-MN" dirty="0"/>
              <a:t>Турк улсын</a:t>
            </a:r>
            <a:r>
              <a:rPr lang="en-US" dirty="0"/>
              <a:t> </a:t>
            </a:r>
            <a:r>
              <a:rPr lang="mn-MN" dirty="0" smtClean="0"/>
              <a:t> </a:t>
            </a:r>
            <a:r>
              <a:rPr lang="mn-MN" b="1" dirty="0" smtClean="0"/>
              <a:t>Хүн ам</a:t>
            </a:r>
            <a:r>
              <a:rPr lang="en-US" dirty="0"/>
              <a:t> </a:t>
            </a:r>
            <a:r>
              <a:rPr lang="en-US" dirty="0">
                <a:latin typeface="Arial Mon" panose="020B0500000000000000" pitchFamily="34" charset="0"/>
              </a:rPr>
              <a:t>71.517.100, </a:t>
            </a:r>
            <a:r>
              <a:rPr lang="en-US" dirty="0" err="1" smtClean="0"/>
              <a:t>Хамгийн</a:t>
            </a:r>
            <a:r>
              <a:rPr lang="en-US" dirty="0" smtClean="0"/>
              <a:t> </a:t>
            </a:r>
            <a:r>
              <a:rPr lang="en-US" dirty="0" err="1"/>
              <a:t>их</a:t>
            </a:r>
            <a:r>
              <a:rPr lang="en-US" dirty="0"/>
              <a:t> </a:t>
            </a:r>
            <a:r>
              <a:rPr lang="en-US" dirty="0" err="1"/>
              <a:t>иргэнтэй</a:t>
            </a:r>
            <a:r>
              <a:rPr lang="en-US" dirty="0"/>
              <a:t> 17 </a:t>
            </a:r>
            <a:r>
              <a:rPr lang="en-US" dirty="0" err="1"/>
              <a:t>дахь</a:t>
            </a:r>
            <a:r>
              <a:rPr lang="en-US" dirty="0"/>
              <a:t> </a:t>
            </a:r>
            <a:r>
              <a:rPr lang="en-US" dirty="0" err="1"/>
              <a:t>улс</a:t>
            </a:r>
            <a:r>
              <a:rPr lang="en-US" dirty="0"/>
              <a:t>.  </a:t>
            </a:r>
            <a:r>
              <a:rPr lang="mn-MN" dirty="0" smtClean="0"/>
              <a:t>Турк улсын</a:t>
            </a:r>
            <a:r>
              <a:rPr lang="en-US" dirty="0" smtClean="0"/>
              <a:t> </a:t>
            </a:r>
            <a:r>
              <a:rPr lang="mn-MN" dirty="0" smtClean="0"/>
              <a:t>нас хүйсийн суварганаас харахад</a:t>
            </a:r>
            <a:r>
              <a:rPr lang="en-US" dirty="0" smtClean="0"/>
              <a:t> </a:t>
            </a:r>
            <a:r>
              <a:rPr lang="mn-MN" dirty="0" smtClean="0"/>
              <a:t>залуу идэр насны эрэгтэйчүүдийн тоо эмэгтэйчүүдээсээ өндөр байгаа бөгөөд </a:t>
            </a:r>
            <a:r>
              <a:rPr lang="en-US" dirty="0" smtClean="0"/>
              <a:t>35-55 </a:t>
            </a:r>
            <a:r>
              <a:rPr lang="mn-MN" dirty="0" smtClean="0"/>
              <a:t>нас хүртэл эмэгтэйчүүдийн тоо</a:t>
            </a:r>
            <a:r>
              <a:rPr lang="en-US" dirty="0" smtClean="0"/>
              <a:t> </a:t>
            </a:r>
            <a:r>
              <a:rPr lang="mn-MN" dirty="0" smtClean="0"/>
              <a:t>эрэгтэйчүүдийн тоо ижил түвшинд</a:t>
            </a:r>
            <a:r>
              <a:rPr lang="en-US" dirty="0" smtClean="0"/>
              <a:t>, </a:t>
            </a:r>
            <a:r>
              <a:rPr lang="en-US" dirty="0"/>
              <a:t>60 </a:t>
            </a:r>
            <a:r>
              <a:rPr lang="mn-MN" dirty="0" smtClean="0"/>
              <a:t>наснаас дээш эмэгтэйчүүдийн тоо </a:t>
            </a:r>
            <a:r>
              <a:rPr lang="en-US" dirty="0" smtClean="0"/>
              <a:t>2 </a:t>
            </a:r>
            <a:r>
              <a:rPr lang="mn-MN" dirty="0" smtClean="0"/>
              <a:t>дахин өсөх хандлагатай байна.</a:t>
            </a:r>
            <a:endParaRPr lang="en-US" dirty="0"/>
          </a:p>
        </p:txBody>
      </p:sp>
    </p:spTree>
    <p:extLst>
      <p:ext uri="{BB962C8B-B14F-4D97-AF65-F5344CB8AC3E}">
        <p14:creationId xmlns:p14="http://schemas.microsoft.com/office/powerpoint/2010/main" val="82902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circle(in)">
                                      <p:cBhvr>
                                        <p:cTn id="7" dur="2000"/>
                                        <p:tgtEl>
                                          <p:spTgt spid="102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Rectangle 1"/>
          <p:cNvSpPr/>
          <p:nvPr/>
        </p:nvSpPr>
        <p:spPr>
          <a:xfrm>
            <a:off x="914400" y="457200"/>
            <a:ext cx="7239000" cy="461665"/>
          </a:xfrm>
          <a:prstGeom prst="rect">
            <a:avLst/>
          </a:prstGeom>
        </p:spPr>
        <p:txBody>
          <a:bodyPr wrap="square">
            <a:spAutoFit/>
          </a:bodyPr>
          <a:lstStyle/>
          <a:p>
            <a:pPr algn="ctr"/>
            <a:r>
              <a:rPr lang="mn-MN" sz="2400" dirty="0" smtClean="0">
                <a:latin typeface="Arial Mon" panose="020B0500000000000000" pitchFamily="34" charset="0"/>
              </a:rPr>
              <a:t>Хүн амын орлогын амьжиргааны түвшин</a:t>
            </a:r>
            <a:endParaRPr lang="en-US" sz="2400" dirty="0">
              <a:latin typeface="Arial Mon" panose="020B0500000000000000" pitchFamily="34" charset="0"/>
            </a:endParaRPr>
          </a:p>
        </p:txBody>
      </p:sp>
      <p:graphicFrame>
        <p:nvGraphicFramePr>
          <p:cNvPr id="3" name="Chart 2"/>
          <p:cNvGraphicFramePr>
            <a:graphicFrameLocks/>
          </p:cNvGraphicFramePr>
          <p:nvPr>
            <p:extLst>
              <p:ext uri="{D42A27DB-BD31-4B8C-83A1-F6EECF244321}">
                <p14:modId xmlns:p14="http://schemas.microsoft.com/office/powerpoint/2010/main" val="3937056577"/>
              </p:ext>
            </p:extLst>
          </p:nvPr>
        </p:nvGraphicFramePr>
        <p:xfrm>
          <a:off x="457200" y="1143000"/>
          <a:ext cx="8077200" cy="35052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914401" y="5029200"/>
            <a:ext cx="7696200" cy="1200329"/>
          </a:xfrm>
          <a:prstGeom prst="rect">
            <a:avLst/>
          </a:prstGeom>
        </p:spPr>
        <p:txBody>
          <a:bodyPr wrap="square">
            <a:spAutoFit/>
          </a:bodyPr>
          <a:lstStyle/>
          <a:p>
            <a:r>
              <a:rPr lang="mn-MN" dirty="0" smtClean="0">
                <a:latin typeface="Arial Mon" panose="020B0500000000000000" pitchFamily="34" charset="0"/>
              </a:rPr>
              <a:t>Турк улсын ХА-ын орлогын амьжиргааны түвшин нь цалин, тэтгэвэр тэтгэмж </a:t>
            </a:r>
            <a:r>
              <a:rPr lang="mn-MN" dirty="0" smtClean="0"/>
              <a:t>шагнал </a:t>
            </a:r>
            <a:r>
              <a:rPr lang="mn-MN" dirty="0"/>
              <a:t>урамшуулал, </a:t>
            </a:r>
            <a:r>
              <a:rPr lang="mn-MN" dirty="0" smtClean="0"/>
              <a:t>хөдөө </a:t>
            </a:r>
            <a:r>
              <a:rPr lang="mn-MN" dirty="0"/>
              <a:t>аж ахуйн болон хөдөө аж ахуйн </a:t>
            </a:r>
            <a:r>
              <a:rPr lang="mn-MN" dirty="0" smtClean="0"/>
              <a:t>бус </a:t>
            </a:r>
            <a:r>
              <a:rPr lang="mn-MN" dirty="0"/>
              <a:t>үйлдвэрлэлийн орлогоос, ө</a:t>
            </a:r>
            <a:r>
              <a:rPr lang="mn-MN" dirty="0" smtClean="0"/>
              <a:t>рхийн </a:t>
            </a:r>
            <a:r>
              <a:rPr lang="mn-MN" dirty="0"/>
              <a:t>хувийн аж </a:t>
            </a:r>
            <a:r>
              <a:rPr lang="mn-MN" dirty="0" smtClean="0"/>
              <a:t>ахуйгаас, бусдаас </a:t>
            </a:r>
            <a:r>
              <a:rPr lang="mn-MN" dirty="0"/>
              <a:t>үнэгүй авсан хэрэглээнээс </a:t>
            </a:r>
            <a:r>
              <a:rPr lang="mn-MN" dirty="0" smtClean="0"/>
              <a:t>бүрддэг.</a:t>
            </a:r>
            <a:endParaRPr lang="en-US" dirty="0"/>
          </a:p>
        </p:txBody>
      </p:sp>
    </p:spTree>
    <p:extLst>
      <p:ext uri="{BB962C8B-B14F-4D97-AF65-F5344CB8AC3E}">
        <p14:creationId xmlns:p14="http://schemas.microsoft.com/office/powerpoint/2010/main" val="272294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139" y="152401"/>
            <a:ext cx="8229600" cy="533400"/>
          </a:xfrm>
        </p:spPr>
        <p:txBody>
          <a:bodyPr>
            <a:normAutofit/>
          </a:bodyPr>
          <a:lstStyle/>
          <a:p>
            <a:pPr marL="0" indent="0" algn="ctr">
              <a:buNone/>
            </a:pPr>
            <a:r>
              <a:rPr lang="mn-MN" sz="2400" dirty="0" smtClean="0">
                <a:latin typeface="Arial Mon" panose="020B0500000000000000" pitchFamily="34" charset="0"/>
              </a:rPr>
              <a:t>Нутаг дэвсгэрийн хэмжээ онцлог</a:t>
            </a:r>
            <a:endParaRPr lang="en-US" sz="2400" dirty="0">
              <a:latin typeface="Arial Mon" panose="020B0500000000000000" pitchFamily="34" charset="0"/>
            </a:endParaRPr>
          </a:p>
        </p:txBody>
      </p:sp>
      <p:sp>
        <p:nvSpPr>
          <p:cNvPr id="2" name="Rectangle 1"/>
          <p:cNvSpPr/>
          <p:nvPr/>
        </p:nvSpPr>
        <p:spPr>
          <a:xfrm>
            <a:off x="228600" y="609600"/>
            <a:ext cx="8763000" cy="3416320"/>
          </a:xfrm>
          <a:prstGeom prst="rect">
            <a:avLst/>
          </a:prstGeom>
        </p:spPr>
        <p:txBody>
          <a:bodyPr wrap="square">
            <a:spAutoFit/>
          </a:bodyPr>
          <a:lstStyle/>
          <a:p>
            <a:r>
              <a:rPr lang="mn-MN" sz="2000" dirty="0" smtClean="0">
                <a:latin typeface="Arial Mon" panose="020B0500000000000000" pitchFamily="34" charset="0"/>
              </a:rPr>
              <a:t>Газар нутгийн хэмжээ </a:t>
            </a:r>
            <a:r>
              <a:rPr lang="en-US" sz="2000" dirty="0">
                <a:latin typeface="Arial Mon" panose="020B0500000000000000" pitchFamily="34" charset="0"/>
              </a:rPr>
              <a:t> 783,562 </a:t>
            </a:r>
            <a:r>
              <a:rPr lang="en-US" sz="2000" dirty="0" smtClean="0">
                <a:latin typeface="Arial Mon" panose="020B0500000000000000" pitchFamily="34" charset="0"/>
              </a:rPr>
              <a:t>км</a:t>
            </a:r>
            <a:r>
              <a:rPr lang="en-US" sz="2000" dirty="0"/>
              <a:t>2</a:t>
            </a:r>
            <a:r>
              <a:rPr lang="en-US" sz="2000" dirty="0" smtClean="0">
                <a:latin typeface="Arial Mon" panose="020B0500000000000000" pitchFamily="34" charset="0"/>
              </a:rPr>
              <a:t>, </a:t>
            </a:r>
            <a:r>
              <a:rPr lang="mn-MN" sz="2000" dirty="0" smtClean="0">
                <a:latin typeface="Arial Mon" panose="020B0500000000000000" pitchFamily="34" charset="0"/>
              </a:rPr>
              <a:t>Газар нутгийн хэмжээгээр дэлхий дахин том 37 дахь улс,Европод Оросын дараа 2 дугаарт </a:t>
            </a:r>
            <a:r>
              <a:rPr lang="en-US" sz="2000" dirty="0" smtClean="0">
                <a:latin typeface="Arial Mon" panose="020B0500000000000000" pitchFamily="34" charset="0"/>
              </a:rPr>
              <a:t> </a:t>
            </a:r>
            <a:r>
              <a:rPr lang="mn-MN" sz="2000" dirty="0" smtClean="0">
                <a:latin typeface="Arial Mon" panose="020B0500000000000000" pitchFamily="34" charset="0"/>
              </a:rPr>
              <a:t>жагсдаг.Газар нутаг нь </a:t>
            </a:r>
            <a:r>
              <a:rPr lang="en-US" sz="2000" dirty="0" smtClean="0">
                <a:latin typeface="Arial Mon" panose="020B0500000000000000" pitchFamily="34" charset="0"/>
              </a:rPr>
              <a:t> 1,3</a:t>
            </a:r>
            <a:r>
              <a:rPr lang="mn-MN" sz="2000" dirty="0">
                <a:latin typeface="Arial Mon" panose="020B0500000000000000" pitchFamily="34" charset="0"/>
              </a:rPr>
              <a:t>%</a:t>
            </a:r>
            <a:r>
              <a:rPr lang="en-US" sz="2000" dirty="0" smtClean="0">
                <a:latin typeface="Arial Mon" panose="020B0500000000000000" pitchFamily="34" charset="0"/>
              </a:rPr>
              <a:t> </a:t>
            </a:r>
            <a:r>
              <a:rPr lang="mn-MN" sz="2000" dirty="0" smtClean="0">
                <a:latin typeface="Arial Mon" panose="020B0500000000000000" pitchFamily="34" charset="0"/>
              </a:rPr>
              <a:t>нь ус</a:t>
            </a:r>
            <a:r>
              <a:rPr lang="en-US" sz="2000" dirty="0" smtClean="0">
                <a:latin typeface="Arial Mon" panose="020B0500000000000000" pitchFamily="34" charset="0"/>
              </a:rPr>
              <a:t>.</a:t>
            </a:r>
            <a:r>
              <a:rPr lang="mn-MN" sz="2000" dirty="0" smtClean="0">
                <a:latin typeface="Arial Mon" panose="020B0500000000000000" pitchFamily="34" charset="0"/>
              </a:rPr>
              <a:t> </a:t>
            </a:r>
            <a:r>
              <a:rPr lang="mn-MN" sz="2000" dirty="0">
                <a:latin typeface="Arial Mon" panose="020B0500000000000000" pitchFamily="34" charset="0"/>
              </a:rPr>
              <a:t> </a:t>
            </a:r>
            <a:r>
              <a:rPr lang="mn-MN" sz="2000" dirty="0" smtClean="0">
                <a:latin typeface="Arial Mon" panose="020B0500000000000000" pitchFamily="34" charset="0"/>
              </a:rPr>
              <a:t>Туркийн </a:t>
            </a:r>
            <a:r>
              <a:rPr lang="mn-MN" sz="2000" dirty="0">
                <a:latin typeface="Arial Mon" panose="020B0500000000000000" pitchFamily="34" charset="0"/>
              </a:rPr>
              <a:t>нийт нутгийн 97% (үндсэндээ Анатолийн хойг) нь </a:t>
            </a:r>
            <a:r>
              <a:rPr lang="mn-MN" sz="2000" dirty="0" smtClean="0">
                <a:latin typeface="Arial Mon" panose="020B0500000000000000" pitchFamily="34" charset="0"/>
              </a:rPr>
              <a:t>Ази, </a:t>
            </a:r>
            <a:r>
              <a:rPr lang="mn-MN" sz="2000" dirty="0">
                <a:latin typeface="Arial Mon" panose="020B0500000000000000" pitchFamily="34" charset="0"/>
              </a:rPr>
              <a:t>3% </a:t>
            </a:r>
            <a:r>
              <a:rPr lang="mn-MN" sz="2000" dirty="0" smtClean="0">
                <a:latin typeface="Arial Mon" panose="020B0500000000000000" pitchFamily="34" charset="0"/>
              </a:rPr>
              <a:t> </a:t>
            </a:r>
            <a:r>
              <a:rPr lang="mn-MN" sz="2000" dirty="0">
                <a:latin typeface="Arial Mon" panose="020B0500000000000000" pitchFamily="34" charset="0"/>
              </a:rPr>
              <a:t>нь </a:t>
            </a:r>
            <a:r>
              <a:rPr lang="mn-MN" sz="2000" dirty="0" smtClean="0">
                <a:latin typeface="Arial Mon" panose="020B0500000000000000" pitchFamily="34" charset="0"/>
              </a:rPr>
              <a:t>Европ</a:t>
            </a:r>
            <a:r>
              <a:rPr lang="mn-MN" sz="2000" dirty="0">
                <a:latin typeface="Arial Mon" panose="020B0500000000000000" pitchFamily="34" charset="0"/>
              </a:rPr>
              <a:t> тивд </a:t>
            </a:r>
            <a:r>
              <a:rPr lang="mn-MN" sz="2000" dirty="0" smtClean="0">
                <a:latin typeface="Arial Mon" panose="020B0500000000000000" pitchFamily="34" charset="0"/>
              </a:rPr>
              <a:t>харъяалагддаг. Турк </a:t>
            </a:r>
            <a:r>
              <a:rPr lang="mn-MN" sz="2000" dirty="0">
                <a:latin typeface="Arial Mon" panose="020B0500000000000000" pitchFamily="34" charset="0"/>
              </a:rPr>
              <a:t>улсын төрөөс бүхэл орноо 81 </a:t>
            </a:r>
            <a:r>
              <a:rPr lang="mn-MN" sz="2000" dirty="0" smtClean="0">
                <a:latin typeface="Arial Mon" panose="020B0500000000000000" pitchFamily="34" charset="0"/>
              </a:rPr>
              <a:t>аймаг болгон </a:t>
            </a:r>
            <a:r>
              <a:rPr lang="mn-MN" sz="2000" dirty="0">
                <a:latin typeface="Arial Mon" panose="020B0500000000000000" pitchFamily="34" charset="0"/>
              </a:rPr>
              <a:t>хувааж засч захирдаг. Аймгууд дотроо </a:t>
            </a:r>
            <a:r>
              <a:rPr lang="mn-MN" sz="2000" dirty="0" smtClean="0">
                <a:latin typeface="Arial Mon" panose="020B0500000000000000" pitchFamily="34" charset="0"/>
              </a:rPr>
              <a:t>923 цар </a:t>
            </a:r>
            <a:r>
              <a:rPr lang="mn-MN" sz="2000" dirty="0">
                <a:latin typeface="Arial Mon" panose="020B0500000000000000" pitchFamily="34" charset="0"/>
              </a:rPr>
              <a:t>хүрээгээр </a:t>
            </a:r>
            <a:r>
              <a:rPr lang="mn-MN" sz="2000" dirty="0" smtClean="0">
                <a:latin typeface="Arial Mon" panose="020B0500000000000000" pitchFamily="34" charset="0"/>
              </a:rPr>
              <a:t>«сум» </a:t>
            </a:r>
            <a:r>
              <a:rPr lang="mn-MN" sz="2000" dirty="0">
                <a:latin typeface="Arial Mon" panose="020B0500000000000000" pitchFamily="34" charset="0"/>
              </a:rPr>
              <a:t>болж хуваагдана. 81 аймгаа ойр шадраар нь </a:t>
            </a:r>
            <a:r>
              <a:rPr lang="mn-MN" sz="2000" dirty="0" smtClean="0">
                <a:latin typeface="Arial Mon" panose="020B0500000000000000" pitchFamily="34" charset="0"/>
              </a:rPr>
              <a:t>7 бүлэг, болгон </a:t>
            </a:r>
            <a:r>
              <a:rPr lang="mn-MN" sz="2000" dirty="0">
                <a:latin typeface="Arial Mon" panose="020B0500000000000000" pitchFamily="34" charset="0"/>
              </a:rPr>
              <a:t>бүсчлэх юм уу мужлан хөгжүүлдэг.</a:t>
            </a:r>
          </a:p>
          <a:p>
            <a:r>
              <a:rPr lang="mn-MN" sz="2000" dirty="0">
                <a:latin typeface="Arial Mon" panose="020B0500000000000000" pitchFamily="34" charset="0"/>
              </a:rPr>
              <a:t>Өдгөө нэг </a:t>
            </a:r>
            <a:r>
              <a:rPr lang="mn-MN" sz="2000" dirty="0" smtClean="0">
                <a:latin typeface="Arial Mon" panose="020B0500000000000000" pitchFamily="34" charset="0"/>
              </a:rPr>
              <a:t>аймаг-д </a:t>
            </a:r>
            <a:r>
              <a:rPr lang="mn-MN" sz="2000" dirty="0">
                <a:latin typeface="Arial Mon" panose="020B0500000000000000" pitchFamily="34" charset="0"/>
              </a:rPr>
              <a:t>дунджаар 9670 км</a:t>
            </a:r>
            <a:r>
              <a:rPr lang="mn-MN" sz="2000" baseline="30000" dirty="0">
                <a:latin typeface="Arial Mon" panose="020B0500000000000000" pitchFamily="34" charset="0"/>
              </a:rPr>
              <a:t>2</a:t>
            </a:r>
            <a:r>
              <a:rPr lang="mn-MN" sz="2000" dirty="0">
                <a:latin typeface="Arial Mon" panose="020B0500000000000000" pitchFamily="34" charset="0"/>
              </a:rPr>
              <a:t> газар, 933,000 хүн ноогдож байна. Тэдгээрийн нэр, хил хязгаарыг доор харууллаа.</a:t>
            </a:r>
          </a:p>
          <a:p>
            <a:r>
              <a:rPr lang="mn-MN" dirty="0" smtClean="0"/>
              <a:t>  </a:t>
            </a:r>
          </a:p>
          <a:p>
            <a:endParaRPr lang="en-US" dirty="0"/>
          </a:p>
        </p:txBody>
      </p:sp>
      <p:pic>
        <p:nvPicPr>
          <p:cNvPr id="3074" name="Picture 2" descr="D:\esra\slide-5-6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36" y="3428999"/>
            <a:ext cx="9067800" cy="3428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13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grpId="0"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3">
                                            <p:txEl>
                                              <p:pRg st="0" end="0"/>
                                            </p:txEl>
                                          </p:spTgt>
                                        </p:tgtEl>
                                        <p:attrNameLst>
                                          <p:attrName>ppt_x</p:attrName>
                                          <p:attrName>ppt_y</p:attrName>
                                        </p:attrNameLst>
                                      </p:cBhvr>
                                    </p:animMotion>
                                    <p:animRot by="1500000">
                                      <p:cBhvr>
                                        <p:cTn id="15" dur="125" fill="hold">
                                          <p:stCondLst>
                                            <p:cond delay="0"/>
                                          </p:stCondLst>
                                        </p:cTn>
                                        <p:tgtEl>
                                          <p:spTgt spid="3">
                                            <p:txEl>
                                              <p:pRg st="0" end="0"/>
                                            </p:txEl>
                                          </p:spTgt>
                                        </p:tgtEl>
                                        <p:attrNameLst>
                                          <p:attrName>r</p:attrName>
                                        </p:attrNameLst>
                                      </p:cBhvr>
                                    </p:animRot>
                                    <p:animRot by="-1500000">
                                      <p:cBhvr>
                                        <p:cTn id="16" dur="125" fill="hold">
                                          <p:stCondLst>
                                            <p:cond delay="125"/>
                                          </p:stCondLst>
                                        </p:cTn>
                                        <p:tgtEl>
                                          <p:spTgt spid="3">
                                            <p:txEl>
                                              <p:pRg st="0" end="0"/>
                                            </p:txEl>
                                          </p:spTgt>
                                        </p:tgtEl>
                                        <p:attrNameLst>
                                          <p:attrName>r</p:attrName>
                                        </p:attrNameLst>
                                      </p:cBhvr>
                                    </p:animRot>
                                    <p:animRot by="-1500000">
                                      <p:cBhvr>
                                        <p:cTn id="17" dur="125" fill="hold">
                                          <p:stCondLst>
                                            <p:cond delay="250"/>
                                          </p:stCondLst>
                                        </p:cTn>
                                        <p:tgtEl>
                                          <p:spTgt spid="3">
                                            <p:txEl>
                                              <p:pRg st="0" end="0"/>
                                            </p:txEl>
                                          </p:spTgt>
                                        </p:tgtEl>
                                        <p:attrNameLst>
                                          <p:attrName>r</p:attrName>
                                        </p:attrNameLst>
                                      </p:cBhvr>
                                    </p:animRot>
                                    <p:animRot by="1500000">
                                      <p:cBhvr>
                                        <p:cTn id="18" dur="125" fill="hold">
                                          <p:stCondLst>
                                            <p:cond delay="375"/>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09"/>
            <a:ext cx="8229600" cy="639762"/>
          </a:xfrm>
        </p:spPr>
        <p:txBody>
          <a:bodyPr>
            <a:noAutofit/>
          </a:bodyPr>
          <a:lstStyle/>
          <a:p>
            <a:r>
              <a:rPr lang="mn-MN" sz="3600" dirty="0" smtClean="0">
                <a:latin typeface="Arial Mon" panose="020B0500000000000000" pitchFamily="34" charset="0"/>
              </a:rPr>
              <a:t>Хэл, Соёл, Зан-заншил</a:t>
            </a:r>
            <a:endParaRPr lang="en-US" sz="3600" dirty="0">
              <a:latin typeface="Arial Mon" panose="020B0500000000000000" pitchFamily="34" charset="0"/>
            </a:endParaRPr>
          </a:p>
        </p:txBody>
      </p:sp>
      <p:sp>
        <p:nvSpPr>
          <p:cNvPr id="3" name="Content Placeholder 2"/>
          <p:cNvSpPr>
            <a:spLocks noGrp="1"/>
          </p:cNvSpPr>
          <p:nvPr>
            <p:ph idx="1"/>
          </p:nvPr>
        </p:nvSpPr>
        <p:spPr>
          <a:xfrm>
            <a:off x="152400" y="762000"/>
            <a:ext cx="8998527" cy="5867400"/>
          </a:xfrm>
        </p:spPr>
        <p:txBody>
          <a:bodyPr>
            <a:noAutofit/>
          </a:bodyPr>
          <a:lstStyle/>
          <a:p>
            <a:pPr marL="0" indent="0">
              <a:buNone/>
            </a:pPr>
            <a:r>
              <a:rPr lang="mn-MN" sz="2800" dirty="0" smtClean="0">
                <a:latin typeface="Arial Mon" panose="020B0500000000000000" pitchFamily="34" charset="0"/>
              </a:rPr>
              <a:t>Турк </a:t>
            </a:r>
            <a:r>
              <a:rPr lang="mn-MN" sz="2800" dirty="0">
                <a:latin typeface="Arial Mon" panose="020B0500000000000000" pitchFamily="34" charset="0"/>
              </a:rPr>
              <a:t>Улс нь Дэлхийд хамгийн их яригддаг 5 дахь хэл болох Турк хэлний аймаг нь үгийн баялаг, түүхэн замнал, өргөн хэрэглээний байдлаараа дэлхийн хамгийн хүчин төгөлдөр хэлнүүдийн нэг болоод байна. </a:t>
            </a:r>
            <a:r>
              <a:rPr lang="mn-MN" sz="2800" dirty="0" smtClean="0">
                <a:latin typeface="Arial Mon" panose="020B0500000000000000" pitchFamily="34" charset="0"/>
              </a:rPr>
              <a:t> БНТУ нь тив </a:t>
            </a:r>
            <a:r>
              <a:rPr lang="mn-MN" sz="2800" dirty="0">
                <a:latin typeface="Arial Mon" panose="020B0500000000000000" pitchFamily="34" charset="0"/>
              </a:rPr>
              <a:t>дамнасан </a:t>
            </a:r>
            <a:r>
              <a:rPr lang="mn-MN" sz="2800" dirty="0" smtClean="0">
                <a:latin typeface="Arial Mon" panose="020B0500000000000000" pitchFamily="34" charset="0"/>
              </a:rPr>
              <a:t>зүүн Европ</a:t>
            </a:r>
            <a:r>
              <a:rPr lang="mn-MN" sz="2800" dirty="0">
                <a:latin typeface="Arial Mon" panose="020B0500000000000000" pitchFamily="34" charset="0"/>
              </a:rPr>
              <a:t> болон </a:t>
            </a:r>
            <a:r>
              <a:rPr lang="mn-MN" sz="2800" dirty="0" smtClean="0">
                <a:latin typeface="Arial Mon" panose="020B0500000000000000" pitchFamily="34" charset="0"/>
              </a:rPr>
              <a:t>өрнөд Азийн улс юм</a:t>
            </a:r>
            <a:r>
              <a:rPr lang="mn-MN" sz="2800" dirty="0">
                <a:latin typeface="Arial Mon" panose="020B0500000000000000" pitchFamily="34" charset="0"/>
              </a:rPr>
              <a:t>. </a:t>
            </a:r>
            <a:r>
              <a:rPr lang="mn-MN" sz="2800" dirty="0" smtClean="0">
                <a:latin typeface="Arial Mon" panose="020B0500000000000000" pitchFamily="34" charset="0"/>
              </a:rPr>
              <a:t>Нийтээрээ</a:t>
            </a:r>
            <a:r>
              <a:rPr lang="mn-MN" sz="2800" dirty="0">
                <a:latin typeface="Arial Mon" panose="020B0500000000000000" pitchFamily="34" charset="0"/>
              </a:rPr>
              <a:t> </a:t>
            </a:r>
            <a:r>
              <a:rPr lang="mn-MN" sz="2800" dirty="0" smtClean="0">
                <a:latin typeface="Arial Mon" panose="020B0500000000000000" pitchFamily="34" charset="0"/>
              </a:rPr>
              <a:t>Ислам шашны</a:t>
            </a:r>
            <a:r>
              <a:rPr lang="mn-MN" sz="2800" dirty="0">
                <a:latin typeface="Arial Mon" panose="020B0500000000000000" pitchFamily="34" charset="0"/>
              </a:rPr>
              <a:t> </a:t>
            </a:r>
            <a:r>
              <a:rPr lang="mn-MN" sz="2800" dirty="0" smtClean="0">
                <a:latin typeface="Arial Mon" panose="020B0500000000000000" pitchFamily="34" charset="0"/>
              </a:rPr>
              <a:t>шүтлэгтэй</a:t>
            </a:r>
            <a:r>
              <a:rPr lang="mn-MN" sz="2800" dirty="0">
                <a:latin typeface="Arial Mon" panose="020B0500000000000000" pitchFamily="34" charset="0"/>
              </a:rPr>
              <a:t> албан </a:t>
            </a:r>
            <a:r>
              <a:rPr lang="mn-MN" sz="2800" dirty="0" smtClean="0">
                <a:latin typeface="Arial Mon" panose="020B0500000000000000" pitchFamily="34" charset="0"/>
              </a:rPr>
              <a:t>ёсны </a:t>
            </a:r>
            <a:r>
              <a:rPr lang="mn-MN" sz="2800" dirty="0">
                <a:latin typeface="Arial Mon" panose="020B0500000000000000" pitchFamily="34" charset="0"/>
              </a:rPr>
              <a:t>хэл нь </a:t>
            </a:r>
            <a:r>
              <a:rPr lang="mn-MN" sz="2800" dirty="0" smtClean="0">
                <a:latin typeface="Arial Mon" panose="020B0500000000000000" pitchFamily="34" charset="0"/>
              </a:rPr>
              <a:t>Турк, Иран </a:t>
            </a:r>
            <a:r>
              <a:rPr lang="mn-MN" sz="2800" dirty="0">
                <a:latin typeface="Arial Mon" panose="020B0500000000000000" pitchFamily="34" charset="0"/>
              </a:rPr>
              <a:t>гаралтай өөрсдийн </a:t>
            </a:r>
            <a:r>
              <a:rPr lang="mn-MN" sz="2800" dirty="0" smtClean="0">
                <a:latin typeface="Arial Mon" panose="020B0500000000000000" pitchFamily="34" charset="0"/>
              </a:rPr>
              <a:t>хэлээр, </a:t>
            </a:r>
            <a:r>
              <a:rPr lang="mn-MN" sz="2800" dirty="0">
                <a:latin typeface="Arial Mon" panose="020B0500000000000000" pitchFamily="34" charset="0"/>
              </a:rPr>
              <a:t>Курд, Заза гэсэн хэлээр </a:t>
            </a:r>
            <a:r>
              <a:rPr lang="mn-MN" sz="2800" dirty="0" smtClean="0">
                <a:latin typeface="Arial Mon" panose="020B0500000000000000" pitchFamily="34" charset="0"/>
              </a:rPr>
              <a:t>ярьдаг. Турк улс нь </a:t>
            </a:r>
            <a:r>
              <a:rPr lang="mn-MN" sz="2800" dirty="0">
                <a:latin typeface="Arial Mon" panose="020B0500000000000000" pitchFamily="34" charset="0"/>
              </a:rPr>
              <a:t>ёс заншил, </a:t>
            </a:r>
            <a:r>
              <a:rPr lang="mn-MN" sz="2800" dirty="0" smtClean="0">
                <a:latin typeface="Arial Mon" panose="020B0500000000000000" pitchFamily="34" charset="0"/>
              </a:rPr>
              <a:t>зан үйл</a:t>
            </a:r>
            <a:r>
              <a:rPr lang="mn-MN" sz="2800" dirty="0">
                <a:latin typeface="Arial Mon" panose="020B0500000000000000" pitchFamily="34" charset="0"/>
              </a:rPr>
              <a:t>, өв уламжлалыг хүндэлж яс </a:t>
            </a:r>
            <a:r>
              <a:rPr lang="mn-MN" sz="2800" dirty="0" smtClean="0">
                <a:latin typeface="Arial Mon" panose="020B0500000000000000" pitchFamily="34" charset="0"/>
              </a:rPr>
              <a:t>үндэсээ </a:t>
            </a:r>
            <a:r>
              <a:rPr lang="mn-MN" sz="2800" dirty="0">
                <a:latin typeface="Arial Mon" panose="020B0500000000000000" pitchFamily="34" charset="0"/>
              </a:rPr>
              <a:t>цэврээр </a:t>
            </a:r>
            <a:r>
              <a:rPr lang="mn-MN" sz="2800" dirty="0" smtClean="0">
                <a:latin typeface="Arial Mon" panose="020B0500000000000000" pitchFamily="34" charset="0"/>
              </a:rPr>
              <a:t>хадгалсаар ирсэн</a:t>
            </a:r>
          </a:p>
        </p:txBody>
      </p:sp>
    </p:spTree>
    <p:extLst>
      <p:ext uri="{BB962C8B-B14F-4D97-AF65-F5344CB8AC3E}">
        <p14:creationId xmlns:p14="http://schemas.microsoft.com/office/powerpoint/2010/main" val="306019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0" y="533400"/>
            <a:ext cx="5334000" cy="5867400"/>
          </a:xfrm>
        </p:spPr>
        <p:txBody>
          <a:bodyPr>
            <a:normAutofit fontScale="85000" lnSpcReduction="10000"/>
          </a:bodyPr>
          <a:lstStyle/>
          <a:p>
            <a:pPr marL="0" indent="0">
              <a:buNone/>
            </a:pPr>
            <a:r>
              <a:rPr lang="mn-MN" dirty="0">
                <a:latin typeface="Arial Mon" panose="020B0500000000000000" pitchFamily="34" charset="0"/>
              </a:rPr>
              <a:t>Турк улсын зан заншил нь: Исламын шашинт орнуудаас хамгийн зөөлөн ая дуу шашны бодлоготой орон. Тэд ислам шашны рамазан, курбан зэрэг баяруудыг маш өргөн тэмдэглэх бөгөөд эдгээр баярын өдрүүдэд бүх нийтээр амардаг. Мөн энд өөр хаана ч байддаггүй аливи хэмээх ислам шашны урсгал бий бөгөөд энэ нь нүүдэлчин бөө мөргөлт </a:t>
            </a:r>
            <a:r>
              <a:rPr lang="mn-MN" dirty="0" smtClean="0">
                <a:latin typeface="Arial Mon" panose="020B0500000000000000" pitchFamily="34" charset="0"/>
              </a:rPr>
              <a:t>турк </a:t>
            </a:r>
            <a:r>
              <a:rPr lang="mn-MN" dirty="0">
                <a:latin typeface="Arial Mon" panose="020B0500000000000000" pitchFamily="34" charset="0"/>
              </a:rPr>
              <a:t>аймгуудын зан заншилтай холилдсноос үүссэн гэж үздэг.</a:t>
            </a:r>
          </a:p>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27" y="5105400"/>
            <a:ext cx="3437224" cy="1690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327" y="3429000"/>
            <a:ext cx="3437224"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27" y="110836"/>
            <a:ext cx="3437223"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902" y="1849582"/>
            <a:ext cx="3450648" cy="1579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184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615462"/>
          </a:xfrm>
        </p:spPr>
        <p:txBody>
          <a:bodyPr>
            <a:normAutofit/>
          </a:bodyPr>
          <a:lstStyle/>
          <a:p>
            <a:r>
              <a:rPr lang="mn-MN" sz="2800" dirty="0" smtClean="0">
                <a:latin typeface="Arial Mon" panose="020B0500000000000000" pitchFamily="34" charset="0"/>
              </a:rPr>
              <a:t>ДНБ, Нэг хүнд ногдох ДНБ</a:t>
            </a:r>
            <a:endParaRPr lang="en-US" sz="2800" dirty="0">
              <a:latin typeface="Arial Mon" panose="020B0500000000000000" pitchFamily="34" charset="0"/>
            </a:endParaRPr>
          </a:p>
        </p:txBody>
      </p:sp>
      <p:sp>
        <p:nvSpPr>
          <p:cNvPr id="3" name="Content Placeholder 2"/>
          <p:cNvSpPr>
            <a:spLocks noGrp="1"/>
          </p:cNvSpPr>
          <p:nvPr>
            <p:ph idx="1"/>
          </p:nvPr>
        </p:nvSpPr>
        <p:spPr>
          <a:xfrm>
            <a:off x="304800" y="762000"/>
            <a:ext cx="8229600" cy="1752600"/>
          </a:xfrm>
        </p:spPr>
        <p:txBody>
          <a:bodyPr/>
          <a:lstStyle/>
          <a:p>
            <a:pPr marL="0" indent="0">
              <a:buNone/>
            </a:pPr>
            <a:r>
              <a:rPr lang="mn-MN" sz="2000" b="1" dirty="0" smtClean="0">
                <a:latin typeface="Arial Mon" panose="020B0500000000000000" pitchFamily="34" charset="0"/>
              </a:rPr>
              <a:t>ДНБ</a:t>
            </a:r>
            <a:r>
              <a:rPr lang="en-US" sz="2000" dirty="0">
                <a:latin typeface="Arial Mon" panose="020B0500000000000000" pitchFamily="34" charset="0"/>
              </a:rPr>
              <a:t> </a:t>
            </a:r>
            <a:r>
              <a:rPr lang="en-US" sz="2000" dirty="0" smtClean="0">
                <a:latin typeface="Arial Mon" panose="020B0500000000000000" pitchFamily="34" charset="0"/>
              </a:rPr>
              <a:t>$</a:t>
            </a:r>
            <a:r>
              <a:rPr lang="mn-MN" sz="2000" dirty="0" smtClean="0">
                <a:latin typeface="Arial Mon" panose="020B0500000000000000" pitchFamily="34" charset="0"/>
              </a:rPr>
              <a:t>647.2</a:t>
            </a:r>
            <a:r>
              <a:rPr lang="en-US" sz="2000" dirty="0" smtClean="0">
                <a:latin typeface="Arial Mon" panose="020B0500000000000000" pitchFamily="34" charset="0"/>
              </a:rPr>
              <a:t> (</a:t>
            </a:r>
            <a:r>
              <a:rPr lang="mn-MN" sz="2000" dirty="0" smtClean="0">
                <a:latin typeface="Arial Mon" panose="020B0500000000000000" pitchFamily="34" charset="0"/>
              </a:rPr>
              <a:t>647 триллон </a:t>
            </a:r>
            <a:r>
              <a:rPr lang="mn-MN" sz="2000" dirty="0">
                <a:latin typeface="Arial Mon" panose="020B0500000000000000" pitchFamily="34" charset="0"/>
              </a:rPr>
              <a:t>2</a:t>
            </a:r>
            <a:r>
              <a:rPr lang="mn-MN" sz="2000" dirty="0" smtClean="0">
                <a:latin typeface="Arial Mon" panose="020B0500000000000000" pitchFamily="34" charset="0"/>
              </a:rPr>
              <a:t> тербум</a:t>
            </a:r>
            <a:r>
              <a:rPr lang="en-US" sz="2000" dirty="0" smtClean="0">
                <a:latin typeface="Arial Mon" panose="020B0500000000000000" pitchFamily="34" charset="0"/>
              </a:rPr>
              <a:t>) </a:t>
            </a:r>
            <a:r>
              <a:rPr lang="en-US" sz="2000" dirty="0">
                <a:latin typeface="Arial Mon" panose="020B0500000000000000" pitchFamily="34" charset="0"/>
              </a:rPr>
              <a:t>(2008 </a:t>
            </a:r>
            <a:r>
              <a:rPr lang="mn-MN" sz="2000" dirty="0" smtClean="0">
                <a:latin typeface="Arial Mon" panose="020B0500000000000000" pitchFamily="34" charset="0"/>
              </a:rPr>
              <a:t>оны байдлаар</a:t>
            </a:r>
            <a:r>
              <a:rPr lang="en-US" sz="2000" dirty="0" smtClean="0">
                <a:latin typeface="Arial Mon" panose="020B0500000000000000" pitchFamily="34" charset="0"/>
              </a:rPr>
              <a:t>)</a:t>
            </a:r>
            <a:r>
              <a:rPr lang="en-US" sz="2000" dirty="0">
                <a:latin typeface="Arial Mon" panose="020B0500000000000000" pitchFamily="34" charset="0"/>
              </a:rPr>
              <a:t/>
            </a:r>
            <a:br>
              <a:rPr lang="en-US" sz="2000" dirty="0">
                <a:latin typeface="Arial Mon" panose="020B0500000000000000" pitchFamily="34" charset="0"/>
              </a:rPr>
            </a:br>
            <a:r>
              <a:rPr lang="mn-MN" sz="2000" b="1" dirty="0" smtClean="0">
                <a:latin typeface="Arial Mon" panose="020B0500000000000000" pitchFamily="34" charset="0"/>
              </a:rPr>
              <a:t>Хүн амд ноогдох</a:t>
            </a:r>
            <a:r>
              <a:rPr lang="en-US" sz="2000" b="1" dirty="0" smtClean="0">
                <a:latin typeface="Arial Mon" panose="020B0500000000000000" pitchFamily="34" charset="0"/>
              </a:rPr>
              <a:t> </a:t>
            </a:r>
            <a:r>
              <a:rPr lang="mn-MN" sz="2000" b="1" dirty="0" smtClean="0">
                <a:latin typeface="Arial Mon" panose="020B0500000000000000" pitchFamily="34" charset="0"/>
              </a:rPr>
              <a:t>ДНБ</a:t>
            </a:r>
            <a:r>
              <a:rPr lang="en-US" sz="2000" dirty="0">
                <a:latin typeface="Arial Mon" panose="020B0500000000000000" pitchFamily="34" charset="0"/>
              </a:rPr>
              <a:t> </a:t>
            </a:r>
            <a:r>
              <a:rPr lang="en-US" sz="2000" dirty="0" smtClean="0">
                <a:latin typeface="Arial Mon" panose="020B0500000000000000" pitchFamily="34" charset="0"/>
              </a:rPr>
              <a:t>$9.333 (</a:t>
            </a:r>
            <a:r>
              <a:rPr lang="en-US" sz="2000" dirty="0">
                <a:latin typeface="Arial Mon" panose="020B0500000000000000" pitchFamily="34" charset="0"/>
              </a:rPr>
              <a:t>2007 </a:t>
            </a:r>
            <a:r>
              <a:rPr lang="mn-MN" sz="2000" dirty="0" smtClean="0">
                <a:latin typeface="Arial Mon" panose="020B0500000000000000" pitchFamily="34" charset="0"/>
              </a:rPr>
              <a:t>оны байдлаар</a:t>
            </a:r>
            <a:r>
              <a:rPr lang="en-US" sz="2000" dirty="0" smtClean="0">
                <a:latin typeface="Arial Mon" panose="020B0500000000000000" pitchFamily="34" charset="0"/>
              </a:rPr>
              <a:t>)</a:t>
            </a:r>
            <a:endParaRPr lang="mn-MN" sz="2000" dirty="0" smtClean="0">
              <a:latin typeface="Arial Mon" panose="020B0500000000000000" pitchFamily="34" charset="0"/>
            </a:endParaRPr>
          </a:p>
          <a:p>
            <a:pPr marL="0" indent="0">
              <a:buNone/>
            </a:pPr>
            <a:r>
              <a:rPr lang="en-US" sz="2000" b="1" dirty="0" smtClean="0">
                <a:latin typeface="Arial Mon" panose="020B0500000000000000" pitchFamily="34" charset="0"/>
              </a:rPr>
              <a:t>Д</a:t>
            </a:r>
            <a:r>
              <a:rPr lang="mn-MN" sz="2000" b="1" dirty="0" smtClean="0">
                <a:latin typeface="Arial Mon" panose="020B0500000000000000" pitchFamily="34" charset="0"/>
              </a:rPr>
              <a:t>НБ</a:t>
            </a:r>
            <a:r>
              <a:rPr lang="en-US" sz="2000" dirty="0">
                <a:latin typeface="Arial Mon" panose="020B0500000000000000" pitchFamily="34" charset="0"/>
              </a:rPr>
              <a:t> </a:t>
            </a:r>
            <a:r>
              <a:rPr lang="mn-MN" sz="2000" dirty="0" smtClean="0">
                <a:latin typeface="Arial Mon" panose="020B0500000000000000" pitchFamily="34" charset="0"/>
              </a:rPr>
              <a:t> </a:t>
            </a:r>
            <a:r>
              <a:rPr lang="en-US" sz="2000" dirty="0">
                <a:latin typeface="Arial Mon" panose="020B0500000000000000" pitchFamily="34" charset="0"/>
              </a:rPr>
              <a:t>$</a:t>
            </a:r>
            <a:r>
              <a:rPr lang="mn-MN" sz="2000" dirty="0" smtClean="0">
                <a:latin typeface="Arial Mon" panose="020B0500000000000000" pitchFamily="34" charset="0"/>
              </a:rPr>
              <a:t>731.089 </a:t>
            </a:r>
            <a:r>
              <a:rPr lang="mn-MN" sz="2000" dirty="0"/>
              <a:t>их наяд</a:t>
            </a:r>
            <a:r>
              <a:rPr lang="en-US" sz="2000" dirty="0" smtClean="0">
                <a:latin typeface="Arial Mon" panose="020B0500000000000000" pitchFamily="34" charset="0"/>
              </a:rPr>
              <a:t> </a:t>
            </a:r>
            <a:r>
              <a:rPr lang="en-US" sz="2000" dirty="0">
                <a:latin typeface="Arial Mon" panose="020B0500000000000000" pitchFamily="34" charset="0"/>
              </a:rPr>
              <a:t>(</a:t>
            </a:r>
            <a:r>
              <a:rPr lang="en-US" sz="2000" dirty="0" smtClean="0">
                <a:latin typeface="Arial Mon" panose="020B0500000000000000" pitchFamily="34" charset="0"/>
              </a:rPr>
              <a:t>2</a:t>
            </a:r>
            <a:r>
              <a:rPr lang="mn-MN" sz="2000" dirty="0" smtClean="0">
                <a:latin typeface="Arial Mon" panose="020B0500000000000000" pitchFamily="34" charset="0"/>
              </a:rPr>
              <a:t>011</a:t>
            </a:r>
            <a:r>
              <a:rPr lang="en-US" sz="2000" dirty="0" smtClean="0">
                <a:latin typeface="Arial Mon" panose="020B0500000000000000" pitchFamily="34" charset="0"/>
              </a:rPr>
              <a:t> </a:t>
            </a:r>
            <a:r>
              <a:rPr lang="mn-MN" sz="2000" dirty="0">
                <a:latin typeface="Arial Mon" panose="020B0500000000000000" pitchFamily="34" charset="0"/>
              </a:rPr>
              <a:t>оны байдлаар</a:t>
            </a:r>
            <a:r>
              <a:rPr lang="en-US" sz="2000" dirty="0" smtClean="0">
                <a:latin typeface="Arial Mon" panose="020B0500000000000000" pitchFamily="34" charset="0"/>
              </a:rPr>
              <a:t>)</a:t>
            </a:r>
            <a:endParaRPr lang="mn-MN" sz="2000" dirty="0" smtClean="0">
              <a:latin typeface="Arial Mon" panose="020B0500000000000000" pitchFamily="34" charset="0"/>
            </a:endParaRPr>
          </a:p>
          <a:p>
            <a:pPr marL="0" indent="0">
              <a:buNone/>
            </a:pPr>
            <a:r>
              <a:rPr lang="mn-MN" sz="2000" b="1" dirty="0" smtClean="0">
                <a:latin typeface="Arial Mon" panose="020B0500000000000000" pitchFamily="34" charset="0"/>
              </a:rPr>
              <a:t> Нэг хүнд ноогдох ДНБ</a:t>
            </a:r>
            <a:r>
              <a:rPr lang="en-US" sz="2000" dirty="0">
                <a:latin typeface="Arial Mon" panose="020B0500000000000000" pitchFamily="34" charset="0"/>
              </a:rPr>
              <a:t> $</a:t>
            </a:r>
            <a:r>
              <a:rPr lang="en-US" sz="2000" dirty="0" smtClean="0">
                <a:latin typeface="Arial Mon" panose="020B0500000000000000" pitchFamily="34" charset="0"/>
              </a:rPr>
              <a:t>10,522 (20</a:t>
            </a:r>
            <a:r>
              <a:rPr lang="mn-MN" sz="2000" dirty="0">
                <a:latin typeface="Arial Mon" panose="020B0500000000000000" pitchFamily="34" charset="0"/>
              </a:rPr>
              <a:t>11 оны байдлаар</a:t>
            </a:r>
            <a:r>
              <a:rPr lang="en-US" sz="2000" dirty="0" smtClean="0">
                <a:latin typeface="Arial Mon" panose="020B0500000000000000" pitchFamily="34" charset="0"/>
              </a:rPr>
              <a:t>)</a:t>
            </a:r>
            <a:endParaRPr lang="mn-MN" sz="2000" dirty="0">
              <a:latin typeface="Arial Mon" panose="020B0500000000000000" pitchFamily="34" charset="0"/>
            </a:endParaRPr>
          </a:p>
          <a:p>
            <a:pPr marL="0" indent="0">
              <a:buNone/>
            </a:pPr>
            <a:endParaRPr lang="mn-MN" sz="2000" dirty="0" smtClean="0">
              <a:latin typeface="Arial Mon" panose="020B0500000000000000" pitchFamily="34" charset="0"/>
            </a:endParaRPr>
          </a:p>
          <a:p>
            <a:pPr marL="0" indent="0">
              <a:buNone/>
            </a:pPr>
            <a:endParaRPr lang="mn-MN" sz="2000" dirty="0" smtClean="0">
              <a:latin typeface="Arial Mon" panose="020B0500000000000000" pitchFamily="34" charset="0"/>
            </a:endParaRPr>
          </a:p>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09800"/>
            <a:ext cx="84582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109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mn-MN" sz="2800" dirty="0" smtClean="0">
                <a:latin typeface="Arial Mon" panose="020B0500000000000000" pitchFamily="34" charset="0"/>
              </a:rPr>
              <a:t>Эдийг засгийн үзүүлэлт, гол салбарууд</a:t>
            </a:r>
            <a:endParaRPr lang="en-US" sz="2800" dirty="0">
              <a:latin typeface="Arial Mon" panose="020B0500000000000000" pitchFamily="34" charset="0"/>
            </a:endParaRPr>
          </a:p>
        </p:txBody>
      </p:sp>
      <p:sp>
        <p:nvSpPr>
          <p:cNvPr id="11" name="Content Placeholder 10"/>
          <p:cNvSpPr>
            <a:spLocks noGrp="1"/>
          </p:cNvSpPr>
          <p:nvPr>
            <p:ph idx="1"/>
          </p:nvPr>
        </p:nvSpPr>
        <p:spPr>
          <a:xfrm>
            <a:off x="339436" y="768927"/>
            <a:ext cx="8229600" cy="831273"/>
          </a:xfrm>
        </p:spPr>
        <p:txBody>
          <a:bodyPr>
            <a:normAutofit fontScale="47500" lnSpcReduction="20000"/>
          </a:bodyPr>
          <a:lstStyle/>
          <a:p>
            <a:pPr marL="0" indent="0">
              <a:buNone/>
            </a:pPr>
            <a:r>
              <a:rPr lang="mn-MN" sz="4200" b="1" dirty="0" smtClean="0">
                <a:latin typeface="Arial Mon" panose="020B0500000000000000" pitchFamily="34" charset="0"/>
              </a:rPr>
              <a:t>Эдийн засгийн үзүүлэлтүүд: </a:t>
            </a:r>
            <a:r>
              <a:rPr lang="mn-MN" sz="4200" dirty="0" smtClean="0">
                <a:latin typeface="Arial Mon" panose="020B0500000000000000" pitchFamily="34" charset="0"/>
              </a:rPr>
              <a:t>1</a:t>
            </a:r>
            <a:r>
              <a:rPr lang="mn-MN" sz="4200" dirty="0">
                <a:latin typeface="Arial Mon" panose="020B0500000000000000" pitchFamily="34" charset="0"/>
              </a:rPr>
              <a:t>. </a:t>
            </a:r>
            <a:r>
              <a:rPr lang="mn-MN" sz="4200" dirty="0" smtClean="0">
                <a:latin typeface="Arial Mon" panose="020B0500000000000000" pitchFamily="34" charset="0"/>
              </a:rPr>
              <a:t>Дотоодын </a:t>
            </a:r>
            <a:r>
              <a:rPr lang="mn-MN" sz="4200" dirty="0">
                <a:latin typeface="Arial Mon" panose="020B0500000000000000" pitchFamily="34" charset="0"/>
              </a:rPr>
              <a:t>нийт </a:t>
            </a:r>
            <a:r>
              <a:rPr lang="mn-MN" sz="4200" dirty="0" smtClean="0">
                <a:latin typeface="Arial Mon" panose="020B0500000000000000" pitchFamily="34" charset="0"/>
              </a:rPr>
              <a:t>бүтээгдэхүүн</a:t>
            </a:r>
            <a:r>
              <a:rPr lang="en-US" sz="4200" dirty="0" smtClean="0">
                <a:latin typeface="Arial Mon" panose="020B0500000000000000" pitchFamily="34" charset="0"/>
              </a:rPr>
              <a:t> </a:t>
            </a:r>
            <a:r>
              <a:rPr lang="mn-MN" sz="4200" dirty="0" smtClean="0">
                <a:latin typeface="Arial Mon" panose="020B0500000000000000" pitchFamily="34" charset="0"/>
              </a:rPr>
              <a:t> 2</a:t>
            </a:r>
            <a:r>
              <a:rPr lang="mn-MN" sz="4200" dirty="0">
                <a:latin typeface="Arial Mon" panose="020B0500000000000000" pitchFamily="34" charset="0"/>
              </a:rPr>
              <a:t>. </a:t>
            </a:r>
            <a:r>
              <a:rPr lang="mn-MN" sz="4200" dirty="0" smtClean="0">
                <a:latin typeface="Arial Mon" panose="020B0500000000000000" pitchFamily="34" charset="0"/>
              </a:rPr>
              <a:t>Ажил эрхлэлт</a:t>
            </a:r>
            <a:r>
              <a:rPr lang="en-US" sz="4200" dirty="0" smtClean="0">
                <a:latin typeface="Arial Mon" panose="020B0500000000000000" pitchFamily="34" charset="0"/>
              </a:rPr>
              <a:t>  </a:t>
            </a:r>
            <a:r>
              <a:rPr lang="mn-MN" sz="4200" dirty="0" smtClean="0">
                <a:latin typeface="Arial Mon" panose="020B0500000000000000" pitchFamily="34" charset="0"/>
              </a:rPr>
              <a:t>3</a:t>
            </a:r>
            <a:r>
              <a:rPr lang="mn-MN" sz="4200" dirty="0">
                <a:latin typeface="Arial Mon" panose="020B0500000000000000" pitchFamily="34" charset="0"/>
              </a:rPr>
              <a:t>. </a:t>
            </a:r>
            <a:r>
              <a:rPr lang="mn-MN" sz="4200" dirty="0" smtClean="0">
                <a:latin typeface="Arial Mon" panose="020B0500000000000000" pitchFamily="34" charset="0"/>
              </a:rPr>
              <a:t>Үнийн өсөлт</a:t>
            </a:r>
            <a:r>
              <a:rPr lang="en-US" sz="4200" dirty="0" smtClean="0">
                <a:latin typeface="Arial Mon" panose="020B0500000000000000" pitchFamily="34" charset="0"/>
              </a:rPr>
              <a:t> </a:t>
            </a:r>
            <a:r>
              <a:rPr lang="mn-MN" sz="4200" dirty="0" smtClean="0">
                <a:latin typeface="Arial Mon" panose="020B0500000000000000" pitchFamily="34" charset="0"/>
              </a:rPr>
              <a:t>4</a:t>
            </a:r>
            <a:r>
              <a:rPr lang="mn-MN" sz="4200" dirty="0">
                <a:latin typeface="Arial Mon" panose="020B0500000000000000" pitchFamily="34" charset="0"/>
              </a:rPr>
              <a:t>. </a:t>
            </a:r>
            <a:r>
              <a:rPr lang="mn-MN" sz="4200" dirty="0" smtClean="0">
                <a:latin typeface="Arial Mon" panose="020B0500000000000000" pitchFamily="34" charset="0"/>
              </a:rPr>
              <a:t>Зээлийн хүү</a:t>
            </a:r>
            <a:r>
              <a:rPr lang="en-US" sz="4200" dirty="0" smtClean="0">
                <a:latin typeface="Arial Mon" panose="020B0500000000000000" pitchFamily="34" charset="0"/>
              </a:rPr>
              <a:t>  </a:t>
            </a:r>
            <a:r>
              <a:rPr lang="mn-MN" dirty="0"/>
              <a:t/>
            </a:r>
            <a:br>
              <a:rPr lang="mn-MN" dirty="0"/>
            </a:br>
            <a:r>
              <a:rPr lang="mn-MN" dirty="0"/>
              <a:t> </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04926"/>
            <a:ext cx="8982940" cy="2428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724275"/>
            <a:ext cx="4475018" cy="3133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1218" y="3724274"/>
            <a:ext cx="4507922" cy="313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946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circle(in)">
                                      <p:cBhvr>
                                        <p:cTn id="7" dur="20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wipe(down)">
                                      <p:cBhvr>
                                        <p:cTn id="12" dur="500"/>
                                        <p:tgtEl>
                                          <p:spTgt spid="205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Эдийн </a:t>
            </a:r>
            <a:r>
              <a:rPr lang="mn-MN" dirty="0"/>
              <a:t>засгийн гол </a:t>
            </a:r>
            <a:r>
              <a:rPr lang="mn-MN" dirty="0" smtClean="0"/>
              <a:t>салбарууд нь</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mn-MN" dirty="0"/>
              <a:t>Э</a:t>
            </a:r>
            <a:r>
              <a:rPr lang="mn-MN" dirty="0" smtClean="0"/>
              <a:t>дийн </a:t>
            </a:r>
            <a:r>
              <a:rPr lang="mn-MN" dirty="0"/>
              <a:t>засгийн гол салбарууд нь аж үйлдвэрлэл, барилга, аялал жуулчлал, хөдөө аж ахуй, гадаад худалдаа </a:t>
            </a:r>
            <a:r>
              <a:rPr lang="mn-MN" dirty="0" smtClean="0"/>
              <a:t>юм. Турк </a:t>
            </a:r>
            <a:r>
              <a:rPr lang="mn-MN" dirty="0"/>
              <a:t>нь газар зүйн маш таатай байрлалтай. Тэд үүнийгээ ч сайн ашиглаж, аялал жуулчлал, гадаад худалдаа, усан тээврийг өндөр хөгжүүлсөн. Өнгөрсөн жил албан бус тоогоор 30 орчим сая жуулчин хүлээн авчээ. Турк бол үйлдвэрлэгч орон. Тэд байлдааны онгоц, авто машин, зэвсэг техникээс авхуулаад хүний хэрэгцээний бүхий л бараа бүтээгдхүүнийг үйлдвэрлэнэ.</a:t>
            </a:r>
            <a:endParaRPr lang="en-US" dirty="0"/>
          </a:p>
        </p:txBody>
      </p:sp>
    </p:spTree>
    <p:extLst>
      <p:ext uri="{BB962C8B-B14F-4D97-AF65-F5344CB8AC3E}">
        <p14:creationId xmlns:p14="http://schemas.microsoft.com/office/powerpoint/2010/main" val="396458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325562"/>
          </a:xfrm>
        </p:spPr>
        <p:txBody>
          <a:bodyPr>
            <a:normAutofit/>
          </a:bodyPr>
          <a:lstStyle/>
          <a:p>
            <a:r>
              <a:rPr lang="mn-MN" sz="2400" dirty="0" smtClean="0">
                <a:latin typeface="Arial Mon" panose="020B0500000000000000" pitchFamily="34" charset="0"/>
              </a:rPr>
              <a:t>Експорт, Импортын хэмжээ, гол бүтээгдэхүүнүүд, ямар улс руу Експортолдог, Импортолдог вэ? </a:t>
            </a:r>
            <a:endParaRPr lang="en-US" sz="2400" dirty="0">
              <a:latin typeface="Arial Mon" panose="020B0500000000000000"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79965461"/>
              </p:ext>
            </p:extLst>
          </p:nvPr>
        </p:nvGraphicFramePr>
        <p:xfrm>
          <a:off x="762000" y="1047781"/>
          <a:ext cx="7010400" cy="1924019"/>
        </p:xfrm>
        <a:graphic>
          <a:graphicData uri="http://schemas.openxmlformats.org/drawingml/2006/table">
            <a:tbl>
              <a:tblPr>
                <a:tableStyleId>{3C2FFA5D-87B4-456A-9821-1D502468CF0F}</a:tableStyleId>
              </a:tblPr>
              <a:tblGrid>
                <a:gridCol w="1566387"/>
                <a:gridCol w="969548"/>
                <a:gridCol w="1755648"/>
                <a:gridCol w="1564892"/>
                <a:gridCol w="1153925"/>
              </a:tblGrid>
              <a:tr h="427007">
                <a:tc>
                  <a:txBody>
                    <a:bodyPr/>
                    <a:lstStyle/>
                    <a:p>
                      <a:pPr algn="l" fontAlgn="b"/>
                      <a:r>
                        <a:rPr lang="en-US" sz="1400" dirty="0">
                          <a:effectLst/>
                        </a:rPr>
                        <a:t>Indicator</a:t>
                      </a:r>
                      <a:endParaRPr lang="en-US" sz="1400" b="1" dirty="0">
                        <a:effectLst/>
                        <a:latin typeface="Arial Mon" panose="020B0500000000000000" pitchFamily="34" charset="0"/>
                      </a:endParaRPr>
                    </a:p>
                  </a:txBody>
                  <a:tcPr marL="71329" marR="71329" marT="71329" marB="71329" anchor="b"/>
                </a:tc>
                <a:tc>
                  <a:txBody>
                    <a:bodyPr/>
                    <a:lstStyle/>
                    <a:p>
                      <a:pPr algn="l" fontAlgn="b"/>
                      <a:r>
                        <a:rPr lang="en-US" sz="1400">
                          <a:effectLst/>
                        </a:rPr>
                        <a:t>Level</a:t>
                      </a:r>
                      <a:endParaRPr lang="en-US" sz="1400" b="1">
                        <a:effectLst/>
                        <a:latin typeface="Arial Mon" panose="020B0500000000000000" pitchFamily="34" charset="0"/>
                      </a:endParaRPr>
                    </a:p>
                  </a:txBody>
                  <a:tcPr marL="71329" marR="71329" marT="71329" marB="71329" anchor="b"/>
                </a:tc>
                <a:tc>
                  <a:txBody>
                    <a:bodyPr/>
                    <a:lstStyle/>
                    <a:p>
                      <a:pPr algn="l" fontAlgn="b"/>
                      <a:r>
                        <a:rPr lang="en-US" sz="1400" dirty="0">
                          <a:effectLst/>
                        </a:rPr>
                        <a:t>Units</a:t>
                      </a:r>
                      <a:endParaRPr lang="en-US" sz="1400" b="1" dirty="0">
                        <a:effectLst/>
                        <a:latin typeface="Arial Mon" panose="020B0500000000000000" pitchFamily="34" charset="0"/>
                      </a:endParaRPr>
                    </a:p>
                  </a:txBody>
                  <a:tcPr marL="71329" marR="71329" marT="71329" marB="71329" anchor="b"/>
                </a:tc>
                <a:tc>
                  <a:txBody>
                    <a:bodyPr/>
                    <a:lstStyle/>
                    <a:p>
                      <a:pPr algn="l" fontAlgn="b"/>
                      <a:r>
                        <a:rPr lang="en-US" sz="1400" dirty="0">
                          <a:effectLst/>
                        </a:rPr>
                        <a:t>As Of</a:t>
                      </a:r>
                      <a:endParaRPr lang="en-US" sz="1400" b="1" dirty="0">
                        <a:effectLst/>
                        <a:latin typeface="Arial Mon" panose="020B0500000000000000" pitchFamily="34" charset="0"/>
                      </a:endParaRPr>
                    </a:p>
                  </a:txBody>
                  <a:tcPr marL="71329" marR="71329" marT="71329" marB="71329" anchor="b"/>
                </a:tc>
                <a:tc>
                  <a:txBody>
                    <a:bodyPr/>
                    <a:lstStyle/>
                    <a:p>
                      <a:pPr algn="l" fontAlgn="b"/>
                      <a:r>
                        <a:rPr lang="en-US" sz="1400">
                          <a:effectLst/>
                        </a:rPr>
                        <a:t>1Y Chg</a:t>
                      </a:r>
                      <a:endParaRPr lang="en-US" sz="1400" b="1">
                        <a:effectLst/>
                        <a:latin typeface="Arial Mon" panose="020B0500000000000000" pitchFamily="34" charset="0"/>
                      </a:endParaRPr>
                    </a:p>
                  </a:txBody>
                  <a:tcPr marL="71329" marR="71329" marT="71329" marB="71329" anchor="b"/>
                </a:tc>
              </a:tr>
              <a:tr h="447726">
                <a:tc>
                  <a:txBody>
                    <a:bodyPr/>
                    <a:lstStyle/>
                    <a:p>
                      <a:pPr algn="l" fontAlgn="t"/>
                      <a:r>
                        <a:rPr lang="en-US" sz="1400" u="none" strike="noStrike">
                          <a:effectLst/>
                          <a:hlinkClick r:id="rId3"/>
                        </a:rPr>
                        <a:t>Imports</a:t>
                      </a:r>
                      <a:endParaRPr lang="en-US" sz="1400">
                        <a:effectLst/>
                        <a:latin typeface="Arial Mon" panose="020B0500000000000000" pitchFamily="34" charset="0"/>
                      </a:endParaRPr>
                    </a:p>
                  </a:txBody>
                  <a:tcPr marL="71329" marR="71329" marT="71329" marB="71329"/>
                </a:tc>
                <a:tc>
                  <a:txBody>
                    <a:bodyPr/>
                    <a:lstStyle/>
                    <a:p>
                      <a:pPr algn="l" fontAlgn="t"/>
                      <a:r>
                        <a:rPr lang="en-US" sz="1400" dirty="0" smtClean="0">
                          <a:effectLst/>
                        </a:rPr>
                        <a:t>236.5</a:t>
                      </a:r>
                      <a:endParaRPr lang="en-US" sz="1400" dirty="0">
                        <a:effectLst/>
                        <a:latin typeface="Arial Mon" panose="020B0500000000000000" pitchFamily="34" charset="0"/>
                      </a:endParaRPr>
                    </a:p>
                  </a:txBody>
                  <a:tcPr marL="71329" marR="71329" marT="71329" marB="71329"/>
                </a:tc>
                <a:tc>
                  <a:txBody>
                    <a:bodyPr/>
                    <a:lstStyle/>
                    <a:p>
                      <a:pPr algn="l" fontAlgn="t"/>
                      <a:r>
                        <a:rPr lang="en-US" sz="1400" dirty="0">
                          <a:effectLst/>
                        </a:rPr>
                        <a:t>Billion USD</a:t>
                      </a:r>
                      <a:endParaRPr lang="en-US" sz="1400" dirty="0">
                        <a:effectLst/>
                        <a:latin typeface="Arial Mon" panose="020B0500000000000000" pitchFamily="34" charset="0"/>
                      </a:endParaRPr>
                    </a:p>
                  </a:txBody>
                  <a:tcPr marL="71329" marR="71329" marT="71329" marB="71329"/>
                </a:tc>
                <a:tc>
                  <a:txBody>
                    <a:bodyPr/>
                    <a:lstStyle/>
                    <a:p>
                      <a:pPr algn="l" fontAlgn="t"/>
                      <a:r>
                        <a:rPr lang="en-US" sz="1400" dirty="0" smtClean="0">
                          <a:effectLst/>
                        </a:rPr>
                        <a:t>2012-12-31</a:t>
                      </a:r>
                      <a:endParaRPr lang="en-US" sz="1400" dirty="0">
                        <a:effectLst/>
                        <a:latin typeface="Arial Mon" panose="020B0500000000000000" pitchFamily="34" charset="0"/>
                      </a:endParaRPr>
                    </a:p>
                  </a:txBody>
                  <a:tcPr marL="71329" marR="71329" marT="71329" marB="71329"/>
                </a:tc>
                <a:tc>
                  <a:txBody>
                    <a:bodyPr/>
                    <a:lstStyle/>
                    <a:p>
                      <a:pPr algn="l" fontAlgn="t"/>
                      <a:r>
                        <a:rPr lang="en-US" sz="1400">
                          <a:effectLst/>
                        </a:rPr>
                        <a:t>-1.78%</a:t>
                      </a:r>
                      <a:endParaRPr lang="en-US" sz="1400">
                        <a:effectLst/>
                        <a:latin typeface="Arial Mon" panose="020B0500000000000000" pitchFamily="34" charset="0"/>
                      </a:endParaRPr>
                    </a:p>
                  </a:txBody>
                  <a:tcPr marL="71329" marR="71329" marT="71329" marB="71329"/>
                </a:tc>
              </a:tr>
              <a:tr h="585710">
                <a:tc>
                  <a:txBody>
                    <a:bodyPr/>
                    <a:lstStyle/>
                    <a:p>
                      <a:pPr algn="l" fontAlgn="t"/>
                      <a:r>
                        <a:rPr lang="en-US" sz="1400" u="none" strike="noStrike">
                          <a:effectLst/>
                          <a:hlinkClick r:id="rId4"/>
                        </a:rPr>
                        <a:t>Exports</a:t>
                      </a:r>
                      <a:endParaRPr lang="en-US" sz="1400">
                        <a:effectLst/>
                        <a:latin typeface="Arial Mon" panose="020B0500000000000000" pitchFamily="34" charset="0"/>
                      </a:endParaRPr>
                    </a:p>
                  </a:txBody>
                  <a:tcPr marL="71329" marR="71329" marT="71329" marB="71329"/>
                </a:tc>
                <a:tc>
                  <a:txBody>
                    <a:bodyPr/>
                    <a:lstStyle/>
                    <a:p>
                      <a:pPr algn="l" fontAlgn="t"/>
                      <a:r>
                        <a:rPr lang="en-US" sz="1400" dirty="0" smtClean="0">
                          <a:effectLst/>
                        </a:rPr>
                        <a:t>152.5</a:t>
                      </a:r>
                      <a:endParaRPr lang="en-US" sz="1400" dirty="0">
                        <a:effectLst/>
                        <a:latin typeface="Arial Mon" panose="020B0500000000000000" pitchFamily="34" charset="0"/>
                      </a:endParaRPr>
                    </a:p>
                  </a:txBody>
                  <a:tcPr marL="71329" marR="71329" marT="71329" marB="71329"/>
                </a:tc>
                <a:tc>
                  <a:txBody>
                    <a:bodyPr/>
                    <a:lstStyle/>
                    <a:p>
                      <a:pPr algn="l" fontAlgn="t"/>
                      <a:r>
                        <a:rPr lang="en-US" sz="1400">
                          <a:effectLst/>
                        </a:rPr>
                        <a:t>Billion USD</a:t>
                      </a:r>
                      <a:endParaRPr lang="en-US" sz="1400">
                        <a:effectLst/>
                        <a:latin typeface="Arial Mon" panose="020B0500000000000000" pitchFamily="34" charset="0"/>
                      </a:endParaRPr>
                    </a:p>
                  </a:txBody>
                  <a:tcPr marL="71329" marR="71329" marT="71329" marB="71329"/>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400" dirty="0" smtClean="0">
                          <a:effectLst/>
                        </a:rPr>
                        <a:t>2012-12-31</a:t>
                      </a:r>
                    </a:p>
                    <a:p>
                      <a:pPr algn="l" fontAlgn="t"/>
                      <a:endParaRPr lang="en-US" sz="1400" dirty="0">
                        <a:effectLst/>
                        <a:latin typeface="Arial Mon" panose="020B0500000000000000" pitchFamily="34" charset="0"/>
                      </a:endParaRPr>
                    </a:p>
                  </a:txBody>
                  <a:tcPr marL="71329" marR="71329" marT="71329" marB="71329"/>
                </a:tc>
                <a:tc>
                  <a:txBody>
                    <a:bodyPr/>
                    <a:lstStyle/>
                    <a:p>
                      <a:pPr algn="l" fontAlgn="t"/>
                      <a:r>
                        <a:rPr lang="en-US" sz="1400">
                          <a:effectLst/>
                        </a:rPr>
                        <a:t>13.06%</a:t>
                      </a:r>
                      <a:endParaRPr lang="en-US" sz="1400">
                        <a:effectLst/>
                        <a:latin typeface="Arial Mon" panose="020B0500000000000000" pitchFamily="34" charset="0"/>
                      </a:endParaRPr>
                    </a:p>
                  </a:txBody>
                  <a:tcPr marL="71329" marR="71329" marT="71329" marB="71329"/>
                </a:tc>
              </a:tr>
              <a:tr h="463576">
                <a:tc>
                  <a:txBody>
                    <a:bodyPr/>
                    <a:lstStyle/>
                    <a:p>
                      <a:pPr algn="l" fontAlgn="t"/>
                      <a:r>
                        <a:rPr lang="en-US" sz="1400" u="none" strike="noStrike">
                          <a:effectLst/>
                          <a:hlinkClick r:id="rId5"/>
                        </a:rPr>
                        <a:t>Total Reserves</a:t>
                      </a:r>
                      <a:endParaRPr lang="en-US" sz="1400">
                        <a:effectLst/>
                        <a:latin typeface="Arial Mon" panose="020B0500000000000000" pitchFamily="34" charset="0"/>
                      </a:endParaRPr>
                    </a:p>
                  </a:txBody>
                  <a:tcPr marL="71329" marR="71329" marT="71329" marB="71329"/>
                </a:tc>
                <a:tc>
                  <a:txBody>
                    <a:bodyPr/>
                    <a:lstStyle/>
                    <a:p>
                      <a:pPr algn="l" fontAlgn="t"/>
                      <a:r>
                        <a:rPr lang="en-US" sz="1400">
                          <a:effectLst/>
                        </a:rPr>
                        <a:t>0.00</a:t>
                      </a:r>
                      <a:endParaRPr lang="en-US" sz="1400">
                        <a:effectLst/>
                        <a:latin typeface="Arial Mon" panose="020B0500000000000000" pitchFamily="34" charset="0"/>
                      </a:endParaRPr>
                    </a:p>
                  </a:txBody>
                  <a:tcPr marL="71329" marR="71329" marT="71329" marB="71329"/>
                </a:tc>
                <a:tc>
                  <a:txBody>
                    <a:bodyPr/>
                    <a:lstStyle/>
                    <a:p>
                      <a:pPr algn="l" fontAlgn="t"/>
                      <a:r>
                        <a:rPr lang="en-US" sz="1400">
                          <a:effectLst/>
                        </a:rPr>
                        <a:t>Billion USD</a:t>
                      </a:r>
                      <a:endParaRPr lang="en-US" sz="1400">
                        <a:effectLst/>
                        <a:latin typeface="Arial Mon" panose="020B0500000000000000" pitchFamily="34" charset="0"/>
                      </a:endParaRPr>
                    </a:p>
                  </a:txBody>
                  <a:tcPr marL="71329" marR="71329" marT="71329" marB="71329"/>
                </a:tc>
                <a:tc>
                  <a:txBody>
                    <a:bodyPr/>
                    <a:lstStyle/>
                    <a:p>
                      <a:pPr algn="l" fontAlgn="t"/>
                      <a:r>
                        <a:rPr lang="en-US" sz="1400" dirty="0">
                          <a:effectLst/>
                        </a:rPr>
                        <a:t>2013</a:t>
                      </a:r>
                      <a:endParaRPr lang="en-US" sz="1400" dirty="0">
                        <a:effectLst/>
                        <a:latin typeface="Arial Mon" panose="020B0500000000000000" pitchFamily="34" charset="0"/>
                      </a:endParaRPr>
                    </a:p>
                  </a:txBody>
                  <a:tcPr marL="71329" marR="71329" marT="71329" marB="71329"/>
                </a:tc>
                <a:tc>
                  <a:txBody>
                    <a:bodyPr/>
                    <a:lstStyle/>
                    <a:p>
                      <a:pPr algn="l" fontAlgn="t"/>
                      <a:r>
                        <a:rPr lang="en-US" sz="1400" dirty="0">
                          <a:effectLst/>
                        </a:rPr>
                        <a:t>-100.00%</a:t>
                      </a:r>
                      <a:endParaRPr lang="en-US" sz="1400" dirty="0">
                        <a:effectLst/>
                        <a:latin typeface="Arial Mon" panose="020B0500000000000000" pitchFamily="34" charset="0"/>
                      </a:endParaRPr>
                    </a:p>
                  </a:txBody>
                  <a:tcPr marL="71329" marR="71329" marT="71329" marB="71329"/>
                </a:tc>
              </a:tr>
            </a:tbl>
          </a:graphicData>
        </a:graphic>
      </p:graphicFrame>
      <p:sp>
        <p:nvSpPr>
          <p:cNvPr id="3" name="Rectangle 2"/>
          <p:cNvSpPr/>
          <p:nvPr/>
        </p:nvSpPr>
        <p:spPr>
          <a:xfrm>
            <a:off x="381000" y="2971800"/>
            <a:ext cx="8534400" cy="3785652"/>
          </a:xfrm>
          <a:prstGeom prst="rect">
            <a:avLst/>
          </a:prstGeom>
        </p:spPr>
        <p:txBody>
          <a:bodyPr wrap="square">
            <a:spAutoFit/>
          </a:bodyPr>
          <a:lstStyle/>
          <a:p>
            <a:r>
              <a:rPr lang="mn-MN" sz="2400" dirty="0">
                <a:latin typeface="Arial Mon" panose="020B0500000000000000" pitchFamily="34" charset="0"/>
              </a:rPr>
              <a:t> </a:t>
            </a:r>
            <a:r>
              <a:rPr lang="mn-MN" sz="2400" b="1" i="1" dirty="0">
                <a:latin typeface="Arial Mon" panose="020B0500000000000000" pitchFamily="34" charset="0"/>
              </a:rPr>
              <a:t> Экспорт: </a:t>
            </a:r>
            <a:r>
              <a:rPr lang="mn-MN" sz="2400" dirty="0">
                <a:latin typeface="Arial Mon" panose="020B0500000000000000" pitchFamily="34" charset="0"/>
              </a:rPr>
              <a:t>Гол бүтээгдэхүүн нь хувцас болон нэхмэл эдлэл, сахар,цай,  хаачилбар цэцэг, хар бурам, алт, үнэт чулуу болон металл, машин, тоног төхөөрөмж ба түүний сэлбэг, төмөр, ган. Экспортын гол түншүүд нь Тайван, Канад, Конг Хонг, Мехсико, Хятад, Испани, Мадагаскар.</a:t>
            </a:r>
            <a:endParaRPr lang="en-US" sz="2400" dirty="0">
              <a:latin typeface="Arial Mon" panose="020B0500000000000000" pitchFamily="34" charset="0"/>
            </a:endParaRPr>
          </a:p>
          <a:p>
            <a:r>
              <a:rPr lang="mn-MN" sz="2400" b="1" i="1" dirty="0">
                <a:latin typeface="Arial Mon" panose="020B0500000000000000" pitchFamily="34" charset="0"/>
              </a:rPr>
              <a:t>Импорт</a:t>
            </a:r>
            <a:r>
              <a:rPr lang="mn-MN" sz="2400" i="1" dirty="0">
                <a:latin typeface="Arial Mon" panose="020B0500000000000000" pitchFamily="34" charset="0"/>
              </a:rPr>
              <a:t>: </a:t>
            </a:r>
            <a:r>
              <a:rPr lang="mn-MN" sz="2400" dirty="0">
                <a:latin typeface="Arial Mon" panose="020B0500000000000000" pitchFamily="34" charset="0"/>
              </a:rPr>
              <a:t>Импортын гол бүтээгдэхүүн нь бэлэн бүтээгдэхүүн, тоног төхөөрөмж, хүнсний бүтээгдэхүүн, нефт</a:t>
            </a:r>
            <a:r>
              <a:rPr lang="mn-MN" sz="2400" dirty="0" smtClean="0">
                <a:latin typeface="Arial Mon" panose="020B0500000000000000" pitchFamily="34" charset="0"/>
              </a:rPr>
              <a:t>,</a:t>
            </a:r>
            <a:r>
              <a:rPr lang="mn-MN" sz="2400" dirty="0">
                <a:latin typeface="Arial Mon" panose="020B0500000000000000" pitchFamily="34" charset="0"/>
              </a:rPr>
              <a:t> цахилгааны бараа, цахилгаан машин ба түүний сэлбэг</a:t>
            </a:r>
            <a:r>
              <a:rPr lang="mn-MN" sz="2400" dirty="0" smtClean="0">
                <a:latin typeface="Arial Mon" panose="020B0500000000000000" pitchFamily="34" charset="0"/>
              </a:rPr>
              <a:t>. </a:t>
            </a:r>
            <a:r>
              <a:rPr lang="mn-MN" sz="2400" dirty="0">
                <a:latin typeface="Arial Mon" panose="020B0500000000000000" pitchFamily="34" charset="0"/>
              </a:rPr>
              <a:t>Импортын гол түншүүд нь Саудын Араб</a:t>
            </a:r>
            <a:r>
              <a:rPr lang="en-US" sz="2400" dirty="0">
                <a:latin typeface="Arial Mon" panose="020B0500000000000000" pitchFamily="34" charset="0"/>
              </a:rPr>
              <a:t>,</a:t>
            </a:r>
            <a:r>
              <a:rPr lang="mn-MN" sz="2400" dirty="0">
                <a:latin typeface="Arial Mon" panose="020B0500000000000000" pitchFamily="34" charset="0"/>
              </a:rPr>
              <a:t> Уганда</a:t>
            </a:r>
            <a:r>
              <a:rPr lang="en-US" sz="2400" dirty="0">
                <a:latin typeface="Arial Mon" panose="020B0500000000000000" pitchFamily="34" charset="0"/>
              </a:rPr>
              <a:t>,</a:t>
            </a:r>
            <a:r>
              <a:rPr lang="mn-MN" sz="2400" dirty="0">
                <a:latin typeface="Arial Mon" panose="020B0500000000000000" pitchFamily="34" charset="0"/>
              </a:rPr>
              <a:t> Бельги</a:t>
            </a:r>
            <a:r>
              <a:rPr lang="en-US" sz="2400" dirty="0">
                <a:latin typeface="Arial Mon" panose="020B0500000000000000" pitchFamily="34" charset="0"/>
              </a:rPr>
              <a:t>, </a:t>
            </a:r>
            <a:r>
              <a:rPr lang="mn-MN" sz="2400" dirty="0">
                <a:latin typeface="Arial Mon" panose="020B0500000000000000" pitchFamily="34" charset="0"/>
              </a:rPr>
              <a:t>Хятад, Кени, Орос, Казахстан</a:t>
            </a:r>
            <a:endParaRPr lang="en-US" sz="2400" dirty="0">
              <a:latin typeface="Arial Mon" panose="020B0500000000000000" pitchFamily="34" charset="0"/>
            </a:endParaRPr>
          </a:p>
        </p:txBody>
      </p:sp>
    </p:spTree>
    <p:extLst>
      <p:ext uri="{BB962C8B-B14F-4D97-AF65-F5344CB8AC3E}">
        <p14:creationId xmlns:p14="http://schemas.microsoft.com/office/powerpoint/2010/main" val="389350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mn-MN" dirty="0" smtClean="0"/>
              <a:t>Үйлдвэрлэл Үйлчилгээний нөөц баялаг</a:t>
            </a:r>
            <a:endParaRPr lang="en-US" dirty="0"/>
          </a:p>
        </p:txBody>
      </p:sp>
      <p:graphicFrame>
        <p:nvGraphicFramePr>
          <p:cNvPr id="6" name="Diagram 5"/>
          <p:cNvGraphicFramePr/>
          <p:nvPr>
            <p:extLst>
              <p:ext uri="{D42A27DB-BD31-4B8C-83A1-F6EECF244321}">
                <p14:modId xmlns:p14="http://schemas.microsoft.com/office/powerpoint/2010/main" val="1064150281"/>
              </p:ext>
            </p:extLst>
          </p:nvPr>
        </p:nvGraphicFramePr>
        <p:xfrm>
          <a:off x="152400" y="1346200"/>
          <a:ext cx="8686800" cy="538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p:cNvGraphicFramePr/>
          <p:nvPr>
            <p:extLst>
              <p:ext uri="{D42A27DB-BD31-4B8C-83A1-F6EECF244321}">
                <p14:modId xmlns:p14="http://schemas.microsoft.com/office/powerpoint/2010/main" val="1846162610"/>
              </p:ext>
            </p:extLst>
          </p:nvPr>
        </p:nvGraphicFramePr>
        <p:xfrm>
          <a:off x="228600" y="1295400"/>
          <a:ext cx="8763000" cy="5410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3160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normAutofit fontScale="90000"/>
          </a:bodyPr>
          <a:lstStyle/>
          <a:p>
            <a:r>
              <a:rPr lang="mn-MN" sz="2800" b="1" dirty="0" smtClean="0">
                <a:latin typeface="Arial Mon" panose="020B0500000000000000" pitchFamily="34" charset="0"/>
              </a:rPr>
              <a:t>Төрийн бодлого хэрэгжүүлж буй төсөл хөтөлбөр</a:t>
            </a:r>
            <a:endParaRPr lang="en-US" sz="2800" b="1" dirty="0">
              <a:latin typeface="Arial Mon" panose="020B0500000000000000" pitchFamily="34" charset="0"/>
            </a:endParaRPr>
          </a:p>
        </p:txBody>
      </p:sp>
      <p:sp>
        <p:nvSpPr>
          <p:cNvPr id="5" name="Content Placeholder 4"/>
          <p:cNvSpPr>
            <a:spLocks noGrp="1"/>
          </p:cNvSpPr>
          <p:nvPr>
            <p:ph idx="1"/>
          </p:nvPr>
        </p:nvSpPr>
        <p:spPr>
          <a:xfrm>
            <a:off x="152400" y="838200"/>
            <a:ext cx="6553200" cy="5867400"/>
          </a:xfrm>
        </p:spPr>
        <p:txBody>
          <a:bodyPr>
            <a:normAutofit fontScale="70000" lnSpcReduction="20000"/>
          </a:bodyPr>
          <a:lstStyle/>
          <a:p>
            <a:pPr marL="0" lvl="0" indent="0" eaLnBrk="0" fontAlgn="base" hangingPunct="0">
              <a:spcBef>
                <a:spcPct val="0"/>
              </a:spcBef>
              <a:spcAft>
                <a:spcPct val="0"/>
              </a:spcAft>
              <a:buNone/>
            </a:pPr>
            <a:r>
              <a:rPr lang="mn-MN" sz="4400" dirty="0"/>
              <a:t>Өнөөгийн Түрк улс бол парламентийн эрх мэдэл давамгайлсан төлөөллийн ардчилсан дэглэм, нэгдмэл байгууламж бүхий бүгд найрамдах засагтай улс юм. БНУ болсоноор 1923 оноос хойш шашин төр хоѐрыг ангид болгож хэвшүүлжээ. Өнөөдөр үйлчилж буй үндсэн хууль 1982 онд батлагдсан. Түркт өмнө нь 1876, 1921, 1924, 1961 онуудын үндсэн хууль үйлчилж байжээ. Улсын ерөнхийлөгч бол тус улсын төрийн тэргүүн. Таван жилээр сонгогддог ерөнхийлөгчийн үүрэг харьцангуй бага, бэлгэдлийн шинж чанартай байна</a:t>
            </a:r>
            <a:r>
              <a:rPr lang="en-US" altLang="en-US" sz="4400" dirty="0" smtClean="0">
                <a:solidFill>
                  <a:schemeClr val="tx1"/>
                </a:solidFill>
                <a:latin typeface="Arial" charset="0"/>
                <a:cs typeface="Arial" charset="0"/>
                <a:hlinkClick r:id="rId2"/>
              </a:rPr>
              <a:t>  </a:t>
            </a:r>
            <a:endParaRPr lang="en-US" altLang="en-US" sz="4400" dirty="0" smtClean="0">
              <a:solidFill>
                <a:schemeClr val="tx1"/>
              </a:solidFill>
              <a:latin typeface="Arial" charset="0"/>
              <a:cs typeface="Arial" charset="0"/>
            </a:endParaRPr>
          </a:p>
          <a:p>
            <a:pPr marL="0" indent="0">
              <a:buNone/>
            </a:pP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838200"/>
            <a:ext cx="2190750" cy="305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900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lnSpcReduction="10000"/>
          </a:bodyPr>
          <a:lstStyle/>
          <a:p>
            <a:pPr marL="0" indent="0">
              <a:buNone/>
            </a:pPr>
            <a:r>
              <a:rPr lang="mn-MN" dirty="0"/>
              <a:t>2007 онд Абдулла Гюль тус улсын 11 </a:t>
            </a:r>
            <a:r>
              <a:rPr lang="mn-MN" dirty="0" smtClean="0"/>
              <a:t>дүгээр </a:t>
            </a:r>
            <a:r>
              <a:rPr lang="mn-MN" dirty="0"/>
              <a:t>ерөнхийлөгч болон сонгогджээ. Ерөнхий сайд нь сайд нараа томилж, засгийн газраа бүрдүүлж төрийн бодлого үйл ажиллагааг эрхлэн хэрэгжүүлдэг. Улсын хурал (парламент) нь нэг танхимт Турк Улсын Их Хурал (товчоор ТУИХ, түркээр </a:t>
            </a:r>
            <a:r>
              <a:rPr lang="en-US" dirty="0" err="1"/>
              <a:t>Türkiye</a:t>
            </a:r>
            <a:r>
              <a:rPr lang="en-US" dirty="0"/>
              <a:t> </a:t>
            </a:r>
            <a:r>
              <a:rPr lang="en-US" dirty="0" err="1"/>
              <a:t>Büyük</a:t>
            </a:r>
            <a:r>
              <a:rPr lang="en-US" dirty="0"/>
              <a:t> Millet </a:t>
            </a:r>
            <a:r>
              <a:rPr lang="en-US" dirty="0" err="1"/>
              <a:t>Meclisi</a:t>
            </a:r>
            <a:r>
              <a:rPr lang="en-US" dirty="0"/>
              <a:t>) </a:t>
            </a:r>
            <a:r>
              <a:rPr lang="mn-MN" dirty="0"/>
              <a:t>юм. Шүүх эрх мэдэлд хууль тогтоох, хэрэгжүүлэх эрх мэдэлтэн нөлөөлж чадахгүй. Улсын шүүх (</a:t>
            </a:r>
            <a:r>
              <a:rPr lang="en-US" dirty="0" err="1"/>
              <a:t>Danıştay</a:t>
            </a:r>
            <a:r>
              <a:rPr lang="en-US" dirty="0"/>
              <a:t>) </a:t>
            </a:r>
            <a:r>
              <a:rPr lang="mn-MN" dirty="0"/>
              <a:t>нь төр засгийн маргааныг шийддэг бол бусад зарга маргааныг Зарга таслах газар (</a:t>
            </a:r>
            <a:r>
              <a:rPr lang="en-US" dirty="0" err="1"/>
              <a:t>Yargıtay</a:t>
            </a:r>
            <a:r>
              <a:rPr lang="en-US" dirty="0"/>
              <a:t>) </a:t>
            </a:r>
            <a:r>
              <a:rPr lang="mn-MN" dirty="0"/>
              <a:t>авч хэлэлцдэг</a:t>
            </a:r>
            <a:endParaRPr lang="en-US" dirty="0"/>
          </a:p>
        </p:txBody>
      </p:sp>
    </p:spTree>
    <p:extLst>
      <p:ext uri="{BB962C8B-B14F-4D97-AF65-F5344CB8AC3E}">
        <p14:creationId xmlns:p14="http://schemas.microsoft.com/office/powerpoint/2010/main" val="3873387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39000" cy="944562"/>
          </a:xfrm>
        </p:spPr>
        <p:txBody>
          <a:bodyPr>
            <a:normAutofit/>
          </a:bodyPr>
          <a:lstStyle/>
          <a:p>
            <a:r>
              <a:rPr lang="mn-MN" dirty="0" smtClean="0"/>
              <a:t>Нөөц баялаг</a:t>
            </a:r>
            <a:endParaRPr lang="en-US" dirty="0"/>
          </a:p>
        </p:txBody>
      </p:sp>
      <p:sp>
        <p:nvSpPr>
          <p:cNvPr id="3" name="Content Placeholder 2"/>
          <p:cNvSpPr>
            <a:spLocks noGrp="1"/>
          </p:cNvSpPr>
          <p:nvPr>
            <p:ph idx="1"/>
          </p:nvPr>
        </p:nvSpPr>
        <p:spPr>
          <a:xfrm>
            <a:off x="152400" y="1295400"/>
            <a:ext cx="5943600" cy="5410200"/>
          </a:xfrm>
        </p:spPr>
        <p:txBody>
          <a:bodyPr>
            <a:normAutofit fontScale="92500" lnSpcReduction="10000"/>
          </a:bodyPr>
          <a:lstStyle/>
          <a:p>
            <a:pPr marL="0" indent="0">
              <a:buNone/>
            </a:pPr>
            <a:r>
              <a:rPr lang="mn-MN" dirty="0" smtClean="0"/>
              <a:t>Памуккале</a:t>
            </a:r>
            <a:r>
              <a:rPr lang="mn-MN" dirty="0"/>
              <a:t> гэдэг нь хөвөн цайз гэсэн утгатай Турк үг бөгөөд энэхүү байгалийн гайхамшигт бүтээл нь мянга мянган жилийн туршид шохойн чулуугаар бүрэлдэн тогтсон газар билээ. Хадан цохионоос урсах кальциар баялаг бүлээн эрдэст ус хөрсөнөөр кальцийн хуримтлал үүсч энэхүү гайхамшигт газар бий болсон бөгөөд Памуккале нь дэлхийн дархан цаазат газруудын нэг юм.</a:t>
            </a:r>
          </a:p>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295400"/>
            <a:ext cx="3048000" cy="51816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2741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Хөгжлийн үнэт зүйлсүүд</a:t>
            </a:r>
            <a:endParaRPr lang="en-US" dirty="0"/>
          </a:p>
        </p:txBody>
      </p:sp>
      <p:sp>
        <p:nvSpPr>
          <p:cNvPr id="10" name="Content Placeholder 9"/>
          <p:cNvSpPr>
            <a:spLocks noGrp="1"/>
          </p:cNvSpPr>
          <p:nvPr>
            <p:ph idx="1"/>
          </p:nvPr>
        </p:nvSpPr>
        <p:spPr>
          <a:xfrm>
            <a:off x="457200" y="1371600"/>
            <a:ext cx="8229600" cy="4525963"/>
          </a:xfrm>
        </p:spPr>
        <p:txBody>
          <a:bodyPr>
            <a:normAutofit fontScale="92500" lnSpcReduction="20000"/>
          </a:bodyPr>
          <a:lstStyle/>
          <a:p>
            <a:pPr marL="0" indent="0">
              <a:buNone/>
            </a:pPr>
            <a:r>
              <a:rPr lang="mn-MN" sz="2800" dirty="0">
                <a:latin typeface="Arial Mon" panose="020B0500000000000000" pitchFamily="34" charset="0"/>
              </a:rPr>
              <a:t>Турк 2008 оны дэлхийн санхүүгийн хямралын үед тэсэн гарч чадсан төдийгүй энэ үеэр тус улсын нэг ч банк дампуураагүй. Үүний шалтгаан нь өрийн бичиг буюу “муу актив”-д хязгаарлалт тавьсан явдал гэж эдийн засагчид үздэг. 2010 оны 12-р сарын 31-ний өдөр Туркийн зах зээл үзүүлэлтээрээ Аргентины дараа 2-т орсон юм. Тэрчлэн энэ зах зээл 2010 оны 1-р сард “</a:t>
            </a:r>
            <a:r>
              <a:rPr lang="en-US" sz="2800" dirty="0">
                <a:latin typeface="Arial Mon" panose="020B0500000000000000" pitchFamily="34" charset="0"/>
              </a:rPr>
              <a:t>Moody’s”-</a:t>
            </a:r>
            <a:r>
              <a:rPr lang="mn-MN" sz="2800" dirty="0">
                <a:latin typeface="Arial Mon" panose="020B0500000000000000" pitchFamily="34" charset="0"/>
              </a:rPr>
              <a:t>аас зээлийн шинэчлэл хүлээн авч </a:t>
            </a:r>
            <a:r>
              <a:rPr lang="mn-MN" sz="2800" dirty="0" smtClean="0">
                <a:latin typeface="Arial Mon" panose="020B0500000000000000" pitchFamily="34" charset="0"/>
              </a:rPr>
              <a:t>чадсан.</a:t>
            </a:r>
            <a:r>
              <a:rPr lang="mn-MN" sz="2800" dirty="0">
                <a:latin typeface="Arial Mon" panose="020B0500000000000000" pitchFamily="34" charset="0"/>
              </a:rPr>
              <a:t> </a:t>
            </a:r>
            <a:r>
              <a:rPr lang="mn-MN" sz="2800" dirty="0" smtClean="0">
                <a:latin typeface="Arial Mon" panose="020B0500000000000000" pitchFamily="34" charset="0"/>
              </a:rPr>
              <a:t> Мөн Хөдөө </a:t>
            </a:r>
            <a:r>
              <a:rPr lang="mn-MN" sz="2800" dirty="0">
                <a:latin typeface="Arial Mon" panose="020B0500000000000000" pitchFamily="34" charset="0"/>
              </a:rPr>
              <a:t>аж ахуй, аялал жуулчлал хүчтэй хөгжсөн. Итгэмээргүй мэт боловч Турк у</a:t>
            </a:r>
            <a:r>
              <a:rPr lang="mn-MN" sz="2800" dirty="0" smtClean="0">
                <a:latin typeface="Arial Mon" panose="020B0500000000000000" pitchFamily="34" charset="0"/>
              </a:rPr>
              <a:t>лсын </a:t>
            </a:r>
            <a:r>
              <a:rPr lang="mn-MN" sz="2800" dirty="0">
                <a:latin typeface="Arial Mon" panose="020B0500000000000000" pitchFamily="34" charset="0"/>
              </a:rPr>
              <a:t>хөлөг онгоцны барилгын салбараар дэлхийд тэргүүлэгч улсуудын </a:t>
            </a:r>
            <a:r>
              <a:rPr lang="mn-MN" sz="2800" dirty="0" smtClean="0">
                <a:latin typeface="Arial Mon" panose="020B0500000000000000" pitchFamily="34" charset="0"/>
              </a:rPr>
              <a:t>нэг болсон байна</a:t>
            </a:r>
            <a:r>
              <a:rPr lang="mn-MN" dirty="0" smtClean="0">
                <a:latin typeface="Arial Mon" panose="020B0500000000000000" pitchFamily="34" charset="0"/>
              </a:rPr>
              <a:t>.</a:t>
            </a:r>
            <a:endParaRPr lang="en-US" dirty="0">
              <a:latin typeface="Arial Mon" panose="020B0500000000000000" pitchFamily="34" charset="0"/>
            </a:endParaRPr>
          </a:p>
        </p:txBody>
      </p:sp>
    </p:spTree>
    <p:extLst>
      <p:ext uri="{BB962C8B-B14F-4D97-AF65-F5344CB8AC3E}">
        <p14:creationId xmlns:p14="http://schemas.microsoft.com/office/powerpoint/2010/main" val="214485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10">
                                            <p:txEl>
                                              <p:pRg st="0" end="0"/>
                                            </p:txEl>
                                          </p:spTgt>
                                        </p:tgtEl>
                                      </p:cBhvr>
                                    </p:animEffect>
                                    <p:set>
                                      <p:cBhvr>
                                        <p:cTn id="7" dur="1" fill="hold">
                                          <p:stCondLst>
                                            <p:cond delay="499"/>
                                          </p:stCondLst>
                                        </p:cTn>
                                        <p:tgtEl>
                                          <p:spTgt spid="10">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Хөгжилд боловсрол ямар үүрэг гүйцэтгэсэн вэ?</a:t>
            </a:r>
            <a:endParaRPr lang="en-US" dirty="0"/>
          </a:p>
        </p:txBody>
      </p:sp>
      <p:sp>
        <p:nvSpPr>
          <p:cNvPr id="3" name="Content Placeholder 2"/>
          <p:cNvSpPr>
            <a:spLocks noGrp="1"/>
          </p:cNvSpPr>
          <p:nvPr>
            <p:ph idx="1"/>
          </p:nvPr>
        </p:nvSpPr>
        <p:spPr/>
        <p:txBody>
          <a:bodyPr>
            <a:normAutofit fontScale="55000" lnSpcReduction="20000"/>
          </a:bodyPr>
          <a:lstStyle/>
          <a:p>
            <a:r>
              <a:rPr lang="mn-MN" sz="3600" dirty="0" smtClean="0">
                <a:latin typeface="Arial Mon" panose="020B0500000000000000" pitchFamily="34" charset="0"/>
              </a:rPr>
              <a:t>Ерөнхий боловсролын сургууль</a:t>
            </a:r>
            <a:r>
              <a:rPr lang="mn-MN" sz="3600" dirty="0">
                <a:latin typeface="Arial Mon" panose="020B0500000000000000" pitchFamily="34" charset="0"/>
              </a:rPr>
              <a:t> </a:t>
            </a:r>
            <a:r>
              <a:rPr lang="mn-MN" sz="3600" dirty="0" smtClean="0">
                <a:latin typeface="Arial Mon" panose="020B0500000000000000" pitchFamily="34" charset="0"/>
              </a:rPr>
              <a:t>нь </a:t>
            </a:r>
            <a:r>
              <a:rPr lang="mn-MN" sz="3600" dirty="0">
                <a:latin typeface="Arial Mon" panose="020B0500000000000000" pitchFamily="34" charset="0"/>
              </a:rPr>
              <a:t>найман жилтэй. </a:t>
            </a:r>
            <a:r>
              <a:rPr lang="mn-MN" sz="3600" dirty="0" smtClean="0">
                <a:latin typeface="Arial Mon" panose="020B0500000000000000" pitchFamily="34" charset="0"/>
              </a:rPr>
              <a:t>Их дээд сургуульд элсэн </a:t>
            </a:r>
            <a:r>
              <a:rPr lang="mn-MN" sz="3600" dirty="0">
                <a:latin typeface="Arial Mon" panose="020B0500000000000000" pitchFamily="34" charset="0"/>
              </a:rPr>
              <a:t>сурагчид нь гурван жилийн ахлах сургуулийг дүүргэх хэрэгтэй. Гэхдээ 2004 оны 9-н сараас хойш сургуульд орсон бол 3 биш 4-н жил ахлах сургуульд суралцах </a:t>
            </a:r>
            <a:r>
              <a:rPr lang="mn-MN" sz="3600" dirty="0" smtClean="0">
                <a:latin typeface="Arial Mon" panose="020B0500000000000000" pitchFamily="34" charset="0"/>
              </a:rPr>
              <a:t>хэрэгтэй</a:t>
            </a:r>
            <a:r>
              <a:rPr lang="mn-MN" sz="3800" dirty="0" smtClean="0">
                <a:latin typeface="Arial Mon" panose="020B0500000000000000" pitchFamily="34" charset="0"/>
              </a:rPr>
              <a:t>.</a:t>
            </a:r>
            <a:r>
              <a:rPr lang="mn-MN" sz="3800" b="1" dirty="0" smtClean="0">
                <a:latin typeface="Arial Mon" panose="020B0500000000000000" pitchFamily="34" charset="0"/>
              </a:rPr>
              <a:t> </a:t>
            </a:r>
            <a:r>
              <a:rPr lang="mn-MN" sz="3600" b="1" dirty="0" smtClean="0">
                <a:latin typeface="Arial Mon" panose="020B0500000000000000" pitchFamily="34" charset="0"/>
              </a:rPr>
              <a:t>Туркийн </a:t>
            </a:r>
            <a:r>
              <a:rPr lang="mn-MN" sz="3600" b="1" dirty="0">
                <a:latin typeface="Arial Mon" panose="020B0500000000000000" pitchFamily="34" charset="0"/>
              </a:rPr>
              <a:t>боловсролын </a:t>
            </a:r>
            <a:r>
              <a:rPr lang="mn-MN" sz="3600" b="1" dirty="0" smtClean="0">
                <a:latin typeface="Arial Mon" panose="020B0500000000000000" pitchFamily="34" charset="0"/>
              </a:rPr>
              <a:t>хөгжилд гүйцэтгэсэн үүрэг:</a:t>
            </a:r>
            <a:endParaRPr lang="mn-MN" sz="3600" dirty="0">
              <a:latin typeface="Arial Mon" panose="020B0500000000000000" pitchFamily="34" charset="0"/>
            </a:endParaRPr>
          </a:p>
          <a:p>
            <a:r>
              <a:rPr lang="mn-MN" sz="3600" dirty="0">
                <a:latin typeface="Arial Mon" panose="020B0500000000000000" pitchFamily="34" charset="0"/>
              </a:rPr>
              <a:t>• Жил ирэх тусам ахиж буй сургалтын чанар,</a:t>
            </a:r>
          </a:p>
          <a:p>
            <a:r>
              <a:rPr lang="mn-MN" sz="3600" dirty="0">
                <a:latin typeface="Arial Mon" panose="020B0500000000000000" pitchFamily="34" charset="0"/>
              </a:rPr>
              <a:t>• Дэлхийд хүлээн зөвшөөрөгдсөн их сургуулиуд,</a:t>
            </a:r>
          </a:p>
          <a:p>
            <a:r>
              <a:rPr lang="mn-MN" sz="3600" dirty="0">
                <a:latin typeface="Arial Mon" panose="020B0500000000000000" pitchFamily="34" charset="0"/>
              </a:rPr>
              <a:t>• Гадаадын оюутнуудад олгож буй олон төрлийн тэтгэлэгүүд,</a:t>
            </a:r>
          </a:p>
          <a:p>
            <a:r>
              <a:rPr lang="mn-MN" sz="3600" dirty="0">
                <a:latin typeface="Arial Mon" panose="020B0500000000000000" pitchFamily="34" charset="0"/>
              </a:rPr>
              <a:t>• Чанартай, боломжийн төлбөртэй байрлах нөхцөлүүд,</a:t>
            </a:r>
          </a:p>
          <a:p>
            <a:r>
              <a:rPr lang="mn-MN" sz="3600" dirty="0">
                <a:latin typeface="Arial Mon" panose="020B0500000000000000" pitchFamily="34" charset="0"/>
              </a:rPr>
              <a:t>• Суралцаж байх хугацааны туршид оюутнуудад эрдмийн болон мэргэжлийн зөвлөгөө өгөх </a:t>
            </a:r>
            <a:r>
              <a:rPr lang="mn-MN" sz="3600" dirty="0" smtClean="0">
                <a:latin typeface="Arial Mon" panose="020B0500000000000000" pitchFamily="34" charset="0"/>
              </a:rPr>
              <a:t>үйлчилгээ,</a:t>
            </a:r>
            <a:endParaRPr lang="mn-MN" sz="3600" dirty="0">
              <a:latin typeface="Arial Mon" panose="020B0500000000000000" pitchFamily="34" charset="0"/>
            </a:endParaRPr>
          </a:p>
          <a:p>
            <a:r>
              <a:rPr lang="mn-MN" sz="3600" dirty="0">
                <a:latin typeface="Arial Mon" panose="020B0500000000000000" pitchFamily="34" charset="0"/>
              </a:rPr>
              <a:t>• Ард иргэдийн суралцагсдад элэгсэг дотно хандах хандлага,</a:t>
            </a:r>
          </a:p>
          <a:p>
            <a:r>
              <a:rPr lang="mn-MN" sz="3600" dirty="0">
                <a:latin typeface="Arial Mon" panose="020B0500000000000000" pitchFamily="34" charset="0"/>
              </a:rPr>
              <a:t>• Олгож буй боловсролынхоо үзүүлэлтээрээ дэлхийн хэмжээнд өсөж буй зэрэг нь юм.</a:t>
            </a:r>
          </a:p>
          <a:p>
            <a:pPr marL="0" indent="0">
              <a:buNone/>
            </a:pPr>
            <a:endParaRPr lang="en-US" dirty="0"/>
          </a:p>
        </p:txBody>
      </p:sp>
    </p:spTree>
    <p:extLst>
      <p:ext uri="{BB962C8B-B14F-4D97-AF65-F5344CB8AC3E}">
        <p14:creationId xmlns:p14="http://schemas.microsoft.com/office/powerpoint/2010/main" val="298171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ХА-ын хөгжилд үзүүлэх нөлөө</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984522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61468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Тухайн улсын давуу талууд</a:t>
            </a:r>
            <a:endParaRPr lang="en-US" dirty="0"/>
          </a:p>
        </p:txBody>
      </p:sp>
      <p:sp>
        <p:nvSpPr>
          <p:cNvPr id="3" name="Content Placeholder 2"/>
          <p:cNvSpPr>
            <a:spLocks noGrp="1"/>
          </p:cNvSpPr>
          <p:nvPr>
            <p:ph idx="1"/>
          </p:nvPr>
        </p:nvSpPr>
        <p:spPr>
          <a:xfrm>
            <a:off x="304800" y="1371600"/>
            <a:ext cx="8458200" cy="4754563"/>
          </a:xfrm>
        </p:spPr>
        <p:txBody>
          <a:bodyPr>
            <a:normAutofit/>
          </a:bodyPr>
          <a:lstStyle/>
          <a:p>
            <a:pPr marL="0" indent="0">
              <a:buNone/>
            </a:pPr>
            <a:r>
              <a:rPr lang="mn-MN" sz="2800" dirty="0" smtClean="0">
                <a:latin typeface="Arial Mon" panose="020B0500000000000000" pitchFamily="34" charset="0"/>
              </a:rPr>
              <a:t>Турк улс </a:t>
            </a:r>
            <a:r>
              <a:rPr lang="mn-MN" sz="2800" dirty="0">
                <a:latin typeface="Arial Mon" panose="020B0500000000000000" pitchFamily="34" charset="0"/>
              </a:rPr>
              <a:t>нь тив дамнасан </a:t>
            </a:r>
            <a:r>
              <a:rPr lang="mn-MN" sz="2800" dirty="0" smtClean="0">
                <a:latin typeface="Arial Mon" panose="020B0500000000000000" pitchFamily="34" charset="0"/>
              </a:rPr>
              <a:t>зүүн Европ</a:t>
            </a:r>
            <a:r>
              <a:rPr lang="mn-MN" sz="2800" dirty="0">
                <a:latin typeface="Arial Mon" panose="020B0500000000000000" pitchFamily="34" charset="0"/>
              </a:rPr>
              <a:t> болон өрнөд Азийн улс </a:t>
            </a:r>
            <a:r>
              <a:rPr lang="mn-MN" sz="2800" dirty="0" smtClean="0">
                <a:latin typeface="Arial Mon" panose="020B0500000000000000" pitchFamily="34" charset="0"/>
              </a:rPr>
              <a:t>юм. Туркийн </a:t>
            </a:r>
            <a:r>
              <a:rPr lang="mn-MN" sz="2800" dirty="0">
                <a:latin typeface="Arial Mon" panose="020B0500000000000000" pitchFamily="34" charset="0"/>
              </a:rPr>
              <a:t>эдийн засаг бүс нутагтаа хүчирхэг учраас ирээдүйд хамгийн чухал үүрэг энэ улсад л ногдоно</a:t>
            </a:r>
            <a:r>
              <a:rPr lang="mn-MN" sz="2800" dirty="0" smtClean="0">
                <a:latin typeface="Arial Mon" panose="020B0500000000000000" pitchFamily="34" charset="0"/>
              </a:rPr>
              <a:t>. </a:t>
            </a:r>
            <a:r>
              <a:rPr lang="mn-MN" sz="2800" dirty="0">
                <a:latin typeface="Arial Mon" panose="020B0500000000000000" pitchFamily="34" charset="0"/>
              </a:rPr>
              <a:t>Бүс нутгийн хэлний язгуур ивээн тэтгэгч, учир нь энд Тажикистанаас бусад бүх орон турк хэлээр ярьдаг. Исламын улс хэрнээ /удирддаг нам/ хэт нөлөөтэй бус, энэ нь энгийн иргэдэд илүү сайн нөлөөлдөг. Хамгийн гол нь Турк улс бол бүс нутагтаа хамгийн эрүүл эдийн засагтай</a:t>
            </a:r>
            <a:r>
              <a:rPr lang="mn-MN" dirty="0"/>
              <a:t>. </a:t>
            </a:r>
            <a:endParaRPr lang="en-US" dirty="0"/>
          </a:p>
        </p:txBody>
      </p:sp>
    </p:spTree>
    <p:extLst>
      <p:ext uri="{BB962C8B-B14F-4D97-AF65-F5344CB8AC3E}">
        <p14:creationId xmlns:p14="http://schemas.microsoft.com/office/powerpoint/2010/main" val="141503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1143000"/>
          </a:xfrm>
        </p:spPr>
        <p:txBody>
          <a:bodyPr>
            <a:normAutofit fontScale="90000"/>
          </a:bodyPr>
          <a:lstStyle/>
          <a:p>
            <a:pPr algn="l"/>
            <a:r>
              <a:rPr lang="mn-MN" sz="3100" dirty="0">
                <a:latin typeface="Arial Mon" panose="020B0500000000000000" pitchFamily="34" charset="0"/>
              </a:rPr>
              <a:t>Өнөөдрийг хүртэл мөн өдрийн 09:05 минутанд улс даяар тугаа хагас бөхийлгөн, машин </a:t>
            </a:r>
            <a:r>
              <a:rPr lang="mn-MN" sz="3100" dirty="0" smtClean="0">
                <a:latin typeface="Arial Mon" panose="020B0500000000000000" pitchFamily="34" charset="0"/>
              </a:rPr>
              <a:t>тэрэгүүд</a:t>
            </a:r>
            <a:r>
              <a:rPr lang="mn-MN" sz="3100" dirty="0">
                <a:latin typeface="Arial Mon" panose="020B0500000000000000" pitchFamily="34" charset="0"/>
              </a:rPr>
              <a:t>, гудамжаар явж байгаа хүмүүс зогсон нэг минутын хүндэтгэл үзүүлдэг уламжлалтай.</a:t>
            </a:r>
            <a:r>
              <a:rPr lang="en-US" dirty="0"/>
              <a:t/>
            </a:r>
            <a:br>
              <a:rPr lang="en-US" dirty="0"/>
            </a:b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301276"/>
            <a:ext cx="8077200" cy="3870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51277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Хотжилт шилжих хөдөлгөөн</a:t>
            </a:r>
            <a:endParaRPr lang="en-US" dirty="0"/>
          </a:p>
        </p:txBody>
      </p:sp>
      <p:sp>
        <p:nvSpPr>
          <p:cNvPr id="3" name="Content Placeholder 2"/>
          <p:cNvSpPr>
            <a:spLocks noGrp="1"/>
          </p:cNvSpPr>
          <p:nvPr>
            <p:ph idx="1"/>
          </p:nvPr>
        </p:nvSpPr>
        <p:spPr/>
        <p:txBody>
          <a:bodyPr>
            <a:normAutofit/>
          </a:bodyPr>
          <a:lstStyle/>
          <a:p>
            <a:pPr marL="0" indent="0">
              <a:buNone/>
            </a:pPr>
            <a:r>
              <a:rPr lang="mn-MN" dirty="0"/>
              <a:t>Хотжилт бол хүн төрөлхтний эдийн засаг нийгмийн хөгжилд заавал өнгөрөөх түүхийн явц юм. 1460 оны сүүлээр Анатолид 2600 гаруй туркмэн овог нүүж ирсний дотор 60 гаруй нь </a:t>
            </a:r>
            <a:r>
              <a:rPr lang="mn-MN" dirty="0" smtClean="0"/>
              <a:t>Монгол </a:t>
            </a:r>
            <a:r>
              <a:rPr lang="mn-MN" dirty="0"/>
              <a:t>овог байсныг туркийн зарим эрдэмтэд тогтоосон байдаг. Гэхдээ одоогоор </a:t>
            </a:r>
            <a:r>
              <a:rPr lang="mn-MN" dirty="0" smtClean="0"/>
              <a:t>Монгол </a:t>
            </a:r>
            <a:r>
              <a:rPr lang="mn-MN" dirty="0"/>
              <a:t>төрхтөн тун цөөн</a:t>
            </a:r>
            <a:r>
              <a:rPr lang="mn-MN" dirty="0" smtClean="0"/>
              <a:t>. </a:t>
            </a:r>
            <a:r>
              <a:rPr lang="mn-MN" dirty="0"/>
              <a:t>Германд 3 сая орчим Турк иргэд амьдардаг. Энэ тоог албан бусаар 6 сая гэх нь ч </a:t>
            </a:r>
            <a:r>
              <a:rPr lang="mn-MN" dirty="0" smtClean="0"/>
              <a:t>бий.</a:t>
            </a:r>
            <a:endParaRPr lang="en-US" dirty="0"/>
          </a:p>
        </p:txBody>
      </p:sp>
    </p:spTree>
    <p:extLst>
      <p:ext uri="{BB962C8B-B14F-4D97-AF65-F5344CB8AC3E}">
        <p14:creationId xmlns:p14="http://schemas.microsoft.com/office/powerpoint/2010/main" val="12406500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mn-MN" sz="3200" dirty="0" smtClean="0">
                <a:latin typeface="Arial Mon" panose="020B0500000000000000" pitchFamily="34" charset="0"/>
              </a:rPr>
              <a:t>Дүгнэлт</a:t>
            </a:r>
            <a:endParaRPr lang="en-US" sz="3200" dirty="0">
              <a:latin typeface="Arial Mon" panose="020B0500000000000000" pitchFamily="34" charset="0"/>
            </a:endParaRPr>
          </a:p>
        </p:txBody>
      </p:sp>
      <p:sp>
        <p:nvSpPr>
          <p:cNvPr id="3" name="Content Placeholder 2"/>
          <p:cNvSpPr>
            <a:spLocks noGrp="1"/>
          </p:cNvSpPr>
          <p:nvPr>
            <p:ph idx="1"/>
          </p:nvPr>
        </p:nvSpPr>
        <p:spPr>
          <a:xfrm>
            <a:off x="152400" y="533400"/>
            <a:ext cx="8991600" cy="5791200"/>
          </a:xfrm>
        </p:spPr>
        <p:txBody>
          <a:bodyPr>
            <a:noAutofit/>
          </a:bodyPr>
          <a:lstStyle/>
          <a:p>
            <a:pPr marL="0" indent="0">
              <a:buNone/>
            </a:pPr>
            <a:r>
              <a:rPr lang="mn-MN" sz="2000" dirty="0" smtClean="0">
                <a:latin typeface="Arial Mon" panose="020B0500000000000000" pitchFamily="34" charset="0"/>
              </a:rPr>
              <a:t>Турк улс нь </a:t>
            </a:r>
            <a:r>
              <a:rPr lang="en-US" sz="2000" dirty="0" smtClean="0">
                <a:latin typeface="Arial Mon" panose="020B0500000000000000" pitchFamily="34" charset="0"/>
              </a:rPr>
              <a:t> 2002</a:t>
            </a:r>
            <a:r>
              <a:rPr lang="mn-MN" sz="2000" dirty="0">
                <a:latin typeface="Arial Mon" panose="020B0500000000000000" pitchFamily="34" charset="0"/>
              </a:rPr>
              <a:t> Оноос хойш санхүүгийн салбарт тогтвортой бодлого баримтлан олон шинэчлэлийг хэрэгжүүлсэний үр дүнд сүүлийн найман жилийн хугацаанд эдийн засаг нь маш хурдацтай хөгжиж </a:t>
            </a:r>
            <a:r>
              <a:rPr lang="mn-MN" sz="2000" dirty="0" smtClean="0">
                <a:latin typeface="Arial Mon" panose="020B0500000000000000" pitchFamily="34" charset="0"/>
              </a:rPr>
              <a:t>ирсэн. </a:t>
            </a:r>
            <a:r>
              <a:rPr lang="en-US" sz="2000" dirty="0" smtClean="0">
                <a:latin typeface="Arial Mon" panose="020B0500000000000000" pitchFamily="34" charset="0"/>
              </a:rPr>
              <a:t>2011 </a:t>
            </a:r>
            <a:r>
              <a:rPr lang="mn-MN" sz="2000" dirty="0" smtClean="0">
                <a:latin typeface="Arial Mon" panose="020B0500000000000000" pitchFamily="34" charset="0"/>
              </a:rPr>
              <a:t>онд ДНБ нь</a:t>
            </a:r>
            <a:r>
              <a:rPr lang="en-US" sz="2000" dirty="0" smtClean="0">
                <a:latin typeface="Arial Mon" panose="020B0500000000000000" pitchFamily="34" charset="0"/>
              </a:rPr>
              <a:t> 2002</a:t>
            </a:r>
            <a:r>
              <a:rPr lang="mn-MN" sz="2000" dirty="0" smtClean="0">
                <a:latin typeface="Arial Mon" panose="020B0500000000000000" pitchFamily="34" charset="0"/>
              </a:rPr>
              <a:t> оныхтой харьцуулахад </a:t>
            </a:r>
            <a:r>
              <a:rPr lang="en-US" sz="2000" dirty="0" smtClean="0">
                <a:latin typeface="Arial Mon" panose="020B0500000000000000" pitchFamily="34" charset="0"/>
              </a:rPr>
              <a:t> </a:t>
            </a:r>
            <a:r>
              <a:rPr lang="mn-MN" sz="2000" dirty="0" smtClean="0">
                <a:latin typeface="Arial Mon" panose="020B0500000000000000" pitchFamily="34" charset="0"/>
              </a:rPr>
              <a:t>бараг гурав дахин өссөн</a:t>
            </a:r>
            <a:r>
              <a:rPr lang="en-US" sz="2000" dirty="0" smtClean="0">
                <a:latin typeface="Arial Mon" panose="020B0500000000000000" pitchFamily="34" charset="0"/>
              </a:rPr>
              <a:t> </a:t>
            </a:r>
            <a:r>
              <a:rPr lang="mn-MN" sz="2000" dirty="0" smtClean="0">
                <a:latin typeface="Arial Mon" panose="020B0500000000000000" pitchFamily="34" charset="0"/>
              </a:rPr>
              <a:t>үзүүлэлттэй гарсан</a:t>
            </a:r>
            <a:r>
              <a:rPr lang="en-US" sz="2000" dirty="0" smtClean="0">
                <a:latin typeface="Arial Mon" panose="020B0500000000000000" pitchFamily="34" charset="0"/>
              </a:rPr>
              <a:t>. </a:t>
            </a:r>
            <a:r>
              <a:rPr lang="en-US" sz="2000" dirty="0">
                <a:latin typeface="Arial Mon" panose="020B0500000000000000" pitchFamily="34" charset="0"/>
              </a:rPr>
              <a:t>ДНБ 2002 </a:t>
            </a:r>
            <a:r>
              <a:rPr lang="en-US" sz="2000" dirty="0" smtClean="0">
                <a:latin typeface="Arial Mon" panose="020B0500000000000000" pitchFamily="34" charset="0"/>
              </a:rPr>
              <a:t>о</a:t>
            </a:r>
            <a:r>
              <a:rPr lang="mn-MN" sz="2000" dirty="0" smtClean="0">
                <a:latin typeface="Arial Mon" panose="020B0500000000000000" pitchFamily="34" charset="0"/>
              </a:rPr>
              <a:t>нд</a:t>
            </a:r>
            <a:r>
              <a:rPr lang="en-US" sz="2000" dirty="0" smtClean="0">
                <a:latin typeface="Arial Mon" panose="020B0500000000000000" pitchFamily="34" charset="0"/>
              </a:rPr>
              <a:t> </a:t>
            </a:r>
            <a:r>
              <a:rPr lang="en-US" sz="2000" dirty="0">
                <a:latin typeface="Arial Mon" panose="020B0500000000000000" pitchFamily="34" charset="0"/>
              </a:rPr>
              <a:t>231 </a:t>
            </a:r>
            <a:r>
              <a:rPr lang="en-US" sz="2000" dirty="0" smtClean="0">
                <a:latin typeface="Arial Mon" panose="020B0500000000000000" pitchFamily="34" charset="0"/>
              </a:rPr>
              <a:t>т</a:t>
            </a:r>
            <a:r>
              <a:rPr lang="mn-MN" sz="2000" dirty="0" smtClean="0">
                <a:latin typeface="Arial Mon" panose="020B0500000000000000" pitchFamily="34" charset="0"/>
              </a:rPr>
              <a:t>эрбум</a:t>
            </a:r>
            <a:r>
              <a:rPr lang="en-US" sz="2000" dirty="0" smtClean="0">
                <a:latin typeface="Arial Mon" panose="020B0500000000000000" pitchFamily="34" charset="0"/>
              </a:rPr>
              <a:t> </a:t>
            </a:r>
            <a:r>
              <a:rPr lang="mn-MN" sz="2000" dirty="0" smtClean="0">
                <a:latin typeface="Arial Mon" panose="020B0500000000000000" pitchFamily="34" charset="0"/>
              </a:rPr>
              <a:t>ам</a:t>
            </a:r>
            <a:r>
              <a:rPr lang="en-US" sz="2000" dirty="0" smtClean="0">
                <a:latin typeface="Arial Mon" panose="020B0500000000000000" pitchFamily="34" charset="0"/>
              </a:rPr>
              <a:t>.</a:t>
            </a:r>
            <a:r>
              <a:rPr lang="mn-MN" sz="2000" dirty="0" smtClean="0">
                <a:latin typeface="Arial Mon" panose="020B0500000000000000" pitchFamily="34" charset="0"/>
              </a:rPr>
              <a:t>дол</a:t>
            </a:r>
            <a:r>
              <a:rPr lang="en-US" sz="2000" dirty="0" smtClean="0">
                <a:latin typeface="Arial Mon" panose="020B0500000000000000" pitchFamily="34" charset="0"/>
              </a:rPr>
              <a:t> б</a:t>
            </a:r>
            <a:r>
              <a:rPr lang="mn-MN" sz="2000" dirty="0" smtClean="0">
                <a:latin typeface="Arial Mon" panose="020B0500000000000000" pitchFamily="34" charset="0"/>
              </a:rPr>
              <a:t>айсан бол</a:t>
            </a:r>
            <a:r>
              <a:rPr lang="en-US" sz="2000" dirty="0" smtClean="0">
                <a:latin typeface="Arial Mon" panose="020B0500000000000000" pitchFamily="34" charset="0"/>
              </a:rPr>
              <a:t> 2011онд </a:t>
            </a:r>
            <a:r>
              <a:rPr lang="en-US" sz="2000" dirty="0">
                <a:latin typeface="Arial Mon" panose="020B0500000000000000" pitchFamily="34" charset="0"/>
              </a:rPr>
              <a:t>772 т</a:t>
            </a:r>
            <a:r>
              <a:rPr lang="mn-MN" sz="2000" dirty="0">
                <a:latin typeface="Arial Mon" panose="020B0500000000000000" pitchFamily="34" charset="0"/>
              </a:rPr>
              <a:t>эрбум</a:t>
            </a:r>
            <a:r>
              <a:rPr lang="en-US" sz="2000" dirty="0">
                <a:latin typeface="Arial Mon" panose="020B0500000000000000" pitchFamily="34" charset="0"/>
              </a:rPr>
              <a:t> </a:t>
            </a:r>
            <a:r>
              <a:rPr lang="mn-MN" sz="2000" dirty="0">
                <a:latin typeface="Arial Mon" panose="020B0500000000000000" pitchFamily="34" charset="0"/>
              </a:rPr>
              <a:t>ам</a:t>
            </a:r>
            <a:r>
              <a:rPr lang="en-US" sz="2000" dirty="0" smtClean="0">
                <a:latin typeface="Arial Mon" panose="020B0500000000000000" pitchFamily="34" charset="0"/>
              </a:rPr>
              <a:t>.д</a:t>
            </a:r>
            <a:r>
              <a:rPr lang="mn-MN" sz="2000" dirty="0" smtClean="0">
                <a:latin typeface="Arial Mon" panose="020B0500000000000000" pitchFamily="34" charset="0"/>
              </a:rPr>
              <a:t>олларт</a:t>
            </a:r>
            <a:r>
              <a:rPr lang="en-US" sz="2000" dirty="0" smtClean="0">
                <a:latin typeface="Arial Mon" panose="020B0500000000000000" pitchFamily="34" charset="0"/>
              </a:rPr>
              <a:t> </a:t>
            </a:r>
            <a:r>
              <a:rPr lang="mn-MN" sz="2000" dirty="0" smtClean="0">
                <a:latin typeface="Arial Mon" panose="020B0500000000000000" pitchFamily="34" charset="0"/>
              </a:rPr>
              <a:t>хүрсэн ба нэг хүнд ногдох үндэсний орлого нь</a:t>
            </a:r>
            <a:r>
              <a:rPr lang="mn-MN" sz="2000" dirty="0">
                <a:latin typeface="Arial Mon" panose="020B0500000000000000" pitchFamily="34" charset="0"/>
              </a:rPr>
              <a:t> </a:t>
            </a:r>
            <a:r>
              <a:rPr lang="en-US" sz="2000" dirty="0" smtClean="0">
                <a:latin typeface="Arial Mon" panose="020B0500000000000000" pitchFamily="34" charset="0"/>
              </a:rPr>
              <a:t>3.500 </a:t>
            </a:r>
            <a:r>
              <a:rPr lang="mn-MN" sz="2000" dirty="0" smtClean="0">
                <a:latin typeface="Arial Mon" panose="020B0500000000000000" pitchFamily="34" charset="0"/>
              </a:rPr>
              <a:t>ам</a:t>
            </a:r>
            <a:r>
              <a:rPr lang="en-US" sz="2000" dirty="0" smtClean="0">
                <a:latin typeface="Arial Mon" panose="020B0500000000000000" pitchFamily="34" charset="0"/>
              </a:rPr>
              <a:t>.д</a:t>
            </a:r>
            <a:r>
              <a:rPr lang="mn-MN" sz="2000" dirty="0" smtClean="0">
                <a:latin typeface="Arial Mon" panose="020B0500000000000000" pitchFamily="34" charset="0"/>
              </a:rPr>
              <a:t>оллороос</a:t>
            </a:r>
            <a:r>
              <a:rPr lang="mn-MN" sz="2000" dirty="0">
                <a:latin typeface="Arial Mon" panose="020B0500000000000000" pitchFamily="34" charset="0"/>
              </a:rPr>
              <a:t> </a:t>
            </a:r>
            <a:r>
              <a:rPr lang="en-US" sz="2000" dirty="0" smtClean="0">
                <a:latin typeface="Arial Mon" panose="020B0500000000000000" pitchFamily="34" charset="0"/>
              </a:rPr>
              <a:t>10.444 </a:t>
            </a:r>
            <a:r>
              <a:rPr lang="mn-MN" sz="2000" dirty="0" smtClean="0">
                <a:latin typeface="Arial Mon" panose="020B0500000000000000" pitchFamily="34" charset="0"/>
              </a:rPr>
              <a:t>ам.доллар болтлоо өссөн</a:t>
            </a:r>
            <a:r>
              <a:rPr lang="en-US" sz="2000" dirty="0" smtClean="0">
                <a:latin typeface="Arial Mon" panose="020B0500000000000000" pitchFamily="34" charset="0"/>
              </a:rPr>
              <a:t>.Т</a:t>
            </a:r>
            <a:r>
              <a:rPr lang="mn-MN" sz="2000" dirty="0" smtClean="0">
                <a:latin typeface="Arial Mon" panose="020B0500000000000000" pitchFamily="34" charset="0"/>
              </a:rPr>
              <a:t>уркийн эдийн засагт гарсан</a:t>
            </a:r>
            <a:r>
              <a:rPr lang="en-US" sz="2000" dirty="0" smtClean="0">
                <a:latin typeface="Arial Mon" panose="020B0500000000000000" pitchFamily="34" charset="0"/>
              </a:rPr>
              <a:t> </a:t>
            </a:r>
            <a:r>
              <a:rPr lang="mn-MN" sz="2000" dirty="0" smtClean="0">
                <a:latin typeface="Arial Mon" panose="020B0500000000000000" pitchFamily="34" charset="0"/>
              </a:rPr>
              <a:t>эдгээр өсөлт нь</a:t>
            </a:r>
            <a:r>
              <a:rPr lang="en-US" sz="2000" dirty="0" smtClean="0">
                <a:latin typeface="Arial Mon" panose="020B0500000000000000" pitchFamily="34" charset="0"/>
              </a:rPr>
              <a:t> э</a:t>
            </a:r>
            <a:r>
              <a:rPr lang="mn-MN" sz="2000" dirty="0" smtClean="0">
                <a:latin typeface="Arial Mon" panose="020B0500000000000000" pitchFamily="34" charset="0"/>
              </a:rPr>
              <a:t>кспорт болон</a:t>
            </a:r>
            <a:r>
              <a:rPr lang="en-US" sz="2000" dirty="0" smtClean="0">
                <a:latin typeface="Arial Mon" panose="020B0500000000000000" pitchFamily="34" charset="0"/>
              </a:rPr>
              <a:t> а</a:t>
            </a:r>
            <a:r>
              <a:rPr lang="mn-MN" sz="2000" dirty="0" smtClean="0">
                <a:latin typeface="Arial Mon" panose="020B0500000000000000" pitchFamily="34" charset="0"/>
              </a:rPr>
              <a:t>ялал жуулчлалын салбарт</a:t>
            </a:r>
            <a:r>
              <a:rPr lang="en-US" sz="2000" dirty="0" smtClean="0">
                <a:latin typeface="Arial Mon" panose="020B0500000000000000" pitchFamily="34" charset="0"/>
              </a:rPr>
              <a:t> </a:t>
            </a:r>
            <a:r>
              <a:rPr lang="en-US" sz="2000" dirty="0">
                <a:latin typeface="Arial Mon" panose="020B0500000000000000" pitchFamily="34" charset="0"/>
              </a:rPr>
              <a:t>ч </a:t>
            </a:r>
            <a:r>
              <a:rPr lang="mn-MN" sz="2000" dirty="0" smtClean="0">
                <a:latin typeface="Arial Mon" panose="020B0500000000000000" pitchFamily="34" charset="0"/>
              </a:rPr>
              <a:t>нөлөөлсөн байна</a:t>
            </a:r>
            <a:r>
              <a:rPr lang="en-US" sz="2000" dirty="0" smtClean="0">
                <a:latin typeface="Arial Mon" panose="020B0500000000000000" pitchFamily="34" charset="0"/>
              </a:rPr>
              <a:t>.</a:t>
            </a:r>
            <a:r>
              <a:rPr lang="mn-MN" sz="2000" dirty="0" smtClean="0">
                <a:latin typeface="Arial Mon" panose="020B0500000000000000" pitchFamily="34" charset="0"/>
              </a:rPr>
              <a:t> </a:t>
            </a:r>
            <a:r>
              <a:rPr lang="en-US" sz="2000" dirty="0" smtClean="0">
                <a:latin typeface="Arial Mon" panose="020B0500000000000000" pitchFamily="34" charset="0"/>
              </a:rPr>
              <a:t>2002 </a:t>
            </a:r>
            <a:r>
              <a:rPr lang="mn-MN" sz="2000" dirty="0" smtClean="0">
                <a:latin typeface="Arial Mon" panose="020B0500000000000000" pitchFamily="34" charset="0"/>
              </a:rPr>
              <a:t>онд </a:t>
            </a:r>
            <a:r>
              <a:rPr lang="en-US" sz="2000" dirty="0" smtClean="0">
                <a:latin typeface="Arial Mon" panose="020B0500000000000000" pitchFamily="34" charset="0"/>
              </a:rPr>
              <a:t>36 т</a:t>
            </a:r>
            <a:r>
              <a:rPr lang="mn-MN" sz="2000" dirty="0" smtClean="0">
                <a:latin typeface="Arial Mon" panose="020B0500000000000000" pitchFamily="34" charset="0"/>
              </a:rPr>
              <a:t>эрбум ам доллар </a:t>
            </a:r>
            <a:r>
              <a:rPr lang="en-US" sz="2000" dirty="0" smtClean="0">
                <a:latin typeface="Arial Mon" panose="020B0500000000000000" pitchFamily="34" charset="0"/>
              </a:rPr>
              <a:t> </a:t>
            </a:r>
            <a:r>
              <a:rPr lang="mn-MN" sz="2000" dirty="0" smtClean="0">
                <a:latin typeface="Arial Mon" panose="020B0500000000000000" pitchFamily="34" charset="0"/>
              </a:rPr>
              <a:t>байсан експорт</a:t>
            </a:r>
            <a:r>
              <a:rPr lang="en-US" sz="2000" dirty="0" smtClean="0">
                <a:latin typeface="Arial Mon" panose="020B0500000000000000" pitchFamily="34" charset="0"/>
              </a:rPr>
              <a:t>, </a:t>
            </a:r>
            <a:r>
              <a:rPr lang="en-US" sz="2000" dirty="0">
                <a:latin typeface="Arial Mon" panose="020B0500000000000000" pitchFamily="34" charset="0"/>
              </a:rPr>
              <a:t>2011 </a:t>
            </a:r>
            <a:r>
              <a:rPr lang="en-US" sz="2000" dirty="0" smtClean="0">
                <a:latin typeface="Arial Mon" panose="020B0500000000000000" pitchFamily="34" charset="0"/>
              </a:rPr>
              <a:t>о</a:t>
            </a:r>
            <a:r>
              <a:rPr lang="mn-MN" sz="2000" dirty="0" smtClean="0">
                <a:latin typeface="Arial Mon" panose="020B0500000000000000" pitchFamily="34" charset="0"/>
              </a:rPr>
              <a:t>ны сүүлээр</a:t>
            </a:r>
            <a:r>
              <a:rPr lang="mn-MN" sz="2000" dirty="0">
                <a:latin typeface="Arial Mon" panose="020B0500000000000000" pitchFamily="34" charset="0"/>
              </a:rPr>
              <a:t> </a:t>
            </a:r>
            <a:r>
              <a:rPr lang="en-US" sz="2000" dirty="0" smtClean="0">
                <a:latin typeface="Arial Mon" panose="020B0500000000000000" pitchFamily="34" charset="0"/>
              </a:rPr>
              <a:t>135 </a:t>
            </a:r>
            <a:r>
              <a:rPr lang="en-US" sz="2000" dirty="0">
                <a:latin typeface="Arial Mon" panose="020B0500000000000000" pitchFamily="34" charset="0"/>
              </a:rPr>
              <a:t>т</a:t>
            </a:r>
            <a:r>
              <a:rPr lang="mn-MN" sz="2000" dirty="0">
                <a:latin typeface="Arial Mon" panose="020B0500000000000000" pitchFamily="34" charset="0"/>
              </a:rPr>
              <a:t>эрбум ам </a:t>
            </a:r>
            <a:r>
              <a:rPr lang="mn-MN" sz="2000" dirty="0" smtClean="0">
                <a:latin typeface="Arial Mon" panose="020B0500000000000000" pitchFamily="34" charset="0"/>
              </a:rPr>
              <a:t>долларт</a:t>
            </a:r>
            <a:r>
              <a:rPr lang="en-US" sz="2000" dirty="0" smtClean="0">
                <a:latin typeface="Arial Mon" panose="020B0500000000000000" pitchFamily="34" charset="0"/>
              </a:rPr>
              <a:t> </a:t>
            </a:r>
            <a:r>
              <a:rPr lang="mn-MN" sz="2000" dirty="0" smtClean="0">
                <a:latin typeface="Arial Mon" panose="020B0500000000000000" pitchFamily="34" charset="0"/>
              </a:rPr>
              <a:t>хүрч</a:t>
            </a:r>
            <a:r>
              <a:rPr lang="en-US" sz="2000" dirty="0" smtClean="0">
                <a:latin typeface="Arial Mon" panose="020B0500000000000000" pitchFamily="34" charset="0"/>
              </a:rPr>
              <a:t>, </a:t>
            </a:r>
            <a:r>
              <a:rPr lang="en-US" sz="2000" dirty="0">
                <a:latin typeface="Arial Mon" panose="020B0500000000000000" pitchFamily="34" charset="0"/>
              </a:rPr>
              <a:t>а</a:t>
            </a:r>
            <a:r>
              <a:rPr lang="mn-MN" sz="2000" dirty="0">
                <a:latin typeface="Arial Mon" panose="020B0500000000000000" pitchFamily="34" charset="0"/>
              </a:rPr>
              <a:t>ялал жуулчлалын салбар</a:t>
            </a:r>
            <a:r>
              <a:rPr lang="en-US" sz="2000" dirty="0" smtClean="0">
                <a:latin typeface="Arial Mon" panose="020B0500000000000000" pitchFamily="34" charset="0"/>
              </a:rPr>
              <a:t>ы</a:t>
            </a:r>
            <a:r>
              <a:rPr lang="mn-MN" sz="2000" dirty="0" smtClean="0">
                <a:latin typeface="Arial Mon" panose="020B0500000000000000" pitchFamily="34" charset="0"/>
              </a:rPr>
              <a:t>н орлого</a:t>
            </a:r>
            <a:r>
              <a:rPr lang="en-US" sz="2000" dirty="0" smtClean="0">
                <a:latin typeface="Arial Mon" panose="020B0500000000000000" pitchFamily="34" charset="0"/>
              </a:rPr>
              <a:t> </a:t>
            </a:r>
            <a:r>
              <a:rPr lang="en-US" sz="2000" dirty="0">
                <a:latin typeface="Arial Mon" panose="020B0500000000000000" pitchFamily="34" charset="0"/>
              </a:rPr>
              <a:t>2002 </a:t>
            </a:r>
            <a:r>
              <a:rPr lang="en-US" sz="2000" dirty="0" smtClean="0">
                <a:latin typeface="Arial Mon" panose="020B0500000000000000" pitchFamily="34" charset="0"/>
              </a:rPr>
              <a:t>о</a:t>
            </a:r>
            <a:r>
              <a:rPr lang="mn-MN" sz="2000" dirty="0" smtClean="0">
                <a:latin typeface="Arial Mon" panose="020B0500000000000000" pitchFamily="34" charset="0"/>
              </a:rPr>
              <a:t>нд</a:t>
            </a:r>
            <a:r>
              <a:rPr lang="en-US" sz="2000" dirty="0" smtClean="0">
                <a:latin typeface="Arial Mon" panose="020B0500000000000000" pitchFamily="34" charset="0"/>
              </a:rPr>
              <a:t> </a:t>
            </a:r>
            <a:r>
              <a:rPr lang="en-US" sz="2000" dirty="0">
                <a:latin typeface="Arial Mon" panose="020B0500000000000000" pitchFamily="34" charset="0"/>
              </a:rPr>
              <a:t>8,5 т</a:t>
            </a:r>
            <a:r>
              <a:rPr lang="mn-MN" sz="2000" dirty="0">
                <a:latin typeface="Arial Mon" panose="020B0500000000000000" pitchFamily="34" charset="0"/>
              </a:rPr>
              <a:t>эрбум ам доллар </a:t>
            </a:r>
            <a:r>
              <a:rPr lang="en-US" sz="2000" dirty="0" smtClean="0">
                <a:latin typeface="Arial Mon" panose="020B0500000000000000" pitchFamily="34" charset="0"/>
              </a:rPr>
              <a:t>б</a:t>
            </a:r>
            <a:r>
              <a:rPr lang="mn-MN" sz="2000" dirty="0" smtClean="0">
                <a:latin typeface="Arial Mon" panose="020B0500000000000000" pitchFamily="34" charset="0"/>
              </a:rPr>
              <a:t>айсан</a:t>
            </a:r>
            <a:r>
              <a:rPr lang="en-US" sz="2000" dirty="0" smtClean="0">
                <a:latin typeface="Arial Mon" panose="020B0500000000000000" pitchFamily="34" charset="0"/>
              </a:rPr>
              <a:t> б</a:t>
            </a:r>
            <a:r>
              <a:rPr lang="mn-MN" sz="2000" dirty="0" smtClean="0">
                <a:latin typeface="Arial Mon" panose="020B0500000000000000" pitchFamily="34" charset="0"/>
              </a:rPr>
              <a:t>ол </a:t>
            </a:r>
            <a:r>
              <a:rPr lang="en-US" sz="2000" dirty="0" smtClean="0">
                <a:latin typeface="Arial Mon" panose="020B0500000000000000" pitchFamily="34" charset="0"/>
              </a:rPr>
              <a:t> </a:t>
            </a:r>
            <a:r>
              <a:rPr lang="en-US" sz="2000" dirty="0">
                <a:latin typeface="Arial Mon" panose="020B0500000000000000" pitchFamily="34" charset="0"/>
              </a:rPr>
              <a:t>2011 </a:t>
            </a:r>
            <a:r>
              <a:rPr lang="en-US" sz="2000" dirty="0" smtClean="0">
                <a:latin typeface="Arial Mon" panose="020B0500000000000000" pitchFamily="34" charset="0"/>
              </a:rPr>
              <a:t>о</a:t>
            </a:r>
            <a:r>
              <a:rPr lang="mn-MN" sz="2000" dirty="0" smtClean="0">
                <a:latin typeface="Arial Mon" panose="020B0500000000000000" pitchFamily="34" charset="0"/>
              </a:rPr>
              <a:t>нд</a:t>
            </a:r>
            <a:r>
              <a:rPr lang="en-US" sz="2000" dirty="0" smtClean="0">
                <a:latin typeface="Arial Mon" panose="020B0500000000000000" pitchFamily="34" charset="0"/>
              </a:rPr>
              <a:t> </a:t>
            </a:r>
            <a:r>
              <a:rPr lang="en-US" sz="2000" dirty="0">
                <a:latin typeface="Arial Mon" panose="020B0500000000000000" pitchFamily="34" charset="0"/>
              </a:rPr>
              <a:t>23 т</a:t>
            </a:r>
            <a:r>
              <a:rPr lang="mn-MN" sz="2000" dirty="0">
                <a:latin typeface="Arial Mon" panose="020B0500000000000000" pitchFamily="34" charset="0"/>
              </a:rPr>
              <a:t>эрбум ам </a:t>
            </a:r>
            <a:r>
              <a:rPr lang="mn-MN" sz="2000" dirty="0" smtClean="0">
                <a:latin typeface="Arial Mon" panose="020B0500000000000000" pitchFamily="34" charset="0"/>
              </a:rPr>
              <a:t>долларыг давсан байна</a:t>
            </a:r>
            <a:r>
              <a:rPr lang="en-US" sz="2000" dirty="0" smtClean="0">
                <a:latin typeface="Arial Mon" panose="020B0500000000000000" pitchFamily="34" charset="0"/>
              </a:rPr>
              <a:t>.</a:t>
            </a:r>
            <a:r>
              <a:rPr lang="en-US" sz="2000" dirty="0">
                <a:latin typeface="Arial Mon" panose="020B0500000000000000" pitchFamily="34" charset="0"/>
              </a:rPr>
              <a:t>  </a:t>
            </a:r>
            <a:r>
              <a:rPr lang="en-US" sz="2000" dirty="0" smtClean="0">
                <a:latin typeface="Arial Mon" panose="020B0500000000000000" pitchFamily="34" charset="0"/>
              </a:rPr>
              <a:t/>
            </a:r>
            <a:br>
              <a:rPr lang="en-US" sz="2000" dirty="0" smtClean="0">
                <a:latin typeface="Arial Mon" panose="020B0500000000000000" pitchFamily="34" charset="0"/>
              </a:rPr>
            </a:br>
            <a:r>
              <a:rPr lang="en-US" sz="2000" dirty="0" smtClean="0">
                <a:latin typeface="Arial Mon" panose="020B0500000000000000" pitchFamily="34" charset="0"/>
              </a:rPr>
              <a:t>Т</a:t>
            </a:r>
            <a:r>
              <a:rPr lang="mn-MN" sz="2000" dirty="0" smtClean="0">
                <a:latin typeface="Arial Mon" panose="020B0500000000000000" pitchFamily="34" charset="0"/>
              </a:rPr>
              <a:t>урк улс нь энэхүү богино хугацаанд</a:t>
            </a:r>
            <a:r>
              <a:rPr lang="en-US" sz="2000" dirty="0" smtClean="0">
                <a:latin typeface="Arial Mon" panose="020B0500000000000000" pitchFamily="34" charset="0"/>
              </a:rPr>
              <a:t> г</a:t>
            </a:r>
            <a:r>
              <a:rPr lang="mn-MN" sz="2000" dirty="0" smtClean="0">
                <a:latin typeface="Arial Mon" panose="020B0500000000000000" pitchFamily="34" charset="0"/>
              </a:rPr>
              <a:t>аргасан </a:t>
            </a:r>
            <a:r>
              <a:rPr lang="en-US" sz="2000" dirty="0" smtClean="0">
                <a:latin typeface="Arial Mon" panose="020B0500000000000000" pitchFamily="34" charset="0"/>
              </a:rPr>
              <a:t>ү</a:t>
            </a:r>
            <a:r>
              <a:rPr lang="mn-MN" sz="2000" dirty="0" smtClean="0">
                <a:latin typeface="Arial Mon" panose="020B0500000000000000" pitchFamily="34" charset="0"/>
              </a:rPr>
              <a:t>зүүлэлтээрээ</a:t>
            </a:r>
            <a:r>
              <a:rPr lang="mn-MN" sz="2000" dirty="0">
                <a:latin typeface="Arial Mon" panose="020B0500000000000000" pitchFamily="34" charset="0"/>
              </a:rPr>
              <a:t> </a:t>
            </a:r>
            <a:r>
              <a:rPr lang="mn-MN" sz="2000" dirty="0" smtClean="0">
                <a:latin typeface="Arial Mon" panose="020B0500000000000000" pitchFamily="34" charset="0"/>
              </a:rPr>
              <a:t>дэлхийн</a:t>
            </a:r>
            <a:r>
              <a:rPr lang="en-US" sz="2000" dirty="0" smtClean="0">
                <a:latin typeface="Arial Mon" panose="020B0500000000000000" pitchFamily="34" charset="0"/>
              </a:rPr>
              <a:t> </a:t>
            </a:r>
            <a:r>
              <a:rPr lang="mn-MN" sz="2000" dirty="0" smtClean="0">
                <a:latin typeface="Arial Mon" panose="020B0500000000000000" pitchFamily="34" charset="0"/>
              </a:rPr>
              <a:t>хэмжээнд</a:t>
            </a:r>
            <a:r>
              <a:rPr lang="en-US" sz="2000" dirty="0" smtClean="0">
                <a:latin typeface="Arial Mon" panose="020B0500000000000000" pitchFamily="34" charset="0"/>
              </a:rPr>
              <a:t> “</a:t>
            </a:r>
            <a:r>
              <a:rPr lang="mn-MN" sz="2000" dirty="0" smtClean="0">
                <a:latin typeface="Arial Mon" panose="020B0500000000000000" pitchFamily="34" charset="0"/>
              </a:rPr>
              <a:t>маш хурдацтай</a:t>
            </a:r>
            <a:r>
              <a:rPr lang="en-US" sz="2000" dirty="0" smtClean="0">
                <a:latin typeface="Arial Mon" panose="020B0500000000000000" pitchFamily="34" charset="0"/>
              </a:rPr>
              <a:t> </a:t>
            </a:r>
            <a:r>
              <a:rPr lang="mn-MN" sz="2000" dirty="0" smtClean="0">
                <a:latin typeface="Arial Mon" panose="020B0500000000000000" pitchFamily="34" charset="0"/>
              </a:rPr>
              <a:t>хөгжиж буй эдийн засаг</a:t>
            </a:r>
            <a:r>
              <a:rPr lang="en-US" sz="2000" dirty="0" smtClean="0">
                <a:latin typeface="Arial Mon" panose="020B0500000000000000" pitchFamily="34" charset="0"/>
              </a:rPr>
              <a:t>” г</a:t>
            </a:r>
            <a:r>
              <a:rPr lang="mn-MN" sz="2000" dirty="0" smtClean="0">
                <a:latin typeface="Arial Mon" panose="020B0500000000000000" pitchFamily="34" charset="0"/>
              </a:rPr>
              <a:t>эж нэрлэгдэх болсон ба</a:t>
            </a:r>
            <a:r>
              <a:rPr lang="mn-MN" sz="2000" dirty="0">
                <a:latin typeface="Arial Mon" panose="020B0500000000000000" pitchFamily="34" charset="0"/>
              </a:rPr>
              <a:t> </a:t>
            </a:r>
            <a:r>
              <a:rPr lang="en-US" sz="2000" dirty="0" smtClean="0">
                <a:latin typeface="Arial Mon" panose="020B0500000000000000" pitchFamily="34" charset="0"/>
              </a:rPr>
              <a:t>х</a:t>
            </a:r>
            <a:r>
              <a:rPr lang="mn-MN" sz="2000" dirty="0" smtClean="0">
                <a:latin typeface="Arial Mon" panose="020B0500000000000000" pitchFamily="34" charset="0"/>
              </a:rPr>
              <a:t>удалдан авах чадвартай</a:t>
            </a:r>
            <a:r>
              <a:rPr lang="en-US" sz="2000" dirty="0" smtClean="0">
                <a:latin typeface="Arial Mon" panose="020B0500000000000000" pitchFamily="34" charset="0"/>
              </a:rPr>
              <a:t> х</a:t>
            </a:r>
            <a:r>
              <a:rPr lang="mn-MN" sz="2000" dirty="0" smtClean="0">
                <a:latin typeface="Arial Mon" panose="020B0500000000000000" pitchFamily="34" charset="0"/>
              </a:rPr>
              <a:t>арьцуулсан</a:t>
            </a:r>
            <a:r>
              <a:rPr lang="mn-MN" sz="2000" dirty="0">
                <a:latin typeface="Arial Mon" panose="020B0500000000000000" pitchFamily="34" charset="0"/>
              </a:rPr>
              <a:t> </a:t>
            </a:r>
            <a:r>
              <a:rPr lang="en-US" sz="2000" dirty="0" smtClean="0">
                <a:latin typeface="Arial Mon" panose="020B0500000000000000" pitchFamily="34" charset="0"/>
              </a:rPr>
              <a:t>ДНБ ж</a:t>
            </a:r>
            <a:r>
              <a:rPr lang="mn-MN" sz="2000" dirty="0" smtClean="0">
                <a:latin typeface="Arial Mon" panose="020B0500000000000000" pitchFamily="34" charset="0"/>
              </a:rPr>
              <a:t>агсаалтаар</a:t>
            </a:r>
            <a:r>
              <a:rPr lang="en-US" sz="2000" dirty="0" smtClean="0">
                <a:latin typeface="Arial Mon" panose="020B0500000000000000" pitchFamily="34" charset="0"/>
              </a:rPr>
              <a:t>, </a:t>
            </a:r>
            <a:r>
              <a:rPr lang="en-US" sz="2000" dirty="0">
                <a:latin typeface="Arial Mon" panose="020B0500000000000000" pitchFamily="34" charset="0"/>
              </a:rPr>
              <a:t>2011 </a:t>
            </a:r>
            <a:r>
              <a:rPr lang="en-US" sz="2000" dirty="0" smtClean="0">
                <a:latin typeface="Arial Mon" panose="020B0500000000000000" pitchFamily="34" charset="0"/>
              </a:rPr>
              <a:t>о</a:t>
            </a:r>
            <a:r>
              <a:rPr lang="mn-MN" sz="2000" dirty="0" smtClean="0">
                <a:latin typeface="Arial Mon" panose="020B0500000000000000" pitchFamily="34" charset="0"/>
              </a:rPr>
              <a:t>нд</a:t>
            </a:r>
            <a:r>
              <a:rPr lang="en-US" sz="2000" dirty="0" smtClean="0">
                <a:latin typeface="Arial Mon" panose="020B0500000000000000" pitchFamily="34" charset="0"/>
              </a:rPr>
              <a:t> </a:t>
            </a:r>
            <a:r>
              <a:rPr lang="mn-MN" sz="2000" dirty="0" smtClean="0">
                <a:latin typeface="Arial Mon" panose="020B0500000000000000" pitchFamily="34" charset="0"/>
              </a:rPr>
              <a:t>Европын холбоны дотор </a:t>
            </a:r>
            <a:r>
              <a:rPr lang="en-US" sz="2000" dirty="0" smtClean="0">
                <a:latin typeface="Arial Mon" panose="020B0500000000000000" pitchFamily="34" charset="0"/>
              </a:rPr>
              <a:t>5</a:t>
            </a:r>
            <a:r>
              <a:rPr lang="mn-MN" sz="2000" dirty="0" smtClean="0">
                <a:latin typeface="Arial Mon" panose="020B0500000000000000" pitchFamily="34" charset="0"/>
              </a:rPr>
              <a:t>-</a:t>
            </a:r>
            <a:r>
              <a:rPr lang="en-US" sz="2000" dirty="0" smtClean="0">
                <a:latin typeface="Arial Mon" panose="020B0500000000000000" pitchFamily="34" charset="0"/>
              </a:rPr>
              <a:t>д</a:t>
            </a:r>
            <a:r>
              <a:rPr lang="mn-MN" sz="2000" dirty="0" smtClean="0">
                <a:latin typeface="Arial Mon" panose="020B0500000000000000" pitchFamily="34" charset="0"/>
              </a:rPr>
              <a:t>угаарт дэлхийд</a:t>
            </a:r>
            <a:r>
              <a:rPr lang="en-US" sz="2000" dirty="0" smtClean="0">
                <a:latin typeface="Arial Mon" panose="020B0500000000000000" pitchFamily="34" charset="0"/>
              </a:rPr>
              <a:t> </a:t>
            </a:r>
            <a:r>
              <a:rPr lang="en-US" sz="2000" dirty="0">
                <a:latin typeface="Arial Mon" panose="020B0500000000000000" pitchFamily="34" charset="0"/>
              </a:rPr>
              <a:t>16 </a:t>
            </a:r>
            <a:r>
              <a:rPr lang="en-US" sz="2000" dirty="0" smtClean="0">
                <a:latin typeface="Arial Mon" panose="020B0500000000000000" pitchFamily="34" charset="0"/>
              </a:rPr>
              <a:t>д</a:t>
            </a:r>
            <a:r>
              <a:rPr lang="mn-MN" sz="2000" dirty="0" smtClean="0">
                <a:latin typeface="Arial Mon" panose="020B0500000000000000" pitchFamily="34" charset="0"/>
              </a:rPr>
              <a:t>угаарт бичигдсэн</a:t>
            </a:r>
            <a:r>
              <a:rPr lang="en-US" sz="2000" dirty="0" smtClean="0">
                <a:latin typeface="Arial Mon" panose="020B0500000000000000" pitchFamily="34" charset="0"/>
              </a:rPr>
              <a:t>.</a:t>
            </a:r>
            <a:br>
              <a:rPr lang="en-US" sz="2000" dirty="0" smtClean="0">
                <a:latin typeface="Arial Mon" panose="020B0500000000000000" pitchFamily="34" charset="0"/>
              </a:rPr>
            </a:br>
            <a:r>
              <a:rPr lang="en-US" sz="2000" dirty="0" smtClean="0">
                <a:latin typeface="Arial Mon" panose="020B0500000000000000" pitchFamily="34" charset="0"/>
              </a:rPr>
              <a:t>И</a:t>
            </a:r>
            <a:r>
              <a:rPr lang="mn-MN" sz="2000" dirty="0" smtClean="0">
                <a:latin typeface="Arial Mon" panose="020B0500000000000000" pitchFamily="34" charset="0"/>
              </a:rPr>
              <a:t>хэнх орнууд өнгөрсөн</a:t>
            </a:r>
            <a:r>
              <a:rPr lang="en-US" sz="2000" dirty="0" smtClean="0">
                <a:latin typeface="Arial Mon" panose="020B0500000000000000" pitchFamily="34" charset="0"/>
              </a:rPr>
              <a:t> о</a:t>
            </a:r>
            <a:r>
              <a:rPr lang="mn-MN" sz="2000" dirty="0" smtClean="0">
                <a:latin typeface="Arial Mon" panose="020B0500000000000000" pitchFamily="34" charset="0"/>
              </a:rPr>
              <a:t>нуудад</a:t>
            </a:r>
            <a:r>
              <a:rPr lang="en-US" sz="2000" dirty="0" smtClean="0">
                <a:latin typeface="Arial Mon" panose="020B0500000000000000" pitchFamily="34" charset="0"/>
              </a:rPr>
              <a:t> </a:t>
            </a:r>
            <a:r>
              <a:rPr lang="mn-MN" sz="2000" dirty="0" smtClean="0">
                <a:latin typeface="Arial Mon" panose="020B0500000000000000" pitchFamily="34" charset="0"/>
              </a:rPr>
              <a:t>эдийн засгийн</a:t>
            </a:r>
            <a:r>
              <a:rPr lang="en-US" sz="2000" dirty="0" smtClean="0">
                <a:latin typeface="Arial Mon" panose="020B0500000000000000" pitchFamily="34" charset="0"/>
              </a:rPr>
              <a:t> х</a:t>
            </a:r>
            <a:r>
              <a:rPr lang="mn-MN" sz="2000" dirty="0" smtClean="0">
                <a:latin typeface="Arial Mon" panose="020B0500000000000000" pitchFamily="34" charset="0"/>
              </a:rPr>
              <a:t>ямралын нөлөөнөөс</a:t>
            </a:r>
            <a:r>
              <a:rPr lang="en-US" sz="2000" dirty="0" smtClean="0">
                <a:latin typeface="Arial Mon" panose="020B0500000000000000" pitchFamily="34" charset="0"/>
              </a:rPr>
              <a:t> </a:t>
            </a:r>
            <a:r>
              <a:rPr lang="mn-MN" sz="2000" dirty="0" smtClean="0">
                <a:latin typeface="Arial Mon" panose="020B0500000000000000" pitchFamily="34" charset="0"/>
              </a:rPr>
              <a:t>гарч</a:t>
            </a:r>
            <a:r>
              <a:rPr lang="en-US" sz="2000" dirty="0" smtClean="0">
                <a:latin typeface="Arial Mon" panose="020B0500000000000000" pitchFamily="34" charset="0"/>
              </a:rPr>
              <a:t> ч</a:t>
            </a:r>
            <a:r>
              <a:rPr lang="mn-MN" sz="2000" dirty="0" smtClean="0">
                <a:latin typeface="Arial Mon" panose="020B0500000000000000" pitchFamily="34" charset="0"/>
              </a:rPr>
              <a:t>адахгүй байхад</a:t>
            </a:r>
            <a:r>
              <a:rPr lang="en-US" sz="2000" dirty="0" smtClean="0">
                <a:latin typeface="Arial Mon" panose="020B0500000000000000" pitchFamily="34" charset="0"/>
              </a:rPr>
              <a:t> Т</a:t>
            </a:r>
            <a:r>
              <a:rPr lang="mn-MN" sz="2000" dirty="0" smtClean="0">
                <a:latin typeface="Arial Mon" panose="020B0500000000000000" pitchFamily="34" charset="0"/>
              </a:rPr>
              <a:t>уркийн эдийн засаг</a:t>
            </a:r>
            <a:r>
              <a:rPr lang="en-US" sz="2000" dirty="0" smtClean="0">
                <a:latin typeface="Arial Mon" panose="020B0500000000000000" pitchFamily="34" charset="0"/>
              </a:rPr>
              <a:t> </a:t>
            </a:r>
            <a:r>
              <a:rPr lang="en-US" sz="2000" dirty="0">
                <a:latin typeface="Arial Mon" panose="020B0500000000000000" pitchFamily="34" charset="0"/>
              </a:rPr>
              <a:t>2010 </a:t>
            </a:r>
            <a:r>
              <a:rPr lang="mn-MN" sz="2000" dirty="0" smtClean="0">
                <a:latin typeface="Arial Mon" panose="020B0500000000000000" pitchFamily="34" charset="0"/>
              </a:rPr>
              <a:t>онд</a:t>
            </a:r>
            <a:r>
              <a:rPr lang="en-US" sz="2000" dirty="0" smtClean="0">
                <a:latin typeface="Arial Mon" panose="020B0500000000000000" pitchFamily="34" charset="0"/>
              </a:rPr>
              <a:t> </a:t>
            </a:r>
            <a:r>
              <a:rPr lang="en-US" sz="2000" dirty="0">
                <a:latin typeface="Arial Mon" panose="020B0500000000000000" pitchFamily="34" charset="0"/>
              </a:rPr>
              <a:t>9,2 % ; 2011 </a:t>
            </a:r>
            <a:r>
              <a:rPr lang="mn-MN" sz="2000" dirty="0" smtClean="0">
                <a:latin typeface="Arial Mon" panose="020B0500000000000000" pitchFamily="34" charset="0"/>
              </a:rPr>
              <a:t>онд</a:t>
            </a:r>
            <a:r>
              <a:rPr lang="en-US" sz="2000" dirty="0" smtClean="0">
                <a:latin typeface="Arial Mon" panose="020B0500000000000000" pitchFamily="34" charset="0"/>
              </a:rPr>
              <a:t> </a:t>
            </a:r>
            <a:r>
              <a:rPr lang="en-US" sz="2000" dirty="0">
                <a:latin typeface="Arial Mon" panose="020B0500000000000000" pitchFamily="34" charset="0"/>
              </a:rPr>
              <a:t>8,5 </a:t>
            </a:r>
            <a:r>
              <a:rPr lang="en-US" sz="2000" dirty="0" smtClean="0">
                <a:latin typeface="Arial Mon" panose="020B0500000000000000" pitchFamily="34" charset="0"/>
              </a:rPr>
              <a:t>%-р ө</a:t>
            </a:r>
            <a:r>
              <a:rPr lang="mn-MN" sz="2000" dirty="0" smtClean="0">
                <a:latin typeface="Arial Mon" panose="020B0500000000000000" pitchFamily="34" charset="0"/>
              </a:rPr>
              <a:t>сч</a:t>
            </a:r>
            <a:r>
              <a:rPr lang="en-US" sz="2000" dirty="0" smtClean="0">
                <a:latin typeface="Arial Mon" panose="020B0500000000000000" pitchFamily="34" charset="0"/>
              </a:rPr>
              <a:t> Е</a:t>
            </a:r>
            <a:r>
              <a:rPr lang="mn-MN" sz="2000" dirty="0" smtClean="0">
                <a:latin typeface="Arial Mon" panose="020B0500000000000000" pitchFamily="34" charset="0"/>
              </a:rPr>
              <a:t>вропын хамгийн хурдацтай</a:t>
            </a:r>
            <a:r>
              <a:rPr lang="en-US" sz="2000" dirty="0" smtClean="0">
                <a:latin typeface="Arial Mon" panose="020B0500000000000000" pitchFamily="34" charset="0"/>
              </a:rPr>
              <a:t> х</a:t>
            </a:r>
            <a:r>
              <a:rPr lang="mn-MN" sz="2000" dirty="0" smtClean="0">
                <a:latin typeface="Arial Mon" panose="020B0500000000000000" pitchFamily="34" charset="0"/>
              </a:rPr>
              <a:t>өгжиж буй эдийн засгаар</a:t>
            </a:r>
            <a:r>
              <a:rPr lang="en-US" sz="2000" dirty="0" smtClean="0">
                <a:latin typeface="Arial Mon" panose="020B0500000000000000" pitchFamily="34" charset="0"/>
              </a:rPr>
              <a:t> т</a:t>
            </a:r>
            <a:r>
              <a:rPr lang="mn-MN" sz="2000" dirty="0" smtClean="0">
                <a:latin typeface="Arial Mon" panose="020B0500000000000000" pitchFamily="34" charset="0"/>
              </a:rPr>
              <a:t>одорч дэлхийн хурдан хөгжиж буй </a:t>
            </a:r>
            <a:r>
              <a:rPr lang="en-US" sz="2000" dirty="0" smtClean="0">
                <a:latin typeface="Arial Mon" panose="020B0500000000000000" pitchFamily="34" charset="0"/>
              </a:rPr>
              <a:t>э</a:t>
            </a:r>
            <a:r>
              <a:rPr lang="mn-MN" sz="2000" dirty="0" smtClean="0">
                <a:latin typeface="Arial Mon" panose="020B0500000000000000" pitchFamily="34" charset="0"/>
              </a:rPr>
              <a:t>дийн засгийн нэг болсон юм</a:t>
            </a:r>
            <a:r>
              <a:rPr lang="en-US" sz="2000" dirty="0" smtClean="0">
                <a:latin typeface="Arial Mon" panose="020B0500000000000000" pitchFamily="34" charset="0"/>
              </a:rPr>
              <a:t>.</a:t>
            </a:r>
            <a:r>
              <a:rPr lang="en-US" sz="2000" dirty="0"/>
              <a:t/>
            </a:r>
            <a:br>
              <a:rPr lang="en-US" sz="2000" dirty="0"/>
            </a:br>
            <a:r>
              <a:rPr lang="en-US" sz="2000" dirty="0"/>
              <a:t/>
            </a:r>
            <a:br>
              <a:rPr lang="en-US" sz="2000" dirty="0"/>
            </a:br>
            <a:endParaRPr lang="en-US" sz="2000" dirty="0"/>
          </a:p>
        </p:txBody>
      </p:sp>
    </p:spTree>
    <p:extLst>
      <p:ext uri="{BB962C8B-B14F-4D97-AF65-F5344CB8AC3E}">
        <p14:creationId xmlns:p14="http://schemas.microsoft.com/office/powerpoint/2010/main" val="97914306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txBody>
          <a:bodyPr>
            <a:noAutofit/>
          </a:bodyPr>
          <a:lstStyle/>
          <a:p>
            <a:r>
              <a:rPr lang="mn-MN" sz="4800" b="1" dirty="0" smtClean="0">
                <a:latin typeface="Arial Mon" panose="020B0500000000000000" pitchFamily="34" charset="0"/>
              </a:rPr>
              <a:t>Анхаарал тавьсанд баярлалаа</a:t>
            </a:r>
            <a:endParaRPr lang="en-US" sz="4800" b="1" dirty="0">
              <a:latin typeface="Arial Mon" panose="020B0500000000000000"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4260273"/>
            <a:ext cx="2181225" cy="20955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022921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3079</TotalTime>
  <Words>866</Words>
  <Application>Microsoft Office PowerPoint</Application>
  <PresentationFormat>On-screen Show (4:3)</PresentationFormat>
  <Paragraphs>82</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Theme1</vt:lpstr>
      <vt:lpstr>Бүгд Найрамдах Турк Улс</vt:lpstr>
      <vt:lpstr>Хүн амын бүтэц</vt:lpstr>
      <vt:lpstr>PowerPoint Presentation</vt:lpstr>
      <vt:lpstr>PowerPoint Presentation</vt:lpstr>
      <vt:lpstr>Хэл, Соёл, Зан-заншил</vt:lpstr>
      <vt:lpstr>PowerPoint Presentation</vt:lpstr>
      <vt:lpstr>ДНБ, Нэг хүнд ногдох ДНБ</vt:lpstr>
      <vt:lpstr>Эдийг засгийн үзүүлэлт, гол салбарууд</vt:lpstr>
      <vt:lpstr>Эдийн засгийн гол салбарууд нь</vt:lpstr>
      <vt:lpstr>Експорт, Импортын хэмжээ, гол бүтээгдэхүүнүүд, ямар улс руу Експортолдог, Импортолдог вэ? </vt:lpstr>
      <vt:lpstr>Үйлдвэрлэл Үйлчилгээний нөөц баялаг</vt:lpstr>
      <vt:lpstr>Төрийн бодлого хэрэгжүүлж буй төсөл хөтөлбөр</vt:lpstr>
      <vt:lpstr>PowerPoint Presentation</vt:lpstr>
      <vt:lpstr>Нөөц баялаг</vt:lpstr>
      <vt:lpstr>Хөгжлийн үнэт зүйлсүүд</vt:lpstr>
      <vt:lpstr>Хөгжилд боловсрол ямар үүрэг гүйцэтгэсэн вэ?</vt:lpstr>
      <vt:lpstr>ХА-ын хөгжилд үзүүлэх нөлөө</vt:lpstr>
      <vt:lpstr>Тухайн улсын давуу талууд</vt:lpstr>
      <vt:lpstr>Өнөөдрийг хүртэл мөн өдрийн 09:05 минутанд улс даяар тугаа хагас бөхийлгөн, машин тэрэгүүд, гудамжаар явж байгаа хүмүүс зогсон нэг минутын хүндэтгэл үзүүлдэг уламжлалтай. </vt:lpstr>
      <vt:lpstr>Хотжилт шилжих хөдөлгөөн</vt:lpstr>
      <vt:lpstr>Дүгнэлт</vt:lpstr>
      <vt:lpstr>Анхаарал тавьсанд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154</cp:revision>
  <dcterms:created xsi:type="dcterms:W3CDTF">2014-02-05T15:27:15Z</dcterms:created>
  <dcterms:modified xsi:type="dcterms:W3CDTF">2014-02-16T13:20:49Z</dcterms:modified>
</cp:coreProperties>
</file>