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35B365-4BC6-48F0-B09C-DB23440D2E57}" type="datetimeFigureOut">
              <a:rPr lang="en-US" smtClean="0"/>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3169F2-C516-4C25-B8BC-348BED50B2A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35B365-4BC6-48F0-B09C-DB23440D2E57}" type="datetimeFigureOut">
              <a:rPr lang="en-US" smtClean="0"/>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3169F2-C516-4C25-B8BC-348BED50B2A6}"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35B365-4BC6-48F0-B09C-DB23440D2E57}" type="datetimeFigureOut">
              <a:rPr lang="en-US" smtClean="0"/>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3169F2-C516-4C25-B8BC-348BED50B2A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E35B365-4BC6-48F0-B09C-DB23440D2E57}" type="datetimeFigureOut">
              <a:rPr lang="en-US" smtClean="0"/>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3169F2-C516-4C25-B8BC-348BED50B2A6}"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35B365-4BC6-48F0-B09C-DB23440D2E57}" type="datetimeFigureOut">
              <a:rPr lang="en-US" smtClean="0"/>
              <a:t>5/19/2014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3169F2-C516-4C25-B8BC-348BED50B2A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35B365-4BC6-48F0-B09C-DB23440D2E57}" type="datetimeFigureOut">
              <a:rPr lang="en-US" smtClean="0"/>
              <a:t>5/19/2014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3169F2-C516-4C25-B8BC-348BED50B2A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E35B365-4BC6-48F0-B09C-DB23440D2E57}" type="datetimeFigureOut">
              <a:rPr lang="en-US" smtClean="0"/>
              <a:t>5/19/2014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3169F2-C516-4C25-B8BC-348BED50B2A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E35B365-4BC6-48F0-B09C-DB23440D2E57}" type="datetimeFigureOut">
              <a:rPr lang="en-US" smtClean="0"/>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3169F2-C516-4C25-B8BC-348BED50B2A6}"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35B365-4BC6-48F0-B09C-DB23440D2E57}" type="datetimeFigureOut">
              <a:rPr lang="en-US" smtClean="0"/>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3169F2-C516-4C25-B8BC-348BED50B2A6}"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35B365-4BC6-48F0-B09C-DB23440D2E57}" type="datetimeFigureOut">
              <a:rPr lang="en-US" smtClean="0"/>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3169F2-C516-4C25-B8BC-348BED50B2A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E35B365-4BC6-48F0-B09C-DB23440D2E57}" type="datetimeFigureOut">
              <a:rPr lang="en-US" smtClean="0"/>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3169F2-C516-4C25-B8BC-348BED50B2A6}"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E35B365-4BC6-48F0-B09C-DB23440D2E57}" type="datetimeFigureOut">
              <a:rPr lang="en-US" smtClean="0"/>
              <a:t>5/19/2014</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D3169F2-C516-4C25-B8BC-348BED50B2A6}"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143000"/>
          </a:xfrm>
        </p:spPr>
        <p:txBody>
          <a:bodyPr/>
          <a:lstStyle/>
          <a:p>
            <a:r>
              <a:rPr lang="mn-MN" dirty="0" smtClean="0"/>
              <a:t>Цагаан хоол </a:t>
            </a:r>
            <a:endParaRPr lang="en-US" dirty="0"/>
          </a:p>
        </p:txBody>
      </p:sp>
      <p:sp>
        <p:nvSpPr>
          <p:cNvPr id="3" name="Subtitle 2"/>
          <p:cNvSpPr>
            <a:spLocks noGrp="1"/>
          </p:cNvSpPr>
          <p:nvPr>
            <p:ph type="subTitle" idx="1"/>
          </p:nvPr>
        </p:nvSpPr>
        <p:spPr/>
        <p:txBody>
          <a:bodyPr/>
          <a:lstStyle/>
          <a:p>
            <a:endParaRPr lang="en-US" dirty="0"/>
          </a:p>
        </p:txBody>
      </p:sp>
      <p:pic>
        <p:nvPicPr>
          <p:cNvPr id="6146" name="Picture 2" descr="C:\Users\User\Downloads\love is\images (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828800"/>
            <a:ext cx="6172200" cy="411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888492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000999" cy="4449763"/>
          </a:xfrm>
        </p:spPr>
        <p:txBody>
          <a:bodyPr>
            <a:normAutofit fontScale="92500" lnSpcReduction="20000"/>
          </a:bodyPr>
          <a:lstStyle/>
          <a:p>
            <a:r>
              <a:rPr lang="mn-MN" i="1" dirty="0">
                <a:solidFill>
                  <a:schemeClr val="tx1"/>
                </a:solidFill>
                <a:latin typeface="Arial Mon" pitchFamily="34" charset="0"/>
              </a:rPr>
              <a:t>Хүний шүд, ходоод гэдэсний зохион байгуулалтыг судлаад хүн гарал үүслээрээ ургамал болон сүүн тэжээлтэн байсныг нотолсон байдаг. Эртний хүмүүс ногоо, жимс, самраар хооллодог байжээ. Ургамлын гаралтай хүнс хэрэглэгсдийг “ногоо хоолтон” буюу “веган” гэж нэрлэдэг. Монголчууд эртнээс нааш амьтны амь хөнөөсөн хүнсийг төдийлөн таашаадаггүй, эрүүл мэндийн ач тусыг нь бодолцон жилийн 9 сард сүү цагаан идээгээр хооллож “гэдэс цайлгах” уламжлалтай байжээ. Монголчуудын энэ өвөрмөц уламжлал нь сүү цагаан идээнд суурилсан байх тул “цагаан хоол” гэж нэрлэдэг. Тэд хүнсний ургамал, сүү цагаан идээгээр үйлдэх хоолыг цагаан хоолонд тооцно.</a:t>
            </a:r>
            <a:r>
              <a:rPr lang="mn-MN" i="1" dirty="0" smtClean="0">
                <a:solidFill>
                  <a:schemeClr val="tx1"/>
                </a:solidFill>
                <a:latin typeface="Arial Mon" pitchFamily="34" charset="0"/>
              </a:rPr>
              <a:t/>
            </a:r>
            <a:br>
              <a:rPr lang="mn-MN" i="1" dirty="0" smtClean="0">
                <a:solidFill>
                  <a:schemeClr val="tx1"/>
                </a:solidFill>
                <a:latin typeface="Arial Mon" pitchFamily="34" charset="0"/>
              </a:rPr>
            </a:br>
            <a:endParaRPr lang="en-US" i="1" dirty="0">
              <a:solidFill>
                <a:schemeClr val="tx1"/>
              </a:solidFill>
              <a:latin typeface="Arial Mon" pitchFamily="34" charset="0"/>
            </a:endParaRPr>
          </a:p>
        </p:txBody>
      </p:sp>
      <p:sp>
        <p:nvSpPr>
          <p:cNvPr id="2" name="Title 1"/>
          <p:cNvSpPr>
            <a:spLocks noGrp="1"/>
          </p:cNvSpPr>
          <p:nvPr>
            <p:ph type="title"/>
          </p:nvPr>
        </p:nvSpPr>
        <p:spPr/>
        <p:txBody>
          <a:bodyPr/>
          <a:lstStyle/>
          <a:p>
            <a:r>
              <a:rPr lang="mn-MN" b="1" i="1" dirty="0">
                <a:solidFill>
                  <a:srgbClr val="7030A0"/>
                </a:solidFill>
                <a:latin typeface="Arial" pitchFamily="34" charset="0"/>
                <a:cs typeface="Arial" pitchFamily="34" charset="0"/>
              </a:rPr>
              <a:t>Цагаан хоол гэж юу вэ? </a:t>
            </a:r>
            <a:endParaRPr lang="en-US" b="1" i="1" dirty="0">
              <a:solidFill>
                <a:srgbClr val="7030A0"/>
              </a:solidFill>
              <a:latin typeface="Arial" pitchFamily="34" charset="0"/>
              <a:cs typeface="Arial" pitchFamily="34" charset="0"/>
            </a:endParaRPr>
          </a:p>
        </p:txBody>
      </p:sp>
    </p:spTree>
    <p:extLst>
      <p:ext uri="{BB962C8B-B14F-4D97-AF65-F5344CB8AC3E}">
        <p14:creationId xmlns:p14="http://schemas.microsoft.com/office/powerpoint/2010/main" val="423916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r>
              <a:rPr lang="mn-MN" sz="3200" i="1" dirty="0">
                <a:latin typeface="Arial" pitchFamily="34" charset="0"/>
                <a:cs typeface="Arial" pitchFamily="34" charset="0"/>
              </a:rPr>
              <a:t>“Амьтны амь хөнөөж бэлтгээгүй, мах, өндөгнөөс гаргаж авдаг хүнсний нэмэлт зүйл найрлагад нь ороогүй хоол, хүнсийг цагаан хоол гэнэ”.</a:t>
            </a:r>
            <a:r>
              <a:rPr lang="mn-MN" sz="3200" i="1" dirty="0" smtClean="0">
                <a:latin typeface="Arial" pitchFamily="34" charset="0"/>
                <a:cs typeface="Arial" pitchFamily="34" charset="0"/>
              </a:rPr>
              <a:t/>
            </a:r>
            <a:br>
              <a:rPr lang="mn-MN" sz="3200" i="1" dirty="0" smtClean="0">
                <a:latin typeface="Arial" pitchFamily="34" charset="0"/>
                <a:cs typeface="Arial" pitchFamily="34" charset="0"/>
              </a:rPr>
            </a:br>
            <a:endParaRPr lang="en-US" sz="3200" i="1" dirty="0">
              <a:latin typeface="Arial" pitchFamily="34" charset="0"/>
              <a:cs typeface="Arial" pitchFamily="34" charset="0"/>
            </a:endParaRPr>
          </a:p>
        </p:txBody>
      </p:sp>
    </p:spTree>
    <p:extLst>
      <p:ext uri="{BB962C8B-B14F-4D97-AF65-F5344CB8AC3E}">
        <p14:creationId xmlns:p14="http://schemas.microsoft.com/office/powerpoint/2010/main" val="1103976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562600"/>
          </a:xfrm>
        </p:spPr>
        <p:txBody>
          <a:bodyPr>
            <a:normAutofit/>
          </a:bodyPr>
          <a:lstStyle/>
          <a:p>
            <a:r>
              <a:rPr lang="mn-MN" i="1" dirty="0">
                <a:solidFill>
                  <a:schemeClr val="tx1"/>
                </a:solidFill>
                <a:latin typeface="Arial" pitchFamily="34" charset="0"/>
                <a:cs typeface="Arial" pitchFamily="34" charset="0"/>
              </a:rPr>
              <a:t>АНУ-ын Шим тэжээлийн нийгэмлэг болон Канад улсын хоолзүйчдийн холбооноос цагаан хоолны эрүүл мэндийн ач тусыг “Зөв зохицуулсан цагаан хоол нь эрүүл, тэжээллиг төдийгүй зарим өвчнөөс урьдчилан сэргийлэх болон эмчилгээний ач тустай” гэж тодорхойлжээ. Махан хоолыг боловсруулахад ургамал болон цагаан идээнээс илүү ажиллагаа шаардагдах ба бие махбодийн илүү ажилбар бүр нь хүнийг ядраадаг. Харин жимс, хүнсний ногоо нь махнаас 10 дахин, сүү цагаан идээ нь 5 дахин хялбар шингэцтэй, бие махбодид ашигтай олон шимт бодисын эх үүсвэр болдог төдийгүй бие махбодиос хортой бодисыг гадагшлуулах, хоргүйжүүлэх шинж чанартай болохыг шинжлэх ухаан нотолж байна. </a:t>
            </a:r>
            <a:endParaRPr lang="en-US" i="1" dirty="0">
              <a:solidFill>
                <a:schemeClr val="tx1"/>
              </a:solidFill>
              <a:latin typeface="Arial" pitchFamily="34" charset="0"/>
              <a:cs typeface="Arial" pitchFamily="34" charset="0"/>
            </a:endParaRPr>
          </a:p>
        </p:txBody>
      </p:sp>
      <p:sp>
        <p:nvSpPr>
          <p:cNvPr id="2" name="Title 1"/>
          <p:cNvSpPr>
            <a:spLocks noGrp="1"/>
          </p:cNvSpPr>
          <p:nvPr>
            <p:ph type="title"/>
          </p:nvPr>
        </p:nvSpPr>
        <p:spPr/>
        <p:txBody>
          <a:bodyPr>
            <a:normAutofit fontScale="90000"/>
          </a:bodyPr>
          <a:lstStyle/>
          <a:p>
            <a:r>
              <a:rPr lang="mn-MN" sz="4000" i="1" dirty="0">
                <a:solidFill>
                  <a:srgbClr val="7030A0"/>
                </a:solidFill>
                <a:latin typeface="Arial" pitchFamily="34" charset="0"/>
                <a:cs typeface="Arial" pitchFamily="34" charset="0"/>
              </a:rPr>
              <a:t>Цагаан хоолны эрүүлжүүлэх ач тус</a:t>
            </a:r>
            <a:r>
              <a:rPr lang="mn-MN" dirty="0" smtClean="0"/>
              <a:t/>
            </a:r>
            <a:br>
              <a:rPr lang="mn-MN" dirty="0" smtClean="0"/>
            </a:br>
            <a:endParaRPr lang="en-US" dirty="0"/>
          </a:p>
        </p:txBody>
      </p:sp>
    </p:spTree>
    <p:extLst>
      <p:ext uri="{BB962C8B-B14F-4D97-AF65-F5344CB8AC3E}">
        <p14:creationId xmlns:p14="http://schemas.microsoft.com/office/powerpoint/2010/main" val="566529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295400"/>
            <a:ext cx="7408333" cy="4830763"/>
          </a:xfrm>
        </p:spPr>
        <p:txBody>
          <a:bodyPr>
            <a:noAutofit/>
          </a:bodyPr>
          <a:lstStyle/>
          <a:p>
            <a:r>
              <a:rPr lang="mn-MN" sz="2800" i="1" dirty="0">
                <a:solidFill>
                  <a:schemeClr val="tx1"/>
                </a:solidFill>
                <a:latin typeface="Arial" pitchFamily="34" charset="0"/>
                <a:cs typeface="Arial" pitchFamily="34" charset="0"/>
              </a:rPr>
              <a:t>Цагаан хоол нь ханасан өөх тос, холестеролын хэрэглээг багасгаж, эслэг болон төрөл бүрийн аминдэм, эрдэс бодис, үл исэлдүүлэгч бодисын хэрэглээг нэмэгдүүлэх ач холбогдолтой. Ийм учраас цагаан хоол тогтмол хэрэглэх нь эрүүл мэндэд дараах давуу талтай болох нь судалгаагаар батлагджээ. Үүнд:</a:t>
            </a:r>
            <a:r>
              <a:rPr lang="mn-MN" sz="2800" i="1" dirty="0" smtClean="0">
                <a:solidFill>
                  <a:schemeClr val="tx1"/>
                </a:solidFill>
                <a:latin typeface="Arial" pitchFamily="34" charset="0"/>
                <a:cs typeface="Arial" pitchFamily="34" charset="0"/>
              </a:rPr>
              <a:t/>
            </a:r>
            <a:br>
              <a:rPr lang="mn-MN" sz="2800" i="1" dirty="0" smtClean="0">
                <a:solidFill>
                  <a:schemeClr val="tx1"/>
                </a:solidFill>
                <a:latin typeface="Arial" pitchFamily="34" charset="0"/>
                <a:cs typeface="Arial" pitchFamily="34" charset="0"/>
              </a:rPr>
            </a:br>
            <a:endParaRPr lang="en-US" sz="2800" i="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974264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r>
              <a:rPr lang="mn-MN" i="1" dirty="0" smtClean="0">
                <a:latin typeface="Arial" pitchFamily="34" charset="0"/>
                <a:cs typeface="Arial" pitchFamily="34" charset="0"/>
              </a:rPr>
              <a:t>Үүний </a:t>
            </a:r>
            <a:r>
              <a:rPr lang="mn-MN" i="1" dirty="0">
                <a:latin typeface="Arial" pitchFamily="34" charset="0"/>
                <a:cs typeface="Arial" pitchFamily="34" charset="0"/>
              </a:rPr>
              <a:t>шалтгаан нь цагаан хоолтон амьтны гаралтай өөх тос, уураг бага хэрэглэдэг, согтууруулах ундаа хэрэглэдэггүй бөгөөд жимс, ногоо, сүү, цагаан идээ их хэрэглэдэгтэй холбоотой гэж эрдэмтэд тайлбарлажээ. Иймээс цагаан хоол хэрэглэснээр таргалалтаас шалтгаалсан олон эмгэгээс урьдчилан сэргийлэх боломжтой. </a:t>
            </a:r>
            <a:endParaRPr lang="en-US" i="1" dirty="0">
              <a:latin typeface="Arial" pitchFamily="34" charset="0"/>
              <a:cs typeface="Arial" pitchFamily="34" charset="0"/>
            </a:endParaRPr>
          </a:p>
        </p:txBody>
      </p:sp>
      <p:sp>
        <p:nvSpPr>
          <p:cNvPr id="2" name="Title 1"/>
          <p:cNvSpPr>
            <a:spLocks noGrp="1"/>
          </p:cNvSpPr>
          <p:nvPr>
            <p:ph type="title"/>
          </p:nvPr>
        </p:nvSpPr>
        <p:spPr/>
        <p:txBody>
          <a:bodyPr>
            <a:normAutofit fontScale="90000"/>
          </a:bodyPr>
          <a:lstStyle/>
          <a:p>
            <a:r>
              <a:rPr lang="mn-MN" i="1" dirty="0" smtClean="0">
                <a:solidFill>
                  <a:schemeClr val="tx2">
                    <a:lumMod val="50000"/>
                  </a:schemeClr>
                </a:solidFill>
                <a:latin typeface="Arial" pitchFamily="34" charset="0"/>
                <a:cs typeface="Arial" pitchFamily="34" charset="0"/>
              </a:rPr>
              <a:t>1.Биеийн илүүдэл жин багасч, биеийн жин тогтворжино:</a:t>
            </a:r>
            <a:endParaRPr lang="en-US" i="1" dirty="0">
              <a:solidFill>
                <a:schemeClr val="tx2">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1516880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828800"/>
            <a:ext cx="7408333" cy="4297363"/>
          </a:xfrm>
        </p:spPr>
        <p:txBody>
          <a:bodyPr/>
          <a:lstStyle/>
          <a:p>
            <a:r>
              <a:rPr lang="mn-MN" i="1" dirty="0">
                <a:latin typeface="Arial" pitchFamily="34" charset="0"/>
                <a:cs typeface="Arial" pitchFamily="34" charset="0"/>
              </a:rPr>
              <a:t>Үүний шалтгаан нь цагаан хоолтнууд амьтны гаралтай өөх тос, холестерин бага хэрэглэдэг бөгөөд антиоксидант болон изофлавин, эслэгээр баялаг жимс, ногоо, буурцагт ургамал их хэрэглэдэгтэй холбоотой гэж үздэг. </a:t>
            </a:r>
            <a:endParaRPr lang="en-US" i="1" dirty="0">
              <a:latin typeface="Arial" pitchFamily="34" charset="0"/>
              <a:cs typeface="Arial" pitchFamily="34" charset="0"/>
            </a:endParaRPr>
          </a:p>
        </p:txBody>
      </p:sp>
      <p:sp>
        <p:nvSpPr>
          <p:cNvPr id="2" name="Title 1"/>
          <p:cNvSpPr>
            <a:spLocks noGrp="1"/>
          </p:cNvSpPr>
          <p:nvPr>
            <p:ph type="title"/>
          </p:nvPr>
        </p:nvSpPr>
        <p:spPr/>
        <p:txBody>
          <a:bodyPr>
            <a:noAutofit/>
          </a:bodyPr>
          <a:lstStyle/>
          <a:p>
            <a:r>
              <a:rPr lang="mn-MN" sz="2800" i="1" dirty="0">
                <a:solidFill>
                  <a:schemeClr val="tx1"/>
                </a:solidFill>
                <a:latin typeface="Arial" pitchFamily="34" charset="0"/>
                <a:cs typeface="Arial" pitchFamily="34" charset="0"/>
              </a:rPr>
              <a:t>2.Цусанд өөх хуримтлагдахаас сэргийлж, ,даралт тогтворжуулж, зүрх-судасны эмгэг, цус харвалтын эрсдлийг бууруулна:</a:t>
            </a:r>
            <a:r>
              <a:rPr lang="mn-MN" sz="2800" dirty="0"/>
              <a:t> </a:t>
            </a:r>
            <a:endParaRPr lang="en-US" sz="2800" dirty="0"/>
          </a:p>
        </p:txBody>
      </p:sp>
      <p:pic>
        <p:nvPicPr>
          <p:cNvPr id="1026" name="Picture 2" descr="C:\Users\User\Downloads\love is\images (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962400"/>
            <a:ext cx="4800600" cy="2286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66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600200"/>
            <a:ext cx="7408333" cy="4525963"/>
          </a:xfrm>
        </p:spPr>
        <p:txBody>
          <a:bodyPr/>
          <a:lstStyle/>
          <a:p>
            <a:r>
              <a:rPr lang="mn-MN" i="1" dirty="0">
                <a:latin typeface="Arial" pitchFamily="34" charset="0"/>
                <a:cs typeface="Arial" pitchFamily="34" charset="0"/>
              </a:rPr>
              <a:t>Чихрийн шижин өвчтэй хүмүүсийн 80% нь “ЧШӨ </a:t>
            </a:r>
            <a:r>
              <a:rPr lang="en-US" i="1" dirty="0">
                <a:latin typeface="Arial" pitchFamily="34" charset="0"/>
                <a:cs typeface="Arial" pitchFamily="34" charset="0"/>
              </a:rPr>
              <a:t>II” </a:t>
            </a:r>
            <a:r>
              <a:rPr lang="mn-MN" i="1" dirty="0">
                <a:latin typeface="Arial" pitchFamily="34" charset="0"/>
                <a:cs typeface="Arial" pitchFamily="34" charset="0"/>
              </a:rPr>
              <a:t>хэлбэрээр оношлогдсон байх ба тэдний 90% нь илүүдэл жинтэй, тарган байдаг. Цагаан хоолтны биеийн жин хэвийн байхаас гадна хоолондоо эслэгээр баялаг ургамлын гаралтай хүнс түлхүү хэрэглэх учир энэ өвчинд өртөх эрсдэл буурдаг.</a:t>
            </a:r>
            <a:endParaRPr lang="en-US" i="1" dirty="0">
              <a:latin typeface="Arial" pitchFamily="34" charset="0"/>
              <a:cs typeface="Arial" pitchFamily="34" charset="0"/>
            </a:endParaRPr>
          </a:p>
        </p:txBody>
      </p:sp>
      <p:sp>
        <p:nvSpPr>
          <p:cNvPr id="2" name="Title 1"/>
          <p:cNvSpPr>
            <a:spLocks noGrp="1"/>
          </p:cNvSpPr>
          <p:nvPr>
            <p:ph type="title"/>
          </p:nvPr>
        </p:nvSpPr>
        <p:spPr/>
        <p:txBody>
          <a:bodyPr>
            <a:normAutofit/>
          </a:bodyPr>
          <a:lstStyle/>
          <a:p>
            <a:r>
              <a:rPr lang="mn-MN" sz="3200" i="1" dirty="0">
                <a:solidFill>
                  <a:schemeClr val="tx1"/>
                </a:solidFill>
                <a:latin typeface="Arial" pitchFamily="34" charset="0"/>
                <a:cs typeface="Arial" pitchFamily="34" charset="0"/>
              </a:rPr>
              <a:t>3.Чихрийн шижин өвчний эрсдлийг бууруулна: </a:t>
            </a:r>
            <a:endParaRPr lang="en-US" sz="3200" i="1" dirty="0">
              <a:solidFill>
                <a:schemeClr val="tx1"/>
              </a:solidFill>
              <a:latin typeface="Arial" pitchFamily="34" charset="0"/>
              <a:cs typeface="Arial" pitchFamily="34" charset="0"/>
            </a:endParaRPr>
          </a:p>
        </p:txBody>
      </p:sp>
      <p:pic>
        <p:nvPicPr>
          <p:cNvPr id="2050" name="Picture 2" descr="C:\Users\User\Downloads\love is\images (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343400"/>
            <a:ext cx="5029200" cy="19716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53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828800"/>
            <a:ext cx="7408333" cy="4297363"/>
          </a:xfrm>
        </p:spPr>
        <p:txBody>
          <a:bodyPr/>
          <a:lstStyle/>
          <a:p>
            <a:r>
              <a:rPr lang="mn-MN" i="1" dirty="0">
                <a:latin typeface="Arial" pitchFamily="34" charset="0"/>
                <a:cs typeface="Arial" pitchFamily="34" charset="0"/>
              </a:rPr>
              <a:t>Учир нь жимс, ногоо, буурцагт ургамал, үр тариа, самар зэрэг нь бие махбодиос хортой бодисыг гадагшлуулах болон хорт хавдрын эсрэг үйлчлэл бүхий олон бодисыг найрлагадаа агуулдаг.</a:t>
            </a:r>
            <a:endParaRPr lang="en-US" i="1" dirty="0">
              <a:latin typeface="Arial" pitchFamily="34" charset="0"/>
              <a:cs typeface="Arial" pitchFamily="34" charset="0"/>
            </a:endParaRPr>
          </a:p>
        </p:txBody>
      </p:sp>
      <p:sp>
        <p:nvSpPr>
          <p:cNvPr id="2" name="Title 1"/>
          <p:cNvSpPr>
            <a:spLocks noGrp="1"/>
          </p:cNvSpPr>
          <p:nvPr>
            <p:ph type="title"/>
          </p:nvPr>
        </p:nvSpPr>
        <p:spPr/>
        <p:txBody>
          <a:bodyPr>
            <a:normAutofit/>
          </a:bodyPr>
          <a:lstStyle/>
          <a:p>
            <a:r>
              <a:rPr lang="mn-MN" sz="3600" i="1" dirty="0">
                <a:latin typeface="Arial" pitchFamily="34" charset="0"/>
                <a:cs typeface="Arial" pitchFamily="34" charset="0"/>
              </a:rPr>
              <a:t>4.Хорт хавдрын эрсдлийг бууруулна:</a:t>
            </a:r>
            <a:endParaRPr lang="en-US" sz="3600" i="1" dirty="0">
              <a:latin typeface="Arial" pitchFamily="34" charset="0"/>
              <a:cs typeface="Arial" pitchFamily="34" charset="0"/>
            </a:endParaRPr>
          </a:p>
        </p:txBody>
      </p:sp>
      <p:pic>
        <p:nvPicPr>
          <p:cNvPr id="3074" name="Picture 2" descr="C:\Users\User\Downloads\love is\images (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038600"/>
            <a:ext cx="5715000" cy="2514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66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80">
                                          <p:stCondLst>
                                            <p:cond delay="0"/>
                                          </p:stCondLst>
                                        </p:cTn>
                                        <p:tgtEl>
                                          <p:spTgt spid="3074"/>
                                        </p:tgtEl>
                                      </p:cBhvr>
                                    </p:animEffect>
                                    <p:anim calcmode="lin" valueType="num">
                                      <p:cBhvr>
                                        <p:cTn id="8"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4"/>
                                        </p:tgtEl>
                                      </p:cBhvr>
                                      <p:to x="100000" y="60000"/>
                                    </p:animScale>
                                    <p:animScale>
                                      <p:cBhvr>
                                        <p:cTn id="14" dur="166" decel="50000">
                                          <p:stCondLst>
                                            <p:cond delay="676"/>
                                          </p:stCondLst>
                                        </p:cTn>
                                        <p:tgtEl>
                                          <p:spTgt spid="3074"/>
                                        </p:tgtEl>
                                      </p:cBhvr>
                                      <p:to x="100000" y="100000"/>
                                    </p:animScale>
                                    <p:animScale>
                                      <p:cBhvr>
                                        <p:cTn id="15" dur="26">
                                          <p:stCondLst>
                                            <p:cond delay="1312"/>
                                          </p:stCondLst>
                                        </p:cTn>
                                        <p:tgtEl>
                                          <p:spTgt spid="3074"/>
                                        </p:tgtEl>
                                      </p:cBhvr>
                                      <p:to x="100000" y="80000"/>
                                    </p:animScale>
                                    <p:animScale>
                                      <p:cBhvr>
                                        <p:cTn id="16" dur="166" decel="50000">
                                          <p:stCondLst>
                                            <p:cond delay="1338"/>
                                          </p:stCondLst>
                                        </p:cTn>
                                        <p:tgtEl>
                                          <p:spTgt spid="3074"/>
                                        </p:tgtEl>
                                      </p:cBhvr>
                                      <p:to x="100000" y="100000"/>
                                    </p:animScale>
                                    <p:animScale>
                                      <p:cBhvr>
                                        <p:cTn id="17" dur="26">
                                          <p:stCondLst>
                                            <p:cond delay="1642"/>
                                          </p:stCondLst>
                                        </p:cTn>
                                        <p:tgtEl>
                                          <p:spTgt spid="3074"/>
                                        </p:tgtEl>
                                      </p:cBhvr>
                                      <p:to x="100000" y="90000"/>
                                    </p:animScale>
                                    <p:animScale>
                                      <p:cBhvr>
                                        <p:cTn id="18" dur="166" decel="50000">
                                          <p:stCondLst>
                                            <p:cond delay="1668"/>
                                          </p:stCondLst>
                                        </p:cTn>
                                        <p:tgtEl>
                                          <p:spTgt spid="3074"/>
                                        </p:tgtEl>
                                      </p:cBhvr>
                                      <p:to x="100000" y="100000"/>
                                    </p:animScale>
                                    <p:animScale>
                                      <p:cBhvr>
                                        <p:cTn id="19" dur="26">
                                          <p:stCondLst>
                                            <p:cond delay="1808"/>
                                          </p:stCondLst>
                                        </p:cTn>
                                        <p:tgtEl>
                                          <p:spTgt spid="3074"/>
                                        </p:tgtEl>
                                      </p:cBhvr>
                                      <p:to x="100000" y="95000"/>
                                    </p:animScale>
                                    <p:animScale>
                                      <p:cBhvr>
                                        <p:cTn id="20" dur="166" decel="50000">
                                          <p:stCondLst>
                                            <p:cond delay="1834"/>
                                          </p:stCondLst>
                                        </p:cTn>
                                        <p:tgtEl>
                                          <p:spTgt spid="30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600200"/>
            <a:ext cx="7408333" cy="4525963"/>
          </a:xfrm>
        </p:spPr>
        <p:txBody>
          <a:bodyPr/>
          <a:lstStyle/>
          <a:p>
            <a:r>
              <a:rPr lang="mn-MN" i="1" dirty="0">
                <a:latin typeface="Arial" pitchFamily="34" charset="0"/>
                <a:cs typeface="Arial" pitchFamily="34" charset="0"/>
              </a:rPr>
              <a:t> Уургийн хэт их хэрэглээ нь бөөрний ачааллыг нэмэгдүүлж өвчний эрсдлийг нэмэгдүүлэх төдийгүй өвчилсөн бөөрийг сэдрээж хүндрүүлдэг. Ургамлын уурагтай харьцуулахад амьтны гаралтай уураг нь бөөрөнд илүү их ачаалал өгдөг. Цагаан хоол хэрэглэх нь бөөрний үйл ажиллагааг хөнгөвчилж сайн нөлөө үзүүлнэ. </a:t>
            </a:r>
            <a:endParaRPr lang="en-US" i="1" dirty="0">
              <a:latin typeface="Arial" pitchFamily="34" charset="0"/>
              <a:cs typeface="Arial" pitchFamily="34" charset="0"/>
            </a:endParaRPr>
          </a:p>
        </p:txBody>
      </p:sp>
      <p:sp>
        <p:nvSpPr>
          <p:cNvPr id="2" name="Title 1"/>
          <p:cNvSpPr>
            <a:spLocks noGrp="1"/>
          </p:cNvSpPr>
          <p:nvPr>
            <p:ph type="title"/>
          </p:nvPr>
        </p:nvSpPr>
        <p:spPr>
          <a:xfrm>
            <a:off x="533400" y="304800"/>
            <a:ext cx="8229600" cy="1143000"/>
          </a:xfrm>
        </p:spPr>
        <p:txBody>
          <a:bodyPr>
            <a:normAutofit/>
          </a:bodyPr>
          <a:lstStyle/>
          <a:p>
            <a:r>
              <a:rPr lang="mn-MN" sz="3200" i="1" dirty="0">
                <a:latin typeface="Arial" pitchFamily="34" charset="0"/>
                <a:cs typeface="Arial" pitchFamily="34" charset="0"/>
              </a:rPr>
              <a:t>5.Бөөрний өвчний эрсдлийг бууруулж, үйл ажиллагааг хөнгөвчилнө: </a:t>
            </a:r>
            <a:endParaRPr lang="en-US" sz="3200" i="1" dirty="0">
              <a:latin typeface="Arial" pitchFamily="34" charset="0"/>
              <a:cs typeface="Arial" pitchFamily="34" charset="0"/>
            </a:endParaRPr>
          </a:p>
        </p:txBody>
      </p:sp>
      <p:pic>
        <p:nvPicPr>
          <p:cNvPr id="4098" name="Picture 2" descr="C:\Users\User\Downloads\love is\images (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4419600"/>
            <a:ext cx="4114800" cy="2286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7317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lstStyle/>
          <a:p>
            <a:r>
              <a:rPr lang="mn-MN" i="1" dirty="0">
                <a:latin typeface="Arial" pitchFamily="34" charset="0"/>
                <a:cs typeface="Arial" pitchFamily="34" charset="0"/>
              </a:rPr>
              <a:t>Хүнсний эслэг нь бүдүүн гэдэсний гүрвэлзэх хөдөлгөөнийг сайжруулснаар өтгөн хаталтаас сэргийлэх үйлчлэл үзүүлдэг. Хүнсний эслэгийн хамгийн сайн эх үүсвэр нь төрөл бүрийн шош, буурцагт ургамал, овъёос, эрдэнэ шиш, хивэг, бүтэн үрийн буудайн гурил, хөх тарианы гурил, төрөл бүрийн хүнсний ногоо, жимс, жимсгэнэ юм.</a:t>
            </a:r>
            <a:r>
              <a:rPr lang="mn-MN" i="1" dirty="0" smtClean="0">
                <a:latin typeface="Arial" pitchFamily="34" charset="0"/>
                <a:cs typeface="Arial" pitchFamily="34" charset="0"/>
              </a:rPr>
              <a:t/>
            </a:r>
            <a:br>
              <a:rPr lang="mn-MN" i="1" dirty="0" smtClean="0">
                <a:latin typeface="Arial" pitchFamily="34" charset="0"/>
                <a:cs typeface="Arial" pitchFamily="34" charset="0"/>
              </a:rPr>
            </a:br>
            <a:endParaRPr lang="en-US" i="1" dirty="0">
              <a:latin typeface="Arial" pitchFamily="34" charset="0"/>
              <a:cs typeface="Arial" pitchFamily="34" charset="0"/>
            </a:endParaRPr>
          </a:p>
        </p:txBody>
      </p:sp>
      <p:sp>
        <p:nvSpPr>
          <p:cNvPr id="2" name="Title 1"/>
          <p:cNvSpPr>
            <a:spLocks noGrp="1"/>
          </p:cNvSpPr>
          <p:nvPr>
            <p:ph type="title"/>
          </p:nvPr>
        </p:nvSpPr>
        <p:spPr/>
        <p:txBody>
          <a:bodyPr>
            <a:normAutofit fontScale="90000"/>
          </a:bodyPr>
          <a:lstStyle/>
          <a:p>
            <a:r>
              <a:rPr lang="mn-MN" sz="3200" i="1" dirty="0">
                <a:latin typeface="Arial" pitchFamily="34" charset="0"/>
                <a:cs typeface="Arial" pitchFamily="34" charset="0"/>
              </a:rPr>
              <a:t>6.Өтгөн хаталтаас сэргийлж, бүдүүн гэдэсний үрэвсэлт өвчний эрсдлийг бууруулна. </a:t>
            </a:r>
            <a:endParaRPr lang="en-US" sz="3200" i="1" dirty="0">
              <a:latin typeface="Arial" pitchFamily="34" charset="0"/>
              <a:cs typeface="Arial" pitchFamily="34" charset="0"/>
            </a:endParaRPr>
          </a:p>
        </p:txBody>
      </p:sp>
      <p:pic>
        <p:nvPicPr>
          <p:cNvPr id="5122" name="Picture 2" descr="C:\Users\User\Downloads\love is\images (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4572000"/>
            <a:ext cx="261937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0543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133600"/>
            <a:ext cx="7408333" cy="3992563"/>
          </a:xfrm>
        </p:spPr>
        <p:txBody>
          <a:bodyPr>
            <a:normAutofit/>
          </a:bodyPr>
          <a:lstStyle/>
          <a:p>
            <a:pPr algn="ctr"/>
            <a:r>
              <a:rPr lang="mn-MN" sz="4800" dirty="0" smtClean="0"/>
              <a:t>Анхаарал тавьсанд баярлалаа</a:t>
            </a:r>
            <a:endParaRPr lang="en-US" sz="4800" dirty="0"/>
          </a:p>
        </p:txBody>
      </p:sp>
    </p:spTree>
    <p:extLst>
      <p:ext uri="{BB962C8B-B14F-4D97-AF65-F5344CB8AC3E}">
        <p14:creationId xmlns:p14="http://schemas.microsoft.com/office/powerpoint/2010/main" val="22721790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110</TotalTime>
  <Words>559</Words>
  <Application>Microsoft Office PowerPoint</Application>
  <PresentationFormat>On-screen Show (4:3)</PresentationFormat>
  <Paragraphs>20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Waveform</vt:lpstr>
      <vt:lpstr>Цагаан хоол </vt:lpstr>
      <vt:lpstr>Цагаан хоол гэж юу вэ? </vt:lpstr>
      <vt:lpstr>PowerPoint Presentation</vt:lpstr>
      <vt:lpstr>Цагаан хоолны эрүүлжүүлэх ач тус </vt:lpstr>
      <vt:lpstr>PowerPoint Presentation</vt:lpstr>
      <vt:lpstr>1.Биеийн илүүдэл жин багасч, биеийн жин тогтворжино:</vt:lpstr>
      <vt:lpstr>2.Цусанд өөх хуримтлагдахаас сэргийлж, ,даралт тогтворжуулж, зүрх-судасны эмгэг, цус харвалтын эрсдлийг бууруулна: </vt:lpstr>
      <vt:lpstr>3.Чихрийн шижин өвчний эрсдлийг бууруулна: </vt:lpstr>
      <vt:lpstr>4.Хорт хавдрын эрсдлийг бууруулна:</vt:lpstr>
      <vt:lpstr>5.Бөөрний өвчний эрсдлийг бууруулж, үйл ажиллагааг хөнгөвчилнө: </vt:lpstr>
      <vt:lpstr>6.Өтгөн хаталтаас сэргийлж, бүдүүн гэдэсний үрэвсэлт өвчний эрсдлийг бууруулна.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cp:revision>
  <dcterms:created xsi:type="dcterms:W3CDTF">2014-05-19T14:13:45Z</dcterms:created>
  <dcterms:modified xsi:type="dcterms:W3CDTF">2014-05-19T16:05:12Z</dcterms:modified>
</cp:coreProperties>
</file>