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drawing1.xml" ContentType="application/vnd.ms-office.drawingml.diagramDrawing+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0" r:id="rId1"/>
  </p:sldMasterIdLst>
  <p:sldIdLst>
    <p:sldId id="256" r:id="rId2"/>
    <p:sldId id="257" r:id="rId3"/>
    <p:sldId id="258" r:id="rId4"/>
    <p:sldId id="259" r:id="rId5"/>
    <p:sldId id="260" r:id="rId6"/>
    <p:sldId id="261" r:id="rId7"/>
    <p:sldId id="275" r:id="rId8"/>
    <p:sldId id="262" r:id="rId9"/>
    <p:sldId id="264" r:id="rId10"/>
    <p:sldId id="263" r:id="rId11"/>
    <p:sldId id="276" r:id="rId12"/>
    <p:sldId id="265" r:id="rId13"/>
    <p:sldId id="266" r:id="rId14"/>
    <p:sldId id="267" r:id="rId15"/>
    <p:sldId id="277" r:id="rId16"/>
    <p:sldId id="268" r:id="rId17"/>
    <p:sldId id="269" r:id="rId18"/>
    <p:sldId id="270" r:id="rId19"/>
    <p:sldId id="278" r:id="rId20"/>
    <p:sldId id="271" r:id="rId21"/>
    <p:sldId id="272" r:id="rId22"/>
    <p:sldId id="279" r:id="rId23"/>
    <p:sldId id="274"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717" autoAdjust="0"/>
    <p:restoredTop sz="94660"/>
  </p:normalViewPr>
  <p:slideViewPr>
    <p:cSldViewPr>
      <p:cViewPr varScale="1">
        <p:scale>
          <a:sx n="68" d="100"/>
          <a:sy n="68" d="100"/>
        </p:scale>
        <p:origin x="-1440"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_rels/data1.xml.rels><?xml version="1.0" encoding="UTF-8" standalone="yes"?>
<Relationships xmlns="http://schemas.openxmlformats.org/package/2006/relationships"><Relationship Id="rId3" Type="http://schemas.openxmlformats.org/officeDocument/2006/relationships/hyperlink" Target="http://www.mongolbank.mn/aboutbank.aspx?did=5" TargetMode="External"/><Relationship Id="rId2" Type="http://schemas.openxmlformats.org/officeDocument/2006/relationships/hyperlink" Target="http://www.mongolbank.mn/aboutbank.aspx?did=6" TargetMode="External"/><Relationship Id="rId1" Type="http://schemas.openxmlformats.org/officeDocument/2006/relationships/hyperlink" Target="http://www.mongolbank.mn/aboutbank.aspx?did=4" TargetMode="External"/><Relationship Id="rId6" Type="http://schemas.openxmlformats.org/officeDocument/2006/relationships/hyperlink" Target="http://www.mongolbank.mn/aboutbank.aspx?did=2" TargetMode="External"/><Relationship Id="rId5" Type="http://schemas.openxmlformats.org/officeDocument/2006/relationships/hyperlink" Target="http://www.mongolbank.mn/aboutbank.aspx?did=1" TargetMode="External"/><Relationship Id="rId4" Type="http://schemas.openxmlformats.org/officeDocument/2006/relationships/hyperlink" Target="http://www.mongolbank.mn/aboutbank.aspx?did=3" TargetMode="External"/></Relationships>
</file>

<file path=ppt/diagrams/_rels/drawing1.xml.rels><?xml version="1.0" encoding="UTF-8" standalone="yes"?>
<Relationships xmlns="http://schemas.openxmlformats.org/package/2006/relationships"><Relationship Id="rId3" Type="http://schemas.openxmlformats.org/officeDocument/2006/relationships/hyperlink" Target="http://www.mongolbank.mn/aboutbank.aspx?did=5" TargetMode="External"/><Relationship Id="rId2" Type="http://schemas.openxmlformats.org/officeDocument/2006/relationships/hyperlink" Target="http://www.mongolbank.mn/aboutbank.aspx?did=6" TargetMode="External"/><Relationship Id="rId1" Type="http://schemas.openxmlformats.org/officeDocument/2006/relationships/hyperlink" Target="http://www.mongolbank.mn/aboutbank.aspx?did=4" TargetMode="External"/><Relationship Id="rId6" Type="http://schemas.openxmlformats.org/officeDocument/2006/relationships/hyperlink" Target="http://www.mongolbank.mn/aboutbank.aspx?did=2" TargetMode="External"/><Relationship Id="rId5" Type="http://schemas.openxmlformats.org/officeDocument/2006/relationships/hyperlink" Target="http://www.mongolbank.mn/aboutbank.aspx?did=1" TargetMode="External"/><Relationship Id="rId4" Type="http://schemas.openxmlformats.org/officeDocument/2006/relationships/hyperlink" Target="http://www.mongolbank.mn/aboutbank.aspx?did=3"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3CA2D67-D3CB-4DF3-9D87-62254B1F4B4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D64E2550-C859-4203-A4F2-3512757F19D5}">
      <dgm:prSet/>
      <dgm:spPr>
        <a:solidFill>
          <a:schemeClr val="accent6">
            <a:lumMod val="20000"/>
            <a:lumOff val="80000"/>
          </a:schemeClr>
        </a:solidFill>
      </dgm:spPr>
      <dgm:t>
        <a:bodyPr/>
        <a:lstStyle/>
        <a:p>
          <a:pPr rtl="0"/>
          <a:r>
            <a:rPr lang="mn-MN" b="1" dirty="0" smtClean="0">
              <a:solidFill>
                <a:schemeClr val="tx1"/>
              </a:solidFill>
            </a:rPr>
            <a:t>Монголбанк Төв банк/Монголбанк/-ны тухай хуульд заасан өөрийн зорилтыг биелүүлэхийн тулд дараахь чиглэлээр үйл ажиллагаа эрхэлнэ: </a:t>
          </a:r>
          <a:endParaRPr lang="en-US" dirty="0">
            <a:solidFill>
              <a:schemeClr val="tx1"/>
            </a:solidFill>
          </a:endParaRPr>
        </a:p>
      </dgm:t>
    </dgm:pt>
    <dgm:pt modelId="{AB9A95BE-B66B-4C5F-81E3-8C656E6B4A40}" type="parTrans" cxnId="{F39B213C-0583-4B02-9D28-195EE7F6D76F}">
      <dgm:prSet/>
      <dgm:spPr/>
      <dgm:t>
        <a:bodyPr/>
        <a:lstStyle/>
        <a:p>
          <a:endParaRPr lang="en-US"/>
        </a:p>
      </dgm:t>
    </dgm:pt>
    <dgm:pt modelId="{FA22F683-395B-4475-8C2C-EDECFB1462FA}" type="sibTrans" cxnId="{F39B213C-0583-4B02-9D28-195EE7F6D76F}">
      <dgm:prSet/>
      <dgm:spPr/>
      <dgm:t>
        <a:bodyPr/>
        <a:lstStyle/>
        <a:p>
          <a:endParaRPr lang="en-US"/>
        </a:p>
      </dgm:t>
    </dgm:pt>
    <dgm:pt modelId="{9123F5FB-E469-4C50-BD53-EBD9D242C029}">
      <dgm:prSet/>
      <dgm:spPr>
        <a:solidFill>
          <a:schemeClr val="accent6">
            <a:lumMod val="20000"/>
            <a:lumOff val="80000"/>
          </a:schemeClr>
        </a:solidFill>
      </dgm:spPr>
      <dgm:t>
        <a:bodyPr/>
        <a:lstStyle/>
        <a:p>
          <a:pPr rtl="0"/>
          <a:r>
            <a:rPr lang="mn-MN" b="1" dirty="0" smtClean="0">
              <a:solidFill>
                <a:schemeClr val="tx1">
                  <a:lumMod val="95000"/>
                  <a:lumOff val="5000"/>
                </a:schemeClr>
              </a:solidFill>
              <a:hlinkClick xmlns:r="http://schemas.openxmlformats.org/officeDocument/2006/relationships" r:id="rId1"/>
            </a:rPr>
            <a:t>1/ мөнгөн тэмдэгт гүйлгээнд гаргах;</a:t>
          </a:r>
          <a:endParaRPr lang="mn-MN" b="1" dirty="0">
            <a:solidFill>
              <a:schemeClr val="tx1">
                <a:lumMod val="95000"/>
                <a:lumOff val="5000"/>
              </a:schemeClr>
            </a:solidFill>
          </a:endParaRPr>
        </a:p>
      </dgm:t>
    </dgm:pt>
    <dgm:pt modelId="{2E990CB8-6B41-41F1-80E2-5A3895B3444A}" type="parTrans" cxnId="{59B1C81C-AFE6-4C50-9F65-0EA34009AA82}">
      <dgm:prSet/>
      <dgm:spPr/>
      <dgm:t>
        <a:bodyPr/>
        <a:lstStyle/>
        <a:p>
          <a:endParaRPr lang="en-US"/>
        </a:p>
      </dgm:t>
    </dgm:pt>
    <dgm:pt modelId="{DC041EFC-BD2E-4FBF-B037-EBA49A6D9F08}" type="sibTrans" cxnId="{59B1C81C-AFE6-4C50-9F65-0EA34009AA82}">
      <dgm:prSet/>
      <dgm:spPr/>
      <dgm:t>
        <a:bodyPr/>
        <a:lstStyle/>
        <a:p>
          <a:endParaRPr lang="en-US"/>
        </a:p>
      </dgm:t>
    </dgm:pt>
    <dgm:pt modelId="{B04EBE6F-58DE-4A05-9864-1705FABA50BC}">
      <dgm:prSet/>
      <dgm:spPr>
        <a:solidFill>
          <a:schemeClr val="accent6">
            <a:lumMod val="40000"/>
            <a:lumOff val="60000"/>
          </a:schemeClr>
        </a:solidFill>
      </dgm:spPr>
      <dgm:t>
        <a:bodyPr/>
        <a:lstStyle/>
        <a:p>
          <a:pPr rtl="0"/>
          <a:r>
            <a:rPr lang="mn-MN" b="1" dirty="0" smtClean="0">
              <a:solidFill>
                <a:schemeClr val="bg2">
                  <a:lumMod val="10000"/>
                </a:schemeClr>
              </a:solidFill>
              <a:hlinkClick xmlns:r="http://schemas.openxmlformats.org/officeDocument/2006/relationships" r:id="rId2"/>
            </a:rPr>
            <a:t>2/ мөнгөний бодлого боловсруулж, хэрэгжүүлэх;</a:t>
          </a:r>
          <a:endParaRPr lang="mn-MN" b="1" dirty="0">
            <a:solidFill>
              <a:schemeClr val="bg2">
                <a:lumMod val="10000"/>
              </a:schemeClr>
            </a:solidFill>
          </a:endParaRPr>
        </a:p>
      </dgm:t>
    </dgm:pt>
    <dgm:pt modelId="{4D7DAB41-1B11-40C1-B1F8-215A99659784}" type="parTrans" cxnId="{4EFEA448-2B7A-4715-99E9-87F2E2CA5FE3}">
      <dgm:prSet/>
      <dgm:spPr/>
      <dgm:t>
        <a:bodyPr/>
        <a:lstStyle/>
        <a:p>
          <a:endParaRPr lang="en-US"/>
        </a:p>
      </dgm:t>
    </dgm:pt>
    <dgm:pt modelId="{CF9C89F1-36FA-428C-B9A1-D364946A6EE8}" type="sibTrans" cxnId="{4EFEA448-2B7A-4715-99E9-87F2E2CA5FE3}">
      <dgm:prSet/>
      <dgm:spPr/>
      <dgm:t>
        <a:bodyPr/>
        <a:lstStyle/>
        <a:p>
          <a:endParaRPr lang="en-US"/>
        </a:p>
      </dgm:t>
    </dgm:pt>
    <dgm:pt modelId="{7C7C99E2-0770-4DDD-A75B-16EF407617AE}">
      <dgm:prSet/>
      <dgm:spPr>
        <a:solidFill>
          <a:schemeClr val="accent6">
            <a:lumMod val="20000"/>
            <a:lumOff val="80000"/>
          </a:schemeClr>
        </a:solidFill>
      </dgm:spPr>
      <dgm:t>
        <a:bodyPr/>
        <a:lstStyle/>
        <a:p>
          <a:pPr rtl="0"/>
          <a:r>
            <a:rPr lang="mn-MN" b="1" dirty="0" smtClean="0">
              <a:hlinkClick xmlns:r="http://schemas.openxmlformats.org/officeDocument/2006/relationships" r:id="rId3"/>
            </a:rPr>
            <a:t>3/ Засгийн газрын санхүүгийн зуучлагчийн үүрэг гүйцэтгэх;</a:t>
          </a:r>
          <a:endParaRPr lang="mn-MN" b="1" dirty="0"/>
        </a:p>
      </dgm:t>
    </dgm:pt>
    <dgm:pt modelId="{BAE835AC-4D14-4AA9-80D8-8F48DA93ADFF}" type="parTrans" cxnId="{C1F4BED0-7AF0-45A8-A489-BEF2F5A084D3}">
      <dgm:prSet/>
      <dgm:spPr/>
      <dgm:t>
        <a:bodyPr/>
        <a:lstStyle/>
        <a:p>
          <a:endParaRPr lang="en-US"/>
        </a:p>
      </dgm:t>
    </dgm:pt>
    <dgm:pt modelId="{742C176E-54B6-4554-849B-980CE9415C14}" type="sibTrans" cxnId="{C1F4BED0-7AF0-45A8-A489-BEF2F5A084D3}">
      <dgm:prSet/>
      <dgm:spPr/>
      <dgm:t>
        <a:bodyPr/>
        <a:lstStyle/>
        <a:p>
          <a:endParaRPr lang="en-US"/>
        </a:p>
      </dgm:t>
    </dgm:pt>
    <dgm:pt modelId="{911384BB-4B1E-41A6-826B-207E5D2E1096}">
      <dgm:prSet/>
      <dgm:spPr>
        <a:solidFill>
          <a:schemeClr val="accent6">
            <a:lumMod val="20000"/>
            <a:lumOff val="80000"/>
          </a:schemeClr>
        </a:solidFill>
      </dgm:spPr>
      <dgm:t>
        <a:bodyPr/>
        <a:lstStyle/>
        <a:p>
          <a:pPr rtl="0"/>
          <a:r>
            <a:rPr lang="mn-MN" b="1" dirty="0" smtClean="0">
              <a:hlinkClick xmlns:r="http://schemas.openxmlformats.org/officeDocument/2006/relationships" r:id="rId4"/>
            </a:rPr>
            <a:t>4/ банкны үйл ажиллагаанд хяналт тавих;</a:t>
          </a:r>
          <a:endParaRPr lang="mn-MN" b="1" dirty="0"/>
        </a:p>
      </dgm:t>
    </dgm:pt>
    <dgm:pt modelId="{83C75CE2-4D77-4FB9-BBA2-797D0B221C1C}" type="parTrans" cxnId="{92557DF9-45A6-4BC0-B5F4-2135C405740C}">
      <dgm:prSet/>
      <dgm:spPr/>
      <dgm:t>
        <a:bodyPr/>
        <a:lstStyle/>
        <a:p>
          <a:endParaRPr lang="en-US"/>
        </a:p>
      </dgm:t>
    </dgm:pt>
    <dgm:pt modelId="{E2B833C1-272C-450B-9600-80D31AE17E59}" type="sibTrans" cxnId="{92557DF9-45A6-4BC0-B5F4-2135C405740C}">
      <dgm:prSet/>
      <dgm:spPr/>
      <dgm:t>
        <a:bodyPr/>
        <a:lstStyle/>
        <a:p>
          <a:endParaRPr lang="en-US"/>
        </a:p>
      </dgm:t>
    </dgm:pt>
    <dgm:pt modelId="{66A55585-146A-4C7A-8771-8168CFA48209}">
      <dgm:prSet/>
      <dgm:spPr>
        <a:solidFill>
          <a:schemeClr val="accent6">
            <a:lumMod val="20000"/>
            <a:lumOff val="80000"/>
          </a:schemeClr>
        </a:solidFill>
      </dgm:spPr>
      <dgm:t>
        <a:bodyPr/>
        <a:lstStyle/>
        <a:p>
          <a:pPr rtl="0"/>
          <a:r>
            <a:rPr lang="mn-MN" b="1" dirty="0" smtClean="0">
              <a:hlinkClick xmlns:r="http://schemas.openxmlformats.org/officeDocument/2006/relationships" r:id="rId5"/>
            </a:rPr>
            <a:t>5/ банк хоорондын төлбөр тооцоог зохион байгуулах;</a:t>
          </a:r>
          <a:endParaRPr lang="mn-MN" b="1" dirty="0"/>
        </a:p>
      </dgm:t>
    </dgm:pt>
    <dgm:pt modelId="{0425546A-4237-48F0-8D3E-F0387E5D21F1}" type="parTrans" cxnId="{814089F4-7A25-4579-B39A-41B1DDBACBE7}">
      <dgm:prSet/>
      <dgm:spPr/>
      <dgm:t>
        <a:bodyPr/>
        <a:lstStyle/>
        <a:p>
          <a:endParaRPr lang="en-US"/>
        </a:p>
      </dgm:t>
    </dgm:pt>
    <dgm:pt modelId="{F4EC5B49-D257-4EB7-ADD1-8518C1C5CD1B}" type="sibTrans" cxnId="{814089F4-7A25-4579-B39A-41B1DDBACBE7}">
      <dgm:prSet/>
      <dgm:spPr/>
      <dgm:t>
        <a:bodyPr/>
        <a:lstStyle/>
        <a:p>
          <a:endParaRPr lang="en-US"/>
        </a:p>
      </dgm:t>
    </dgm:pt>
    <dgm:pt modelId="{EC248904-46A4-4B43-BAF5-D91812785098}">
      <dgm:prSet/>
      <dgm:spPr>
        <a:solidFill>
          <a:schemeClr val="accent6">
            <a:lumMod val="20000"/>
            <a:lumOff val="80000"/>
          </a:schemeClr>
        </a:solidFill>
      </dgm:spPr>
      <dgm:t>
        <a:bodyPr/>
        <a:lstStyle/>
        <a:p>
          <a:pPr rtl="0"/>
          <a:r>
            <a:rPr lang="mn-MN" b="1" dirty="0" smtClean="0">
              <a:hlinkClick xmlns:r="http://schemas.openxmlformats.org/officeDocument/2006/relationships" r:id="rId6"/>
            </a:rPr>
            <a:t>6/ гадаад валютын улсын нөөцийг эзэмшиж, удирдах</a:t>
          </a:r>
          <a:r>
            <a:rPr lang="mn-MN" b="1" dirty="0" smtClean="0"/>
            <a:t>.</a:t>
          </a:r>
          <a:endParaRPr lang="en-US" dirty="0"/>
        </a:p>
      </dgm:t>
    </dgm:pt>
    <dgm:pt modelId="{69958D60-4D8B-4327-BACF-94B743DD5AC5}" type="parTrans" cxnId="{2BA218EA-4274-4A7F-B2F1-23AAAB1153F0}">
      <dgm:prSet/>
      <dgm:spPr/>
      <dgm:t>
        <a:bodyPr/>
        <a:lstStyle/>
        <a:p>
          <a:endParaRPr lang="en-US"/>
        </a:p>
      </dgm:t>
    </dgm:pt>
    <dgm:pt modelId="{70231AAE-2A37-4D74-B7B2-000AD75C2916}" type="sibTrans" cxnId="{2BA218EA-4274-4A7F-B2F1-23AAAB1153F0}">
      <dgm:prSet/>
      <dgm:spPr/>
      <dgm:t>
        <a:bodyPr/>
        <a:lstStyle/>
        <a:p>
          <a:endParaRPr lang="en-US"/>
        </a:p>
      </dgm:t>
    </dgm:pt>
    <dgm:pt modelId="{3ED3E2F5-44E9-42A4-9BC1-5D3F526780DF}" type="pres">
      <dgm:prSet presAssocID="{03CA2D67-D3CB-4DF3-9D87-62254B1F4B40}" presName="linear" presStyleCnt="0">
        <dgm:presLayoutVars>
          <dgm:animLvl val="lvl"/>
          <dgm:resizeHandles val="exact"/>
        </dgm:presLayoutVars>
      </dgm:prSet>
      <dgm:spPr/>
      <dgm:t>
        <a:bodyPr/>
        <a:lstStyle/>
        <a:p>
          <a:endParaRPr lang="en-US"/>
        </a:p>
      </dgm:t>
    </dgm:pt>
    <dgm:pt modelId="{F99BAC25-1784-4966-AA5F-95C276CB28A3}" type="pres">
      <dgm:prSet presAssocID="{D64E2550-C859-4203-A4F2-3512757F19D5}" presName="parentText" presStyleLbl="node1" presStyleIdx="0" presStyleCnt="7">
        <dgm:presLayoutVars>
          <dgm:chMax val="0"/>
          <dgm:bulletEnabled val="1"/>
        </dgm:presLayoutVars>
      </dgm:prSet>
      <dgm:spPr/>
      <dgm:t>
        <a:bodyPr/>
        <a:lstStyle/>
        <a:p>
          <a:endParaRPr lang="en-US"/>
        </a:p>
      </dgm:t>
    </dgm:pt>
    <dgm:pt modelId="{0B585AF9-FF55-4650-A489-8AC99B526758}" type="pres">
      <dgm:prSet presAssocID="{FA22F683-395B-4475-8C2C-EDECFB1462FA}" presName="spacer" presStyleCnt="0"/>
      <dgm:spPr/>
    </dgm:pt>
    <dgm:pt modelId="{554414A1-073C-4306-869C-AFA9471393F4}" type="pres">
      <dgm:prSet presAssocID="{9123F5FB-E469-4C50-BD53-EBD9D242C029}" presName="parentText" presStyleLbl="node1" presStyleIdx="1" presStyleCnt="7">
        <dgm:presLayoutVars>
          <dgm:chMax val="0"/>
          <dgm:bulletEnabled val="1"/>
        </dgm:presLayoutVars>
      </dgm:prSet>
      <dgm:spPr/>
      <dgm:t>
        <a:bodyPr/>
        <a:lstStyle/>
        <a:p>
          <a:endParaRPr lang="en-US"/>
        </a:p>
      </dgm:t>
    </dgm:pt>
    <dgm:pt modelId="{C525A98E-0B9D-49D5-B893-53EF69DBFFBE}" type="pres">
      <dgm:prSet presAssocID="{DC041EFC-BD2E-4FBF-B037-EBA49A6D9F08}" presName="spacer" presStyleCnt="0"/>
      <dgm:spPr/>
    </dgm:pt>
    <dgm:pt modelId="{8D7AE6C3-593A-4464-B135-569AE1527120}" type="pres">
      <dgm:prSet presAssocID="{B04EBE6F-58DE-4A05-9864-1705FABA50BC}" presName="parentText" presStyleLbl="node1" presStyleIdx="2" presStyleCnt="7">
        <dgm:presLayoutVars>
          <dgm:chMax val="0"/>
          <dgm:bulletEnabled val="1"/>
        </dgm:presLayoutVars>
      </dgm:prSet>
      <dgm:spPr/>
      <dgm:t>
        <a:bodyPr/>
        <a:lstStyle/>
        <a:p>
          <a:endParaRPr lang="en-US"/>
        </a:p>
      </dgm:t>
    </dgm:pt>
    <dgm:pt modelId="{4418B727-2EEF-40FE-8C39-CC8EC8175D10}" type="pres">
      <dgm:prSet presAssocID="{CF9C89F1-36FA-428C-B9A1-D364946A6EE8}" presName="spacer" presStyleCnt="0"/>
      <dgm:spPr/>
    </dgm:pt>
    <dgm:pt modelId="{E3533AFA-5990-4EB9-826C-02E9213DED7E}" type="pres">
      <dgm:prSet presAssocID="{7C7C99E2-0770-4DDD-A75B-16EF407617AE}" presName="parentText" presStyleLbl="node1" presStyleIdx="3" presStyleCnt="7">
        <dgm:presLayoutVars>
          <dgm:chMax val="0"/>
          <dgm:bulletEnabled val="1"/>
        </dgm:presLayoutVars>
      </dgm:prSet>
      <dgm:spPr/>
      <dgm:t>
        <a:bodyPr/>
        <a:lstStyle/>
        <a:p>
          <a:endParaRPr lang="en-US"/>
        </a:p>
      </dgm:t>
    </dgm:pt>
    <dgm:pt modelId="{18716845-6467-4A86-887C-70609AC3DEB4}" type="pres">
      <dgm:prSet presAssocID="{742C176E-54B6-4554-849B-980CE9415C14}" presName="spacer" presStyleCnt="0"/>
      <dgm:spPr/>
    </dgm:pt>
    <dgm:pt modelId="{F54A1CE1-5A55-4CD4-95AE-FA449E083F39}" type="pres">
      <dgm:prSet presAssocID="{911384BB-4B1E-41A6-826B-207E5D2E1096}" presName="parentText" presStyleLbl="node1" presStyleIdx="4" presStyleCnt="7">
        <dgm:presLayoutVars>
          <dgm:chMax val="0"/>
          <dgm:bulletEnabled val="1"/>
        </dgm:presLayoutVars>
      </dgm:prSet>
      <dgm:spPr/>
      <dgm:t>
        <a:bodyPr/>
        <a:lstStyle/>
        <a:p>
          <a:endParaRPr lang="en-US"/>
        </a:p>
      </dgm:t>
    </dgm:pt>
    <dgm:pt modelId="{654DF753-992E-415F-98DC-EEB45AEAF826}" type="pres">
      <dgm:prSet presAssocID="{E2B833C1-272C-450B-9600-80D31AE17E59}" presName="spacer" presStyleCnt="0"/>
      <dgm:spPr/>
    </dgm:pt>
    <dgm:pt modelId="{DFCEA5C6-7E31-4BE0-92DC-721D76FBF42E}" type="pres">
      <dgm:prSet presAssocID="{66A55585-146A-4C7A-8771-8168CFA48209}" presName="parentText" presStyleLbl="node1" presStyleIdx="5" presStyleCnt="7">
        <dgm:presLayoutVars>
          <dgm:chMax val="0"/>
          <dgm:bulletEnabled val="1"/>
        </dgm:presLayoutVars>
      </dgm:prSet>
      <dgm:spPr/>
      <dgm:t>
        <a:bodyPr/>
        <a:lstStyle/>
        <a:p>
          <a:endParaRPr lang="en-US"/>
        </a:p>
      </dgm:t>
    </dgm:pt>
    <dgm:pt modelId="{3D91F6FC-875B-4067-B616-CBFAD9B9A06C}" type="pres">
      <dgm:prSet presAssocID="{F4EC5B49-D257-4EB7-ADD1-8518C1C5CD1B}" presName="spacer" presStyleCnt="0"/>
      <dgm:spPr/>
    </dgm:pt>
    <dgm:pt modelId="{4BBCBF68-3BF3-4AB7-802B-8865088B638D}" type="pres">
      <dgm:prSet presAssocID="{EC248904-46A4-4B43-BAF5-D91812785098}" presName="parentText" presStyleLbl="node1" presStyleIdx="6" presStyleCnt="7">
        <dgm:presLayoutVars>
          <dgm:chMax val="0"/>
          <dgm:bulletEnabled val="1"/>
        </dgm:presLayoutVars>
      </dgm:prSet>
      <dgm:spPr/>
      <dgm:t>
        <a:bodyPr/>
        <a:lstStyle/>
        <a:p>
          <a:endParaRPr lang="en-US"/>
        </a:p>
      </dgm:t>
    </dgm:pt>
  </dgm:ptLst>
  <dgm:cxnLst>
    <dgm:cxn modelId="{D1B7A80C-7F9F-4A43-A0EC-431241271827}" type="presOf" srcId="{03CA2D67-D3CB-4DF3-9D87-62254B1F4B40}" destId="{3ED3E2F5-44E9-42A4-9BC1-5D3F526780DF}" srcOrd="0" destOrd="0" presId="urn:microsoft.com/office/officeart/2005/8/layout/vList2"/>
    <dgm:cxn modelId="{5B850368-D196-45B0-B25C-0F94A88AB1A0}" type="presOf" srcId="{911384BB-4B1E-41A6-826B-207E5D2E1096}" destId="{F54A1CE1-5A55-4CD4-95AE-FA449E083F39}" srcOrd="0" destOrd="0" presId="urn:microsoft.com/office/officeart/2005/8/layout/vList2"/>
    <dgm:cxn modelId="{6908533C-B793-41DD-AB29-78C7F3ACC772}" type="presOf" srcId="{66A55585-146A-4C7A-8771-8168CFA48209}" destId="{DFCEA5C6-7E31-4BE0-92DC-721D76FBF42E}" srcOrd="0" destOrd="0" presId="urn:microsoft.com/office/officeart/2005/8/layout/vList2"/>
    <dgm:cxn modelId="{9922C84E-61C4-40C8-9EC9-A98F695BCDCE}" type="presOf" srcId="{EC248904-46A4-4B43-BAF5-D91812785098}" destId="{4BBCBF68-3BF3-4AB7-802B-8865088B638D}" srcOrd="0" destOrd="0" presId="urn:microsoft.com/office/officeart/2005/8/layout/vList2"/>
    <dgm:cxn modelId="{1D6F3C6D-DBC3-46A3-A19F-1A24CA30966D}" type="presOf" srcId="{D64E2550-C859-4203-A4F2-3512757F19D5}" destId="{F99BAC25-1784-4966-AA5F-95C276CB28A3}" srcOrd="0" destOrd="0" presId="urn:microsoft.com/office/officeart/2005/8/layout/vList2"/>
    <dgm:cxn modelId="{F39B213C-0583-4B02-9D28-195EE7F6D76F}" srcId="{03CA2D67-D3CB-4DF3-9D87-62254B1F4B40}" destId="{D64E2550-C859-4203-A4F2-3512757F19D5}" srcOrd="0" destOrd="0" parTransId="{AB9A95BE-B66B-4C5F-81E3-8C656E6B4A40}" sibTransId="{FA22F683-395B-4475-8C2C-EDECFB1462FA}"/>
    <dgm:cxn modelId="{2BA218EA-4274-4A7F-B2F1-23AAAB1153F0}" srcId="{03CA2D67-D3CB-4DF3-9D87-62254B1F4B40}" destId="{EC248904-46A4-4B43-BAF5-D91812785098}" srcOrd="6" destOrd="0" parTransId="{69958D60-4D8B-4327-BACF-94B743DD5AC5}" sibTransId="{70231AAE-2A37-4D74-B7B2-000AD75C2916}"/>
    <dgm:cxn modelId="{F79F8C31-C309-47CC-8FB6-D212269FEC3D}" type="presOf" srcId="{B04EBE6F-58DE-4A05-9864-1705FABA50BC}" destId="{8D7AE6C3-593A-4464-B135-569AE1527120}" srcOrd="0" destOrd="0" presId="urn:microsoft.com/office/officeart/2005/8/layout/vList2"/>
    <dgm:cxn modelId="{E8162751-8A4D-4DA2-AEAA-2A587D0DE3FF}" type="presOf" srcId="{9123F5FB-E469-4C50-BD53-EBD9D242C029}" destId="{554414A1-073C-4306-869C-AFA9471393F4}" srcOrd="0" destOrd="0" presId="urn:microsoft.com/office/officeart/2005/8/layout/vList2"/>
    <dgm:cxn modelId="{56F83FA0-C8B9-4BB1-898C-B8622FB49E37}" type="presOf" srcId="{7C7C99E2-0770-4DDD-A75B-16EF407617AE}" destId="{E3533AFA-5990-4EB9-826C-02E9213DED7E}" srcOrd="0" destOrd="0" presId="urn:microsoft.com/office/officeart/2005/8/layout/vList2"/>
    <dgm:cxn modelId="{4EFEA448-2B7A-4715-99E9-87F2E2CA5FE3}" srcId="{03CA2D67-D3CB-4DF3-9D87-62254B1F4B40}" destId="{B04EBE6F-58DE-4A05-9864-1705FABA50BC}" srcOrd="2" destOrd="0" parTransId="{4D7DAB41-1B11-40C1-B1F8-215A99659784}" sibTransId="{CF9C89F1-36FA-428C-B9A1-D364946A6EE8}"/>
    <dgm:cxn modelId="{814089F4-7A25-4579-B39A-41B1DDBACBE7}" srcId="{03CA2D67-D3CB-4DF3-9D87-62254B1F4B40}" destId="{66A55585-146A-4C7A-8771-8168CFA48209}" srcOrd="5" destOrd="0" parTransId="{0425546A-4237-48F0-8D3E-F0387E5D21F1}" sibTransId="{F4EC5B49-D257-4EB7-ADD1-8518C1C5CD1B}"/>
    <dgm:cxn modelId="{92557DF9-45A6-4BC0-B5F4-2135C405740C}" srcId="{03CA2D67-D3CB-4DF3-9D87-62254B1F4B40}" destId="{911384BB-4B1E-41A6-826B-207E5D2E1096}" srcOrd="4" destOrd="0" parTransId="{83C75CE2-4D77-4FB9-BBA2-797D0B221C1C}" sibTransId="{E2B833C1-272C-450B-9600-80D31AE17E59}"/>
    <dgm:cxn modelId="{C1F4BED0-7AF0-45A8-A489-BEF2F5A084D3}" srcId="{03CA2D67-D3CB-4DF3-9D87-62254B1F4B40}" destId="{7C7C99E2-0770-4DDD-A75B-16EF407617AE}" srcOrd="3" destOrd="0" parTransId="{BAE835AC-4D14-4AA9-80D8-8F48DA93ADFF}" sibTransId="{742C176E-54B6-4554-849B-980CE9415C14}"/>
    <dgm:cxn modelId="{59B1C81C-AFE6-4C50-9F65-0EA34009AA82}" srcId="{03CA2D67-D3CB-4DF3-9D87-62254B1F4B40}" destId="{9123F5FB-E469-4C50-BD53-EBD9D242C029}" srcOrd="1" destOrd="0" parTransId="{2E990CB8-6B41-41F1-80E2-5A3895B3444A}" sibTransId="{DC041EFC-BD2E-4FBF-B037-EBA49A6D9F08}"/>
    <dgm:cxn modelId="{FC44D498-E0A6-4FAF-A3CC-0DE1EB7462BD}" type="presParOf" srcId="{3ED3E2F5-44E9-42A4-9BC1-5D3F526780DF}" destId="{F99BAC25-1784-4966-AA5F-95C276CB28A3}" srcOrd="0" destOrd="0" presId="urn:microsoft.com/office/officeart/2005/8/layout/vList2"/>
    <dgm:cxn modelId="{40DC02A3-7587-48E2-AF3A-1E73849B51D4}" type="presParOf" srcId="{3ED3E2F5-44E9-42A4-9BC1-5D3F526780DF}" destId="{0B585AF9-FF55-4650-A489-8AC99B526758}" srcOrd="1" destOrd="0" presId="urn:microsoft.com/office/officeart/2005/8/layout/vList2"/>
    <dgm:cxn modelId="{EBCD61A6-2EDD-4EDB-8850-3E0923373605}" type="presParOf" srcId="{3ED3E2F5-44E9-42A4-9BC1-5D3F526780DF}" destId="{554414A1-073C-4306-869C-AFA9471393F4}" srcOrd="2" destOrd="0" presId="urn:microsoft.com/office/officeart/2005/8/layout/vList2"/>
    <dgm:cxn modelId="{9A2314BF-A7A0-49C4-80AA-442DAB0B4801}" type="presParOf" srcId="{3ED3E2F5-44E9-42A4-9BC1-5D3F526780DF}" destId="{C525A98E-0B9D-49D5-B893-53EF69DBFFBE}" srcOrd="3" destOrd="0" presId="urn:microsoft.com/office/officeart/2005/8/layout/vList2"/>
    <dgm:cxn modelId="{CEAD945F-710F-42D1-9F0A-5F11ACACD019}" type="presParOf" srcId="{3ED3E2F5-44E9-42A4-9BC1-5D3F526780DF}" destId="{8D7AE6C3-593A-4464-B135-569AE1527120}" srcOrd="4" destOrd="0" presId="urn:microsoft.com/office/officeart/2005/8/layout/vList2"/>
    <dgm:cxn modelId="{B6B632CD-F493-4931-B6AB-A5561D180736}" type="presParOf" srcId="{3ED3E2F5-44E9-42A4-9BC1-5D3F526780DF}" destId="{4418B727-2EEF-40FE-8C39-CC8EC8175D10}" srcOrd="5" destOrd="0" presId="urn:microsoft.com/office/officeart/2005/8/layout/vList2"/>
    <dgm:cxn modelId="{3D6FD240-218E-4CD6-A45C-08A663138F0F}" type="presParOf" srcId="{3ED3E2F5-44E9-42A4-9BC1-5D3F526780DF}" destId="{E3533AFA-5990-4EB9-826C-02E9213DED7E}" srcOrd="6" destOrd="0" presId="urn:microsoft.com/office/officeart/2005/8/layout/vList2"/>
    <dgm:cxn modelId="{CC923891-1F65-4007-9C07-9E5C0828E346}" type="presParOf" srcId="{3ED3E2F5-44E9-42A4-9BC1-5D3F526780DF}" destId="{18716845-6467-4A86-887C-70609AC3DEB4}" srcOrd="7" destOrd="0" presId="urn:microsoft.com/office/officeart/2005/8/layout/vList2"/>
    <dgm:cxn modelId="{F4BF4FA5-83A3-4E2D-A3ED-D20D24578032}" type="presParOf" srcId="{3ED3E2F5-44E9-42A4-9BC1-5D3F526780DF}" destId="{F54A1CE1-5A55-4CD4-95AE-FA449E083F39}" srcOrd="8" destOrd="0" presId="urn:microsoft.com/office/officeart/2005/8/layout/vList2"/>
    <dgm:cxn modelId="{C36BBAB4-0A4D-4652-B993-FBFCA12ACA56}" type="presParOf" srcId="{3ED3E2F5-44E9-42A4-9BC1-5D3F526780DF}" destId="{654DF753-992E-415F-98DC-EEB45AEAF826}" srcOrd="9" destOrd="0" presId="urn:microsoft.com/office/officeart/2005/8/layout/vList2"/>
    <dgm:cxn modelId="{43FDB52F-2308-4508-B8EC-CFD0AB12FA1F}" type="presParOf" srcId="{3ED3E2F5-44E9-42A4-9BC1-5D3F526780DF}" destId="{DFCEA5C6-7E31-4BE0-92DC-721D76FBF42E}" srcOrd="10" destOrd="0" presId="urn:microsoft.com/office/officeart/2005/8/layout/vList2"/>
    <dgm:cxn modelId="{B67E1D75-C205-466E-8035-D1D57F4401B7}" type="presParOf" srcId="{3ED3E2F5-44E9-42A4-9BC1-5D3F526780DF}" destId="{3D91F6FC-875B-4067-B616-CBFAD9B9A06C}" srcOrd="11" destOrd="0" presId="urn:microsoft.com/office/officeart/2005/8/layout/vList2"/>
    <dgm:cxn modelId="{E607BDC3-653E-4C18-A432-39031032F3E3}" type="presParOf" srcId="{3ED3E2F5-44E9-42A4-9BC1-5D3F526780DF}" destId="{4BBCBF68-3BF3-4AB7-802B-8865088B638D}" srcOrd="12"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A9EFB23-E1DB-44E0-A334-734F5EA0E2B8}"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D7D68A6F-8FCA-42C5-B9F7-7FB90A8E875B}">
      <dgm:prSet custT="1"/>
      <dgm:spPr/>
      <dgm:t>
        <a:bodyPr/>
        <a:lstStyle/>
        <a:p>
          <a:pPr rtl="0"/>
          <a:r>
            <a:rPr lang="mn-MN" sz="1600" b="1" dirty="0" smtClean="0">
              <a:solidFill>
                <a:schemeClr val="tx1"/>
              </a:solidFill>
              <a:latin typeface="Times New Roman" pitchFamily="18" charset="0"/>
              <a:cs typeface="Times New Roman" pitchFamily="18" charset="0"/>
            </a:rPr>
            <a:t>Монгол улсын төв банк буюу Монгол банк нь </a:t>
          </a:r>
          <a:r>
            <a:rPr lang="mn-MN" sz="1200" dirty="0" smtClean="0">
              <a:latin typeface="Times New Roman" pitchFamily="18" charset="0"/>
              <a:cs typeface="Times New Roman" pitchFamily="18" charset="0"/>
            </a:rPr>
            <a:t>:</a:t>
          </a:r>
          <a:endParaRPr lang="en-US" sz="1200" dirty="0">
            <a:latin typeface="Times New Roman" pitchFamily="18" charset="0"/>
            <a:cs typeface="Times New Roman" pitchFamily="18" charset="0"/>
          </a:endParaRPr>
        </a:p>
      </dgm:t>
    </dgm:pt>
    <dgm:pt modelId="{BE64F8E1-41FF-4F46-8D24-714348E2EB88}" type="parTrans" cxnId="{2364B74C-207E-4EA6-87B6-5CC96542A621}">
      <dgm:prSet/>
      <dgm:spPr/>
      <dgm:t>
        <a:bodyPr/>
        <a:lstStyle/>
        <a:p>
          <a:endParaRPr lang="en-US"/>
        </a:p>
      </dgm:t>
    </dgm:pt>
    <dgm:pt modelId="{F1F738EA-EDE9-4239-A185-F875541E77C9}" type="sibTrans" cxnId="{2364B74C-207E-4EA6-87B6-5CC96542A621}">
      <dgm:prSet/>
      <dgm:spPr/>
      <dgm:t>
        <a:bodyPr/>
        <a:lstStyle/>
        <a:p>
          <a:endParaRPr lang="en-US"/>
        </a:p>
      </dgm:t>
    </dgm:pt>
    <dgm:pt modelId="{6D5C518E-96CF-445F-8155-B53E599EB9BE}">
      <dgm:prSet custT="1"/>
      <dgm:spPr/>
      <dgm:t>
        <a:bodyPr/>
        <a:lstStyle/>
        <a:p>
          <a:pPr rtl="0"/>
          <a:r>
            <a:rPr lang="mn-MN" sz="1600" dirty="0" smtClean="0">
              <a:solidFill>
                <a:schemeClr val="tx1"/>
              </a:solidFill>
              <a:latin typeface="Times New Roman" pitchFamily="18" charset="0"/>
              <a:cs typeface="Times New Roman" pitchFamily="18" charset="0"/>
            </a:rPr>
            <a:t>1. Үйл ажиллагаа нь “Төв банк /Монголбанк/-ны тухай хуулиар зохицуулагддаг.</a:t>
          </a:r>
          <a:endParaRPr lang="en-US" sz="1600" dirty="0">
            <a:solidFill>
              <a:schemeClr val="tx1"/>
            </a:solidFill>
            <a:latin typeface="Times New Roman" pitchFamily="18" charset="0"/>
            <a:cs typeface="Times New Roman" pitchFamily="18" charset="0"/>
          </a:endParaRPr>
        </a:p>
      </dgm:t>
    </dgm:pt>
    <dgm:pt modelId="{F1A82665-3AA0-4905-A05E-49344D0C9FFC}" type="parTrans" cxnId="{19C83824-6BAF-4A4E-9C6A-E1FF994EC334}">
      <dgm:prSet/>
      <dgm:spPr/>
      <dgm:t>
        <a:bodyPr/>
        <a:lstStyle/>
        <a:p>
          <a:endParaRPr lang="en-US"/>
        </a:p>
      </dgm:t>
    </dgm:pt>
    <dgm:pt modelId="{33B449D5-072E-41BF-A06E-B90CAD465358}" type="sibTrans" cxnId="{19C83824-6BAF-4A4E-9C6A-E1FF994EC334}">
      <dgm:prSet/>
      <dgm:spPr/>
      <dgm:t>
        <a:bodyPr/>
        <a:lstStyle/>
        <a:p>
          <a:endParaRPr lang="en-US"/>
        </a:p>
      </dgm:t>
    </dgm:pt>
    <dgm:pt modelId="{2E5EEA92-0842-4FF9-92E9-DD02CDF4A52C}">
      <dgm:prSet custT="1"/>
      <dgm:spPr/>
      <dgm:t>
        <a:bodyPr/>
        <a:lstStyle/>
        <a:p>
          <a:pPr rtl="0"/>
          <a:r>
            <a:rPr lang="mn-MN" sz="1600" dirty="0" smtClean="0">
              <a:solidFill>
                <a:schemeClr val="tx1"/>
              </a:solidFill>
              <a:latin typeface="Times New Roman" pitchFamily="18" charset="0"/>
              <a:cs typeface="Times New Roman" pitchFamily="18" charset="0"/>
            </a:rPr>
            <a:t>2. Төрөөс үүсгэн байгуулсан хуулийн этгээд юм.</a:t>
          </a:r>
          <a:endParaRPr lang="en-US" sz="1600" dirty="0">
            <a:solidFill>
              <a:schemeClr val="tx1"/>
            </a:solidFill>
            <a:latin typeface="Times New Roman" pitchFamily="18" charset="0"/>
            <a:cs typeface="Times New Roman" pitchFamily="18" charset="0"/>
          </a:endParaRPr>
        </a:p>
      </dgm:t>
    </dgm:pt>
    <dgm:pt modelId="{46C8BC83-B66C-4449-927C-82A096C584DB}" type="parTrans" cxnId="{02A5DB97-99F2-4851-9955-A69FD963F00E}">
      <dgm:prSet/>
      <dgm:spPr/>
      <dgm:t>
        <a:bodyPr/>
        <a:lstStyle/>
        <a:p>
          <a:endParaRPr lang="en-US"/>
        </a:p>
      </dgm:t>
    </dgm:pt>
    <dgm:pt modelId="{3488863F-E613-4F20-AD87-DD309F30315A}" type="sibTrans" cxnId="{02A5DB97-99F2-4851-9955-A69FD963F00E}">
      <dgm:prSet/>
      <dgm:spPr/>
      <dgm:t>
        <a:bodyPr/>
        <a:lstStyle/>
        <a:p>
          <a:endParaRPr lang="en-US"/>
        </a:p>
      </dgm:t>
    </dgm:pt>
    <dgm:pt modelId="{861CD965-0972-429E-A30F-4EC1145B081D}">
      <dgm:prSet custT="1"/>
      <dgm:spPr/>
      <dgm:t>
        <a:bodyPr/>
        <a:lstStyle/>
        <a:p>
          <a:pPr rtl="0"/>
          <a:r>
            <a:rPr lang="mn-MN" sz="1600" dirty="0" smtClean="0">
              <a:solidFill>
                <a:schemeClr val="tx1"/>
              </a:solidFill>
              <a:latin typeface="Times New Roman" pitchFamily="18" charset="0"/>
              <a:cs typeface="Times New Roman" pitchFamily="18" charset="0"/>
            </a:rPr>
            <a:t>3. Ашгийн бус байгуулага юм</a:t>
          </a:r>
          <a:r>
            <a:rPr lang="mn-MN" sz="1100" dirty="0" smtClean="0"/>
            <a:t>.</a:t>
          </a:r>
          <a:endParaRPr lang="en-US" sz="1100" dirty="0"/>
        </a:p>
      </dgm:t>
    </dgm:pt>
    <dgm:pt modelId="{361DAAA0-8CD1-4FB9-BE3F-D03AF4565D08}" type="parTrans" cxnId="{D96B476E-5838-43E7-9AA7-B90DEB75C333}">
      <dgm:prSet/>
      <dgm:spPr/>
      <dgm:t>
        <a:bodyPr/>
        <a:lstStyle/>
        <a:p>
          <a:endParaRPr lang="en-US"/>
        </a:p>
      </dgm:t>
    </dgm:pt>
    <dgm:pt modelId="{CBE8147F-8494-48CC-9B75-C2B70B2C91F6}" type="sibTrans" cxnId="{D96B476E-5838-43E7-9AA7-B90DEB75C333}">
      <dgm:prSet/>
      <dgm:spPr/>
      <dgm:t>
        <a:bodyPr/>
        <a:lstStyle/>
        <a:p>
          <a:endParaRPr lang="en-US"/>
        </a:p>
      </dgm:t>
    </dgm:pt>
    <dgm:pt modelId="{84C8842E-18A2-48D0-8933-02AFD460BCFD}">
      <dgm:prSet custT="1"/>
      <dgm:spPr/>
      <dgm:t>
        <a:bodyPr/>
        <a:lstStyle/>
        <a:p>
          <a:pPr rtl="0"/>
          <a:r>
            <a:rPr lang="mn-MN" sz="1600" dirty="0" smtClean="0">
              <a:solidFill>
                <a:schemeClr val="tx1"/>
              </a:solidFill>
              <a:latin typeface="Times New Roman" pitchFamily="18" charset="0"/>
              <a:cs typeface="Times New Roman" pitchFamily="18" charset="0"/>
            </a:rPr>
            <a:t>4. Мөнгөн тэмдэгт гүйлгээнд гаргадаг, мөнгөний бодлогыг боловсруулж хэрэгжүүлнэ.</a:t>
          </a:r>
          <a:endParaRPr lang="en-US" sz="1600" dirty="0">
            <a:solidFill>
              <a:schemeClr val="tx1"/>
            </a:solidFill>
            <a:latin typeface="Times New Roman" pitchFamily="18" charset="0"/>
            <a:cs typeface="Times New Roman" pitchFamily="18" charset="0"/>
          </a:endParaRPr>
        </a:p>
      </dgm:t>
    </dgm:pt>
    <dgm:pt modelId="{873928A0-5794-489B-89EE-3DA46CD7544E}" type="parTrans" cxnId="{18E04953-194A-4150-BC73-FEB9A4DB0E9E}">
      <dgm:prSet/>
      <dgm:spPr/>
      <dgm:t>
        <a:bodyPr/>
        <a:lstStyle/>
        <a:p>
          <a:endParaRPr lang="en-US"/>
        </a:p>
      </dgm:t>
    </dgm:pt>
    <dgm:pt modelId="{C00746E2-4B50-4C69-AD9E-EE749EB15879}" type="sibTrans" cxnId="{18E04953-194A-4150-BC73-FEB9A4DB0E9E}">
      <dgm:prSet/>
      <dgm:spPr/>
      <dgm:t>
        <a:bodyPr/>
        <a:lstStyle/>
        <a:p>
          <a:endParaRPr lang="en-US"/>
        </a:p>
      </dgm:t>
    </dgm:pt>
    <dgm:pt modelId="{74DC8652-6A48-421B-B726-837AC9C52EBB}">
      <dgm:prSet custT="1"/>
      <dgm:spPr/>
      <dgm:t>
        <a:bodyPr/>
        <a:lstStyle/>
        <a:p>
          <a:pPr rtl="0"/>
          <a:r>
            <a:rPr lang="mn-MN" sz="1600" dirty="0" smtClean="0">
              <a:solidFill>
                <a:schemeClr val="tx1"/>
              </a:solidFill>
              <a:latin typeface="Times New Roman" pitchFamily="18" charset="0"/>
              <a:cs typeface="Times New Roman" pitchFamily="18" charset="0"/>
            </a:rPr>
            <a:t>5. Харилцах дансны эзэмшигчид нь банкууд, Төрийн сангийн нэгдсэн дансын эзэмшигч нь Засгийн газар байдаг.</a:t>
          </a:r>
          <a:endParaRPr lang="en-US" sz="1600" dirty="0">
            <a:solidFill>
              <a:schemeClr val="tx1"/>
            </a:solidFill>
            <a:latin typeface="Times New Roman" pitchFamily="18" charset="0"/>
            <a:cs typeface="Times New Roman" pitchFamily="18" charset="0"/>
          </a:endParaRPr>
        </a:p>
      </dgm:t>
    </dgm:pt>
    <dgm:pt modelId="{3FA99344-5368-49D3-A0C7-1EE4C4109E5B}" type="parTrans" cxnId="{84E9DCCD-CA77-47A0-8216-E6B899D3F853}">
      <dgm:prSet/>
      <dgm:spPr/>
      <dgm:t>
        <a:bodyPr/>
        <a:lstStyle/>
        <a:p>
          <a:endParaRPr lang="en-US"/>
        </a:p>
      </dgm:t>
    </dgm:pt>
    <dgm:pt modelId="{4C07C41F-32E5-44C1-BBCE-418894FD0905}" type="sibTrans" cxnId="{84E9DCCD-CA77-47A0-8216-E6B899D3F853}">
      <dgm:prSet/>
      <dgm:spPr/>
      <dgm:t>
        <a:bodyPr/>
        <a:lstStyle/>
        <a:p>
          <a:endParaRPr lang="en-US"/>
        </a:p>
      </dgm:t>
    </dgm:pt>
    <dgm:pt modelId="{4C632585-B286-4422-8FF2-115DF5B90001}">
      <dgm:prSet custT="1"/>
      <dgm:spPr/>
      <dgm:t>
        <a:bodyPr/>
        <a:lstStyle/>
        <a:p>
          <a:pPr rtl="0"/>
          <a:r>
            <a:rPr lang="mn-MN" sz="1600" dirty="0" smtClean="0">
              <a:solidFill>
                <a:schemeClr val="tx1"/>
              </a:solidFill>
              <a:latin typeface="Times New Roman" pitchFamily="18" charset="0"/>
              <a:cs typeface="Times New Roman" pitchFamily="18" charset="0"/>
            </a:rPr>
            <a:t>6. Шаардлагатай тохиолдолд Монголбанкнаас арилжааны банкууд болон Засгийн газарт зээл олгодог.</a:t>
          </a:r>
          <a:endParaRPr lang="en-US" sz="1600" dirty="0">
            <a:solidFill>
              <a:schemeClr val="tx1"/>
            </a:solidFill>
            <a:latin typeface="Times New Roman" pitchFamily="18" charset="0"/>
            <a:cs typeface="Times New Roman" pitchFamily="18" charset="0"/>
          </a:endParaRPr>
        </a:p>
      </dgm:t>
    </dgm:pt>
    <dgm:pt modelId="{02AFAB0E-E60C-4C59-9ADF-589A6BBD132D}" type="parTrans" cxnId="{8703E92A-A0B7-4BD6-93FC-BE45D294B801}">
      <dgm:prSet/>
      <dgm:spPr/>
      <dgm:t>
        <a:bodyPr/>
        <a:lstStyle/>
        <a:p>
          <a:endParaRPr lang="en-US"/>
        </a:p>
      </dgm:t>
    </dgm:pt>
    <dgm:pt modelId="{83B21BBE-15A1-4692-A6DE-F991AE2C2509}" type="sibTrans" cxnId="{8703E92A-A0B7-4BD6-93FC-BE45D294B801}">
      <dgm:prSet/>
      <dgm:spPr/>
      <dgm:t>
        <a:bodyPr/>
        <a:lstStyle/>
        <a:p>
          <a:endParaRPr lang="en-US"/>
        </a:p>
      </dgm:t>
    </dgm:pt>
    <dgm:pt modelId="{5DCE6659-5671-4AF5-9B58-905096C2018D}">
      <dgm:prSet custT="1"/>
      <dgm:spPr/>
      <dgm:t>
        <a:bodyPr/>
        <a:lstStyle/>
        <a:p>
          <a:pPr rtl="0"/>
          <a:r>
            <a:rPr lang="mn-MN" sz="1600" dirty="0" smtClean="0">
              <a:solidFill>
                <a:schemeClr val="tx1"/>
              </a:solidFill>
              <a:latin typeface="Times New Roman" pitchFamily="18" charset="0"/>
              <a:cs typeface="Times New Roman" pitchFamily="18" charset="0"/>
            </a:rPr>
            <a:t>7. Банк хоорондын төлбөр тооцоог зохион байгуулна</a:t>
          </a:r>
          <a:r>
            <a:rPr lang="mn-MN" sz="1600" dirty="0" smtClean="0"/>
            <a:t>.</a:t>
          </a:r>
          <a:endParaRPr lang="en-US" sz="1600" dirty="0"/>
        </a:p>
      </dgm:t>
    </dgm:pt>
    <dgm:pt modelId="{E3914ACB-B9F4-4838-A6EF-215A0518383E}" type="parTrans" cxnId="{F7B8CEF4-FDD2-4030-87F3-C245EE84561E}">
      <dgm:prSet/>
      <dgm:spPr/>
      <dgm:t>
        <a:bodyPr/>
        <a:lstStyle/>
        <a:p>
          <a:endParaRPr lang="en-US"/>
        </a:p>
      </dgm:t>
    </dgm:pt>
    <dgm:pt modelId="{C0F22136-DA3B-483E-923B-6CE74358896D}" type="sibTrans" cxnId="{F7B8CEF4-FDD2-4030-87F3-C245EE84561E}">
      <dgm:prSet/>
      <dgm:spPr/>
      <dgm:t>
        <a:bodyPr/>
        <a:lstStyle/>
        <a:p>
          <a:endParaRPr lang="en-US"/>
        </a:p>
      </dgm:t>
    </dgm:pt>
    <dgm:pt modelId="{67448290-2823-46D5-9222-BE891C71985C}">
      <dgm:prSet custT="1"/>
      <dgm:spPr/>
      <dgm:t>
        <a:bodyPr/>
        <a:lstStyle/>
        <a:p>
          <a:pPr rtl="0"/>
          <a:r>
            <a:rPr lang="mn-MN" sz="1600" dirty="0" smtClean="0">
              <a:solidFill>
                <a:schemeClr val="tx1"/>
              </a:solidFill>
              <a:latin typeface="Times New Roman" pitchFamily="18" charset="0"/>
              <a:cs typeface="Times New Roman" pitchFamily="18" charset="0"/>
            </a:rPr>
            <a:t>8. Үйл ажиллагаагаа УИХ-ын өмнө тайлагнадаг.</a:t>
          </a:r>
          <a:endParaRPr lang="en-US" sz="1600" dirty="0">
            <a:solidFill>
              <a:schemeClr val="tx1"/>
            </a:solidFill>
            <a:latin typeface="Times New Roman" pitchFamily="18" charset="0"/>
            <a:cs typeface="Times New Roman" pitchFamily="18" charset="0"/>
          </a:endParaRPr>
        </a:p>
      </dgm:t>
    </dgm:pt>
    <dgm:pt modelId="{3E9F6272-4BC2-4B33-A2E0-44C87BDBB3EE}" type="parTrans" cxnId="{A2F2955C-4251-41A9-8A7C-24A66529811A}">
      <dgm:prSet/>
      <dgm:spPr/>
      <dgm:t>
        <a:bodyPr/>
        <a:lstStyle/>
        <a:p>
          <a:endParaRPr lang="en-US"/>
        </a:p>
      </dgm:t>
    </dgm:pt>
    <dgm:pt modelId="{2A7E0A05-89C9-4AC3-AEEE-BB628FD057E8}" type="sibTrans" cxnId="{A2F2955C-4251-41A9-8A7C-24A66529811A}">
      <dgm:prSet/>
      <dgm:spPr/>
      <dgm:t>
        <a:bodyPr/>
        <a:lstStyle/>
        <a:p>
          <a:endParaRPr lang="en-US"/>
        </a:p>
      </dgm:t>
    </dgm:pt>
    <dgm:pt modelId="{9656C425-6B3C-44B2-9A19-F2719AD77299}" type="pres">
      <dgm:prSet presAssocID="{9A9EFB23-E1DB-44E0-A334-734F5EA0E2B8}" presName="Name0" presStyleCnt="0">
        <dgm:presLayoutVars>
          <dgm:dir/>
          <dgm:animLvl val="lvl"/>
          <dgm:resizeHandles val="exact"/>
        </dgm:presLayoutVars>
      </dgm:prSet>
      <dgm:spPr/>
      <dgm:t>
        <a:bodyPr/>
        <a:lstStyle/>
        <a:p>
          <a:endParaRPr lang="en-US"/>
        </a:p>
      </dgm:t>
    </dgm:pt>
    <dgm:pt modelId="{9666A292-F534-4B90-8E57-8B7AECBE467B}" type="pres">
      <dgm:prSet presAssocID="{D7D68A6F-8FCA-42C5-B9F7-7FB90A8E875B}" presName="linNode" presStyleCnt="0"/>
      <dgm:spPr/>
    </dgm:pt>
    <dgm:pt modelId="{FF3C27D9-ECB9-4296-BAD3-AA16B4D0A178}" type="pres">
      <dgm:prSet presAssocID="{D7D68A6F-8FCA-42C5-B9F7-7FB90A8E875B}" presName="parentText" presStyleLbl="node1" presStyleIdx="0" presStyleCnt="9" custScaleX="277778" custLinFactNeighborX="30168" custLinFactNeighborY="-281">
        <dgm:presLayoutVars>
          <dgm:chMax val="1"/>
          <dgm:bulletEnabled val="1"/>
        </dgm:presLayoutVars>
      </dgm:prSet>
      <dgm:spPr/>
      <dgm:t>
        <a:bodyPr/>
        <a:lstStyle/>
        <a:p>
          <a:endParaRPr lang="en-US"/>
        </a:p>
      </dgm:t>
    </dgm:pt>
    <dgm:pt modelId="{286A0355-9F1D-4969-8CC8-B95744B57524}" type="pres">
      <dgm:prSet presAssocID="{F1F738EA-EDE9-4239-A185-F875541E77C9}" presName="sp" presStyleCnt="0"/>
      <dgm:spPr/>
    </dgm:pt>
    <dgm:pt modelId="{9C24486B-2446-497B-8AC5-D99495171884}" type="pres">
      <dgm:prSet presAssocID="{6D5C518E-96CF-445F-8155-B53E599EB9BE}" presName="linNode" presStyleCnt="0"/>
      <dgm:spPr/>
    </dgm:pt>
    <dgm:pt modelId="{097E6751-CC90-4E2F-ABE8-E67766A13BA5}" type="pres">
      <dgm:prSet presAssocID="{6D5C518E-96CF-445F-8155-B53E599EB9BE}" presName="parentText" presStyleLbl="node1" presStyleIdx="1" presStyleCnt="9" custScaleX="277778" custScaleY="126873" custLinFactNeighborX="-136" custLinFactNeighborY="3777">
        <dgm:presLayoutVars>
          <dgm:chMax val="1"/>
          <dgm:bulletEnabled val="1"/>
        </dgm:presLayoutVars>
      </dgm:prSet>
      <dgm:spPr/>
      <dgm:t>
        <a:bodyPr/>
        <a:lstStyle/>
        <a:p>
          <a:endParaRPr lang="en-US"/>
        </a:p>
      </dgm:t>
    </dgm:pt>
    <dgm:pt modelId="{1E17261B-D27B-49A1-86D5-87D11E964431}" type="pres">
      <dgm:prSet presAssocID="{33B449D5-072E-41BF-A06E-B90CAD465358}" presName="sp" presStyleCnt="0"/>
      <dgm:spPr/>
    </dgm:pt>
    <dgm:pt modelId="{64FCB144-4FB3-45CF-BADE-E3C3486FBE86}" type="pres">
      <dgm:prSet presAssocID="{2E5EEA92-0842-4FF9-92E9-DD02CDF4A52C}" presName="linNode" presStyleCnt="0"/>
      <dgm:spPr/>
    </dgm:pt>
    <dgm:pt modelId="{689B0CB3-0EAA-4C24-9330-74D5390D898B}" type="pres">
      <dgm:prSet presAssocID="{2E5EEA92-0842-4FF9-92E9-DD02CDF4A52C}" presName="parentText" presStyleLbl="node1" presStyleIdx="2" presStyleCnt="9" custScaleX="277778">
        <dgm:presLayoutVars>
          <dgm:chMax val="1"/>
          <dgm:bulletEnabled val="1"/>
        </dgm:presLayoutVars>
      </dgm:prSet>
      <dgm:spPr/>
      <dgm:t>
        <a:bodyPr/>
        <a:lstStyle/>
        <a:p>
          <a:endParaRPr lang="en-US"/>
        </a:p>
      </dgm:t>
    </dgm:pt>
    <dgm:pt modelId="{F15D40DE-D49A-4421-8CFB-EFD6319D41CA}" type="pres">
      <dgm:prSet presAssocID="{3488863F-E613-4F20-AD87-DD309F30315A}" presName="sp" presStyleCnt="0"/>
      <dgm:spPr/>
    </dgm:pt>
    <dgm:pt modelId="{4E266532-EF89-4A9C-B2D6-7265870525B9}" type="pres">
      <dgm:prSet presAssocID="{861CD965-0972-429E-A30F-4EC1145B081D}" presName="linNode" presStyleCnt="0"/>
      <dgm:spPr/>
    </dgm:pt>
    <dgm:pt modelId="{CB18F2D7-9105-4829-B1E9-3ECD2CE3B6C5}" type="pres">
      <dgm:prSet presAssocID="{861CD965-0972-429E-A30F-4EC1145B081D}" presName="parentText" presStyleLbl="node1" presStyleIdx="3" presStyleCnt="9" custScaleX="277778">
        <dgm:presLayoutVars>
          <dgm:chMax val="1"/>
          <dgm:bulletEnabled val="1"/>
        </dgm:presLayoutVars>
      </dgm:prSet>
      <dgm:spPr/>
      <dgm:t>
        <a:bodyPr/>
        <a:lstStyle/>
        <a:p>
          <a:endParaRPr lang="en-US"/>
        </a:p>
      </dgm:t>
    </dgm:pt>
    <dgm:pt modelId="{C64CE65A-F7A5-463D-ADDB-B96456A555E4}" type="pres">
      <dgm:prSet presAssocID="{CBE8147F-8494-48CC-9B75-C2B70B2C91F6}" presName="sp" presStyleCnt="0"/>
      <dgm:spPr/>
    </dgm:pt>
    <dgm:pt modelId="{8DE180DB-B1FC-42AD-9823-2016AFFAAFC5}" type="pres">
      <dgm:prSet presAssocID="{84C8842E-18A2-48D0-8933-02AFD460BCFD}" presName="linNode" presStyleCnt="0"/>
      <dgm:spPr/>
    </dgm:pt>
    <dgm:pt modelId="{7251F11F-8EAC-4205-B1CA-B87A97745173}" type="pres">
      <dgm:prSet presAssocID="{84C8842E-18A2-48D0-8933-02AFD460BCFD}" presName="parentText" presStyleLbl="node1" presStyleIdx="4" presStyleCnt="9" custScaleX="277778">
        <dgm:presLayoutVars>
          <dgm:chMax val="1"/>
          <dgm:bulletEnabled val="1"/>
        </dgm:presLayoutVars>
      </dgm:prSet>
      <dgm:spPr/>
      <dgm:t>
        <a:bodyPr/>
        <a:lstStyle/>
        <a:p>
          <a:endParaRPr lang="en-US"/>
        </a:p>
      </dgm:t>
    </dgm:pt>
    <dgm:pt modelId="{BF22D30E-E351-4E40-86CD-31F5C7CB1FE3}" type="pres">
      <dgm:prSet presAssocID="{C00746E2-4B50-4C69-AD9E-EE749EB15879}" presName="sp" presStyleCnt="0"/>
      <dgm:spPr/>
    </dgm:pt>
    <dgm:pt modelId="{A0093FB7-1500-47FA-9EE5-E064EC6D54FA}" type="pres">
      <dgm:prSet presAssocID="{74DC8652-6A48-421B-B726-837AC9C52EBB}" presName="linNode" presStyleCnt="0"/>
      <dgm:spPr/>
    </dgm:pt>
    <dgm:pt modelId="{33493BBB-E760-4074-A09E-ADA62C9F02CB}" type="pres">
      <dgm:prSet presAssocID="{74DC8652-6A48-421B-B726-837AC9C52EBB}" presName="parentText" presStyleLbl="node1" presStyleIdx="5" presStyleCnt="9" custScaleX="277778">
        <dgm:presLayoutVars>
          <dgm:chMax val="1"/>
          <dgm:bulletEnabled val="1"/>
        </dgm:presLayoutVars>
      </dgm:prSet>
      <dgm:spPr/>
      <dgm:t>
        <a:bodyPr/>
        <a:lstStyle/>
        <a:p>
          <a:endParaRPr lang="en-US"/>
        </a:p>
      </dgm:t>
    </dgm:pt>
    <dgm:pt modelId="{44E61C08-D78B-4D50-B858-0C27927F8835}" type="pres">
      <dgm:prSet presAssocID="{4C07C41F-32E5-44C1-BBCE-418894FD0905}" presName="sp" presStyleCnt="0"/>
      <dgm:spPr/>
    </dgm:pt>
    <dgm:pt modelId="{249BFEE7-A19D-40BC-8A71-4F5ED9BECFA5}" type="pres">
      <dgm:prSet presAssocID="{4C632585-B286-4422-8FF2-115DF5B90001}" presName="linNode" presStyleCnt="0"/>
      <dgm:spPr/>
    </dgm:pt>
    <dgm:pt modelId="{B0DD3AB0-F405-46D0-8921-9D7612E520C1}" type="pres">
      <dgm:prSet presAssocID="{4C632585-B286-4422-8FF2-115DF5B90001}" presName="parentText" presStyleLbl="node1" presStyleIdx="6" presStyleCnt="9" custScaleX="277778">
        <dgm:presLayoutVars>
          <dgm:chMax val="1"/>
          <dgm:bulletEnabled val="1"/>
        </dgm:presLayoutVars>
      </dgm:prSet>
      <dgm:spPr/>
      <dgm:t>
        <a:bodyPr/>
        <a:lstStyle/>
        <a:p>
          <a:endParaRPr lang="en-US"/>
        </a:p>
      </dgm:t>
    </dgm:pt>
    <dgm:pt modelId="{8E569331-0A06-4E8E-9123-B19BD0ACF9D3}" type="pres">
      <dgm:prSet presAssocID="{83B21BBE-15A1-4692-A6DE-F991AE2C2509}" presName="sp" presStyleCnt="0"/>
      <dgm:spPr/>
    </dgm:pt>
    <dgm:pt modelId="{39E5EC3D-0EEA-43E6-9271-A1427B77902A}" type="pres">
      <dgm:prSet presAssocID="{5DCE6659-5671-4AF5-9B58-905096C2018D}" presName="linNode" presStyleCnt="0"/>
      <dgm:spPr/>
    </dgm:pt>
    <dgm:pt modelId="{92991AB8-B374-4DC5-A792-A8B2215AF9A3}" type="pres">
      <dgm:prSet presAssocID="{5DCE6659-5671-4AF5-9B58-905096C2018D}" presName="parentText" presStyleLbl="node1" presStyleIdx="7" presStyleCnt="9" custScaleX="277778">
        <dgm:presLayoutVars>
          <dgm:chMax val="1"/>
          <dgm:bulletEnabled val="1"/>
        </dgm:presLayoutVars>
      </dgm:prSet>
      <dgm:spPr/>
      <dgm:t>
        <a:bodyPr/>
        <a:lstStyle/>
        <a:p>
          <a:endParaRPr lang="en-US"/>
        </a:p>
      </dgm:t>
    </dgm:pt>
    <dgm:pt modelId="{F3E91696-E75E-49D3-BADB-6C5010DB7558}" type="pres">
      <dgm:prSet presAssocID="{C0F22136-DA3B-483E-923B-6CE74358896D}" presName="sp" presStyleCnt="0"/>
      <dgm:spPr/>
    </dgm:pt>
    <dgm:pt modelId="{50202A00-5414-4C1D-931C-A33376EA3802}" type="pres">
      <dgm:prSet presAssocID="{67448290-2823-46D5-9222-BE891C71985C}" presName="linNode" presStyleCnt="0"/>
      <dgm:spPr/>
    </dgm:pt>
    <dgm:pt modelId="{BB005A1A-7EEC-449B-887B-B720240FF9CE}" type="pres">
      <dgm:prSet presAssocID="{67448290-2823-46D5-9222-BE891C71985C}" presName="parentText" presStyleLbl="node1" presStyleIdx="8" presStyleCnt="9" custScaleX="277778">
        <dgm:presLayoutVars>
          <dgm:chMax val="1"/>
          <dgm:bulletEnabled val="1"/>
        </dgm:presLayoutVars>
      </dgm:prSet>
      <dgm:spPr/>
      <dgm:t>
        <a:bodyPr/>
        <a:lstStyle/>
        <a:p>
          <a:endParaRPr lang="en-US"/>
        </a:p>
      </dgm:t>
    </dgm:pt>
  </dgm:ptLst>
  <dgm:cxnLst>
    <dgm:cxn modelId="{84E9DCCD-CA77-47A0-8216-E6B899D3F853}" srcId="{9A9EFB23-E1DB-44E0-A334-734F5EA0E2B8}" destId="{74DC8652-6A48-421B-B726-837AC9C52EBB}" srcOrd="5" destOrd="0" parTransId="{3FA99344-5368-49D3-A0C7-1EE4C4109E5B}" sibTransId="{4C07C41F-32E5-44C1-BBCE-418894FD0905}"/>
    <dgm:cxn modelId="{18E04953-194A-4150-BC73-FEB9A4DB0E9E}" srcId="{9A9EFB23-E1DB-44E0-A334-734F5EA0E2B8}" destId="{84C8842E-18A2-48D0-8933-02AFD460BCFD}" srcOrd="4" destOrd="0" parTransId="{873928A0-5794-489B-89EE-3DA46CD7544E}" sibTransId="{C00746E2-4B50-4C69-AD9E-EE749EB15879}"/>
    <dgm:cxn modelId="{2364B74C-207E-4EA6-87B6-5CC96542A621}" srcId="{9A9EFB23-E1DB-44E0-A334-734F5EA0E2B8}" destId="{D7D68A6F-8FCA-42C5-B9F7-7FB90A8E875B}" srcOrd="0" destOrd="0" parTransId="{BE64F8E1-41FF-4F46-8D24-714348E2EB88}" sibTransId="{F1F738EA-EDE9-4239-A185-F875541E77C9}"/>
    <dgm:cxn modelId="{D96B476E-5838-43E7-9AA7-B90DEB75C333}" srcId="{9A9EFB23-E1DB-44E0-A334-734F5EA0E2B8}" destId="{861CD965-0972-429E-A30F-4EC1145B081D}" srcOrd="3" destOrd="0" parTransId="{361DAAA0-8CD1-4FB9-BE3F-D03AF4565D08}" sibTransId="{CBE8147F-8494-48CC-9B75-C2B70B2C91F6}"/>
    <dgm:cxn modelId="{8703E92A-A0B7-4BD6-93FC-BE45D294B801}" srcId="{9A9EFB23-E1DB-44E0-A334-734F5EA0E2B8}" destId="{4C632585-B286-4422-8FF2-115DF5B90001}" srcOrd="6" destOrd="0" parTransId="{02AFAB0E-E60C-4C59-9ADF-589A6BBD132D}" sibTransId="{83B21BBE-15A1-4692-A6DE-F991AE2C2509}"/>
    <dgm:cxn modelId="{64ABE35B-456C-42E8-A4AE-605B6C34F6B4}" type="presOf" srcId="{4C632585-B286-4422-8FF2-115DF5B90001}" destId="{B0DD3AB0-F405-46D0-8921-9D7612E520C1}" srcOrd="0" destOrd="0" presId="urn:microsoft.com/office/officeart/2005/8/layout/vList5"/>
    <dgm:cxn modelId="{BA63D944-CBED-4E1F-912E-11A2070D8FCA}" type="presOf" srcId="{5DCE6659-5671-4AF5-9B58-905096C2018D}" destId="{92991AB8-B374-4DC5-A792-A8B2215AF9A3}" srcOrd="0" destOrd="0" presId="urn:microsoft.com/office/officeart/2005/8/layout/vList5"/>
    <dgm:cxn modelId="{EBAA56BA-B81A-4070-A30A-AAB67B9DF358}" type="presOf" srcId="{74DC8652-6A48-421B-B726-837AC9C52EBB}" destId="{33493BBB-E760-4074-A09E-ADA62C9F02CB}" srcOrd="0" destOrd="0" presId="urn:microsoft.com/office/officeart/2005/8/layout/vList5"/>
    <dgm:cxn modelId="{19C83824-6BAF-4A4E-9C6A-E1FF994EC334}" srcId="{9A9EFB23-E1DB-44E0-A334-734F5EA0E2B8}" destId="{6D5C518E-96CF-445F-8155-B53E599EB9BE}" srcOrd="1" destOrd="0" parTransId="{F1A82665-3AA0-4905-A05E-49344D0C9FFC}" sibTransId="{33B449D5-072E-41BF-A06E-B90CAD465358}"/>
    <dgm:cxn modelId="{27B11157-6227-4AD3-AA58-39BD75E66807}" type="presOf" srcId="{6D5C518E-96CF-445F-8155-B53E599EB9BE}" destId="{097E6751-CC90-4E2F-ABE8-E67766A13BA5}" srcOrd="0" destOrd="0" presId="urn:microsoft.com/office/officeart/2005/8/layout/vList5"/>
    <dgm:cxn modelId="{55227357-BA5E-4D8C-8D73-A9FEEE6878C6}" type="presOf" srcId="{9A9EFB23-E1DB-44E0-A334-734F5EA0E2B8}" destId="{9656C425-6B3C-44B2-9A19-F2719AD77299}" srcOrd="0" destOrd="0" presId="urn:microsoft.com/office/officeart/2005/8/layout/vList5"/>
    <dgm:cxn modelId="{2469C51D-4220-4085-803E-E588330413BE}" type="presOf" srcId="{67448290-2823-46D5-9222-BE891C71985C}" destId="{BB005A1A-7EEC-449B-887B-B720240FF9CE}" srcOrd="0" destOrd="0" presId="urn:microsoft.com/office/officeart/2005/8/layout/vList5"/>
    <dgm:cxn modelId="{02A5DB97-99F2-4851-9955-A69FD963F00E}" srcId="{9A9EFB23-E1DB-44E0-A334-734F5EA0E2B8}" destId="{2E5EEA92-0842-4FF9-92E9-DD02CDF4A52C}" srcOrd="2" destOrd="0" parTransId="{46C8BC83-B66C-4449-927C-82A096C584DB}" sibTransId="{3488863F-E613-4F20-AD87-DD309F30315A}"/>
    <dgm:cxn modelId="{7397CAFD-8FAE-4B48-A38F-43BDD7D4C5B4}" type="presOf" srcId="{D7D68A6F-8FCA-42C5-B9F7-7FB90A8E875B}" destId="{FF3C27D9-ECB9-4296-BAD3-AA16B4D0A178}" srcOrd="0" destOrd="0" presId="urn:microsoft.com/office/officeart/2005/8/layout/vList5"/>
    <dgm:cxn modelId="{2E96DB0F-4A44-4D73-8E0C-2D61C5D4E957}" type="presOf" srcId="{2E5EEA92-0842-4FF9-92E9-DD02CDF4A52C}" destId="{689B0CB3-0EAA-4C24-9330-74D5390D898B}" srcOrd="0" destOrd="0" presId="urn:microsoft.com/office/officeart/2005/8/layout/vList5"/>
    <dgm:cxn modelId="{A2F2955C-4251-41A9-8A7C-24A66529811A}" srcId="{9A9EFB23-E1DB-44E0-A334-734F5EA0E2B8}" destId="{67448290-2823-46D5-9222-BE891C71985C}" srcOrd="8" destOrd="0" parTransId="{3E9F6272-4BC2-4B33-A2E0-44C87BDBB3EE}" sibTransId="{2A7E0A05-89C9-4AC3-AEEE-BB628FD057E8}"/>
    <dgm:cxn modelId="{F5711374-2415-44A7-A8C3-DB724C351A9C}" type="presOf" srcId="{84C8842E-18A2-48D0-8933-02AFD460BCFD}" destId="{7251F11F-8EAC-4205-B1CA-B87A97745173}" srcOrd="0" destOrd="0" presId="urn:microsoft.com/office/officeart/2005/8/layout/vList5"/>
    <dgm:cxn modelId="{4B82C2C1-1FCB-42CD-9C1F-03252A0F140C}" type="presOf" srcId="{861CD965-0972-429E-A30F-4EC1145B081D}" destId="{CB18F2D7-9105-4829-B1E9-3ECD2CE3B6C5}" srcOrd="0" destOrd="0" presId="urn:microsoft.com/office/officeart/2005/8/layout/vList5"/>
    <dgm:cxn modelId="{F7B8CEF4-FDD2-4030-87F3-C245EE84561E}" srcId="{9A9EFB23-E1DB-44E0-A334-734F5EA0E2B8}" destId="{5DCE6659-5671-4AF5-9B58-905096C2018D}" srcOrd="7" destOrd="0" parTransId="{E3914ACB-B9F4-4838-A6EF-215A0518383E}" sibTransId="{C0F22136-DA3B-483E-923B-6CE74358896D}"/>
    <dgm:cxn modelId="{4CC2DAB7-3C61-49CC-8341-97C3C7D83E68}" type="presParOf" srcId="{9656C425-6B3C-44B2-9A19-F2719AD77299}" destId="{9666A292-F534-4B90-8E57-8B7AECBE467B}" srcOrd="0" destOrd="0" presId="urn:microsoft.com/office/officeart/2005/8/layout/vList5"/>
    <dgm:cxn modelId="{401009D3-763B-4B4B-982C-4B3794A29FB0}" type="presParOf" srcId="{9666A292-F534-4B90-8E57-8B7AECBE467B}" destId="{FF3C27D9-ECB9-4296-BAD3-AA16B4D0A178}" srcOrd="0" destOrd="0" presId="urn:microsoft.com/office/officeart/2005/8/layout/vList5"/>
    <dgm:cxn modelId="{E04BC5BD-CD0E-4BC7-B34E-235FBEB36FD0}" type="presParOf" srcId="{9656C425-6B3C-44B2-9A19-F2719AD77299}" destId="{286A0355-9F1D-4969-8CC8-B95744B57524}" srcOrd="1" destOrd="0" presId="urn:microsoft.com/office/officeart/2005/8/layout/vList5"/>
    <dgm:cxn modelId="{5A18B820-329C-4717-8C4F-87B8CFED96A1}" type="presParOf" srcId="{9656C425-6B3C-44B2-9A19-F2719AD77299}" destId="{9C24486B-2446-497B-8AC5-D99495171884}" srcOrd="2" destOrd="0" presId="urn:microsoft.com/office/officeart/2005/8/layout/vList5"/>
    <dgm:cxn modelId="{633C6BC5-A39C-416C-83D3-84CDB135F0AE}" type="presParOf" srcId="{9C24486B-2446-497B-8AC5-D99495171884}" destId="{097E6751-CC90-4E2F-ABE8-E67766A13BA5}" srcOrd="0" destOrd="0" presId="urn:microsoft.com/office/officeart/2005/8/layout/vList5"/>
    <dgm:cxn modelId="{7380089A-A1D2-46D2-BDFC-1FC9774B6F9C}" type="presParOf" srcId="{9656C425-6B3C-44B2-9A19-F2719AD77299}" destId="{1E17261B-D27B-49A1-86D5-87D11E964431}" srcOrd="3" destOrd="0" presId="urn:microsoft.com/office/officeart/2005/8/layout/vList5"/>
    <dgm:cxn modelId="{2CF19F65-A9AA-40F5-AC8A-440B90AA2605}" type="presParOf" srcId="{9656C425-6B3C-44B2-9A19-F2719AD77299}" destId="{64FCB144-4FB3-45CF-BADE-E3C3486FBE86}" srcOrd="4" destOrd="0" presId="urn:microsoft.com/office/officeart/2005/8/layout/vList5"/>
    <dgm:cxn modelId="{01B122F1-678C-4350-9423-FB88FD7C9605}" type="presParOf" srcId="{64FCB144-4FB3-45CF-BADE-E3C3486FBE86}" destId="{689B0CB3-0EAA-4C24-9330-74D5390D898B}" srcOrd="0" destOrd="0" presId="urn:microsoft.com/office/officeart/2005/8/layout/vList5"/>
    <dgm:cxn modelId="{9A766932-94EF-4D4A-A864-7E215D0144C6}" type="presParOf" srcId="{9656C425-6B3C-44B2-9A19-F2719AD77299}" destId="{F15D40DE-D49A-4421-8CFB-EFD6319D41CA}" srcOrd="5" destOrd="0" presId="urn:microsoft.com/office/officeart/2005/8/layout/vList5"/>
    <dgm:cxn modelId="{609D4862-FF82-4980-B24A-2D52338F3691}" type="presParOf" srcId="{9656C425-6B3C-44B2-9A19-F2719AD77299}" destId="{4E266532-EF89-4A9C-B2D6-7265870525B9}" srcOrd="6" destOrd="0" presId="urn:microsoft.com/office/officeart/2005/8/layout/vList5"/>
    <dgm:cxn modelId="{E5379E0C-0BAB-47A8-B187-CF2B95C5919C}" type="presParOf" srcId="{4E266532-EF89-4A9C-B2D6-7265870525B9}" destId="{CB18F2D7-9105-4829-B1E9-3ECD2CE3B6C5}" srcOrd="0" destOrd="0" presId="urn:microsoft.com/office/officeart/2005/8/layout/vList5"/>
    <dgm:cxn modelId="{42FAEE62-FA5C-47E0-9EA1-03EEA0E8C231}" type="presParOf" srcId="{9656C425-6B3C-44B2-9A19-F2719AD77299}" destId="{C64CE65A-F7A5-463D-ADDB-B96456A555E4}" srcOrd="7" destOrd="0" presId="urn:microsoft.com/office/officeart/2005/8/layout/vList5"/>
    <dgm:cxn modelId="{812284EE-EE96-4986-8340-EDF5E3CEF552}" type="presParOf" srcId="{9656C425-6B3C-44B2-9A19-F2719AD77299}" destId="{8DE180DB-B1FC-42AD-9823-2016AFFAAFC5}" srcOrd="8" destOrd="0" presId="urn:microsoft.com/office/officeart/2005/8/layout/vList5"/>
    <dgm:cxn modelId="{844C3B46-6A8C-4857-A232-4CCB42F88BFB}" type="presParOf" srcId="{8DE180DB-B1FC-42AD-9823-2016AFFAAFC5}" destId="{7251F11F-8EAC-4205-B1CA-B87A97745173}" srcOrd="0" destOrd="0" presId="urn:microsoft.com/office/officeart/2005/8/layout/vList5"/>
    <dgm:cxn modelId="{BF2E5678-66F4-46A0-A4BD-40C53BC315BA}" type="presParOf" srcId="{9656C425-6B3C-44B2-9A19-F2719AD77299}" destId="{BF22D30E-E351-4E40-86CD-31F5C7CB1FE3}" srcOrd="9" destOrd="0" presId="urn:microsoft.com/office/officeart/2005/8/layout/vList5"/>
    <dgm:cxn modelId="{5CC4F81F-4543-4DB7-AD2E-45D44C3A5C1A}" type="presParOf" srcId="{9656C425-6B3C-44B2-9A19-F2719AD77299}" destId="{A0093FB7-1500-47FA-9EE5-E064EC6D54FA}" srcOrd="10" destOrd="0" presId="urn:microsoft.com/office/officeart/2005/8/layout/vList5"/>
    <dgm:cxn modelId="{66795921-499A-4B9C-82BB-E40C88957D9A}" type="presParOf" srcId="{A0093FB7-1500-47FA-9EE5-E064EC6D54FA}" destId="{33493BBB-E760-4074-A09E-ADA62C9F02CB}" srcOrd="0" destOrd="0" presId="urn:microsoft.com/office/officeart/2005/8/layout/vList5"/>
    <dgm:cxn modelId="{38B95EC2-E0CE-4F17-8AF2-52367B55E475}" type="presParOf" srcId="{9656C425-6B3C-44B2-9A19-F2719AD77299}" destId="{44E61C08-D78B-4D50-B858-0C27927F8835}" srcOrd="11" destOrd="0" presId="urn:microsoft.com/office/officeart/2005/8/layout/vList5"/>
    <dgm:cxn modelId="{2E1C8FF2-9B8B-4225-B052-6E2994B403E9}" type="presParOf" srcId="{9656C425-6B3C-44B2-9A19-F2719AD77299}" destId="{249BFEE7-A19D-40BC-8A71-4F5ED9BECFA5}" srcOrd="12" destOrd="0" presId="urn:microsoft.com/office/officeart/2005/8/layout/vList5"/>
    <dgm:cxn modelId="{4D847F2F-421C-4D03-BD62-628239530CFD}" type="presParOf" srcId="{249BFEE7-A19D-40BC-8A71-4F5ED9BECFA5}" destId="{B0DD3AB0-F405-46D0-8921-9D7612E520C1}" srcOrd="0" destOrd="0" presId="urn:microsoft.com/office/officeart/2005/8/layout/vList5"/>
    <dgm:cxn modelId="{F9C29BBB-BACA-4EF0-8A26-DF996271F30B}" type="presParOf" srcId="{9656C425-6B3C-44B2-9A19-F2719AD77299}" destId="{8E569331-0A06-4E8E-9123-B19BD0ACF9D3}" srcOrd="13" destOrd="0" presId="urn:microsoft.com/office/officeart/2005/8/layout/vList5"/>
    <dgm:cxn modelId="{931D18E2-0A41-4386-8586-68A0D05BB90F}" type="presParOf" srcId="{9656C425-6B3C-44B2-9A19-F2719AD77299}" destId="{39E5EC3D-0EEA-43E6-9271-A1427B77902A}" srcOrd="14" destOrd="0" presId="urn:microsoft.com/office/officeart/2005/8/layout/vList5"/>
    <dgm:cxn modelId="{B96800D3-08B1-47FF-B4B1-1FEEA3A0E0DA}" type="presParOf" srcId="{39E5EC3D-0EEA-43E6-9271-A1427B77902A}" destId="{92991AB8-B374-4DC5-A792-A8B2215AF9A3}" srcOrd="0" destOrd="0" presId="urn:microsoft.com/office/officeart/2005/8/layout/vList5"/>
    <dgm:cxn modelId="{B445F663-1C80-4488-8E01-F5B45F2BA491}" type="presParOf" srcId="{9656C425-6B3C-44B2-9A19-F2719AD77299}" destId="{F3E91696-E75E-49D3-BADB-6C5010DB7558}" srcOrd="15" destOrd="0" presId="urn:microsoft.com/office/officeart/2005/8/layout/vList5"/>
    <dgm:cxn modelId="{28CF2C0D-1F89-4F2D-9159-8D517CF949A9}" type="presParOf" srcId="{9656C425-6B3C-44B2-9A19-F2719AD77299}" destId="{50202A00-5414-4C1D-931C-A33376EA3802}" srcOrd="16" destOrd="0" presId="urn:microsoft.com/office/officeart/2005/8/layout/vList5"/>
    <dgm:cxn modelId="{32ADF199-52FA-449D-874A-DD8397759AAD}" type="presParOf" srcId="{50202A00-5414-4C1D-931C-A33376EA3802}" destId="{BB005A1A-7EEC-449B-887B-B720240FF9CE}" srcOrd="0" destOrd="0" presId="urn:microsoft.com/office/officeart/2005/8/layout/vList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99BAC25-1784-4966-AA5F-95C276CB28A3}">
      <dsp:nvSpPr>
        <dsp:cNvPr id="0" name=""/>
        <dsp:cNvSpPr/>
      </dsp:nvSpPr>
      <dsp:spPr>
        <a:xfrm>
          <a:off x="0" y="4557"/>
          <a:ext cx="6120680" cy="824850"/>
        </a:xfrm>
        <a:prstGeom prst="roundRect">
          <a:avLst/>
        </a:prstGeom>
        <a:solidFill>
          <a:schemeClr val="accent6">
            <a:lumMod val="20000"/>
            <a:lumOff val="8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mn-MN" sz="1500" b="1" kern="1200" dirty="0" smtClean="0">
              <a:solidFill>
                <a:schemeClr val="tx1"/>
              </a:solidFill>
            </a:rPr>
            <a:t>Монголбанк Төв банк/Монголбанк/-ны тухай хуульд заасан өөрийн зорилтыг биелүүлэхийн тулд дараахь чиглэлээр үйл ажиллагаа эрхэлнэ: </a:t>
          </a:r>
          <a:endParaRPr lang="en-US" sz="1500" kern="1200" dirty="0">
            <a:solidFill>
              <a:schemeClr val="tx1"/>
            </a:solidFill>
          </a:endParaRPr>
        </a:p>
      </dsp:txBody>
      <dsp:txXfrm>
        <a:off x="0" y="4557"/>
        <a:ext cx="6120680" cy="824850"/>
      </dsp:txXfrm>
    </dsp:sp>
    <dsp:sp modelId="{554414A1-073C-4306-869C-AFA9471393F4}">
      <dsp:nvSpPr>
        <dsp:cNvPr id="0" name=""/>
        <dsp:cNvSpPr/>
      </dsp:nvSpPr>
      <dsp:spPr>
        <a:xfrm>
          <a:off x="0" y="872607"/>
          <a:ext cx="6120680" cy="824850"/>
        </a:xfrm>
        <a:prstGeom prst="roundRect">
          <a:avLst/>
        </a:prstGeom>
        <a:solidFill>
          <a:schemeClr val="accent6">
            <a:lumMod val="20000"/>
            <a:lumOff val="8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mn-MN" sz="1500" b="1" kern="1200" dirty="0" smtClean="0">
              <a:solidFill>
                <a:schemeClr val="tx1">
                  <a:lumMod val="95000"/>
                  <a:lumOff val="5000"/>
                </a:schemeClr>
              </a:solidFill>
              <a:hlinkClick xmlns:r="http://schemas.openxmlformats.org/officeDocument/2006/relationships" r:id="rId1"/>
            </a:rPr>
            <a:t>1/ мөнгөн тэмдэгт гүйлгээнд гаргах;</a:t>
          </a:r>
          <a:endParaRPr lang="mn-MN" sz="1500" b="1" kern="1200" dirty="0">
            <a:solidFill>
              <a:schemeClr val="tx1">
                <a:lumMod val="95000"/>
                <a:lumOff val="5000"/>
              </a:schemeClr>
            </a:solidFill>
          </a:endParaRPr>
        </a:p>
      </dsp:txBody>
      <dsp:txXfrm>
        <a:off x="0" y="872607"/>
        <a:ext cx="6120680" cy="824850"/>
      </dsp:txXfrm>
    </dsp:sp>
    <dsp:sp modelId="{8D7AE6C3-593A-4464-B135-569AE1527120}">
      <dsp:nvSpPr>
        <dsp:cNvPr id="0" name=""/>
        <dsp:cNvSpPr/>
      </dsp:nvSpPr>
      <dsp:spPr>
        <a:xfrm>
          <a:off x="0" y="1740657"/>
          <a:ext cx="6120680" cy="824850"/>
        </a:xfrm>
        <a:prstGeom prst="roundRect">
          <a:avLst/>
        </a:prstGeom>
        <a:solidFill>
          <a:schemeClr val="accent6">
            <a:lumMod val="40000"/>
            <a:lumOff val="6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mn-MN" sz="1500" b="1" kern="1200" dirty="0" smtClean="0">
              <a:solidFill>
                <a:schemeClr val="bg2">
                  <a:lumMod val="10000"/>
                </a:schemeClr>
              </a:solidFill>
              <a:hlinkClick xmlns:r="http://schemas.openxmlformats.org/officeDocument/2006/relationships" r:id="rId2"/>
            </a:rPr>
            <a:t>2/ мөнгөний бодлого боловсруулж, хэрэгжүүлэх;</a:t>
          </a:r>
          <a:endParaRPr lang="mn-MN" sz="1500" b="1" kern="1200" dirty="0">
            <a:solidFill>
              <a:schemeClr val="bg2">
                <a:lumMod val="10000"/>
              </a:schemeClr>
            </a:solidFill>
          </a:endParaRPr>
        </a:p>
      </dsp:txBody>
      <dsp:txXfrm>
        <a:off x="0" y="1740657"/>
        <a:ext cx="6120680" cy="824850"/>
      </dsp:txXfrm>
    </dsp:sp>
    <dsp:sp modelId="{E3533AFA-5990-4EB9-826C-02E9213DED7E}">
      <dsp:nvSpPr>
        <dsp:cNvPr id="0" name=""/>
        <dsp:cNvSpPr/>
      </dsp:nvSpPr>
      <dsp:spPr>
        <a:xfrm>
          <a:off x="0" y="2608708"/>
          <a:ext cx="6120680" cy="824850"/>
        </a:xfrm>
        <a:prstGeom prst="roundRect">
          <a:avLst/>
        </a:prstGeom>
        <a:solidFill>
          <a:schemeClr val="accent6">
            <a:lumMod val="20000"/>
            <a:lumOff val="8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mn-MN" sz="1500" b="1" kern="1200" dirty="0" smtClean="0">
              <a:hlinkClick xmlns:r="http://schemas.openxmlformats.org/officeDocument/2006/relationships" r:id="rId3"/>
            </a:rPr>
            <a:t>3/ Засгийн газрын санхүүгийн зуучлагчийн үүрэг гүйцэтгэх;</a:t>
          </a:r>
          <a:endParaRPr lang="mn-MN" sz="1500" b="1" kern="1200" dirty="0"/>
        </a:p>
      </dsp:txBody>
      <dsp:txXfrm>
        <a:off x="0" y="2608708"/>
        <a:ext cx="6120680" cy="824850"/>
      </dsp:txXfrm>
    </dsp:sp>
    <dsp:sp modelId="{F54A1CE1-5A55-4CD4-95AE-FA449E083F39}">
      <dsp:nvSpPr>
        <dsp:cNvPr id="0" name=""/>
        <dsp:cNvSpPr/>
      </dsp:nvSpPr>
      <dsp:spPr>
        <a:xfrm>
          <a:off x="0" y="3476758"/>
          <a:ext cx="6120680" cy="824850"/>
        </a:xfrm>
        <a:prstGeom prst="roundRect">
          <a:avLst/>
        </a:prstGeom>
        <a:solidFill>
          <a:schemeClr val="accent6">
            <a:lumMod val="20000"/>
            <a:lumOff val="8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mn-MN" sz="1500" b="1" kern="1200" dirty="0" smtClean="0">
              <a:hlinkClick xmlns:r="http://schemas.openxmlformats.org/officeDocument/2006/relationships" r:id="rId4"/>
            </a:rPr>
            <a:t>4/ банкны үйл ажиллагаанд хяналт тавих;</a:t>
          </a:r>
          <a:endParaRPr lang="mn-MN" sz="1500" b="1" kern="1200" dirty="0"/>
        </a:p>
      </dsp:txBody>
      <dsp:txXfrm>
        <a:off x="0" y="3476758"/>
        <a:ext cx="6120680" cy="824850"/>
      </dsp:txXfrm>
    </dsp:sp>
    <dsp:sp modelId="{DFCEA5C6-7E31-4BE0-92DC-721D76FBF42E}">
      <dsp:nvSpPr>
        <dsp:cNvPr id="0" name=""/>
        <dsp:cNvSpPr/>
      </dsp:nvSpPr>
      <dsp:spPr>
        <a:xfrm>
          <a:off x="0" y="4344808"/>
          <a:ext cx="6120680" cy="824850"/>
        </a:xfrm>
        <a:prstGeom prst="roundRect">
          <a:avLst/>
        </a:prstGeom>
        <a:solidFill>
          <a:schemeClr val="accent6">
            <a:lumMod val="20000"/>
            <a:lumOff val="8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mn-MN" sz="1500" b="1" kern="1200" dirty="0" smtClean="0">
              <a:hlinkClick xmlns:r="http://schemas.openxmlformats.org/officeDocument/2006/relationships" r:id="rId5"/>
            </a:rPr>
            <a:t>5/ банк хоорондын төлбөр тооцоог зохион байгуулах;</a:t>
          </a:r>
          <a:endParaRPr lang="mn-MN" sz="1500" b="1" kern="1200" dirty="0"/>
        </a:p>
      </dsp:txBody>
      <dsp:txXfrm>
        <a:off x="0" y="4344808"/>
        <a:ext cx="6120680" cy="824850"/>
      </dsp:txXfrm>
    </dsp:sp>
    <dsp:sp modelId="{4BBCBF68-3BF3-4AB7-802B-8865088B638D}">
      <dsp:nvSpPr>
        <dsp:cNvPr id="0" name=""/>
        <dsp:cNvSpPr/>
      </dsp:nvSpPr>
      <dsp:spPr>
        <a:xfrm>
          <a:off x="0" y="5212858"/>
          <a:ext cx="6120680" cy="824850"/>
        </a:xfrm>
        <a:prstGeom prst="roundRect">
          <a:avLst/>
        </a:prstGeom>
        <a:solidFill>
          <a:schemeClr val="accent6">
            <a:lumMod val="20000"/>
            <a:lumOff val="8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mn-MN" sz="1500" b="1" kern="1200" dirty="0" smtClean="0">
              <a:hlinkClick xmlns:r="http://schemas.openxmlformats.org/officeDocument/2006/relationships" r:id="rId6"/>
            </a:rPr>
            <a:t>6/ гадаад валютын улсын нөөцийг эзэмшиж, удирдах</a:t>
          </a:r>
          <a:r>
            <a:rPr lang="mn-MN" sz="1500" b="1" kern="1200" dirty="0" smtClean="0"/>
            <a:t>.</a:t>
          </a:r>
          <a:endParaRPr lang="en-US" sz="1500" kern="1200" dirty="0"/>
        </a:p>
      </dsp:txBody>
      <dsp:txXfrm>
        <a:off x="0" y="5212858"/>
        <a:ext cx="6120680" cy="824850"/>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F3C27D9-ECB9-4296-BAD3-AA16B4D0A178}">
      <dsp:nvSpPr>
        <dsp:cNvPr id="0" name=""/>
        <dsp:cNvSpPr/>
      </dsp:nvSpPr>
      <dsp:spPr>
        <a:xfrm>
          <a:off x="5925" y="0"/>
          <a:ext cx="6066304" cy="640284"/>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lvl="0" algn="ctr" defTabSz="711200" rtl="0">
            <a:lnSpc>
              <a:spcPct val="90000"/>
            </a:lnSpc>
            <a:spcBef>
              <a:spcPct val="0"/>
            </a:spcBef>
            <a:spcAft>
              <a:spcPct val="35000"/>
            </a:spcAft>
          </a:pPr>
          <a:r>
            <a:rPr lang="mn-MN" sz="1600" b="1" kern="1200" dirty="0" smtClean="0">
              <a:solidFill>
                <a:schemeClr val="tx1"/>
              </a:solidFill>
              <a:latin typeface="Times New Roman" pitchFamily="18" charset="0"/>
              <a:cs typeface="Times New Roman" pitchFamily="18" charset="0"/>
            </a:rPr>
            <a:t>Монгол улсын төв банк буюу Монгол банк нь </a:t>
          </a:r>
          <a:r>
            <a:rPr lang="mn-MN" sz="1200" kern="1200" dirty="0" smtClean="0">
              <a:latin typeface="Times New Roman" pitchFamily="18" charset="0"/>
              <a:cs typeface="Times New Roman" pitchFamily="18" charset="0"/>
            </a:rPr>
            <a:t>:</a:t>
          </a:r>
          <a:endParaRPr lang="en-US" sz="1200" kern="1200" dirty="0">
            <a:latin typeface="Times New Roman" pitchFamily="18" charset="0"/>
            <a:cs typeface="Times New Roman" pitchFamily="18" charset="0"/>
          </a:endParaRPr>
        </a:p>
      </dsp:txBody>
      <dsp:txXfrm>
        <a:off x="5925" y="0"/>
        <a:ext cx="6066304" cy="640284"/>
      </dsp:txXfrm>
    </dsp:sp>
    <dsp:sp modelId="{097E6751-CC90-4E2F-ABE8-E67766A13BA5}">
      <dsp:nvSpPr>
        <dsp:cNvPr id="0" name=""/>
        <dsp:cNvSpPr/>
      </dsp:nvSpPr>
      <dsp:spPr>
        <a:xfrm>
          <a:off x="0" y="697459"/>
          <a:ext cx="6066304" cy="812347"/>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lvl="0" algn="ctr" defTabSz="711200" rtl="0">
            <a:lnSpc>
              <a:spcPct val="90000"/>
            </a:lnSpc>
            <a:spcBef>
              <a:spcPct val="0"/>
            </a:spcBef>
            <a:spcAft>
              <a:spcPct val="35000"/>
            </a:spcAft>
          </a:pPr>
          <a:r>
            <a:rPr lang="mn-MN" sz="1600" kern="1200" dirty="0" smtClean="0">
              <a:solidFill>
                <a:schemeClr val="tx1"/>
              </a:solidFill>
              <a:latin typeface="Times New Roman" pitchFamily="18" charset="0"/>
              <a:cs typeface="Times New Roman" pitchFamily="18" charset="0"/>
            </a:rPr>
            <a:t>1. Үйл ажиллагаа нь “Төв банк /Монголбанк/-ны тухай хуулиар зохицуулагддаг.</a:t>
          </a:r>
          <a:endParaRPr lang="en-US" sz="1600" kern="1200" dirty="0">
            <a:solidFill>
              <a:schemeClr val="tx1"/>
            </a:solidFill>
            <a:latin typeface="Times New Roman" pitchFamily="18" charset="0"/>
            <a:cs typeface="Times New Roman" pitchFamily="18" charset="0"/>
          </a:endParaRPr>
        </a:p>
      </dsp:txBody>
      <dsp:txXfrm>
        <a:off x="0" y="697459"/>
        <a:ext cx="6066304" cy="812347"/>
      </dsp:txXfrm>
    </dsp:sp>
    <dsp:sp modelId="{689B0CB3-0EAA-4C24-9330-74D5390D898B}">
      <dsp:nvSpPr>
        <dsp:cNvPr id="0" name=""/>
        <dsp:cNvSpPr/>
      </dsp:nvSpPr>
      <dsp:spPr>
        <a:xfrm>
          <a:off x="2962" y="1517637"/>
          <a:ext cx="6066304" cy="640284"/>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lvl="0" algn="ctr" defTabSz="711200" rtl="0">
            <a:lnSpc>
              <a:spcPct val="90000"/>
            </a:lnSpc>
            <a:spcBef>
              <a:spcPct val="0"/>
            </a:spcBef>
            <a:spcAft>
              <a:spcPct val="35000"/>
            </a:spcAft>
          </a:pPr>
          <a:r>
            <a:rPr lang="mn-MN" sz="1600" kern="1200" dirty="0" smtClean="0">
              <a:solidFill>
                <a:schemeClr val="tx1"/>
              </a:solidFill>
              <a:latin typeface="Times New Roman" pitchFamily="18" charset="0"/>
              <a:cs typeface="Times New Roman" pitchFamily="18" charset="0"/>
            </a:rPr>
            <a:t>2. Төрөөс үүсгэн байгуулсан хуулийн этгээд юм.</a:t>
          </a:r>
          <a:endParaRPr lang="en-US" sz="1600" kern="1200" dirty="0">
            <a:solidFill>
              <a:schemeClr val="tx1"/>
            </a:solidFill>
            <a:latin typeface="Times New Roman" pitchFamily="18" charset="0"/>
            <a:cs typeface="Times New Roman" pitchFamily="18" charset="0"/>
          </a:endParaRPr>
        </a:p>
      </dsp:txBody>
      <dsp:txXfrm>
        <a:off x="2962" y="1517637"/>
        <a:ext cx="6066304" cy="640284"/>
      </dsp:txXfrm>
    </dsp:sp>
    <dsp:sp modelId="{CB18F2D7-9105-4829-B1E9-3ECD2CE3B6C5}">
      <dsp:nvSpPr>
        <dsp:cNvPr id="0" name=""/>
        <dsp:cNvSpPr/>
      </dsp:nvSpPr>
      <dsp:spPr>
        <a:xfrm>
          <a:off x="2962" y="2189935"/>
          <a:ext cx="6066304" cy="640284"/>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lvl="0" algn="ctr" defTabSz="711200" rtl="0">
            <a:lnSpc>
              <a:spcPct val="90000"/>
            </a:lnSpc>
            <a:spcBef>
              <a:spcPct val="0"/>
            </a:spcBef>
            <a:spcAft>
              <a:spcPct val="35000"/>
            </a:spcAft>
          </a:pPr>
          <a:r>
            <a:rPr lang="mn-MN" sz="1600" kern="1200" dirty="0" smtClean="0">
              <a:solidFill>
                <a:schemeClr val="tx1"/>
              </a:solidFill>
              <a:latin typeface="Times New Roman" pitchFamily="18" charset="0"/>
              <a:cs typeface="Times New Roman" pitchFamily="18" charset="0"/>
            </a:rPr>
            <a:t>3. Ашгийн бус байгуулага юм</a:t>
          </a:r>
          <a:r>
            <a:rPr lang="mn-MN" sz="1100" kern="1200" dirty="0" smtClean="0"/>
            <a:t>.</a:t>
          </a:r>
          <a:endParaRPr lang="en-US" sz="1100" kern="1200" dirty="0"/>
        </a:p>
      </dsp:txBody>
      <dsp:txXfrm>
        <a:off x="2962" y="2189935"/>
        <a:ext cx="6066304" cy="640284"/>
      </dsp:txXfrm>
    </dsp:sp>
    <dsp:sp modelId="{7251F11F-8EAC-4205-B1CA-B87A97745173}">
      <dsp:nvSpPr>
        <dsp:cNvPr id="0" name=""/>
        <dsp:cNvSpPr/>
      </dsp:nvSpPr>
      <dsp:spPr>
        <a:xfrm>
          <a:off x="2962" y="2862233"/>
          <a:ext cx="6066304" cy="640284"/>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lvl="0" algn="ctr" defTabSz="711200" rtl="0">
            <a:lnSpc>
              <a:spcPct val="90000"/>
            </a:lnSpc>
            <a:spcBef>
              <a:spcPct val="0"/>
            </a:spcBef>
            <a:spcAft>
              <a:spcPct val="35000"/>
            </a:spcAft>
          </a:pPr>
          <a:r>
            <a:rPr lang="mn-MN" sz="1600" kern="1200" dirty="0" smtClean="0">
              <a:solidFill>
                <a:schemeClr val="tx1"/>
              </a:solidFill>
              <a:latin typeface="Times New Roman" pitchFamily="18" charset="0"/>
              <a:cs typeface="Times New Roman" pitchFamily="18" charset="0"/>
            </a:rPr>
            <a:t>4. Мөнгөн тэмдэгт гүйлгээнд гаргадаг, мөнгөний бодлогыг боловсруулж хэрэгжүүлнэ.</a:t>
          </a:r>
          <a:endParaRPr lang="en-US" sz="1600" kern="1200" dirty="0">
            <a:solidFill>
              <a:schemeClr val="tx1"/>
            </a:solidFill>
            <a:latin typeface="Times New Roman" pitchFamily="18" charset="0"/>
            <a:cs typeface="Times New Roman" pitchFamily="18" charset="0"/>
          </a:endParaRPr>
        </a:p>
      </dsp:txBody>
      <dsp:txXfrm>
        <a:off x="2962" y="2862233"/>
        <a:ext cx="6066304" cy="640284"/>
      </dsp:txXfrm>
    </dsp:sp>
    <dsp:sp modelId="{33493BBB-E760-4074-A09E-ADA62C9F02CB}">
      <dsp:nvSpPr>
        <dsp:cNvPr id="0" name=""/>
        <dsp:cNvSpPr/>
      </dsp:nvSpPr>
      <dsp:spPr>
        <a:xfrm>
          <a:off x="2962" y="3534531"/>
          <a:ext cx="6066304" cy="640284"/>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lvl="0" algn="ctr" defTabSz="711200" rtl="0">
            <a:lnSpc>
              <a:spcPct val="90000"/>
            </a:lnSpc>
            <a:spcBef>
              <a:spcPct val="0"/>
            </a:spcBef>
            <a:spcAft>
              <a:spcPct val="35000"/>
            </a:spcAft>
          </a:pPr>
          <a:r>
            <a:rPr lang="mn-MN" sz="1600" kern="1200" dirty="0" smtClean="0">
              <a:solidFill>
                <a:schemeClr val="tx1"/>
              </a:solidFill>
              <a:latin typeface="Times New Roman" pitchFamily="18" charset="0"/>
              <a:cs typeface="Times New Roman" pitchFamily="18" charset="0"/>
            </a:rPr>
            <a:t>5. Харилцах дансны эзэмшигчид нь банкууд, Төрийн сангийн нэгдсэн дансын эзэмшигч нь Засгийн газар байдаг.</a:t>
          </a:r>
          <a:endParaRPr lang="en-US" sz="1600" kern="1200" dirty="0">
            <a:solidFill>
              <a:schemeClr val="tx1"/>
            </a:solidFill>
            <a:latin typeface="Times New Roman" pitchFamily="18" charset="0"/>
            <a:cs typeface="Times New Roman" pitchFamily="18" charset="0"/>
          </a:endParaRPr>
        </a:p>
      </dsp:txBody>
      <dsp:txXfrm>
        <a:off x="2962" y="3534531"/>
        <a:ext cx="6066304" cy="640284"/>
      </dsp:txXfrm>
    </dsp:sp>
    <dsp:sp modelId="{B0DD3AB0-F405-46D0-8921-9D7612E520C1}">
      <dsp:nvSpPr>
        <dsp:cNvPr id="0" name=""/>
        <dsp:cNvSpPr/>
      </dsp:nvSpPr>
      <dsp:spPr>
        <a:xfrm>
          <a:off x="2962" y="4206830"/>
          <a:ext cx="6066304" cy="640284"/>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lvl="0" algn="ctr" defTabSz="711200" rtl="0">
            <a:lnSpc>
              <a:spcPct val="90000"/>
            </a:lnSpc>
            <a:spcBef>
              <a:spcPct val="0"/>
            </a:spcBef>
            <a:spcAft>
              <a:spcPct val="35000"/>
            </a:spcAft>
          </a:pPr>
          <a:r>
            <a:rPr lang="mn-MN" sz="1600" kern="1200" dirty="0" smtClean="0">
              <a:solidFill>
                <a:schemeClr val="tx1"/>
              </a:solidFill>
              <a:latin typeface="Times New Roman" pitchFamily="18" charset="0"/>
              <a:cs typeface="Times New Roman" pitchFamily="18" charset="0"/>
            </a:rPr>
            <a:t>6. Шаардлагатай тохиолдолд Монголбанкнаас арилжааны банкууд болон Засгийн газарт зээл олгодог.</a:t>
          </a:r>
          <a:endParaRPr lang="en-US" sz="1600" kern="1200" dirty="0">
            <a:solidFill>
              <a:schemeClr val="tx1"/>
            </a:solidFill>
            <a:latin typeface="Times New Roman" pitchFamily="18" charset="0"/>
            <a:cs typeface="Times New Roman" pitchFamily="18" charset="0"/>
          </a:endParaRPr>
        </a:p>
      </dsp:txBody>
      <dsp:txXfrm>
        <a:off x="2962" y="4206830"/>
        <a:ext cx="6066304" cy="640284"/>
      </dsp:txXfrm>
    </dsp:sp>
    <dsp:sp modelId="{92991AB8-B374-4DC5-A792-A8B2215AF9A3}">
      <dsp:nvSpPr>
        <dsp:cNvPr id="0" name=""/>
        <dsp:cNvSpPr/>
      </dsp:nvSpPr>
      <dsp:spPr>
        <a:xfrm>
          <a:off x="2962" y="4879128"/>
          <a:ext cx="6066304" cy="640284"/>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lvl="0" algn="ctr" defTabSz="711200" rtl="0">
            <a:lnSpc>
              <a:spcPct val="90000"/>
            </a:lnSpc>
            <a:spcBef>
              <a:spcPct val="0"/>
            </a:spcBef>
            <a:spcAft>
              <a:spcPct val="35000"/>
            </a:spcAft>
          </a:pPr>
          <a:r>
            <a:rPr lang="mn-MN" sz="1600" kern="1200" dirty="0" smtClean="0">
              <a:solidFill>
                <a:schemeClr val="tx1"/>
              </a:solidFill>
              <a:latin typeface="Times New Roman" pitchFamily="18" charset="0"/>
              <a:cs typeface="Times New Roman" pitchFamily="18" charset="0"/>
            </a:rPr>
            <a:t>7. Банк хоорондын төлбөр тооцоог зохион байгуулна</a:t>
          </a:r>
          <a:r>
            <a:rPr lang="mn-MN" sz="1600" kern="1200" dirty="0" smtClean="0"/>
            <a:t>.</a:t>
          </a:r>
          <a:endParaRPr lang="en-US" sz="1600" kern="1200" dirty="0"/>
        </a:p>
      </dsp:txBody>
      <dsp:txXfrm>
        <a:off x="2962" y="4879128"/>
        <a:ext cx="6066304" cy="640284"/>
      </dsp:txXfrm>
    </dsp:sp>
    <dsp:sp modelId="{BB005A1A-7EEC-449B-887B-B720240FF9CE}">
      <dsp:nvSpPr>
        <dsp:cNvPr id="0" name=""/>
        <dsp:cNvSpPr/>
      </dsp:nvSpPr>
      <dsp:spPr>
        <a:xfrm>
          <a:off x="2962" y="5551426"/>
          <a:ext cx="6066304" cy="640284"/>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lvl="0" algn="ctr" defTabSz="711200" rtl="0">
            <a:lnSpc>
              <a:spcPct val="90000"/>
            </a:lnSpc>
            <a:spcBef>
              <a:spcPct val="0"/>
            </a:spcBef>
            <a:spcAft>
              <a:spcPct val="35000"/>
            </a:spcAft>
          </a:pPr>
          <a:r>
            <a:rPr lang="mn-MN" sz="1600" kern="1200" dirty="0" smtClean="0">
              <a:solidFill>
                <a:schemeClr val="tx1"/>
              </a:solidFill>
              <a:latin typeface="Times New Roman" pitchFamily="18" charset="0"/>
              <a:cs typeface="Times New Roman" pitchFamily="18" charset="0"/>
            </a:rPr>
            <a:t>8. Үйл ажиллагаагаа УИХ-ын өмнө тайлагнадаг.</a:t>
          </a:r>
          <a:endParaRPr lang="en-US" sz="1600" kern="1200" dirty="0">
            <a:solidFill>
              <a:schemeClr val="tx1"/>
            </a:solidFill>
            <a:latin typeface="Times New Roman" pitchFamily="18" charset="0"/>
            <a:cs typeface="Times New Roman" pitchFamily="18" charset="0"/>
          </a:endParaRPr>
        </a:p>
      </dsp:txBody>
      <dsp:txXfrm>
        <a:off x="2962" y="5551426"/>
        <a:ext cx="6066304" cy="64028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A340FB34-ACEE-4CB8-AEE0-8F5A32EFC921}" type="datetimeFigureOut">
              <a:rPr lang="en-US" smtClean="0"/>
              <a:pPr/>
              <a:t>5/3/2012</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B2966160-9107-460F-A552-0DB7184B139C}"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A340FB34-ACEE-4CB8-AEE0-8F5A32EFC921}" type="datetimeFigureOut">
              <a:rPr lang="en-US" smtClean="0"/>
              <a:pPr/>
              <a:t>5/3/2012</a:t>
            </a:fld>
            <a:endParaRPr lang="en-US"/>
          </a:p>
        </p:txBody>
      </p:sp>
      <p:sp>
        <p:nvSpPr>
          <p:cNvPr id="9" name="Slide Number Placeholder 8"/>
          <p:cNvSpPr>
            <a:spLocks noGrp="1"/>
          </p:cNvSpPr>
          <p:nvPr>
            <p:ph type="sldNum" sz="quarter" idx="15"/>
          </p:nvPr>
        </p:nvSpPr>
        <p:spPr/>
        <p:txBody>
          <a:bodyPr rtlCol="0"/>
          <a:lstStyle/>
          <a:p>
            <a:fld id="{B2966160-9107-460F-A552-0DB7184B139C}" type="slidenum">
              <a:rPr lang="en-US" smtClean="0"/>
              <a:pPr/>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A340FB34-ACEE-4CB8-AEE0-8F5A32EFC921}" type="datetimeFigureOut">
              <a:rPr lang="en-US" smtClean="0"/>
              <a:pPr/>
              <a:t>5/3/2012</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B2966160-9107-460F-A552-0DB7184B139C}"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A340FB34-ACEE-4CB8-AEE0-8F5A32EFC921}" type="datetimeFigureOut">
              <a:rPr lang="en-US" smtClean="0"/>
              <a:pPr/>
              <a:t>5/3/2012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966160-9107-460F-A552-0DB7184B139C}" type="slidenum">
              <a:rPr lang="en-US" smtClean="0"/>
              <a:pPr/>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A340FB34-ACEE-4CB8-AEE0-8F5A32EFC921}" type="datetimeFigureOut">
              <a:rPr lang="en-US" smtClean="0"/>
              <a:pPr/>
              <a:t>5/3/2012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2966160-9107-460F-A552-0DB7184B139C}" type="slidenum">
              <a:rPr lang="en-US" smtClean="0"/>
              <a:pPr/>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A340FB34-ACEE-4CB8-AEE0-8F5A32EFC921}" type="datetimeFigureOut">
              <a:rPr lang="en-US" smtClean="0"/>
              <a:pPr/>
              <a:t>5/3/2012</a:t>
            </a:fld>
            <a:endParaRPr lang="en-US"/>
          </a:p>
        </p:txBody>
      </p:sp>
      <p:sp>
        <p:nvSpPr>
          <p:cNvPr id="7" name="Slide Number Placeholder 6"/>
          <p:cNvSpPr>
            <a:spLocks noGrp="1"/>
          </p:cNvSpPr>
          <p:nvPr>
            <p:ph type="sldNum" sz="quarter" idx="11"/>
          </p:nvPr>
        </p:nvSpPr>
        <p:spPr/>
        <p:txBody>
          <a:bodyPr rtlCol="0"/>
          <a:lstStyle/>
          <a:p>
            <a:fld id="{B2966160-9107-460F-A552-0DB7184B139C}" type="slidenum">
              <a:rPr lang="en-US" smtClean="0"/>
              <a:pPr/>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40FB34-ACEE-4CB8-AEE0-8F5A32EFC921}" type="datetimeFigureOut">
              <a:rPr lang="en-US" smtClean="0"/>
              <a:pPr/>
              <a:t>5/3/2012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2966160-9107-460F-A552-0DB7184B139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A340FB34-ACEE-4CB8-AEE0-8F5A32EFC921}" type="datetimeFigureOut">
              <a:rPr lang="en-US" smtClean="0"/>
              <a:pPr/>
              <a:t>5/3/2012</a:t>
            </a:fld>
            <a:endParaRPr lang="en-US"/>
          </a:p>
        </p:txBody>
      </p:sp>
      <p:sp>
        <p:nvSpPr>
          <p:cNvPr id="22" name="Slide Number Placeholder 21"/>
          <p:cNvSpPr>
            <a:spLocks noGrp="1"/>
          </p:cNvSpPr>
          <p:nvPr>
            <p:ph type="sldNum" sz="quarter" idx="15"/>
          </p:nvPr>
        </p:nvSpPr>
        <p:spPr/>
        <p:txBody>
          <a:bodyPr rtlCol="0"/>
          <a:lstStyle/>
          <a:p>
            <a:fld id="{B2966160-9107-460F-A552-0DB7184B139C}" type="slidenum">
              <a:rPr lang="en-US" smtClean="0"/>
              <a:pPr/>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A340FB34-ACEE-4CB8-AEE0-8F5A32EFC921}" type="datetimeFigureOut">
              <a:rPr lang="en-US" smtClean="0"/>
              <a:pPr/>
              <a:t>5/3/2012</a:t>
            </a:fld>
            <a:endParaRPr lang="en-US"/>
          </a:p>
        </p:txBody>
      </p:sp>
      <p:sp>
        <p:nvSpPr>
          <p:cNvPr id="18" name="Slide Number Placeholder 17"/>
          <p:cNvSpPr>
            <a:spLocks noGrp="1"/>
          </p:cNvSpPr>
          <p:nvPr>
            <p:ph type="sldNum" sz="quarter" idx="11"/>
          </p:nvPr>
        </p:nvSpPr>
        <p:spPr/>
        <p:txBody>
          <a:bodyPr rtlCol="0"/>
          <a:lstStyle/>
          <a:p>
            <a:fld id="{B2966160-9107-460F-A552-0DB7184B139C}" type="slidenum">
              <a:rPr lang="en-US" smtClean="0"/>
              <a:pPr/>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340FB34-ACEE-4CB8-AEE0-8F5A32EFC921}" type="datetimeFigureOut">
              <a:rPr lang="en-US" smtClean="0"/>
              <a:pPr/>
              <a:t>5/3/2012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966160-9107-460F-A552-0DB7184B139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340FB34-ACEE-4CB8-AEE0-8F5A32EFC921}" type="datetimeFigureOut">
              <a:rPr lang="en-US" smtClean="0"/>
              <a:pPr/>
              <a:t>5/3/2012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966160-9107-460F-A552-0DB7184B139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A340FB34-ACEE-4CB8-AEE0-8F5A32EFC921}" type="datetimeFigureOut">
              <a:rPr lang="en-US" smtClean="0"/>
              <a:pPr/>
              <a:t>5/3/2012</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B2966160-9107-460F-A552-0DB7184B139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67744" y="1500174"/>
            <a:ext cx="6192688" cy="4737138"/>
          </a:xfr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normAutofit/>
          </a:bodyPr>
          <a:lstStyle/>
          <a:p>
            <a:pPr algn="ctr"/>
            <a:r>
              <a:rPr lang="mn-MN" sz="7200" dirty="0" smtClean="0">
                <a:solidFill>
                  <a:schemeClr val="accent1">
                    <a:lumMod val="50000"/>
                  </a:schemeClr>
                </a:solidFill>
                <a:latin typeface="Times New Roman" pitchFamily="18" charset="0"/>
                <a:cs typeface="Times New Roman" pitchFamily="18" charset="0"/>
              </a:rPr>
              <a:t>Улс орнуудын төв банкны судалгаа</a:t>
            </a:r>
            <a:endParaRPr lang="en-US" sz="7200" dirty="0">
              <a:solidFill>
                <a:schemeClr val="accent1">
                  <a:lumMod val="50000"/>
                </a:schemeClr>
              </a:solidFill>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67744" y="404664"/>
            <a:ext cx="6264696" cy="5760640"/>
          </a:xfrm>
        </p:spPr>
        <p:txBody>
          <a:bodyPr/>
          <a:lstStyle/>
          <a:p>
            <a:endParaRPr lang="en-US" dirty="0">
              <a:latin typeface="Times New Roman" pitchFamily="18" charset="0"/>
              <a:cs typeface="Times New Roman" pitchFamily="18" charset="0"/>
            </a:endParaRPr>
          </a:p>
        </p:txBody>
      </p:sp>
      <p:pic>
        <p:nvPicPr>
          <p:cNvPr id="4" name="Picture 3"/>
          <p:cNvPicPr/>
          <p:nvPr/>
        </p:nvPicPr>
        <p:blipFill>
          <a:blip r:embed="rId2" cstate="print"/>
          <a:srcRect/>
          <a:stretch>
            <a:fillRect/>
          </a:stretch>
        </p:blipFill>
        <p:spPr bwMode="auto">
          <a:xfrm>
            <a:off x="2267744" y="404664"/>
            <a:ext cx="6264696" cy="5832648"/>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14546" y="692696"/>
            <a:ext cx="6357982" cy="5616624"/>
          </a:xfr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2">
              <a:shade val="50000"/>
            </a:schemeClr>
          </a:lnRef>
          <a:fillRef idx="1">
            <a:schemeClr val="accent2"/>
          </a:fillRef>
          <a:effectRef idx="0">
            <a:schemeClr val="accent2"/>
          </a:effectRef>
          <a:fontRef idx="minor">
            <a:schemeClr val="lt1"/>
          </a:fontRef>
        </p:style>
        <p:txBody>
          <a:bodyPr>
            <a:normAutofit fontScale="92500" lnSpcReduction="10000"/>
          </a:bodyPr>
          <a:lstStyle/>
          <a:p>
            <a:pPr algn="just"/>
            <a:r>
              <a:rPr lang="ru-RU" sz="2800" dirty="0" smtClean="0">
                <a:solidFill>
                  <a:schemeClr val="accent1"/>
                </a:solidFill>
                <a:latin typeface="Times New Roman" pitchFamily="18" charset="0"/>
                <a:cs typeface="Times New Roman" pitchFamily="18" charset="0"/>
              </a:rPr>
              <a:t>Төв банк гэж юу вэ?</a:t>
            </a:r>
            <a:endParaRPr lang="mn-MN" sz="2800" dirty="0" smtClean="0">
              <a:solidFill>
                <a:schemeClr val="accent1"/>
              </a:solidFill>
              <a:latin typeface="Times New Roman" pitchFamily="18" charset="0"/>
              <a:cs typeface="Times New Roman" pitchFamily="18" charset="0"/>
            </a:endParaRPr>
          </a:p>
          <a:p>
            <a:pPr algn="just"/>
            <a:r>
              <a:rPr lang="mn-MN" sz="2600" b="0" dirty="0" smtClean="0">
                <a:solidFill>
                  <a:schemeClr val="tx1"/>
                </a:solidFill>
                <a:latin typeface="Times New Roman" pitchFamily="18" charset="0"/>
                <a:cs typeface="Times New Roman" pitchFamily="18" charset="0"/>
              </a:rPr>
              <a:t>Төв банк гэдэг нь хамгийн эцсийн зээлдүүлэгч юм. Энэ нь юу гэсэн үг гэвэл арилжааны банкууд зээлээ өгч чадахгүй болох үед төв банк арилжааны банкуудад зээл өгөх замаар эдийн засгийг мөнгөөр хангах үүрэгтэй. Өөрөөр хэлбэл, төв банк өөрийн улсынхаа банкны системийг уналтанд орохоос сэргийлж байдаг гэсэн үг. Төв банкны хамгийн тэргүүний зорилго инфляцийг хянах замаар үнийн тогтвортой байлгах юм. Мөн төв банк нь улсын мөнгөний бодлогыг хэрэгжүүлэгч бөгөөд мөнгөн дэвсгэрт хэвлэх, мөнгийг гүйлгээнд гаргах эрхтэй цорын ганц байгууллага юм. </a:t>
            </a:r>
            <a:endParaRPr lang="ru-RU" sz="2600" b="0" dirty="0" smtClean="0">
              <a:solidFill>
                <a:schemeClr val="tx1"/>
              </a:solidFill>
              <a:latin typeface="Times New Roman" pitchFamily="18" charset="0"/>
              <a:cs typeface="Times New Roman" pitchFamily="18" charset="0"/>
            </a:endParaRPr>
          </a:p>
          <a:p>
            <a:pPr algn="just"/>
            <a:endParaRPr lang="en-US" sz="2000"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123728" y="1340768"/>
            <a:ext cx="6172200" cy="4809146"/>
          </a:xfrm>
          <a:solidFill>
            <a:schemeClr val="bg1"/>
          </a:solidFill>
          <a:ln>
            <a:noFill/>
          </a:ln>
          <a:effectLst/>
          <a:scene3d>
            <a:camera prst="orthographicFront">
              <a:rot lat="0" lon="0" rev="0"/>
            </a:camera>
            <a:lightRig rig="contrasting" dir="t">
              <a:rot lat="0" lon="0" rev="7800000"/>
            </a:lightRig>
          </a:scene3d>
          <a:sp3d>
            <a:bevelT w="139700" h="139700"/>
          </a:sp3d>
        </p:spPr>
        <p:style>
          <a:lnRef idx="2">
            <a:schemeClr val="accent2">
              <a:shade val="50000"/>
            </a:schemeClr>
          </a:lnRef>
          <a:fillRef idx="1">
            <a:schemeClr val="accent2"/>
          </a:fillRef>
          <a:effectRef idx="0">
            <a:schemeClr val="accent2"/>
          </a:effectRef>
          <a:fontRef idx="minor">
            <a:schemeClr val="lt1"/>
          </a:fontRef>
        </p:style>
        <p:txBody>
          <a:bodyPr>
            <a:normAutofit/>
          </a:bodyPr>
          <a:lstStyle/>
          <a:p>
            <a:pPr algn="just"/>
            <a:r>
              <a:rPr lang="mn-MN" sz="3100" dirty="0" smtClean="0">
                <a:solidFill>
                  <a:schemeClr val="accent1"/>
                </a:solidFill>
                <a:latin typeface="Times New Roman" pitchFamily="18" charset="0"/>
                <a:cs typeface="Times New Roman" pitchFamily="18" charset="0"/>
              </a:rPr>
              <a:t>Төв банкны эдийн засаг дахь нөлөөлөл:</a:t>
            </a:r>
          </a:p>
          <a:p>
            <a:pPr algn="just"/>
            <a:r>
              <a:rPr lang="mn-MN" sz="2400" b="0" dirty="0" smtClean="0">
                <a:solidFill>
                  <a:schemeClr val="tx1"/>
                </a:solidFill>
                <a:latin typeface="Times New Roman" pitchFamily="18" charset="0"/>
                <a:cs typeface="Times New Roman" pitchFamily="18" charset="0"/>
              </a:rPr>
              <a:t>Төв банкны эдийн засагт хоёр гол үйл ажиллагаа явуулдаг. Макро эдийн засагт үнийн тогтвортой байдлыг хангах болон инфляцийг зохицуулах, микро эдийн засагт хамгийн сүүлийн зээлдүүлэгчийн үүргийг гүйцэтгэдэг. </a:t>
            </a:r>
            <a:r>
              <a:rPr lang="mn-MN" sz="2400" b="0" dirty="0" smtClean="0">
                <a:latin typeface="Times New Roman" pitchFamily="18" charset="0"/>
                <a:cs typeface="Times New Roman" pitchFamily="18" charset="0"/>
              </a:rPr>
              <a:t/>
            </a:r>
            <a:br>
              <a:rPr lang="mn-MN" sz="2400" b="0" dirty="0" smtClean="0">
                <a:latin typeface="Times New Roman" pitchFamily="18" charset="0"/>
                <a:cs typeface="Times New Roman" pitchFamily="18" charset="0"/>
              </a:rPr>
            </a:br>
            <a:endParaRPr lang="mn-MN" sz="2400" b="0" dirty="0" smtClean="0">
              <a:latin typeface="Times New Roman" pitchFamily="18" charset="0"/>
              <a:cs typeface="Times New Roman" pitchFamily="18" charset="0"/>
            </a:endParaRPr>
          </a:p>
          <a:p>
            <a:pPr algn="just"/>
            <a:r>
              <a:rPr lang="mn-MN" sz="2400" dirty="0" smtClean="0"/>
              <a:t/>
            </a:r>
            <a:br>
              <a:rPr lang="mn-MN" sz="2400" dirty="0" smtClean="0"/>
            </a:br>
            <a:endParaRPr lang="en-US" sz="2400" dirty="0">
              <a:solidFill>
                <a:schemeClr val="tx1"/>
              </a:solidFill>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67744" y="548680"/>
            <a:ext cx="6643734" cy="5898250"/>
          </a:xfrm>
          <a:solidFill>
            <a:schemeClr val="bg1"/>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a:normAutofit fontScale="92500" lnSpcReduction="20000"/>
          </a:bodyPr>
          <a:lstStyle/>
          <a:p>
            <a:pPr algn="just"/>
            <a:r>
              <a:rPr lang="mn-MN" sz="3000" dirty="0" smtClean="0">
                <a:solidFill>
                  <a:schemeClr val="accent1"/>
                </a:solidFill>
                <a:latin typeface="Times New Roman" pitchFamily="18" charset="0"/>
                <a:cs typeface="Times New Roman" pitchFamily="18" charset="0"/>
              </a:rPr>
              <a:t>Макро эдийн засаг дахь нөлөөлөл:</a:t>
            </a:r>
          </a:p>
          <a:p>
            <a:pPr algn="just"/>
            <a:r>
              <a:rPr lang="mn-MN" sz="2400" dirty="0" smtClean="0">
                <a:solidFill>
                  <a:schemeClr val="tx1"/>
                </a:solidFill>
                <a:latin typeface="Times New Roman" pitchFamily="18" charset="0"/>
                <a:cs typeface="Times New Roman" pitchFamily="18" charset="0"/>
              </a:rPr>
              <a:t>Үнийн тогтвортой байдлыг хангах үүргийнхээ хүрээнд төв банк нь мөнгөний нийлүүлэлтийг удирдах замаар инфляцийн түвшинг тогтвортой барих ёстой. Төв банк нь зээл олголтыг нэмэгдүүлэхийн тулд гүйлгээн дэхь мөнгийг нэмэгдүүлэх, зээлийн хүүг бууруулахын тулд засгийн газрын бондыг худалдан авах болон мөнгөн тэмдэгтийг хэвлэдэг. Энэ бонд худалдан авалт болон мөнгөн тэмдэгт хэвлэх зэрэг нь өндөр инфляцийг дагуулж байдаг. Инфляцийг бууруулахын тулд гүйлгээн дэхь мөнгийг эргүүлэн татах хэрэгтэй болдог ба төв банк нээлттэй зах зээлд засгийн газрын бондыг худалдах болон зээл олголтыг хязгаарлахын тулд зээлийн хүүг өсгөдөг. Нээлттэй зах зээлийн үйл ажиллагаа гэдэг нь төв банкны инфляцийг хянах, мөнгөний нийлүүлэлт хийх болон үнийн тогтвортой байдлыг хангах зэрэг үйл ажиллагаа юм. </a:t>
            </a:r>
            <a:endParaRPr lang="en-US" sz="2400" dirty="0">
              <a:solidFill>
                <a:schemeClr val="tx1"/>
              </a:solidFill>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86000" y="332656"/>
            <a:ext cx="6643718" cy="6042266"/>
          </a:xfrm>
          <a:solidFill>
            <a:schemeClr val="bg1"/>
          </a:solidFill>
          <a:ln>
            <a:noFill/>
          </a:ln>
          <a:effectLst/>
          <a:scene3d>
            <a:camera prst="orthographicFront">
              <a:rot lat="0" lon="0" rev="0"/>
            </a:camera>
            <a:lightRig rig="contrasting" dir="t">
              <a:rot lat="0" lon="0" rev="7800000"/>
            </a:lightRig>
          </a:scene3d>
          <a:sp3d>
            <a:bevelT w="139700" h="139700"/>
          </a:sp3d>
        </p:spPr>
        <p:style>
          <a:lnRef idx="2">
            <a:schemeClr val="accent2">
              <a:shade val="50000"/>
            </a:schemeClr>
          </a:lnRef>
          <a:fillRef idx="1">
            <a:schemeClr val="accent2"/>
          </a:fillRef>
          <a:effectRef idx="0">
            <a:schemeClr val="accent2"/>
          </a:effectRef>
          <a:fontRef idx="minor">
            <a:schemeClr val="lt1"/>
          </a:fontRef>
        </p:style>
        <p:txBody>
          <a:bodyPr>
            <a:normAutofit fontScale="92500"/>
          </a:bodyPr>
          <a:lstStyle/>
          <a:p>
            <a:pPr algn="just"/>
            <a:r>
              <a:rPr lang="mn-MN" sz="3000" dirty="0" smtClean="0">
                <a:solidFill>
                  <a:schemeClr val="accent1"/>
                </a:solidFill>
                <a:latin typeface="Times New Roman" pitchFamily="18" charset="0"/>
                <a:cs typeface="Times New Roman" pitchFamily="18" charset="0"/>
              </a:rPr>
              <a:t>Микро эдийн засаг дахь нөлөөлөл: </a:t>
            </a:r>
          </a:p>
          <a:p>
            <a:pPr algn="just"/>
            <a:r>
              <a:rPr lang="mn-MN" sz="2400" dirty="0" smtClean="0">
                <a:solidFill>
                  <a:schemeClr val="tx1"/>
                </a:solidFill>
                <a:latin typeface="Times New Roman" pitchFamily="18" charset="0"/>
                <a:cs typeface="Times New Roman" pitchFamily="18" charset="0"/>
              </a:rPr>
              <a:t>Төв банк нь хамгийн сүүлийн зээлдүүлэгч гэдэг утгаараа ямар ч арилжааны банкнаас тусгаар байдаг. Хэн нэгэн хүн банкаар үйлчлүүлэх (зээл авах гэх мэт) үед эхэлж арилжааны банкууд санал тавих ба хэрвээ арилжааны банкууд тухайн хэрэглэгчийн шаардлагыг хангаж чадахгүй байгаа тохиолдолд төв банкруу, нэмэлт сангаас зээл авах тухай хүсэлт гаргадаг. Энэ нь банкны системийн тогтвортой байдлыг хангаж байдаг ба төв банк нь ямар нэгэн арилжааны бусдаас нь илүүгээр дэмжих ёсгүй. Ихэнх төв банкууд арилжааны банкуудын хадгаламжын хэмжээн дээр тулгуурлан тодорхой нөөцийг өөртөө барьж байдаг. Тиймээс, бүх арилжааны банкуудаас өөрийн хадгаламжаасаа зайлшгүй шаардлагатай нөөцийн хувиар төв банканд хадгалуулахыг шаарддаг.</a:t>
            </a:r>
            <a:endParaRPr lang="en-US" sz="2400" dirty="0">
              <a:solidFill>
                <a:schemeClr val="tx1"/>
              </a:solidFill>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0" y="1412776"/>
            <a:ext cx="6462464" cy="3605786"/>
          </a:xfrm>
        </p:spPr>
        <p:txBody>
          <a:bodyPr>
            <a:normAutofit/>
          </a:bodyPr>
          <a:lstStyle/>
          <a:p>
            <a:pPr algn="ctr"/>
            <a:r>
              <a:rPr lang="mn-MN" sz="7200" dirty="0" smtClean="0">
                <a:solidFill>
                  <a:schemeClr val="accent1">
                    <a:lumMod val="75000"/>
                  </a:schemeClr>
                </a:solidFill>
                <a:latin typeface="Times New Roman" pitchFamily="18" charset="0"/>
                <a:cs typeface="Times New Roman" pitchFamily="18" charset="0"/>
              </a:rPr>
              <a:t>Монгол улсын төв банк</a:t>
            </a:r>
            <a:endParaRPr lang="en-US" sz="7200" dirty="0">
              <a:solidFill>
                <a:schemeClr val="accent1">
                  <a:lumMod val="75000"/>
                </a:schemeClr>
              </a:solidFill>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979712" y="404664"/>
            <a:ext cx="6624736" cy="5976664"/>
          </a:xfrm>
        </p:spPr>
        <p:txBody>
          <a:bodyPr>
            <a:normAutofit/>
          </a:bodyPr>
          <a:lstStyle/>
          <a:p>
            <a:endParaRPr lang="mn-MN" sz="2400" dirty="0" smtClean="0">
              <a:solidFill>
                <a:srgbClr val="FF0000"/>
              </a:solidFill>
              <a:latin typeface="Times New Roman" pitchFamily="18" charset="0"/>
              <a:cs typeface="Times New Roman" pitchFamily="18" charset="0"/>
            </a:endParaRPr>
          </a:p>
          <a:p>
            <a:endParaRPr lang="en-US" sz="2400" dirty="0">
              <a:solidFill>
                <a:srgbClr val="FF0000"/>
              </a:solidFill>
              <a:latin typeface="Times New Roman" pitchFamily="18" charset="0"/>
              <a:cs typeface="Times New Roman" pitchFamily="18" charset="0"/>
            </a:endParaRPr>
          </a:p>
        </p:txBody>
      </p:sp>
      <p:pic>
        <p:nvPicPr>
          <p:cNvPr id="4" name="Picture 3"/>
          <p:cNvPicPr/>
          <p:nvPr/>
        </p:nvPicPr>
        <p:blipFill>
          <a:blip r:embed="rId2" cstate="print"/>
          <a:srcRect/>
          <a:stretch>
            <a:fillRect/>
          </a:stretch>
        </p:blipFill>
        <p:spPr bwMode="auto">
          <a:xfrm>
            <a:off x="571472" y="476672"/>
            <a:ext cx="4000528" cy="5832648"/>
          </a:xfrm>
          <a:prstGeom prst="rect">
            <a:avLst/>
          </a:prstGeom>
          <a:noFill/>
          <a:ln w="9525">
            <a:noFill/>
            <a:miter lim="800000"/>
            <a:headEnd/>
            <a:tailEnd/>
          </a:ln>
        </p:spPr>
      </p:pic>
      <p:sp>
        <p:nvSpPr>
          <p:cNvPr id="5" name="Rectangle 4"/>
          <p:cNvSpPr/>
          <p:nvPr/>
        </p:nvSpPr>
        <p:spPr>
          <a:xfrm>
            <a:off x="4788024" y="476672"/>
            <a:ext cx="3816424" cy="5632311"/>
          </a:xfrm>
          <a:prstGeom prst="rect">
            <a:avLst/>
          </a:prstGeom>
          <a:solidFill>
            <a:schemeClr val="bg1"/>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lgn="just"/>
            <a:r>
              <a:rPr lang="mn-MN" sz="2000" b="1" dirty="0" smtClean="0">
                <a:solidFill>
                  <a:schemeClr val="tx1"/>
                </a:solidFill>
                <a:latin typeface="Times New Roman" pitchFamily="18" charset="0"/>
                <a:cs typeface="Times New Roman" pitchFamily="18" charset="0"/>
              </a:rPr>
              <a:t>Монгол Улсын </a:t>
            </a:r>
            <a:r>
              <a:rPr lang="mn-MN" dirty="0" smtClean="0">
                <a:solidFill>
                  <a:schemeClr val="tx1"/>
                </a:solidFill>
                <a:latin typeface="Times New Roman" pitchFamily="18" charset="0"/>
                <a:cs typeface="Times New Roman" pitchFamily="18" charset="0"/>
              </a:rPr>
              <a:t>хэмжээнд төрийн мөнгөний бодлогыг хэрэгжүүлэх эрх бүхий байгууллагыг Монгол Улсын </a:t>
            </a:r>
            <a:r>
              <a:rPr lang="mn-MN" dirty="0" smtClean="0">
                <a:solidFill>
                  <a:schemeClr val="accent1"/>
                </a:solidFill>
                <a:latin typeface="Times New Roman" pitchFamily="18" charset="0"/>
                <a:cs typeface="Times New Roman" pitchFamily="18" charset="0"/>
              </a:rPr>
              <a:t>Төв Банк </a:t>
            </a:r>
            <a:r>
              <a:rPr lang="mn-MN" dirty="0" smtClean="0">
                <a:solidFill>
                  <a:schemeClr val="tx1"/>
                </a:solidFill>
                <a:latin typeface="Times New Roman" pitchFamily="18" charset="0"/>
                <a:cs typeface="Times New Roman" pitchFamily="18" charset="0"/>
              </a:rPr>
              <a:t>гэнэ. Монгол Улсын Төв Банкийг </a:t>
            </a:r>
            <a:r>
              <a:rPr lang="mn-MN" dirty="0" smtClean="0">
                <a:solidFill>
                  <a:schemeClr val="accent1"/>
                </a:solidFill>
                <a:latin typeface="Times New Roman" pitchFamily="18" charset="0"/>
                <a:cs typeface="Times New Roman" pitchFamily="18" charset="0"/>
              </a:rPr>
              <a:t>Монголбанк</a:t>
            </a:r>
            <a:r>
              <a:rPr lang="mn-MN" dirty="0" smtClean="0">
                <a:solidFill>
                  <a:schemeClr val="tx1"/>
                </a:solidFill>
                <a:latin typeface="Times New Roman" pitchFamily="18" charset="0"/>
                <a:cs typeface="Times New Roman" pitchFamily="18" charset="0"/>
              </a:rPr>
              <a:t> гэж нэрлэнэ. Монголбанкны төв нь Монгол Улсын нийслэлд байрлана. Монголбанк нь төрөөс үүсгэн байгуулсан хуулийн этгээд бөгөөд тогтоосон загвараар хийсэн тамга,тэмдэг, албан бичгийн хэвлэмэл хуудас хэрэглэнэ. Монголбанкны үндсэн зорилт нь үндэсний мөнгөн тэмдэгт-төгрөгийн тогтвортой байдлыг хангахад оршино. Монголбанк өөрийн үндсэн зорилтын хүрээнд санхүүгийн зах зээл, банкны тогтолцооны тогтвортой байдлыг хангах замаар үндэсний эдийн засгийн тэнцвэртэй хөгжилд дэмжлэг үзүүлнэ.</a:t>
            </a:r>
            <a:endParaRPr lang="en-US" dirty="0">
              <a:solidFill>
                <a:schemeClr val="tx1"/>
              </a:solidFill>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2267744" y="332656"/>
          <a:ext cx="6120680" cy="60422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2285984" y="404664"/>
          <a:ext cx="6072230" cy="6192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23728" y="2204864"/>
            <a:ext cx="6334472" cy="2160240"/>
          </a:xfrm>
        </p:spPr>
        <p:txBody>
          <a:bodyPr>
            <a:normAutofit/>
          </a:bodyPr>
          <a:lstStyle/>
          <a:p>
            <a:pPr algn="ctr"/>
            <a:r>
              <a:rPr lang="mn-MN" sz="5400" dirty="0" smtClean="0">
                <a:solidFill>
                  <a:schemeClr val="accent1">
                    <a:lumMod val="75000"/>
                  </a:schemeClr>
                </a:solidFill>
                <a:latin typeface="Times New Roman" pitchFamily="18" charset="0"/>
                <a:cs typeface="Times New Roman" pitchFamily="18" charset="0"/>
              </a:rPr>
              <a:t>БНХАУ-ын төв банк</a:t>
            </a:r>
            <a:endParaRPr lang="en-US" sz="5400" dirty="0">
              <a:solidFill>
                <a:schemeClr val="accent1">
                  <a:lumMod val="75000"/>
                </a:schemeClr>
              </a:solidFill>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714876" y="1071546"/>
            <a:ext cx="3743324" cy="5303376"/>
          </a:xfrm>
        </p:spPr>
        <p:txBody>
          <a:bodyPr/>
          <a:lstStyle/>
          <a:p>
            <a:pPr algn="just"/>
            <a:r>
              <a:rPr lang="mn-MN" sz="2000" dirty="0" smtClean="0">
                <a:solidFill>
                  <a:schemeClr val="tx1"/>
                </a:solidFill>
                <a:latin typeface="Times New Roman" pitchFamily="18" charset="0"/>
                <a:cs typeface="Times New Roman" pitchFamily="18" charset="0"/>
              </a:rPr>
              <a:t>БНХАУлсын</a:t>
            </a:r>
            <a:r>
              <a:rPr lang="mn-MN" b="0" dirty="0" smtClean="0">
                <a:solidFill>
                  <a:schemeClr val="tx1"/>
                </a:solidFill>
                <a:latin typeface="Times New Roman" pitchFamily="18" charset="0"/>
                <a:cs typeface="Times New Roman" pitchFamily="18" charset="0"/>
              </a:rPr>
              <a:t> хэмжээнд төрийн мөнгөний бодлогыг хэрэгжүүлэх эрх бүхий байгууллагыг  Улсын Төв Банк гэнэ. БНХАУлсын Төв Банкийг Ардын банк гэж нэрлэнэ. БНХАУ-н төрөөс үүсгэн байгуулсан хуулийн этгээд бөгөөд тогтоосон загвараар хийсэн тамга,тэмдэг, албан бичгийн хэвлэмэл хуудас хэрэглэнэ</a:t>
            </a:r>
            <a:r>
              <a:rPr lang="mn-MN" b="0" dirty="0" smtClean="0">
                <a:latin typeface="Times New Roman" pitchFamily="18" charset="0"/>
                <a:cs typeface="Times New Roman" pitchFamily="18" charset="0"/>
              </a:rPr>
              <a:t>.</a:t>
            </a:r>
          </a:p>
          <a:p>
            <a:pPr algn="just"/>
            <a:r>
              <a:rPr lang="mn-MN" b="0" dirty="0" smtClean="0">
                <a:solidFill>
                  <a:schemeClr val="tx1"/>
                </a:solidFill>
                <a:latin typeface="Times New Roman" pitchFamily="18" charset="0"/>
                <a:cs typeface="Times New Roman" pitchFamily="18" charset="0"/>
              </a:rPr>
              <a:t>Хятадын Ардын банкны Ерөнхийлөгч </a:t>
            </a:r>
            <a:r>
              <a:rPr lang="mn-MN" b="0" dirty="0" smtClean="0">
                <a:solidFill>
                  <a:srgbClr val="FF0000"/>
                </a:solidFill>
                <a:latin typeface="Times New Roman" pitchFamily="18" charset="0"/>
                <a:cs typeface="Times New Roman" pitchFamily="18" charset="0"/>
              </a:rPr>
              <a:t>Жоу Шиао Чуан . </a:t>
            </a:r>
            <a:endParaRPr lang="en-US" b="0" dirty="0" smtClean="0">
              <a:solidFill>
                <a:srgbClr val="FF0000"/>
              </a:solidFill>
              <a:latin typeface="Times New Roman" pitchFamily="18" charset="0"/>
              <a:cs typeface="Times New Roman" pitchFamily="18" charset="0"/>
            </a:endParaRPr>
          </a:p>
          <a:p>
            <a:pPr algn="just"/>
            <a:endParaRPr lang="en-US" dirty="0">
              <a:latin typeface="Times New Roman" pitchFamily="18" charset="0"/>
              <a:cs typeface="Times New Roman" pitchFamily="18" charset="0"/>
            </a:endParaRPr>
          </a:p>
        </p:txBody>
      </p:sp>
      <p:pic>
        <p:nvPicPr>
          <p:cNvPr id="5" name="Picture 4"/>
          <p:cNvPicPr/>
          <p:nvPr/>
        </p:nvPicPr>
        <p:blipFill>
          <a:blip r:embed="rId2" cstate="print"/>
          <a:srcRect/>
          <a:stretch>
            <a:fillRect/>
          </a:stretch>
        </p:blipFill>
        <p:spPr bwMode="auto">
          <a:xfrm>
            <a:off x="428596" y="357166"/>
            <a:ext cx="4143404" cy="5976664"/>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86000" y="1214422"/>
            <a:ext cx="6172200" cy="5160500"/>
          </a:xfrm>
        </p:spPr>
        <p:txBody>
          <a:bodyPr>
            <a:normAutofit/>
          </a:bodyPr>
          <a:lstStyle/>
          <a:p>
            <a:pPr algn="just"/>
            <a:r>
              <a:rPr lang="mn-MN" sz="2000" dirty="0" smtClean="0">
                <a:solidFill>
                  <a:schemeClr val="tx1"/>
                </a:solidFill>
                <a:latin typeface="Times New Roman" pitchFamily="18" charset="0"/>
                <a:cs typeface="Times New Roman" pitchFamily="18" charset="0"/>
              </a:rPr>
              <a:t>Монголбанк Хятадын Ардын банктай 2009 оноос хойш хамтран ажиллах гэрээ хэлэлцээр байгуулж ирсэн юм. Хятадын юань Монгол Улсын валютын зах зээлд идэвхитэй арилжаалагддаг хоёр дахь гадаад валют юм. Монголбанк Хятадын мөнгөн тэмдэгт юанийн нөөцийг бүрдүүлснээр арилжааны банкуудын юаниар төлбөр түргэн гүйцэтгэх чадварт хүндрэл гарч валютын дотоодын захад тогтворгүй байдал үүссэн тохиолдолд захад юанийг шуурхай нийлүүлэх замаар үндэсний мөнгөн тэмдэгт төгрөгийн ханшийн тогтвортой байдлыг хангахад дэмжлэг үзүүлэх боломжтой болох аж.  </a:t>
            </a:r>
            <a:endParaRPr lang="en-US" sz="2000" dirty="0">
              <a:solidFill>
                <a:schemeClr val="tx1"/>
              </a:solidFill>
              <a:latin typeface="Times New Roman" pitchFamily="18" charset="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195736" y="928670"/>
            <a:ext cx="6262464" cy="2214578"/>
          </a:xfrm>
        </p:spPr>
        <p:txBody>
          <a:bodyPr>
            <a:normAutofit lnSpcReduction="10000"/>
          </a:bodyPr>
          <a:lstStyle/>
          <a:p>
            <a:pPr algn="just"/>
            <a:r>
              <a:rPr lang="mn-MN" sz="2000" dirty="0" smtClean="0">
                <a:solidFill>
                  <a:schemeClr val="tx1"/>
                </a:solidFill>
                <a:latin typeface="Times New Roman" pitchFamily="18" charset="0"/>
                <a:cs typeface="Times New Roman" pitchFamily="18" charset="0"/>
              </a:rPr>
              <a:t>2008  оны дэлхийн санхүүгийн хямралаас хойш БНХАУ хөрөнгө оруулалт, худалдаан дахь ам.долларын хэрэглээг бууруулахын тулд БНСУ, Хонконг, Беларусь, Аргентин зэрэг 16 оронтой нийт 1.3 их наяд юанийн своп хэлцлийн гэрээ байгуулсан байна. </a:t>
            </a:r>
            <a:br>
              <a:rPr lang="mn-MN" sz="2000" dirty="0" smtClean="0">
                <a:solidFill>
                  <a:schemeClr val="tx1"/>
                </a:solidFill>
                <a:latin typeface="Times New Roman" pitchFamily="18" charset="0"/>
                <a:cs typeface="Times New Roman" pitchFamily="18" charset="0"/>
              </a:rPr>
            </a:br>
            <a:endParaRPr lang="en-US" sz="2000" dirty="0">
              <a:solidFill>
                <a:schemeClr val="tx1"/>
              </a:solidFill>
              <a:latin typeface="Times New Roman" pitchFamily="18" charset="0"/>
              <a:cs typeface="Times New Roman" pitchFamily="18" charset="0"/>
            </a:endParaRPr>
          </a:p>
        </p:txBody>
      </p:sp>
      <p:pic>
        <p:nvPicPr>
          <p:cNvPr id="4" name="Picture 3"/>
          <p:cNvPicPr/>
          <p:nvPr/>
        </p:nvPicPr>
        <p:blipFill>
          <a:blip r:embed="rId2" cstate="print"/>
          <a:srcRect/>
          <a:stretch>
            <a:fillRect/>
          </a:stretch>
        </p:blipFill>
        <p:spPr bwMode="auto">
          <a:xfrm>
            <a:off x="2339752" y="3140968"/>
            <a:ext cx="5904656" cy="3240360"/>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67744" y="2132856"/>
            <a:ext cx="6172200" cy="1894362"/>
          </a:xfrm>
        </p:spPr>
        <p:txBody>
          <a:bodyPr>
            <a:normAutofit/>
          </a:bodyPr>
          <a:lstStyle/>
          <a:p>
            <a:pPr algn="ctr"/>
            <a:r>
              <a:rPr lang="mn-MN" sz="5400" dirty="0" smtClean="0">
                <a:solidFill>
                  <a:schemeClr val="accent1">
                    <a:lumMod val="75000"/>
                  </a:schemeClr>
                </a:solidFill>
                <a:latin typeface="Times New Roman" pitchFamily="18" charset="0"/>
                <a:cs typeface="Times New Roman" pitchFamily="18" charset="0"/>
              </a:rPr>
              <a:t>БНСУ-ын төв банк</a:t>
            </a:r>
            <a:endParaRPr lang="en-US" sz="5400" dirty="0">
              <a:solidFill>
                <a:schemeClr val="accent1">
                  <a:lumMod val="75000"/>
                </a:schemeClr>
              </a:solidFill>
              <a:latin typeface="Times New Roman" pitchFamily="18" charset="0"/>
              <a:cs typeface="Times New Roman"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283968" y="1000108"/>
            <a:ext cx="4174232" cy="5374814"/>
          </a:xfrm>
        </p:spPr>
        <p:txBody>
          <a:bodyPr>
            <a:noAutofit/>
          </a:bodyPr>
          <a:lstStyle/>
          <a:p>
            <a:pPr algn="just"/>
            <a:r>
              <a:rPr lang="mn-MN" sz="2000" dirty="0" smtClean="0">
                <a:solidFill>
                  <a:schemeClr val="tx1"/>
                </a:solidFill>
                <a:latin typeface="Times New Roman" pitchFamily="18" charset="0"/>
                <a:cs typeface="Times New Roman" pitchFamily="18" charset="0"/>
              </a:rPr>
              <a:t>БНСУ-ын Төв банкны ерөнхийлөгч Чонсу Ким. БНСУ-ын Хөгжлийн банк 1954 онд дайнд сүйдсэн Өмнөд Солонгосын эдийн засгийг сэргээн босгох, аж үйлдвэржилтийн бодлогыг дэмжин хэрэгжүүлэх чиглэлээр байгуулагджээ. Түүнээс хойш өнөөдрийг хүртэл энэ банк улс орныхоо хөгжлийн бүхий л үе шат бүхэнд эдийн засгийнхаа нэг тулгуур нь байж, Засгийн газар, ард түмнийхээ өмнө хүлээсэн үүргээ амжилттай хэрэгжүүлж ирсэн байна.</a:t>
            </a:r>
          </a:p>
        </p:txBody>
      </p:sp>
      <p:pic>
        <p:nvPicPr>
          <p:cNvPr id="4" name="Picture 3"/>
          <p:cNvPicPr/>
          <p:nvPr/>
        </p:nvPicPr>
        <p:blipFill>
          <a:blip r:embed="rId2" cstate="print"/>
          <a:srcRect/>
          <a:stretch>
            <a:fillRect/>
          </a:stretch>
        </p:blipFill>
        <p:spPr bwMode="auto">
          <a:xfrm>
            <a:off x="755576" y="476672"/>
            <a:ext cx="3384376" cy="5760640"/>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357422" y="1500174"/>
            <a:ext cx="6100778" cy="3945050"/>
          </a:xfrm>
        </p:spPr>
        <p:txBody>
          <a:bodyPr>
            <a:normAutofit/>
          </a:bodyPr>
          <a:lstStyle/>
          <a:p>
            <a:pPr algn="just"/>
            <a:r>
              <a:rPr lang="mn-MN" sz="2000" b="0" dirty="0" smtClean="0">
                <a:solidFill>
                  <a:schemeClr val="tx1"/>
                </a:solidFill>
                <a:latin typeface="Times New Roman" pitchFamily="18" charset="0"/>
                <a:cs typeface="Times New Roman" pitchFamily="18" charset="0"/>
              </a:rPr>
              <a:t>СХБ-ны сүүлийн үед амжилттай хэрэгжүүлсэн томоохон төслүүдээс дурьдвал дотооддоо 2. 1 их наяд воны өртөг бүхий Соса Вонси-гийн цахилгаанжуулалтын төсөл, 1.2 их наяд воны өртөг бүхий Сувон Вангмёнг хурдны замын гэх мэт төслүүдийг нэрлэж болно. Харин олон улсын хэмжээнд Мексикт 1.2 их тэрбум долларын өртөгтэй Болео Зэсийн уурхайн төслийг, Австралид 5 тэрбум долларын өртөг бүхий Викториагийн далайн усыг давсгүйжүүлж хэрэглээнд ашиглах төслүүдийг хэрэгжүүлжээ</a:t>
            </a:r>
            <a:r>
              <a:rPr lang="mn-MN" sz="2000" dirty="0" smtClean="0">
                <a:solidFill>
                  <a:schemeClr val="tx1"/>
                </a:solidFill>
                <a:latin typeface="Times New Roman" pitchFamily="18" charset="0"/>
                <a:cs typeface="Times New Roman" pitchFamily="18" charset="0"/>
              </a:rPr>
              <a:t>.</a:t>
            </a:r>
            <a:endParaRPr lang="en-US" sz="2000" dirty="0">
              <a:solidFill>
                <a:schemeClr val="tx1"/>
              </a:solidFill>
              <a:latin typeface="Times New Roman" pitchFamily="18" charset="0"/>
              <a:cs typeface="Times New Roman"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86000" y="1571612"/>
            <a:ext cx="6429404" cy="4803310"/>
          </a:xfrm>
        </p:spPr>
        <p:txBody>
          <a:bodyPr>
            <a:normAutofit/>
          </a:bodyPr>
          <a:lstStyle/>
          <a:p>
            <a:pPr algn="just"/>
            <a:r>
              <a:rPr lang="mn-MN" sz="2400" b="0" dirty="0" smtClean="0">
                <a:solidFill>
                  <a:schemeClr val="tx1"/>
                </a:solidFill>
                <a:latin typeface="Times New Roman" pitchFamily="18" charset="0"/>
                <a:cs typeface="Times New Roman" pitchFamily="18" charset="0"/>
              </a:rPr>
              <a:t>Өнөөдөр Солонгосын Хөгжлийн банк нийт 2465 ажиллагсадтай, 65 офистой /дотоодын 51 салбар, гадаадын 7 салбар, гадаадад орших 5 охин компани, 2 төлөөлөгчийн газартай/ бөгөөд 2010 оны 12 сарын байдлаар нийт актив хөрөнгө 113.2 их наяд вон, цэвэр ашиг нь 1.0 их наяд вонд хүрчээ.</a:t>
            </a:r>
            <a:endParaRPr lang="en-US" sz="2400" b="0" dirty="0">
              <a:solidFill>
                <a:schemeClr val="tx1"/>
              </a:solidFill>
              <a:latin typeface="Times New Roman" pitchFamily="18" charset="0"/>
              <a:cs typeface="Times New Roman"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23728" y="2276872"/>
            <a:ext cx="6172200" cy="1894362"/>
          </a:xfrm>
        </p:spPr>
        <p:txBody>
          <a:bodyPr>
            <a:normAutofit/>
          </a:bodyPr>
          <a:lstStyle/>
          <a:p>
            <a:pPr algn="ctr"/>
            <a:r>
              <a:rPr lang="mn-MN" sz="4400" dirty="0" smtClean="0">
                <a:solidFill>
                  <a:schemeClr val="accent1">
                    <a:lumMod val="75000"/>
                  </a:schemeClr>
                </a:solidFill>
                <a:latin typeface="Times New Roman" pitchFamily="18" charset="0"/>
                <a:cs typeface="Times New Roman" pitchFamily="18" charset="0"/>
              </a:rPr>
              <a:t>Энэтхэгийн төрийн банк</a:t>
            </a:r>
            <a:endParaRPr lang="en-US" sz="4400" dirty="0">
              <a:solidFill>
                <a:schemeClr val="accent1">
                  <a:lumMod val="75000"/>
                </a:schemeClr>
              </a:solidFill>
              <a:latin typeface="Times New Roman" pitchFamily="18" charset="0"/>
              <a:cs typeface="Times New Roman"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211960" y="332656"/>
            <a:ext cx="4246240" cy="6042266"/>
          </a:xfrm>
        </p:spPr>
        <p:txBody>
          <a:bodyPr>
            <a:noAutofit/>
          </a:bodyPr>
          <a:lstStyle/>
          <a:p>
            <a:pPr algn="just"/>
            <a:r>
              <a:rPr lang="mn-MN" b="0" dirty="0" smtClean="0">
                <a:solidFill>
                  <a:schemeClr val="tx1"/>
                </a:solidFill>
                <a:latin typeface="Times New Roman" pitchFamily="18" charset="0"/>
                <a:cs typeface="Times New Roman" pitchFamily="18" charset="0"/>
              </a:rPr>
              <a:t>Энэтхэгийн Төрийн банк нь тус улсын хамгийн их хөрөнгөтэй банк билээ. Тус банк 4-р сарын 1-нээс санхүүгийн жил эхэлж байгаатай холбогдуулан зээл олголтыг 20-25% өсгөхөөр шийджээ. Тус банкны үйл ажиллагаа хариуцсан захирал </a:t>
            </a:r>
            <a:r>
              <a:rPr lang="mn-MN" b="0" dirty="0" smtClean="0">
                <a:solidFill>
                  <a:srgbClr val="FF0000"/>
                </a:solidFill>
                <a:latin typeface="Times New Roman" pitchFamily="18" charset="0"/>
                <a:cs typeface="Times New Roman" pitchFamily="18" charset="0"/>
              </a:rPr>
              <a:t>Кришна Кумар </a:t>
            </a:r>
            <a:r>
              <a:rPr lang="mn-MN" b="0" dirty="0" smtClean="0">
                <a:solidFill>
                  <a:schemeClr val="tx1"/>
                </a:solidFill>
                <a:latin typeface="Times New Roman" pitchFamily="18" charset="0"/>
                <a:cs typeface="Times New Roman" pitchFamily="18" charset="0"/>
              </a:rPr>
              <a:t>сэтгүүлчдэд өгсөн ярилцлагадаа аж үйлдвэрийн салбарыг тэтгэх зорилгоор зээл олголтыг нэмэгдүүлж байгаа гэжээ. Төв банкнаас хөрөнгийн зах зээлд томоохон дэвшил гаргахаар ажиллаж байгаагийн дотор чанаргүй зээлийн асуудлыг маш хүчтэй тавьж байгаа юм. Өмнөх жилийн туршлагаас харахад чанаргүй зээлийн хэмжээ их болж ирсэн нь тус улсын санхүүгийн тогтвортой байдалд сөргөөр нөлөөлсөн билээ. Төв банкнаас арилжааны банкуудын заавал байх үлдэгдлийн доод хэмжээг бууруулахаар шийдээд байгаа. Мөн бодлогын хүүг бууруулах талаар ч ярилцаж байгаа. </a:t>
            </a:r>
            <a:endParaRPr lang="en-US" b="0" dirty="0">
              <a:solidFill>
                <a:schemeClr val="tx1"/>
              </a:solidFill>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2" cstate="print"/>
          <a:srcRect/>
          <a:stretch>
            <a:fillRect/>
          </a:stretch>
        </p:blipFill>
        <p:spPr bwMode="auto">
          <a:xfrm>
            <a:off x="539552" y="260648"/>
            <a:ext cx="3384376" cy="6120680"/>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86000" y="928670"/>
            <a:ext cx="6429404" cy="4732578"/>
          </a:xfrm>
        </p:spPr>
        <p:txBody>
          <a:bodyPr>
            <a:normAutofit/>
          </a:bodyPr>
          <a:lstStyle/>
          <a:p>
            <a:pPr algn="just"/>
            <a:r>
              <a:rPr lang="mn-MN" sz="2400" dirty="0" smtClean="0">
                <a:solidFill>
                  <a:schemeClr val="tx1"/>
                </a:solidFill>
                <a:latin typeface="Times New Roman" pitchFamily="18" charset="0"/>
                <a:cs typeface="Times New Roman" pitchFamily="18" charset="0"/>
              </a:rPr>
              <a:t>Энэтхэгийн Төв банк  зээлийн хүүгээ сүүлийн 15 сарын дотор есөн удаа нэмсэн юм.  Хамгийн сүүлд энэ сарын 3-нд зээлийн хүүгийн  жишиг үнийг  7.25 хувьд хүргэсэн байна. "Инфляцийн хэмжээ маш тогтворгүй байгаа энэ үед эрх баригчид зээлийн хүүгийн хэмжээг өсгөх бодлого барьж байна” гэж “</a:t>
            </a:r>
            <a:r>
              <a:rPr lang="en-US" sz="2400" dirty="0" smtClean="0">
                <a:solidFill>
                  <a:schemeClr val="tx1"/>
                </a:solidFill>
                <a:latin typeface="Times New Roman" pitchFamily="18" charset="0"/>
                <a:cs typeface="Times New Roman" pitchFamily="18" charset="0"/>
              </a:rPr>
              <a:t>Economist Corporate Network”-</a:t>
            </a:r>
            <a:r>
              <a:rPr lang="mn-MN" sz="2400" dirty="0" smtClean="0">
                <a:solidFill>
                  <a:schemeClr val="tx1"/>
                </a:solidFill>
                <a:latin typeface="Times New Roman" pitchFamily="18" charset="0"/>
                <a:cs typeface="Times New Roman" pitchFamily="18" charset="0"/>
              </a:rPr>
              <a:t>ийн эдийн засагч Жастин Вүүд ярьжээ. Гэсэн хэдий  ч дэлхийн эдийн засгийн хямралын дараа  тус улсын эдийн засгийн өсөлт  8 хувьтай байгаа нь гайхалтай үзүүлэлт</a:t>
            </a:r>
            <a:endParaRPr lang="en-US" sz="2400" dirty="0">
              <a:solidFill>
                <a:schemeClr val="tx1"/>
              </a:solidFill>
              <a:latin typeface="Times New Roman" pitchFamily="18" charset="0"/>
              <a:cs typeface="Times New Roman"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131840" y="1844824"/>
            <a:ext cx="5524128" cy="1894362"/>
          </a:xfrm>
        </p:spPr>
        <p:txBody>
          <a:bodyPr>
            <a:normAutofit/>
          </a:bodyPr>
          <a:lstStyle/>
          <a:p>
            <a:r>
              <a:rPr lang="mn-MN" sz="4400" dirty="0" smtClean="0">
                <a:solidFill>
                  <a:schemeClr val="accent1">
                    <a:lumMod val="75000"/>
                  </a:schemeClr>
                </a:solidFill>
                <a:latin typeface="Times New Roman" pitchFamily="18" charset="0"/>
                <a:cs typeface="Times New Roman" pitchFamily="18" charset="0"/>
              </a:rPr>
              <a:t>Японы төв банк</a:t>
            </a:r>
            <a:endParaRPr lang="en-US" sz="4400" dirty="0">
              <a:solidFill>
                <a:schemeClr val="accent1">
                  <a:lumMod val="75000"/>
                </a:schemeClr>
              </a:solidFill>
              <a:latin typeface="Times New Roman" pitchFamily="18" charset="0"/>
              <a:cs typeface="Times New Roman"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86000" y="571480"/>
            <a:ext cx="6172200" cy="5803442"/>
          </a:xfrm>
        </p:spPr>
        <p:txBody>
          <a:bodyPr>
            <a:normAutofit/>
          </a:bodyPr>
          <a:lstStyle/>
          <a:p>
            <a:pPr algn="just"/>
            <a:r>
              <a:rPr lang="mn-MN" sz="2000" dirty="0" smtClean="0">
                <a:solidFill>
                  <a:schemeClr val="tx1"/>
                </a:solidFill>
                <a:latin typeface="Times New Roman" pitchFamily="18" charset="0"/>
                <a:cs typeface="Times New Roman" pitchFamily="18" charset="0"/>
              </a:rPr>
              <a:t>Японы Төв банк газар хөдлөлт, цунам­ийн гамшгаас хойш санхүүгийн зах зээлийн бэлэн мөнгөний хөр­вөх чадварыг хэвэнд нь барихаар хичээж байгаа ч гамшгаас үүдэлтэй сүй­рэл эдийн засагт дарамт уч­руулж, дорой­туулж болзошгүйг анхаар­уулж эхэллээ. Төв банкны үзэж буйгаар үйлдвэрлэлийн алдагдал, нийлүүлэл­тийн зогсонги байдал эдийн засагт дарамт учруулж байгаа аж. Төв банк хүүгээ 0.1 хувьд барих бодлогоо өөрчлөөгүй хэвээр байгаа юм. Төв банк нь ирэх жил нэг их наяд иенийн зээл олгохоор төлөвлөжээ. Газар хөдл­өл­төд өртсөн бүс нутаг дахь санхүүгийн институтад Төв банк 0.1 хувийн зээл олгохоо мэдэг­д­сэн юм. Одоогийн нөхцөл байдлыг дүг­нэхэд Японы Төв банк мөнгөний бод­логоо өөрчлөхгүй гэж ажиглагчид таамаг­лаж байна. Төв банк ирэх санхүүгийн жилийн эдийн засгийн урьдчилсан таамгийг ирэх сард гаргах ажээ.</a:t>
            </a:r>
            <a:endParaRPr lang="en-US" sz="2000" dirty="0">
              <a:solidFill>
                <a:schemeClr val="tx1"/>
              </a:solidFill>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heme1">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Theme1</Template>
  <TotalTime>260</TotalTime>
  <Words>1181</Words>
  <Application>Microsoft Office PowerPoint</Application>
  <PresentationFormat>On-screen Show (4:3)</PresentationFormat>
  <Paragraphs>42</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Theme1</vt:lpstr>
      <vt:lpstr>Slide 1</vt:lpstr>
      <vt:lpstr>Slide 2</vt:lpstr>
      <vt:lpstr>Slide 3</vt:lpstr>
      <vt:lpstr>Slide 4</vt:lpstr>
      <vt:lpstr>Slide 5</vt:lpstr>
      <vt:lpstr>Slide 6</vt:lpstr>
      <vt:lpstr>Монгол улсын төв банк</vt:lpstr>
      <vt:lpstr>Slide 8</vt:lpstr>
      <vt:lpstr>Slide 9</vt:lpstr>
      <vt:lpstr>Slide 10</vt:lpstr>
      <vt:lpstr>БНХАУ-ын төв банк</vt:lpstr>
      <vt:lpstr>Slide 12</vt:lpstr>
      <vt:lpstr>Slide 13</vt:lpstr>
      <vt:lpstr>Slide 14</vt:lpstr>
      <vt:lpstr>БНСУ-ын төв банк</vt:lpstr>
      <vt:lpstr>Slide 16</vt:lpstr>
      <vt:lpstr>Slide 17</vt:lpstr>
      <vt:lpstr>Slide 18</vt:lpstr>
      <vt:lpstr>Энэтхэгийн төрийн банк</vt:lpstr>
      <vt:lpstr>Slide 20</vt:lpstr>
      <vt:lpstr>Slide 21</vt:lpstr>
      <vt:lpstr>Японы төв банк</vt:lpstr>
      <vt:lpstr>Slide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Zaya</dc:creator>
  <cp:lastModifiedBy>Acer</cp:lastModifiedBy>
  <cp:revision>45</cp:revision>
  <dcterms:created xsi:type="dcterms:W3CDTF">2012-04-12T05:34:57Z</dcterms:created>
  <dcterms:modified xsi:type="dcterms:W3CDTF">2012-05-02T15:37:01Z</dcterms:modified>
</cp:coreProperties>
</file>