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99" r:id="rId3"/>
    <p:sldId id="300" r:id="rId4"/>
    <p:sldId id="277" r:id="rId5"/>
    <p:sldId id="278" r:id="rId6"/>
    <p:sldId id="279" r:id="rId7"/>
    <p:sldId id="302" r:id="rId8"/>
    <p:sldId id="297" r:id="rId9"/>
    <p:sldId id="288" r:id="rId10"/>
    <p:sldId id="295" r:id="rId11"/>
    <p:sldId id="301" r:id="rId12"/>
    <p:sldId id="305" r:id="rId13"/>
    <p:sldId id="306" r:id="rId14"/>
    <p:sldId id="282" r:id="rId15"/>
    <p:sldId id="303" r:id="rId16"/>
    <p:sldId id="281" r:id="rId17"/>
    <p:sldId id="285" r:id="rId18"/>
    <p:sldId id="284" r:id="rId19"/>
    <p:sldId id="290" r:id="rId20"/>
    <p:sldId id="289" r:id="rId21"/>
    <p:sldId id="304" r:id="rId22"/>
    <p:sldId id="308" r:id="rId23"/>
    <p:sldId id="309" r:id="rId24"/>
    <p:sldId id="311" r:id="rId25"/>
    <p:sldId id="310" r:id="rId26"/>
    <p:sldId id="29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8080" autoAdjust="0"/>
  </p:normalViewPr>
  <p:slideViewPr>
    <p:cSldViewPr>
      <p:cViewPr>
        <p:scale>
          <a:sx n="66" d="100"/>
          <a:sy n="66" d="100"/>
        </p:scale>
        <p:origin x="-14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6C0F0F-0A77-4E66-9543-870F51522D27}" type="datetimeFigureOut">
              <a:rPr lang="en-US" smtClean="0"/>
              <a:pPr/>
              <a:t>2015-09-12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2D0FC4C-83C7-4481-95E1-76F346DF30C2}" type="slidenum">
              <a:rPr lang="en-US" smtClean="0"/>
              <a:pPr/>
              <a:t>‹#›</a:t>
            </a:fld>
            <a:endParaRPr lang="en-US"/>
          </a:p>
        </p:txBody>
      </p:sp>
    </p:spTree>
    <p:extLst>
      <p:ext uri="{BB962C8B-B14F-4D97-AF65-F5344CB8AC3E}">
        <p14:creationId xmlns:p14="http://schemas.microsoft.com/office/powerpoint/2010/main" xmlns="" val="2616811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50A524-9118-402E-A53C-6FDDBF01F3E4}" type="datetimeFigureOut">
              <a:rPr lang="en-US" smtClean="0"/>
              <a:pPr/>
              <a:t>2015-09-12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BE5D9-6A3A-4230-9FFA-5BE3A8699633}" type="slidenum">
              <a:rPr lang="en-US" smtClean="0"/>
              <a:pPr/>
              <a:t>‹#›</a:t>
            </a:fld>
            <a:endParaRPr lang="en-US"/>
          </a:p>
        </p:txBody>
      </p:sp>
    </p:spTree>
    <p:extLst>
      <p:ext uri="{BB962C8B-B14F-4D97-AF65-F5344CB8AC3E}">
        <p14:creationId xmlns:p14="http://schemas.microsoft.com/office/powerpoint/2010/main" xmlns="" val="3372963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6</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8</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9</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10</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14</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16</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17</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18</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19</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20</a:t>
            </a:fld>
            <a:endParaRPr lang="en-US"/>
          </a:p>
        </p:txBody>
      </p:sp>
    </p:spTree>
    <p:extLst>
      <p:ext uri="{BB962C8B-B14F-4D97-AF65-F5344CB8AC3E}">
        <p14:creationId xmlns:p14="http://schemas.microsoft.com/office/powerpoint/2010/main" xmlns="" val="2415514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ашигласан</a:t>
            </a:r>
            <a:endParaRPr lang="en-US" dirty="0"/>
          </a:p>
        </p:txBody>
      </p:sp>
      <p:sp>
        <p:nvSpPr>
          <p:cNvPr id="4" name="Slide Number Placeholder 3"/>
          <p:cNvSpPr>
            <a:spLocks noGrp="1"/>
          </p:cNvSpPr>
          <p:nvPr>
            <p:ph type="sldNum" sz="quarter" idx="10"/>
          </p:nvPr>
        </p:nvSpPr>
        <p:spPr/>
        <p:txBody>
          <a:bodyPr/>
          <a:lstStyle/>
          <a:p>
            <a:fld id="{DD8BE5D9-6A3A-4230-9FFA-5BE3A8699633}" type="slidenum">
              <a:rPr lang="en-US" smtClean="0"/>
              <a:pPr/>
              <a:t>26</a:t>
            </a:fld>
            <a:endParaRPr lang="en-US"/>
          </a:p>
        </p:txBody>
      </p:sp>
    </p:spTree>
    <p:extLst>
      <p:ext uri="{BB962C8B-B14F-4D97-AF65-F5344CB8AC3E}">
        <p14:creationId xmlns:p14="http://schemas.microsoft.com/office/powerpoint/2010/main" xmlns="" val="2415514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4A864-1D54-4B93-A527-B0244D96C26C}" type="datetimeFigureOut">
              <a:rPr lang="en-US" smtClean="0"/>
              <a:pPr/>
              <a:t>2015-09-12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1F335-9D64-4979-9DA2-3FCC4A226BA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04A864-1D54-4B93-A527-B0244D96C26C}" type="datetimeFigureOut">
              <a:rPr lang="en-US" smtClean="0"/>
              <a:pPr/>
              <a:t>2015-09-12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61F335-9D64-4979-9DA2-3FCC4A226BA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14.xml"/><Relationship Id="rId7" Type="http://schemas.openxmlformats.org/officeDocument/2006/relationships/slide" Target="slide25.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5.xml"/><Relationship Id="rId4" Type="http://schemas.openxmlformats.org/officeDocument/2006/relationships/slide" Target="slide9.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slide" Target="slide3.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28600"/>
            <a:ext cx="7543800" cy="2133600"/>
          </a:xfrm>
        </p:spPr>
        <p:txBody>
          <a:bodyPr>
            <a:normAutofit/>
          </a:bodyPr>
          <a:lstStyle/>
          <a:p>
            <a:pPr algn="r"/>
            <a:r>
              <a:rPr lang="mn-MN" sz="2800" dirty="0" smtClean="0">
                <a:latin typeface="Arial" pitchFamily="34" charset="0"/>
                <a:cs typeface="Arial" pitchFamily="34" charset="0"/>
              </a:rPr>
              <a:t>Мал Аж Ахуй, Биотехнологийн сургууль</a:t>
            </a:r>
            <a:r>
              <a:rPr lang="mn-MN" sz="2400" dirty="0" smtClean="0">
                <a:latin typeface="Arial" pitchFamily="34" charset="0"/>
                <a:cs typeface="Arial" pitchFamily="34" charset="0"/>
              </a:rPr>
              <a:t/>
            </a:r>
            <a:br>
              <a:rPr lang="mn-MN" sz="2400" dirty="0" smtClean="0">
                <a:latin typeface="Arial" pitchFamily="34" charset="0"/>
                <a:cs typeface="Arial" pitchFamily="34" charset="0"/>
              </a:rPr>
            </a:b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mn-MN" altLang="en-US" sz="1800" dirty="0" smtClean="0">
                <a:latin typeface="Аrial"/>
                <a:cs typeface="Times New Roman" pitchFamily="18" charset="0"/>
              </a:rPr>
              <a:t>Бүтээгдэхүүн </a:t>
            </a:r>
            <a:r>
              <a:rPr lang="mn-MN" altLang="en-US" sz="1800" dirty="0" smtClean="0">
                <a:latin typeface="Аrial"/>
                <a:cs typeface="Times New Roman" pitchFamily="18" charset="0"/>
              </a:rPr>
              <a:t>судлал, хяналт үнэлгээний тэнхим</a:t>
            </a:r>
            <a:br>
              <a:rPr lang="mn-MN" altLang="en-US" sz="1800" dirty="0" smtClean="0">
                <a:latin typeface="Аrial"/>
                <a:cs typeface="Times New Roman" pitchFamily="18" charset="0"/>
              </a:rPr>
            </a:br>
            <a:endParaRPr lang="en-US" sz="1800" dirty="0">
              <a:latin typeface="Аrial"/>
              <a:cs typeface="Arial" pitchFamily="34" charset="0"/>
            </a:endParaRPr>
          </a:p>
        </p:txBody>
      </p:sp>
      <p:sp>
        <p:nvSpPr>
          <p:cNvPr id="3" name="Subtitle 2"/>
          <p:cNvSpPr>
            <a:spLocks noGrp="1"/>
          </p:cNvSpPr>
          <p:nvPr>
            <p:ph idx="1"/>
          </p:nvPr>
        </p:nvSpPr>
        <p:spPr>
          <a:xfrm>
            <a:off x="1371600" y="2514600"/>
            <a:ext cx="7239000" cy="3916363"/>
          </a:xfrm>
        </p:spPr>
        <p:txBody>
          <a:bodyPr>
            <a:normAutofit/>
          </a:bodyPr>
          <a:lstStyle/>
          <a:p>
            <a:pPr marL="0" indent="0" algn="r">
              <a:buNone/>
            </a:pPr>
            <a:endParaRPr lang="mn-MN" altLang="en-US" sz="2000" dirty="0" smtClean="0">
              <a:latin typeface="Arial" pitchFamily="34" charset="0"/>
              <a:cs typeface="Arial" pitchFamily="34" charset="0"/>
            </a:endParaRPr>
          </a:p>
          <a:p>
            <a:pPr marL="0" indent="0" algn="ctr">
              <a:buNone/>
            </a:pPr>
            <a:r>
              <a:rPr lang="mn-MN" altLang="en-US" sz="7200" dirty="0" smtClean="0">
                <a:latin typeface="Arial" pitchFamily="34" charset="0"/>
                <a:cs typeface="Arial" pitchFamily="34" charset="0"/>
              </a:rPr>
              <a:t>Т</a:t>
            </a:r>
            <a:r>
              <a:rPr lang="mn-MN" altLang="en-US" sz="7200" dirty="0" smtClean="0">
                <a:latin typeface="Arial" pitchFamily="34" charset="0"/>
                <a:cs typeface="Arial" pitchFamily="34" charset="0"/>
              </a:rPr>
              <a:t>айлан </a:t>
            </a:r>
            <a:r>
              <a:rPr lang="en-US" altLang="en-US" sz="7200" dirty="0" smtClean="0">
                <a:latin typeface="Arial" pitchFamily="34" charset="0"/>
                <a:cs typeface="Arial" pitchFamily="34" charset="0"/>
              </a:rPr>
              <a:t>                                                       </a:t>
            </a:r>
            <a:endParaRPr lang="mn-MN" altLang="en-US" sz="7200" dirty="0" smtClean="0">
              <a:latin typeface="Arial" pitchFamily="34" charset="0"/>
              <a:cs typeface="Arial" pitchFamily="34" charset="0"/>
            </a:endParaRPr>
          </a:p>
          <a:p>
            <a:pPr marL="0" indent="0" algn="r">
              <a:buNone/>
            </a:pPr>
            <a:r>
              <a:rPr lang="mn-MN" altLang="en-US" sz="2000" dirty="0">
                <a:latin typeface="Arial" pitchFamily="34" charset="0"/>
                <a:cs typeface="Arial" pitchFamily="34" charset="0"/>
              </a:rPr>
              <a:t> </a:t>
            </a:r>
            <a:r>
              <a:rPr lang="mn-MN" altLang="en-US" sz="2000" dirty="0" smtClean="0">
                <a:latin typeface="Arial" pitchFamily="34" charset="0"/>
                <a:cs typeface="Arial" pitchFamily="34" charset="0"/>
              </a:rPr>
              <a:t>                                                        </a:t>
            </a:r>
            <a:r>
              <a:rPr lang="en-US" altLang="en-US" sz="2000" dirty="0" smtClean="0">
                <a:latin typeface="Arial" pitchFamily="34" charset="0"/>
                <a:cs typeface="Arial" pitchFamily="34" charset="0"/>
              </a:rPr>
              <a:t> </a:t>
            </a:r>
            <a:r>
              <a:rPr lang="mn-MN" altLang="en-US" sz="2000" dirty="0" smtClean="0">
                <a:latin typeface="Arial" pitchFamily="34" charset="0"/>
                <a:cs typeface="Arial" pitchFamily="34" charset="0"/>
              </a:rPr>
              <a:t>    </a:t>
            </a:r>
          </a:p>
          <a:p>
            <a:pPr marL="0" indent="0" algn="r">
              <a:buNone/>
            </a:pPr>
            <a:r>
              <a:rPr lang="en-US" altLang="en-US" sz="2000" dirty="0" smtClean="0">
                <a:latin typeface="Arial" pitchFamily="34" charset="0"/>
                <a:cs typeface="Arial" pitchFamily="34" charset="0"/>
              </a:rPr>
              <a:t> </a:t>
            </a:r>
            <a:r>
              <a:rPr lang="mn-MN" altLang="en-US" sz="2200" dirty="0" smtClean="0">
                <a:latin typeface="Arial" pitchFamily="34" charset="0"/>
                <a:cs typeface="Arial" pitchFamily="34" charset="0"/>
              </a:rPr>
              <a:t>Илтгэгч</a:t>
            </a:r>
            <a:r>
              <a:rPr lang="mn-MN" altLang="en-US" sz="2200" dirty="0" smtClean="0">
                <a:latin typeface="Arial" pitchFamily="34" charset="0"/>
                <a:cs typeface="Arial" pitchFamily="34" charset="0"/>
              </a:rPr>
              <a:t>: О.Сарангэрэл,</a:t>
            </a:r>
          </a:p>
          <a:p>
            <a:pPr marL="0" indent="0" algn="r">
              <a:buNone/>
            </a:pPr>
            <a:r>
              <a:rPr lang="mn-MN" sz="2200" dirty="0" smtClean="0">
                <a:latin typeface="Arial" pitchFamily="34" charset="0"/>
                <a:cs typeface="Arial" pitchFamily="34" charset="0"/>
              </a:rPr>
              <a:t>Б.Мөнхжаргал, </a:t>
            </a:r>
          </a:p>
          <a:p>
            <a:pPr marL="0" indent="0">
              <a:buNone/>
            </a:pPr>
            <a:r>
              <a:rPr lang="mn-MN" sz="2200" dirty="0" smtClean="0">
                <a:latin typeface="Arial" pitchFamily="34" charset="0"/>
                <a:cs typeface="Arial" pitchFamily="34" charset="0"/>
              </a:rPr>
              <a:t> </a:t>
            </a:r>
            <a:r>
              <a:rPr lang="mn-MN" sz="2200" dirty="0" smtClean="0">
                <a:latin typeface="Arial" pitchFamily="34" charset="0"/>
                <a:cs typeface="Arial" pitchFamily="34" charset="0"/>
              </a:rPr>
              <a:t>                                                                 Д.Батзориг,</a:t>
            </a:r>
          </a:p>
          <a:p>
            <a:pPr marL="0" indent="0">
              <a:buNone/>
            </a:pPr>
            <a:r>
              <a:rPr lang="mn-MN" sz="2200" dirty="0" smtClean="0">
                <a:latin typeface="Arial" pitchFamily="34" charset="0"/>
                <a:cs typeface="Arial" pitchFamily="34" charset="0"/>
              </a:rPr>
              <a:t>                                                                  Д.Цэрэнбаяр</a:t>
            </a: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Оршил </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a:bodyPr>
          <a:lstStyle/>
          <a:p>
            <a:pPr>
              <a:buNone/>
            </a:pPr>
            <a:r>
              <a:rPr lang="mn-MN" sz="2000" dirty="0" smtClean="0">
                <a:latin typeface="Arial" pitchFamily="34" charset="0"/>
                <a:cs typeface="Arial" pitchFamily="34" charset="0"/>
              </a:rPr>
              <a:t>     </a:t>
            </a:r>
            <a:r>
              <a:rPr lang="mn-MN" sz="2400" dirty="0" smtClean="0">
                <a:latin typeface="Arial" pitchFamily="34" charset="0"/>
                <a:cs typeface="Arial" pitchFamily="34" charset="0"/>
              </a:rPr>
              <a:t>Мах</a:t>
            </a:r>
            <a:r>
              <a:rPr lang="mn-MN" sz="2400" dirty="0" smtClean="0">
                <a:latin typeface="Arial" pitchFamily="34" charset="0"/>
                <a:cs typeface="Arial" pitchFamily="34" charset="0"/>
              </a:rPr>
              <a:t>, сүү үйлдвэрлэлийн </a:t>
            </a:r>
            <a:r>
              <a:rPr lang="mn-MN" sz="2400" dirty="0" smtClean="0">
                <a:latin typeface="Arial" pitchFamily="34" charset="0"/>
                <a:cs typeface="Arial" pitchFamily="34" charset="0"/>
              </a:rPr>
              <a:t>технологичийн ангийн оюутнууд бид  </a:t>
            </a:r>
            <a:r>
              <a:rPr lang="en-US" sz="2400" dirty="0" smtClean="0">
                <a:latin typeface="Arial" pitchFamily="34" charset="0"/>
                <a:cs typeface="Arial" pitchFamily="34" charset="0"/>
              </a:rPr>
              <a:t>III </a:t>
            </a:r>
            <a:r>
              <a:rPr lang="mn-MN" sz="2400" dirty="0" smtClean="0">
                <a:latin typeface="Arial" pitchFamily="34" charset="0"/>
                <a:cs typeface="Arial" pitchFamily="34" charset="0"/>
              </a:rPr>
              <a:t>ангид суралцаж байх хугацаандаа тус сургуулийн сүүний цехэд онолын мэдлэгээр олж авсан зүйлээ  бататган дадлагжсан болно. Дадлага </a:t>
            </a:r>
            <a:r>
              <a:rPr lang="mn-MN" sz="2400" dirty="0" smtClean="0">
                <a:latin typeface="Arial" pitchFamily="34" charset="0"/>
                <a:cs typeface="Arial" pitchFamily="34" charset="0"/>
              </a:rPr>
              <a:t>хийх хугацаандаа сүүг шалгаж хүлээн авахаас </a:t>
            </a:r>
            <a:r>
              <a:rPr lang="mn-MN" sz="2400" dirty="0" smtClean="0">
                <a:latin typeface="Arial" pitchFamily="34" charset="0"/>
                <a:cs typeface="Arial" pitchFamily="34" charset="0"/>
              </a:rPr>
              <a:t>эхлээд тараг, зайрмаг</a:t>
            </a:r>
            <a:r>
              <a:rPr lang="mn-MN" sz="2400" dirty="0" smtClean="0">
                <a:latin typeface="Arial" pitchFamily="34" charset="0"/>
                <a:cs typeface="Arial" pitchFamily="34" charset="0"/>
              </a:rPr>
              <a:t>, </a:t>
            </a:r>
            <a:r>
              <a:rPr lang="mn-MN" sz="2400" dirty="0" smtClean="0">
                <a:latin typeface="Arial" pitchFamily="34" charset="0"/>
                <a:cs typeface="Arial" pitchFamily="34" charset="0"/>
              </a:rPr>
              <a:t>цөцгий зөөхий гэх мэтчилэн бүтээгдэхүүн үйлдвэрлэх технологи ажилбартай танилцсан. Ингэхдээ бүтээгдэхүүн тус бүртэй гардан ажиллаж </a:t>
            </a:r>
            <a:r>
              <a:rPr lang="mn-MN" sz="2400" dirty="0" smtClean="0">
                <a:latin typeface="Arial" pitchFamily="34" charset="0"/>
                <a:cs typeface="Arial" pitchFamily="34" charset="0"/>
              </a:rPr>
              <a:t>сургалтаас олж авсан онолын мэдлэгээ </a:t>
            </a:r>
            <a:r>
              <a:rPr lang="mn-MN" sz="2400" dirty="0" smtClean="0">
                <a:latin typeface="Arial" pitchFamily="34" charset="0"/>
                <a:cs typeface="Arial" pitchFamily="34" charset="0"/>
              </a:rPr>
              <a:t>практик дээр баталгаажуулсан.  </a:t>
            </a:r>
            <a:r>
              <a:rPr lang="mn-MN" sz="2400" dirty="0" smtClean="0">
                <a:latin typeface="Arial" pitchFamily="34" charset="0"/>
                <a:cs typeface="Arial" pitchFamily="34" charset="0"/>
              </a:rPr>
              <a:t>Мөн энэхүү дадлагыг хийснээр </a:t>
            </a:r>
            <a:r>
              <a:rPr lang="mn-MN" sz="2400" dirty="0" smtClean="0">
                <a:latin typeface="Arial" pitchFamily="34" charset="0"/>
                <a:cs typeface="Arial" pitchFamily="34" charset="0"/>
              </a:rPr>
              <a:t>бүтээгдэхүүнээ өөрсдийн гараар  </a:t>
            </a:r>
            <a:r>
              <a:rPr lang="mn-MN" sz="2400" dirty="0" smtClean="0">
                <a:latin typeface="Arial" pitchFamily="34" charset="0"/>
                <a:cs typeface="Arial" pitchFamily="34" charset="0"/>
              </a:rPr>
              <a:t>үйлдвэрлэхээс гадна тухайн бүтээгдэхүүнийг өөрсдөө худалдан </a:t>
            </a:r>
            <a:r>
              <a:rPr lang="mn-MN" sz="2400" dirty="0" smtClean="0">
                <a:latin typeface="Arial" pitchFamily="34" charset="0"/>
                <a:cs typeface="Arial" pitchFamily="34" charset="0"/>
              </a:rPr>
              <a:t>борлуулдагаараа </a:t>
            </a:r>
            <a:r>
              <a:rPr lang="mn-MN" sz="2400" dirty="0" smtClean="0">
                <a:latin typeface="Arial" pitchFamily="34" charset="0"/>
                <a:cs typeface="Arial" pitchFamily="34" charset="0"/>
              </a:rPr>
              <a:t>бусад үйлдвэрлэлийн </a:t>
            </a:r>
            <a:r>
              <a:rPr lang="mn-MN" sz="2400" dirty="0" smtClean="0">
                <a:latin typeface="Arial" pitchFamily="34" charset="0"/>
                <a:cs typeface="Arial" pitchFamily="34" charset="0"/>
              </a:rPr>
              <a:t>дадлагаас ялгаатай байсан юм</a:t>
            </a:r>
            <a:r>
              <a:rPr lang="mn-MN" sz="2400" dirty="0" smtClean="0">
                <a:latin typeface="Arial" pitchFamily="34" charset="0"/>
                <a:cs typeface="Arial" pitchFamily="34" charset="0"/>
              </a:rPr>
              <a:t>. </a:t>
            </a:r>
          </a:p>
          <a:p>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914400"/>
          </a:xfrm>
        </p:spPr>
        <p:txBody>
          <a:bodyPr/>
          <a:lstStyle/>
          <a:p>
            <a:r>
              <a:rPr lang="mn-MN" dirty="0" smtClean="0">
                <a:latin typeface="Arial" pitchFamily="34" charset="0"/>
                <a:cs typeface="Arial" pitchFamily="34" charset="0"/>
              </a:rPr>
              <a:t>Агуулга </a:t>
            </a:r>
            <a:endParaRPr lang="en-US" dirty="0">
              <a:latin typeface="Arial" pitchFamily="34" charset="0"/>
              <a:cs typeface="Arial" pitchFamily="34" charset="0"/>
            </a:endParaRPr>
          </a:p>
        </p:txBody>
      </p:sp>
      <p:sp>
        <p:nvSpPr>
          <p:cNvPr id="4" name="Rectangle 3">
            <a:hlinkClick r:id="rId2" action="ppaction://hlinksldjump"/>
          </p:cNvPr>
          <p:cNvSpPr/>
          <p:nvPr/>
        </p:nvSpPr>
        <p:spPr>
          <a:xfrm>
            <a:off x="838200" y="1752600"/>
            <a:ext cx="27432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1. Танилцуулга </a:t>
            </a:r>
            <a:endParaRPr lang="en-US" dirty="0">
              <a:latin typeface="Arial" pitchFamily="34" charset="0"/>
              <a:cs typeface="Arial" pitchFamily="34" charset="0"/>
            </a:endParaRPr>
          </a:p>
        </p:txBody>
      </p:sp>
      <p:sp>
        <p:nvSpPr>
          <p:cNvPr id="5" name="Rectangle 4">
            <a:hlinkClick r:id="rId3" action="ppaction://hlinksldjump"/>
          </p:cNvPr>
          <p:cNvSpPr/>
          <p:nvPr/>
        </p:nvSpPr>
        <p:spPr>
          <a:xfrm>
            <a:off x="914400" y="5715000"/>
            <a:ext cx="26670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4</a:t>
            </a:r>
            <a:r>
              <a:rPr lang="mn-MN" dirty="0" smtClean="0">
                <a:latin typeface="Arial" pitchFamily="34" charset="0"/>
                <a:cs typeface="Arial" pitchFamily="34" charset="0"/>
              </a:rPr>
              <a:t>. Зайрмаг үйлдвэрлэх технологи </a:t>
            </a:r>
            <a:endParaRPr lang="en-US" dirty="0">
              <a:latin typeface="Arial" pitchFamily="34" charset="0"/>
              <a:cs typeface="Arial" pitchFamily="34" charset="0"/>
            </a:endParaRPr>
          </a:p>
        </p:txBody>
      </p:sp>
      <p:sp>
        <p:nvSpPr>
          <p:cNvPr id="7" name="Rectangle 6">
            <a:hlinkClick r:id="rId4" action="ppaction://hlinksldjump"/>
          </p:cNvPr>
          <p:cNvSpPr/>
          <p:nvPr/>
        </p:nvSpPr>
        <p:spPr>
          <a:xfrm>
            <a:off x="838200" y="4495800"/>
            <a:ext cx="27432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3</a:t>
            </a:r>
            <a:r>
              <a:rPr lang="mn-MN" dirty="0" smtClean="0">
                <a:latin typeface="Arial" pitchFamily="34" charset="0"/>
                <a:cs typeface="Arial" pitchFamily="34" charset="0"/>
              </a:rPr>
              <a:t>. Тараг үйлдвэрлэх технологи </a:t>
            </a:r>
            <a:endParaRPr lang="en-US" dirty="0">
              <a:latin typeface="Arial" pitchFamily="34" charset="0"/>
              <a:cs typeface="Arial" pitchFamily="34" charset="0"/>
            </a:endParaRPr>
          </a:p>
        </p:txBody>
      </p:sp>
      <p:sp>
        <p:nvSpPr>
          <p:cNvPr id="8" name="Rectangle 7">
            <a:hlinkClick r:id="rId5" action="ppaction://hlinksldjump"/>
          </p:cNvPr>
          <p:cNvSpPr/>
          <p:nvPr/>
        </p:nvSpPr>
        <p:spPr>
          <a:xfrm>
            <a:off x="838200" y="3124200"/>
            <a:ext cx="27432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2. Сүүг шалгаж хүлээн авах, анхан шатны боловсруулалт хийх</a:t>
            </a:r>
            <a:endParaRPr lang="en-US" dirty="0">
              <a:latin typeface="Arial" pitchFamily="34" charset="0"/>
              <a:cs typeface="Arial" pitchFamily="34" charset="0"/>
            </a:endParaRPr>
          </a:p>
        </p:txBody>
      </p:sp>
      <p:sp>
        <p:nvSpPr>
          <p:cNvPr id="10" name="Rectangle 9">
            <a:hlinkClick r:id="rId6" action="ppaction://hlinksldjump"/>
          </p:cNvPr>
          <p:cNvSpPr/>
          <p:nvPr/>
        </p:nvSpPr>
        <p:spPr>
          <a:xfrm>
            <a:off x="5181600" y="3733800"/>
            <a:ext cx="25908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5</a:t>
            </a:r>
            <a:r>
              <a:rPr lang="mn-MN" dirty="0" smtClean="0">
                <a:latin typeface="Arial" pitchFamily="34" charset="0"/>
                <a:cs typeface="Arial" pitchFamily="34" charset="0"/>
              </a:rPr>
              <a:t>. Нормын сүү</a:t>
            </a:r>
            <a:endParaRPr lang="en-US" dirty="0">
              <a:latin typeface="Arial" pitchFamily="34" charset="0"/>
              <a:cs typeface="Arial" pitchFamily="34" charset="0"/>
            </a:endParaRPr>
          </a:p>
        </p:txBody>
      </p:sp>
      <p:sp>
        <p:nvSpPr>
          <p:cNvPr id="11" name="Rectangle 10">
            <a:hlinkClick r:id="rId7" action="ppaction://hlinksldjump"/>
          </p:cNvPr>
          <p:cNvSpPr/>
          <p:nvPr/>
        </p:nvSpPr>
        <p:spPr>
          <a:xfrm>
            <a:off x="5257800" y="5029200"/>
            <a:ext cx="2590800"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6. Дүгнэлт </a:t>
            </a:r>
            <a:endParaRPr lang="en-US" dirty="0">
              <a:latin typeface="Arial" pitchFamily="34" charset="0"/>
              <a:cs typeface="Arial" pitchFamily="34" charset="0"/>
            </a:endParaRPr>
          </a:p>
        </p:txBody>
      </p:sp>
      <p:sp>
        <p:nvSpPr>
          <p:cNvPr id="14" name="Rectangle 13">
            <a:hlinkClick r:id="rId8" action="ppaction://hlinksldjump"/>
          </p:cNvPr>
          <p:cNvSpPr/>
          <p:nvPr/>
        </p:nvSpPr>
        <p:spPr>
          <a:xfrm>
            <a:off x="5181600" y="2286000"/>
            <a:ext cx="25908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dirty="0" smtClean="0">
                <a:latin typeface="Arial" pitchFamily="34" charset="0"/>
                <a:cs typeface="Arial" pitchFamily="34" charset="0"/>
              </a:rPr>
              <a:t>5</a:t>
            </a:r>
            <a:r>
              <a:rPr lang="mn-MN" dirty="0" smtClean="0">
                <a:latin typeface="Arial" pitchFamily="34" charset="0"/>
                <a:cs typeface="Arial" pitchFamily="34" charset="0"/>
              </a:rPr>
              <a:t>. Зөөхий үйлдвэрлэх технологи </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8613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mn-MN" dirty="0" smtClean="0">
                <a:latin typeface="Arial" pitchFamily="34" charset="0"/>
                <a:cs typeface="Arial" pitchFamily="34" charset="0"/>
              </a:rPr>
              <a:t>Танилцуулга </a:t>
            </a:r>
            <a:endParaRPr lang="en-US" dirty="0">
              <a:latin typeface="Arial" pitchFamily="34" charset="0"/>
              <a:cs typeface="Arial" pitchFamily="34" charset="0"/>
            </a:endParaRPr>
          </a:p>
        </p:txBody>
      </p:sp>
      <p:sp>
        <p:nvSpPr>
          <p:cNvPr id="3" name="Content Placeholder 2"/>
          <p:cNvSpPr>
            <a:spLocks noGrp="1"/>
          </p:cNvSpPr>
          <p:nvPr>
            <p:ph idx="1"/>
          </p:nvPr>
        </p:nvSpPr>
        <p:spPr>
          <a:xfrm>
            <a:off x="1447800" y="1600200"/>
            <a:ext cx="7239000" cy="4525963"/>
          </a:xfrm>
        </p:spPr>
        <p:txBody>
          <a:bodyPr>
            <a:normAutofit/>
          </a:bodyPr>
          <a:lstStyle/>
          <a:p>
            <a:pPr marL="0" indent="0">
              <a:buNone/>
            </a:pPr>
            <a:r>
              <a:rPr lang="mn-MN" sz="2400" dirty="0">
                <a:latin typeface="Arial" pitchFamily="34" charset="0"/>
                <a:cs typeface="Arial" pitchFamily="34" charset="0"/>
              </a:rPr>
              <a:t>Хөдөө аж ахуйн их сургууль </a:t>
            </a:r>
            <a:r>
              <a:rPr lang="mn-MN" sz="2400" dirty="0" smtClean="0">
                <a:latin typeface="Arial" pitchFamily="34" charset="0"/>
                <a:cs typeface="Arial" pitchFamily="34" charset="0"/>
              </a:rPr>
              <a:t>МААБС-ийн дэргэдэх сүүний </a:t>
            </a:r>
            <a:r>
              <a:rPr lang="mn-MN" sz="2400" dirty="0">
                <a:latin typeface="Arial" pitchFamily="34" charset="0"/>
                <a:cs typeface="Arial" pitchFamily="34" charset="0"/>
              </a:rPr>
              <a:t>цех нь анх 1998 онд сүү, сүүн бүтээгдэхүүн үйлдвэрлэлийн сургалтын дадлага явуулах түүнд түшиглэн судалгаа шинжилгээний ажил хийх </a:t>
            </a:r>
            <a:r>
              <a:rPr lang="mn-MN" sz="2400" dirty="0" smtClean="0">
                <a:latin typeface="Arial" pitchFamily="34" charset="0"/>
                <a:cs typeface="Arial" pitchFamily="34" charset="0"/>
              </a:rPr>
              <a:t>зорилготойгоор анх  </a:t>
            </a:r>
            <a:r>
              <a:rPr lang="mn-MN" sz="2400" dirty="0">
                <a:latin typeface="Arial" pitchFamily="34" charset="0"/>
                <a:cs typeface="Arial" pitchFamily="34" charset="0"/>
              </a:rPr>
              <a:t>байгуулагдсан. Байгуулагдсан цагаасаа хойш </a:t>
            </a:r>
            <a:r>
              <a:rPr lang="mn-MN" sz="2400" dirty="0" smtClean="0">
                <a:latin typeface="Arial" pitchFamily="34" charset="0"/>
                <a:cs typeface="Arial" pitchFamily="34" charset="0"/>
              </a:rPr>
              <a:t>т</a:t>
            </a:r>
            <a:r>
              <a:rPr lang="mn-MN" sz="2400" dirty="0" smtClean="0">
                <a:latin typeface="Arial" pitchFamily="34" charset="0"/>
                <a:cs typeface="Arial" pitchFamily="34" charset="0"/>
              </a:rPr>
              <a:t>өрөл бүрийн зайрмаг</a:t>
            </a:r>
            <a:r>
              <a:rPr lang="mn-MN" sz="2400" dirty="0" smtClean="0">
                <a:latin typeface="Arial" pitchFamily="34" charset="0"/>
                <a:cs typeface="Arial" pitchFamily="34" charset="0"/>
              </a:rPr>
              <a:t>, тараг, цөцгий, зөөхий, аарц зэрэг</a:t>
            </a:r>
          </a:p>
          <a:p>
            <a:pPr marL="0" indent="0">
              <a:buNone/>
            </a:pPr>
            <a:r>
              <a:rPr lang="mn-MN" sz="2400" dirty="0" smtClean="0">
                <a:latin typeface="Arial" pitchFamily="34" charset="0"/>
                <a:cs typeface="Arial" pitchFamily="34" charset="0"/>
              </a:rPr>
              <a:t>бүтээгдэхүүнүүдийг үйлвэрлэгдэж худалдаанд гардагаас гадна, судлаач багш оюутнуудын судалгааны ажиллаа явуулах тогтвортой цэг нь болж өгдөг</a:t>
            </a:r>
            <a:r>
              <a:rPr lang="mn-MN" dirty="0" smtClean="0">
                <a:latin typeface="Arial" pitchFamily="34" charset="0"/>
                <a:cs typeface="Arial" pitchFamily="34" charset="0"/>
              </a:rPr>
              <a:t>. </a:t>
            </a:r>
            <a:endParaRPr lang="en-US" dirty="0">
              <a:latin typeface="Arial" pitchFamily="34" charset="0"/>
              <a:cs typeface="Arial" pitchFamily="34" charset="0"/>
            </a:endParaRPr>
          </a:p>
          <a:p>
            <a:endParaRPr lang="en-US" dirty="0"/>
          </a:p>
        </p:txBody>
      </p:sp>
      <p:sp>
        <p:nvSpPr>
          <p:cNvPr id="5" name="Oval 4">
            <a:hlinkClick r:id="rId3" action="ppaction://hlinksldjump"/>
          </p:cNvPr>
          <p:cNvSpPr/>
          <p:nvPr/>
        </p:nvSpPr>
        <p:spPr>
          <a:xfrm>
            <a:off x="7010400" y="58674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2609803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7010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itle 2"/>
          <p:cNvSpPr>
            <a:spLocks noGrp="1"/>
          </p:cNvSpPr>
          <p:nvPr>
            <p:ph type="title"/>
          </p:nvPr>
        </p:nvSpPr>
        <p:spPr>
          <a:xfrm>
            <a:off x="1371600" y="457200"/>
            <a:ext cx="7315200" cy="960438"/>
          </a:xfrm>
        </p:spPr>
        <p:txBody>
          <a:bodyPr>
            <a:normAutofit/>
          </a:bodyPr>
          <a:lstStyle/>
          <a:p>
            <a:r>
              <a:rPr lang="mn-MN" dirty="0">
                <a:latin typeface="Arial" pitchFamily="34" charset="0"/>
                <a:cs typeface="Arial" pitchFamily="34" charset="0"/>
              </a:rPr>
              <a:t>Сүүг шалгаж хүлээж </a:t>
            </a:r>
            <a:r>
              <a:rPr lang="mn-MN" dirty="0" smtClean="0">
                <a:latin typeface="Arial" pitchFamily="34" charset="0"/>
                <a:cs typeface="Arial" pitchFamily="34" charset="0"/>
              </a:rPr>
              <a:t>авах</a:t>
            </a:r>
            <a:endParaRPr lang="en-US" dirty="0">
              <a:latin typeface="Arial" pitchFamily="34" charset="0"/>
              <a:cs typeface="Arial" pitchFamily="34" charset="0"/>
            </a:endParaRPr>
          </a:p>
        </p:txBody>
      </p:sp>
      <p:sp>
        <p:nvSpPr>
          <p:cNvPr id="2" name="Content Placeholder 1"/>
          <p:cNvSpPr>
            <a:spLocks noGrp="1"/>
          </p:cNvSpPr>
          <p:nvPr>
            <p:ph idx="1"/>
          </p:nvPr>
        </p:nvSpPr>
        <p:spPr>
          <a:xfrm>
            <a:off x="1600200" y="1905000"/>
            <a:ext cx="7086600" cy="4648200"/>
          </a:xfrm>
        </p:spPr>
        <p:txBody>
          <a:bodyPr>
            <a:noAutofit/>
          </a:bodyPr>
          <a:lstStyle/>
          <a:p>
            <a:pPr marL="0" indent="0">
              <a:buNone/>
            </a:pPr>
            <a:r>
              <a:rPr lang="mn-MN" sz="2400" dirty="0" smtClean="0">
                <a:latin typeface="Arial" pitchFamily="34" charset="0"/>
                <a:cs typeface="Arial" pitchFamily="34" charset="0"/>
              </a:rPr>
              <a:t>Сүүний </a:t>
            </a:r>
            <a:r>
              <a:rPr lang="mn-MN" sz="2400" dirty="0">
                <a:latin typeface="Arial" pitchFamily="34" charset="0"/>
                <a:cs typeface="Arial" pitchFamily="34" charset="0"/>
              </a:rPr>
              <a:t>чанарыг алдагдуулахүй удаан хугацаанд хадгалахад чиглэгдсэн сүү шүүх, хөргөх, ариутгах, зэрэг технологийн хэд хэдэн арга ажиллагааг анхан шатны боловсруулалт гэнэ. </a:t>
            </a:r>
            <a:endParaRPr lang="en-US" sz="2400" dirty="0">
              <a:latin typeface="Arial" pitchFamily="34" charset="0"/>
              <a:cs typeface="Arial" pitchFamily="34" charset="0"/>
            </a:endParaRPr>
          </a:p>
          <a:p>
            <a:pPr marL="0" indent="0">
              <a:buNone/>
            </a:pPr>
            <a:r>
              <a:rPr lang="mn-MN" sz="2400" dirty="0">
                <a:latin typeface="Arial" pitchFamily="34" charset="0"/>
                <a:cs typeface="Arial" pitchFamily="34" charset="0"/>
              </a:rPr>
              <a:t>Стандартад нийцсэн мал эмнэлэг эрүүл ахуйн шаардлага хангасан эрүүл малын сүүг </a:t>
            </a:r>
            <a:r>
              <a:rPr lang="mn-MN" sz="2400" dirty="0" smtClean="0">
                <a:latin typeface="Arial" pitchFamily="34" charset="0"/>
                <a:cs typeface="Arial" pitchFamily="34" charset="0"/>
              </a:rPr>
              <a:t>үйлдвэрлэлд хүлээн </a:t>
            </a:r>
            <a:r>
              <a:rPr lang="mn-MN" sz="2400" dirty="0">
                <a:latin typeface="Arial" pitchFamily="34" charset="0"/>
                <a:cs typeface="Arial" pitchFamily="34" charset="0"/>
              </a:rPr>
              <a:t>авна. Сүүг хүлээн авах </a:t>
            </a:r>
            <a:r>
              <a:rPr lang="mn-MN" sz="2400" dirty="0" smtClean="0">
                <a:latin typeface="Arial" pitchFamily="34" charset="0"/>
                <a:cs typeface="Arial" pitchFamily="34" charset="0"/>
              </a:rPr>
              <a:t>болгондоо </a:t>
            </a:r>
            <a:r>
              <a:rPr lang="mn-MN" sz="2400" dirty="0">
                <a:latin typeface="Arial" pitchFamily="34" charset="0"/>
                <a:cs typeface="Arial" pitchFamily="34" charset="0"/>
              </a:rPr>
              <a:t>хэмжиж, чанарыг шалгана</a:t>
            </a:r>
            <a:r>
              <a:rPr lang="mn-MN" sz="2400" dirty="0" smtClean="0">
                <a:latin typeface="Arial" pitchFamily="34" charset="0"/>
                <a:cs typeface="Arial" pitchFamily="34" charset="0"/>
              </a:rPr>
              <a:t>. </a:t>
            </a:r>
            <a:endParaRPr lang="en-US" sz="2400" dirty="0">
              <a:latin typeface="Arial" pitchFamily="34" charset="0"/>
              <a:cs typeface="Arial" pitchFamily="34" charset="0"/>
            </a:endParaRPr>
          </a:p>
          <a:p>
            <a:pPr marL="0" indent="0">
              <a:buNone/>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2371249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6"/>
          <p:cNvSpPr>
            <a:spLocks noGrp="1"/>
          </p:cNvSpPr>
          <p:nvPr>
            <p:ph type="title"/>
          </p:nvPr>
        </p:nvSpPr>
        <p:spPr>
          <a:xfrm>
            <a:off x="1371600" y="274638"/>
            <a:ext cx="7315200" cy="1143000"/>
          </a:xfrm>
        </p:spPr>
        <p:txBody>
          <a:bodyPr>
            <a:normAutofit fontScale="90000"/>
          </a:bodyPr>
          <a:lstStyle/>
          <a:p>
            <a:r>
              <a:rPr lang="mn-MN" dirty="0" smtClean="0">
                <a:latin typeface="Arial" pitchFamily="34" charset="0"/>
                <a:cs typeface="Arial" pitchFamily="34" charset="0"/>
              </a:rPr>
              <a:t>Анхан шатны боловсруулалт </a:t>
            </a:r>
            <a:endParaRPr lang="en-US" dirty="0">
              <a:latin typeface="Arial" pitchFamily="34" charset="0"/>
              <a:cs typeface="Arial" pitchFamily="34" charset="0"/>
            </a:endParaRPr>
          </a:p>
        </p:txBody>
      </p:sp>
      <p:sp>
        <p:nvSpPr>
          <p:cNvPr id="3" name="Content Placeholder 2"/>
          <p:cNvSpPr>
            <a:spLocks noGrp="1"/>
          </p:cNvSpPr>
          <p:nvPr>
            <p:ph idx="1"/>
          </p:nvPr>
        </p:nvSpPr>
        <p:spPr>
          <a:xfrm>
            <a:off x="1524000" y="1600200"/>
            <a:ext cx="7162800" cy="4525963"/>
          </a:xfrm>
        </p:spPr>
        <p:txBody>
          <a:bodyPr>
            <a:normAutofit/>
          </a:bodyPr>
          <a:lstStyle/>
          <a:p>
            <a:pPr>
              <a:buFont typeface="Wingdings" pitchFamily="2" charset="2"/>
              <a:buChar char="Ø"/>
            </a:pPr>
            <a:r>
              <a:rPr lang="mn-MN" i="1" dirty="0" smtClean="0">
                <a:latin typeface="Arial" pitchFamily="34" charset="0"/>
                <a:cs typeface="Arial" pitchFamily="34" charset="0"/>
              </a:rPr>
              <a:t>Сүү хүлээх авах </a:t>
            </a:r>
          </a:p>
          <a:p>
            <a:pPr>
              <a:buFont typeface="Wingdings" pitchFamily="2" charset="2"/>
              <a:buChar char="Ø"/>
            </a:pPr>
            <a:r>
              <a:rPr lang="mn-MN" i="1" dirty="0" smtClean="0">
                <a:latin typeface="Arial" pitchFamily="34" charset="0"/>
                <a:cs typeface="Arial" pitchFamily="34" charset="0"/>
              </a:rPr>
              <a:t>М</a:t>
            </a:r>
            <a:r>
              <a:rPr lang="mn-MN" i="1" dirty="0" smtClean="0">
                <a:latin typeface="Arial" pitchFamily="34" charset="0"/>
                <a:cs typeface="Arial" pitchFamily="34" charset="0"/>
              </a:rPr>
              <a:t>эдрэхүйн </a:t>
            </a:r>
            <a:r>
              <a:rPr lang="mn-MN" i="1" dirty="0" smtClean="0">
                <a:latin typeface="Arial" pitchFamily="34" charset="0"/>
                <a:cs typeface="Arial" pitchFamily="34" charset="0"/>
              </a:rPr>
              <a:t>эрхтний үнэлгээ өгөх </a:t>
            </a:r>
          </a:p>
          <a:p>
            <a:pPr>
              <a:buFont typeface="Wingdings" pitchFamily="2" charset="2"/>
              <a:buChar char="Ø"/>
            </a:pPr>
            <a:r>
              <a:rPr lang="mn-MN" i="1" dirty="0" smtClean="0">
                <a:latin typeface="Arial" pitchFamily="34" charset="0"/>
                <a:cs typeface="Arial" pitchFamily="34" charset="0"/>
              </a:rPr>
              <a:t>Сүү шүүх </a:t>
            </a:r>
          </a:p>
          <a:p>
            <a:pPr>
              <a:buFont typeface="Wingdings" pitchFamily="2" charset="2"/>
              <a:buChar char="Ø"/>
            </a:pPr>
            <a:r>
              <a:rPr lang="mn-MN" i="1" dirty="0" smtClean="0">
                <a:latin typeface="Arial" pitchFamily="34" charset="0"/>
                <a:cs typeface="Arial" pitchFamily="34" charset="0"/>
              </a:rPr>
              <a:t>Ээдэх чанарыг тодорхойлох </a:t>
            </a:r>
          </a:p>
          <a:p>
            <a:pPr>
              <a:buFont typeface="Wingdings" pitchFamily="2" charset="2"/>
              <a:buChar char="Ø"/>
            </a:pPr>
            <a:r>
              <a:rPr lang="mn-MN" i="1" dirty="0" smtClean="0">
                <a:latin typeface="Arial" pitchFamily="34" charset="0"/>
                <a:cs typeface="Arial" pitchFamily="34" charset="0"/>
              </a:rPr>
              <a:t>Хөргөх </a:t>
            </a:r>
          </a:p>
          <a:p>
            <a:pPr>
              <a:buFont typeface="Wingdings" pitchFamily="2" charset="2"/>
              <a:buChar char="Ø"/>
            </a:pPr>
            <a:r>
              <a:rPr lang="mn-MN" i="1" dirty="0" smtClean="0">
                <a:latin typeface="Arial" pitchFamily="34" charset="0"/>
                <a:cs typeface="Arial" pitchFamily="34" charset="0"/>
              </a:rPr>
              <a:t>Хөлдөөх </a:t>
            </a:r>
          </a:p>
          <a:p>
            <a:pPr>
              <a:buFont typeface="Wingdings" pitchFamily="2" charset="2"/>
              <a:buChar char="Ø"/>
            </a:pPr>
            <a:r>
              <a:rPr lang="mn-MN" i="1" dirty="0" smtClean="0">
                <a:latin typeface="Arial" pitchFamily="34" charset="0"/>
                <a:cs typeface="Arial" pitchFamily="34" charset="0"/>
              </a:rPr>
              <a:t>Хадгалах, тээвэрлэх</a:t>
            </a:r>
            <a:r>
              <a:rPr lang="mn-MN" i="1" dirty="0" smtClean="0"/>
              <a:t> </a:t>
            </a:r>
            <a:endParaRPr lang="en-US" i="1" dirty="0"/>
          </a:p>
        </p:txBody>
      </p:sp>
    </p:spTree>
    <p:extLst>
      <p:ext uri="{BB962C8B-B14F-4D97-AF65-F5344CB8AC3E}">
        <p14:creationId xmlns:p14="http://schemas.microsoft.com/office/powerpoint/2010/main" xmlns="" val="677498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mn-MN" sz="3600" dirty="0" smtClean="0">
                <a:latin typeface="Arial" pitchFamily="34" charset="0"/>
                <a:cs typeface="Arial" pitchFamily="34" charset="0"/>
              </a:rPr>
              <a:t>Шалгаж хүлээж авсан сүүгээ зэвэрдэггүй ган саванд хадгалдаг.</a:t>
            </a:r>
            <a:endParaRPr lang="en-US" sz="3600" dirty="0">
              <a:latin typeface="Arial" pitchFamily="34" charset="0"/>
              <a:cs typeface="Arial" pitchFamily="34" charset="0"/>
            </a:endParaRPr>
          </a:p>
        </p:txBody>
      </p:sp>
      <p:pic>
        <p:nvPicPr>
          <p:cNvPr id="4" name="Content Placeholder 3" descr="11857535_746028365508376_43546383_n.jpg"/>
          <p:cNvPicPr>
            <a:picLocks noGrp="1" noChangeAspect="1"/>
          </p:cNvPicPr>
          <p:nvPr>
            <p:ph idx="1"/>
          </p:nvPr>
        </p:nvPicPr>
        <p:blipFill>
          <a:blip r:embed="rId2" cstate="print"/>
          <a:stretch>
            <a:fillRect/>
          </a:stretch>
        </p:blipFill>
        <p:spPr>
          <a:xfrm>
            <a:off x="1066800" y="1981200"/>
            <a:ext cx="6979708" cy="42211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0" y="0"/>
            <a:ext cx="10058400" cy="7772400"/>
          </a:xfrm>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5" name="Content Placeholder 4"/>
          <p:cNvSpPr>
            <a:spLocks noGrp="1"/>
          </p:cNvSpPr>
          <p:nvPr>
            <p:ph idx="1"/>
          </p:nvPr>
        </p:nvSpPr>
        <p:spPr>
          <a:xfrm>
            <a:off x="1371600" y="1371600"/>
            <a:ext cx="8077200" cy="4953000"/>
          </a:xfrm>
          <a:ln>
            <a:solidFill>
              <a:schemeClr val="bg1"/>
            </a:solidFill>
          </a:ln>
        </p:spPr>
        <p:txBody>
          <a:bodyPr>
            <a:normAutofit fontScale="85000" lnSpcReduction="10000"/>
          </a:bodyPr>
          <a:lstStyle/>
          <a:p>
            <a:pPr>
              <a:lnSpc>
                <a:spcPct val="150000"/>
              </a:lnSpc>
              <a:buNone/>
            </a:pPr>
            <a:r>
              <a:rPr lang="mn-MN" dirty="0" smtClean="0">
                <a:latin typeface="Arial" pitchFamily="34" charset="0"/>
                <a:cs typeface="Arial" pitchFamily="34" charset="0"/>
              </a:rPr>
              <a:t>Сүүний бүрэлдэхүүн дэх зүйлсийг ашиглан дараах бүтээгдэхүүнүүдийг хийдэг. Ингэхдээ:</a:t>
            </a:r>
            <a:endParaRPr lang="mn-MN" dirty="0">
              <a:latin typeface="Arial" pitchFamily="34" charset="0"/>
              <a:cs typeface="Arial" pitchFamily="34" charset="0"/>
            </a:endParaRPr>
          </a:p>
          <a:p>
            <a:pPr marL="514350" indent="-514350">
              <a:lnSpc>
                <a:spcPct val="150000"/>
              </a:lnSpc>
              <a:buFont typeface="+mj-lt"/>
              <a:buAutoNum type="arabicPeriod"/>
            </a:pPr>
            <a:r>
              <a:rPr lang="mn-MN" dirty="0">
                <a:latin typeface="Arial" pitchFamily="34" charset="0"/>
                <a:cs typeface="Arial" pitchFamily="34" charset="0"/>
              </a:rPr>
              <a:t>Сүүний тос </a:t>
            </a:r>
            <a:r>
              <a:rPr lang="mn-MN" dirty="0" smtClean="0">
                <a:latin typeface="Arial" pitchFamily="34" charset="0"/>
                <a:cs typeface="Arial" pitchFamily="34" charset="0"/>
              </a:rPr>
              <a:t>ашиглан: Цөцгийн тос, </a:t>
            </a:r>
            <a:r>
              <a:rPr lang="mn-MN" i="1" dirty="0" smtClean="0">
                <a:latin typeface="Arial" pitchFamily="34" charset="0"/>
                <a:cs typeface="Arial" pitchFamily="34" charset="0"/>
              </a:rPr>
              <a:t>Зөөхий</a:t>
            </a:r>
            <a:endParaRPr lang="en-US" i="1" dirty="0">
              <a:latin typeface="Arial" pitchFamily="34" charset="0"/>
              <a:cs typeface="Arial" pitchFamily="34" charset="0"/>
            </a:endParaRPr>
          </a:p>
          <a:p>
            <a:pPr marL="514350" indent="-514350">
              <a:lnSpc>
                <a:spcPct val="150000"/>
              </a:lnSpc>
              <a:buFont typeface="+mj-lt"/>
              <a:buAutoNum type="arabicPeriod"/>
            </a:pPr>
            <a:r>
              <a:rPr lang="mn-MN" dirty="0">
                <a:latin typeface="Arial" pitchFamily="34" charset="0"/>
                <a:cs typeface="Arial" pitchFamily="34" charset="0"/>
              </a:rPr>
              <a:t>Сүүний уургийг </a:t>
            </a:r>
            <a:r>
              <a:rPr lang="mn-MN" dirty="0" smtClean="0">
                <a:latin typeface="Arial" pitchFamily="34" charset="0"/>
                <a:cs typeface="Arial" pitchFamily="34" charset="0"/>
              </a:rPr>
              <a:t>ашиглан: </a:t>
            </a:r>
            <a:r>
              <a:rPr lang="mn-MN" i="1" dirty="0">
                <a:latin typeface="Arial" pitchFamily="34" charset="0"/>
                <a:cs typeface="Arial" pitchFamily="34" charset="0"/>
              </a:rPr>
              <a:t>Б</a:t>
            </a:r>
            <a:r>
              <a:rPr lang="mn-MN" i="1" dirty="0" smtClean="0">
                <a:latin typeface="Arial" pitchFamily="34" charset="0"/>
                <a:cs typeface="Arial" pitchFamily="34" charset="0"/>
              </a:rPr>
              <a:t>яслаг </a:t>
            </a:r>
            <a:r>
              <a:rPr lang="mn-MN" i="1" dirty="0">
                <a:latin typeface="Arial" pitchFamily="34" charset="0"/>
                <a:cs typeface="Arial" pitchFamily="34" charset="0"/>
              </a:rPr>
              <a:t>, </a:t>
            </a:r>
            <a:r>
              <a:rPr lang="mn-MN" i="1" dirty="0" smtClean="0">
                <a:latin typeface="Arial" pitchFamily="34" charset="0"/>
                <a:cs typeface="Arial" pitchFamily="34" charset="0"/>
              </a:rPr>
              <a:t>Аарц </a:t>
            </a:r>
            <a:endParaRPr lang="en-US" i="1" dirty="0">
              <a:latin typeface="Arial" pitchFamily="34" charset="0"/>
              <a:cs typeface="Arial" pitchFamily="34" charset="0"/>
            </a:endParaRPr>
          </a:p>
          <a:p>
            <a:pPr marL="514350" indent="-514350">
              <a:lnSpc>
                <a:spcPct val="150000"/>
              </a:lnSpc>
              <a:buFont typeface="+mj-lt"/>
              <a:buAutoNum type="arabicPeriod"/>
            </a:pPr>
            <a:r>
              <a:rPr lang="mn-MN" dirty="0">
                <a:latin typeface="Arial" pitchFamily="34" charset="0"/>
                <a:cs typeface="Arial" pitchFamily="34" charset="0"/>
              </a:rPr>
              <a:t>Сүүний чихрийн исэлтийг </a:t>
            </a:r>
            <a:r>
              <a:rPr lang="mn-MN" dirty="0" smtClean="0">
                <a:latin typeface="Arial" pitchFamily="34" charset="0"/>
                <a:cs typeface="Arial" pitchFamily="34" charset="0"/>
              </a:rPr>
              <a:t>ашиглан: Тараг, Айраг, Хоормог хийдэг . </a:t>
            </a:r>
            <a:endParaRPr lang="mn-MN" dirty="0">
              <a:latin typeface="Arial" pitchFamily="34" charset="0"/>
              <a:cs typeface="Arial" pitchFamily="34" charset="0"/>
            </a:endParaRPr>
          </a:p>
          <a:p>
            <a:endParaRPr lang="en-US" b="1" dirty="0"/>
          </a:p>
        </p:txBody>
      </p:sp>
      <p:sp>
        <p:nvSpPr>
          <p:cNvPr id="7" name="Oval 6">
            <a:hlinkClick r:id="rId4" action="ppaction://hlinksldjump"/>
          </p:cNvPr>
          <p:cNvSpPr/>
          <p:nvPr/>
        </p:nvSpPr>
        <p:spPr>
          <a:xfrm>
            <a:off x="7010400" y="58674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7729374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524000" y="274638"/>
            <a:ext cx="7162800" cy="1143000"/>
          </a:xfrm>
        </p:spPr>
        <p:txBody>
          <a:bodyPr>
            <a:normAutofit fontScale="90000"/>
          </a:bodyPr>
          <a:lstStyle/>
          <a:p>
            <a:pPr lvl="0"/>
            <a:r>
              <a:rPr lang="mn-MN" dirty="0">
                <a:latin typeface="Arial" pitchFamily="34" charset="0"/>
                <a:cs typeface="Arial" pitchFamily="34" charset="0"/>
              </a:rPr>
              <a:t>Тараг үйлдвэрлэх технологи </a:t>
            </a:r>
            <a:endParaRPr lang="en-US" dirty="0">
              <a:latin typeface="Arial" pitchFamily="34" charset="0"/>
              <a:cs typeface="Arial" pitchFamily="34" charset="0"/>
            </a:endParaRPr>
          </a:p>
        </p:txBody>
      </p:sp>
      <p:sp>
        <p:nvSpPr>
          <p:cNvPr id="3" name="Content Placeholder 2"/>
          <p:cNvSpPr>
            <a:spLocks noGrp="1"/>
          </p:cNvSpPr>
          <p:nvPr>
            <p:ph idx="1"/>
          </p:nvPr>
        </p:nvSpPr>
        <p:spPr>
          <a:xfrm>
            <a:off x="1447800" y="1600200"/>
            <a:ext cx="7239000" cy="4525963"/>
          </a:xfrm>
        </p:spPr>
        <p:txBody>
          <a:bodyPr>
            <a:normAutofit fontScale="92500" lnSpcReduction="20000"/>
          </a:bodyPr>
          <a:lstStyle/>
          <a:p>
            <a:pPr marL="0" indent="0" algn="just">
              <a:buNone/>
            </a:pPr>
            <a:r>
              <a:rPr lang="mn-MN" dirty="0" smtClean="0">
                <a:latin typeface="Arial" pitchFamily="34" charset="0"/>
                <a:cs typeface="Arial" pitchFamily="34" charset="0"/>
              </a:rPr>
              <a:t>Таргийг хонь, ямаа, үхэр, </a:t>
            </a:r>
            <a:r>
              <a:rPr lang="mn-MN" dirty="0" smtClean="0">
                <a:latin typeface="Arial" pitchFamily="34" charset="0"/>
                <a:cs typeface="Arial" pitchFamily="34" charset="0"/>
              </a:rPr>
              <a:t>сарлагийн сүүгээр хийдэг. </a:t>
            </a:r>
            <a:r>
              <a:rPr lang="mn-MN" dirty="0" smtClean="0">
                <a:latin typeface="Arial" pitchFamily="34" charset="0"/>
                <a:cs typeface="Arial" pitchFamily="34" charset="0"/>
              </a:rPr>
              <a:t>Монгол </a:t>
            </a:r>
            <a:r>
              <a:rPr lang="mn-MN" dirty="0">
                <a:latin typeface="Arial" pitchFamily="34" charset="0"/>
                <a:cs typeface="Arial" pitchFamily="34" charset="0"/>
              </a:rPr>
              <a:t>тараг нь хүний хоол боловсруулах эрхтэн тогтолцоонд </a:t>
            </a:r>
            <a:r>
              <a:rPr lang="mn-MN" dirty="0" smtClean="0">
                <a:latin typeface="Arial" pitchFamily="34" charset="0"/>
                <a:cs typeface="Arial" pitchFamily="34" charset="0"/>
              </a:rPr>
              <a:t>сайн </a:t>
            </a:r>
            <a:r>
              <a:rPr lang="mn-MN" dirty="0">
                <a:latin typeface="Arial" pitchFamily="34" charset="0"/>
                <a:cs typeface="Arial" pitchFamily="34" charset="0"/>
              </a:rPr>
              <a:t>нөлөө үзүүлдэг. Тарганд байдаг сүүн хүчлийн бактер нь ялзруулагч бактерийн эсрэг үйлчилгээтэй төдийгүй, тэдгээрийн гаргадаг хорт бодисыг саармагжуулдаг байна. </a:t>
            </a:r>
            <a:r>
              <a:rPr lang="mn-MN" dirty="0" smtClean="0">
                <a:latin typeface="Arial" pitchFamily="34" charset="0"/>
                <a:cs typeface="Arial" pitchFamily="34" charset="0"/>
              </a:rPr>
              <a:t>Тарагыг үйлдвэрийн нөхцөлд хийхдээ термостатын</a:t>
            </a:r>
            <a:r>
              <a:rPr lang="mn-MN" dirty="0">
                <a:latin typeface="Arial" pitchFamily="34" charset="0"/>
                <a:cs typeface="Arial" pitchFamily="34" charset="0"/>
              </a:rPr>
              <a:t> </a:t>
            </a:r>
            <a:r>
              <a:rPr lang="mn-MN" dirty="0" smtClean="0">
                <a:latin typeface="Arial" pitchFamily="34" charset="0"/>
                <a:cs typeface="Arial" pitchFamily="34" charset="0"/>
              </a:rPr>
              <a:t>болон</a:t>
            </a:r>
            <a:r>
              <a:rPr lang="mn-MN" dirty="0" smtClean="0">
                <a:latin typeface="Arial" pitchFamily="34" charset="0"/>
                <a:cs typeface="Arial" pitchFamily="34" charset="0"/>
              </a:rPr>
              <a:t> </a:t>
            </a:r>
            <a:r>
              <a:rPr lang="mn-MN" dirty="0">
                <a:latin typeface="Arial" pitchFamily="34" charset="0"/>
                <a:cs typeface="Arial" pitchFamily="34" charset="0"/>
              </a:rPr>
              <a:t>резервуарын гэсэн 2 аргаар үйлдвэрлэдэг</a:t>
            </a:r>
            <a:r>
              <a:rPr lang="mn-MN" dirty="0"/>
              <a:t>.  </a:t>
            </a:r>
            <a:endParaRPr lang="en-US" dirty="0"/>
          </a:p>
          <a:p>
            <a:endParaRPr lang="en-US" dirty="0"/>
          </a:p>
        </p:txBody>
      </p:sp>
    </p:spTree>
    <p:extLst>
      <p:ext uri="{BB962C8B-B14F-4D97-AF65-F5344CB8AC3E}">
        <p14:creationId xmlns:p14="http://schemas.microsoft.com/office/powerpoint/2010/main" xmlns="" val="846656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4"/>
          <p:cNvSpPr>
            <a:spLocks noGrp="1"/>
          </p:cNvSpPr>
          <p:nvPr>
            <p:ph type="title"/>
          </p:nvPr>
        </p:nvSpPr>
        <p:spPr>
          <a:xfrm>
            <a:off x="457200" y="274638"/>
            <a:ext cx="8229600" cy="487362"/>
          </a:xfrm>
        </p:spPr>
        <p:txBody>
          <a:bodyPr>
            <a:noAutofit/>
          </a:bodyPr>
          <a:lstStyle/>
          <a:p>
            <a:r>
              <a:rPr lang="mn-MN" sz="3200" dirty="0" smtClean="0">
                <a:latin typeface="Arial" pitchFamily="34" charset="0"/>
                <a:cs typeface="Arial" pitchFamily="34" charset="0"/>
              </a:rPr>
              <a:t>Тараг үйлдвэрлэх технологийн бүдүүвч </a:t>
            </a:r>
            <a:endParaRPr lang="en-US" sz="3200" dirty="0">
              <a:latin typeface="Arial" pitchFamily="34" charset="0"/>
              <a:cs typeface="Arial" pitchFamily="34" charset="0"/>
            </a:endParaRPr>
          </a:p>
        </p:txBody>
      </p:sp>
      <p:pic>
        <p:nvPicPr>
          <p:cNvPr id="11267" name="Picture 3"/>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685800"/>
            <a:ext cx="8534400" cy="58824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94082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mn-MN" dirty="0" smtClean="0">
                <a:latin typeface="Arial" pitchFamily="34" charset="0"/>
                <a:cs typeface="Arial" pitchFamily="34" charset="0"/>
              </a:rPr>
              <a:t>Манай цехэд</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76400"/>
            <a:ext cx="4876800" cy="4495800"/>
          </a:xfrm>
        </p:spPr>
        <p:txBody>
          <a:bodyPr>
            <a:normAutofit fontScale="92500" lnSpcReduction="10000"/>
          </a:bodyPr>
          <a:lstStyle/>
          <a:p>
            <a:pPr>
              <a:buNone/>
            </a:pPr>
            <a:r>
              <a:rPr lang="mn-MN" sz="2400" dirty="0" smtClean="0">
                <a:latin typeface="Arial" pitchFamily="34" charset="0"/>
                <a:cs typeface="Arial" pitchFamily="34" charset="0"/>
              </a:rPr>
              <a:t>Сүүгээ хөөрүүлнэ. Хөөрүүлсэн сүүгээ 40</a:t>
            </a:r>
            <a:r>
              <a:rPr lang="en-US" sz="2400" dirty="0" smtClean="0">
                <a:latin typeface="Arial" pitchFamily="34" charset="0"/>
                <a:cs typeface="Arial" pitchFamily="34" charset="0"/>
              </a:rPr>
              <a:t>-</a:t>
            </a:r>
            <a:r>
              <a:rPr lang="mn-MN" sz="2400" dirty="0" smtClean="0">
                <a:latin typeface="Arial" pitchFamily="34" charset="0"/>
                <a:cs typeface="Arial" pitchFamily="34" charset="0"/>
              </a:rPr>
              <a:t>45°С хүртэл хөргөөд хөрөнгөлнө. </a:t>
            </a:r>
          </a:p>
          <a:p>
            <a:pPr>
              <a:buNone/>
            </a:pPr>
            <a:endParaRPr lang="mn-MN" sz="2400" dirty="0" smtClean="0">
              <a:latin typeface="Arial" pitchFamily="34" charset="0"/>
              <a:cs typeface="Arial" pitchFamily="34" charset="0"/>
            </a:endParaRPr>
          </a:p>
          <a:p>
            <a:pPr>
              <a:buNone/>
            </a:pPr>
            <a:r>
              <a:rPr lang="mn-MN" sz="2400" dirty="0" smtClean="0">
                <a:latin typeface="Arial" pitchFamily="34" charset="0"/>
                <a:cs typeface="Arial" pitchFamily="34" charset="0"/>
              </a:rPr>
              <a:t>Ингэхдээ сүүнийхээ  </a:t>
            </a:r>
            <a:r>
              <a:rPr lang="en-US" sz="2400" dirty="0" smtClean="0">
                <a:latin typeface="Arial" pitchFamily="34" charset="0"/>
                <a:cs typeface="Arial" pitchFamily="34" charset="0"/>
              </a:rPr>
              <a:t>1-5</a:t>
            </a:r>
            <a:r>
              <a:rPr lang="mn-MN" sz="2400" dirty="0" smtClean="0">
                <a:latin typeface="Arial" pitchFamily="34" charset="0"/>
                <a:cs typeface="Arial" pitchFamily="34" charset="0"/>
              </a:rPr>
              <a:t>%</a:t>
            </a:r>
            <a:r>
              <a:rPr lang="en-US" sz="2400" dirty="0" smtClean="0">
                <a:latin typeface="Arial" pitchFamily="34" charset="0"/>
                <a:cs typeface="Arial" pitchFamily="34" charset="0"/>
              </a:rPr>
              <a:t>-</a:t>
            </a:r>
            <a:r>
              <a:rPr lang="mn-MN" sz="2400" dirty="0" smtClean="0">
                <a:latin typeface="Arial" pitchFamily="34" charset="0"/>
                <a:cs typeface="Arial" pitchFamily="34" charset="0"/>
              </a:rPr>
              <a:t>р бодож  хөрөнгөлөөд сайтар самарна.  Хөрөнгөний идэвхээс шалтгаалаад </a:t>
            </a:r>
            <a:r>
              <a:rPr lang="en-US" sz="2400" dirty="0" smtClean="0">
                <a:latin typeface="Arial" pitchFamily="34" charset="0"/>
                <a:cs typeface="Arial" pitchFamily="34" charset="0"/>
              </a:rPr>
              <a:t>10-12</a:t>
            </a:r>
            <a:r>
              <a:rPr lang="mn-MN" sz="2400" dirty="0" smtClean="0">
                <a:latin typeface="Arial" pitchFamily="34" charset="0"/>
                <a:cs typeface="Arial" pitchFamily="34" charset="0"/>
              </a:rPr>
              <a:t>цагийн дотор тараг бүрэлдэнэ. Бүрэлдсэн даруйд нь хөргөхгүй бол гар ус нь ялгарч ээдэм нь нягтран тунаж тараг сагах эрсдэлтэй. Шинэхэн бүрэлдсэн тарагны исгэлэн 100°Т хэтрэхгүй байна.</a:t>
            </a:r>
            <a:endParaRPr lang="en-US" sz="2400" dirty="0">
              <a:latin typeface="Arial" pitchFamily="34" charset="0"/>
              <a:cs typeface="Arial" pitchFamily="34" charset="0"/>
            </a:endParaRPr>
          </a:p>
        </p:txBody>
      </p:sp>
      <p:pic>
        <p:nvPicPr>
          <p:cNvPr id="1027" name="Picture 3" descr="C:\Users\Saruul\Downloads\11805998_746028358841710_775711742_n.jpg"/>
          <p:cNvPicPr>
            <a:picLocks noChangeAspect="1" noChangeArrowheads="1"/>
          </p:cNvPicPr>
          <p:nvPr/>
        </p:nvPicPr>
        <p:blipFill>
          <a:blip r:embed="rId2" cstate="print"/>
          <a:srcRect/>
          <a:stretch>
            <a:fillRect/>
          </a:stretch>
        </p:blipFill>
        <p:spPr bwMode="auto">
          <a:xfrm>
            <a:off x="5638800" y="609600"/>
            <a:ext cx="3089366" cy="5029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44562"/>
          </a:xfrm>
        </p:spPr>
        <p:txBody>
          <a:bodyPr>
            <a:noAutofit/>
          </a:bodyPr>
          <a:lstStyle/>
          <a:p>
            <a:pPr algn="just"/>
            <a:r>
              <a:rPr lang="mn-MN" sz="2800" dirty="0" smtClean="0">
                <a:latin typeface="Arial" pitchFamily="34" charset="0"/>
                <a:cs typeface="Arial" pitchFamily="34" charset="0"/>
              </a:rPr>
              <a:t>Бүрэлдсэн тарагаа худалдаанд гаргахдаа 400гр</a:t>
            </a:r>
            <a:r>
              <a:rPr lang="en-US" sz="2800" dirty="0" smtClean="0">
                <a:latin typeface="Arial" pitchFamily="34" charset="0"/>
                <a:cs typeface="Arial" pitchFamily="34" charset="0"/>
              </a:rPr>
              <a:t>-</a:t>
            </a:r>
            <a:r>
              <a:rPr lang="mn-MN" sz="2800" dirty="0" smtClean="0">
                <a:latin typeface="Arial" pitchFamily="34" charset="0"/>
                <a:cs typeface="Arial" pitchFamily="34" charset="0"/>
              </a:rPr>
              <a:t>ийн полистрел аяганд савлан худалдаалдаг.</a:t>
            </a:r>
            <a:endParaRPr lang="en-US" sz="2800" dirty="0">
              <a:latin typeface="Arial" pitchFamily="34" charset="0"/>
              <a:cs typeface="Arial" pitchFamily="34" charset="0"/>
            </a:endParaRPr>
          </a:p>
        </p:txBody>
      </p:sp>
      <p:pic>
        <p:nvPicPr>
          <p:cNvPr id="2050" name="Picture 2" descr="C:\Users\Saruul\Downloads\11823771_746027202175159_975643057_n.jpg"/>
          <p:cNvPicPr>
            <a:picLocks noChangeAspect="1" noChangeArrowheads="1"/>
          </p:cNvPicPr>
          <p:nvPr/>
        </p:nvPicPr>
        <p:blipFill>
          <a:blip r:embed="rId2" cstate="print"/>
          <a:srcRect/>
          <a:stretch>
            <a:fillRect/>
          </a:stretch>
        </p:blipFill>
        <p:spPr bwMode="auto">
          <a:xfrm>
            <a:off x="685800" y="1828800"/>
            <a:ext cx="3276599" cy="4724400"/>
          </a:xfrm>
          <a:prstGeom prst="rect">
            <a:avLst/>
          </a:prstGeom>
          <a:noFill/>
        </p:spPr>
      </p:pic>
      <p:pic>
        <p:nvPicPr>
          <p:cNvPr id="2051" name="Picture 3" descr="C:\Users\Saruul\Downloads\11844112_746028378841708_372044073_n.jpg"/>
          <p:cNvPicPr>
            <a:picLocks noChangeAspect="1" noChangeArrowheads="1"/>
          </p:cNvPicPr>
          <p:nvPr/>
        </p:nvPicPr>
        <p:blipFill>
          <a:blip r:embed="rId3" cstate="print"/>
          <a:srcRect/>
          <a:stretch>
            <a:fillRect/>
          </a:stretch>
        </p:blipFill>
        <p:spPr bwMode="auto">
          <a:xfrm>
            <a:off x="4800600" y="1828800"/>
            <a:ext cx="3505200" cy="467360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Гурвалжин будаатай тараг</a:t>
            </a:r>
            <a:endParaRPr lang="en-US" dirty="0">
              <a:latin typeface="Arial" pitchFamily="34" charset="0"/>
              <a:cs typeface="Arial" pitchFamily="34" charset="0"/>
            </a:endParaRPr>
          </a:p>
        </p:txBody>
      </p:sp>
      <p:sp>
        <p:nvSpPr>
          <p:cNvPr id="3" name="Content Placeholder 2"/>
          <p:cNvSpPr>
            <a:spLocks noGrp="1"/>
          </p:cNvSpPr>
          <p:nvPr>
            <p:ph idx="1"/>
          </p:nvPr>
        </p:nvSpPr>
        <p:spPr>
          <a:xfrm>
            <a:off x="4038600" y="1371600"/>
            <a:ext cx="4343400" cy="4830763"/>
          </a:xfrm>
        </p:spPr>
        <p:txBody>
          <a:bodyPr>
            <a:noAutofit/>
          </a:bodyPr>
          <a:lstStyle/>
          <a:p>
            <a:pPr algn="just">
              <a:buNone/>
            </a:pPr>
            <a:r>
              <a:rPr lang="mn-MN" sz="1800" dirty="0" smtClean="0">
                <a:latin typeface="Arial" pitchFamily="34" charset="0"/>
                <a:cs typeface="Arial" pitchFamily="34" charset="0"/>
              </a:rPr>
              <a:t>       Гурвалжин</a:t>
            </a:r>
            <a:r>
              <a:rPr lang="mn-MN" sz="1800" dirty="0" smtClean="0">
                <a:latin typeface="Arial" pitchFamily="34" charset="0"/>
                <a:cs typeface="Arial" pitchFamily="34" charset="0"/>
              </a:rPr>
              <a:t>  будаанд уураг маш өндөр агууламжтай байдаг нь хэт их мах идэлтээс  сэргийлж,  уургаа нөхөж буй хүмүүст асар сайн</a:t>
            </a:r>
            <a:r>
              <a:rPr lang="mn-MN" sz="1800" dirty="0" smtClean="0">
                <a:latin typeface="Arial" pitchFamily="34" charset="0"/>
                <a:cs typeface="Arial" pitchFamily="34" charset="0"/>
              </a:rPr>
              <a:t>. </a:t>
            </a:r>
            <a:r>
              <a:rPr lang="mn-MN" sz="1800" dirty="0" smtClean="0">
                <a:latin typeface="Arial" pitchFamily="34" charset="0"/>
                <a:cs typeface="Arial" pitchFamily="34" charset="0"/>
              </a:rPr>
              <a:t>Амин дэмийн бүтцэрээ ч тэр байх ёстой 8 амин хүчлийн 3 нь  (лизин, треонин, триптофан)  гурвалжин будаанд байдаг нь хүмүүн бидэнд  хоол хүнсээрээ дамжуулан авах ёстой амин дэмүүд буюу тэжээлийг нөхөх асар </a:t>
            </a:r>
            <a:r>
              <a:rPr lang="mn-MN" sz="1800" dirty="0" smtClean="0">
                <a:latin typeface="Arial" pitchFamily="34" charset="0"/>
                <a:cs typeface="Arial" pitchFamily="34" charset="0"/>
              </a:rPr>
              <a:t>ашигтай. Иймээс </a:t>
            </a:r>
            <a:r>
              <a:rPr lang="mn-MN" sz="1800" dirty="0" smtClean="0">
                <a:latin typeface="Arial" pitchFamily="34" charset="0"/>
                <a:cs typeface="Arial" pitchFamily="34" charset="0"/>
              </a:rPr>
              <a:t>Биеийн жингээ барьдаг, хоолоо хязгаарлаж  тусгай дэглэмд орсон </a:t>
            </a:r>
            <a:r>
              <a:rPr lang="mn-MN" sz="1800" dirty="0" smtClean="0">
                <a:latin typeface="Arial" pitchFamily="34" charset="0"/>
                <a:cs typeface="Arial" pitchFamily="34" charset="0"/>
              </a:rPr>
              <a:t>хүмүүс тарагтай хольж хэрэглэх нь  </a:t>
            </a:r>
            <a:r>
              <a:rPr lang="mn-MN" sz="1800" dirty="0" smtClean="0">
                <a:latin typeface="Arial" pitchFamily="34" charset="0"/>
                <a:cs typeface="Arial" pitchFamily="34" charset="0"/>
              </a:rPr>
              <a:t>хамгийн их тохиромжтой бүтээгдэхүүн юм.</a:t>
            </a:r>
            <a:endParaRPr lang="en-US" sz="1800" dirty="0">
              <a:latin typeface="Arial" pitchFamily="34" charset="0"/>
              <a:cs typeface="Arial" pitchFamily="34" charset="0"/>
            </a:endParaRPr>
          </a:p>
        </p:txBody>
      </p:sp>
      <p:pic>
        <p:nvPicPr>
          <p:cNvPr id="3074" name="Picture 2" descr="C:\Users\Saruul\Downloads\11805943_746027218841824_1389988152_n.jpg"/>
          <p:cNvPicPr>
            <a:picLocks noChangeAspect="1" noChangeArrowheads="1"/>
          </p:cNvPicPr>
          <p:nvPr/>
        </p:nvPicPr>
        <p:blipFill>
          <a:blip r:embed="rId2" cstate="print"/>
          <a:srcRect/>
          <a:stretch>
            <a:fillRect/>
          </a:stretch>
        </p:blipFill>
        <p:spPr bwMode="auto">
          <a:xfrm>
            <a:off x="609600" y="1447800"/>
            <a:ext cx="3276600" cy="4938713"/>
          </a:xfrm>
          <a:prstGeom prst="rect">
            <a:avLst/>
          </a:prstGeom>
          <a:noFill/>
        </p:spPr>
      </p:pic>
      <p:sp>
        <p:nvSpPr>
          <p:cNvPr id="5" name="Oval 4">
            <a:hlinkClick r:id="rId3" action="ppaction://hlinksldjump"/>
          </p:cNvPr>
          <p:cNvSpPr/>
          <p:nvPr/>
        </p:nvSpPr>
        <p:spPr>
          <a:xfrm>
            <a:off x="7010400" y="58674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6"/>
          <p:cNvSpPr>
            <a:spLocks noGrp="1"/>
          </p:cNvSpPr>
          <p:nvPr>
            <p:ph type="title"/>
          </p:nvPr>
        </p:nvSpPr>
        <p:spPr>
          <a:xfrm>
            <a:off x="1371600" y="274638"/>
            <a:ext cx="7772400" cy="1143000"/>
          </a:xfrm>
        </p:spPr>
        <p:txBody>
          <a:bodyPr>
            <a:normAutofit fontScale="90000"/>
          </a:bodyPr>
          <a:lstStyle/>
          <a:p>
            <a:r>
              <a:rPr lang="mn-MN" dirty="0" smtClean="0">
                <a:latin typeface="Arial" pitchFamily="34" charset="0"/>
                <a:cs typeface="Arial" pitchFamily="34" charset="0"/>
              </a:rPr>
              <a:t>Зайрмаг үйлдвэрлэх технологи </a:t>
            </a:r>
            <a:endParaRPr lang="en-US" dirty="0">
              <a:latin typeface="Arial" pitchFamily="34" charset="0"/>
              <a:cs typeface="Arial" pitchFamily="34" charset="0"/>
            </a:endParaRPr>
          </a:p>
        </p:txBody>
      </p:sp>
      <p:sp>
        <p:nvSpPr>
          <p:cNvPr id="3" name="Content Placeholder 2"/>
          <p:cNvSpPr>
            <a:spLocks noGrp="1"/>
          </p:cNvSpPr>
          <p:nvPr>
            <p:ph idx="1"/>
          </p:nvPr>
        </p:nvSpPr>
        <p:spPr>
          <a:xfrm>
            <a:off x="1752600" y="1905000"/>
            <a:ext cx="7315200" cy="4221163"/>
          </a:xfrm>
        </p:spPr>
        <p:txBody>
          <a:bodyPr>
            <a:normAutofit/>
          </a:bodyPr>
          <a:lstStyle/>
          <a:p>
            <a:pPr marL="0" indent="0">
              <a:buNone/>
            </a:pPr>
            <a:r>
              <a:rPr lang="mn-MN" sz="3600" dirty="0">
                <a:latin typeface="Arial" pitchFamily="34" charset="0"/>
                <a:cs typeface="Arial" pitchFamily="34" charset="0"/>
              </a:rPr>
              <a:t>С</a:t>
            </a:r>
            <a:r>
              <a:rPr lang="en-US" sz="3600" dirty="0" err="1">
                <a:latin typeface="Arial" pitchFamily="34" charset="0"/>
                <a:cs typeface="Arial" pitchFamily="34" charset="0"/>
              </a:rPr>
              <a:t>үү</a:t>
            </a:r>
            <a:r>
              <a:rPr lang="en-US" sz="3600" dirty="0">
                <a:latin typeface="Arial" pitchFamily="34" charset="0"/>
                <a:cs typeface="Arial" pitchFamily="34" charset="0"/>
              </a:rPr>
              <a:t> </a:t>
            </a:r>
            <a:r>
              <a:rPr lang="mn-MN" sz="3600" dirty="0" smtClean="0">
                <a:latin typeface="Arial" pitchFamily="34" charset="0"/>
                <a:cs typeface="Arial" pitchFamily="34" charset="0"/>
              </a:rPr>
              <a:t>болон </a:t>
            </a:r>
            <a:r>
              <a:rPr lang="en-US" sz="3600" dirty="0" err="1" smtClean="0">
                <a:latin typeface="Arial" pitchFamily="34" charset="0"/>
                <a:cs typeface="Arial" pitchFamily="34" charset="0"/>
              </a:rPr>
              <a:t>сүүн</a:t>
            </a:r>
            <a:r>
              <a:rPr lang="en-US" sz="3600" dirty="0" smtClean="0">
                <a:latin typeface="Arial" pitchFamily="34" charset="0"/>
                <a:cs typeface="Arial" pitchFamily="34" charset="0"/>
              </a:rPr>
              <a:t> </a:t>
            </a:r>
            <a:r>
              <a:rPr lang="en-US" sz="3600" dirty="0" err="1">
                <a:latin typeface="Arial" pitchFamily="34" charset="0"/>
                <a:cs typeface="Arial" pitchFamily="34" charset="0"/>
              </a:rPr>
              <a:t>бус</a:t>
            </a:r>
            <a:r>
              <a:rPr lang="en-US" sz="3600" dirty="0">
                <a:latin typeface="Arial" pitchFamily="34" charset="0"/>
                <a:cs typeface="Arial" pitchFamily="34" charset="0"/>
              </a:rPr>
              <a:t> </a:t>
            </a:r>
            <a:r>
              <a:rPr lang="en-US" sz="3600" dirty="0" err="1">
                <a:latin typeface="Arial" pitchFamily="34" charset="0"/>
                <a:cs typeface="Arial" pitchFamily="34" charset="0"/>
              </a:rPr>
              <a:t>нэмэлт</a:t>
            </a:r>
            <a:r>
              <a:rPr lang="en-US" sz="3600" dirty="0">
                <a:latin typeface="Arial" pitchFamily="34" charset="0"/>
                <a:cs typeface="Arial" pitchFamily="34" charset="0"/>
              </a:rPr>
              <a:t> </a:t>
            </a:r>
            <a:r>
              <a:rPr lang="en-US" sz="3600" dirty="0" err="1">
                <a:latin typeface="Arial" pitchFamily="34" charset="0"/>
                <a:cs typeface="Arial" pitchFamily="34" charset="0"/>
              </a:rPr>
              <a:t>бодисыг</a:t>
            </a:r>
            <a:r>
              <a:rPr lang="en-US" sz="3600" dirty="0">
                <a:latin typeface="Arial" pitchFamily="34" charset="0"/>
                <a:cs typeface="Arial" pitchFamily="34" charset="0"/>
              </a:rPr>
              <a:t> </a:t>
            </a:r>
            <a:r>
              <a:rPr lang="en-US" sz="3600" dirty="0" err="1">
                <a:latin typeface="Arial" pitchFamily="34" charset="0"/>
                <a:cs typeface="Arial" pitchFamily="34" charset="0"/>
              </a:rPr>
              <a:t>агаараар</a:t>
            </a:r>
            <a:r>
              <a:rPr lang="en-US" sz="3600" dirty="0">
                <a:latin typeface="Arial" pitchFamily="34" charset="0"/>
                <a:cs typeface="Arial" pitchFamily="34" charset="0"/>
              </a:rPr>
              <a:t> </a:t>
            </a:r>
            <a:r>
              <a:rPr lang="mn-MN" sz="3600" dirty="0" smtClean="0">
                <a:latin typeface="Arial" pitchFamily="34" charset="0"/>
                <a:cs typeface="Arial" pitchFamily="34" charset="0"/>
              </a:rPr>
              <a:t> </a:t>
            </a:r>
            <a:r>
              <a:rPr lang="en-US" sz="3600" dirty="0" err="1" smtClean="0">
                <a:latin typeface="Arial" pitchFamily="34" charset="0"/>
                <a:cs typeface="Arial" pitchFamily="34" charset="0"/>
              </a:rPr>
              <a:t>сийрэгжүүлэн</a:t>
            </a:r>
            <a:r>
              <a:rPr lang="en-US" sz="3600" dirty="0" smtClean="0">
                <a:latin typeface="Arial" pitchFamily="34" charset="0"/>
                <a:cs typeface="Arial" pitchFamily="34" charset="0"/>
              </a:rPr>
              <a:t> </a:t>
            </a:r>
            <a:r>
              <a:rPr lang="en-US" sz="3600" dirty="0" err="1">
                <a:latin typeface="Arial" pitchFamily="34" charset="0"/>
                <a:cs typeface="Arial" pitchFamily="34" charset="0"/>
              </a:rPr>
              <a:t>зайрмагтуулсан</a:t>
            </a:r>
            <a:r>
              <a:rPr lang="en-US" sz="3600" dirty="0">
                <a:latin typeface="Arial" pitchFamily="34" charset="0"/>
                <a:cs typeface="Arial" pitchFamily="34" charset="0"/>
              </a:rPr>
              <a:t>,</a:t>
            </a:r>
            <a:r>
              <a:rPr lang="mn-MN" sz="3600" dirty="0">
                <a:latin typeface="Arial" pitchFamily="34" charset="0"/>
                <a:cs typeface="Arial" pitchFamily="34" charset="0"/>
              </a:rPr>
              <a:t> </a:t>
            </a:r>
            <a:r>
              <a:rPr lang="mn-MN" sz="3600" dirty="0" smtClean="0">
                <a:latin typeface="Arial" pitchFamily="34" charset="0"/>
                <a:cs typeface="Arial" pitchFamily="34" charset="0"/>
              </a:rPr>
              <a:t> хө</a:t>
            </a:r>
            <a:r>
              <a:rPr lang="en-US" sz="3600" dirty="0" err="1">
                <a:latin typeface="Arial" pitchFamily="34" charset="0"/>
                <a:cs typeface="Arial" pitchFamily="34" charset="0"/>
              </a:rPr>
              <a:t>лдөөсөн</a:t>
            </a:r>
            <a:r>
              <a:rPr lang="en-US" sz="3600" dirty="0" smtClean="0">
                <a:latin typeface="Arial" pitchFamily="34" charset="0"/>
                <a:cs typeface="Arial" pitchFamily="34" charset="0"/>
              </a:rPr>
              <a:t>,</a:t>
            </a:r>
            <a:r>
              <a:rPr lang="mn-MN" sz="3600" dirty="0" smtClean="0">
                <a:latin typeface="Arial" pitchFamily="34" charset="0"/>
                <a:cs typeface="Arial" pitchFamily="34" charset="0"/>
              </a:rPr>
              <a:t> </a:t>
            </a:r>
            <a:r>
              <a:rPr lang="en-US" sz="3600" dirty="0" smtClean="0">
                <a:latin typeface="Arial" pitchFamily="34" charset="0"/>
                <a:cs typeface="Arial" pitchFamily="34" charset="0"/>
              </a:rPr>
              <a:t> </a:t>
            </a:r>
            <a:r>
              <a:rPr lang="en-US" sz="3600" dirty="0" err="1">
                <a:latin typeface="Arial" pitchFamily="34" charset="0"/>
                <a:cs typeface="Arial" pitchFamily="34" charset="0"/>
              </a:rPr>
              <a:t>хөлдүү</a:t>
            </a:r>
            <a:r>
              <a:rPr lang="en-US" sz="3600" dirty="0">
                <a:latin typeface="Arial" pitchFamily="34" charset="0"/>
                <a:cs typeface="Arial" pitchFamily="34" charset="0"/>
              </a:rPr>
              <a:t> </a:t>
            </a:r>
            <a:r>
              <a:rPr lang="en-US" sz="3600" dirty="0" err="1">
                <a:latin typeface="Arial" pitchFamily="34" charset="0"/>
                <a:cs typeface="Arial" pitchFamily="34" charset="0"/>
              </a:rPr>
              <a:t>биет</a:t>
            </a:r>
            <a:r>
              <a:rPr lang="en-US" sz="3600" dirty="0">
                <a:latin typeface="Arial" pitchFamily="34" charset="0"/>
                <a:cs typeface="Arial" pitchFamily="34" charset="0"/>
              </a:rPr>
              <a:t> </a:t>
            </a:r>
            <a:r>
              <a:rPr lang="mn-MN" sz="3600" dirty="0" smtClean="0">
                <a:latin typeface="Arial" pitchFamily="34" charset="0"/>
                <a:cs typeface="Arial" pitchFamily="34" charset="0"/>
              </a:rPr>
              <a:t> </a:t>
            </a:r>
            <a:r>
              <a:rPr lang="en-US" sz="3600" dirty="0" err="1" smtClean="0">
                <a:latin typeface="Arial" pitchFamily="34" charset="0"/>
                <a:cs typeface="Arial" pitchFamily="34" charset="0"/>
              </a:rPr>
              <a:t>байдалтай</a:t>
            </a:r>
            <a:r>
              <a:rPr lang="en-US" sz="3600" dirty="0" smtClean="0">
                <a:latin typeface="Arial" pitchFamily="34" charset="0"/>
                <a:cs typeface="Arial" pitchFamily="34" charset="0"/>
              </a:rPr>
              <a:t> </a:t>
            </a:r>
            <a:r>
              <a:rPr lang="en-US" sz="3600" dirty="0" err="1">
                <a:latin typeface="Arial" pitchFamily="34" charset="0"/>
                <a:cs typeface="Arial" pitchFamily="34" charset="0"/>
              </a:rPr>
              <a:t>чихэрлэг</a:t>
            </a:r>
            <a:r>
              <a:rPr lang="en-US" sz="3600" dirty="0">
                <a:latin typeface="Arial" pitchFamily="34" charset="0"/>
                <a:cs typeface="Arial" pitchFamily="34" charset="0"/>
              </a:rPr>
              <a:t> </a:t>
            </a:r>
            <a:r>
              <a:rPr lang="en-US" sz="3600" dirty="0" err="1">
                <a:latin typeface="Arial" pitchFamily="34" charset="0"/>
                <a:cs typeface="Arial" pitchFamily="34" charset="0"/>
              </a:rPr>
              <a:t>сүүн</a:t>
            </a:r>
            <a:r>
              <a:rPr lang="en-US" sz="3600" dirty="0">
                <a:latin typeface="Arial" pitchFamily="34" charset="0"/>
                <a:cs typeface="Arial" pitchFamily="34" charset="0"/>
              </a:rPr>
              <a:t> </a:t>
            </a:r>
            <a:r>
              <a:rPr lang="en-US" sz="3600" dirty="0" err="1">
                <a:latin typeface="Arial" pitchFamily="34" charset="0"/>
                <a:cs typeface="Arial" pitchFamily="34" charset="0"/>
              </a:rPr>
              <a:t>бүтээгдэхүүн</a:t>
            </a:r>
            <a:r>
              <a:rPr lang="mn-MN" sz="3600" dirty="0" smtClean="0">
                <a:latin typeface="Arial" pitchFamily="34" charset="0"/>
                <a:cs typeface="Arial" pitchFamily="34" charset="0"/>
              </a:rPr>
              <a:t>ийг  </a:t>
            </a:r>
            <a:r>
              <a:rPr lang="mn-MN" sz="3600" dirty="0">
                <a:latin typeface="Arial" pitchFamily="34" charset="0"/>
                <a:cs typeface="Arial" pitchFamily="34" charset="0"/>
              </a:rPr>
              <a:t>зайрмаг гэнэ</a:t>
            </a:r>
            <a:r>
              <a:rPr lang="mn-MN" dirty="0" smtClean="0">
                <a:latin typeface="Arial" pitchFamily="34" charset="0"/>
                <a:cs typeface="Arial" pitchFamily="34" charset="0"/>
              </a:rPr>
              <a:t>.</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1029679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1830670_746027215508491_1151247097_n.jpg"/>
          <p:cNvPicPr>
            <a:picLocks noGrp="1" noChangeAspect="1"/>
          </p:cNvPicPr>
          <p:nvPr>
            <p:ph idx="1"/>
          </p:nvPr>
        </p:nvPicPr>
        <p:blipFill>
          <a:blip r:embed="rId2" cstate="print"/>
          <a:stretch>
            <a:fillRect/>
          </a:stretch>
        </p:blipFill>
        <p:spPr>
          <a:xfrm>
            <a:off x="1219200" y="914400"/>
            <a:ext cx="6751108" cy="5063331"/>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6"/>
          <p:cNvSpPr>
            <a:spLocks noGrp="1"/>
          </p:cNvSpPr>
          <p:nvPr>
            <p:ph type="title"/>
          </p:nvPr>
        </p:nvSpPr>
        <p:spPr>
          <a:xfrm>
            <a:off x="1371600" y="274638"/>
            <a:ext cx="7315200" cy="1143000"/>
          </a:xfrm>
        </p:spPr>
        <p:txBody>
          <a:bodyPr>
            <a:normAutofit/>
          </a:bodyPr>
          <a:lstStyle/>
          <a:p>
            <a:r>
              <a:rPr lang="mn-MN" dirty="0" smtClean="0">
                <a:latin typeface="Arial" pitchFamily="34" charset="0"/>
                <a:cs typeface="Arial" pitchFamily="34" charset="0"/>
              </a:rPr>
              <a:t>З</a:t>
            </a:r>
            <a:r>
              <a:rPr lang="mn-MN" dirty="0" smtClean="0">
                <a:latin typeface="Arial" pitchFamily="34" charset="0"/>
                <a:cs typeface="Arial" pitchFamily="34" charset="0"/>
              </a:rPr>
              <a:t>айрмагны </a:t>
            </a:r>
            <a:r>
              <a:rPr lang="mn-MN" dirty="0" smtClean="0">
                <a:latin typeface="Arial" pitchFamily="34" charset="0"/>
                <a:cs typeface="Arial" pitchFamily="34" charset="0"/>
              </a:rPr>
              <a:t>орц, жор </a:t>
            </a:r>
            <a:endParaRPr lang="en-US" dirty="0">
              <a:latin typeface="Arial" pitchFamily="34" charset="0"/>
              <a:cs typeface="Arial" pitchFamily="34"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3104331932"/>
              </p:ext>
            </p:extLst>
          </p:nvPr>
        </p:nvGraphicFramePr>
        <p:xfrm>
          <a:off x="2057400" y="1447800"/>
          <a:ext cx="6399213" cy="4495800"/>
        </p:xfrm>
        <a:graphic>
          <a:graphicData uri="http://schemas.openxmlformats.org/drawingml/2006/table">
            <a:tbl>
              <a:tblPr firstRow="1" firstCol="1" bandRow="1">
                <a:tableStyleId>{F5AB1C69-6EDB-4FF4-983F-18BD219EF322}</a:tableStyleId>
              </a:tblPr>
              <a:tblGrid>
                <a:gridCol w="631092"/>
                <a:gridCol w="2071716"/>
                <a:gridCol w="1712968"/>
                <a:gridCol w="1983437"/>
              </a:tblGrid>
              <a:tr h="1088457">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Д/Д</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Орц </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Холимог 300ш</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Холимог </a:t>
                      </a:r>
                      <a:r>
                        <a:rPr lang="en-US" sz="2400" dirty="0" smtClean="0">
                          <a:effectLst/>
                          <a:latin typeface="Arial" pitchFamily="34" charset="0"/>
                          <a:cs typeface="Arial" pitchFamily="34" charset="0"/>
                        </a:rPr>
                        <a:t>1</a:t>
                      </a:r>
                      <a:r>
                        <a:rPr lang="mn-MN" sz="2400" dirty="0" smtClean="0">
                          <a:effectLst/>
                          <a:latin typeface="Arial" pitchFamily="34" charset="0"/>
                          <a:cs typeface="Arial" pitchFamily="34" charset="0"/>
                        </a:rPr>
                        <a:t>00ш</a:t>
                      </a:r>
                      <a:endParaRPr lang="en-US" sz="2400" dirty="0">
                        <a:effectLst/>
                        <a:latin typeface="Arial" pitchFamily="34" charset="0"/>
                        <a:ea typeface="Calibri"/>
                        <a:cs typeface="Arial" pitchFamily="34" charset="0"/>
                      </a:endParaRPr>
                    </a:p>
                  </a:txBody>
                  <a:tcPr marL="68580" marR="68580" marT="0" marB="0"/>
                </a:tc>
              </a:tr>
              <a:tr h="544228">
                <a:tc>
                  <a:txBody>
                    <a:bodyPr/>
                    <a:lstStyle/>
                    <a:p>
                      <a:pPr algn="ctr">
                        <a:lnSpc>
                          <a:spcPct val="115000"/>
                        </a:lnSpc>
                        <a:spcAft>
                          <a:spcPts val="0"/>
                        </a:spcAft>
                        <a:tabLst>
                          <a:tab pos="942975" algn="l"/>
                        </a:tabLst>
                      </a:pPr>
                      <a:r>
                        <a:rPr lang="mn-MN" sz="2400">
                          <a:effectLst/>
                          <a:latin typeface="Arial" pitchFamily="34" charset="0"/>
                          <a:cs typeface="Arial" pitchFamily="34" charset="0"/>
                        </a:rPr>
                        <a:t>1</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Хуурай сүү</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a:effectLst/>
                          <a:latin typeface="Arial" pitchFamily="34" charset="0"/>
                          <a:cs typeface="Arial" pitchFamily="34" charset="0"/>
                        </a:rPr>
                        <a:t>4,2кг</a:t>
                      </a:r>
                      <a:endParaRPr lang="en-US" sz="240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1,4кг</a:t>
                      </a:r>
                      <a:endParaRPr lang="en-US" sz="2400" dirty="0">
                        <a:effectLst/>
                        <a:latin typeface="Arial" pitchFamily="34" charset="0"/>
                        <a:ea typeface="Calibri"/>
                        <a:cs typeface="Arial" pitchFamily="34" charset="0"/>
                      </a:endParaRPr>
                    </a:p>
                  </a:txBody>
                  <a:tcPr marL="68580" marR="68580" marT="0" marB="0"/>
                </a:tc>
              </a:tr>
              <a:tr h="591553">
                <a:tc>
                  <a:txBody>
                    <a:bodyPr/>
                    <a:lstStyle/>
                    <a:p>
                      <a:pPr algn="ctr">
                        <a:lnSpc>
                          <a:spcPct val="115000"/>
                        </a:lnSpc>
                        <a:spcAft>
                          <a:spcPts val="0"/>
                        </a:spcAft>
                        <a:tabLst>
                          <a:tab pos="942975" algn="l"/>
                        </a:tabLst>
                      </a:pPr>
                      <a:r>
                        <a:rPr lang="mn-MN" sz="2400">
                          <a:effectLst/>
                          <a:latin typeface="Arial" pitchFamily="34" charset="0"/>
                          <a:cs typeface="Arial" pitchFamily="34" charset="0"/>
                        </a:rPr>
                        <a:t>2</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Элсэн чихэр</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4,2кг</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a:effectLst/>
                          <a:latin typeface="Arial" pitchFamily="34" charset="0"/>
                          <a:cs typeface="Arial" pitchFamily="34" charset="0"/>
                        </a:rPr>
                        <a:t>1,4кг</a:t>
                      </a:r>
                      <a:endParaRPr lang="en-US" sz="2400">
                        <a:effectLst/>
                        <a:latin typeface="Arial" pitchFamily="34" charset="0"/>
                        <a:ea typeface="Calibri"/>
                        <a:cs typeface="Arial" pitchFamily="34" charset="0"/>
                      </a:endParaRPr>
                    </a:p>
                  </a:txBody>
                  <a:tcPr marL="68580" marR="68580" marT="0" marB="0"/>
                </a:tc>
              </a:tr>
              <a:tr h="544228">
                <a:tc>
                  <a:txBody>
                    <a:bodyPr/>
                    <a:lstStyle/>
                    <a:p>
                      <a:pPr algn="ctr">
                        <a:lnSpc>
                          <a:spcPct val="115000"/>
                        </a:lnSpc>
                        <a:spcAft>
                          <a:spcPts val="0"/>
                        </a:spcAft>
                        <a:tabLst>
                          <a:tab pos="942975" algn="l"/>
                        </a:tabLst>
                      </a:pPr>
                      <a:r>
                        <a:rPr lang="mn-MN" sz="2400">
                          <a:effectLst/>
                          <a:latin typeface="Arial" pitchFamily="34" charset="0"/>
                          <a:cs typeface="Arial" pitchFamily="34" charset="0"/>
                        </a:rPr>
                        <a:t>3</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Өндөгний тос</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360гр</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a:effectLst/>
                          <a:latin typeface="Arial" pitchFamily="34" charset="0"/>
                          <a:cs typeface="Arial" pitchFamily="34" charset="0"/>
                        </a:rPr>
                        <a:t>120гр</a:t>
                      </a:r>
                      <a:endParaRPr lang="en-US" sz="2400">
                        <a:effectLst/>
                        <a:latin typeface="Arial" pitchFamily="34" charset="0"/>
                        <a:ea typeface="Calibri"/>
                        <a:cs typeface="Arial" pitchFamily="34" charset="0"/>
                      </a:endParaRPr>
                    </a:p>
                  </a:txBody>
                  <a:tcPr marL="68580" marR="68580" marT="0" marB="0"/>
                </a:tc>
              </a:tr>
              <a:tr h="544228">
                <a:tc>
                  <a:txBody>
                    <a:bodyPr/>
                    <a:lstStyle/>
                    <a:p>
                      <a:pPr algn="ctr">
                        <a:lnSpc>
                          <a:spcPct val="115000"/>
                        </a:lnSpc>
                        <a:spcAft>
                          <a:spcPts val="0"/>
                        </a:spcAft>
                        <a:tabLst>
                          <a:tab pos="942975" algn="l"/>
                        </a:tabLst>
                      </a:pPr>
                      <a:r>
                        <a:rPr lang="mn-MN" sz="2400">
                          <a:effectLst/>
                          <a:latin typeface="Arial" pitchFamily="34" charset="0"/>
                          <a:cs typeface="Arial" pitchFamily="34" charset="0"/>
                        </a:rPr>
                        <a:t>4</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Хөөсрүүлэгч</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160гр</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a:effectLst/>
                          <a:latin typeface="Arial" pitchFamily="34" charset="0"/>
                          <a:cs typeface="Arial" pitchFamily="34" charset="0"/>
                        </a:rPr>
                        <a:t>53гр</a:t>
                      </a:r>
                      <a:endParaRPr lang="en-US" sz="2400">
                        <a:effectLst/>
                        <a:latin typeface="Arial" pitchFamily="34" charset="0"/>
                        <a:ea typeface="Calibri"/>
                        <a:cs typeface="Arial" pitchFamily="34" charset="0"/>
                      </a:endParaRPr>
                    </a:p>
                  </a:txBody>
                  <a:tcPr marL="68580" marR="68580" marT="0" marB="0"/>
                </a:tc>
              </a:tr>
              <a:tr h="591553">
                <a:tc>
                  <a:txBody>
                    <a:bodyPr/>
                    <a:lstStyle/>
                    <a:p>
                      <a:pPr algn="ctr">
                        <a:lnSpc>
                          <a:spcPct val="115000"/>
                        </a:lnSpc>
                        <a:spcAft>
                          <a:spcPts val="0"/>
                        </a:spcAft>
                        <a:tabLst>
                          <a:tab pos="942975" algn="l"/>
                        </a:tabLst>
                      </a:pPr>
                      <a:r>
                        <a:rPr lang="mn-MN" sz="2400">
                          <a:effectLst/>
                          <a:latin typeface="Arial" pitchFamily="34" charset="0"/>
                          <a:cs typeface="Arial" pitchFamily="34" charset="0"/>
                        </a:rPr>
                        <a:t>5</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Өтгөрүүлэгч </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160гр</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53гр</a:t>
                      </a:r>
                      <a:endParaRPr lang="en-US" sz="2400" dirty="0">
                        <a:effectLst/>
                        <a:latin typeface="Arial" pitchFamily="34" charset="0"/>
                        <a:ea typeface="Calibri"/>
                        <a:cs typeface="Arial" pitchFamily="34" charset="0"/>
                      </a:endParaRPr>
                    </a:p>
                  </a:txBody>
                  <a:tcPr marL="68580" marR="68580" marT="0" marB="0"/>
                </a:tc>
              </a:tr>
              <a:tr h="591553">
                <a:tc>
                  <a:txBody>
                    <a:bodyPr/>
                    <a:lstStyle/>
                    <a:p>
                      <a:pPr algn="ctr">
                        <a:lnSpc>
                          <a:spcPct val="115000"/>
                        </a:lnSpc>
                        <a:spcAft>
                          <a:spcPts val="0"/>
                        </a:spcAft>
                        <a:tabLst>
                          <a:tab pos="942975" algn="l"/>
                        </a:tabLst>
                      </a:pPr>
                      <a:r>
                        <a:rPr lang="mn-MN" sz="2400">
                          <a:effectLst/>
                          <a:latin typeface="Arial" pitchFamily="34" charset="0"/>
                          <a:cs typeface="Arial" pitchFamily="34" charset="0"/>
                        </a:rPr>
                        <a:t>6</a:t>
                      </a:r>
                      <a:endParaRPr lang="en-US" sz="2400">
                        <a:effectLst/>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tabLst>
                          <a:tab pos="942975" algn="l"/>
                        </a:tabLst>
                      </a:pPr>
                      <a:r>
                        <a:rPr lang="mn-MN" sz="2400" dirty="0">
                          <a:effectLst/>
                          <a:latin typeface="Arial" pitchFamily="34" charset="0"/>
                          <a:cs typeface="Arial" pitchFamily="34" charset="0"/>
                        </a:rPr>
                        <a:t>Ус </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24л</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tabLst>
                          <a:tab pos="942975" algn="l"/>
                        </a:tabLst>
                      </a:pPr>
                      <a:r>
                        <a:rPr lang="mn-MN" sz="2400" dirty="0">
                          <a:effectLst/>
                          <a:latin typeface="Arial" pitchFamily="34" charset="0"/>
                          <a:cs typeface="Arial" pitchFamily="34" charset="0"/>
                        </a:rPr>
                        <a:t>8л</a:t>
                      </a:r>
                      <a:endParaRPr lang="en-US" sz="2400" dirty="0">
                        <a:effectLst/>
                        <a:latin typeface="Arial" pitchFamily="34" charset="0"/>
                        <a:ea typeface="Calibri"/>
                        <a:cs typeface="Arial" pitchFamily="34" charset="0"/>
                      </a:endParaRPr>
                    </a:p>
                  </a:txBody>
                  <a:tcPr marL="68580" marR="68580" marT="0" marB="0"/>
                </a:tc>
              </a:tr>
            </a:tbl>
          </a:graphicData>
        </a:graphic>
      </p:graphicFrame>
    </p:spTree>
    <p:extLst>
      <p:ext uri="{BB962C8B-B14F-4D97-AF65-F5344CB8AC3E}">
        <p14:creationId xmlns:p14="http://schemas.microsoft.com/office/powerpoint/2010/main" xmlns="" val="10296794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6"/>
          <p:cNvSpPr>
            <a:spLocks noGrp="1"/>
          </p:cNvSpPr>
          <p:nvPr>
            <p:ph type="title"/>
          </p:nvPr>
        </p:nvSpPr>
        <p:spPr>
          <a:xfrm>
            <a:off x="1371600" y="274638"/>
            <a:ext cx="7315200" cy="1143000"/>
          </a:xfrm>
        </p:spPr>
        <p:txBody>
          <a:bodyPr>
            <a:normAutofit/>
          </a:bodyPr>
          <a:lstStyle/>
          <a:p>
            <a:r>
              <a:rPr lang="mn-MN" dirty="0" smtClean="0">
                <a:latin typeface="Arial" pitchFamily="34" charset="0"/>
                <a:cs typeface="Arial" pitchFamily="34" charset="0"/>
              </a:rPr>
              <a:t>Технологи дараалал</a:t>
            </a:r>
            <a:endParaRPr lang="en-US" dirty="0">
              <a:latin typeface="Arial" pitchFamily="34" charset="0"/>
              <a:cs typeface="Arial" pitchFamily="34" charset="0"/>
            </a:endParaRPr>
          </a:p>
        </p:txBody>
      </p:sp>
      <p:sp>
        <p:nvSpPr>
          <p:cNvPr id="3" name="Content Placeholder 2"/>
          <p:cNvSpPr>
            <a:spLocks noGrp="1"/>
          </p:cNvSpPr>
          <p:nvPr>
            <p:ph idx="1"/>
          </p:nvPr>
        </p:nvSpPr>
        <p:spPr>
          <a:xfrm>
            <a:off x="1371600" y="1600200"/>
            <a:ext cx="7315200" cy="4525963"/>
          </a:xfrm>
        </p:spPr>
        <p:txBody>
          <a:bodyPr>
            <a:normAutofit lnSpcReduction="10000"/>
          </a:bodyPr>
          <a:lstStyle/>
          <a:p>
            <a:pPr marL="0" indent="0" algn="just">
              <a:buNone/>
            </a:pPr>
            <a:r>
              <a:rPr lang="mn-MN" dirty="0">
                <a:latin typeface="Arial" pitchFamily="34" charset="0"/>
                <a:cs typeface="Arial" pitchFamily="34" charset="0"/>
              </a:rPr>
              <a:t>Эхлээд хуурай нунтаг зүйлсийг дозлон хийж дээрээс нь зуурамтгай </a:t>
            </a:r>
            <a:r>
              <a:rPr lang="mn-MN" dirty="0" smtClean="0">
                <a:latin typeface="Arial" pitchFamily="34" charset="0"/>
                <a:cs typeface="Arial" pitchFamily="34" charset="0"/>
              </a:rPr>
              <a:t>биет байдалтай </a:t>
            </a:r>
            <a:r>
              <a:rPr lang="mn-MN" dirty="0">
                <a:latin typeface="Arial" pitchFamily="34" charset="0"/>
                <a:cs typeface="Arial" pitchFamily="34" charset="0"/>
              </a:rPr>
              <a:t>өндөгний тосыг хийж нэгэн төрлийн бүтэцтэй үрэл үүсгэн холино. </a:t>
            </a:r>
            <a:r>
              <a:rPr lang="mn-MN" dirty="0" smtClean="0">
                <a:latin typeface="Arial" pitchFamily="34" charset="0"/>
                <a:cs typeface="Arial" pitchFamily="34" charset="0"/>
              </a:rPr>
              <a:t>Бэлэн </a:t>
            </a:r>
            <a:r>
              <a:rPr lang="mn-MN" dirty="0">
                <a:latin typeface="Arial" pitchFamily="34" charset="0"/>
                <a:cs typeface="Arial" pitchFamily="34" charset="0"/>
              </a:rPr>
              <a:t>болсон </a:t>
            </a:r>
            <a:r>
              <a:rPr lang="mn-MN" dirty="0" smtClean="0">
                <a:latin typeface="Arial" pitchFamily="34" charset="0"/>
                <a:cs typeface="Arial" pitchFamily="34" charset="0"/>
              </a:rPr>
              <a:t>хуурай холимог </a:t>
            </a:r>
            <a:r>
              <a:rPr lang="mn-MN" dirty="0">
                <a:latin typeface="Arial" pitchFamily="34" charset="0"/>
                <a:cs typeface="Arial" pitchFamily="34" charset="0"/>
              </a:rPr>
              <a:t>дээр </a:t>
            </a:r>
            <a:r>
              <a:rPr lang="mn-MN" dirty="0" smtClean="0">
                <a:latin typeface="Arial" pitchFamily="34" charset="0"/>
                <a:cs typeface="Arial" pitchFamily="34" charset="0"/>
              </a:rPr>
              <a:t>урьдчилан бэлтгэсэн шингэн сүүг хийж </a:t>
            </a:r>
            <a:r>
              <a:rPr lang="mn-MN" dirty="0">
                <a:latin typeface="Arial" pitchFamily="34" charset="0"/>
                <a:cs typeface="Arial" pitchFamily="34" charset="0"/>
              </a:rPr>
              <a:t>сайтар хутгана. Тасалгааны темпратурт 4-12цаг болоход холимог </a:t>
            </a:r>
            <a:r>
              <a:rPr lang="mn-MN" dirty="0" smtClean="0">
                <a:latin typeface="Arial" pitchFamily="34" charset="0"/>
                <a:cs typeface="Arial" pitchFamily="34" charset="0"/>
              </a:rPr>
              <a:t>жигдэрч </a:t>
            </a:r>
            <a:r>
              <a:rPr lang="mn-MN" dirty="0">
                <a:latin typeface="Arial" pitchFamily="34" charset="0"/>
                <a:cs typeface="Arial" pitchFamily="34" charset="0"/>
              </a:rPr>
              <a:t>бэлэн </a:t>
            </a:r>
            <a:r>
              <a:rPr lang="mn-MN" dirty="0" smtClean="0">
                <a:latin typeface="Arial" pitchFamily="34" charset="0"/>
                <a:cs typeface="Arial" pitchFamily="34" charset="0"/>
              </a:rPr>
              <a:t>болдог.  </a:t>
            </a:r>
            <a:endParaRPr lang="en-US"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xmlns="" val="733000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idx="1"/>
          </p:nvPr>
        </p:nvSpPr>
        <p:spPr>
          <a:xfrm>
            <a:off x="1447800" y="838200"/>
            <a:ext cx="7239000" cy="5287963"/>
          </a:xfrm>
        </p:spPr>
        <p:txBody>
          <a:bodyPr>
            <a:normAutofit/>
          </a:bodyPr>
          <a:lstStyle/>
          <a:p>
            <a:pPr marL="0" indent="0" algn="just">
              <a:buNone/>
            </a:pPr>
            <a:r>
              <a:rPr lang="mn-MN" dirty="0">
                <a:latin typeface="Arial" pitchFamily="34" charset="0"/>
                <a:cs typeface="Arial" pitchFamily="34" charset="0"/>
              </a:rPr>
              <a:t>Сэвсийлт сайн явагдсан зайрмагт агаарын бөмбөлгийн тоо 60-70мкм-ээс хэтрэхгүй. Зайрмагжуулах үеийн Т=-2.5-/-3.5/</a:t>
            </a:r>
            <a:r>
              <a:rPr lang="mn-MN" baseline="30000" dirty="0">
                <a:latin typeface="Arial" pitchFamily="34" charset="0"/>
                <a:cs typeface="Arial" pitchFamily="34" charset="0"/>
              </a:rPr>
              <a:t>0</a:t>
            </a:r>
            <a:r>
              <a:rPr lang="mn-MN" dirty="0">
                <a:latin typeface="Arial" pitchFamily="34" charset="0"/>
                <a:cs typeface="Arial" pitchFamily="34" charset="0"/>
              </a:rPr>
              <a:t>С фризерээс гарахдаа -5-/-7/</a:t>
            </a:r>
            <a:r>
              <a:rPr lang="mn-MN" baseline="30000" dirty="0">
                <a:latin typeface="Arial" pitchFamily="34" charset="0"/>
                <a:cs typeface="Arial" pitchFamily="34" charset="0"/>
              </a:rPr>
              <a:t>0</a:t>
            </a:r>
            <a:r>
              <a:rPr lang="mn-MN" dirty="0">
                <a:latin typeface="Arial" pitchFamily="34" charset="0"/>
                <a:cs typeface="Arial" pitchFamily="34" charset="0"/>
              </a:rPr>
              <a:t>С болсон байна. Бүтэц байдлаараа өтгөн крем зөөлөн зайрмагийг -15-/-18/</a:t>
            </a:r>
            <a:r>
              <a:rPr lang="mn-MN" baseline="30000" dirty="0">
                <a:latin typeface="Arial" pitchFamily="34" charset="0"/>
                <a:cs typeface="Arial" pitchFamily="34" charset="0"/>
              </a:rPr>
              <a:t>0</a:t>
            </a:r>
            <a:r>
              <a:rPr lang="mn-MN" dirty="0">
                <a:latin typeface="Arial" pitchFamily="34" charset="0"/>
                <a:cs typeface="Arial" pitchFamily="34" charset="0"/>
              </a:rPr>
              <a:t>С-т батжуулан хөлдөөж хатуу зайрмаг гаргаж авна. -20-/-23/</a:t>
            </a:r>
            <a:r>
              <a:rPr lang="mn-MN" baseline="30000" dirty="0">
                <a:latin typeface="Arial" pitchFamily="34" charset="0"/>
                <a:cs typeface="Arial" pitchFamily="34" charset="0"/>
              </a:rPr>
              <a:t>0</a:t>
            </a:r>
            <a:r>
              <a:rPr lang="mn-MN" dirty="0">
                <a:latin typeface="Arial" pitchFamily="34" charset="0"/>
                <a:cs typeface="Arial" pitchFamily="34" charset="0"/>
              </a:rPr>
              <a:t>С-тэй орчинд Сүүтэй 1-1.5 сар, Цөцгийтэй 1.5-2 </a:t>
            </a:r>
            <a:r>
              <a:rPr lang="mn-MN" dirty="0" smtClean="0">
                <a:latin typeface="Arial" pitchFamily="34" charset="0"/>
                <a:cs typeface="Arial" pitchFamily="34" charset="0"/>
              </a:rPr>
              <a:t>сар</a:t>
            </a:r>
            <a:r>
              <a:rPr lang="mn-MN" dirty="0" smtClean="0">
                <a:latin typeface="Arial" pitchFamily="34" charset="0"/>
                <a:cs typeface="Arial" pitchFamily="34" charset="0"/>
              </a:rPr>
              <a:t> </a:t>
            </a:r>
            <a:r>
              <a:rPr lang="mn-MN" dirty="0" smtClean="0">
                <a:latin typeface="Arial" pitchFamily="34" charset="0"/>
                <a:cs typeface="Arial" pitchFamily="34" charset="0"/>
              </a:rPr>
              <a:t>хадгална. </a:t>
            </a:r>
            <a:endParaRPr lang="en-US"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xmlns="" val="733000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6145" name="Picture 1"/>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7686" y="152400"/>
            <a:ext cx="8077200" cy="6629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6656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371600" y="273050"/>
            <a:ext cx="3200400" cy="1162050"/>
          </a:xfrm>
        </p:spPr>
        <p:txBody>
          <a:bodyPr>
            <a:normAutofit/>
          </a:bodyPr>
          <a:lstStyle/>
          <a:p>
            <a:pPr algn="ctr"/>
            <a:r>
              <a:rPr lang="mn-MN" sz="3200" b="0" dirty="0" smtClean="0">
                <a:latin typeface="Arial" pitchFamily="34" charset="0"/>
                <a:cs typeface="Arial" pitchFamily="34" charset="0"/>
              </a:rPr>
              <a:t>Зайрмагны машин </a:t>
            </a:r>
            <a:endParaRPr lang="en-US" sz="3200" b="0" dirty="0">
              <a:latin typeface="Arial" pitchFamily="34" charset="0"/>
              <a:cs typeface="Arial" pitchFamily="34" charset="0"/>
            </a:endParaRPr>
          </a:p>
        </p:txBody>
      </p:sp>
      <p:sp>
        <p:nvSpPr>
          <p:cNvPr id="6" name="Text Placeholder 5"/>
          <p:cNvSpPr>
            <a:spLocks noGrp="1"/>
          </p:cNvSpPr>
          <p:nvPr>
            <p:ph type="body" sz="half" idx="2"/>
          </p:nvPr>
        </p:nvSpPr>
        <p:spPr>
          <a:xfrm>
            <a:off x="1371600" y="1435100"/>
            <a:ext cx="3200400" cy="4691063"/>
          </a:xfrm>
        </p:spPr>
        <p:txBody>
          <a:bodyPr>
            <a:normAutofit/>
          </a:bodyPr>
          <a:lstStyle/>
          <a:p>
            <a:pPr algn="just"/>
            <a:r>
              <a:rPr lang="mn-MN" sz="2400" dirty="0">
                <a:latin typeface="Arial" pitchFamily="34" charset="0"/>
                <a:cs typeface="Arial" pitchFamily="34" charset="0"/>
              </a:rPr>
              <a:t>Энэ зайрмагны машин нь цөцгийтэй зайрмаг хийх зориулалттай хамгийн энгийн </a:t>
            </a:r>
            <a:r>
              <a:rPr lang="mn-MN" sz="2400" dirty="0" smtClean="0">
                <a:latin typeface="Arial" pitchFamily="34" charset="0"/>
                <a:cs typeface="Arial" pitchFamily="34" charset="0"/>
              </a:rPr>
              <a:t>бүтэцтэй </a:t>
            </a:r>
            <a:r>
              <a:rPr lang="mn-MN" sz="2400" dirty="0" smtClean="0">
                <a:latin typeface="Arial" pitchFamily="34" charset="0"/>
                <a:cs typeface="Arial" pitchFamily="34" charset="0"/>
              </a:rPr>
              <a:t>машин </a:t>
            </a:r>
            <a:r>
              <a:rPr lang="mn-MN" sz="2400" dirty="0">
                <a:latin typeface="Arial" pitchFamily="34" charset="0"/>
                <a:cs typeface="Arial" pitchFamily="34" charset="0"/>
              </a:rPr>
              <a:t>юм. Энэ машин нь өдөрт 1000-2000ш торхтой, цөцгийтэй зайрмаг хийх хүчин </a:t>
            </a:r>
            <a:r>
              <a:rPr lang="mn-MN" sz="2400" dirty="0" smtClean="0">
                <a:latin typeface="Arial" pitchFamily="34" charset="0"/>
                <a:cs typeface="Arial" pitchFamily="34" charset="0"/>
              </a:rPr>
              <a:t>чадалтай.</a:t>
            </a:r>
            <a:endParaRPr lang="en-US" sz="2400" dirty="0">
              <a:latin typeface="Arial" pitchFamily="34" charset="0"/>
              <a:cs typeface="Arial" pitchFamily="34" charset="0"/>
            </a:endParaRPr>
          </a:p>
        </p:txBody>
      </p:sp>
      <p:pic>
        <p:nvPicPr>
          <p:cNvPr id="8" name="Content Placeholder 7" descr="11850979_746028352175044_905456828_n.jpg"/>
          <p:cNvPicPr>
            <a:picLocks noGrp="1" noChangeAspect="1"/>
          </p:cNvPicPr>
          <p:nvPr>
            <p:ph idx="1"/>
          </p:nvPr>
        </p:nvPicPr>
        <p:blipFill>
          <a:blip r:embed="rId4" cstate="print"/>
          <a:stretch>
            <a:fillRect/>
          </a:stretch>
        </p:blipFill>
        <p:spPr>
          <a:xfrm>
            <a:off x="4953000" y="457200"/>
            <a:ext cx="3296642" cy="5853113"/>
          </a:xfrm>
        </p:spPr>
      </p:pic>
      <p:sp>
        <p:nvSpPr>
          <p:cNvPr id="9" name="Oval 8">
            <a:hlinkClick r:id="rId5" action="ppaction://hlinksldjump"/>
          </p:cNvPr>
          <p:cNvSpPr/>
          <p:nvPr/>
        </p:nvSpPr>
        <p:spPr>
          <a:xfrm>
            <a:off x="1828800" y="59436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846656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17550"/>
          </a:xfrm>
        </p:spPr>
        <p:txBody>
          <a:bodyPr>
            <a:normAutofit/>
          </a:bodyPr>
          <a:lstStyle/>
          <a:p>
            <a:pPr algn="ctr"/>
            <a:r>
              <a:rPr lang="mn-MN" sz="2800" dirty="0" smtClean="0">
                <a:latin typeface="Arial" pitchFamily="34" charset="0"/>
                <a:cs typeface="Arial" pitchFamily="34" charset="0"/>
              </a:rPr>
              <a:t>Зөөхий</a:t>
            </a:r>
            <a:endParaRPr lang="en-US" sz="2800" dirty="0">
              <a:latin typeface="Arial" pitchFamily="34" charset="0"/>
              <a:cs typeface="Arial" pitchFamily="34" charset="0"/>
            </a:endParaRPr>
          </a:p>
        </p:txBody>
      </p:sp>
      <p:pic>
        <p:nvPicPr>
          <p:cNvPr id="5" name="Content Placeholder 4" descr="11830145_746027185508494_1783702900_n.jpg"/>
          <p:cNvPicPr>
            <a:picLocks noGrp="1" noChangeAspect="1"/>
          </p:cNvPicPr>
          <p:nvPr>
            <p:ph idx="1"/>
          </p:nvPr>
        </p:nvPicPr>
        <p:blipFill>
          <a:blip r:embed="rId2" cstate="print"/>
          <a:stretch>
            <a:fillRect/>
          </a:stretch>
        </p:blipFill>
        <p:spPr>
          <a:xfrm>
            <a:off x="4114800" y="990600"/>
            <a:ext cx="4191000" cy="4660900"/>
          </a:xfrm>
        </p:spPr>
      </p:pic>
      <p:sp>
        <p:nvSpPr>
          <p:cNvPr id="4" name="Text Placeholder 3"/>
          <p:cNvSpPr>
            <a:spLocks noGrp="1"/>
          </p:cNvSpPr>
          <p:nvPr>
            <p:ph type="body" sz="half" idx="2"/>
          </p:nvPr>
        </p:nvSpPr>
        <p:spPr>
          <a:xfrm>
            <a:off x="457200" y="1295400"/>
            <a:ext cx="3008313" cy="4876800"/>
          </a:xfrm>
        </p:spPr>
        <p:txBody>
          <a:bodyPr>
            <a:normAutofit lnSpcReduction="10000"/>
          </a:bodyPr>
          <a:lstStyle/>
          <a:p>
            <a:r>
              <a:rPr lang="mn-MN" sz="2400" dirty="0" smtClean="0">
                <a:latin typeface="Arial" pitchFamily="34" charset="0"/>
                <a:cs typeface="Arial" pitchFamily="34" charset="0"/>
              </a:rPr>
              <a:t>Цөцгийг сүүн хүчлийн дундсаг бактерийн хөрөнгөөр исгэснийг зөөхий гэнэ.  Хөрөнгө нь сүүн хүчлийн  </a:t>
            </a:r>
            <a:r>
              <a:rPr lang="en-US" sz="2400" dirty="0" err="1" smtClean="0">
                <a:latin typeface="Arial" pitchFamily="34" charset="0"/>
                <a:cs typeface="Arial" pitchFamily="34" charset="0"/>
              </a:rPr>
              <a:t>Str.lactis</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str.cremoris</a:t>
            </a:r>
            <a:r>
              <a:rPr lang="en-US" sz="2400" dirty="0" smtClean="0">
                <a:latin typeface="Arial" pitchFamily="34" charset="0"/>
                <a:cs typeface="Arial" pitchFamily="34" charset="0"/>
              </a:rPr>
              <a:t>, str. </a:t>
            </a:r>
            <a:r>
              <a:rPr lang="en-US" sz="2400" dirty="0" err="1" smtClean="0">
                <a:latin typeface="Arial" pitchFamily="34" charset="0"/>
                <a:cs typeface="Arial" pitchFamily="34" charset="0"/>
              </a:rPr>
              <a:t>Diacetylactis</a:t>
            </a:r>
            <a:r>
              <a:rPr lang="en-US" sz="2400" dirty="0" smtClean="0">
                <a:latin typeface="Arial" pitchFamily="34" charset="0"/>
                <a:cs typeface="Arial" pitchFamily="34" charset="0"/>
              </a:rPr>
              <a:t> </a:t>
            </a:r>
            <a:r>
              <a:rPr lang="mn-MN" sz="2400" dirty="0" smtClean="0">
                <a:latin typeface="Arial" pitchFamily="34" charset="0"/>
                <a:cs typeface="Arial" pitchFamily="34" charset="0"/>
              </a:rPr>
              <a:t>зэрэг бактер агуулагддаг.</a:t>
            </a:r>
          </a:p>
          <a:p>
            <a:r>
              <a:rPr lang="mn-MN" sz="2400" dirty="0" smtClean="0">
                <a:latin typeface="Arial" pitchFamily="34" charset="0"/>
                <a:cs typeface="Arial" pitchFamily="34" charset="0"/>
              </a:rPr>
              <a:t>Зөөхийний гол түүхий эд нь цөцгий  юм.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mn-MN" sz="3200" dirty="0" smtClean="0">
                <a:latin typeface="Arial" pitchFamily="34" charset="0"/>
                <a:cs typeface="Arial" pitchFamily="34" charset="0"/>
              </a:rPr>
              <a:t>Цөцгий: Сүүг машиндаж гаргаж авсан багсармал бүтээгдэхүүн. </a:t>
            </a:r>
            <a:endParaRPr lang="en-US" sz="3200" dirty="0">
              <a:latin typeface="Arial" pitchFamily="34" charset="0"/>
              <a:cs typeface="Arial" pitchFamily="34" charset="0"/>
            </a:endParaRPr>
          </a:p>
        </p:txBody>
      </p:sp>
      <p:pic>
        <p:nvPicPr>
          <p:cNvPr id="4" name="Content Placeholder 3" descr="11830347_746028938841652_1323681780_n.jpg"/>
          <p:cNvPicPr>
            <a:picLocks noGrp="1" noChangeAspect="1"/>
          </p:cNvPicPr>
          <p:nvPr>
            <p:ph idx="1"/>
          </p:nvPr>
        </p:nvPicPr>
        <p:blipFill>
          <a:blip r:embed="rId2" cstate="print"/>
          <a:stretch>
            <a:fillRect/>
          </a:stretch>
        </p:blipFill>
        <p:spPr>
          <a:xfrm>
            <a:off x="838200" y="1676400"/>
            <a:ext cx="7239000" cy="4449764"/>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600" dirty="0" smtClean="0">
                <a:latin typeface="Arial" pitchFamily="34" charset="0"/>
                <a:cs typeface="Arial" pitchFamily="34" charset="0"/>
              </a:rPr>
              <a:t>ЗӨӨХИЙ ХИЙХ ТЕХНОЛОГИ АЖИЛБАР</a:t>
            </a:r>
            <a:endParaRPr lang="en-US" sz="3600" dirty="0">
              <a:latin typeface="Arial" pitchFamily="34" charset="0"/>
              <a:cs typeface="Arial" pitchFamily="34" charset="0"/>
            </a:endParaRPr>
          </a:p>
        </p:txBody>
      </p:sp>
      <p:sp>
        <p:nvSpPr>
          <p:cNvPr id="4" name="Oval 3"/>
          <p:cNvSpPr/>
          <p:nvPr/>
        </p:nvSpPr>
        <p:spPr>
          <a:xfrm>
            <a:off x="1371600" y="19812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ЦӨЦГИЙН ТОС ТОХИРУУЛАХ</a:t>
            </a:r>
            <a:endParaRPr lang="en-US" dirty="0"/>
          </a:p>
        </p:txBody>
      </p:sp>
      <p:sp>
        <p:nvSpPr>
          <p:cNvPr id="5" name="Oval 4"/>
          <p:cNvSpPr/>
          <p:nvPr/>
        </p:nvSpPr>
        <p:spPr>
          <a:xfrm>
            <a:off x="5181600" y="20574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ТОСЫГ ЖИГДРҮҮЛЭХ</a:t>
            </a:r>
            <a:endParaRPr lang="en-US" dirty="0"/>
          </a:p>
        </p:txBody>
      </p:sp>
      <p:sp>
        <p:nvSpPr>
          <p:cNvPr id="6" name="Oval 5"/>
          <p:cNvSpPr/>
          <p:nvPr/>
        </p:nvSpPr>
        <p:spPr>
          <a:xfrm>
            <a:off x="304800" y="35814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ХАЛААЖ АРИУТГАХ</a:t>
            </a:r>
            <a:endParaRPr lang="en-US" dirty="0"/>
          </a:p>
        </p:txBody>
      </p:sp>
      <p:sp>
        <p:nvSpPr>
          <p:cNvPr id="7" name="Oval 6"/>
          <p:cNvSpPr/>
          <p:nvPr/>
        </p:nvSpPr>
        <p:spPr>
          <a:xfrm>
            <a:off x="3429000" y="36576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ХӨРӨНГӨЛӨХ</a:t>
            </a:r>
            <a:endParaRPr lang="en-US" dirty="0"/>
          </a:p>
        </p:txBody>
      </p:sp>
      <p:sp>
        <p:nvSpPr>
          <p:cNvPr id="8" name="Oval 7"/>
          <p:cNvSpPr/>
          <p:nvPr/>
        </p:nvSpPr>
        <p:spPr>
          <a:xfrm>
            <a:off x="6324600" y="35814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ХӨРГӨХ</a:t>
            </a:r>
            <a:endParaRPr lang="en-US" dirty="0"/>
          </a:p>
        </p:txBody>
      </p:sp>
      <p:sp>
        <p:nvSpPr>
          <p:cNvPr id="9" name="Oval 8"/>
          <p:cNvSpPr/>
          <p:nvPr/>
        </p:nvSpPr>
        <p:spPr>
          <a:xfrm>
            <a:off x="3429000" y="5181600"/>
            <a:ext cx="25908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mn-MN" dirty="0" smtClean="0"/>
              <a:t>САВЛАХ</a:t>
            </a:r>
            <a:endParaRPr lang="en-US" dirty="0"/>
          </a:p>
        </p:txBody>
      </p:sp>
      <p:cxnSp>
        <p:nvCxnSpPr>
          <p:cNvPr id="15" name="Straight Arrow Connector 14"/>
          <p:cNvCxnSpPr/>
          <p:nvPr/>
        </p:nvCxnSpPr>
        <p:spPr>
          <a:xfrm>
            <a:off x="4114800" y="25908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0" y="41148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438400" y="57150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696200" y="25908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6"/>
            <a:endCxn id="8" idx="2"/>
          </p:cNvCxnSpPr>
          <p:nvPr/>
        </p:nvCxnSpPr>
        <p:spPr>
          <a:xfrm flipV="1">
            <a:off x="6019800" y="4076700"/>
            <a:ext cx="304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819400" y="41148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a:hlinkClick r:id="rId2" action="ppaction://hlinksldjump"/>
          </p:cNvPr>
          <p:cNvSpPr/>
          <p:nvPr/>
        </p:nvSpPr>
        <p:spPr>
          <a:xfrm>
            <a:off x="7010400" y="58674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Нормын сүү </a:t>
            </a:r>
            <a:endParaRPr lang="en-US" dirty="0"/>
          </a:p>
        </p:txBody>
      </p:sp>
      <p:pic>
        <p:nvPicPr>
          <p:cNvPr id="4" name="Content Placeholder 3" descr="11853940_746028925508320_407961046_n.jpg"/>
          <p:cNvPicPr>
            <a:picLocks noGrp="1" noChangeAspect="1"/>
          </p:cNvPicPr>
          <p:nvPr>
            <p:ph idx="1"/>
          </p:nvPr>
        </p:nvPicPr>
        <p:blipFill>
          <a:blip r:embed="rId2" cstate="print"/>
          <a:stretch>
            <a:fillRect/>
          </a:stretch>
        </p:blipFill>
        <p:spPr>
          <a:xfrm>
            <a:off x="1219200" y="1447801"/>
            <a:ext cx="6705600" cy="4114800"/>
          </a:xfrm>
        </p:spPr>
      </p:pic>
      <p:sp>
        <p:nvSpPr>
          <p:cNvPr id="5" name="Oval 4">
            <a:hlinkClick r:id="rId3" action="ppaction://hlinksldjump"/>
          </p:cNvPr>
          <p:cNvSpPr/>
          <p:nvPr/>
        </p:nvSpPr>
        <p:spPr>
          <a:xfrm>
            <a:off x="7010400" y="5867400"/>
            <a:ext cx="1752600" cy="609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n-MN" sz="2800" dirty="0" smtClean="0">
                <a:latin typeface="Arial" pitchFamily="34" charset="0"/>
                <a:cs typeface="Arial" pitchFamily="34" charset="0"/>
              </a:rPr>
              <a:t>Буцах</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idx="1"/>
          </p:nvPr>
        </p:nvSpPr>
        <p:spPr/>
        <p:txBody>
          <a:bodyPr>
            <a:normAutofit/>
          </a:bodyPr>
          <a:lstStyle/>
          <a:p>
            <a:pPr>
              <a:buNone/>
            </a:pPr>
            <a:r>
              <a:rPr lang="mn-MN" sz="2800" dirty="0" smtClean="0">
                <a:latin typeface="Arial" pitchFamily="34" charset="0"/>
                <a:cs typeface="Arial" pitchFamily="34" charset="0"/>
              </a:rPr>
              <a:t>Онолын мэдлэгээ бататгах зорилготой хийсэн 14хоногийн сургалтын дадлагаараа бид олж авах зохистой онолын мэдлэгийг олж авсан төдийгүй  бүтээгдэхүүн үйлдвэрлэлээ өөрсдөө гардаж ажиллан худалдаж борлуулдаг байсан. Дадлагажих хугацаанд борлуулалтыг хийж байхад багш, ажилчид зөөхийг, мөн түүнчлэн гол түлхүү эмэгтэй  оюутнууд будаатай тарагийг ихэд таашаан хэрэглэж байсан.</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Khanduu\Brandbook\PowerPoint\PP_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idx="1"/>
          </p:nvPr>
        </p:nvSpPr>
        <p:spPr>
          <a:xfrm>
            <a:off x="685800" y="1981200"/>
            <a:ext cx="8001000" cy="4144963"/>
          </a:xfrm>
        </p:spPr>
        <p:txBody>
          <a:bodyPr>
            <a:normAutofit/>
          </a:bodyPr>
          <a:lstStyle/>
          <a:p>
            <a:pPr marL="0" indent="0" algn="ctr">
              <a:buNone/>
            </a:pPr>
            <a:r>
              <a:rPr lang="mn-MN" sz="6600" dirty="0" smtClean="0">
                <a:latin typeface="Arial" pitchFamily="34" charset="0"/>
                <a:cs typeface="Arial" pitchFamily="34" charset="0"/>
              </a:rPr>
              <a:t>Анхаарал </a:t>
            </a:r>
            <a:r>
              <a:rPr lang="mn-MN" sz="6600" dirty="0" smtClean="0">
                <a:latin typeface="Arial" pitchFamily="34" charset="0"/>
                <a:cs typeface="Arial" pitchFamily="34" charset="0"/>
              </a:rPr>
              <a:t>тавьсанд  </a:t>
            </a:r>
            <a:r>
              <a:rPr lang="mn-MN" sz="6600" dirty="0" smtClean="0">
                <a:latin typeface="Arial" pitchFamily="34" charset="0"/>
                <a:cs typeface="Arial" pitchFamily="34" charset="0"/>
              </a:rPr>
              <a:t>баярлалаа</a:t>
            </a:r>
            <a:endParaRPr lang="en-US" sz="6600" dirty="0">
              <a:latin typeface="Arial" pitchFamily="34" charset="0"/>
              <a:cs typeface="Arial" pitchFamily="34" charset="0"/>
            </a:endParaRPr>
          </a:p>
        </p:txBody>
      </p:sp>
    </p:spTree>
    <p:extLst>
      <p:ext uri="{BB962C8B-B14F-4D97-AF65-F5344CB8AC3E}">
        <p14:creationId xmlns:p14="http://schemas.microsoft.com/office/powerpoint/2010/main" xmlns="" val="3219408200"/>
      </p:ext>
    </p:extLst>
  </p:cSld>
  <p:clrMapOvr>
    <a:masterClrMapping/>
  </p:clrMapOvr>
  <p:timing>
    <p:tnLst>
      <p:par>
        <p:cTn id="1" dur="indefinite" restart="never" nodeType="tmRoot"/>
      </p:par>
    </p:tnLst>
  </p:timing>
</p:sld>
</file>

<file path=ppt/theme/theme1.xml><?xml version="1.0" encoding="utf-8"?>
<a:theme xmlns:a="http://schemas.openxmlformats.org/drawingml/2006/main" name="Seb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2430</TotalTime>
  <Words>801</Words>
  <Application>Microsoft Office PowerPoint</Application>
  <PresentationFormat>On-screen Show (4:3)</PresentationFormat>
  <Paragraphs>126</Paragraphs>
  <Slides>26</Slides>
  <Notes>11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Seb1</vt:lpstr>
      <vt:lpstr>Мал Аж Ахуй, Биотехнологийн сургууль   Бүтээгдэхүүн судлал, хяналт үнэлгээний тэнхим </vt:lpstr>
      <vt:lpstr>Оршил </vt:lpstr>
      <vt:lpstr>Агуулга </vt:lpstr>
      <vt:lpstr>Танилцуулга </vt:lpstr>
      <vt:lpstr>Сүүг шалгаж хүлээж авах</vt:lpstr>
      <vt:lpstr>Анхан шатны боловсруулалт </vt:lpstr>
      <vt:lpstr>Шалгаж хүлээж авсан сүүгээ зэвэрдэггүй ган саванд хадгалдаг.</vt:lpstr>
      <vt:lpstr>Slide 8</vt:lpstr>
      <vt:lpstr>Тараг үйлдвэрлэх технологи </vt:lpstr>
      <vt:lpstr>Тараг үйлдвэрлэх технологийн бүдүүвч </vt:lpstr>
      <vt:lpstr>Манай цехэд</vt:lpstr>
      <vt:lpstr>Бүрэлдсэн тарагаа худалдаанд гаргахдаа 400гр-ийн полистрел аяганд савлан худалдаалдаг.</vt:lpstr>
      <vt:lpstr>Гурвалжин будаатай тараг</vt:lpstr>
      <vt:lpstr>Зайрмаг үйлдвэрлэх технологи </vt:lpstr>
      <vt:lpstr>Slide 15</vt:lpstr>
      <vt:lpstr>Зайрмагны орц, жор </vt:lpstr>
      <vt:lpstr>Технологи дараалал</vt:lpstr>
      <vt:lpstr>Slide 18</vt:lpstr>
      <vt:lpstr>Slide 19</vt:lpstr>
      <vt:lpstr>Зайрмагны машин </vt:lpstr>
      <vt:lpstr>Зөөхий</vt:lpstr>
      <vt:lpstr>Цөцгий: Сүүг машиндаж гаргаж авсан багсармал бүтээгдэхүүн. </vt:lpstr>
      <vt:lpstr>ЗӨӨХИЙ ХИЙХ ТЕХНОЛОГИ АЖИЛБАР</vt:lpstr>
      <vt:lpstr>Нормын сүү </vt:lpstr>
      <vt:lpstr>ДҮГНЭЛТ</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сэдэвт төгсөлтийн ажлыг гүйцэтгэх арга зүй  Ã¿éöýòãýã÷:                О.Нэргүйбаяр          Óäèðäàã÷:                  Л.Бадамханд /M.Sc/            Ж.Рэнцэнханд /M.Sc/            Н.Тогтохбаяр /Sc.D/</dc:title>
  <dc:creator>khand</dc:creator>
  <cp:lastModifiedBy>Saruul</cp:lastModifiedBy>
  <cp:revision>219</cp:revision>
  <cp:lastPrinted>2014-03-13T08:27:49Z</cp:lastPrinted>
  <dcterms:created xsi:type="dcterms:W3CDTF">2014-03-13T06:51:58Z</dcterms:created>
  <dcterms:modified xsi:type="dcterms:W3CDTF">2015-09-12T15:37:42Z</dcterms:modified>
</cp:coreProperties>
</file>