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8"/>
  </p:notesMasterIdLst>
  <p:sldIdLst>
    <p:sldId id="256" r:id="rId2"/>
    <p:sldId id="257" r:id="rId3"/>
    <p:sldId id="258" r:id="rId4"/>
    <p:sldId id="259" r:id="rId5"/>
    <p:sldId id="269" r:id="rId6"/>
    <p:sldId id="261" r:id="rId7"/>
    <p:sldId id="260" r:id="rId8"/>
    <p:sldId id="268" r:id="rId9"/>
    <p:sldId id="270" r:id="rId10"/>
    <p:sldId id="275" r:id="rId11"/>
    <p:sldId id="276" r:id="rId12"/>
    <p:sldId id="266" r:id="rId13"/>
    <p:sldId id="273" r:id="rId14"/>
    <p:sldId id="267" r:id="rId15"/>
    <p:sldId id="263"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44" autoAdjust="0"/>
    <p:restoredTop sz="89228" autoAdjust="0"/>
  </p:normalViewPr>
  <p:slideViewPr>
    <p:cSldViewPr snapToGrid="0">
      <p:cViewPr varScale="1">
        <p:scale>
          <a:sx n="65" d="100"/>
          <a:sy n="65" d="100"/>
        </p:scale>
        <p:origin x="-97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0E494-B54C-4144-B281-A4C0AC37AF52}" type="datetimeFigureOut">
              <a:rPr lang="en-US" smtClean="0"/>
              <a:t>12/13/2015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596EA-F850-4567-AB84-1A8B683FD813}" type="slidenum">
              <a:rPr lang="en-US" smtClean="0"/>
              <a:t>‹#›</a:t>
            </a:fld>
            <a:endParaRPr lang="en-US"/>
          </a:p>
        </p:txBody>
      </p:sp>
    </p:spTree>
    <p:extLst>
      <p:ext uri="{BB962C8B-B14F-4D97-AF65-F5344CB8AC3E}">
        <p14:creationId xmlns:p14="http://schemas.microsoft.com/office/powerpoint/2010/main" val="2898909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7596EA-F850-4567-AB84-1A8B683FD813}" type="slidenum">
              <a:rPr lang="en-US" smtClean="0"/>
              <a:t>8</a:t>
            </a:fld>
            <a:endParaRPr lang="en-US"/>
          </a:p>
        </p:txBody>
      </p:sp>
    </p:spTree>
    <p:extLst>
      <p:ext uri="{BB962C8B-B14F-4D97-AF65-F5344CB8AC3E}">
        <p14:creationId xmlns:p14="http://schemas.microsoft.com/office/powerpoint/2010/main" val="2219241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D4ADCE-D0D6-4805-8E17-1AE67E97FA86}"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205A-90F3-4DCB-8A0D-EA972F5001F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013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D4ADCE-D0D6-4805-8E17-1AE67E97FA86}"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1709220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D4ADCE-D0D6-4805-8E17-1AE67E97FA86}"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205A-90F3-4DCB-8A0D-EA972F5001F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826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D4ADCE-D0D6-4805-8E17-1AE67E97FA86}" type="datetimeFigureOut">
              <a:rPr lang="en-US" smtClean="0"/>
              <a:t>12/13/2015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227250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D4ADCE-D0D6-4805-8E17-1AE67E97FA86}" type="datetimeFigureOut">
              <a:rPr lang="en-US" smtClean="0"/>
              <a:t>12/13/2015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3081198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D4ADCE-D0D6-4805-8E17-1AE67E97FA86}" type="datetimeFigureOut">
              <a:rPr lang="en-US" smtClean="0"/>
              <a:t>12/13/2015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2686499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FD4ADCE-D0D6-4805-8E17-1AE67E97FA86}" type="datetimeFigureOut">
              <a:rPr lang="en-US" smtClean="0"/>
              <a:t>12/13/2015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1169831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FD4ADCE-D0D6-4805-8E17-1AE67E97FA86}" type="datetimeFigureOut">
              <a:rPr lang="en-US" smtClean="0"/>
              <a:t>12/13/2015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C03205A-90F3-4DCB-8A0D-EA972F5001FD}" type="slidenum">
              <a:rPr lang="en-US" smtClean="0"/>
              <a:t>‹#›</a:t>
            </a:fld>
            <a:endParaRPr lang="en-US"/>
          </a:p>
        </p:txBody>
      </p:sp>
    </p:spTree>
    <p:extLst>
      <p:ext uri="{BB962C8B-B14F-4D97-AF65-F5344CB8AC3E}">
        <p14:creationId xmlns:p14="http://schemas.microsoft.com/office/powerpoint/2010/main" val="532134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D4ADCE-D0D6-4805-8E17-1AE67E97FA86}" type="datetimeFigureOut">
              <a:rPr lang="en-US" smtClean="0"/>
              <a:t>12/13/2015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1380576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D4ADCE-D0D6-4805-8E17-1AE67E97FA86}"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3321780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D4ADCE-D0D6-4805-8E17-1AE67E97FA86}"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205A-90F3-4DCB-8A0D-EA972F5001FD}" type="slidenum">
              <a:rPr lang="en-US" smtClean="0"/>
              <a:t>‹#›</a:t>
            </a:fld>
            <a:endParaRPr lang="en-US"/>
          </a:p>
        </p:txBody>
      </p:sp>
    </p:spTree>
    <p:extLst>
      <p:ext uri="{BB962C8B-B14F-4D97-AF65-F5344CB8AC3E}">
        <p14:creationId xmlns:p14="http://schemas.microsoft.com/office/powerpoint/2010/main" val="1767207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FD4ADCE-D0D6-4805-8E17-1AE67E97FA86}" type="datetimeFigureOut">
              <a:rPr lang="en-US" smtClean="0"/>
              <a:t>12/13/2015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C03205A-90F3-4DCB-8A0D-EA972F5001F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0248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u-RU" sz="6000" b="1" dirty="0" smtClean="0">
                <a:latin typeface="AGAvantGarde Mon" panose="020B7200000000000000" pitchFamily="34" charset="0"/>
              </a:rPr>
              <a:t>Хөрсний </a:t>
            </a:r>
            <a:r>
              <a:rPr lang="ru-RU" sz="6000" b="1" dirty="0">
                <a:latin typeface="AGAvantGarde Mon" panose="020B7200000000000000" pitchFamily="34" charset="0"/>
              </a:rPr>
              <a:t>бохирдол ба </a:t>
            </a:r>
            <a:r>
              <a:rPr lang="mn-MN" sz="6000" b="1" dirty="0" smtClean="0">
                <a:latin typeface="AGAvantGarde Mon" panose="020B7200000000000000" pitchFamily="34" charset="0"/>
              </a:rPr>
              <a:t>        </a:t>
            </a:r>
            <a:r>
              <a:rPr lang="ru-RU" sz="6000" b="1" dirty="0" smtClean="0">
                <a:latin typeface="AGAvantGarde Mon" panose="020B7200000000000000" pitchFamily="34" charset="0"/>
              </a:rPr>
              <a:t>“</a:t>
            </a:r>
            <a:r>
              <a:rPr lang="ru-RU" sz="6000" b="1" dirty="0">
                <a:latin typeface="AGAvantGarde Mon" panose="020B7200000000000000" pitchFamily="34" charset="0"/>
              </a:rPr>
              <a:t>чимээгүй тахал</a:t>
            </a:r>
            <a:r>
              <a:rPr lang="ru-RU" b="1" dirty="0">
                <a:latin typeface="AGAvantGarde Mon" panose="020B7200000000000000" pitchFamily="34" charset="0"/>
              </a:rPr>
              <a:t>”</a:t>
            </a:r>
            <a:endParaRPr lang="en-US" dirty="0">
              <a:latin typeface="AGAvantGarde Mon" panose="020B7200000000000000"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71885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614" y="313609"/>
            <a:ext cx="10515600" cy="1325563"/>
          </a:xfrm>
        </p:spPr>
        <p:txBody>
          <a:bodyPr/>
          <a:lstStyle/>
          <a:p>
            <a:r>
              <a:rPr lang="mn-MN" dirty="0" smtClean="0"/>
              <a:t>                             Агуулга</a:t>
            </a:r>
            <a:endParaRPr lang="en-US" dirty="0"/>
          </a:p>
        </p:txBody>
      </p:sp>
      <p:sp>
        <p:nvSpPr>
          <p:cNvPr id="3" name="Content Placeholder 2"/>
          <p:cNvSpPr>
            <a:spLocks noGrp="1"/>
          </p:cNvSpPr>
          <p:nvPr>
            <p:ph idx="1"/>
          </p:nvPr>
        </p:nvSpPr>
        <p:spPr/>
        <p:txBody>
          <a:bodyPr/>
          <a:lstStyle/>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Оршил</a:t>
            </a:r>
          </a:p>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Хөрсний бохирдол гэж юу вэ</a:t>
            </a:r>
            <a:r>
              <a:rPr lang="en-US" sz="2400" dirty="0" smtClean="0">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Монгол  орны хөрсний бохирдлын судалгаа </a:t>
            </a:r>
          </a:p>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Хөрсний бохирдолд нөлөөлж буй эх үүсвэрүүд</a:t>
            </a:r>
          </a:p>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Хөрсний бохирдол хүний эрүүл мэндэд нөлөөлөх нь </a:t>
            </a:r>
          </a:p>
          <a:p>
            <a:pPr algn="just">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Хөрсний бохирдлоос хэрхэн сэргийлэх вэ</a:t>
            </a:r>
            <a:r>
              <a:rPr lang="en-US" sz="2400" dirty="0" smtClean="0">
                <a:latin typeface="Times New Roman" panose="02020603050405020304" pitchFamily="18" charset="0"/>
                <a:cs typeface="Times New Roman" panose="02020603050405020304" pitchFamily="18" charset="0"/>
              </a:rPr>
              <a:t>?</a:t>
            </a:r>
            <a:endParaRPr lang="mn-MN"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endParaRPr lang="en-US" dirty="0"/>
          </a:p>
        </p:txBody>
      </p:sp>
    </p:spTree>
    <p:extLst>
      <p:ext uri="{BB962C8B-B14F-4D97-AF65-F5344CB8AC3E}">
        <p14:creationId xmlns:p14="http://schemas.microsoft.com/office/powerpoint/2010/main" val="3966700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                              Оршил</a:t>
            </a:r>
            <a:endParaRPr lang="en-US" dirty="0"/>
          </a:p>
        </p:txBody>
      </p:sp>
      <p:sp>
        <p:nvSpPr>
          <p:cNvPr id="3" name="Content Placeholder 2"/>
          <p:cNvSpPr>
            <a:spLocks noGrp="1"/>
          </p:cNvSpPr>
          <p:nvPr>
            <p:ph sz="half" idx="1"/>
          </p:nvPr>
        </p:nvSpPr>
        <p:spPr>
          <a:xfrm>
            <a:off x="246130" y="1737360"/>
            <a:ext cx="6666103" cy="5782614"/>
          </a:xfrm>
        </p:spPr>
        <p:txBody>
          <a:bodyPr>
            <a:noAutofit/>
          </a:bodyPr>
          <a:lstStyle/>
          <a:p>
            <a:pPr lvl="2" algn="just"/>
            <a:r>
              <a:rPr lang="mn-MN" sz="2400" dirty="0" smtClean="0">
                <a:latin typeface="Times New Roman" panose="02020603050405020304" pitchFamily="18" charset="0"/>
                <a:cs typeface="Times New Roman" panose="02020603050405020304" pitchFamily="18" charset="0"/>
              </a:rPr>
              <a:t>Дэлхийн газрын хэсгийн бүрхүүлийг педоспер гэнэ</a:t>
            </a:r>
            <a:r>
              <a:rPr lang="en-US" sz="2400" dirty="0" smtClean="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Pedos</a:t>
            </a:r>
            <a:r>
              <a:rPr lang="en-US" sz="2400" dirty="0" smtClean="0">
                <a:latin typeface="Times New Roman" panose="02020603050405020304" pitchFamily="18" charset="0"/>
                <a:cs typeface="Times New Roman" panose="02020603050405020304" pitchFamily="18" charset="0"/>
              </a:rPr>
              <a:t> </a:t>
            </a:r>
            <a:r>
              <a:rPr lang="mn-MN" sz="2400" dirty="0" smtClean="0">
                <a:latin typeface="Times New Roman" panose="02020603050405020304" pitchFamily="18" charset="0"/>
                <a:cs typeface="Times New Roman" panose="02020603050405020304" pitchFamily="18" charset="0"/>
              </a:rPr>
              <a:t>гэдэг нь Грекээр хөрс гэсэн үг юм</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Хөрс гэж дэлхийн литосферийн хатуу давхарга дээрхи нарийн нийлмэл найрлага бүхий сүвэрхэг давхрааг хэлнэ</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Хөрс нь эрдэс болон органик бодисыг агуулдаг</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Уулын чулуулгын хими</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физик эвдрэлийн дүнд янз бүрийн хэмжээтэй чулууны хэлтэрхий үүсч</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улмаар эрдэс үлдэгдэл нь ус хөрс салхиар зөөлөрч хөрсийг үүсгэнэ</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804597" y="1737359"/>
            <a:ext cx="2815437" cy="4439603"/>
          </a:xfrm>
        </p:spPr>
      </p:pic>
    </p:spTree>
    <p:extLst>
      <p:ext uri="{BB962C8B-B14F-4D97-AF65-F5344CB8AC3E}">
        <p14:creationId xmlns:p14="http://schemas.microsoft.com/office/powerpoint/2010/main" val="805570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mn-MN" dirty="0" smtClean="0"/>
              <a:t>Хөрсний бохирдол гэж юу вэ</a:t>
            </a:r>
            <a:r>
              <a:rPr lang="en-US" dirty="0"/>
              <a:t>?</a:t>
            </a:r>
          </a:p>
        </p:txBody>
      </p:sp>
      <p:sp>
        <p:nvSpPr>
          <p:cNvPr id="3" name="Content Placeholder 2"/>
          <p:cNvSpPr>
            <a:spLocks noGrp="1"/>
          </p:cNvSpPr>
          <p:nvPr>
            <p:ph sz="half" idx="1"/>
          </p:nvPr>
        </p:nvSpPr>
        <p:spPr>
          <a:xfrm>
            <a:off x="386366" y="1912513"/>
            <a:ext cx="6159322" cy="7199291"/>
          </a:xfrm>
        </p:spPr>
        <p:txBody>
          <a:bodyPr>
            <a:normAutofit/>
          </a:bodyPr>
          <a:lstStyle/>
          <a:p>
            <a:pPr algn="just">
              <a:lnSpc>
                <a:spcPct val="100000"/>
              </a:lnSpc>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Хөрсөнд агуулагдаж болох бодис</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элементүүдийн зөвшөөрөгдөх хэмжээ стандарт заасан хэмжээнээс давсан тохиолдолд тухайн хөрсийг бохирдсон гэж үзнэ</a:t>
            </a:r>
            <a:r>
              <a:rPr lang="en-US" sz="2400" dirty="0" smtClean="0">
                <a:latin typeface="Times New Roman" panose="02020603050405020304" pitchFamily="18" charset="0"/>
                <a:cs typeface="Times New Roman" panose="02020603050405020304" pitchFamily="18" charset="0"/>
              </a:rPr>
              <a:t>. (</a:t>
            </a:r>
            <a:r>
              <a:rPr lang="mn-MN" sz="2400" dirty="0" smtClean="0">
                <a:latin typeface="Times New Roman" panose="02020603050405020304" pitchFamily="18" charset="0"/>
                <a:cs typeface="Times New Roman" panose="02020603050405020304" pitchFamily="18" charset="0"/>
              </a:rPr>
              <a:t>хүнд металл нян нефть бүтээгдэхүүн</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цацраг идэвхжилт гэх мэт</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8719" y="1912513"/>
            <a:ext cx="5181600" cy="3834349"/>
          </a:xfrm>
        </p:spPr>
      </p:pic>
    </p:spTree>
    <p:extLst>
      <p:ext uri="{BB962C8B-B14F-4D97-AF65-F5344CB8AC3E}">
        <p14:creationId xmlns:p14="http://schemas.microsoft.com/office/powerpoint/2010/main" val="2456898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a:t>Монгол  орны хөрсний бохирдлын судалгаа </a:t>
            </a:r>
            <a:br>
              <a:rPr lang="mn-MN" dirty="0"/>
            </a:br>
            <a:endParaRPr lang="en-US" dirty="0"/>
          </a:p>
        </p:txBody>
      </p:sp>
      <p:sp>
        <p:nvSpPr>
          <p:cNvPr id="3" name="Content Placeholder 2"/>
          <p:cNvSpPr>
            <a:spLocks noGrp="1"/>
          </p:cNvSpPr>
          <p:nvPr>
            <p:ph sz="half" idx="1"/>
          </p:nvPr>
        </p:nvSpPr>
        <p:spPr>
          <a:xfrm>
            <a:off x="1097279" y="1845733"/>
            <a:ext cx="9309464" cy="6224209"/>
          </a:xfrm>
        </p:spPr>
        <p:txBody>
          <a:bodyPr>
            <a:normAutofit/>
          </a:bodyPr>
          <a:lstStyle/>
          <a:p>
            <a:pPr>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Хөрсний </a:t>
            </a:r>
            <a:r>
              <a:rPr lang="mn-MN" sz="2400" dirty="0">
                <a:latin typeface="Times New Roman" panose="02020603050405020304" pitchFamily="18" charset="0"/>
                <a:cs typeface="Times New Roman" panose="02020603050405020304" pitchFamily="18" charset="0"/>
              </a:rPr>
              <a:t>бохирдлыг хавар газар гэсэх үе, намар хөрс хөлдөхөөс өмнө шинжилдэг. </a:t>
            </a:r>
            <a:r>
              <a:rPr lang="mn-MN" sz="2400" dirty="0" smtClean="0">
                <a:latin typeface="Times New Roman" panose="02020603050405020304" pitchFamily="18" charset="0"/>
                <a:cs typeface="Times New Roman" panose="02020603050405020304" pitchFamily="18" charset="0"/>
              </a:rPr>
              <a:t>есөн </a:t>
            </a:r>
            <a:r>
              <a:rPr lang="mn-MN" sz="2400" dirty="0">
                <a:latin typeface="Times New Roman" panose="02020603050405020304" pitchFamily="18" charset="0"/>
                <a:cs typeface="Times New Roman" panose="02020603050405020304" pitchFamily="18" charset="0"/>
              </a:rPr>
              <a:t>дүүргийн 69 цэгээс дээж </a:t>
            </a:r>
            <a:r>
              <a:rPr lang="mn-MN" sz="2400" dirty="0" smtClean="0">
                <a:latin typeface="Times New Roman" panose="02020603050405020304" pitchFamily="18" charset="0"/>
                <a:cs typeface="Times New Roman" panose="02020603050405020304" pitchFamily="18" charset="0"/>
              </a:rPr>
              <a:t>авч. </a:t>
            </a:r>
            <a:r>
              <a:rPr lang="mn-MN" sz="2400" dirty="0">
                <a:latin typeface="Times New Roman" panose="02020603050405020304" pitchFamily="18" charset="0"/>
                <a:cs typeface="Times New Roman" panose="02020603050405020304" pitchFamily="18" charset="0"/>
              </a:rPr>
              <a:t>Шинжилгээгээр нян судлал, химийн, хүнд металын илэрцийг тодорхойлдог. Нян судлалын шинжилгээгээр нийт хөрсний бохирдол ямар байгааг тогтооно. Мөн өвчин үүсгэгч нян байгаа эсэхийг шинжилдэг. Нийт сорьцын 23 хувь нь бага бохирдолтой, 52 хувь нь дунд зэргийн, маш бохирдолтой ангилалд 14 хувь нь гарсан.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246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788940"/>
          </a:xfrm>
        </p:spPr>
        <p:txBody>
          <a:bodyPr>
            <a:normAutofit fontScale="90000"/>
          </a:bodyPr>
          <a:lstStyle/>
          <a:p>
            <a:r>
              <a:rPr lang="mn-MN" b="1" dirty="0">
                <a:cs typeface="Times New Roman" panose="02020603050405020304" pitchFamily="18" charset="0"/>
              </a:rPr>
              <a:t>Хөрсний бохирдол ихтэй дүүргүүд, бүс нутгууд </a:t>
            </a:r>
            <a:r>
              <a:rPr lang="mn-MN" dirty="0"/>
              <a:t/>
            </a:r>
            <a:br>
              <a:rPr lang="mn-MN" dirty="0"/>
            </a:br>
            <a:endParaRPr lang="en-US" dirty="0"/>
          </a:p>
        </p:txBody>
      </p:sp>
      <p:sp>
        <p:nvSpPr>
          <p:cNvPr id="3" name="Content Placeholder 2"/>
          <p:cNvSpPr>
            <a:spLocks noGrp="1"/>
          </p:cNvSpPr>
          <p:nvPr>
            <p:ph sz="half" idx="1"/>
          </p:nvPr>
        </p:nvSpPr>
        <p:spPr>
          <a:xfrm>
            <a:off x="664027" y="1291771"/>
            <a:ext cx="9670961" cy="5225143"/>
          </a:xfrm>
        </p:spPr>
        <p:txBody>
          <a:bodyPr>
            <a:normAutofit/>
          </a:bodyPr>
          <a:lstStyle/>
          <a:p>
            <a:endParaRPr lang="mn-MN" dirty="0" smtClean="0">
              <a:effectLst/>
            </a:endParaRPr>
          </a:p>
          <a:p>
            <a:pPr lvl="0"/>
            <a:r>
              <a:rPr lang="mn-MN" dirty="0" smtClean="0">
                <a:effectLst/>
              </a:rPr>
              <a:t>      </a:t>
            </a:r>
            <a:r>
              <a:rPr lang="mn-MN" sz="26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Арьс ширний үйлдвэр- хром, хар тугалга, никель </a:t>
            </a:r>
          </a:p>
          <a:p>
            <a:pPr lvl="0"/>
            <a:r>
              <a:rPr lang="mn-MN" sz="2400" dirty="0" smtClean="0">
                <a:effectLst/>
                <a:latin typeface="Times New Roman" panose="02020603050405020304" pitchFamily="18" charset="0"/>
                <a:cs typeface="Times New Roman" panose="02020603050405020304" pitchFamily="18" charset="0"/>
              </a:rPr>
              <a:t>         Ногоон нуур- хром, хар тугалга, никель </a:t>
            </a:r>
          </a:p>
          <a:p>
            <a:pPr lvl="0"/>
            <a:r>
              <a:rPr lang="mn-MN" sz="2400" dirty="0" smtClean="0">
                <a:effectLst/>
                <a:latin typeface="Times New Roman" panose="02020603050405020304" pitchFamily="18" charset="0"/>
                <a:cs typeface="Times New Roman" panose="02020603050405020304" pitchFamily="18" charset="0"/>
              </a:rPr>
              <a:t>         100 айл- хром, хар тугалга, никель </a:t>
            </a:r>
          </a:p>
          <a:p>
            <a:pPr lvl="0"/>
            <a:r>
              <a:rPr lang="mn-MN" sz="2400" dirty="0" smtClean="0">
                <a:effectLst/>
                <a:latin typeface="Times New Roman" panose="02020603050405020304" pitchFamily="18" charset="0"/>
                <a:cs typeface="Times New Roman" panose="02020603050405020304" pitchFamily="18" charset="0"/>
              </a:rPr>
              <a:t>         Шувуун фабрик, бөхөгийн голын адаг- </a:t>
            </a:r>
            <a:r>
              <a:rPr lang="en-US" sz="2400" dirty="0" err="1" smtClean="0">
                <a:effectLst/>
                <a:latin typeface="Times New Roman" panose="02020603050405020304" pitchFamily="18" charset="0"/>
                <a:cs typeface="Times New Roman" panose="02020603050405020304" pitchFamily="18" charset="0"/>
              </a:rPr>
              <a:t>E.Coli</a:t>
            </a:r>
            <a:r>
              <a:rPr lang="en-US" sz="24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эмгэг төрөгч бактер, мөөгөнцөр </a:t>
            </a:r>
          </a:p>
          <a:p>
            <a:pPr lvl="0"/>
            <a:r>
              <a:rPr lang="mn-MN" sz="2400" dirty="0" smtClean="0">
                <a:effectLst/>
                <a:latin typeface="Times New Roman" panose="02020603050405020304" pitchFamily="18" charset="0"/>
                <a:cs typeface="Times New Roman" panose="02020603050405020304" pitchFamily="18" charset="0"/>
              </a:rPr>
              <a:t>         Хан-Уул дүүргийн Өлзийт хороолол- </a:t>
            </a:r>
            <a:r>
              <a:rPr lang="en-US" sz="2400" dirty="0" err="1" smtClean="0">
                <a:effectLst/>
                <a:latin typeface="Times New Roman" panose="02020603050405020304" pitchFamily="18" charset="0"/>
                <a:cs typeface="Times New Roman" panose="02020603050405020304" pitchFamily="18" charset="0"/>
              </a:rPr>
              <a:t>E.Coli</a:t>
            </a:r>
            <a:r>
              <a:rPr lang="en-US" sz="24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мөөгөнцөр </a:t>
            </a:r>
          </a:p>
          <a:p>
            <a:pPr lvl="0"/>
            <a:r>
              <a:rPr lang="mn-MN" sz="2400" dirty="0" smtClean="0">
                <a:effectLst/>
                <a:latin typeface="Times New Roman" panose="02020603050405020304" pitchFamily="18" charset="0"/>
                <a:cs typeface="Times New Roman" panose="02020603050405020304" pitchFamily="18" charset="0"/>
              </a:rPr>
              <a:t>           Баянзүрх дүүргийн Амгалангийн вокзал- </a:t>
            </a:r>
            <a:r>
              <a:rPr lang="en-US" sz="2400" dirty="0" err="1" smtClean="0">
                <a:effectLst/>
                <a:latin typeface="Times New Roman" panose="02020603050405020304" pitchFamily="18" charset="0"/>
                <a:cs typeface="Times New Roman" panose="02020603050405020304" pitchFamily="18" charset="0"/>
              </a:rPr>
              <a:t>E.Coli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Salmonelle</a:t>
            </a:r>
            <a:r>
              <a:rPr lang="en-US" sz="2400" dirty="0" smtClean="0">
                <a:effectLst/>
                <a:latin typeface="Times New Roman" panose="02020603050405020304" pitchFamily="18" charset="0"/>
                <a:cs typeface="Times New Roman" panose="02020603050405020304" pitchFamily="18" charset="0"/>
              </a:rPr>
              <a:t> </a:t>
            </a:r>
          </a:p>
          <a:p>
            <a:pPr lvl="0"/>
            <a:r>
              <a:rPr lang="en-US" sz="24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Сонгинохайрхан дүүргийн Сонгины амралт-</a:t>
            </a:r>
            <a:r>
              <a:rPr lang="mn-MN" sz="2400" b="1"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E.Coli</a:t>
            </a:r>
            <a:r>
              <a:rPr lang="en-US" sz="24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мөөгөнцөр их хэмжээтэй </a:t>
            </a:r>
          </a:p>
          <a:p>
            <a:pPr lvl="0"/>
            <a:r>
              <a:rPr lang="mn-MN" sz="2400" dirty="0" smtClean="0">
                <a:effectLst/>
                <a:latin typeface="Times New Roman" panose="02020603050405020304" pitchFamily="18" charset="0"/>
                <a:cs typeface="Times New Roman" panose="02020603050405020304" pitchFamily="18" charset="0"/>
              </a:rPr>
              <a:t>        Нарантуул захын орчим-Аммоний азот 50 дахин их </a:t>
            </a:r>
          </a:p>
          <a:p>
            <a:endParaRPr lang="en-US" sz="2400" dirty="0"/>
          </a:p>
        </p:txBody>
      </p:sp>
    </p:spTree>
    <p:extLst>
      <p:ext uri="{BB962C8B-B14F-4D97-AF65-F5344CB8AC3E}">
        <p14:creationId xmlns:p14="http://schemas.microsoft.com/office/powerpoint/2010/main" val="1564936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341" y="0"/>
            <a:ext cx="11938715" cy="1450757"/>
          </a:xfrm>
        </p:spPr>
        <p:txBody>
          <a:bodyPr/>
          <a:lstStyle/>
          <a:p>
            <a:r>
              <a:rPr lang="mn-MN" dirty="0" smtClean="0"/>
              <a:t>Хөрсний бохирдолд нөлөөлж буй эх үүсвэрүүд</a:t>
            </a:r>
            <a:endParaRPr lang="en-US" dirty="0"/>
          </a:p>
        </p:txBody>
      </p:sp>
      <p:sp>
        <p:nvSpPr>
          <p:cNvPr id="3" name="Content Placeholder 2"/>
          <p:cNvSpPr>
            <a:spLocks noGrp="1"/>
          </p:cNvSpPr>
          <p:nvPr>
            <p:ph idx="1"/>
          </p:nvPr>
        </p:nvSpPr>
        <p:spPr>
          <a:xfrm>
            <a:off x="723793" y="1738648"/>
            <a:ext cx="10058400" cy="4066052"/>
          </a:xfrm>
        </p:spPr>
        <p:txBody>
          <a:bodyPr>
            <a:noAutofit/>
          </a:bodyPr>
          <a:lstStyle/>
          <a:p>
            <a:pPr lvl="0">
              <a:buFont typeface="Arial" panose="020B0604020202020204" pitchFamily="34" charset="0"/>
              <a:buChar char="•"/>
            </a:pPr>
            <a:r>
              <a:rPr lang="mn-MN" sz="2400" dirty="0" smtClean="0">
                <a:effectLst/>
                <a:latin typeface="AGAvantGarde Mon" panose="020B7200000000000000" pitchFamily="34" charset="0"/>
              </a:rPr>
              <a:t> </a:t>
            </a:r>
            <a:r>
              <a:rPr lang="mn-MN" sz="2400" dirty="0" smtClean="0">
                <a:effectLst/>
                <a:latin typeface="Times New Roman" panose="02020603050405020304" pitchFamily="18" charset="0"/>
                <a:cs typeface="Times New Roman" panose="02020603050405020304" pitchFamily="18" charset="0"/>
              </a:rPr>
              <a:t>Гэр хорооллын жорлон</a:t>
            </a:r>
          </a:p>
          <a:p>
            <a:pPr lvl="0">
              <a:buFont typeface="Arial" panose="020B0604020202020204" pitchFamily="34" charset="0"/>
              <a:buChar char="•"/>
            </a:pPr>
            <a:r>
              <a:rPr lang="mn-MN" sz="2400" dirty="0" smtClean="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 </a:t>
            </a:r>
            <a:r>
              <a:rPr lang="mn-MN" sz="2400" dirty="0" smtClean="0">
                <a:latin typeface="Times New Roman" panose="02020603050405020304" pitchFamily="18" charset="0"/>
                <a:cs typeface="Times New Roman" panose="02020603050405020304" pitchFamily="18" charset="0"/>
              </a:rPr>
              <a:t>и</a:t>
            </a:r>
            <a:r>
              <a:rPr lang="mn-MN" sz="2400" dirty="0" smtClean="0">
                <a:effectLst/>
                <a:latin typeface="Times New Roman" panose="02020603050405020304" pitchFamily="18" charset="0"/>
                <a:cs typeface="Times New Roman" panose="02020603050405020304" pitchFamily="18" charset="0"/>
              </a:rPr>
              <a:t>л бие засах </a:t>
            </a:r>
          </a:p>
          <a:p>
            <a:pPr lvl="0">
              <a:buFont typeface="Arial" panose="020B0604020202020204" pitchFamily="34" charset="0"/>
              <a:buChar char="•"/>
            </a:pPr>
            <a:r>
              <a:rPr lang="mn-MN" sz="2400" dirty="0" smtClean="0">
                <a:effectLst/>
                <a:latin typeface="Times New Roman" panose="02020603050405020304" pitchFamily="18" charset="0"/>
                <a:cs typeface="Times New Roman" panose="02020603050405020304" pitchFamily="18" charset="0"/>
              </a:rPr>
              <a:t>  Үхсэн мал, нохойны хүүрийг хаях   </a:t>
            </a:r>
          </a:p>
          <a:p>
            <a:pPr lvl="0">
              <a:buFont typeface="Arial" panose="020B0604020202020204" pitchFamily="34" charset="0"/>
              <a:buChar char="•"/>
            </a:pPr>
            <a:r>
              <a:rPr lang="mn-MN" sz="2400" dirty="0" smtClean="0">
                <a:latin typeface="Times New Roman" panose="02020603050405020304" pitchFamily="18" charset="0"/>
                <a:cs typeface="Times New Roman" panose="02020603050405020304" pitchFamily="18" charset="0"/>
              </a:rPr>
              <a:t>   Автомашиний задгай </a:t>
            </a:r>
            <a:r>
              <a:rPr lang="mn-MN" sz="2400" dirty="0">
                <a:latin typeface="Times New Roman" panose="02020603050405020304" pitchFamily="18" charset="0"/>
                <a:cs typeface="Times New Roman" panose="02020603050405020304" pitchFamily="18" charset="0"/>
              </a:rPr>
              <a:t>угаалгын </a:t>
            </a:r>
            <a:r>
              <a:rPr lang="mn-MN" sz="2400" dirty="0" smtClean="0">
                <a:latin typeface="Times New Roman" panose="02020603050405020304" pitchFamily="18" charset="0"/>
                <a:cs typeface="Times New Roman" panose="02020603050405020304" pitchFamily="18" charset="0"/>
              </a:rPr>
              <a:t>газар</a:t>
            </a:r>
          </a:p>
          <a:p>
            <a:pPr lvl="0">
              <a:buFont typeface="Arial" panose="020B0604020202020204" pitchFamily="34" charset="0"/>
              <a:buChar char="•"/>
            </a:pPr>
            <a:r>
              <a:rPr lang="mn-MN" sz="2400" dirty="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 </a:t>
            </a:r>
            <a:r>
              <a:rPr lang="mn-MN" sz="2400" dirty="0" smtClean="0">
                <a:effectLst/>
                <a:latin typeface="Times New Roman" panose="02020603050405020304" pitchFamily="18" charset="0"/>
                <a:cs typeface="Times New Roman" panose="02020603050405020304" pitchFamily="18" charset="0"/>
              </a:rPr>
              <a:t>Фермерийн аж ахуй эрхэлж буй аж ахуйн нэгжүүд болон     хувь хүмүүс амьтан малын ялгадас бууцын гол</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уулын ам</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жалга руу замбараагүй ихээр асгах</a:t>
            </a:r>
            <a:r>
              <a:rPr lang="en-US" sz="2400" dirty="0" smtClean="0">
                <a:latin typeface="Times New Roman" panose="02020603050405020304" pitchFamily="18" charset="0"/>
                <a:cs typeface="Times New Roman" panose="02020603050405020304" pitchFamily="18" charset="0"/>
              </a:rPr>
              <a:t>.</a:t>
            </a:r>
            <a:r>
              <a:rPr lang="mn-MN" sz="2400" dirty="0" smtClean="0">
                <a:latin typeface="Times New Roman" panose="02020603050405020304" pitchFamily="18" charset="0"/>
                <a:cs typeface="Times New Roman" panose="02020603050405020304" pitchFamily="18" charset="0"/>
              </a:rPr>
              <a:t>   </a:t>
            </a:r>
            <a:endParaRPr lang="mn-MN" sz="24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058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73045" y="0"/>
            <a:ext cx="13470673" cy="1979867"/>
          </a:xfrm>
        </p:spPr>
        <p:txBody>
          <a:bodyPr>
            <a:noAutofit/>
          </a:bodyPr>
          <a:lstStyle/>
          <a:p>
            <a:pPr lvl="0"/>
            <a:r>
              <a:rPr lang="mn-MN" dirty="0" smtClean="0"/>
              <a:t> Гэр хорооллын жорлон</a:t>
            </a:r>
            <a:br>
              <a:rPr lang="mn-MN" dirty="0" smtClean="0"/>
            </a:br>
            <a:r>
              <a:rPr lang="mn-MN" dirty="0" smtClean="0"/>
              <a:t>        </a:t>
            </a:r>
            <a:br>
              <a:rPr lang="mn-MN" dirty="0" smtClean="0"/>
            </a:br>
            <a:endParaRPr lang="en-US" dirty="0"/>
          </a:p>
        </p:txBody>
      </p:sp>
      <p:sp>
        <p:nvSpPr>
          <p:cNvPr id="3" name="Content Placeholder 2"/>
          <p:cNvSpPr>
            <a:spLocks noGrp="1"/>
          </p:cNvSpPr>
          <p:nvPr>
            <p:ph sz="half" idx="2"/>
          </p:nvPr>
        </p:nvSpPr>
        <p:spPr>
          <a:xfrm>
            <a:off x="995680" y="1737360"/>
            <a:ext cx="4937760" cy="4995746"/>
          </a:xfrm>
        </p:spPr>
        <p:txBody>
          <a:bodyPr>
            <a:normAutofit fontScale="47500" lnSpcReduction="20000"/>
          </a:bodyPr>
          <a:lstStyle/>
          <a:p>
            <a:endParaRPr lang="en-US" dirty="0" smtClean="0"/>
          </a:p>
          <a:p>
            <a:r>
              <a:rPr lang="mn-MN" sz="4400" dirty="0" smtClean="0">
                <a:latin typeface="AGAvantGarde Mon" panose="020B7200000000000000" pitchFamily="34" charset="0"/>
              </a:rPr>
              <a:t> </a:t>
            </a:r>
            <a:r>
              <a:rPr lang="mn-MN" sz="5100" dirty="0" smtClean="0">
                <a:latin typeface="Times New Roman" panose="02020603050405020304" pitchFamily="18" charset="0"/>
                <a:cs typeface="Times New Roman" panose="02020603050405020304" pitchFamily="18" charset="0"/>
              </a:rPr>
              <a:t> Жил бүрийн 11 дүгээр сарын 19. Дэлхийн "00" /нойл/-ын өдрийг 1</a:t>
            </a:r>
            <a:r>
              <a:rPr lang="en-US" sz="5100" dirty="0" smtClean="0">
                <a:latin typeface="Times New Roman" panose="02020603050405020304" pitchFamily="18" charset="0"/>
                <a:cs typeface="Times New Roman" panose="02020603050405020304" pitchFamily="18" charset="0"/>
              </a:rPr>
              <a:t>1</a:t>
            </a:r>
            <a:r>
              <a:rPr lang="mn-MN" sz="5100" dirty="0" smtClean="0">
                <a:latin typeface="Times New Roman" panose="02020603050405020304" pitchFamily="18" charset="0"/>
                <a:cs typeface="Times New Roman" panose="02020603050405020304" pitchFamily="18" charset="0"/>
              </a:rPr>
              <a:t> дахь жилдээ тэмдэглэх гэж  байна. </a:t>
            </a:r>
            <a:br>
              <a:rPr lang="mn-MN" sz="5100" dirty="0" smtClean="0">
                <a:latin typeface="Times New Roman" panose="02020603050405020304" pitchFamily="18" charset="0"/>
                <a:cs typeface="Times New Roman" panose="02020603050405020304" pitchFamily="18" charset="0"/>
              </a:rPr>
            </a:br>
            <a:r>
              <a:rPr lang="mn-MN" sz="5100" dirty="0" smtClean="0">
                <a:latin typeface="Times New Roman" panose="02020603050405020304" pitchFamily="18" charset="0"/>
                <a:cs typeface="Times New Roman" panose="02020603050405020304" pitchFamily="18" charset="0"/>
              </a:rPr>
              <a:t>  2014 оны судалгаагаар 310 мянга гаруй 00 нийслэлд бий. Түүнийг дагаад 130 гаруй мянган угаадасны нүх бий гэх тооцоо гарсан. Уг нь Монгол Улс гэр хорооллын ариун цэврийн байгууламжийг зохицуулах стандарттай. Гэвч нийслэлийн гэр хорооллын 80 гаруй хувь нь энэ стандартыг мөрддөггүй. Энэ бүгдээс үүдээд хөрсний бохирдол дээд цэгтээ хүрч байна</a:t>
            </a:r>
            <a:r>
              <a:rPr lang="mn-MN" sz="5100" dirty="0" smtClean="0">
                <a:latin typeface="AGAvantGarde Mon" panose="020B7200000000000000" pitchFamily="34" charset="0"/>
              </a:rPr>
              <a:t>.</a:t>
            </a:r>
            <a:endParaRPr lang="en-US" sz="5100" dirty="0">
              <a:latin typeface="AGAvantGarde Mon" panose="020B7200000000000000" pitchFamily="34" charset="0"/>
            </a:endParaRPr>
          </a:p>
        </p:txBody>
      </p:sp>
      <p:sp>
        <p:nvSpPr>
          <p:cNvPr id="20" name="Text Placeholder 19"/>
          <p:cNvSpPr>
            <a:spLocks noGrp="1"/>
          </p:cNvSpPr>
          <p:nvPr>
            <p:ph type="body" sz="quarter" idx="3"/>
          </p:nvPr>
        </p:nvSpPr>
        <p:spPr/>
        <p:txBody>
          <a:bodyPr/>
          <a:lstStyle/>
          <a:p>
            <a:endParaRPr lang="en-US" dirty="0"/>
          </a:p>
        </p:txBody>
      </p:sp>
      <p:pic>
        <p:nvPicPr>
          <p:cNvPr id="15" name="Content Placeholder 14"/>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323321" y="3955263"/>
            <a:ext cx="4933604" cy="2358452"/>
          </a:xfr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9165" y="1737360"/>
            <a:ext cx="4927955" cy="2628578"/>
          </a:xfrm>
          <a:prstGeom prst="rect">
            <a:avLst/>
          </a:prstGeom>
        </p:spPr>
      </p:pic>
    </p:spTree>
    <p:extLst>
      <p:ext uri="{BB962C8B-B14F-4D97-AF65-F5344CB8AC3E}">
        <p14:creationId xmlns:p14="http://schemas.microsoft.com/office/powerpoint/2010/main" val="880026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Ил жорлонгийн хор хөнөөлийн талаарх тоо баримт</a:t>
            </a:r>
            <a:endParaRPr lang="en-US" dirty="0"/>
          </a:p>
        </p:txBody>
      </p:sp>
      <p:sp>
        <p:nvSpPr>
          <p:cNvPr id="3" name="Content Placeholder 2"/>
          <p:cNvSpPr>
            <a:spLocks noGrp="1"/>
          </p:cNvSpPr>
          <p:nvPr>
            <p:ph sz="half" idx="1"/>
          </p:nvPr>
        </p:nvSpPr>
        <p:spPr>
          <a:xfrm>
            <a:off x="1097278" y="1845734"/>
            <a:ext cx="9939915" cy="4023360"/>
          </a:xfrm>
        </p:spPr>
        <p:txBody>
          <a:bodyPr>
            <a:normAutofit/>
          </a:bodyPr>
          <a:lstStyle/>
          <a:p>
            <a:r>
              <a:rPr lang="mn-MN" dirty="0"/>
              <a:t/>
            </a:r>
            <a:br>
              <a:rPr lang="mn-MN" dirty="0"/>
            </a:br>
            <a:r>
              <a:rPr lang="mn-MN" dirty="0"/>
              <a:t/>
            </a:r>
            <a:br>
              <a:rPr lang="mn-MN" dirty="0"/>
            </a:br>
            <a:r>
              <a:rPr lang="mn-MN" dirty="0"/>
              <a:t>  </a:t>
            </a:r>
            <a:r>
              <a:rPr lang="mn-MN" sz="2400" dirty="0">
                <a:latin typeface="AGAvantGarde Mon" panose="020B7200000000000000" pitchFamily="34" charset="0"/>
              </a:rPr>
              <a:t> </a:t>
            </a:r>
            <a:r>
              <a:rPr lang="mn-MN" sz="2400" dirty="0">
                <a:latin typeface="Times New Roman" panose="02020603050405020304" pitchFamily="18" charset="0"/>
                <a:cs typeface="Times New Roman" panose="02020603050405020304" pitchFamily="18" charset="0"/>
              </a:rPr>
              <a:t>Нэг грамм өтгөн ялгадсанд 16 сая вирус, нэг сая бактери, 1000 паразитын цист, 100 паразитын өндөг агуулагддаг. Дэлхийн хэмжээнд бохирдсон ундны ус, шаардлага хангаагүй ариун цэврийн байгууламж, эрүүл ахуйг хангалтгүй сахиснаас болсон өвчлөл, нийт өвчлөлийн 88 хувийг эзэлдэг. Харин бие зассаныхаа дараа савангаар гараа угааж хэвших нь гэдэсний өвчлөлийг 40 хувиар бууруулдаг. </a:t>
            </a:r>
            <a:br>
              <a:rPr lang="mn-MN" sz="2400" dirty="0">
                <a:latin typeface="Times New Roman" panose="02020603050405020304" pitchFamily="18" charset="0"/>
                <a:cs typeface="Times New Roman" panose="02020603050405020304" pitchFamily="18" charset="0"/>
              </a:rPr>
            </a:br>
            <a:r>
              <a:rPr lang="mn-MN" sz="2400" dirty="0">
                <a:latin typeface="AGAvantGarde Mon" panose="020B7200000000000000" pitchFamily="34" charset="0"/>
              </a:rPr>
              <a:t>    </a:t>
            </a:r>
            <a:endParaRPr lang="en-US" sz="2400" dirty="0">
              <a:latin typeface="AGAvantGarde Mon" panose="020B7200000000000000" pitchFamily="34" charset="0"/>
            </a:endParaRPr>
          </a:p>
        </p:txBody>
      </p:sp>
    </p:spTree>
    <p:extLst>
      <p:ext uri="{BB962C8B-B14F-4D97-AF65-F5344CB8AC3E}">
        <p14:creationId xmlns:p14="http://schemas.microsoft.com/office/powerpoint/2010/main" val="1074377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mn-MN" dirty="0"/>
              <a:t/>
            </a:r>
            <a:br>
              <a:rPr lang="mn-MN" dirty="0"/>
            </a:br>
            <a:r>
              <a:rPr lang="mn-MN" sz="2400" dirty="0" smtClean="0">
                <a:latin typeface="Times New Roman" panose="02020603050405020304" pitchFamily="18" charset="0"/>
                <a:cs typeface="Times New Roman" panose="02020603050405020304" pitchFamily="18" charset="0"/>
              </a:rPr>
              <a:t>Улаанбаатар </a:t>
            </a:r>
            <a:r>
              <a:rPr lang="mn-MN" sz="2400" dirty="0">
                <a:latin typeface="Times New Roman" panose="02020603050405020304" pitchFamily="18" charset="0"/>
                <a:cs typeface="Times New Roman" panose="02020603050405020304" pitchFamily="18" charset="0"/>
              </a:rPr>
              <a:t>хотын төвлөрсөн шугамд холбогдоогүй гэр хорооллын 97% буюу 200 000 айл өрх энгийн нүхэн жорлон хэрэглэж байна. 1 жорлон ойр орчмынхоо 10-200 м газрыг бохирдуулж байдаг.</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1845734"/>
            <a:ext cx="4937125" cy="4023360"/>
          </a:xfrm>
        </p:spPr>
      </p:pic>
    </p:spTree>
    <p:extLst>
      <p:ext uri="{BB962C8B-B14F-4D97-AF65-F5344CB8AC3E}">
        <p14:creationId xmlns:p14="http://schemas.microsoft.com/office/powerpoint/2010/main" val="470917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2477" y="1845735"/>
            <a:ext cx="10058401" cy="5582491"/>
          </a:xfrm>
        </p:spPr>
        <p:txBody>
          <a:bodyPr>
            <a:normAutofit/>
          </a:bodyPr>
          <a:lstStyle/>
          <a:p>
            <a:r>
              <a:rPr lang="mn-MN" sz="2400" b="1" dirty="0">
                <a:latin typeface="Times New Roman" panose="02020603050405020304" pitchFamily="18" charset="0"/>
                <a:cs typeface="Times New Roman" panose="02020603050405020304" pitchFamily="18" charset="0"/>
              </a:rPr>
              <a:t>Өтгөнийг дахин ашиглах</a:t>
            </a:r>
            <a:r>
              <a:rPr lang="mn-MN" sz="2400" dirty="0">
                <a:latin typeface="Times New Roman" panose="02020603050405020304" pitchFamily="18" charset="0"/>
                <a:cs typeface="Times New Roman" panose="02020603050405020304" pitchFamily="18" charset="0"/>
              </a:rPr>
              <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Хатааж, шатаах</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Био газ гарган </a:t>
            </a:r>
            <a:r>
              <a:rPr lang="mn-MN" sz="2400" dirty="0" smtClean="0">
                <a:latin typeface="Times New Roman" panose="02020603050405020304" pitchFamily="18" charset="0"/>
                <a:cs typeface="Times New Roman" panose="02020603050405020304" pitchFamily="18" charset="0"/>
              </a:rPr>
              <a:t>ашиглах</a:t>
            </a:r>
            <a:r>
              <a:rPr lang="mn-MN" sz="2400" dirty="0">
                <a:latin typeface="Times New Roman" panose="02020603050405020304" pitchFamily="18" charset="0"/>
                <a:cs typeface="Times New Roman" panose="02020603050405020304" pitchFamily="18" charset="0"/>
              </a:rPr>
              <a:t/>
            </a:r>
            <a:br>
              <a:rPr lang="mn-MN" sz="2400" dirty="0">
                <a:latin typeface="Times New Roman" panose="02020603050405020304" pitchFamily="18" charset="0"/>
                <a:cs typeface="Times New Roman" panose="02020603050405020304" pitchFamily="18" charset="0"/>
              </a:rPr>
            </a:br>
            <a:r>
              <a:rPr lang="mn-MN" sz="2400" b="1" dirty="0">
                <a:latin typeface="Times New Roman" panose="02020603050405020304" pitchFamily="18" charset="0"/>
                <a:cs typeface="Times New Roman" panose="02020603050405020304" pitchFamily="18" charset="0"/>
              </a:rPr>
              <a:t>Боловсруулж Эко бордоо гаргаж авах</a:t>
            </a:r>
            <a:r>
              <a:rPr lang="mn-MN" sz="2400" dirty="0">
                <a:latin typeface="Times New Roman" panose="02020603050405020304" pitchFamily="18" charset="0"/>
                <a:cs typeface="Times New Roman" panose="02020603050405020304" pitchFamily="18" charset="0"/>
              </a:rPr>
              <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ЭКОСАН </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технологийн систем нь ялгадас, шээс болон бохир ус, зарим ахуйн хогийг </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хаягдал бус эх үүсвэр</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болгон авч үздэг ба тэдгээрт байгаа нян бактерийг устган </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дахин ашиглах</a:t>
            </a:r>
            <a:br>
              <a:rPr lang="mn-MN" sz="2400" dirty="0">
                <a:latin typeface="Times New Roman" panose="02020603050405020304" pitchFamily="18" charset="0"/>
                <a:cs typeface="Times New Roman" panose="02020603050405020304" pitchFamily="18" charset="0"/>
              </a:rPr>
            </a:br>
            <a:r>
              <a:rPr lang="mn-MN" sz="2400" dirty="0">
                <a:latin typeface="Times New Roman" panose="02020603050405020304" pitchFamily="18" charset="0"/>
                <a:cs typeface="Times New Roman" panose="02020603050405020304" pitchFamily="18" charset="0"/>
              </a:rPr>
              <a:t>технологийн шийдэл юм.</a:t>
            </a:r>
            <a:endParaRPr lang="en-US" sz="24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1488614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Хөрсний бохирдолтой холбоотойгоор дараах өвчин түгээмэл үүсдэг ҮҮНД</a:t>
            </a:r>
            <a:r>
              <a:rPr lang="en-US" dirty="0"/>
              <a:t>:</a:t>
            </a:r>
          </a:p>
        </p:txBody>
      </p:sp>
      <p:sp>
        <p:nvSpPr>
          <p:cNvPr id="3" name="Content Placeholder 2"/>
          <p:cNvSpPr>
            <a:spLocks noGrp="1"/>
          </p:cNvSpPr>
          <p:nvPr>
            <p:ph sz="half" idx="1"/>
          </p:nvPr>
        </p:nvSpPr>
        <p:spPr>
          <a:xfrm>
            <a:off x="1097280" y="1737360"/>
            <a:ext cx="10789920" cy="4596533"/>
          </a:xfrm>
        </p:spPr>
        <p:txBody>
          <a:bodyPr>
            <a:noAutofit/>
          </a:bodyPr>
          <a:lstStyle/>
          <a:p>
            <a:pPr>
              <a:buFont typeface="Arial" panose="020B0604020202020204" pitchFamily="34" charset="0"/>
              <a:buChar char="•"/>
            </a:pPr>
            <a:r>
              <a:rPr lang="mn-MN" sz="2400" dirty="0" smtClean="0">
                <a:latin typeface="AGAvantGarde Mon" panose="020B7200000000000000" pitchFamily="34" charset="0"/>
              </a:rPr>
              <a:t>Гэдэсний халдварт өвчин цусан суулга халдварт шар балнад урвах тахал </a:t>
            </a:r>
          </a:p>
          <a:p>
            <a:pPr>
              <a:buFont typeface="Arial" panose="020B0604020202020204" pitchFamily="34" charset="0"/>
              <a:buChar char="•"/>
            </a:pPr>
            <a:r>
              <a:rPr lang="mn-MN" sz="2400" dirty="0" smtClean="0">
                <a:latin typeface="AGAvantGarde Mon" panose="020B7200000000000000" pitchFamily="34" charset="0"/>
              </a:rPr>
              <a:t>Малаас хүнд дамжин халддаг халдварт өвчин боом бруцеллёз</a:t>
            </a:r>
          </a:p>
          <a:p>
            <a:pPr>
              <a:buFont typeface="Arial" panose="020B0604020202020204" pitchFamily="34" charset="0"/>
              <a:buChar char="•"/>
            </a:pPr>
            <a:r>
              <a:rPr lang="mn-MN" sz="2400" dirty="0" smtClean="0">
                <a:latin typeface="AGAvantGarde Mon" panose="020B7200000000000000" pitchFamily="34" charset="0"/>
              </a:rPr>
              <a:t>Мэрэгч амьтдаас хүнд халддаг өвчнүүд тарваган тахал галзуу </a:t>
            </a:r>
          </a:p>
          <a:p>
            <a:pPr>
              <a:buFont typeface="Arial" panose="020B0604020202020204" pitchFamily="34" charset="0"/>
              <a:buChar char="•"/>
            </a:pPr>
            <a:r>
              <a:rPr lang="mn-MN" sz="2400" dirty="0" smtClean="0">
                <a:latin typeface="AGAvantGarde Mon" panose="020B7200000000000000" pitchFamily="34" charset="0"/>
              </a:rPr>
              <a:t>Шимэгч хорхойн халдварууд хүүхдийн хялгасан хорхой</a:t>
            </a:r>
            <a:r>
              <a:rPr lang="en-US" sz="2400" dirty="0" smtClean="0">
                <a:latin typeface="AGAvantGarde Mon" panose="020B7200000000000000" pitchFamily="34" charset="0"/>
              </a:rPr>
              <a:t>,</a:t>
            </a:r>
            <a:r>
              <a:rPr lang="mn-MN" sz="2400" dirty="0" smtClean="0">
                <a:latin typeface="AGAvantGarde Mon" panose="020B7200000000000000" pitchFamily="34" charset="0"/>
              </a:rPr>
              <a:t> цагааан хорхойтох</a:t>
            </a:r>
            <a:r>
              <a:rPr lang="en-US" sz="2400" dirty="0" smtClean="0">
                <a:latin typeface="AGAvantGarde Mon" panose="020B7200000000000000" pitchFamily="34" charset="0"/>
              </a:rPr>
              <a:t>,</a:t>
            </a:r>
            <a:r>
              <a:rPr lang="mn-MN" sz="2400" dirty="0" smtClean="0">
                <a:latin typeface="AGAvantGarde Mon" panose="020B7200000000000000" pitchFamily="34" charset="0"/>
              </a:rPr>
              <a:t> туузан хорхой</a:t>
            </a:r>
            <a:r>
              <a:rPr lang="en-US" sz="2400" dirty="0" smtClean="0">
                <a:latin typeface="AGAvantGarde Mon" panose="020B7200000000000000" pitchFamily="34" charset="0"/>
              </a:rPr>
              <a:t>, </a:t>
            </a:r>
            <a:r>
              <a:rPr lang="mn-MN" sz="2400" dirty="0" smtClean="0">
                <a:latin typeface="AGAvantGarde Mon" panose="020B7200000000000000" pitchFamily="34" charset="0"/>
              </a:rPr>
              <a:t>үхрийн болон гахайн туузан хорхой</a:t>
            </a:r>
            <a:r>
              <a:rPr lang="en-US" sz="2400" dirty="0" smtClean="0">
                <a:latin typeface="AGAvantGarde Mon" panose="020B7200000000000000" pitchFamily="34" charset="0"/>
              </a:rPr>
              <a:t>,</a:t>
            </a:r>
            <a:r>
              <a:rPr lang="mn-MN" sz="2400" dirty="0" smtClean="0">
                <a:latin typeface="AGAvantGarde Mon" panose="020B7200000000000000" pitchFamily="34" charset="0"/>
              </a:rPr>
              <a:t> хүний хүж хорхой</a:t>
            </a:r>
            <a:r>
              <a:rPr lang="en-US" sz="2400" dirty="0" smtClean="0">
                <a:latin typeface="AGAvantGarde Mon" panose="020B7200000000000000" pitchFamily="34" charset="0"/>
              </a:rPr>
              <a:t>,</a:t>
            </a:r>
            <a:r>
              <a:rPr lang="mn-MN" sz="2400" dirty="0" smtClean="0">
                <a:latin typeface="AGAvantGarde Mon" panose="020B7200000000000000" pitchFamily="34" charset="0"/>
              </a:rPr>
              <a:t> </a:t>
            </a:r>
          </a:p>
          <a:p>
            <a:pPr>
              <a:buFont typeface="Arial" panose="020B0604020202020204" pitchFamily="34" charset="0"/>
              <a:buChar char="•"/>
            </a:pPr>
            <a:r>
              <a:rPr lang="mn-MN" sz="2400" dirty="0" smtClean="0">
                <a:latin typeface="AGAvantGarde Mon" panose="020B7200000000000000" pitchFamily="34" charset="0"/>
              </a:rPr>
              <a:t>Тоосны халдварууд сүрьеэ амьсгалын замын өвчин </a:t>
            </a:r>
          </a:p>
          <a:p>
            <a:pPr>
              <a:buFont typeface="Arial" panose="020B0604020202020204" pitchFamily="34" charset="0"/>
              <a:buChar char="•"/>
            </a:pPr>
            <a:r>
              <a:rPr lang="mn-MN" sz="2400" dirty="0" smtClean="0">
                <a:latin typeface="AGAvantGarde Mon" panose="020B7200000000000000" pitchFamily="34" charset="0"/>
              </a:rPr>
              <a:t>Бохирлогдсон хөрсөнд</a:t>
            </a:r>
          </a:p>
          <a:p>
            <a:pPr>
              <a:buFont typeface="Arial" panose="020B0604020202020204" pitchFamily="34" charset="0"/>
              <a:buChar char="•"/>
            </a:pPr>
            <a:r>
              <a:rPr lang="mn-MN" sz="2400" dirty="0" smtClean="0">
                <a:latin typeface="AGAvantGarde Mon" panose="020B7200000000000000" pitchFamily="34" charset="0"/>
              </a:rPr>
              <a:t>Балнад түүний бүлгийн нян 400 хоног орчим </a:t>
            </a:r>
          </a:p>
          <a:p>
            <a:pPr>
              <a:buFont typeface="Arial" panose="020B0604020202020204" pitchFamily="34" charset="0"/>
              <a:buChar char="•"/>
            </a:pPr>
            <a:r>
              <a:rPr lang="mn-MN" sz="2400" dirty="0" smtClean="0">
                <a:latin typeface="AGAvantGarde Mon" panose="020B7200000000000000" pitchFamily="34" charset="0"/>
              </a:rPr>
              <a:t>Шимэгчид 1</a:t>
            </a:r>
            <a:r>
              <a:rPr lang="en-US" sz="2400" dirty="0" smtClean="0">
                <a:latin typeface="AGAvantGarde Mon" panose="020B7200000000000000" pitchFamily="34" charset="0"/>
              </a:rPr>
              <a:t>-</a:t>
            </a:r>
            <a:r>
              <a:rPr lang="mn-MN" sz="2400" dirty="0" smtClean="0">
                <a:latin typeface="AGAvantGarde Mon" panose="020B7200000000000000" pitchFamily="34" charset="0"/>
              </a:rPr>
              <a:t> 2 </a:t>
            </a:r>
            <a:r>
              <a:rPr lang="mn-MN" sz="2400" dirty="0">
                <a:latin typeface="AGAvantGarde Mon" panose="020B7200000000000000" pitchFamily="34" charset="0"/>
              </a:rPr>
              <a:t>жил амьдрах чадвартай байдаг </a:t>
            </a:r>
            <a:endParaRPr lang="mn-MN" sz="2400" dirty="0" smtClean="0">
              <a:latin typeface="AGAvantGarde Mon" panose="020B7200000000000000" pitchFamily="34" charset="0"/>
            </a:endParaRPr>
          </a:p>
          <a:p>
            <a:endParaRPr lang="mn-MN" sz="2400" dirty="0" smtClean="0"/>
          </a:p>
          <a:p>
            <a:endParaRPr lang="en-US" sz="2400" dirty="0"/>
          </a:p>
        </p:txBody>
      </p:sp>
    </p:spTree>
    <p:extLst>
      <p:ext uri="{BB962C8B-B14F-4D97-AF65-F5344CB8AC3E}">
        <p14:creationId xmlns:p14="http://schemas.microsoft.com/office/powerpoint/2010/main" val="3933424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Соёотой хүүхэд төрсөн нь хөрсний бохирдол уу удмын гажиг уу</a:t>
            </a:r>
            <a:endParaRPr lang="en-US" dirty="0"/>
          </a:p>
        </p:txBody>
      </p:sp>
      <p:sp>
        <p:nvSpPr>
          <p:cNvPr id="7" name="AutoShape 2" descr="http://stat.gogo.mn/news/provider/281.gif"/>
          <p:cNvSpPr>
            <a:spLocks noChangeAspect="1" noChangeArrowheads="1"/>
          </p:cNvSpPr>
          <p:nvPr/>
        </p:nvSpPr>
        <p:spPr bwMode="auto">
          <a:xfrm>
            <a:off x="11857038" y="3675063"/>
            <a:ext cx="1028700" cy="190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3"/>
          <p:cNvSpPr>
            <a:spLocks noChangeArrowheads="1"/>
          </p:cNvSpPr>
          <p:nvPr/>
        </p:nvSpPr>
        <p:spPr bwMode="auto">
          <a:xfrm>
            <a:off x="1097280" y="1898777"/>
            <a:ext cx="4302034"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Өвөрхангай</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аймгийн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харьяат</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нэгэн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бүсгүй</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цагаан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сарын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дараахан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амаржжээ</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Харин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уг</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эхээс</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төрсөн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хүүхдийнх</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нь</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соёо</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бүрэн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ургасан</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en-US" altLang="en-US" sz="2400" b="0" i="0" u="none" strike="noStrike" cap="none" normalizeH="0" baseline="0" dirty="0" err="1" smtClean="0">
                <a:ln>
                  <a:noFill/>
                </a:ln>
                <a:solidFill>
                  <a:schemeClr val="tx1"/>
                </a:solidFill>
                <a:effectLst/>
                <a:latin typeface="AGAvantGarde Mon" panose="020B7200000000000000" pitchFamily="34" charset="0"/>
                <a:cs typeface="Times New Roman" panose="02020603050405020304" pitchFamily="18" charset="0"/>
              </a:rPr>
              <a:t>байж</a:t>
            </a:r>
            <a:r>
              <a:rPr kumimoji="0" lang="en-US"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 </a:t>
            </a:r>
            <a:r>
              <a:rPr kumimoji="0" lang="mn-MN" altLang="en-US" sz="2400" b="0" i="0" u="none" strike="noStrike" cap="none" normalizeH="0" baseline="0" dirty="0" smtClean="0">
                <a:ln>
                  <a:noFill/>
                </a:ln>
                <a:solidFill>
                  <a:schemeClr val="tx1"/>
                </a:solidFill>
                <a:effectLst/>
                <a:latin typeface="AGAvantGarde Mon" panose="020B7200000000000000" pitchFamily="34" charset="0"/>
                <a:cs typeface="Times New Roman" panose="02020603050405020304" pitchFamily="18" charset="0"/>
              </a:rPr>
              <a:t>Энэ</a:t>
            </a:r>
            <a:r>
              <a:rPr kumimoji="0" lang="mn-MN" altLang="en-US" sz="2400" b="0" i="0" u="none" strike="noStrike" cap="none" normalizeH="0" dirty="0" smtClean="0">
                <a:ln>
                  <a:noFill/>
                </a:ln>
                <a:solidFill>
                  <a:schemeClr val="tx1"/>
                </a:solidFill>
                <a:effectLst/>
                <a:latin typeface="AGAvantGarde Mon" panose="020B7200000000000000" pitchFamily="34" charset="0"/>
                <a:cs typeface="Times New Roman" panose="02020603050405020304" pitchFamily="18" charset="0"/>
              </a:rPr>
              <a:t> нь хөрсний бохирдолтой холбо</a:t>
            </a:r>
            <a:r>
              <a:rPr lang="mn-MN" altLang="en-US" sz="2400" dirty="0" smtClean="0">
                <a:latin typeface="AGAvantGarde Mon" panose="020B7200000000000000" pitchFamily="34" charset="0"/>
                <a:cs typeface="Times New Roman" panose="02020603050405020304" pitchFamily="18" charset="0"/>
              </a:rPr>
              <a:t>отой гэж эмч нар тодорхойлжээ</a:t>
            </a:r>
            <a:r>
              <a:rPr lang="en-US" altLang="en-US" sz="2400" dirty="0" smtClean="0">
                <a:latin typeface="AGAvantGarde Mon" panose="020B7200000000000000" pitchFamily="34" charset="0"/>
                <a:cs typeface="Times New Roman" panose="02020603050405020304" pitchFamily="18" charset="0"/>
              </a:rPr>
              <a:t>.</a:t>
            </a:r>
            <a:endParaRPr lang="en-US" sz="2400" dirty="0">
              <a:latin typeface="AGAvantGarde Mon" panose="020B72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AutoShape 4" descr="http://stat.gogo.mn/news/provider/281.gif"/>
          <p:cNvSpPr>
            <a:spLocks noChangeAspect="1" noChangeArrowheads="1"/>
          </p:cNvSpPr>
          <p:nvPr/>
        </p:nvSpPr>
        <p:spPr bwMode="auto">
          <a:xfrm>
            <a:off x="11857038" y="3767138"/>
            <a:ext cx="1028700" cy="190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210742"/>
            <a:ext cx="4937125" cy="3293767"/>
          </a:xfrm>
        </p:spPr>
      </p:pic>
    </p:spTree>
    <p:extLst>
      <p:ext uri="{BB962C8B-B14F-4D97-AF65-F5344CB8AC3E}">
        <p14:creationId xmlns:p14="http://schemas.microsoft.com/office/powerpoint/2010/main" val="1979390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30734" y="788408"/>
            <a:ext cx="10058400" cy="1450757"/>
          </a:xfrm>
        </p:spPr>
        <p:txBody>
          <a:bodyPr>
            <a:noAutofit/>
          </a:bodyPr>
          <a:lstStyle/>
          <a:p>
            <a:r>
              <a:rPr lang="mn-MN" dirty="0" smtClean="0"/>
              <a:t>Хөрсний өөрөө цэвэрлэх процесс гэж юу вэ</a:t>
            </a:r>
            <a:br>
              <a:rPr lang="mn-MN" dirty="0" smtClean="0"/>
            </a:br>
            <a:endParaRPr lang="en-US" dirty="0"/>
          </a:p>
        </p:txBody>
      </p:sp>
      <p:sp>
        <p:nvSpPr>
          <p:cNvPr id="3" name="Content Placeholder 2"/>
          <p:cNvSpPr>
            <a:spLocks noGrp="1"/>
          </p:cNvSpPr>
          <p:nvPr>
            <p:ph sz="half" idx="1"/>
          </p:nvPr>
        </p:nvSpPr>
        <p:spPr>
          <a:xfrm>
            <a:off x="838199" y="1825625"/>
            <a:ext cx="10830059" cy="4351338"/>
          </a:xfrm>
        </p:spPr>
        <p:txBody>
          <a:bodyPr>
            <a:normAutofit/>
          </a:bodyPr>
          <a:lstStyle/>
          <a:p>
            <a:r>
              <a:rPr lang="mn-MN" sz="2400" dirty="0" smtClean="0">
                <a:latin typeface="AGAvantGarde Mon" panose="020B7200000000000000" pitchFamily="34" charset="0"/>
              </a:rPr>
              <a:t>Хэдийгээр хөрс бохирдог ч өөрөө цэвэрших чанартай юм Органик хаягдал нян химийн бодисын нөлөөгөөр хөрсний өөрөө цэвэрших процесс хөрсний гадаргаас доош 0</a:t>
            </a:r>
            <a:r>
              <a:rPr lang="en-US" sz="2400" dirty="0" smtClean="0">
                <a:latin typeface="AGAvantGarde Mon" panose="020B7200000000000000" pitchFamily="34" charset="0"/>
              </a:rPr>
              <a:t>,</a:t>
            </a:r>
            <a:r>
              <a:rPr lang="mn-MN" sz="2400" dirty="0" smtClean="0">
                <a:latin typeface="AGAvantGarde Mon" panose="020B7200000000000000" pitchFamily="34" charset="0"/>
              </a:rPr>
              <a:t>2 </a:t>
            </a:r>
            <a:r>
              <a:rPr lang="en-US" sz="2400" dirty="0" smtClean="0">
                <a:latin typeface="AGAvantGarde Mon" panose="020B7200000000000000" pitchFamily="34" charset="0"/>
              </a:rPr>
              <a:t> -</a:t>
            </a:r>
            <a:r>
              <a:rPr lang="mn-MN" sz="2400" dirty="0" smtClean="0">
                <a:latin typeface="AGAvantGarde Mon" panose="020B7200000000000000" pitchFamily="34" charset="0"/>
              </a:rPr>
              <a:t>0</a:t>
            </a:r>
            <a:r>
              <a:rPr lang="en-US" sz="2400" dirty="0" smtClean="0">
                <a:latin typeface="AGAvantGarde Mon" panose="020B7200000000000000" pitchFamily="34" charset="0"/>
              </a:rPr>
              <a:t>,</a:t>
            </a:r>
            <a:r>
              <a:rPr lang="mn-MN" sz="2400" dirty="0" smtClean="0">
                <a:latin typeface="AGAvantGarde Mon" panose="020B7200000000000000" pitchFamily="34" charset="0"/>
              </a:rPr>
              <a:t>25 метрийн гүнд явагддаг байна</a:t>
            </a:r>
            <a:r>
              <a:rPr lang="en-US" sz="2400" dirty="0" smtClean="0">
                <a:latin typeface="AGAvantGarde Mon" panose="020B7200000000000000" pitchFamily="34" charset="0"/>
              </a:rPr>
              <a:t>.</a:t>
            </a:r>
            <a:r>
              <a:rPr lang="mn-MN" sz="2400" dirty="0" smtClean="0">
                <a:latin typeface="AGAvantGarde Mon" panose="020B7200000000000000" pitchFamily="34" charset="0"/>
              </a:rPr>
              <a:t> Хөрсний өөрөө цэвэршилтэд доорхи хүчин зүйлс нөлөөлнө</a:t>
            </a:r>
            <a:r>
              <a:rPr lang="en-US" sz="2400" dirty="0" smtClean="0">
                <a:latin typeface="AGAvantGarde Mon" panose="020B7200000000000000" pitchFamily="34" charset="0"/>
              </a:rPr>
              <a:t>.                                      </a:t>
            </a:r>
            <a:r>
              <a:rPr lang="mn-MN" sz="2400" dirty="0" smtClean="0">
                <a:latin typeface="AGAvantGarde Mon" panose="020B7200000000000000" pitchFamily="34" charset="0"/>
              </a:rPr>
              <a:t> ҮҮНД</a:t>
            </a:r>
          </a:p>
          <a:p>
            <a:r>
              <a:rPr lang="mn-MN" sz="2400" dirty="0" smtClean="0">
                <a:latin typeface="AGAvantGarde Mon" panose="020B7200000000000000" pitchFamily="34" charset="0"/>
              </a:rPr>
              <a:t>Хөрсний бохирдолтын хэмжээ</a:t>
            </a:r>
          </a:p>
          <a:p>
            <a:r>
              <a:rPr lang="mn-MN" sz="2400" dirty="0" smtClean="0">
                <a:latin typeface="AGAvantGarde Mon" panose="020B7200000000000000" pitchFamily="34" charset="0"/>
              </a:rPr>
              <a:t>Ямар төрлийн зүйлээр бохирлогдсон хуванцар металл мод г м </a:t>
            </a:r>
          </a:p>
          <a:p>
            <a:r>
              <a:rPr lang="mn-MN" sz="2400" dirty="0" smtClean="0">
                <a:latin typeface="AGAvantGarde Mon" panose="020B7200000000000000" pitchFamily="34" charset="0"/>
              </a:rPr>
              <a:t>Цаг агаарын байдал өвөл явагддаггүй </a:t>
            </a:r>
          </a:p>
          <a:p>
            <a:r>
              <a:rPr lang="mn-MN" sz="2400" dirty="0" smtClean="0">
                <a:latin typeface="AGAvantGarde Mon" panose="020B7200000000000000" pitchFamily="34" charset="0"/>
              </a:rPr>
              <a:t>Хөрсний бүтэц</a:t>
            </a:r>
            <a:endParaRPr lang="en-US" sz="2400" dirty="0">
              <a:latin typeface="AGAvantGarde Mon" panose="020B7200000000000000" pitchFamily="34" charset="0"/>
            </a:endParaRPr>
          </a:p>
        </p:txBody>
      </p:sp>
    </p:spTree>
    <p:extLst>
      <p:ext uri="{BB962C8B-B14F-4D97-AF65-F5344CB8AC3E}">
        <p14:creationId xmlns:p14="http://schemas.microsoft.com/office/powerpoint/2010/main" val="2336275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Хөрсний бохирдлоос хэрхэн сэргийлэх вэ</a:t>
            </a:r>
            <a:endParaRPr lang="en-US" dirty="0"/>
          </a:p>
        </p:txBody>
      </p:sp>
      <p:sp>
        <p:nvSpPr>
          <p:cNvPr id="3" name="Content Placeholder 2"/>
          <p:cNvSpPr>
            <a:spLocks noGrp="1"/>
          </p:cNvSpPr>
          <p:nvPr>
            <p:ph sz="half" idx="1"/>
          </p:nvPr>
        </p:nvSpPr>
        <p:spPr>
          <a:xfrm>
            <a:off x="838200" y="1825625"/>
            <a:ext cx="10778544" cy="4351338"/>
          </a:xfrm>
        </p:spPr>
        <p:txBody>
          <a:bodyPr>
            <a:normAutofit/>
          </a:bodyPr>
          <a:lstStyle/>
          <a:p>
            <a:pPr>
              <a:buFont typeface="Arial" panose="020B0604020202020204" pitchFamily="34" charset="0"/>
              <a:buChar char="•"/>
            </a:pPr>
            <a:r>
              <a:rPr lang="mn-MN" sz="2400" dirty="0" smtClean="0">
                <a:latin typeface="AGAvantGarde Mon" panose="020B7200000000000000" pitchFamily="34" charset="0"/>
              </a:rPr>
              <a:t>Хог хаягдлыг багасгах ил задгай бие засахгүй байх</a:t>
            </a:r>
          </a:p>
          <a:p>
            <a:pPr>
              <a:buFont typeface="Arial" panose="020B0604020202020204" pitchFamily="34" charset="0"/>
              <a:buChar char="•"/>
            </a:pPr>
            <a:r>
              <a:rPr lang="mn-MN" sz="2400" dirty="0" smtClean="0">
                <a:latin typeface="AGAvantGarde Mon" panose="020B7200000000000000" pitchFamily="34" charset="0"/>
              </a:rPr>
              <a:t>Бохир усаа ил задгай асгахгүй байх</a:t>
            </a:r>
          </a:p>
          <a:p>
            <a:pPr>
              <a:buFont typeface="Arial" panose="020B0604020202020204" pitchFamily="34" charset="0"/>
              <a:buChar char="•"/>
            </a:pPr>
            <a:r>
              <a:rPr lang="mn-MN" sz="2400" dirty="0" smtClean="0">
                <a:latin typeface="AGAvantGarde Mon" panose="020B7200000000000000" pitchFamily="34" charset="0"/>
              </a:rPr>
              <a:t>Хог цуглуулах тээвэрлэх газрын үнэ өртөгийг бууруулах</a:t>
            </a:r>
          </a:p>
          <a:p>
            <a:pPr>
              <a:buFont typeface="Arial" panose="020B0604020202020204" pitchFamily="34" charset="0"/>
              <a:buChar char="•"/>
            </a:pPr>
            <a:r>
              <a:rPr lang="mn-MN" sz="2400" dirty="0" smtClean="0">
                <a:latin typeface="AGAvantGarde Mon" panose="020B7200000000000000" pitchFamily="34" charset="0"/>
              </a:rPr>
              <a:t>Хөрсний элэгдлээс сэргийлэх зүлэгжүүлэх мод суулгах</a:t>
            </a:r>
          </a:p>
          <a:p>
            <a:pPr>
              <a:buFont typeface="Arial" panose="020B0604020202020204" pitchFamily="34" charset="0"/>
              <a:buChar char="•"/>
            </a:pPr>
            <a:r>
              <a:rPr lang="mn-MN" sz="2400" dirty="0" smtClean="0">
                <a:latin typeface="AGAvantGarde Mon" panose="020B7200000000000000" pitchFamily="34" charset="0"/>
              </a:rPr>
              <a:t>Шаардлага хангасан нийтийн бие засах газрын тоог нэмэгдүүлэх</a:t>
            </a:r>
          </a:p>
          <a:p>
            <a:pPr>
              <a:buFont typeface="Arial" panose="020B0604020202020204" pitchFamily="34" charset="0"/>
              <a:buChar char="•"/>
            </a:pPr>
            <a:r>
              <a:rPr lang="mn-MN" sz="2400" dirty="0" smtClean="0">
                <a:latin typeface="AGAvantGarde Mon" panose="020B7200000000000000" pitchFamily="34" charset="0"/>
              </a:rPr>
              <a:t>Зөв боловсон бие засах аргад хүмүүсийг сургах</a:t>
            </a:r>
          </a:p>
          <a:p>
            <a:pPr>
              <a:buFont typeface="Arial" panose="020B0604020202020204" pitchFamily="34" charset="0"/>
              <a:buChar char="•"/>
            </a:pPr>
            <a:r>
              <a:rPr lang="mn-MN" sz="2400" dirty="0" smtClean="0">
                <a:latin typeface="AGAvantGarde Mon" panose="020B7200000000000000" pitchFamily="34" charset="0"/>
              </a:rPr>
              <a:t>Хогийг зориулалтын саванд хаяж сургах хогийн савны тоог олшруулах</a:t>
            </a:r>
            <a:endParaRPr lang="en-US" sz="2400" dirty="0">
              <a:latin typeface="AGAvantGarde Mon" panose="020B7200000000000000" pitchFamily="34" charset="0"/>
            </a:endParaRPr>
          </a:p>
        </p:txBody>
      </p:sp>
    </p:spTree>
    <p:extLst>
      <p:ext uri="{BB962C8B-B14F-4D97-AF65-F5344CB8AC3E}">
        <p14:creationId xmlns:p14="http://schemas.microsoft.com/office/powerpoint/2010/main" val="2646516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924050"/>
            <a:ext cx="10058400" cy="1450757"/>
          </a:xfrm>
        </p:spPr>
        <p:txBody>
          <a:bodyPr/>
          <a:lstStyle/>
          <a:p>
            <a:r>
              <a:rPr lang="mn-MN" dirty="0" smtClean="0"/>
              <a:t>АНХААРАН СОНССОН ТА БҮХЭНДЭЭ БАЯРЛАЛАА </a:t>
            </a:r>
            <a:endParaRPr lang="en-US" dirty="0"/>
          </a:p>
        </p:txBody>
      </p:sp>
      <p:sp>
        <p:nvSpPr>
          <p:cNvPr id="3" name="Content Placeholder 2"/>
          <p:cNvSpPr>
            <a:spLocks noGrp="1"/>
          </p:cNvSpPr>
          <p:nvPr>
            <p:ph sz="half" idx="1"/>
          </p:nvPr>
        </p:nvSpPr>
        <p:spPr>
          <a:xfrm>
            <a:off x="838200" y="1825625"/>
            <a:ext cx="10515600" cy="4351338"/>
          </a:xfrm>
        </p:spPr>
        <p:txBody>
          <a:bodyPr/>
          <a:lstStyle/>
          <a:p>
            <a:endParaRPr lang="en-US" dirty="0"/>
          </a:p>
        </p:txBody>
      </p:sp>
    </p:spTree>
    <p:extLst>
      <p:ext uri="{BB962C8B-B14F-4D97-AF65-F5344CB8AC3E}">
        <p14:creationId xmlns:p14="http://schemas.microsoft.com/office/powerpoint/2010/main" val="418260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871</TotalTime>
  <Words>499</Words>
  <Application>Microsoft Office PowerPoint</Application>
  <PresentationFormat>Custom</PresentationFormat>
  <Paragraphs>64</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Retrospect</vt:lpstr>
      <vt:lpstr>Хөрсний бохирдол ба         “чимээгүй тахал”</vt:lpstr>
      <vt:lpstr>                             Агуулга</vt:lpstr>
      <vt:lpstr>                              Оршил</vt:lpstr>
      <vt:lpstr>         Хөрсний бохирдол гэж юу вэ?</vt:lpstr>
      <vt:lpstr>Монгол  орны хөрсний бохирдлын судалгаа  </vt:lpstr>
      <vt:lpstr>Хөрсний бохирдол ихтэй дүүргүүд, бүс нутгууд  </vt:lpstr>
      <vt:lpstr>Хөрсний бохирдолд нөлөөлж буй эх үүсвэрүүд</vt:lpstr>
      <vt:lpstr> Гэр хорооллын жорлон          </vt:lpstr>
      <vt:lpstr>Ил жорлонгийн хор хөнөөлийн талаарх тоо баримт</vt:lpstr>
      <vt:lpstr>PowerPoint Presentation</vt:lpstr>
      <vt:lpstr>PowerPoint Presentation</vt:lpstr>
      <vt:lpstr>Хөрсний бохирдолтой холбоотойгоор дараах өвчин түгээмэл үүсдэг ҮҮНД:</vt:lpstr>
      <vt:lpstr>Соёотой хүүхэд төрсөн нь хөрсний бохирдол уу удмын гажиг уу</vt:lpstr>
      <vt:lpstr>Хөрсний өөрөө цэвэрлэх процесс гэж юу вэ </vt:lpstr>
      <vt:lpstr>Хөрсний бохирдлоос хэрхэн сэргийлэх вэ</vt:lpstr>
      <vt:lpstr>АНХААРАН СОНССОН ТА БҮХЭНДЭЭ БАЯРЛАЛАА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Хөрсний бохирдол</dc:title>
  <dc:creator>Laptop</dc:creator>
  <cp:lastModifiedBy>User</cp:lastModifiedBy>
  <cp:revision>58</cp:revision>
  <dcterms:created xsi:type="dcterms:W3CDTF">2015-10-08T20:55:37Z</dcterms:created>
  <dcterms:modified xsi:type="dcterms:W3CDTF">2015-12-13T23:52:49Z</dcterms:modified>
</cp:coreProperties>
</file>