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9"/>
  </p:handoutMasterIdLst>
  <p:sldIdLst>
    <p:sldId id="256" r:id="rId2"/>
    <p:sldId id="257" r:id="rId3"/>
    <p:sldId id="265" r:id="rId4"/>
    <p:sldId id="259" r:id="rId5"/>
    <p:sldId id="261" r:id="rId6"/>
    <p:sldId id="266" r:id="rId7"/>
    <p:sldId id="268" r:id="rId8"/>
    <p:sldId id="299" r:id="rId9"/>
    <p:sldId id="277" r:id="rId10"/>
    <p:sldId id="281" r:id="rId11"/>
    <p:sldId id="279" r:id="rId12"/>
    <p:sldId id="300" r:id="rId13"/>
    <p:sldId id="301" r:id="rId14"/>
    <p:sldId id="302" r:id="rId15"/>
    <p:sldId id="303" r:id="rId16"/>
    <p:sldId id="306" r:id="rId17"/>
    <p:sldId id="307" r:id="rId18"/>
    <p:sldId id="308" r:id="rId19"/>
    <p:sldId id="305" r:id="rId20"/>
    <p:sldId id="309" r:id="rId21"/>
    <p:sldId id="269" r:id="rId22"/>
    <p:sldId id="292" r:id="rId23"/>
    <p:sldId id="294" r:id="rId24"/>
    <p:sldId id="293" r:id="rId25"/>
    <p:sldId id="285" r:id="rId26"/>
    <p:sldId id="295" r:id="rId27"/>
    <p:sldId id="291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8634" autoAdjust="0"/>
    <p:restoredTop sz="94660"/>
  </p:normalViewPr>
  <p:slideViewPr>
    <p:cSldViewPr>
      <p:cViewPr varScale="1">
        <p:scale>
          <a:sx n="73" d="100"/>
          <a:sy n="73" d="100"/>
        </p:scale>
        <p:origin x="-11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86FB0-7FFD-4654-A9C8-5064A4B38086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F36CA8-0030-4EBD-A429-B0B5A43BEC5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D8BD707-D9CF-40AE-B4C6-C98DA3205C09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762000"/>
            <a:ext cx="4648200" cy="2438400"/>
          </a:xfrm>
        </p:spPr>
        <p:txBody>
          <a:bodyPr/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OSCE-I </a:t>
            </a:r>
            <a:r>
              <a:rPr lang="mn-MN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mn-MN" b="1" dirty="0" smtClean="0">
                <a:latin typeface="Arial" pitchFamily="34" charset="0"/>
                <a:cs typeface="Arial" pitchFamily="34" charset="0"/>
              </a:rPr>
            </a:br>
            <a:r>
              <a:rPr lang="mn-MN" b="1" dirty="0" smtClean="0">
                <a:latin typeface="Arial" pitchFamily="34" charset="0"/>
                <a:cs typeface="Arial" pitchFamily="34" charset="0"/>
              </a:rPr>
              <a:t>ДҮрс оношлогоо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mn-MN" sz="4400" dirty="0" smtClean="0"/>
              <a:t>Б.Балжинням</a:t>
            </a:r>
            <a:endParaRPr lang="en-US" sz="4400" dirty="0"/>
          </a:p>
        </p:txBody>
      </p:sp>
      <p:pic>
        <p:nvPicPr>
          <p:cNvPr id="1026" name="Picture 2" descr="D:\PICTURES\PICTURES\Picture\Doctor\11954238481803208774johnny_automatic_stethoscope.svg.h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276600"/>
            <a:ext cx="1699367" cy="2438399"/>
          </a:xfrm>
          <a:prstGeom prst="rect">
            <a:avLst/>
          </a:prstGeom>
          <a:noFill/>
        </p:spPr>
      </p:pic>
      <p:pic>
        <p:nvPicPr>
          <p:cNvPr id="1027" name="Picture 3" descr="D:\PICTURES\PICTURES\Picture\Doctor\doct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0"/>
            <a:ext cx="4191000" cy="594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n-MN" dirty="0" smtClean="0"/>
              <a:t>Толгойн рентген анатоми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1" y="1295400"/>
            <a:ext cx="425958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mn-MN" sz="4000" b="1" dirty="0" smtClean="0">
                <a:latin typeface="Arial" pitchFamily="34" charset="0"/>
                <a:cs typeface="Arial" pitchFamily="34" charset="0"/>
              </a:rPr>
              <a:t>Эгц байрлал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4000" b="1" dirty="0" err="1" smtClean="0">
                <a:latin typeface="Arial" pitchFamily="34" charset="0"/>
                <a:cs typeface="Arial" pitchFamily="34" charset="0"/>
              </a:rPr>
              <a:t>Anteroposterior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)</a:t>
            </a:r>
            <a:br>
              <a:rPr lang="en-US" sz="4000" b="1" dirty="0" smtClean="0">
                <a:latin typeface="Arial" pitchFamily="34" charset="0"/>
                <a:cs typeface="Arial" pitchFamily="34" charset="0"/>
              </a:rPr>
            </a:b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5029200" y="1371600"/>
            <a:ext cx="3886200" cy="45720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mn-MN" b="1" dirty="0" smtClean="0">
                <a:latin typeface="Arail"/>
              </a:rPr>
              <a:t>Паспортын хэсэг</a:t>
            </a:r>
            <a:r>
              <a:rPr lang="en-US" b="1" dirty="0" smtClean="0">
                <a:latin typeface="Arail"/>
              </a:rPr>
              <a:t>:</a:t>
            </a:r>
            <a:endParaRPr lang="mn-MN" b="1" dirty="0" smtClean="0">
              <a:latin typeface="Arail"/>
            </a:endParaRPr>
          </a:p>
          <a:p>
            <a:pPr>
              <a:buNone/>
            </a:pPr>
            <a:r>
              <a:rPr lang="mn-MN" dirty="0" smtClean="0">
                <a:latin typeface="Arail"/>
              </a:rPr>
              <a:t> 	Доржийн Бат 27 настай, эрэгтэй </a:t>
            </a:r>
          </a:p>
          <a:p>
            <a:pPr>
              <a:buNone/>
            </a:pPr>
            <a:r>
              <a:rPr lang="mn-MN" dirty="0" smtClean="0">
                <a:latin typeface="Arail"/>
              </a:rPr>
              <a:t>	Улаанбаатар Сонгдо эмнэлэгт 2010.04.17</a:t>
            </a:r>
            <a:r>
              <a:rPr lang="en-US" dirty="0" smtClean="0">
                <a:latin typeface="Arail"/>
              </a:rPr>
              <a:t>-</a:t>
            </a:r>
            <a:r>
              <a:rPr lang="mn-MN" dirty="0" smtClean="0">
                <a:latin typeface="Arail"/>
              </a:rPr>
              <a:t>ны 14:45:36</a:t>
            </a:r>
          </a:p>
          <a:p>
            <a:pPr>
              <a:buNone/>
            </a:pPr>
            <a:r>
              <a:rPr lang="mn-MN" dirty="0" smtClean="0">
                <a:latin typeface="Arail"/>
              </a:rPr>
              <a:t>	авхуулсан, </a:t>
            </a:r>
          </a:p>
          <a:p>
            <a:pPr>
              <a:buNone/>
            </a:pPr>
            <a:r>
              <a:rPr lang="mn-MN" dirty="0" smtClean="0">
                <a:latin typeface="Arail"/>
              </a:rPr>
              <a:t>	Толгойн эгц урд байрлалаас авсан краниограмм</a:t>
            </a:r>
            <a:endParaRPr lang="en-US" dirty="0">
              <a:latin typeface="Arai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mn-MN" sz="4000" b="1" dirty="0" smtClean="0">
                <a:latin typeface="Arial" pitchFamily="34" charset="0"/>
                <a:cs typeface="Arial" pitchFamily="34" charset="0"/>
              </a:rPr>
              <a:t>Эгц байрлал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4000" b="1" dirty="0" err="1" smtClean="0">
                <a:latin typeface="Arial" pitchFamily="34" charset="0"/>
                <a:cs typeface="Arial" pitchFamily="34" charset="0"/>
              </a:rPr>
              <a:t>Anteroposterior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) </a:t>
            </a:r>
            <a:br>
              <a:rPr lang="en-US" sz="4000" b="1" dirty="0" smtClean="0">
                <a:latin typeface="Arial" pitchFamily="34" charset="0"/>
                <a:cs typeface="Arial" pitchFamily="34" charset="0"/>
              </a:rPr>
            </a:b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589566"/>
            <a:ext cx="4267200" cy="4887434"/>
          </a:xfrm>
        </p:spPr>
        <p:txBody>
          <a:bodyPr>
            <a:noAutofit/>
          </a:bodyPr>
          <a:lstStyle/>
          <a:p>
            <a:pPr marL="457200" lvl="0" indent="-457200">
              <a:buNone/>
            </a:pPr>
            <a:r>
              <a:rPr lang="en-US" sz="2100" b="1" dirty="0" smtClean="0">
                <a:latin typeface="Arial" pitchFamily="34" charset="0"/>
                <a:cs typeface="Arial" pitchFamily="34" charset="0"/>
              </a:rPr>
              <a:t>1.Os.frontale</a:t>
            </a:r>
          </a:p>
          <a:p>
            <a:pPr marL="457200" lvl="0" indent="-457200">
              <a:buNone/>
            </a:pPr>
            <a:r>
              <a:rPr lang="en-US" sz="2100" b="1" dirty="0" smtClean="0">
                <a:latin typeface="Arial" pitchFamily="34" charset="0"/>
                <a:cs typeface="Arial" pitchFamily="34" charset="0"/>
              </a:rPr>
              <a:t>2.Os.zygomaticus</a:t>
            </a:r>
          </a:p>
          <a:p>
            <a:pPr marL="457200" lvl="0" indent="-457200">
              <a:buNone/>
            </a:pPr>
            <a:r>
              <a:rPr lang="en-US" sz="2100" b="1" dirty="0" smtClean="0">
                <a:latin typeface="Arial" pitchFamily="34" charset="0"/>
                <a:cs typeface="Arial" pitchFamily="34" charset="0"/>
              </a:rPr>
              <a:t>3.Os.maxilla</a:t>
            </a:r>
          </a:p>
          <a:p>
            <a:pPr marL="457200" lvl="0" indent="-457200">
              <a:buNone/>
            </a:pPr>
            <a:r>
              <a:rPr lang="en-US" sz="2100" b="1" dirty="0" smtClean="0">
                <a:latin typeface="Arial" pitchFamily="34" charset="0"/>
                <a:cs typeface="Arial" pitchFamily="34" charset="0"/>
              </a:rPr>
              <a:t>4.Os.parietale</a:t>
            </a:r>
          </a:p>
          <a:p>
            <a:pPr marL="457200" lvl="0" indent="-457200">
              <a:buNone/>
            </a:pPr>
            <a:r>
              <a:rPr lang="en-US" sz="2100" b="1" dirty="0" smtClean="0">
                <a:latin typeface="Arial" pitchFamily="34" charset="0"/>
                <a:cs typeface="Arial" pitchFamily="34" charset="0"/>
              </a:rPr>
              <a:t>5.Squama </a:t>
            </a:r>
            <a:r>
              <a:rPr lang="en-US" sz="2100" b="1" dirty="0" err="1" smtClean="0">
                <a:latin typeface="Arial" pitchFamily="34" charset="0"/>
                <a:cs typeface="Arial" pitchFamily="34" charset="0"/>
              </a:rPr>
              <a:t>frontalis</a:t>
            </a:r>
            <a:endParaRPr lang="en-US" sz="2100" b="1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None/>
            </a:pPr>
            <a:r>
              <a:rPr lang="en-US" sz="2100" b="1" dirty="0" smtClean="0">
                <a:latin typeface="Arial" pitchFamily="34" charset="0"/>
                <a:cs typeface="Arial" pitchFamily="34" charset="0"/>
              </a:rPr>
              <a:t>6.Tuber </a:t>
            </a:r>
            <a:r>
              <a:rPr lang="en-US" sz="2100" b="1" dirty="0" err="1" smtClean="0">
                <a:latin typeface="Arial" pitchFamily="34" charset="0"/>
                <a:cs typeface="Arial" pitchFamily="34" charset="0"/>
              </a:rPr>
              <a:t>frontalis</a:t>
            </a:r>
            <a:endParaRPr lang="en-US" sz="2100" b="1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None/>
            </a:pPr>
            <a:r>
              <a:rPr lang="en-US" sz="2100" b="1" dirty="0" smtClean="0">
                <a:latin typeface="Arial" pitchFamily="34" charset="0"/>
                <a:cs typeface="Arial" pitchFamily="34" charset="0"/>
              </a:rPr>
              <a:t>7.Orbita</a:t>
            </a:r>
          </a:p>
          <a:p>
            <a:pPr marL="457200" lvl="0" indent="-457200">
              <a:buNone/>
            </a:pPr>
            <a:r>
              <a:rPr lang="en-US" sz="2100" b="1" dirty="0" smtClean="0">
                <a:latin typeface="Arial" pitchFamily="34" charset="0"/>
                <a:cs typeface="Arial" pitchFamily="34" charset="0"/>
              </a:rPr>
              <a:t>8.Cellulae </a:t>
            </a:r>
            <a:r>
              <a:rPr lang="en-US" sz="2100" b="1" dirty="0" err="1" smtClean="0">
                <a:latin typeface="Arial" pitchFamily="34" charset="0"/>
                <a:cs typeface="Arial" pitchFamily="34" charset="0"/>
              </a:rPr>
              <a:t>ethmoidale</a:t>
            </a:r>
            <a:endParaRPr lang="en-US" sz="2100" b="1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None/>
            </a:pPr>
            <a:r>
              <a:rPr lang="en-US" sz="2100" b="1" dirty="0" smtClean="0">
                <a:latin typeface="Arial" pitchFamily="34" charset="0"/>
                <a:cs typeface="Arial" pitchFamily="34" charset="0"/>
              </a:rPr>
              <a:t>9.Mandibula</a:t>
            </a:r>
          </a:p>
          <a:p>
            <a:pPr marL="457200" lvl="0" indent="-457200">
              <a:buNone/>
            </a:pPr>
            <a:r>
              <a:rPr lang="en-US" sz="2100" b="1" dirty="0" smtClean="0">
                <a:latin typeface="Arial" pitchFamily="34" charset="0"/>
                <a:cs typeface="Arial" pitchFamily="34" charset="0"/>
              </a:rPr>
              <a:t>10.Processus </a:t>
            </a:r>
            <a:r>
              <a:rPr lang="en-US" sz="2100" b="1" dirty="0" err="1" smtClean="0">
                <a:latin typeface="Arial" pitchFamily="34" charset="0"/>
                <a:cs typeface="Arial" pitchFamily="34" charset="0"/>
              </a:rPr>
              <a:t>condylicus</a:t>
            </a:r>
            <a:r>
              <a:rPr lang="en-US" sz="21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b="1" dirty="0" err="1" smtClean="0">
                <a:latin typeface="Arial" pitchFamily="34" charset="0"/>
                <a:cs typeface="Arial" pitchFamily="34" charset="0"/>
              </a:rPr>
              <a:t>mandibula</a:t>
            </a:r>
            <a:endParaRPr lang="en-US" sz="2100" b="1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None/>
            </a:pPr>
            <a:r>
              <a:rPr lang="en-US" sz="2100" b="1" dirty="0" smtClean="0">
                <a:latin typeface="Arial" pitchFamily="34" charset="0"/>
                <a:cs typeface="Arial" pitchFamily="34" charset="0"/>
              </a:rPr>
              <a:t>11.Angulus </a:t>
            </a:r>
            <a:r>
              <a:rPr lang="en-US" sz="2100" b="1" dirty="0" err="1" smtClean="0">
                <a:latin typeface="Arial" pitchFamily="34" charset="0"/>
                <a:cs typeface="Arial" pitchFamily="34" charset="0"/>
              </a:rPr>
              <a:t>mandibula</a:t>
            </a:r>
            <a:endParaRPr lang="en-US" sz="2100" b="1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endParaRPr lang="en-US" sz="2100" b="1" dirty="0" smtClean="0">
              <a:latin typeface="Arial" pitchFamily="34" charset="0"/>
              <a:cs typeface="Arial" pitchFamily="34" charset="0"/>
            </a:endParaRPr>
          </a:p>
          <a:p>
            <a:endParaRPr lang="en-US" sz="2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7500" lnSpcReduction="20000"/>
          </a:bodyPr>
          <a:lstStyle/>
          <a:p>
            <a:pPr marL="457200" lvl="0" indent="-457200">
              <a:buNone/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12.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Protuberenta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mentalis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None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13.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Dentis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None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14.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Processus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mastoideus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None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15. Septum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nasi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None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16.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Cavum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nasi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None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17.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Spina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nasalis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anterior</a:t>
            </a:r>
          </a:p>
          <a:p>
            <a:pPr marL="457200" lvl="0" indent="-457200">
              <a:buNone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18.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Sutura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inter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maxillaris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None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19.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Sutura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sagittalis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None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20.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Sutura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coronalis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None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21. Sinus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maxillaris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None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22. Sinus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frontalis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mn-MN" b="1" dirty="0" smtClean="0">
                <a:latin typeface="Arial" pitchFamily="34" charset="0"/>
                <a:cs typeface="Arial" pitchFamily="34" charset="0"/>
              </a:rPr>
              <a:t>Хажуу байрлал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(lateral) 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51046"/>
            <a:ext cx="4419599" cy="5606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5029200" y="1371600"/>
            <a:ext cx="3886200" cy="45720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mn-MN" b="1" dirty="0" smtClean="0">
                <a:latin typeface="Arial" pitchFamily="34" charset="0"/>
                <a:cs typeface="Arial" pitchFamily="34" charset="0"/>
              </a:rPr>
              <a:t>Паспортын хэсэг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:</a:t>
            </a:r>
            <a:endParaRPr lang="mn-MN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dirty="0" smtClean="0">
                <a:latin typeface="Arail"/>
                <a:cs typeface="Arial" pitchFamily="34" charset="0"/>
              </a:rPr>
              <a:t>	Доржийн Бат 27 настай, эрэгтэй </a:t>
            </a:r>
          </a:p>
          <a:p>
            <a:pPr>
              <a:buNone/>
            </a:pPr>
            <a:r>
              <a:rPr lang="mn-MN" dirty="0" smtClean="0">
                <a:latin typeface="Arail"/>
                <a:cs typeface="Arial" pitchFamily="34" charset="0"/>
              </a:rPr>
              <a:t>	Улаанбаатар Сонгдо эмнэлэгт 2010.04.17</a:t>
            </a:r>
            <a:r>
              <a:rPr lang="en-US" dirty="0" smtClean="0">
                <a:latin typeface="Arail"/>
              </a:rPr>
              <a:t> -</a:t>
            </a:r>
            <a:r>
              <a:rPr lang="mn-MN" dirty="0" smtClean="0">
                <a:latin typeface="Arail"/>
              </a:rPr>
              <a:t>ны 14:45:36</a:t>
            </a:r>
            <a:endParaRPr lang="mn-MN" dirty="0" smtClean="0">
              <a:latin typeface="Arail"/>
              <a:cs typeface="Arial" pitchFamily="34" charset="0"/>
            </a:endParaRPr>
          </a:p>
          <a:p>
            <a:pPr>
              <a:buNone/>
            </a:pPr>
            <a:r>
              <a:rPr lang="mn-MN" dirty="0" smtClean="0">
                <a:latin typeface="Arail"/>
                <a:cs typeface="Arial" pitchFamily="34" charset="0"/>
              </a:rPr>
              <a:t>	авхуулсан, </a:t>
            </a:r>
          </a:p>
          <a:p>
            <a:pPr>
              <a:buNone/>
            </a:pPr>
            <a:r>
              <a:rPr lang="mn-MN" dirty="0" smtClean="0">
                <a:latin typeface="Arail"/>
                <a:cs typeface="Arial" pitchFamily="34" charset="0"/>
              </a:rPr>
              <a:t>	Толгойн хажуу байрлалаас авсан краниограмм</a:t>
            </a:r>
            <a:endParaRPr lang="en-US" dirty="0">
              <a:latin typeface="Arail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000760" y="762000"/>
            <a:ext cx="3143240" cy="60960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 Mon" pitchFamily="18" charset="0"/>
              <a:ea typeface="+mn-ea"/>
              <a:cs typeface="+mn-cs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mn-MN" b="1" dirty="0" smtClean="0">
                <a:latin typeface="Arial" pitchFamily="34" charset="0"/>
                <a:cs typeface="Arial" pitchFamily="34" charset="0"/>
              </a:rPr>
              <a:t>Хажуу байрлал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(lateral) 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514350" lvl="0" indent="-51435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1.Os.frontalis</a:t>
            </a:r>
          </a:p>
          <a:p>
            <a:pPr marL="514350" lvl="0" indent="-51435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2.Os.zygomaticus</a:t>
            </a:r>
          </a:p>
          <a:p>
            <a:pPr marL="514350" lvl="0" indent="-51435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3.Os.temporalis</a:t>
            </a:r>
          </a:p>
          <a:p>
            <a:pPr marL="514350" lvl="0" indent="-51435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4.Os.occipitale</a:t>
            </a:r>
          </a:p>
          <a:p>
            <a:pPr marL="514350" lvl="0" indent="-51435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5.Os.mandibula</a:t>
            </a:r>
          </a:p>
          <a:p>
            <a:pPr marL="514350" indent="-514350">
              <a:buNone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6.Os.parietale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6.Processus</a:t>
            </a:r>
            <a:r>
              <a:rPr lang="mn-MN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condylaris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mandibulae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7.Selle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turcica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8.Tuber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sella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9.Dorsum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sella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10.Sutura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coronalis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11.Sutura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lambdoidea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12.Sutura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squamouso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13.Sinus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frontalis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14.Sinus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ethmoidalis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15.Sinus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maxillaris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mn-MN" dirty="0" smtClean="0">
                <a:latin typeface="Arial" pitchFamily="34" charset="0"/>
                <a:cs typeface="Arial" pitchFamily="34" charset="0"/>
              </a:rPr>
              <a:t>Цээжний рентген зураг унших аргачлал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mn-MN" dirty="0" smtClean="0">
                <a:latin typeface="Arial" pitchFamily="34" charset="0"/>
                <a:cs typeface="Arial" pitchFamily="34" charset="0"/>
              </a:rPr>
              <a:t>Цээжний рентген зураг унших аргачлал</a:t>
            </a:r>
            <a:endParaRPr lang="en-US" dirty="0"/>
          </a:p>
        </p:txBody>
      </p:sp>
      <p:pic>
        <p:nvPicPr>
          <p:cNvPr id="4" name="Picture 13" descr="C:\Users\Francis\Desktop\Picture1.jpg"/>
          <p:cNvPicPr>
            <a:picLocks noGrp="1" noChangeAspect="1" noChangeArrowheads="1"/>
          </p:cNvPicPr>
          <p:nvPr>
            <p:ph sz="quarter" idx="1"/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609600" y="1964959"/>
            <a:ext cx="3886200" cy="3820257"/>
          </a:xfrm>
          <a:prstGeom prst="rect">
            <a:avLst/>
          </a:prstGeom>
          <a:noFill/>
          <a:ln w="9525">
            <a:solidFill>
              <a:srgbClr val="3333CC"/>
            </a:solidFill>
            <a:miter lim="800000"/>
            <a:headEnd/>
            <a:tailEnd/>
          </a:ln>
        </p:spPr>
      </p:pic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4800600" y="2286000"/>
            <a:ext cx="4114800" cy="34290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mn-MN" b="1" dirty="0" smtClean="0">
                <a:latin typeface="Arial" pitchFamily="34" charset="0"/>
                <a:cs typeface="Arial" pitchFamily="34" charset="0"/>
              </a:rPr>
              <a:t>Паспортын хэсэг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:</a:t>
            </a:r>
            <a:endParaRPr lang="mn-MN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 	Доржийн Бат 27 настай, эрэгтэй </a:t>
            </a:r>
          </a:p>
          <a:p>
            <a:pPr>
              <a:buNone/>
            </a:pPr>
            <a:r>
              <a:rPr lang="mn-MN" dirty="0" smtClean="0">
                <a:latin typeface="Arail"/>
                <a:cs typeface="Arial" pitchFamily="34" charset="0"/>
              </a:rPr>
              <a:t>	Улаанбаатар Сонгдо эмнэлэгт 2010.04.17</a:t>
            </a:r>
            <a:r>
              <a:rPr lang="en-US" dirty="0" smtClean="0">
                <a:latin typeface="Arail"/>
              </a:rPr>
              <a:t> -</a:t>
            </a:r>
            <a:r>
              <a:rPr lang="mn-MN" dirty="0" smtClean="0">
                <a:latin typeface="Arail"/>
              </a:rPr>
              <a:t>ны 14:45:36</a:t>
            </a:r>
            <a:r>
              <a:rPr lang="en-US" dirty="0" smtClean="0">
                <a:latin typeface="Arail"/>
              </a:rPr>
              <a:t>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авхуулсан,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Цээжний эгц урд байрлалаас авсан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рентгенграмм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байна.</a:t>
            </a:r>
          </a:p>
          <a:p>
            <a:pPr>
              <a:buNone/>
            </a:pPr>
            <a:endParaRPr lang="mn-MN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mn-MN" dirty="0" smtClean="0">
                <a:latin typeface="Arial" pitchFamily="34" charset="0"/>
                <a:cs typeface="Arial" pitchFamily="34" charset="0"/>
              </a:rPr>
              <a:t>Цээжний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рентген зураг унших аргачлал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447800"/>
            <a:ext cx="8610600" cy="5105400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mn-MN" sz="28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mn-MN" sz="2800" dirty="0" smtClean="0">
                <a:latin typeface="Arial" pitchFamily="34" charset="0"/>
                <a:cs typeface="Arial" pitchFamily="34" charset="0"/>
              </a:rPr>
              <a:t>Зураг авсан байрлал</a:t>
            </a:r>
          </a:p>
          <a:p>
            <a:pPr marL="514350" indent="-514350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2.</a:t>
            </a:r>
            <a:r>
              <a:rPr lang="mn-MN" sz="2800" dirty="0" smtClean="0">
                <a:latin typeface="Arial" pitchFamily="34" charset="0"/>
                <a:cs typeface="Arial" pitchFamily="34" charset="0"/>
              </a:rPr>
              <a:t>Рентген зургийн нөхцөл тохирсон эсэх</a:t>
            </a:r>
          </a:p>
          <a:p>
            <a:pPr marL="514350" indent="-514350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3.</a:t>
            </a:r>
            <a:r>
              <a:rPr lang="mn-MN" sz="2800" dirty="0" smtClean="0">
                <a:latin typeface="Arial" pitchFamily="34" charset="0"/>
                <a:cs typeface="Arial" pitchFamily="34" charset="0"/>
              </a:rPr>
              <a:t>Цээжний хөндийн ясны сүүдэр нэрлэх</a:t>
            </a:r>
          </a:p>
          <a:p>
            <a:pPr marL="514350" indent="-514350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4.</a:t>
            </a:r>
            <a:r>
              <a:rPr lang="mn-MN" sz="2800" dirty="0" smtClean="0">
                <a:latin typeface="Arial" pitchFamily="34" charset="0"/>
                <a:cs typeface="Arial" pitchFamily="34" charset="0"/>
              </a:rPr>
              <a:t>Цээжний хөндийн эрхтэний рентген анатомийн байдал</a:t>
            </a:r>
          </a:p>
          <a:p>
            <a:pPr marL="514350" indent="-514350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5.</a:t>
            </a:r>
            <a:r>
              <a:rPr lang="mn-MN" sz="2800" dirty="0" smtClean="0">
                <a:latin typeface="Arial" pitchFamily="34" charset="0"/>
                <a:cs typeface="Arial" pitchFamily="34" charset="0"/>
              </a:rPr>
              <a:t>Уушгины талбай-агааржилт 2талд ижил эсэх</a:t>
            </a:r>
          </a:p>
          <a:p>
            <a:pPr marL="514350" indent="-514350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6.</a:t>
            </a:r>
            <a:r>
              <a:rPr lang="mn-MN" sz="2800" dirty="0" smtClean="0">
                <a:latin typeface="Arial" pitchFamily="34" charset="0"/>
                <a:cs typeface="Arial" pitchFamily="34" charset="0"/>
              </a:rPr>
              <a:t>Уушгины зураглал</a:t>
            </a:r>
          </a:p>
          <a:p>
            <a:pPr marL="514350" indent="-514350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7.</a:t>
            </a:r>
            <a:r>
              <a:rPr lang="mn-MN" sz="2800" dirty="0" smtClean="0">
                <a:latin typeface="Arial" pitchFamily="34" charset="0"/>
                <a:cs typeface="Arial" pitchFamily="34" charset="0"/>
              </a:rPr>
              <a:t>Уушгины уг</a:t>
            </a:r>
          </a:p>
          <a:p>
            <a:pPr marL="514350" indent="-514350">
              <a:buNone/>
            </a:pPr>
            <a:r>
              <a:rPr lang="mn-MN" sz="2800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mn-MN" sz="2800" dirty="0" smtClean="0">
                <a:latin typeface="Arial" pitchFamily="34" charset="0"/>
                <a:cs typeface="Arial" pitchFamily="34" charset="0"/>
              </a:rPr>
              <a:t> Гялтангийн хөндий, өрц </a:t>
            </a:r>
          </a:p>
          <a:p>
            <a:pPr marL="514350" indent="-514350">
              <a:buNone/>
            </a:pPr>
            <a:r>
              <a:rPr lang="mn-MN" sz="2800" dirty="0" smtClean="0">
                <a:latin typeface="Arial" pitchFamily="34" charset="0"/>
                <a:cs typeface="Arial" pitchFamily="34" charset="0"/>
              </a:rPr>
              <a:t>9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mn-MN" sz="2800" dirty="0" smtClean="0">
                <a:latin typeface="Arial" pitchFamily="34" charset="0"/>
                <a:cs typeface="Arial" pitchFamily="34" charset="0"/>
              </a:rPr>
              <a:t>Голтын сүүдэр</a:t>
            </a:r>
          </a:p>
          <a:p>
            <a:pPr marL="514350" indent="-514350">
              <a:buNone/>
            </a:pPr>
            <a:endParaRPr lang="mn-MN" sz="28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mn-MN" sz="2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mn-MN" dirty="0" smtClean="0">
                <a:latin typeface="Arial" pitchFamily="34" charset="0"/>
                <a:cs typeface="Arial" pitchFamily="34" charset="0"/>
              </a:rPr>
              <a:t>1.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Зураг авсан байрлал</a:t>
            </a:r>
            <a:br>
              <a:rPr lang="mn-MN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r>
              <a:rPr lang="mn-MN" sz="2400" dirty="0" smtClean="0">
                <a:latin typeface="Arial" pitchFamily="34" charset="0"/>
                <a:cs typeface="Arial" pitchFamily="34" charset="0"/>
              </a:rPr>
              <a:t>	Цээжний хөндийн эгц урд байрлалаас авсан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рентгенграмм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байна.</a:t>
            </a:r>
            <a:endParaRPr lang="mn-MN" sz="3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mn-MN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	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153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mn-MN" sz="4000" dirty="0" smtClean="0">
                <a:latin typeface="Arial" pitchFamily="34" charset="0"/>
                <a:cs typeface="Arial" pitchFamily="34" charset="0"/>
              </a:rPr>
              <a:t>2. Рентген зургийн нөхцөл тохирсон эсэх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/>
            </a:r>
            <a:br>
              <a:rPr lang="mn-MN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mn-MN" dirty="0" smtClean="0">
              <a:latin typeface="Arial" pitchFamily="34" charset="0"/>
              <a:cs typeface="Arial" pitchFamily="34" charset="0"/>
            </a:endParaRPr>
          </a:p>
          <a:p>
            <a:pPr marL="880110" lvl="1" indent="-514350">
              <a:buNone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1.	Артефакт бий эсэх</a:t>
            </a:r>
          </a:p>
          <a:p>
            <a:pPr marL="1611630" lvl="3" indent="-514350"/>
            <a:r>
              <a:rPr lang="mn-MN" dirty="0" smtClean="0">
                <a:latin typeface="Arial" pitchFamily="34" charset="0"/>
                <a:cs typeface="Arial" pitchFamily="34" charset="0"/>
              </a:rPr>
              <a:t>Зурган дээр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гарсан гадны биет юм. Жишээ нь: Цахилгаан, товч, гинж, сүлбээр зүү г.м.</a:t>
            </a:r>
          </a:p>
          <a:p>
            <a:pPr marL="880110" lvl="1" indent="-514350">
              <a:buNone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2.	Зөв байрласан эсэх</a:t>
            </a:r>
          </a:p>
          <a:p>
            <a:pPr marL="1565910" lvl="3" indent="-514350"/>
            <a:r>
              <a:rPr lang="mn-MN" sz="1900" dirty="0" smtClean="0">
                <a:latin typeface="Arial" pitchFamily="34" charset="0"/>
                <a:cs typeface="Arial" pitchFamily="34" charset="0"/>
              </a:rPr>
              <a:t>Нурууны нугаламнаас ижил зайд эгэмний сүүдэр байрлаж байх</a:t>
            </a:r>
          </a:p>
          <a:p>
            <a:pPr marL="1565910" lvl="3" indent="-514350"/>
            <a:r>
              <a:rPr lang="mn-MN" sz="1900" dirty="0" smtClean="0">
                <a:latin typeface="Arial" pitchFamily="34" charset="0"/>
                <a:cs typeface="Arial" pitchFamily="34" charset="0"/>
              </a:rPr>
              <a:t>Эгэм симметрични,дээр доор биш, нэг түвшинд</a:t>
            </a:r>
          </a:p>
          <a:p>
            <a:pPr marL="1565910" lvl="3" indent="-514350"/>
            <a:r>
              <a:rPr lang="mn-MN" sz="1900" dirty="0" smtClean="0">
                <a:latin typeface="Arial" pitchFamily="34" charset="0"/>
                <a:cs typeface="Arial" pitchFamily="34" charset="0"/>
              </a:rPr>
              <a:t>Цээжний хэнхэрцгийн хэлбэр зөв байх</a:t>
            </a:r>
          </a:p>
          <a:p>
            <a:pPr marL="1565910" lvl="3" indent="-514350"/>
            <a:r>
              <a:rPr lang="mn-MN" sz="1900" dirty="0" smtClean="0">
                <a:latin typeface="Arial" pitchFamily="34" charset="0"/>
                <a:cs typeface="Arial" pitchFamily="34" charset="0"/>
              </a:rPr>
              <a:t>Хавирга хоорондын зай хэвийн байх</a:t>
            </a:r>
          </a:p>
          <a:p>
            <a:pPr marL="1565910" lvl="3" indent="-514350"/>
            <a:r>
              <a:rPr lang="mn-MN" sz="1900" dirty="0" smtClean="0">
                <a:latin typeface="Arial" pitchFamily="34" charset="0"/>
                <a:cs typeface="Arial" pitchFamily="34" charset="0"/>
              </a:rPr>
              <a:t>Далны сүүдэр уушгины талбайгаас чөлөөлөгдсөн байх</a:t>
            </a:r>
          </a:p>
          <a:p>
            <a:pPr marL="1565910" lvl="3" indent="-514350"/>
            <a:r>
              <a:rPr lang="mn-MN" sz="1900" dirty="0" smtClean="0">
                <a:latin typeface="Arial" pitchFamily="34" charset="0"/>
                <a:cs typeface="Arial" pitchFamily="34" charset="0"/>
              </a:rPr>
              <a:t>Голтын сүүдэр 2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mn-MN" sz="1900" dirty="0" smtClean="0">
                <a:latin typeface="Arial" pitchFamily="34" charset="0"/>
                <a:cs typeface="Arial" pitchFamily="34" charset="0"/>
              </a:rPr>
              <a:t>3 нь зүүн талд, 1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mn-MN" sz="1900" dirty="0" smtClean="0">
                <a:latin typeface="Arial" pitchFamily="34" charset="0"/>
                <a:cs typeface="Arial" pitchFamily="34" charset="0"/>
              </a:rPr>
              <a:t>3 нь баруун талд гарсан байх ёстой </a:t>
            </a:r>
            <a:endParaRPr lang="en-US" sz="1900" dirty="0" smtClean="0">
              <a:latin typeface="Arial" pitchFamily="34" charset="0"/>
              <a:cs typeface="Arial" pitchFamily="34" charset="0"/>
            </a:endParaRPr>
          </a:p>
          <a:p>
            <a:pPr marL="880110" lvl="1" indent="-514350">
              <a:buFont typeface="+mj-lt"/>
              <a:buAutoNum type="arabicPeriod"/>
            </a:pPr>
            <a:endParaRPr lang="mn-MN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880110" lvl="1" indent="-514350">
              <a:buNone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3.	Зургийн хатуу, зөөлөн чанарыг үнэлэх</a:t>
            </a:r>
          </a:p>
          <a:p>
            <a:pPr marL="1611630" lvl="3" indent="-514350"/>
            <a:r>
              <a:rPr lang="mn-MN" b="1" dirty="0" smtClean="0">
                <a:latin typeface="Arial" pitchFamily="34" charset="0"/>
                <a:cs typeface="Arial" pitchFamily="34" charset="0"/>
              </a:rPr>
              <a:t>Хэвийн хатуулагтай зурган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дээр эхний 3-4-р нугалам тод гараад түүнээс доош бусад нугалам гарахгүй байх ёстой. Бусад нугалам гарсан байвал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3-4-р нугаламаас доош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 түүнийг </a:t>
            </a:r>
            <a:r>
              <a:rPr lang="mn-MN" b="1" dirty="0" smtClean="0">
                <a:latin typeface="Arial" pitchFamily="34" charset="0"/>
                <a:cs typeface="Arial" pitchFamily="34" charset="0"/>
              </a:rPr>
              <a:t>хатуу зураг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гэнэ. Хэрвээ эхний 4 нугалам зурагт гараагүй байвал </a:t>
            </a:r>
            <a:r>
              <a:rPr lang="mn-MN" b="1" dirty="0" smtClean="0">
                <a:latin typeface="Arial" pitchFamily="34" charset="0"/>
                <a:cs typeface="Arial" pitchFamily="34" charset="0"/>
              </a:rPr>
              <a:t>зөөлөн зураг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гэнэ.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880110" lvl="1" indent="-514350">
              <a:buNone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4.	Эдийн ялгарал тохирсон эсэх</a:t>
            </a:r>
          </a:p>
          <a:p>
            <a:pPr marL="880110" lvl="1" indent="-514350">
              <a:buNone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mn-MN" sz="2100" dirty="0" smtClean="0">
                <a:latin typeface="Arial" pitchFamily="34" charset="0"/>
                <a:cs typeface="Arial" pitchFamily="34" charset="0"/>
              </a:rPr>
              <a:t>Зургийн өнгө тохирсон байх ёстой. </a:t>
            </a:r>
          </a:p>
          <a:p>
            <a:pPr marL="1611630" lvl="3" indent="-514350"/>
            <a:r>
              <a:rPr lang="mn-MN" dirty="0" smtClean="0">
                <a:latin typeface="Arial" pitchFamily="34" charset="0"/>
                <a:cs typeface="Arial" pitchFamily="34" charset="0"/>
              </a:rPr>
              <a:t>Уушгины эд-хар бараан</a:t>
            </a:r>
          </a:p>
          <a:p>
            <a:pPr marL="1611630" lvl="3" indent="-514350"/>
            <a:r>
              <a:rPr lang="mn-MN" dirty="0" smtClean="0">
                <a:latin typeface="Arial" pitchFamily="34" charset="0"/>
                <a:cs typeface="Arial" pitchFamily="34" charset="0"/>
              </a:rPr>
              <a:t>Хавирга-саарал</a:t>
            </a:r>
          </a:p>
          <a:p>
            <a:pPr marL="1611630" lvl="3" indent="-514350"/>
            <a:r>
              <a:rPr lang="mn-MN" dirty="0" smtClean="0">
                <a:latin typeface="Arial" pitchFamily="34" charset="0"/>
                <a:cs typeface="Arial" pitchFamily="34" charset="0"/>
              </a:rPr>
              <a:t>Зүрх-цайвар цагаан</a:t>
            </a:r>
          </a:p>
          <a:p>
            <a:pPr marL="880110" lvl="1" indent="-514350">
              <a:buNone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5.	Зураг бүрэн бүтэн эсэх</a:t>
            </a:r>
          </a:p>
          <a:p>
            <a:pPr marL="1611630" lvl="3" indent="-514350"/>
            <a:r>
              <a:rPr lang="mn-MN" dirty="0" smtClean="0">
                <a:latin typeface="Arial" pitchFamily="34" charset="0"/>
                <a:cs typeface="Arial" pitchFamily="34" charset="0"/>
              </a:rPr>
              <a:t>Уушгины оройгоос эхлээд өрцийг дуустал уушгины бүх талбай, синус чөлөөтэй гарсан байвал зургийг бүтэн гэж үзнэ.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mn-MN" dirty="0" smtClean="0">
                <a:latin typeface="Arial" pitchFamily="34" charset="0"/>
                <a:cs typeface="Arial" pitchFamily="34" charset="0"/>
              </a:rPr>
              <a:t/>
            </a:r>
            <a:br>
              <a:rPr lang="mn-MN" dirty="0" smtClean="0">
                <a:latin typeface="Arial" pitchFamily="34" charset="0"/>
                <a:cs typeface="Arial" pitchFamily="34" charset="0"/>
              </a:rPr>
            </a:br>
            <a:r>
              <a:rPr lang="mn-MN" dirty="0" smtClean="0">
                <a:latin typeface="Arial" pitchFamily="34" charset="0"/>
                <a:cs typeface="Arial" pitchFamily="34" charset="0"/>
              </a:rPr>
              <a:t>3.Цээжний хөндийн ясны сүүдэр нэрлэх</a:t>
            </a:r>
            <a:br>
              <a:rPr lang="mn-MN" dirty="0" smtClean="0">
                <a:latin typeface="Arial" pitchFamily="34" charset="0"/>
                <a:cs typeface="Arial" pitchFamily="34" charset="0"/>
              </a:rPr>
            </a:b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Хавирга</a:t>
            </a:r>
          </a:p>
          <a:p>
            <a:r>
              <a:rPr lang="mn-MN" dirty="0" smtClean="0">
                <a:latin typeface="Arial" pitchFamily="34" charset="0"/>
                <a:cs typeface="Arial" pitchFamily="34" charset="0"/>
              </a:rPr>
              <a:t>Өвчүү </a:t>
            </a:r>
          </a:p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Сээр</a:t>
            </a:r>
          </a:p>
          <a:p>
            <a:r>
              <a:rPr lang="mn-MN" dirty="0" smtClean="0">
                <a:latin typeface="Arial" pitchFamily="34" charset="0"/>
                <a:cs typeface="Arial" pitchFamily="34" charset="0"/>
              </a:rPr>
              <a:t>Нуруу</a:t>
            </a:r>
          </a:p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Эгэм</a:t>
            </a:r>
          </a:p>
          <a:p>
            <a:r>
              <a:rPr lang="mn-MN" dirty="0" smtClean="0">
                <a:latin typeface="Arial" pitchFamily="34" charset="0"/>
                <a:cs typeface="Arial" pitchFamily="34" charset="0"/>
              </a:rPr>
              <a:t>Дал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1534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4.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Цээжний хөндийн эрхтэний рентген анатомийн байдал</a:t>
            </a:r>
            <a:br>
              <a:rPr lang="mn-MN" dirty="0" smtClean="0">
                <a:latin typeface="Arial" pitchFamily="34" charset="0"/>
                <a:cs typeface="Arial" pitchFamily="34" charset="0"/>
              </a:rPr>
            </a:br>
            <a:r>
              <a:rPr lang="mn-MN" dirty="0" smtClean="0">
                <a:latin typeface="Arial" pitchFamily="34" charset="0"/>
                <a:cs typeface="Arial" pitchFamily="34" charset="0"/>
              </a:rPr>
              <a:t/>
            </a:r>
            <a:br>
              <a:rPr lang="mn-MN" dirty="0" smtClean="0">
                <a:latin typeface="Arial" pitchFamily="34" charset="0"/>
                <a:cs typeface="Arial" pitchFamily="34" charset="0"/>
              </a:rPr>
            </a:b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Хэлбэр, хэмжээ, байрлал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153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5.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Уушгины талбайн агааржилт 2талд ижил эсэх</a:t>
            </a:r>
            <a:br>
              <a:rPr lang="mn-MN" dirty="0" smtClean="0">
                <a:latin typeface="Arial" pitchFamily="34" charset="0"/>
                <a:cs typeface="Arial" pitchFamily="34" charset="0"/>
              </a:rPr>
            </a:b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Эмгэг сүүдэр байгаа эсэх, сүүдрийн шинжүүд</a:t>
            </a:r>
          </a:p>
          <a:p>
            <a:r>
              <a:rPr lang="mn-MN" dirty="0" smtClean="0">
                <a:latin typeface="Arial" pitchFamily="34" charset="0"/>
                <a:cs typeface="Arial" pitchFamily="34" charset="0"/>
              </a:rPr>
              <a:t>Байрлал</a:t>
            </a:r>
          </a:p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Тоо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нэг ба олон тооны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</a:t>
            </a:r>
            <a:endParaRPr lang="mn-MN" dirty="0" smtClean="0">
              <a:latin typeface="Arial" pitchFamily="34" charset="0"/>
              <a:cs typeface="Arial" pitchFamily="34" charset="0"/>
            </a:endParaRPr>
          </a:p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Хэлбэр</a:t>
            </a:r>
          </a:p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Хэмжээ</a:t>
            </a:r>
          </a:p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Сүүдрийн тодрол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/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бага,дунд,их тодролтой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</a:t>
            </a:r>
            <a:endParaRPr lang="mn-MN" dirty="0" smtClean="0">
              <a:latin typeface="Arial" pitchFamily="34" charset="0"/>
              <a:cs typeface="Arial" pitchFamily="34" charset="0"/>
            </a:endParaRPr>
          </a:p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Сүүдрийн зураглал</a:t>
            </a:r>
            <a:r>
              <a:rPr lang="en-US" dirty="0" smtClean="0"/>
              <a:t> /</a:t>
            </a:r>
            <a:r>
              <a:rPr lang="mn-MN" dirty="0" smtClean="0"/>
              <a:t>сүүдрийн бүтэц нэг төрлийн, нэг төрлийн бус</a:t>
            </a:r>
            <a:r>
              <a:rPr lang="en-US" dirty="0" smtClean="0"/>
              <a:t>/</a:t>
            </a:r>
            <a:endParaRPr lang="mn-MN" dirty="0" smtClean="0">
              <a:latin typeface="Arial" pitchFamily="34" charset="0"/>
              <a:cs typeface="Arial" pitchFamily="34" charset="0"/>
            </a:endParaRPr>
          </a:p>
          <a:p>
            <a:endParaRPr lang="mn-MN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6.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Уушгины зураглал</a:t>
            </a:r>
            <a:br>
              <a:rPr lang="mn-MN" dirty="0" smtClean="0">
                <a:latin typeface="Arial" pitchFamily="34" charset="0"/>
                <a:cs typeface="Arial" pitchFamily="34" charset="0"/>
              </a:rPr>
            </a:b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Нэг талдаа эсвэл 2 талдаа өөрчлөгдсөн эсэх</a:t>
            </a:r>
          </a:p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Хязгаарлагдмал, тархмалаар өөрчлөгдсөн эсэх</a:t>
            </a:r>
          </a:p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Уушгины зураг олширч ихсэх</a:t>
            </a:r>
          </a:p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Уушгины зураглал бүтцээ алдах</a:t>
            </a:r>
          </a:p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Уушгины зураглал харагдахгүй байх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mn-MN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7.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Уушгины уг</a:t>
            </a:r>
            <a:br>
              <a:rPr lang="mn-MN" dirty="0" smtClean="0">
                <a:latin typeface="Arial" pitchFamily="34" charset="0"/>
                <a:cs typeface="Arial" pitchFamily="34" charset="0"/>
              </a:rPr>
            </a:b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Уушгины угийн өөрчлөлт 1 ба 2 талдаа өөрчлөгдсөн эсэх</a:t>
            </a:r>
          </a:p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Угийн өөрчлөлт нь уушги, зүрх, голтын эмгэг өөрчлөлттэй хавсарсан эсэх</a:t>
            </a:r>
          </a:p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Угийн кортур өөрчлөгдсөн эсэх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жигд бус, полицикличность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</a:t>
            </a:r>
            <a:endParaRPr lang="mn-MN" dirty="0" smtClean="0">
              <a:latin typeface="Arial" pitchFamily="34" charset="0"/>
              <a:cs typeface="Arial" pitchFamily="34" charset="0"/>
            </a:endParaRPr>
          </a:p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Угийн тунгалагийн булчирхай томорсон, шохойжсон эсэх</a:t>
            </a:r>
          </a:p>
          <a:p>
            <a:r>
              <a:rPr lang="mn-MN" dirty="0" smtClean="0">
                <a:latin typeface="Arial" pitchFamily="34" charset="0"/>
                <a:cs typeface="Arial" pitchFamily="34" charset="0"/>
              </a:rPr>
              <a:t>Өвчтөний нас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8.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Гялтангийн хөндий, өрц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Хавирга өрцний синус- хурц, өрц зүрхний синус-мохоо, синус чөлөөтэй эсэх</a:t>
            </a:r>
          </a:p>
          <a:p>
            <a:r>
              <a:rPr lang="mn-MN" dirty="0" smtClean="0">
                <a:latin typeface="Arial" pitchFamily="34" charset="0"/>
                <a:cs typeface="Arial" pitchFamily="34" charset="0"/>
              </a:rPr>
              <a:t>Өрцний байрлал,гадаргуу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mn-MN" dirty="0" smtClean="0">
                <a:latin typeface="Arial" pitchFamily="34" charset="0"/>
                <a:cs typeface="Arial" pitchFamily="34" charset="0"/>
              </a:rPr>
              <a:t>9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Голтын сүүдэр</a:t>
            </a:r>
            <a:br>
              <a:rPr lang="mn-MN" dirty="0" smtClean="0">
                <a:latin typeface="Arial" pitchFamily="34" charset="0"/>
                <a:cs typeface="Arial" pitchFamily="34" charset="0"/>
              </a:rPr>
            </a:b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Зүрх том судасны хэлбэр, хэмжээ, байрлал, нумнуудын томролт байгаа эсэх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mn-MN" dirty="0" smtClean="0">
                <a:latin typeface="Arial" pitchFamily="34" charset="0"/>
                <a:cs typeface="Arial" pitchFamily="34" charset="0"/>
              </a:rPr>
              <a:t>Зүрх, том судасны сүүдрийн нумууд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Эгц байрлал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Гол судасны өгсөх хэсэг</a:t>
            </a:r>
          </a:p>
          <a:p>
            <a:pPr marL="514350" indent="-514350">
              <a:buFont typeface="+mj-lt"/>
              <a:buAutoNum type="arabicPeriod"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Баруун ховдол</a:t>
            </a:r>
          </a:p>
          <a:p>
            <a:pPr>
              <a:buNone/>
            </a:pPr>
            <a:endParaRPr lang="mn-MN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Гол судасны уруудах хэсэг</a:t>
            </a:r>
          </a:p>
          <a:p>
            <a:pPr marL="514350" indent="-514350">
              <a:buFont typeface="+mj-lt"/>
              <a:buAutoNum type="arabicPeriod"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Уушгины артерийн багана</a:t>
            </a:r>
          </a:p>
          <a:p>
            <a:pPr marL="514350" indent="-514350">
              <a:buFont typeface="+mj-lt"/>
              <a:buAutoNum type="arabicPeriod"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Зүүн тосгуурын чихэвч</a:t>
            </a:r>
          </a:p>
          <a:p>
            <a:pPr marL="514350" indent="-514350">
              <a:buFont typeface="+mj-lt"/>
              <a:buAutoNum type="arabicPeriod"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Зүүн ховдол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ctr"/>
            <a:r>
              <a:rPr lang="mn-MN" sz="3200" dirty="0" smtClean="0">
                <a:latin typeface="Arial" pitchFamily="34" charset="0"/>
                <a:cs typeface="Arial" pitchFamily="34" charset="0"/>
              </a:rPr>
              <a:t>Баруун тал 2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mn-MN" sz="3200" dirty="0" smtClean="0">
                <a:latin typeface="Arial" pitchFamily="34" charset="0"/>
                <a:cs typeface="Arial" pitchFamily="34" charset="0"/>
              </a:rPr>
              <a:t>Зүүн тал 4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education.science-thi.org/edu_ana/images/p211000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676399"/>
            <a:ext cx="6836722" cy="4876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n-MN" dirty="0" smtClean="0"/>
              <a:t>Эгц байрлал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1600200" y="3657600"/>
            <a:ext cx="12192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1828800" y="5943600"/>
            <a:ext cx="13716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4648200" y="5181600"/>
            <a:ext cx="1066800" cy="152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Arrow 9"/>
          <p:cNvSpPr/>
          <p:nvPr/>
        </p:nvSpPr>
        <p:spPr>
          <a:xfrm>
            <a:off x="3657600" y="3886200"/>
            <a:ext cx="990600" cy="152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/>
          <p:cNvSpPr/>
          <p:nvPr/>
        </p:nvSpPr>
        <p:spPr>
          <a:xfrm>
            <a:off x="3276600" y="2819400"/>
            <a:ext cx="1219200" cy="152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Arrow 11"/>
          <p:cNvSpPr/>
          <p:nvPr/>
        </p:nvSpPr>
        <p:spPr>
          <a:xfrm>
            <a:off x="3352800" y="3505200"/>
            <a:ext cx="1219200" cy="152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95400" y="3276600"/>
            <a:ext cx="304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mn-MN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495800" y="2438400"/>
            <a:ext cx="304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mn-MN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572000" y="3048000"/>
            <a:ext cx="304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mn-MN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648200" y="3505200"/>
            <a:ext cx="304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mn-MN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91200" y="4800600"/>
            <a:ext cx="304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mn-MN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4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524000" y="5486400"/>
            <a:ext cx="304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mn-MN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mn-MN" dirty="0" smtClean="0">
                <a:latin typeface="Arial" pitchFamily="34" charset="0"/>
                <a:cs typeface="Arial" pitchFamily="34" charset="0"/>
              </a:rPr>
              <a:t>1-р ташуу байрлал буюу Баруун ташуу байрлал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Гол судасны өгсөх хэсэг</a:t>
            </a:r>
          </a:p>
          <a:p>
            <a:pPr marL="514350" indent="-514350">
              <a:buFont typeface="+mj-lt"/>
              <a:buAutoNum type="arabicPeriod"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Уушгины артер</a:t>
            </a:r>
          </a:p>
          <a:p>
            <a:pPr marL="514350" indent="-514350">
              <a:buFont typeface="+mj-lt"/>
              <a:buAutoNum type="arabicPeriod"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Баруун ховдолоор эхлээд нум зүүн ховдлоор төгсөнө.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Зүүн тосгуур</a:t>
            </a:r>
          </a:p>
          <a:p>
            <a:pPr marL="514350" indent="-514350">
              <a:buFont typeface="+mj-lt"/>
              <a:buAutoNum type="arabicPeriod"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Баруун тосгуур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mn-MN" sz="3200" dirty="0" smtClean="0">
                <a:latin typeface="Arial" pitchFamily="34" charset="0"/>
                <a:cs typeface="Arial" pitchFamily="34" charset="0"/>
              </a:rPr>
              <a:t>Урд тал 3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mn-MN" sz="3200" dirty="0" smtClean="0">
                <a:latin typeface="Arial" pitchFamily="34" charset="0"/>
                <a:cs typeface="Arial" pitchFamily="34" charset="0"/>
              </a:rPr>
              <a:t>Хойд тал 2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mn-MN" dirty="0" smtClean="0">
                <a:latin typeface="Arial" pitchFamily="34" charset="0"/>
                <a:cs typeface="Arial" pitchFamily="34" charset="0"/>
              </a:rPr>
              <a:t>2-р ташуу байрлал буюу Зүүн ташуу байрлал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Гол судасны өгсөх хэсэг</a:t>
            </a:r>
          </a:p>
          <a:p>
            <a:pPr marL="514350" indent="-514350">
              <a:buFont typeface="+mj-lt"/>
              <a:buAutoNum type="arabicPeriod"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Баруун тосгуурын чихэвч</a:t>
            </a:r>
          </a:p>
          <a:p>
            <a:pPr marL="514350" indent="-514350">
              <a:buFont typeface="+mj-lt"/>
              <a:buAutoNum type="arabicPeriod"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Баруун ховдол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Зүүн тосгуур</a:t>
            </a:r>
          </a:p>
          <a:p>
            <a:pPr marL="514350" indent="-514350">
              <a:buFont typeface="+mj-lt"/>
              <a:buAutoNum type="arabicPeriod"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Зүүн ховдол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ctr"/>
            <a:r>
              <a:rPr lang="mn-MN" sz="3200" dirty="0" smtClean="0">
                <a:latin typeface="Arial" pitchFamily="34" charset="0"/>
                <a:cs typeface="Arial" pitchFamily="34" charset="0"/>
              </a:rPr>
              <a:t>Урд тал 3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mn-MN" sz="3200" dirty="0" smtClean="0">
                <a:latin typeface="Arial" pitchFamily="34" charset="0"/>
                <a:cs typeface="Arial" pitchFamily="34" charset="0"/>
              </a:rPr>
              <a:t>Хойд тал 2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education.science-thi.org/edu_ana/images/p211000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752600"/>
            <a:ext cx="725079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mn-MN" dirty="0" smtClean="0">
                <a:latin typeface="Arial" pitchFamily="34" charset="0"/>
                <a:cs typeface="Arial" pitchFamily="34" charset="0"/>
              </a:rPr>
              <a:t>1-р ташуу байрлал буюу Баруун ташуу байрлал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1600200" y="3810000"/>
            <a:ext cx="1219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95400" y="3429000"/>
            <a:ext cx="304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mn-MN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1447800" y="4267200"/>
            <a:ext cx="1219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143000" y="3886200"/>
            <a:ext cx="304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mn-MN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Left Arrow 12"/>
          <p:cNvSpPr/>
          <p:nvPr/>
        </p:nvSpPr>
        <p:spPr>
          <a:xfrm>
            <a:off x="3276600" y="2819400"/>
            <a:ext cx="1219200" cy="152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95800" y="2438400"/>
            <a:ext cx="304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mn-MN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" name="Left Arrow 14"/>
          <p:cNvSpPr/>
          <p:nvPr/>
        </p:nvSpPr>
        <p:spPr>
          <a:xfrm>
            <a:off x="3657600" y="3352800"/>
            <a:ext cx="1219200" cy="152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876800" y="2971800"/>
            <a:ext cx="304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mn-MN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7" name="Left Arrow 16"/>
          <p:cNvSpPr/>
          <p:nvPr/>
        </p:nvSpPr>
        <p:spPr>
          <a:xfrm>
            <a:off x="4953000" y="5715000"/>
            <a:ext cx="1219200" cy="152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172200" y="5334000"/>
            <a:ext cx="304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mn-MN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mn-MN" sz="3600" b="1" dirty="0" smtClean="0"/>
              <a:t>Анхаарал тавьсанд баярлалаа</a:t>
            </a:r>
            <a:endParaRPr lang="en-US" sz="3600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mn-MN" sz="4000" dirty="0" smtClean="0">
                <a:latin typeface="Arial" pitchFamily="34" charset="0"/>
                <a:cs typeface="Arial" pitchFamily="34" charset="0"/>
              </a:rPr>
              <a:t>БҮГДЭД НЬ АМЖИЛТ ХҮСЬЕ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Placeholder 9" descr="doctor-default-image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9833" b="19833"/>
          <a:stretch>
            <a:fillRect/>
          </a:stretch>
        </p:blipFill>
        <p:spPr/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384</TotalTime>
  <Words>484</Words>
  <Application>Microsoft Office PowerPoint</Application>
  <PresentationFormat>On-screen Show (4:3)</PresentationFormat>
  <Paragraphs>170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Median</vt:lpstr>
      <vt:lpstr>OSCE-I  ДҮрс оношлогоо</vt:lpstr>
      <vt:lpstr>Толгойн рентген анатоми</vt:lpstr>
      <vt:lpstr>Эгц байрлал (Anteroposterior) </vt:lpstr>
      <vt:lpstr>Эгц байрлал (Anteroposterior)  </vt:lpstr>
      <vt:lpstr>Хажуу байрлал (lateral) </vt:lpstr>
      <vt:lpstr>Хажуу байрлал (lateral) </vt:lpstr>
      <vt:lpstr>Цээжний рентген зураг унших аргачлал</vt:lpstr>
      <vt:lpstr>Цээжний рентген зураг унших аргачлал</vt:lpstr>
      <vt:lpstr>Цээжний рентген зураг унших аргачлал</vt:lpstr>
      <vt:lpstr>1. Зураг авсан байрлал </vt:lpstr>
      <vt:lpstr>2. Рентген зургийн нөхцөл тохирсон эсэх </vt:lpstr>
      <vt:lpstr>Slide 12</vt:lpstr>
      <vt:lpstr>Slide 13</vt:lpstr>
      <vt:lpstr> 3.Цээжний хөндийн ясны сүүдэр нэрлэх </vt:lpstr>
      <vt:lpstr>4.Цээжний хөндийн эрхтэний рентген анатомийн байдал  </vt:lpstr>
      <vt:lpstr>5.Уушгины талбайн агааржилт 2талд ижил эсэх </vt:lpstr>
      <vt:lpstr>6.Уушгины зураглал </vt:lpstr>
      <vt:lpstr>7.Уушгины уг </vt:lpstr>
      <vt:lpstr>8. Гялтангийн хөндий, өрц </vt:lpstr>
      <vt:lpstr>9.Голтын сүүдэр </vt:lpstr>
      <vt:lpstr>Зүрх, том судасны сүүдрийн нумууд</vt:lpstr>
      <vt:lpstr>Эгц байрлал</vt:lpstr>
      <vt:lpstr>Эгц байрлал</vt:lpstr>
      <vt:lpstr>1-р ташуу байрлал буюу Баруун ташуу байрлал</vt:lpstr>
      <vt:lpstr>2-р ташуу байрлал буюу Зүүн ташуу байрлал</vt:lpstr>
      <vt:lpstr>1-р ташуу байрлал буюу Баруун ташуу байрлал</vt:lpstr>
      <vt:lpstr>БҮГДЭД НЬ АМЖИЛТ ХҮСЬЕ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OSCE-I  Дүрс оношлогоо</dc:title>
  <dc:creator>user</dc:creator>
  <cp:lastModifiedBy>user</cp:lastModifiedBy>
  <cp:revision>268</cp:revision>
  <dcterms:created xsi:type="dcterms:W3CDTF">2006-08-16T00:00:00Z</dcterms:created>
  <dcterms:modified xsi:type="dcterms:W3CDTF">2014-06-18T23:45:58Z</dcterms:modified>
</cp:coreProperties>
</file>