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72" r:id="rId3"/>
    <p:sldId id="257" r:id="rId4"/>
    <p:sldId id="262" r:id="rId5"/>
    <p:sldId id="261" r:id="rId6"/>
    <p:sldId id="260" r:id="rId7"/>
    <p:sldId id="270" r:id="rId8"/>
    <p:sldId id="259" r:id="rId9"/>
    <p:sldId id="263" r:id="rId10"/>
    <p:sldId id="268" r:id="rId11"/>
    <p:sldId id="267" r:id="rId12"/>
    <p:sldId id="266" r:id="rId13"/>
    <p:sldId id="265" r:id="rId14"/>
    <p:sldId id="264" r:id="rId15"/>
    <p:sldId id="271" r:id="rId16"/>
    <p:sldId id="27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32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13020DD5-C827-44E5-BA96-2C29B2CD0A83}" type="datetimeFigureOut">
              <a:rPr lang="en-GB" smtClean="0"/>
              <a:pPr/>
              <a:t>17/01/2016</a:t>
            </a:fld>
            <a:endParaRPr lang="en-GB"/>
          </a:p>
        </p:txBody>
      </p:sp>
      <p:sp>
        <p:nvSpPr>
          <p:cNvPr id="20" name="Footer Placeholder 19"/>
          <p:cNvSpPr>
            <a:spLocks noGrp="1"/>
          </p:cNvSpPr>
          <p:nvPr>
            <p:ph type="ftr" sz="quarter" idx="11"/>
          </p:nvPr>
        </p:nvSpPr>
        <p:spPr/>
        <p:txBody>
          <a:bodyPr/>
          <a:lstStyle>
            <a:extLst/>
          </a:lstStyle>
          <a:p>
            <a:endParaRPr lang="en-GB"/>
          </a:p>
        </p:txBody>
      </p:sp>
      <p:sp>
        <p:nvSpPr>
          <p:cNvPr id="10" name="Slide Number Placeholder 9"/>
          <p:cNvSpPr>
            <a:spLocks noGrp="1"/>
          </p:cNvSpPr>
          <p:nvPr>
            <p:ph type="sldNum" sz="quarter" idx="12"/>
          </p:nvPr>
        </p:nvSpPr>
        <p:spPr/>
        <p:txBody>
          <a:bodyPr/>
          <a:lstStyle>
            <a:extLst/>
          </a:lstStyle>
          <a:p>
            <a:fld id="{CF88598F-15A3-4DFF-A5DC-A8FBEF777760}" type="slidenum">
              <a:rPr lang="en-GB" smtClean="0"/>
              <a:pPr/>
              <a:t>‹#›</a:t>
            </a:fld>
            <a:endParaRPr lang="en-GB"/>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3020DD5-C827-44E5-BA96-2C29B2CD0A83}" type="datetimeFigureOut">
              <a:rPr lang="en-GB" smtClean="0"/>
              <a:pPr/>
              <a:t>17/01/2016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CF88598F-15A3-4DFF-A5DC-A8FBEF777760}"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3020DD5-C827-44E5-BA96-2C29B2CD0A83}" type="datetimeFigureOut">
              <a:rPr lang="en-GB" smtClean="0"/>
              <a:pPr/>
              <a:t>17/01/2016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CF88598F-15A3-4DFF-A5DC-A8FBEF777760}" type="slidenum">
              <a:rPr lang="en-GB" smtClean="0"/>
              <a:pPr/>
              <a:t>‹#›</a:t>
            </a:fld>
            <a:endParaRPr lang="en-GB"/>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3020DD5-C827-44E5-BA96-2C29B2CD0A83}" type="datetimeFigureOut">
              <a:rPr lang="en-GB" smtClean="0"/>
              <a:pPr/>
              <a:t>17/01/2016</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CF88598F-15A3-4DFF-A5DC-A8FBEF777760}"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3020DD5-C827-44E5-BA96-2C29B2CD0A83}" type="datetimeFigureOut">
              <a:rPr lang="en-GB" smtClean="0"/>
              <a:pPr/>
              <a:t>17/01/2016</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CF88598F-15A3-4DFF-A5DC-A8FBEF777760}"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3020DD5-C827-44E5-BA96-2C29B2CD0A83}" type="datetimeFigureOut">
              <a:rPr lang="en-GB" smtClean="0"/>
              <a:pPr/>
              <a:t>17/01/2016</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CF88598F-15A3-4DFF-A5DC-A8FBEF777760}"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3020DD5-C827-44E5-BA96-2C29B2CD0A83}" type="datetimeFigureOut">
              <a:rPr lang="en-GB" smtClean="0"/>
              <a:pPr/>
              <a:t>17/01/2016</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CF88598F-15A3-4DFF-A5DC-A8FBEF777760}" type="slidenum">
              <a:rPr lang="en-GB" smtClean="0"/>
              <a:pPr/>
              <a:t>‹#›</a:t>
            </a:fld>
            <a:endParaRPr lang="en-GB"/>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3020DD5-C827-44E5-BA96-2C29B2CD0A83}" type="datetimeFigureOut">
              <a:rPr lang="en-GB" smtClean="0"/>
              <a:pPr/>
              <a:t>17/01/2016</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CF88598F-15A3-4DFF-A5DC-A8FBEF777760}"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13020DD5-C827-44E5-BA96-2C29B2CD0A83}" type="datetimeFigureOut">
              <a:rPr lang="en-GB" smtClean="0"/>
              <a:pPr/>
              <a:t>17/01/2016</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CF88598F-15A3-4DFF-A5DC-A8FBEF777760}" type="slidenum">
              <a:rPr lang="en-GB" smtClean="0"/>
              <a:pPr/>
              <a:t>‹#›</a:t>
            </a:fld>
            <a:endParaRPr lang="en-GB"/>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3020DD5-C827-44E5-BA96-2C29B2CD0A83}" type="datetimeFigureOut">
              <a:rPr lang="en-GB" smtClean="0"/>
              <a:pPr/>
              <a:t>17/01/2016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CF88598F-15A3-4DFF-A5DC-A8FBEF777760}"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3020DD5-C827-44E5-BA96-2C29B2CD0A83}" type="datetimeFigureOut">
              <a:rPr lang="en-GB" smtClean="0"/>
              <a:pPr/>
              <a:t>17/01/2016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CF88598F-15A3-4DFF-A5DC-A8FBEF777760}"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3020DD5-C827-44E5-BA96-2C29B2CD0A83}" type="datetimeFigureOut">
              <a:rPr lang="en-GB" smtClean="0"/>
              <a:pPr/>
              <a:t>17/01/2016</a:t>
            </a:fld>
            <a:endParaRPr lang="en-GB"/>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GB"/>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CF88598F-15A3-4DFF-A5DC-A8FBEF777760}" type="slidenum">
              <a:rPr lang="en-GB" smtClean="0"/>
              <a:pPr/>
              <a:t>‹#›</a:t>
            </a:fld>
            <a:endParaRPr lang="en-GB"/>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1524000"/>
            <a:ext cx="6781800" cy="1394048"/>
          </a:xfrm>
        </p:spPr>
        <p:txBody>
          <a:bodyPr>
            <a:normAutofit/>
          </a:bodyPr>
          <a:lstStyle/>
          <a:p>
            <a:r>
              <a:rPr lang="mn-MN" sz="6000" b="1" dirty="0">
                <a:solidFill>
                  <a:schemeClr val="bg2">
                    <a:lumMod val="50000"/>
                  </a:schemeClr>
                </a:solidFill>
                <a:effectLst/>
              </a:rPr>
              <a:t>Эмийн </a:t>
            </a:r>
            <a:r>
              <a:rPr lang="mn-MN" sz="6000" b="1" dirty="0" smtClean="0">
                <a:solidFill>
                  <a:schemeClr val="bg2">
                    <a:lumMod val="50000"/>
                  </a:schemeClr>
                </a:solidFill>
                <a:effectLst/>
              </a:rPr>
              <a:t> </a:t>
            </a:r>
            <a:r>
              <a:rPr lang="mn-MN" sz="6000" b="1" dirty="0">
                <a:solidFill>
                  <a:schemeClr val="bg2">
                    <a:lumMod val="50000"/>
                  </a:schemeClr>
                </a:solidFill>
                <a:effectLst/>
              </a:rPr>
              <a:t>хэрэглээ</a:t>
            </a:r>
            <a:endParaRPr lang="en-GB" sz="6000" dirty="0">
              <a:solidFill>
                <a:schemeClr val="bg2">
                  <a:lumMod val="50000"/>
                </a:schemeClr>
              </a:solidFill>
            </a:endParaRPr>
          </a:p>
        </p:txBody>
      </p:sp>
      <p:sp>
        <p:nvSpPr>
          <p:cNvPr id="3" name="Subtitle 2"/>
          <p:cNvSpPr>
            <a:spLocks noGrp="1"/>
          </p:cNvSpPr>
          <p:nvPr>
            <p:ph type="subTitle" idx="1"/>
          </p:nvPr>
        </p:nvSpPr>
        <p:spPr>
          <a:xfrm>
            <a:off x="1043608" y="5989042"/>
            <a:ext cx="4680520" cy="858856"/>
          </a:xfrm>
        </p:spPr>
        <p:txBody>
          <a:bodyPr>
            <a:normAutofit/>
          </a:bodyPr>
          <a:lstStyle/>
          <a:p>
            <a:endParaRPr lang="en-GB" sz="2800" dirty="0">
              <a:latin typeface="AGFutura Mon" pitchFamily="34" charset="0"/>
            </a:endParaRPr>
          </a:p>
        </p:txBody>
      </p:sp>
    </p:spTree>
    <p:extLst>
      <p:ext uri="{BB962C8B-B14F-4D97-AF65-F5344CB8AC3E}">
        <p14:creationId xmlns:p14="http://schemas.microsoft.com/office/powerpoint/2010/main" val="38417712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Агуулга</a:t>
            </a:r>
            <a:endParaRPr lang="en-GB" dirty="0"/>
          </a:p>
        </p:txBody>
      </p:sp>
      <p:sp>
        <p:nvSpPr>
          <p:cNvPr id="3" name="Content Placeholder 2"/>
          <p:cNvSpPr>
            <a:spLocks noGrp="1"/>
          </p:cNvSpPr>
          <p:nvPr>
            <p:ph idx="1"/>
          </p:nvPr>
        </p:nvSpPr>
        <p:spPr/>
        <p:txBody>
          <a:bodyPr/>
          <a:lstStyle/>
          <a:p>
            <a:r>
              <a:rPr lang="mn-MN" sz="2400" dirty="0" smtClean="0">
                <a:latin typeface="AGFutura Mon" pitchFamily="34" charset="0"/>
              </a:rPr>
              <a:t>Оршил</a:t>
            </a:r>
            <a:endParaRPr lang="en-GB" sz="2400" dirty="0" smtClean="0">
              <a:latin typeface="AGFutura Mon" pitchFamily="34" charset="0"/>
            </a:endParaRPr>
          </a:p>
          <a:p>
            <a:r>
              <a:rPr lang="mn-MN" sz="2400" dirty="0" smtClean="0">
                <a:latin typeface="AGFutura Mon" pitchFamily="34" charset="0"/>
              </a:rPr>
              <a:t>Зорилго</a:t>
            </a:r>
            <a:endParaRPr lang="en-GB" sz="2400" dirty="0" smtClean="0">
              <a:latin typeface="AGFutura Mon" pitchFamily="34" charset="0"/>
            </a:endParaRPr>
          </a:p>
          <a:p>
            <a:r>
              <a:rPr lang="mn-MN" sz="2400" dirty="0">
                <a:latin typeface="AGFutura Mon" pitchFamily="34" charset="0"/>
              </a:rPr>
              <a:t>Сэдэв сонгосон </a:t>
            </a:r>
            <a:r>
              <a:rPr lang="mn-MN" sz="2400" dirty="0" smtClean="0">
                <a:latin typeface="AGFutura Mon" pitchFamily="34" charset="0"/>
              </a:rPr>
              <a:t>үндэслэл</a:t>
            </a:r>
            <a:endParaRPr lang="en-GB" sz="2400" dirty="0" smtClean="0">
              <a:latin typeface="AGFutura Mon" pitchFamily="34" charset="0"/>
            </a:endParaRPr>
          </a:p>
          <a:p>
            <a:r>
              <a:rPr lang="mn-MN" sz="2400" dirty="0" smtClean="0">
                <a:latin typeface="AGFutura Mon" pitchFamily="34" charset="0"/>
              </a:rPr>
              <a:t>Эмийг </a:t>
            </a:r>
            <a:r>
              <a:rPr lang="mn-MN" sz="2400" dirty="0">
                <a:latin typeface="AGFutura Mon" pitchFamily="34" charset="0"/>
              </a:rPr>
              <a:t>зөв </a:t>
            </a:r>
            <a:r>
              <a:rPr lang="mn-MN" sz="2400" dirty="0" smtClean="0">
                <a:latin typeface="AGFutura Mon" pitchFamily="34" charset="0"/>
              </a:rPr>
              <a:t>ухаалгаар </a:t>
            </a:r>
            <a:r>
              <a:rPr lang="mn-MN" sz="2400" dirty="0">
                <a:latin typeface="AGFutura Mon" pitchFamily="34" charset="0"/>
              </a:rPr>
              <a:t>хэрэглэх нь</a:t>
            </a:r>
            <a:r>
              <a:rPr lang="mn-MN" sz="2400" dirty="0" smtClean="0">
                <a:latin typeface="AGFutura Mon" pitchFamily="34" charset="0"/>
              </a:rPr>
              <a:t>:</a:t>
            </a:r>
            <a:endParaRPr lang="en-GB" sz="2400" dirty="0" smtClean="0">
              <a:latin typeface="AGFutura Mon" pitchFamily="34" charset="0"/>
            </a:endParaRPr>
          </a:p>
          <a:p>
            <a:r>
              <a:rPr lang="mn-MN" sz="2400" dirty="0" smtClean="0">
                <a:latin typeface="AGFutura Mon" pitchFamily="34" charset="0"/>
              </a:rPr>
              <a:t>Эмийн </a:t>
            </a:r>
            <a:r>
              <a:rPr lang="mn-MN" sz="2400" dirty="0">
                <a:latin typeface="AGFutura Mon" pitchFamily="34" charset="0"/>
              </a:rPr>
              <a:t>зохистой хэрэглээг төлөвшүүлэх </a:t>
            </a:r>
            <a:r>
              <a:rPr lang="mn-MN" sz="2400" dirty="0" smtClean="0">
                <a:latin typeface="AGFutura Mon" pitchFamily="34" charset="0"/>
              </a:rPr>
              <a:t>нь</a:t>
            </a:r>
            <a:endParaRPr lang="en-GB" sz="2400" dirty="0" smtClean="0">
              <a:latin typeface="AGFutura Mon" pitchFamily="34" charset="0"/>
            </a:endParaRPr>
          </a:p>
          <a:p>
            <a:r>
              <a:rPr lang="mn-MN" sz="2400" dirty="0" smtClean="0">
                <a:latin typeface="AGFutura Mon" pitchFamily="34" charset="0"/>
              </a:rPr>
              <a:t>Дүгнэлт</a:t>
            </a:r>
            <a:endParaRPr lang="en-GB" sz="2400" dirty="0" smtClean="0">
              <a:latin typeface="AGFutura Mon" pitchFamily="34" charset="0"/>
            </a:endParaRPr>
          </a:p>
        </p:txBody>
      </p:sp>
    </p:spTree>
    <p:extLst>
      <p:ext uri="{BB962C8B-B14F-4D97-AF65-F5344CB8AC3E}">
        <p14:creationId xmlns:p14="http://schemas.microsoft.com/office/powerpoint/2010/main" val="10882700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09600"/>
            <a:ext cx="7498080" cy="868362"/>
          </a:xfrm>
        </p:spPr>
        <p:txBody>
          <a:bodyPr>
            <a:normAutofit fontScale="90000"/>
          </a:bodyPr>
          <a:lstStyle/>
          <a:p>
            <a:r>
              <a:rPr lang="mn-MN" b="1" dirty="0">
                <a:effectLst/>
              </a:rPr>
              <a:t>Оршил</a:t>
            </a:r>
            <a:r>
              <a:rPr lang="en-GB" dirty="0">
                <a:effectLst/>
              </a:rPr>
              <a:t/>
            </a:r>
            <a:br>
              <a:rPr lang="en-GB" dirty="0">
                <a:effectLst/>
              </a:rPr>
            </a:br>
            <a:endParaRPr lang="en-GB" dirty="0"/>
          </a:p>
        </p:txBody>
      </p:sp>
      <p:sp>
        <p:nvSpPr>
          <p:cNvPr id="3" name="Content Placeholder 2"/>
          <p:cNvSpPr>
            <a:spLocks noGrp="1"/>
          </p:cNvSpPr>
          <p:nvPr>
            <p:ph idx="1"/>
          </p:nvPr>
        </p:nvSpPr>
        <p:spPr/>
        <p:txBody>
          <a:bodyPr>
            <a:normAutofit fontScale="85000" lnSpcReduction="10000"/>
          </a:bodyPr>
          <a:lstStyle/>
          <a:p>
            <a:r>
              <a:rPr lang="mn-MN" dirty="0">
                <a:latin typeface="AGFutura Mon" pitchFamily="34" charset="0"/>
              </a:rPr>
              <a:t>    </a:t>
            </a:r>
            <a:r>
              <a:rPr lang="mn-MN" dirty="0" smtClean="0">
                <a:latin typeface="AGFutura Mon" pitchFamily="34" charset="0"/>
              </a:rPr>
              <a:t>Орчин </a:t>
            </a:r>
            <a:r>
              <a:rPr lang="mn-MN" dirty="0">
                <a:latin typeface="AGFutura Mon" pitchFamily="34" charset="0"/>
              </a:rPr>
              <a:t>үед эмийн үйлдвэрлэл эрчимтэй хөгжиж эмийн нэр төрөл олширч байгаа нь </a:t>
            </a:r>
            <a:r>
              <a:rPr lang="mn-MN" dirty="0" smtClean="0">
                <a:latin typeface="AGFutura Mon" pitchFamily="34" charset="0"/>
              </a:rPr>
              <a:t>эмийг</a:t>
            </a:r>
            <a:r>
              <a:rPr lang="en-US" dirty="0" smtClean="0">
                <a:latin typeface="AGFutura Mon" pitchFamily="34" charset="0"/>
              </a:rPr>
              <a:t> </a:t>
            </a:r>
            <a:r>
              <a:rPr lang="mn-MN" dirty="0" smtClean="0">
                <a:latin typeface="AGFutura Mon" pitchFamily="34" charset="0"/>
              </a:rPr>
              <a:t>зөв </a:t>
            </a:r>
            <a:r>
              <a:rPr lang="mn-MN" dirty="0">
                <a:latin typeface="AGFutura Mon" pitchFamily="34" charset="0"/>
              </a:rPr>
              <a:t>сонгох оновчтой хэрэглэхэд улам бүр төвөгтэй байдлыг бий болгож байгаа бөгөөд зөвхөн </a:t>
            </a:r>
            <a:r>
              <a:rPr lang="mn-MN" dirty="0" smtClean="0">
                <a:latin typeface="AGFutura Mon" pitchFamily="34" charset="0"/>
              </a:rPr>
              <a:t>эмч</a:t>
            </a:r>
            <a:r>
              <a:rPr lang="en-US" dirty="0" smtClean="0">
                <a:latin typeface="AGFutura Mon" pitchFamily="34" charset="0"/>
              </a:rPr>
              <a:t>,</a:t>
            </a:r>
            <a:r>
              <a:rPr lang="mn-MN" dirty="0" smtClean="0">
                <a:latin typeface="AGFutura Mon" pitchFamily="34" charset="0"/>
              </a:rPr>
              <a:t> эм </a:t>
            </a:r>
            <a:r>
              <a:rPr lang="mn-MN" dirty="0">
                <a:latin typeface="AGFutura Mon" pitchFamily="34" charset="0"/>
              </a:rPr>
              <a:t>зүйч нар төдийгүй энгийн </a:t>
            </a:r>
            <a:r>
              <a:rPr lang="mn-MN" dirty="0" smtClean="0">
                <a:latin typeface="AGFutura Mon" pitchFamily="34" charset="0"/>
              </a:rPr>
              <a:t>хэрэглэгчдэд үнэн </a:t>
            </a:r>
            <a:r>
              <a:rPr lang="mn-MN" dirty="0">
                <a:latin typeface="AGFutura Mon" pitchFamily="34" charset="0"/>
              </a:rPr>
              <a:t>зөв мэдээлэл чухал ач холбогдолтой болж буй эрин үед бид амьдарч </a:t>
            </a:r>
            <a:r>
              <a:rPr lang="mn-MN" dirty="0" smtClean="0">
                <a:latin typeface="AGFutura Mon" pitchFamily="34" charset="0"/>
              </a:rPr>
              <a:t>байна</a:t>
            </a:r>
            <a:r>
              <a:rPr lang="en-GB" dirty="0">
                <a:latin typeface="AGFutura Mon" pitchFamily="34" charset="0"/>
              </a:rPr>
              <a:t>.</a:t>
            </a:r>
          </a:p>
          <a:p>
            <a:r>
              <a:rPr lang="mn-MN" dirty="0">
                <a:latin typeface="AGFutura Mon" pitchFamily="34" charset="0"/>
              </a:rPr>
              <a:t>     </a:t>
            </a:r>
            <a:r>
              <a:rPr lang="mn-MN" dirty="0" smtClean="0">
                <a:latin typeface="AGFutura Mon" pitchFamily="34" charset="0"/>
              </a:rPr>
              <a:t>Эмийн </a:t>
            </a:r>
            <a:r>
              <a:rPr lang="mn-MN" dirty="0">
                <a:latin typeface="AGFutura Mon" pitchFamily="34" charset="0"/>
              </a:rPr>
              <a:t>талаар үнэн зөв мэдээллийг </a:t>
            </a:r>
            <a:r>
              <a:rPr lang="mn-MN" dirty="0" smtClean="0">
                <a:latin typeface="AGFutura Mon" pitchFamily="34" charset="0"/>
              </a:rPr>
              <a:t>авч, эмийг </a:t>
            </a:r>
            <a:r>
              <a:rPr lang="mn-MN" dirty="0">
                <a:latin typeface="AGFutura Mon" pitchFamily="34" charset="0"/>
              </a:rPr>
              <a:t>зүй зохистойгоор хэрэглэснээр эмээс улбаатай эрүүл мэндийн эрсдэлээс өөрсдийгөө хамгаалах </a:t>
            </a:r>
            <a:r>
              <a:rPr lang="mn-MN" dirty="0" smtClean="0">
                <a:latin typeface="AGFutura Mon" pitchFamily="34" charset="0"/>
              </a:rPr>
              <a:t>болно</a:t>
            </a:r>
            <a:r>
              <a:rPr lang="en-GB" dirty="0" smtClean="0">
                <a:latin typeface="AGFutura Mon" pitchFamily="34" charset="0"/>
              </a:rPr>
              <a:t>.</a:t>
            </a:r>
            <a:endParaRPr lang="en-GB" dirty="0">
              <a:latin typeface="AGFutura Mon" pitchFamily="34" charset="0"/>
            </a:endParaRPr>
          </a:p>
          <a:p>
            <a:endParaRPr lang="en-GB" dirty="0">
              <a:latin typeface="AGFutura Mon" pitchFamily="34" charset="0"/>
            </a:endParaRPr>
          </a:p>
        </p:txBody>
      </p:sp>
    </p:spTree>
    <p:extLst>
      <p:ext uri="{BB962C8B-B14F-4D97-AF65-F5344CB8AC3E}">
        <p14:creationId xmlns:p14="http://schemas.microsoft.com/office/powerpoint/2010/main" val="21777357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effectLst/>
              </a:rPr>
              <a:t>Зорилго</a:t>
            </a:r>
            <a:r>
              <a:rPr lang="en-GB" dirty="0">
                <a:effectLst/>
              </a:rPr>
              <a:t/>
            </a:r>
            <a:br>
              <a:rPr lang="en-GB" dirty="0">
                <a:effectLst/>
              </a:rPr>
            </a:br>
            <a:endParaRPr lang="en-GB" dirty="0"/>
          </a:p>
        </p:txBody>
      </p:sp>
      <p:sp>
        <p:nvSpPr>
          <p:cNvPr id="3" name="Content Placeholder 2"/>
          <p:cNvSpPr>
            <a:spLocks noGrp="1"/>
          </p:cNvSpPr>
          <p:nvPr>
            <p:ph idx="1"/>
          </p:nvPr>
        </p:nvSpPr>
        <p:spPr>
          <a:xfrm>
            <a:off x="1435608" y="1447800"/>
            <a:ext cx="6808800" cy="4800600"/>
          </a:xfrm>
        </p:spPr>
        <p:txBody>
          <a:bodyPr>
            <a:normAutofit/>
          </a:bodyPr>
          <a:lstStyle/>
          <a:p>
            <a:r>
              <a:rPr lang="mn-MN" dirty="0" smtClean="0">
                <a:latin typeface="AGFutura Mon" pitchFamily="34" charset="0"/>
              </a:rPr>
              <a:t>Эмийн </a:t>
            </a:r>
            <a:r>
              <a:rPr lang="mn-MN" dirty="0">
                <a:latin typeface="AGFutura Mon" pitchFamily="34" charset="0"/>
              </a:rPr>
              <a:t>сангуудаар явж ажиглалтын аргаар судалгаа хийж эмийн хэрэглээг </a:t>
            </a:r>
            <a:r>
              <a:rPr lang="mn-MN" dirty="0" smtClean="0">
                <a:latin typeface="AGFutura Mon" pitchFamily="34" charset="0"/>
              </a:rPr>
              <a:t>судлах.</a:t>
            </a:r>
            <a:r>
              <a:rPr lang="mn-MN" dirty="0">
                <a:latin typeface="AGFutura Mon" pitchFamily="34" charset="0"/>
              </a:rPr>
              <a:t>   </a:t>
            </a:r>
            <a:endParaRPr lang="en-GB" dirty="0">
              <a:latin typeface="AGFutura Mon" pitchFamily="34" charset="0"/>
            </a:endParaRPr>
          </a:p>
          <a:p>
            <a:r>
              <a:rPr lang="mn-MN" dirty="0" smtClean="0">
                <a:latin typeface="AGFutura Mon" pitchFamily="34" charset="0"/>
              </a:rPr>
              <a:t>Эмийн </a:t>
            </a:r>
            <a:r>
              <a:rPr lang="mn-MN" dirty="0">
                <a:latin typeface="AGFutura Mon" pitchFamily="34" charset="0"/>
              </a:rPr>
              <a:t>зохистой хэрэглээг төлөвшүүлэх </a:t>
            </a:r>
            <a:r>
              <a:rPr lang="mn-MN" dirty="0" smtClean="0">
                <a:latin typeface="AGFutura Mon" pitchFamily="34" charset="0"/>
              </a:rPr>
              <a:t>талаар ном сурах бичгээс бие дааж судалаж </a:t>
            </a:r>
            <a:r>
              <a:rPr lang="mn-MN" dirty="0">
                <a:latin typeface="AGFutura Mon" pitchFamily="34" charset="0"/>
              </a:rPr>
              <a:t>дүгнэлт гаргахыг зорилоо.</a:t>
            </a:r>
            <a:endParaRPr lang="en-GB" dirty="0">
              <a:latin typeface="AGFutura Mon" pitchFamily="34" charset="0"/>
            </a:endParaRPr>
          </a:p>
          <a:p>
            <a:endParaRPr lang="en-GB" dirty="0"/>
          </a:p>
        </p:txBody>
      </p:sp>
    </p:spTree>
    <p:extLst>
      <p:ext uri="{BB962C8B-B14F-4D97-AF65-F5344CB8AC3E}">
        <p14:creationId xmlns:p14="http://schemas.microsoft.com/office/powerpoint/2010/main" val="21476967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a:effectLst/>
              </a:rPr>
              <a:t>Сэдэв сонгосон үндэслэл</a:t>
            </a:r>
            <a:endParaRPr lang="en-GB" dirty="0"/>
          </a:p>
        </p:txBody>
      </p:sp>
      <p:sp>
        <p:nvSpPr>
          <p:cNvPr id="3" name="Content Placeholder 2"/>
          <p:cNvSpPr>
            <a:spLocks noGrp="1"/>
          </p:cNvSpPr>
          <p:nvPr>
            <p:ph idx="1"/>
          </p:nvPr>
        </p:nvSpPr>
        <p:spPr/>
        <p:txBody>
          <a:bodyPr>
            <a:normAutofit fontScale="77500" lnSpcReduction="20000"/>
          </a:bodyPr>
          <a:lstStyle/>
          <a:p>
            <a:r>
              <a:rPr lang="mn-MN" dirty="0">
                <a:latin typeface="AGFutura Mon" pitchFamily="34" charset="0"/>
              </a:rPr>
              <a:t>Эмийн зохистой хэрэглээг хүн амын дунд хэвшүүлэх </a:t>
            </a:r>
            <a:r>
              <a:rPr lang="mn-MN" dirty="0" smtClean="0">
                <a:latin typeface="AGFutura Mon" pitchFamily="34" charset="0"/>
              </a:rPr>
              <a:t>нь анхаарал </a:t>
            </a:r>
            <a:r>
              <a:rPr lang="mn-MN" dirty="0">
                <a:latin typeface="AGFutura Mon" pitchFamily="34" charset="0"/>
              </a:rPr>
              <a:t>татах асуудлын нэг болоод байгаа </a:t>
            </a:r>
            <a:r>
              <a:rPr lang="mn-MN" dirty="0" smtClean="0">
                <a:latin typeface="AGFutura Mon" pitchFamily="34" charset="0"/>
              </a:rPr>
              <a:t>юм.</a:t>
            </a:r>
            <a:endParaRPr lang="en-GB" dirty="0">
              <a:latin typeface="AGFutura Mon" pitchFamily="34" charset="0"/>
            </a:endParaRPr>
          </a:p>
          <a:p>
            <a:r>
              <a:rPr lang="mn-MN" dirty="0">
                <a:latin typeface="AGFutura Mon" pitchFamily="34" charset="0"/>
              </a:rPr>
              <a:t>    Учир нь манай хүн амын дунд эмийн зохистой хэрэглээний наад захын мэдлэггүй мөртлөө эмийг өөрийн дураар их хэмжээгээр хэрэглэдэг болсны улмаас эмийн гаж нөлөө илрэх эмэнд хордох явдал элбэгших эрүүл мэндэд амь насаараа хохирох эмэнд дасалтай нянгийн өрөвслүүд олноор бий </a:t>
            </a:r>
            <a:r>
              <a:rPr lang="mn-MN" dirty="0" smtClean="0">
                <a:latin typeface="AGFutura Mon" pitchFamily="34" charset="0"/>
              </a:rPr>
              <a:t>болж антибиотикийн </a:t>
            </a:r>
            <a:r>
              <a:rPr lang="mn-MN" dirty="0">
                <a:latin typeface="AGFutura Mon" pitchFamily="34" charset="0"/>
              </a:rPr>
              <a:t>эмчилгээний үр нөлөө буурах нянгийн халдвар хүнд явагдах болсон зэрэг сэтгэлийг зүй ёсоор түгшээж байна. Иймд би энэхүү сэдвийг сонгож судалсан юм. </a:t>
            </a:r>
            <a:endParaRPr lang="en-GB" dirty="0">
              <a:latin typeface="AGFutura Mon" pitchFamily="34" charset="0"/>
            </a:endParaRPr>
          </a:p>
        </p:txBody>
      </p:sp>
    </p:spTree>
    <p:extLst>
      <p:ext uri="{BB962C8B-B14F-4D97-AF65-F5344CB8AC3E}">
        <p14:creationId xmlns:p14="http://schemas.microsoft.com/office/powerpoint/2010/main" val="35184821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838200"/>
            <a:ext cx="7498080" cy="1076672"/>
          </a:xfrm>
        </p:spPr>
        <p:txBody>
          <a:bodyPr>
            <a:normAutofit fontScale="90000"/>
          </a:bodyPr>
          <a:lstStyle/>
          <a:p>
            <a:r>
              <a:rPr lang="mn-MN" sz="3600" b="1" dirty="0" smtClean="0">
                <a:effectLst/>
              </a:rPr>
              <a:t/>
            </a:r>
            <a:br>
              <a:rPr lang="mn-MN" sz="3600" b="1" dirty="0" smtClean="0">
                <a:effectLst/>
              </a:rPr>
            </a:br>
            <a:r>
              <a:rPr lang="mn-MN" sz="3600" b="1" dirty="0" smtClean="0">
                <a:effectLst/>
              </a:rPr>
              <a:t>Эмийг </a:t>
            </a:r>
            <a:r>
              <a:rPr lang="mn-MN" sz="3600" b="1" dirty="0">
                <a:effectLst/>
              </a:rPr>
              <a:t>зөв ухаалгаар хэрэглэх </a:t>
            </a:r>
            <a:r>
              <a:rPr lang="mn-MN" sz="3600" b="1" dirty="0" smtClean="0">
                <a:effectLst/>
              </a:rPr>
              <a:t>нь:</a:t>
            </a:r>
            <a:r>
              <a:rPr lang="en-GB" dirty="0">
                <a:effectLst/>
              </a:rPr>
              <a:t/>
            </a:r>
            <a:br>
              <a:rPr lang="en-GB" dirty="0">
                <a:effectLst/>
              </a:rPr>
            </a:br>
            <a:r>
              <a:rPr lang="en-GB" dirty="0">
                <a:effectLst/>
              </a:rPr>
              <a:t> </a:t>
            </a:r>
            <a:br>
              <a:rPr lang="en-GB" dirty="0">
                <a:effectLst/>
              </a:rPr>
            </a:br>
            <a:endParaRPr lang="en-GB" dirty="0"/>
          </a:p>
        </p:txBody>
      </p:sp>
      <p:sp>
        <p:nvSpPr>
          <p:cNvPr id="3" name="Content Placeholder 2"/>
          <p:cNvSpPr>
            <a:spLocks noGrp="1"/>
          </p:cNvSpPr>
          <p:nvPr>
            <p:ph idx="1"/>
          </p:nvPr>
        </p:nvSpPr>
        <p:spPr/>
        <p:txBody>
          <a:bodyPr>
            <a:normAutofit/>
          </a:bodyPr>
          <a:lstStyle/>
          <a:p>
            <a:r>
              <a:rPr lang="mn-MN" sz="2800" dirty="0">
                <a:latin typeface="AGFutura Mon" pitchFamily="34" charset="0"/>
              </a:rPr>
              <a:t>Эм гэж юу </a:t>
            </a:r>
            <a:r>
              <a:rPr lang="mn-MN" sz="2800" dirty="0" smtClean="0">
                <a:latin typeface="AGFutura Mon" pitchFamily="34" charset="0"/>
              </a:rPr>
              <a:t>вэ</a:t>
            </a:r>
            <a:r>
              <a:rPr lang="mn-MN" sz="2800" dirty="0" smtClean="0"/>
              <a:t>?</a:t>
            </a:r>
            <a:endParaRPr lang="en-GB" sz="2800" dirty="0">
              <a:latin typeface="AGFutura Mon" pitchFamily="34" charset="0"/>
            </a:endParaRPr>
          </a:p>
          <a:p>
            <a:pPr marL="82296" indent="0">
              <a:buNone/>
            </a:pPr>
            <a:r>
              <a:rPr lang="mn-MN" sz="2800" dirty="0" smtClean="0">
                <a:latin typeface="AGFutura Mon" pitchFamily="34" charset="0"/>
              </a:rPr>
              <a:t>Аливаа </a:t>
            </a:r>
            <a:r>
              <a:rPr lang="mn-MN" sz="2800" dirty="0">
                <a:latin typeface="AGFutura Mon" pitchFamily="34" charset="0"/>
              </a:rPr>
              <a:t>өвчин эмгэгийг эмчлэх, оношлох болон түүнээс урьдчилан сэргийлэх </a:t>
            </a:r>
            <a:r>
              <a:rPr lang="mn-MN" sz="2800" dirty="0" smtClean="0">
                <a:latin typeface="AGFutura Mon" pitchFamily="34" charset="0"/>
              </a:rPr>
              <a:t>зориулалттай</a:t>
            </a:r>
            <a:r>
              <a:rPr lang="mn-MN" sz="2800" dirty="0">
                <a:latin typeface="AGFutura Mon" pitchFamily="34" charset="0"/>
              </a:rPr>
              <a:t>, эмчилгээний үр нөлөө нь судалгаагаар бүрэн нотлогдсон , тодорхой тун хэмжээгээр хэрэглэгддэг, орчин үеийн эмийн хэлбэрт оруулан савласан эмийн бодисыг эм гэнэ.</a:t>
            </a:r>
            <a:endParaRPr lang="en-GB" sz="2800" dirty="0">
              <a:latin typeface="AGFutura Mon" pitchFamily="34" charset="0"/>
            </a:endParaRPr>
          </a:p>
          <a:p>
            <a:pPr>
              <a:buNone/>
            </a:pPr>
            <a:endParaRPr lang="en-GB" dirty="0"/>
          </a:p>
        </p:txBody>
      </p:sp>
    </p:spTree>
    <p:extLst>
      <p:ext uri="{BB962C8B-B14F-4D97-AF65-F5344CB8AC3E}">
        <p14:creationId xmlns:p14="http://schemas.microsoft.com/office/powerpoint/2010/main" val="38732691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404664"/>
            <a:ext cx="7498080" cy="1143000"/>
          </a:xfrm>
        </p:spPr>
        <p:txBody>
          <a:bodyPr>
            <a:normAutofit fontScale="90000"/>
          </a:bodyPr>
          <a:lstStyle/>
          <a:p>
            <a:r>
              <a:rPr lang="mn-MN" sz="3600" b="1" dirty="0">
                <a:effectLst/>
              </a:rPr>
              <a:t>Эмийг зөв ухаалгаар хэрэглэх </a:t>
            </a:r>
            <a:r>
              <a:rPr lang="mn-MN" sz="3600" b="1" dirty="0" smtClean="0">
                <a:effectLst/>
              </a:rPr>
              <a:t>нь:</a:t>
            </a:r>
            <a:r>
              <a:rPr lang="en-GB" dirty="0">
                <a:effectLst/>
              </a:rPr>
              <a:t/>
            </a:r>
            <a:br>
              <a:rPr lang="en-GB" dirty="0">
                <a:effectLst/>
              </a:rPr>
            </a:br>
            <a:endParaRPr lang="en-GB" dirty="0"/>
          </a:p>
        </p:txBody>
      </p:sp>
      <p:sp>
        <p:nvSpPr>
          <p:cNvPr id="3" name="Content Placeholder 2"/>
          <p:cNvSpPr>
            <a:spLocks noGrp="1"/>
          </p:cNvSpPr>
          <p:nvPr>
            <p:ph idx="1"/>
          </p:nvPr>
        </p:nvSpPr>
        <p:spPr/>
        <p:txBody>
          <a:bodyPr>
            <a:normAutofit/>
          </a:bodyPr>
          <a:lstStyle/>
          <a:p>
            <a:pPr marL="82296" indent="0">
              <a:buNone/>
            </a:pPr>
            <a:r>
              <a:rPr lang="mn-MN" sz="2800" dirty="0">
                <a:latin typeface="AGFutura Mon" pitchFamily="34" charset="0"/>
              </a:rPr>
              <a:t>Эм бол хүний бие махбодь өвчнийг эсэргүүцэн тэмцэхэд нь туслах бодисууд бөгөөд өвчилсөн үед биеийн байдлыг сайжруулах үйлчилгээтэй </a:t>
            </a:r>
            <a:r>
              <a:rPr lang="mn-MN" sz="2800" dirty="0" smtClean="0">
                <a:latin typeface="AGFutura Mon" pitchFamily="34" charset="0"/>
              </a:rPr>
              <a:t>юм. Эмийг </a:t>
            </a:r>
            <a:r>
              <a:rPr lang="mn-MN" sz="2800" dirty="0">
                <a:latin typeface="AGFutura Mon" pitchFamily="34" charset="0"/>
              </a:rPr>
              <a:t>аюулгүй зөв хэрэглэх явдал хамгийн чухал. Зөв зохистой хэрэглэсэн эм амьдралыг тэтгэх нөлөө үзүүлэх болно</a:t>
            </a:r>
            <a:r>
              <a:rPr lang="mn-MN" sz="2800" dirty="0" smtClean="0">
                <a:latin typeface="AGFutura Mon" pitchFamily="34" charset="0"/>
              </a:rPr>
              <a:t>.</a:t>
            </a:r>
            <a:r>
              <a:rPr lang="mn-MN" sz="2800" dirty="0"/>
              <a:t> </a:t>
            </a:r>
            <a:r>
              <a:rPr lang="mn-MN" sz="2800" dirty="0">
                <a:latin typeface="AGFutura Mon" pitchFamily="34" charset="0"/>
              </a:rPr>
              <a:t>Эмийг хэрхэн зөв хэрэглэх талаар ерөнхий мэдээллийг эмийн хайрцаг болон түүн дотор дагалдах эмийн заавар дээр тодорхой бичсэн </a:t>
            </a:r>
            <a:r>
              <a:rPr lang="mn-MN" sz="2800" dirty="0" smtClean="0">
                <a:latin typeface="AGFutura Mon" pitchFamily="34" charset="0"/>
              </a:rPr>
              <a:t>байдаг.  </a:t>
            </a:r>
            <a:endParaRPr lang="en-GB" sz="2800" dirty="0">
              <a:latin typeface="AGFutura Mon" pitchFamily="34" charset="0"/>
            </a:endParaRPr>
          </a:p>
        </p:txBody>
      </p:sp>
    </p:spTree>
    <p:extLst>
      <p:ext uri="{BB962C8B-B14F-4D97-AF65-F5344CB8AC3E}">
        <p14:creationId xmlns:p14="http://schemas.microsoft.com/office/powerpoint/2010/main" val="21594491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435608" y="332656"/>
            <a:ext cx="7498080" cy="5915744"/>
          </a:xfrm>
        </p:spPr>
        <p:txBody>
          <a:bodyPr>
            <a:normAutofit/>
          </a:bodyPr>
          <a:lstStyle/>
          <a:p>
            <a:r>
              <a:rPr lang="mn-MN" sz="2800" dirty="0">
                <a:latin typeface="AGFutura Mon" pitchFamily="34" charset="0"/>
              </a:rPr>
              <a:t>Эмийг ямар үед хэрэглэх </a:t>
            </a:r>
            <a:r>
              <a:rPr lang="mn-MN" sz="2800" dirty="0" smtClean="0">
                <a:latin typeface="AGFutura Mon" pitchFamily="34" charset="0"/>
              </a:rPr>
              <a:t>вэ</a:t>
            </a:r>
            <a:r>
              <a:rPr lang="mn-MN" sz="2800" dirty="0" smtClean="0"/>
              <a:t>?</a:t>
            </a:r>
            <a:endParaRPr lang="en-GB" sz="2800" dirty="0">
              <a:latin typeface="AGFutura Mon" pitchFamily="34" charset="0"/>
            </a:endParaRPr>
          </a:p>
          <a:p>
            <a:pPr marL="82296" indent="0">
              <a:buNone/>
            </a:pPr>
            <a:r>
              <a:rPr lang="mn-MN" sz="2800" dirty="0" smtClean="0">
                <a:latin typeface="AGFutura Mon" pitchFamily="34" charset="0"/>
              </a:rPr>
              <a:t>Зөвхөн </a:t>
            </a:r>
            <a:r>
              <a:rPr lang="mn-MN" sz="2800" dirty="0">
                <a:latin typeface="AGFutura Mon" pitchFamily="34" charset="0"/>
              </a:rPr>
              <a:t>шаардлагатай тохиолдолд эмчийн зөвлөгөөгөөр өвчин эмгэгтээ тохирох эм, эмийн бэлдмэлийг сонгоод түүнийгээ зааврын дагуу зөв гүйцэд хэрэглэх юм.</a:t>
            </a:r>
            <a:endParaRPr lang="en-GB" sz="2800" dirty="0">
              <a:latin typeface="AGFutura Mon" pitchFamily="34" charset="0"/>
            </a:endParaRPr>
          </a:p>
          <a:p>
            <a:r>
              <a:rPr lang="mn-MN" sz="2800" dirty="0">
                <a:latin typeface="AGFutura Mon" pitchFamily="34" charset="0"/>
              </a:rPr>
              <a:t>Эмийг хэзээ хэрэглэх </a:t>
            </a:r>
            <a:r>
              <a:rPr lang="mn-MN" sz="2800" dirty="0" smtClean="0">
                <a:latin typeface="AGFutura Mon" pitchFamily="34" charset="0"/>
              </a:rPr>
              <a:t>вэ</a:t>
            </a:r>
            <a:r>
              <a:rPr lang="mn-MN" sz="2800" dirty="0">
                <a:latin typeface="+mj-lt"/>
              </a:rPr>
              <a:t>?</a:t>
            </a:r>
            <a:endParaRPr lang="en-GB" sz="2800" dirty="0">
              <a:latin typeface="AGFutura Mon" pitchFamily="34" charset="0"/>
            </a:endParaRPr>
          </a:p>
          <a:p>
            <a:pPr marL="82296" indent="0">
              <a:buNone/>
            </a:pPr>
            <a:r>
              <a:rPr lang="mn-MN" sz="2800" dirty="0" smtClean="0">
                <a:latin typeface="AGFutura Mon" pitchFamily="34" charset="0"/>
              </a:rPr>
              <a:t>Эмийг </a:t>
            </a:r>
            <a:r>
              <a:rPr lang="mn-MN" sz="2800" dirty="0">
                <a:latin typeface="AGFutura Mon" pitchFamily="34" charset="0"/>
              </a:rPr>
              <a:t>зөв цаг хугацаанд хэрэглэх нь нэн </a:t>
            </a:r>
            <a:r>
              <a:rPr lang="mn-MN" sz="2800" dirty="0" smtClean="0">
                <a:latin typeface="AGFutura Mon" pitchFamily="34" charset="0"/>
              </a:rPr>
              <a:t>чухал, ихэнх </a:t>
            </a:r>
            <a:r>
              <a:rPr lang="mn-MN" sz="2800" dirty="0">
                <a:latin typeface="AGFutura Mon" pitchFamily="34" charset="0"/>
              </a:rPr>
              <a:t>эмийн үйлчилгээ </a:t>
            </a:r>
            <a:r>
              <a:rPr lang="mn-MN" sz="2800" dirty="0" smtClean="0">
                <a:latin typeface="AGFutura Mon" pitchFamily="34" charset="0"/>
              </a:rPr>
              <a:t>өглөө, </a:t>
            </a:r>
            <a:r>
              <a:rPr lang="mn-MN" sz="2800" dirty="0">
                <a:latin typeface="AGFutura Mon" pitchFamily="34" charset="0"/>
              </a:rPr>
              <a:t>үдийн </a:t>
            </a:r>
            <a:r>
              <a:rPr lang="mn-MN" sz="2800" dirty="0" smtClean="0">
                <a:latin typeface="AGFutura Mon" pitchFamily="34" charset="0"/>
              </a:rPr>
              <a:t>цагт, орой, </a:t>
            </a:r>
            <a:r>
              <a:rPr lang="mn-MN" sz="2800" dirty="0">
                <a:latin typeface="AGFutura Mon" pitchFamily="34" charset="0"/>
              </a:rPr>
              <a:t>шөнөөр сайн байдаг нь тогтоогджээ.</a:t>
            </a:r>
            <a:endParaRPr lang="en-GB" sz="2800" dirty="0">
              <a:latin typeface="AGFutura Mon" pitchFamily="34" charset="0"/>
            </a:endParaRPr>
          </a:p>
          <a:p>
            <a:pPr>
              <a:buNone/>
            </a:pPr>
            <a:endParaRPr lang="en-GB" dirty="0"/>
          </a:p>
        </p:txBody>
      </p:sp>
    </p:spTree>
    <p:extLst>
      <p:ext uri="{BB962C8B-B14F-4D97-AF65-F5344CB8AC3E}">
        <p14:creationId xmlns:p14="http://schemas.microsoft.com/office/powerpoint/2010/main" val="8241704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Үргэлжилэл</a:t>
            </a:r>
            <a:endParaRPr lang="en-GB" dirty="0"/>
          </a:p>
        </p:txBody>
      </p:sp>
      <p:sp>
        <p:nvSpPr>
          <p:cNvPr id="3" name="Content Placeholder 2"/>
          <p:cNvSpPr>
            <a:spLocks noGrp="1"/>
          </p:cNvSpPr>
          <p:nvPr>
            <p:ph idx="1"/>
          </p:nvPr>
        </p:nvSpPr>
        <p:spPr/>
        <p:txBody>
          <a:bodyPr>
            <a:normAutofit/>
          </a:bodyPr>
          <a:lstStyle/>
          <a:p>
            <a:pPr marL="82296" indent="0">
              <a:buNone/>
            </a:pPr>
            <a:r>
              <a:rPr lang="mn-MN" sz="2800" dirty="0">
                <a:latin typeface="AGFutura Mon" pitchFamily="34" charset="0"/>
              </a:rPr>
              <a:t>Эмийг уухдаа зогсож эсвэл сууж байгаад уух нь зөв юм. Бас эм уух бүрийдээ нэг аяга шингэн ууж байхыг </a:t>
            </a:r>
            <a:r>
              <a:rPr lang="mn-MN" sz="2800" dirty="0" smtClean="0">
                <a:latin typeface="AGFutura Mon" pitchFamily="34" charset="0"/>
              </a:rPr>
              <a:t>хичээгээрэй. Шахмал </a:t>
            </a:r>
            <a:r>
              <a:rPr lang="mn-MN" sz="2800" dirty="0">
                <a:latin typeface="AGFutura Mon" pitchFamily="34" charset="0"/>
              </a:rPr>
              <a:t>эмийг болж өгвөл бүтнээр нь бүрээстэй эмийг тэр чигээр нь залгиж уудаг. Хэрэв та эм уугаад бөөлжиж гаргавал уг эмийг дахин уух шаардлагатай.  </a:t>
            </a:r>
            <a:endParaRPr lang="en-GB" sz="2800" dirty="0">
              <a:latin typeface="AGFutura Mon" pitchFamily="34" charset="0"/>
            </a:endParaRPr>
          </a:p>
        </p:txBody>
      </p:sp>
    </p:spTree>
    <p:extLst>
      <p:ext uri="{BB962C8B-B14F-4D97-AF65-F5344CB8AC3E}">
        <p14:creationId xmlns:p14="http://schemas.microsoft.com/office/powerpoint/2010/main" val="27770078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331640" y="836712"/>
            <a:ext cx="7498080" cy="4800600"/>
          </a:xfrm>
        </p:spPr>
        <p:txBody>
          <a:bodyPr>
            <a:normAutofit lnSpcReduction="10000"/>
          </a:bodyPr>
          <a:lstStyle/>
          <a:p>
            <a:r>
              <a:rPr lang="mn-MN" dirty="0"/>
              <a:t>Хуурамч эм гэж юу вэ ?</a:t>
            </a:r>
            <a:endParaRPr lang="en-GB" dirty="0"/>
          </a:p>
          <a:p>
            <a:pPr marL="82296" indent="0">
              <a:buNone/>
            </a:pPr>
            <a:r>
              <a:rPr lang="mn-MN" dirty="0"/>
              <a:t> </a:t>
            </a:r>
            <a:r>
              <a:rPr lang="mn-MN" dirty="0" smtClean="0"/>
              <a:t> </a:t>
            </a:r>
            <a:r>
              <a:rPr lang="mn-MN" dirty="0"/>
              <a:t>  </a:t>
            </a:r>
            <a:r>
              <a:rPr lang="mn-MN" dirty="0">
                <a:latin typeface="AGFutura Mon" pitchFamily="34" charset="0"/>
              </a:rPr>
              <a:t>Үндсэн үйлчлэгч бодис, тун, найрлага, чанар нь дагалдах баримт бичигт заагдсанаас өөрөөр хийгдсэн эмийг хуурамч эм гэнэ.</a:t>
            </a:r>
            <a:endParaRPr lang="en-GB" dirty="0">
              <a:latin typeface="AGFutura Mon" pitchFamily="34" charset="0"/>
            </a:endParaRPr>
          </a:p>
          <a:p>
            <a:r>
              <a:rPr lang="mn-MN" dirty="0"/>
              <a:t>Дуураймал эм гэж юу вэ ?</a:t>
            </a:r>
            <a:endParaRPr lang="en-GB" dirty="0"/>
          </a:p>
          <a:p>
            <a:pPr marL="82296" indent="0">
              <a:buNone/>
            </a:pPr>
            <a:r>
              <a:rPr lang="mn-MN" dirty="0"/>
              <a:t> </a:t>
            </a:r>
            <a:r>
              <a:rPr lang="mn-MN" dirty="0" smtClean="0"/>
              <a:t>  </a:t>
            </a:r>
            <a:r>
              <a:rPr lang="mn-MN" dirty="0"/>
              <a:t> </a:t>
            </a:r>
            <a:r>
              <a:rPr lang="mn-MN" dirty="0">
                <a:latin typeface="AGFutura Mon" pitchFamily="34" charset="0"/>
              </a:rPr>
              <a:t>Эрх бүхий үйлдвэрийн эмийн сав боодол, шошгыг ашигласан буюу дуурайлган хийж савласан эмийг дуураймал эм </a:t>
            </a:r>
            <a:r>
              <a:rPr lang="mn-MN" dirty="0" smtClean="0">
                <a:latin typeface="AGFutura Mon" pitchFamily="34" charset="0"/>
              </a:rPr>
              <a:t>гэнэ.</a:t>
            </a:r>
            <a:endParaRPr lang="en-GB" dirty="0">
              <a:latin typeface="AGFutura Mon" pitchFamily="34" charset="0"/>
            </a:endParaRPr>
          </a:p>
          <a:p>
            <a:pPr marL="82296" indent="0">
              <a:buNone/>
            </a:pPr>
            <a:endParaRPr lang="en-GB" dirty="0"/>
          </a:p>
        </p:txBody>
      </p:sp>
    </p:spTree>
    <p:extLst>
      <p:ext uri="{BB962C8B-B14F-4D97-AF65-F5344CB8AC3E}">
        <p14:creationId xmlns:p14="http://schemas.microsoft.com/office/powerpoint/2010/main" val="40035649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fontScale="85000" lnSpcReduction="10000"/>
          </a:bodyPr>
          <a:lstStyle/>
          <a:p>
            <a:r>
              <a:rPr lang="mn-MN" dirty="0" smtClean="0">
                <a:latin typeface="AGFutura Mon" pitchFamily="34" charset="0"/>
              </a:rPr>
              <a:t>Эмийн гаж </a:t>
            </a:r>
            <a:r>
              <a:rPr lang="mn-MN" dirty="0">
                <a:latin typeface="AGFutura Mon" pitchFamily="34" charset="0"/>
              </a:rPr>
              <a:t>нөлөө гэж </a:t>
            </a:r>
            <a:r>
              <a:rPr lang="mn-MN" dirty="0" smtClean="0">
                <a:latin typeface="AGFutura Mon" pitchFamily="34" charset="0"/>
              </a:rPr>
              <a:t>юу вэ</a:t>
            </a:r>
            <a:r>
              <a:rPr lang="mn-MN" dirty="0" smtClean="0"/>
              <a:t>?</a:t>
            </a:r>
            <a:r>
              <a:rPr lang="mn-MN" dirty="0">
                <a:latin typeface="AGFutura Mon" pitchFamily="34" charset="0"/>
              </a:rPr>
              <a:t> </a:t>
            </a:r>
            <a:endParaRPr lang="mn-MN" dirty="0" smtClean="0">
              <a:latin typeface="AGFutura Mon" pitchFamily="34" charset="0"/>
            </a:endParaRPr>
          </a:p>
          <a:p>
            <a:pPr marL="82296" indent="0">
              <a:buNone/>
            </a:pPr>
            <a:r>
              <a:rPr lang="mn-MN" dirty="0">
                <a:latin typeface="AGFutura Mon" pitchFamily="34" charset="0"/>
              </a:rPr>
              <a:t>Аливаа өвчин эмгэгийг эмчлэх зорилгоор эмийг хэрэглэхэд өвчтөнд эмчилгээний ашиг тусгай үйлдэл үзүүлэхийн зэрэгцээ заримдаа </a:t>
            </a:r>
            <a:r>
              <a:rPr lang="mn-MN" dirty="0" smtClean="0">
                <a:latin typeface="AGFutura Mon" pitchFamily="34" charset="0"/>
              </a:rPr>
              <a:t>сөрөг, тааламжгүй, бүр </a:t>
            </a:r>
            <a:r>
              <a:rPr lang="mn-MN" dirty="0">
                <a:latin typeface="AGFutura Mon" pitchFamily="34" charset="0"/>
              </a:rPr>
              <a:t>хортой нөлөө үзүүлэх явдал ч </a:t>
            </a:r>
            <a:r>
              <a:rPr lang="mn-MN" dirty="0" smtClean="0">
                <a:latin typeface="AGFutura Mon" pitchFamily="34" charset="0"/>
              </a:rPr>
              <a:t>байдаг. Үүнийг өөрөөр </a:t>
            </a:r>
            <a:r>
              <a:rPr lang="mn-MN" dirty="0">
                <a:latin typeface="AGFutura Mon" pitchFamily="34" charset="0"/>
              </a:rPr>
              <a:t>хэлбэл эмийн эмчилгээний зорилгод нийцээгүй сөрөг нөлөө гаж нөлөө гэж </a:t>
            </a:r>
            <a:r>
              <a:rPr lang="mn-MN" dirty="0" smtClean="0">
                <a:latin typeface="AGFutura Mon" pitchFamily="34" charset="0"/>
              </a:rPr>
              <a:t>нэрлэнэ. Эмийн </a:t>
            </a:r>
            <a:r>
              <a:rPr lang="mn-MN" dirty="0">
                <a:latin typeface="AGFutura Mon" pitchFamily="34" charset="0"/>
              </a:rPr>
              <a:t>гаж нөлөө нь биеийн аль нэгэн эд эрхтнийг </a:t>
            </a:r>
            <a:r>
              <a:rPr lang="mn-MN" dirty="0" smtClean="0">
                <a:latin typeface="AGFutura Mon" pitchFamily="34" charset="0"/>
              </a:rPr>
              <a:t>хордуулах, бие </a:t>
            </a:r>
            <a:r>
              <a:rPr lang="mn-MN" dirty="0">
                <a:latin typeface="AGFutura Mon" pitchFamily="34" charset="0"/>
              </a:rPr>
              <a:t>махбодийн үйл ажиллагааг </a:t>
            </a:r>
            <a:r>
              <a:rPr lang="mn-MN" dirty="0" smtClean="0">
                <a:latin typeface="AGFutura Mon" pitchFamily="34" charset="0"/>
              </a:rPr>
              <a:t>хямраах, харшил </a:t>
            </a:r>
            <a:r>
              <a:rPr lang="mn-MN" dirty="0">
                <a:latin typeface="AGFutura Mon" pitchFamily="34" charset="0"/>
              </a:rPr>
              <a:t>ба донтол үүсгэх хэлбэрээр </a:t>
            </a:r>
            <a:r>
              <a:rPr lang="mn-MN" dirty="0" smtClean="0">
                <a:latin typeface="AGFutura Mon" pitchFamily="34" charset="0"/>
              </a:rPr>
              <a:t>тохиолдож болно. </a:t>
            </a:r>
            <a:r>
              <a:rPr lang="mn-MN" dirty="0">
                <a:latin typeface="AGFutura Mon" pitchFamily="34" charset="0"/>
              </a:rPr>
              <a:t>  </a:t>
            </a:r>
            <a:endParaRPr lang="en-GB" dirty="0">
              <a:latin typeface="AGFutura Mon" pitchFamily="34" charset="0"/>
            </a:endParaRPr>
          </a:p>
        </p:txBody>
      </p:sp>
    </p:spTree>
    <p:extLst>
      <p:ext uri="{BB962C8B-B14F-4D97-AF65-F5344CB8AC3E}">
        <p14:creationId xmlns:p14="http://schemas.microsoft.com/office/powerpoint/2010/main" val="41165922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404664"/>
            <a:ext cx="7498080" cy="1143000"/>
          </a:xfrm>
        </p:spPr>
        <p:txBody>
          <a:bodyPr>
            <a:noAutofit/>
          </a:bodyPr>
          <a:lstStyle/>
          <a:p>
            <a:r>
              <a:rPr lang="mn-MN" sz="3200" dirty="0">
                <a:effectLst/>
              </a:rPr>
              <a:t>Чанарын баталгаагүй </a:t>
            </a:r>
            <a:r>
              <a:rPr lang="mn-MN" sz="3200" dirty="0" smtClean="0">
                <a:effectLst/>
              </a:rPr>
              <a:t> эм </a:t>
            </a:r>
            <a:r>
              <a:rPr lang="mn-MN" sz="3200" dirty="0">
                <a:effectLst/>
              </a:rPr>
              <a:t>худалдан авч </a:t>
            </a:r>
            <a:r>
              <a:rPr lang="mn-MN" sz="3200" dirty="0" smtClean="0">
                <a:effectLst/>
              </a:rPr>
              <a:t>хэрэглэх:</a:t>
            </a:r>
            <a:r>
              <a:rPr lang="en-GB" sz="3200" dirty="0">
                <a:effectLst/>
              </a:rPr>
              <a:t/>
            </a:r>
            <a:br>
              <a:rPr lang="en-GB" sz="3200" dirty="0">
                <a:effectLst/>
              </a:rPr>
            </a:br>
            <a:endParaRPr lang="en-GB" sz="3200" dirty="0"/>
          </a:p>
        </p:txBody>
      </p:sp>
      <p:sp>
        <p:nvSpPr>
          <p:cNvPr id="3" name="Content Placeholder 2"/>
          <p:cNvSpPr>
            <a:spLocks noGrp="1"/>
          </p:cNvSpPr>
          <p:nvPr>
            <p:ph idx="1"/>
          </p:nvPr>
        </p:nvSpPr>
        <p:spPr/>
        <p:txBody>
          <a:bodyPr>
            <a:normAutofit fontScale="85000" lnSpcReduction="10000"/>
          </a:bodyPr>
          <a:lstStyle/>
          <a:p>
            <a:pPr marL="82296" indent="0">
              <a:buNone/>
            </a:pPr>
            <a:r>
              <a:rPr lang="mn-MN" sz="3300" dirty="0">
                <a:latin typeface="AGFutura Mon" pitchFamily="34" charset="0"/>
              </a:rPr>
              <a:t>Баталгаагүй газраас чанар муутай эм авч хэрэглэх нь өвчнийг хүндрүүлэх, архагшуулах гол шалтгаан болохын хамт эдийн засгийн </a:t>
            </a:r>
            <a:r>
              <a:rPr lang="mn-MN" sz="3300" dirty="0" smtClean="0">
                <a:latin typeface="AGFutura Mon" pitchFamily="34" charset="0"/>
              </a:rPr>
              <a:t>хувьд хохиролтой</a:t>
            </a:r>
            <a:r>
              <a:rPr lang="mn-MN" sz="3300" dirty="0">
                <a:latin typeface="AGFutura Mon" pitchFamily="34" charset="0"/>
              </a:rPr>
              <a:t>. Та ямар нэг эм худалдан авахаар бол аль болох баталгаатай газраас авах, эмийн санчаас эмийн чанарын баталгааг шаардах </a:t>
            </a:r>
            <a:r>
              <a:rPr lang="mn-MN" sz="3300" dirty="0" smtClean="0">
                <a:latin typeface="AGFutura Mon" pitchFamily="34" charset="0"/>
              </a:rPr>
              <a:t>эрхтэй. </a:t>
            </a:r>
            <a:r>
              <a:rPr lang="mn-MN" sz="3300" dirty="0">
                <a:latin typeface="AGFutura Mon" pitchFamily="34" charset="0"/>
              </a:rPr>
              <a:t>Дэлхийн эмийн зах зээлд 30 орчим мянган нэрийн эм эргэлдэж тэдгээрийн 15 хувь нь буюу 32 тэрбум долларын хуурамч болон стандартын бус эм байгаа тухай ДЭМБ мэдээлсэн байна.</a:t>
            </a:r>
            <a:endParaRPr lang="en-GB" sz="3300" dirty="0">
              <a:latin typeface="AGFutura Mon" pitchFamily="34" charset="0"/>
            </a:endParaRPr>
          </a:p>
          <a:p>
            <a:pPr marL="82296" indent="0">
              <a:buNone/>
            </a:pPr>
            <a:endParaRPr lang="en-GB" dirty="0"/>
          </a:p>
        </p:txBody>
      </p:sp>
    </p:spTree>
    <p:extLst>
      <p:ext uri="{BB962C8B-B14F-4D97-AF65-F5344CB8AC3E}">
        <p14:creationId xmlns:p14="http://schemas.microsoft.com/office/powerpoint/2010/main" val="24219481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620688"/>
            <a:ext cx="7498080" cy="1143000"/>
          </a:xfrm>
        </p:spPr>
        <p:txBody>
          <a:bodyPr>
            <a:noAutofit/>
          </a:bodyPr>
          <a:lstStyle/>
          <a:p>
            <a:r>
              <a:rPr lang="mn-MN" sz="2800" b="1" smtClean="0">
                <a:effectLst/>
                <a:latin typeface="AGFutura Mon" pitchFamily="34" charset="0"/>
              </a:rPr>
              <a:t> </a:t>
            </a:r>
            <a:r>
              <a:rPr lang="mn-MN" sz="2800" b="1" dirty="0" smtClean="0">
                <a:effectLst/>
                <a:latin typeface="AGFutura Mon" pitchFamily="34" charset="0"/>
              </a:rPr>
              <a:t/>
            </a:r>
            <a:br>
              <a:rPr lang="mn-MN" sz="2800" b="1" dirty="0" smtClean="0">
                <a:effectLst/>
                <a:latin typeface="AGFutura Mon" pitchFamily="34" charset="0"/>
              </a:rPr>
            </a:br>
            <a:r>
              <a:rPr lang="mn-MN" sz="2800" b="1" dirty="0" smtClean="0">
                <a:effectLst/>
                <a:latin typeface="AGFutura Mon" pitchFamily="34" charset="0"/>
              </a:rPr>
              <a:t>Эмийн </a:t>
            </a:r>
            <a:r>
              <a:rPr lang="mn-MN" sz="2800" b="1" dirty="0">
                <a:effectLst/>
                <a:latin typeface="AGFutura Mon" pitchFamily="34" charset="0"/>
              </a:rPr>
              <a:t>зохистой хэрэглээг төлөвшүүлэх </a:t>
            </a:r>
            <a:r>
              <a:rPr lang="mn-MN" sz="2800" b="1" dirty="0" smtClean="0">
                <a:effectLst/>
                <a:latin typeface="AGFutura Mon" pitchFamily="34" charset="0"/>
              </a:rPr>
              <a:t>нь:</a:t>
            </a:r>
            <a:r>
              <a:rPr lang="en-GB" sz="2800" dirty="0">
                <a:effectLst/>
              </a:rPr>
              <a:t/>
            </a:r>
            <a:br>
              <a:rPr lang="en-GB" sz="2800" dirty="0">
                <a:effectLst/>
              </a:rPr>
            </a:br>
            <a:r>
              <a:rPr lang="en-GB" sz="2800" dirty="0">
                <a:effectLst/>
              </a:rPr>
              <a:t> </a:t>
            </a:r>
            <a:br>
              <a:rPr lang="en-GB" sz="2800" dirty="0">
                <a:effectLst/>
              </a:rPr>
            </a:br>
            <a:endParaRPr lang="en-GB" sz="2800" dirty="0"/>
          </a:p>
        </p:txBody>
      </p:sp>
      <p:sp>
        <p:nvSpPr>
          <p:cNvPr id="3" name="Content Placeholder 2"/>
          <p:cNvSpPr>
            <a:spLocks noGrp="1"/>
          </p:cNvSpPr>
          <p:nvPr>
            <p:ph idx="1"/>
          </p:nvPr>
        </p:nvSpPr>
        <p:spPr/>
        <p:txBody>
          <a:bodyPr>
            <a:normAutofit/>
          </a:bodyPr>
          <a:lstStyle/>
          <a:p>
            <a:r>
              <a:rPr lang="mn-MN" sz="2800" dirty="0"/>
              <a:t>Эмийн сангуудад ажиглалт хийсэн </a:t>
            </a:r>
            <a:r>
              <a:rPr lang="mn-MN" sz="2800" dirty="0" smtClean="0"/>
              <a:t>судалгаа</a:t>
            </a:r>
          </a:p>
          <a:p>
            <a:pPr marL="82296" indent="0">
              <a:buNone/>
            </a:pPr>
            <a:r>
              <a:rPr lang="mn-MN" sz="2200" dirty="0">
                <a:latin typeface="AGFutura Mon" pitchFamily="34" charset="0"/>
              </a:rPr>
              <a:t>Манай </a:t>
            </a:r>
            <a:r>
              <a:rPr lang="mn-MN" sz="2200" dirty="0" smtClean="0">
                <a:latin typeface="AGFutura Mon" pitchFamily="34" charset="0"/>
              </a:rPr>
              <a:t>байрны ойролцоо </a:t>
            </a:r>
            <a:r>
              <a:rPr lang="mn-MN" sz="2200" dirty="0">
                <a:latin typeface="AGFutura Mon" pitchFamily="34" charset="0"/>
              </a:rPr>
              <a:t>нийт 4</a:t>
            </a:r>
            <a:r>
              <a:rPr lang="mn-MN" sz="2200" dirty="0" smtClean="0">
                <a:latin typeface="AGFutura Mon" pitchFamily="34" charset="0"/>
              </a:rPr>
              <a:t> </a:t>
            </a:r>
            <a:r>
              <a:rPr lang="mn-MN" sz="2200" dirty="0">
                <a:latin typeface="AGFutura Mon" pitchFamily="34" charset="0"/>
              </a:rPr>
              <a:t>эмийн сан </a:t>
            </a:r>
            <a:r>
              <a:rPr lang="mn-MN" sz="2200" dirty="0" smtClean="0">
                <a:latin typeface="AGFutura Mon" pitchFamily="34" charset="0"/>
              </a:rPr>
              <a:t>байдаг. </a:t>
            </a:r>
            <a:r>
              <a:rPr lang="mn-MN" sz="2200" dirty="0">
                <a:latin typeface="AGFutura Mon" pitchFamily="34" charset="0"/>
              </a:rPr>
              <a:t>Би 3 эмийн санд 7 хоногийн хугацаанд орж ажиглалт </a:t>
            </a:r>
            <a:r>
              <a:rPr lang="mn-MN" sz="2200" dirty="0" smtClean="0">
                <a:latin typeface="AGFutura Mon" pitchFamily="34" charset="0"/>
              </a:rPr>
              <a:t>хийлээ. Ажиглалт </a:t>
            </a:r>
            <a:r>
              <a:rPr lang="mn-MN" sz="2200" dirty="0">
                <a:latin typeface="AGFutura Mon" pitchFamily="34" charset="0"/>
              </a:rPr>
              <a:t>хийх хугацаанд эмийн сангаар </a:t>
            </a:r>
            <a:r>
              <a:rPr lang="mn-MN" sz="2200" dirty="0" smtClean="0">
                <a:latin typeface="AGFutura Mon" pitchFamily="34" charset="0"/>
              </a:rPr>
              <a:t>үйлчлүүлэгчид</a:t>
            </a:r>
            <a:endParaRPr lang="en-GB" sz="2200" dirty="0">
              <a:latin typeface="AGFutura Mon" pitchFamily="34" charset="0"/>
            </a:endParaRPr>
          </a:p>
          <a:p>
            <a:r>
              <a:rPr lang="mn-MN" sz="2200" dirty="0">
                <a:latin typeface="AGFutura Mon" pitchFamily="34" charset="0"/>
              </a:rPr>
              <a:t>1.    Эмчийн заавраар </a:t>
            </a:r>
            <a:r>
              <a:rPr lang="en-GB" sz="2200" dirty="0">
                <a:latin typeface="AGFutura Mon" pitchFamily="34" charset="0"/>
              </a:rPr>
              <a:t>/</a:t>
            </a:r>
            <a:r>
              <a:rPr lang="mn-MN" sz="2200" dirty="0">
                <a:latin typeface="AGFutura Mon" pitchFamily="34" charset="0"/>
              </a:rPr>
              <a:t>жор</a:t>
            </a:r>
            <a:r>
              <a:rPr lang="en-GB" sz="2200" dirty="0" err="1">
                <a:latin typeface="AGFutura Mon" pitchFamily="34" charset="0"/>
              </a:rPr>
              <a:t>оор</a:t>
            </a:r>
            <a:r>
              <a:rPr lang="en-GB" sz="2200" dirty="0">
                <a:latin typeface="AGFutura Mon" pitchFamily="34" charset="0"/>
              </a:rPr>
              <a:t>/</a:t>
            </a:r>
          </a:p>
          <a:p>
            <a:r>
              <a:rPr lang="mn-MN" sz="2200" dirty="0">
                <a:latin typeface="AGFutura Mon" pitchFamily="34" charset="0"/>
              </a:rPr>
              <a:t>2.    Өөрсдөө дур мэдэн өөрсдийн </a:t>
            </a:r>
            <a:r>
              <a:rPr lang="mn-MN" sz="2200" dirty="0" smtClean="0">
                <a:latin typeface="AGFutura Mon" pitchFamily="34" charset="0"/>
              </a:rPr>
              <a:t>хэрэгцээнд тохирсон эмийг.</a:t>
            </a:r>
            <a:endParaRPr lang="en-GB" sz="2200" dirty="0">
              <a:latin typeface="AGFutura Mon" pitchFamily="34" charset="0"/>
            </a:endParaRPr>
          </a:p>
          <a:p>
            <a:r>
              <a:rPr lang="mn-MN" sz="2200" dirty="0">
                <a:latin typeface="AGFutura Mon" pitchFamily="34" charset="0"/>
              </a:rPr>
              <a:t>3.    </a:t>
            </a:r>
            <a:r>
              <a:rPr lang="mn-MN" sz="2200" dirty="0" smtClean="0">
                <a:latin typeface="AGFutura Mon" pitchFamily="34" charset="0"/>
              </a:rPr>
              <a:t>Эмийн </a:t>
            </a:r>
            <a:r>
              <a:rPr lang="mn-MN" sz="2200" dirty="0">
                <a:latin typeface="AGFutura Mon" pitchFamily="34" charset="0"/>
              </a:rPr>
              <a:t>санчаас хэрэгтэй эмээ зөвлөж </a:t>
            </a:r>
            <a:r>
              <a:rPr lang="mn-MN" sz="2200" dirty="0" smtClean="0">
                <a:latin typeface="AGFutura Mon" pitchFamily="34" charset="0"/>
              </a:rPr>
              <a:t>авах </a:t>
            </a:r>
            <a:r>
              <a:rPr lang="mn-MN" sz="2200" dirty="0">
                <a:latin typeface="AGFutura Mon" pitchFamily="34" charset="0"/>
              </a:rPr>
              <a:t>зэргээр үйлчлүүлдэг байна</a:t>
            </a:r>
            <a:r>
              <a:rPr lang="mn-MN" sz="2200" dirty="0" smtClean="0">
                <a:latin typeface="AGFutura Mon" pitchFamily="34" charset="0"/>
              </a:rPr>
              <a:t>.</a:t>
            </a:r>
            <a:endParaRPr lang="en-GB" sz="2200" dirty="0">
              <a:latin typeface="AGFutura Mon" pitchFamily="34" charset="0"/>
            </a:endParaRPr>
          </a:p>
        </p:txBody>
      </p:sp>
    </p:spTree>
    <p:extLst>
      <p:ext uri="{BB962C8B-B14F-4D97-AF65-F5344CB8AC3E}">
        <p14:creationId xmlns:p14="http://schemas.microsoft.com/office/powerpoint/2010/main" val="18548111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a:effectLst/>
              </a:rPr>
              <a:t>Эдгээрийг дараах хүснэгтээр </a:t>
            </a:r>
            <a:r>
              <a:rPr lang="mn-MN" dirty="0" smtClean="0">
                <a:effectLst/>
              </a:rPr>
              <a:t>үзүүлбэл:</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77291140"/>
              </p:ext>
            </p:extLst>
          </p:nvPr>
        </p:nvGraphicFramePr>
        <p:xfrm>
          <a:off x="1475656" y="1523999"/>
          <a:ext cx="7211145" cy="2265042"/>
        </p:xfrm>
        <a:graphic>
          <a:graphicData uri="http://schemas.openxmlformats.org/drawingml/2006/table">
            <a:tbl>
              <a:tblPr firstRow="1" firstCol="1" bandRow="1">
                <a:tableStyleId>{5C22544A-7EE6-4342-B048-85BDC9FD1C3A}</a:tableStyleId>
              </a:tblPr>
              <a:tblGrid>
                <a:gridCol w="1878413"/>
                <a:gridCol w="1533071"/>
                <a:gridCol w="1176129"/>
                <a:gridCol w="1392078"/>
                <a:gridCol w="1231454"/>
              </a:tblGrid>
              <a:tr h="647154">
                <a:tc>
                  <a:txBody>
                    <a:bodyPr/>
                    <a:lstStyle/>
                    <a:p>
                      <a:pPr>
                        <a:lnSpc>
                          <a:spcPct val="115000"/>
                        </a:lnSpc>
                      </a:pPr>
                      <a:endParaRPr lang="en-GB" sz="1100" dirty="0">
                        <a:effectLst/>
                        <a:latin typeface="Calibri"/>
                      </a:endParaRPr>
                    </a:p>
                  </a:txBody>
                  <a:tcPr marL="68580" marR="68580" marT="0" marB="0" anchor="ctr"/>
                </a:tc>
                <a:tc>
                  <a:txBody>
                    <a:bodyPr/>
                    <a:lstStyle/>
                    <a:p>
                      <a:pPr>
                        <a:lnSpc>
                          <a:spcPts val="1650"/>
                        </a:lnSpc>
                        <a:spcAft>
                          <a:spcPts val="0"/>
                        </a:spcAft>
                      </a:pPr>
                      <a:r>
                        <a:rPr lang="mn-MN" sz="1200">
                          <a:effectLst/>
                        </a:rPr>
                        <a:t>Болор эмийн сан</a:t>
                      </a:r>
                      <a:endParaRPr lang="en-GB" sz="1100">
                        <a:effectLst/>
                        <a:latin typeface="Calibri"/>
                        <a:ea typeface="Calibri"/>
                        <a:cs typeface="Times New Roman"/>
                      </a:endParaRPr>
                    </a:p>
                  </a:txBody>
                  <a:tcPr marL="68580" marR="68580" marT="0" marB="0" anchor="ctr"/>
                </a:tc>
                <a:tc>
                  <a:txBody>
                    <a:bodyPr/>
                    <a:lstStyle/>
                    <a:p>
                      <a:pPr>
                        <a:lnSpc>
                          <a:spcPts val="1650"/>
                        </a:lnSpc>
                        <a:spcAft>
                          <a:spcPts val="0"/>
                        </a:spcAft>
                      </a:pPr>
                      <a:r>
                        <a:rPr lang="mn-MN" sz="1200" dirty="0" smtClean="0">
                          <a:effectLst/>
                        </a:rPr>
                        <a:t>Монос </a:t>
                      </a:r>
                      <a:r>
                        <a:rPr lang="mn-MN" sz="1200" dirty="0">
                          <a:effectLst/>
                        </a:rPr>
                        <a:t>эмийн сан</a:t>
                      </a:r>
                      <a:endParaRPr lang="en-GB" sz="1100" dirty="0">
                        <a:effectLst/>
                        <a:latin typeface="Calibri"/>
                        <a:ea typeface="Calibri"/>
                        <a:cs typeface="Times New Roman"/>
                      </a:endParaRPr>
                    </a:p>
                  </a:txBody>
                  <a:tcPr marL="68580" marR="68580" marT="0" marB="0" anchor="ctr"/>
                </a:tc>
                <a:tc>
                  <a:txBody>
                    <a:bodyPr/>
                    <a:lstStyle/>
                    <a:p>
                      <a:pPr>
                        <a:lnSpc>
                          <a:spcPts val="1650"/>
                        </a:lnSpc>
                        <a:spcAft>
                          <a:spcPts val="0"/>
                        </a:spcAft>
                      </a:pPr>
                      <a:r>
                        <a:rPr lang="mn-MN" sz="1200" dirty="0">
                          <a:effectLst/>
                        </a:rPr>
                        <a:t>Эмнэлэгийн хажуу тал</a:t>
                      </a:r>
                      <a:endParaRPr lang="en-GB" sz="1100" dirty="0">
                        <a:effectLst/>
                        <a:latin typeface="Calibri"/>
                        <a:ea typeface="Calibri"/>
                        <a:cs typeface="Times New Roman"/>
                      </a:endParaRPr>
                    </a:p>
                  </a:txBody>
                  <a:tcPr marL="68580" marR="68580" marT="0" marB="0" anchor="ctr"/>
                </a:tc>
                <a:tc>
                  <a:txBody>
                    <a:bodyPr/>
                    <a:lstStyle/>
                    <a:p>
                      <a:pPr>
                        <a:lnSpc>
                          <a:spcPts val="1650"/>
                        </a:lnSpc>
                        <a:spcAft>
                          <a:spcPts val="0"/>
                        </a:spcAft>
                      </a:pPr>
                      <a:r>
                        <a:rPr lang="en-GB" sz="1200" dirty="0" err="1">
                          <a:effectLst/>
                        </a:rPr>
                        <a:t>Нийт</a:t>
                      </a:r>
                      <a:endParaRPr lang="en-GB" sz="1100" dirty="0">
                        <a:effectLst/>
                        <a:latin typeface="Calibri"/>
                        <a:ea typeface="Calibri"/>
                        <a:cs typeface="Times New Roman"/>
                      </a:endParaRPr>
                    </a:p>
                  </a:txBody>
                  <a:tcPr marL="68580" marR="68580" marT="0" marB="0" anchor="ctr"/>
                </a:tc>
              </a:tr>
              <a:tr h="323578">
                <a:tc>
                  <a:txBody>
                    <a:bodyPr/>
                    <a:lstStyle/>
                    <a:p>
                      <a:pPr>
                        <a:lnSpc>
                          <a:spcPts val="1650"/>
                        </a:lnSpc>
                        <a:spcAft>
                          <a:spcPts val="0"/>
                        </a:spcAft>
                      </a:pPr>
                      <a:r>
                        <a:rPr lang="mn-MN" sz="1200">
                          <a:effectLst/>
                        </a:rPr>
                        <a:t>Эмчийн заавраар</a:t>
                      </a:r>
                      <a:endParaRPr lang="en-GB" sz="1100">
                        <a:effectLst/>
                        <a:latin typeface="Calibri"/>
                        <a:ea typeface="Calibri"/>
                        <a:cs typeface="Times New Roman"/>
                      </a:endParaRPr>
                    </a:p>
                  </a:txBody>
                  <a:tcPr marL="68580" marR="68580" marT="0" marB="0" anchor="ctr"/>
                </a:tc>
                <a:tc>
                  <a:txBody>
                    <a:bodyPr/>
                    <a:lstStyle/>
                    <a:p>
                      <a:pPr>
                        <a:lnSpc>
                          <a:spcPts val="1650"/>
                        </a:lnSpc>
                        <a:spcAft>
                          <a:spcPts val="0"/>
                        </a:spcAft>
                      </a:pPr>
                      <a:r>
                        <a:rPr lang="mn-MN" sz="1200" dirty="0" smtClean="0">
                          <a:effectLst/>
                          <a:latin typeface="+mn-lt"/>
                          <a:ea typeface="+mn-ea"/>
                          <a:cs typeface="+mn-cs"/>
                        </a:rPr>
                        <a:t>3</a:t>
                      </a:r>
                      <a:endParaRPr lang="en-GB" sz="1100" dirty="0">
                        <a:effectLst/>
                        <a:latin typeface="Calibri"/>
                        <a:ea typeface="Calibri"/>
                        <a:cs typeface="Times New Roman"/>
                      </a:endParaRPr>
                    </a:p>
                  </a:txBody>
                  <a:tcPr marL="68580" marR="68580" marT="0" marB="0" anchor="ctr"/>
                </a:tc>
                <a:tc>
                  <a:txBody>
                    <a:bodyPr/>
                    <a:lstStyle/>
                    <a:p>
                      <a:pPr>
                        <a:lnSpc>
                          <a:spcPts val="1650"/>
                        </a:lnSpc>
                        <a:spcAft>
                          <a:spcPts val="0"/>
                        </a:spcAft>
                      </a:pPr>
                      <a:r>
                        <a:rPr lang="mn-MN" sz="1200" dirty="0" smtClean="0">
                          <a:effectLst/>
                          <a:latin typeface="+mn-lt"/>
                          <a:ea typeface="+mn-ea"/>
                          <a:cs typeface="+mn-cs"/>
                        </a:rPr>
                        <a:t>5</a:t>
                      </a:r>
                      <a:endParaRPr lang="en-GB" sz="1100" dirty="0">
                        <a:effectLst/>
                        <a:latin typeface="Calibri"/>
                        <a:ea typeface="Calibri"/>
                        <a:cs typeface="Times New Roman"/>
                      </a:endParaRPr>
                    </a:p>
                  </a:txBody>
                  <a:tcPr marL="68580" marR="68580" marT="0" marB="0" anchor="ctr"/>
                </a:tc>
                <a:tc>
                  <a:txBody>
                    <a:bodyPr/>
                    <a:lstStyle/>
                    <a:p>
                      <a:pPr>
                        <a:lnSpc>
                          <a:spcPts val="1650"/>
                        </a:lnSpc>
                        <a:spcAft>
                          <a:spcPts val="0"/>
                        </a:spcAft>
                      </a:pPr>
                      <a:r>
                        <a:rPr lang="mn-MN" sz="1200" dirty="0" smtClean="0">
                          <a:effectLst/>
                          <a:latin typeface="+mn-lt"/>
                          <a:ea typeface="+mn-ea"/>
                          <a:cs typeface="+mn-cs"/>
                        </a:rPr>
                        <a:t>5</a:t>
                      </a:r>
                      <a:endParaRPr lang="en-GB" sz="1100" dirty="0">
                        <a:effectLst/>
                        <a:latin typeface="Calibri"/>
                        <a:ea typeface="Calibri"/>
                        <a:cs typeface="Times New Roman"/>
                      </a:endParaRPr>
                    </a:p>
                  </a:txBody>
                  <a:tcPr marL="68580" marR="68580" marT="0" marB="0" anchor="ctr"/>
                </a:tc>
                <a:tc>
                  <a:txBody>
                    <a:bodyPr/>
                    <a:lstStyle/>
                    <a:p>
                      <a:pPr>
                        <a:lnSpc>
                          <a:spcPts val="1650"/>
                        </a:lnSpc>
                        <a:spcAft>
                          <a:spcPts val="0"/>
                        </a:spcAft>
                      </a:pPr>
                      <a:r>
                        <a:rPr lang="mn-MN" sz="1200" dirty="0" smtClean="0">
                          <a:effectLst/>
                          <a:latin typeface="+mn-lt"/>
                          <a:ea typeface="+mn-ea"/>
                          <a:cs typeface="+mn-cs"/>
                        </a:rPr>
                        <a:t>13</a:t>
                      </a:r>
                      <a:endParaRPr lang="en-GB" sz="1100" dirty="0">
                        <a:effectLst/>
                        <a:latin typeface="Calibri"/>
                        <a:ea typeface="Calibri"/>
                        <a:cs typeface="Times New Roman"/>
                      </a:endParaRPr>
                    </a:p>
                  </a:txBody>
                  <a:tcPr marL="68580" marR="68580" marT="0" marB="0" anchor="ctr"/>
                </a:tc>
              </a:tr>
              <a:tr h="323578">
                <a:tc>
                  <a:txBody>
                    <a:bodyPr/>
                    <a:lstStyle/>
                    <a:p>
                      <a:pPr>
                        <a:lnSpc>
                          <a:spcPts val="1650"/>
                        </a:lnSpc>
                        <a:spcAft>
                          <a:spcPts val="0"/>
                        </a:spcAft>
                      </a:pPr>
                      <a:r>
                        <a:rPr lang="mn-MN" sz="1200">
                          <a:effectLst/>
                        </a:rPr>
                        <a:t>Өөрсдөө сонгон</a:t>
                      </a:r>
                      <a:endParaRPr lang="en-GB" sz="1100">
                        <a:effectLst/>
                        <a:latin typeface="Calibri"/>
                        <a:ea typeface="Calibri"/>
                        <a:cs typeface="Times New Roman"/>
                      </a:endParaRPr>
                    </a:p>
                  </a:txBody>
                  <a:tcPr marL="68580" marR="68580" marT="0" marB="0" anchor="ctr"/>
                </a:tc>
                <a:tc>
                  <a:txBody>
                    <a:bodyPr/>
                    <a:lstStyle/>
                    <a:p>
                      <a:pPr>
                        <a:lnSpc>
                          <a:spcPts val="1650"/>
                        </a:lnSpc>
                        <a:spcAft>
                          <a:spcPts val="0"/>
                        </a:spcAft>
                      </a:pPr>
                      <a:r>
                        <a:rPr lang="mn-MN" sz="1100" dirty="0" smtClean="0">
                          <a:effectLst/>
                          <a:latin typeface="Calibri"/>
                          <a:ea typeface="Calibri"/>
                          <a:cs typeface="Times New Roman"/>
                        </a:rPr>
                        <a:t>2</a:t>
                      </a:r>
                      <a:endParaRPr lang="en-GB" sz="1100" dirty="0">
                        <a:effectLst/>
                        <a:latin typeface="Calibri"/>
                        <a:ea typeface="Calibri"/>
                        <a:cs typeface="Times New Roman"/>
                      </a:endParaRPr>
                    </a:p>
                  </a:txBody>
                  <a:tcPr marL="68580" marR="68580" marT="0" marB="0" anchor="ctr"/>
                </a:tc>
                <a:tc>
                  <a:txBody>
                    <a:bodyPr/>
                    <a:lstStyle/>
                    <a:p>
                      <a:pPr>
                        <a:lnSpc>
                          <a:spcPts val="1650"/>
                        </a:lnSpc>
                        <a:spcAft>
                          <a:spcPts val="0"/>
                        </a:spcAft>
                      </a:pPr>
                      <a:r>
                        <a:rPr lang="mn-MN" sz="1200" dirty="0" smtClean="0">
                          <a:effectLst/>
                          <a:latin typeface="+mn-lt"/>
                          <a:ea typeface="+mn-ea"/>
                          <a:cs typeface="+mn-cs"/>
                        </a:rPr>
                        <a:t>5</a:t>
                      </a:r>
                      <a:endParaRPr lang="en-GB" sz="1100" dirty="0">
                        <a:effectLst/>
                        <a:latin typeface="Calibri"/>
                        <a:ea typeface="Calibri"/>
                        <a:cs typeface="Times New Roman"/>
                      </a:endParaRPr>
                    </a:p>
                  </a:txBody>
                  <a:tcPr marL="68580" marR="68580" marT="0" marB="0" anchor="ctr"/>
                </a:tc>
                <a:tc>
                  <a:txBody>
                    <a:bodyPr/>
                    <a:lstStyle/>
                    <a:p>
                      <a:pPr>
                        <a:lnSpc>
                          <a:spcPts val="1650"/>
                        </a:lnSpc>
                        <a:spcAft>
                          <a:spcPts val="0"/>
                        </a:spcAft>
                      </a:pPr>
                      <a:r>
                        <a:rPr lang="mn-MN" sz="1200" dirty="0" smtClean="0">
                          <a:effectLst/>
                          <a:latin typeface="+mn-lt"/>
                          <a:ea typeface="+mn-ea"/>
                          <a:cs typeface="+mn-cs"/>
                        </a:rPr>
                        <a:t>4</a:t>
                      </a:r>
                      <a:endParaRPr lang="en-GB" sz="1100" dirty="0">
                        <a:effectLst/>
                        <a:latin typeface="Calibri"/>
                        <a:ea typeface="Calibri"/>
                        <a:cs typeface="Times New Roman"/>
                      </a:endParaRPr>
                    </a:p>
                  </a:txBody>
                  <a:tcPr marL="68580" marR="68580" marT="0" marB="0" anchor="ctr"/>
                </a:tc>
                <a:tc>
                  <a:txBody>
                    <a:bodyPr/>
                    <a:lstStyle/>
                    <a:p>
                      <a:pPr>
                        <a:lnSpc>
                          <a:spcPts val="1650"/>
                        </a:lnSpc>
                        <a:spcAft>
                          <a:spcPts val="0"/>
                        </a:spcAft>
                      </a:pPr>
                      <a:r>
                        <a:rPr lang="mn-MN" sz="1100" dirty="0" smtClean="0">
                          <a:effectLst/>
                          <a:latin typeface="Calibri"/>
                          <a:ea typeface="Calibri"/>
                          <a:cs typeface="Times New Roman"/>
                        </a:rPr>
                        <a:t>20</a:t>
                      </a:r>
                      <a:endParaRPr lang="en-GB" sz="1100" dirty="0">
                        <a:effectLst/>
                        <a:latin typeface="Calibri"/>
                        <a:ea typeface="Calibri"/>
                        <a:cs typeface="Times New Roman"/>
                      </a:endParaRPr>
                    </a:p>
                  </a:txBody>
                  <a:tcPr marL="68580" marR="68580" marT="0" marB="0" anchor="ctr"/>
                </a:tc>
              </a:tr>
              <a:tr h="647154">
                <a:tc>
                  <a:txBody>
                    <a:bodyPr/>
                    <a:lstStyle/>
                    <a:p>
                      <a:pPr>
                        <a:lnSpc>
                          <a:spcPts val="1650"/>
                        </a:lnSpc>
                        <a:spcAft>
                          <a:spcPts val="0"/>
                        </a:spcAft>
                      </a:pPr>
                      <a:r>
                        <a:rPr lang="mn-MN" sz="1200" dirty="0">
                          <a:effectLst/>
                        </a:rPr>
                        <a:t>Эмийн санчийн заавраар</a:t>
                      </a:r>
                      <a:endParaRPr lang="en-GB" sz="1100" dirty="0">
                        <a:effectLst/>
                        <a:latin typeface="Calibri"/>
                        <a:ea typeface="Calibri"/>
                        <a:cs typeface="Times New Roman"/>
                      </a:endParaRPr>
                    </a:p>
                  </a:txBody>
                  <a:tcPr marL="68580" marR="68580" marT="0" marB="0" anchor="ctr"/>
                </a:tc>
                <a:tc>
                  <a:txBody>
                    <a:bodyPr/>
                    <a:lstStyle/>
                    <a:p>
                      <a:pPr>
                        <a:lnSpc>
                          <a:spcPts val="1650"/>
                        </a:lnSpc>
                        <a:spcAft>
                          <a:spcPts val="0"/>
                        </a:spcAft>
                      </a:pPr>
                      <a:r>
                        <a:rPr lang="mn-MN" sz="1200" dirty="0" smtClean="0">
                          <a:effectLst/>
                          <a:latin typeface="+mn-lt"/>
                          <a:ea typeface="+mn-ea"/>
                          <a:cs typeface="+mn-cs"/>
                        </a:rPr>
                        <a:t>3</a:t>
                      </a:r>
                      <a:endParaRPr lang="en-GB" sz="1100" dirty="0">
                        <a:effectLst/>
                        <a:latin typeface="Calibri"/>
                        <a:ea typeface="Calibri"/>
                        <a:cs typeface="Times New Roman"/>
                      </a:endParaRPr>
                    </a:p>
                  </a:txBody>
                  <a:tcPr marL="68580" marR="68580" marT="0" marB="0" anchor="ctr"/>
                </a:tc>
                <a:tc>
                  <a:txBody>
                    <a:bodyPr/>
                    <a:lstStyle/>
                    <a:p>
                      <a:pPr>
                        <a:lnSpc>
                          <a:spcPts val="1650"/>
                        </a:lnSpc>
                        <a:spcAft>
                          <a:spcPts val="0"/>
                        </a:spcAft>
                      </a:pPr>
                      <a:r>
                        <a:rPr lang="mn-MN" sz="1200" dirty="0" smtClean="0">
                          <a:effectLst/>
                          <a:latin typeface="+mn-lt"/>
                          <a:ea typeface="+mn-ea"/>
                          <a:cs typeface="+mn-cs"/>
                        </a:rPr>
                        <a:t>7</a:t>
                      </a:r>
                      <a:endParaRPr lang="en-GB" sz="1100" dirty="0">
                        <a:effectLst/>
                        <a:latin typeface="Calibri"/>
                        <a:ea typeface="Calibri"/>
                        <a:cs typeface="Times New Roman"/>
                      </a:endParaRPr>
                    </a:p>
                  </a:txBody>
                  <a:tcPr marL="68580" marR="68580" marT="0" marB="0" anchor="ctr"/>
                </a:tc>
                <a:tc>
                  <a:txBody>
                    <a:bodyPr/>
                    <a:lstStyle/>
                    <a:p>
                      <a:pPr>
                        <a:lnSpc>
                          <a:spcPts val="1650"/>
                        </a:lnSpc>
                        <a:spcAft>
                          <a:spcPts val="0"/>
                        </a:spcAft>
                      </a:pPr>
                      <a:r>
                        <a:rPr lang="mn-MN" sz="1200" dirty="0" smtClean="0">
                          <a:effectLst/>
                          <a:latin typeface="+mn-lt"/>
                          <a:ea typeface="+mn-ea"/>
                          <a:cs typeface="+mn-cs"/>
                        </a:rPr>
                        <a:t>2</a:t>
                      </a:r>
                      <a:endParaRPr lang="en-GB" sz="1100" dirty="0">
                        <a:effectLst/>
                        <a:latin typeface="Calibri"/>
                        <a:ea typeface="Calibri"/>
                        <a:cs typeface="Times New Roman"/>
                      </a:endParaRPr>
                    </a:p>
                  </a:txBody>
                  <a:tcPr marL="68580" marR="68580" marT="0" marB="0" anchor="ctr"/>
                </a:tc>
                <a:tc>
                  <a:txBody>
                    <a:bodyPr/>
                    <a:lstStyle/>
                    <a:p>
                      <a:pPr>
                        <a:lnSpc>
                          <a:spcPts val="1650"/>
                        </a:lnSpc>
                        <a:spcAft>
                          <a:spcPts val="0"/>
                        </a:spcAft>
                      </a:pPr>
                      <a:r>
                        <a:rPr lang="mn-MN" sz="1100" dirty="0" smtClean="0">
                          <a:effectLst/>
                          <a:latin typeface="Calibri"/>
                          <a:ea typeface="Calibri"/>
                          <a:cs typeface="Times New Roman"/>
                        </a:rPr>
                        <a:t>11</a:t>
                      </a:r>
                      <a:endParaRPr lang="en-GB" sz="1100" dirty="0">
                        <a:effectLst/>
                        <a:latin typeface="Calibri"/>
                        <a:ea typeface="Calibri"/>
                        <a:cs typeface="Times New Roman"/>
                      </a:endParaRPr>
                    </a:p>
                  </a:txBody>
                  <a:tcPr marL="68580" marR="68580" marT="0" marB="0" anchor="ctr"/>
                </a:tc>
              </a:tr>
              <a:tr h="323578">
                <a:tc>
                  <a:txBody>
                    <a:bodyPr/>
                    <a:lstStyle/>
                    <a:p>
                      <a:pPr>
                        <a:lnSpc>
                          <a:spcPts val="1650"/>
                        </a:lnSpc>
                        <a:spcAft>
                          <a:spcPts val="0"/>
                        </a:spcAft>
                      </a:pPr>
                      <a:r>
                        <a:rPr lang="mn-MN" sz="1200">
                          <a:effectLst/>
                        </a:rPr>
                        <a:t>Нийт</a:t>
                      </a:r>
                      <a:endParaRPr lang="en-GB" sz="1100">
                        <a:effectLst/>
                        <a:latin typeface="Calibri"/>
                        <a:ea typeface="Calibri"/>
                        <a:cs typeface="Times New Roman"/>
                      </a:endParaRPr>
                    </a:p>
                  </a:txBody>
                  <a:tcPr marL="68580" marR="68580" marT="0" marB="0" anchor="ctr"/>
                </a:tc>
                <a:tc>
                  <a:txBody>
                    <a:bodyPr/>
                    <a:lstStyle/>
                    <a:p>
                      <a:pPr>
                        <a:lnSpc>
                          <a:spcPts val="1650"/>
                        </a:lnSpc>
                        <a:spcAft>
                          <a:spcPts val="0"/>
                        </a:spcAft>
                      </a:pPr>
                      <a:r>
                        <a:rPr lang="mn-MN" sz="1200" dirty="0" smtClean="0">
                          <a:effectLst/>
                          <a:latin typeface="+mn-lt"/>
                          <a:ea typeface="+mn-ea"/>
                          <a:cs typeface="+mn-cs"/>
                        </a:rPr>
                        <a:t>8</a:t>
                      </a:r>
                      <a:endParaRPr lang="en-GB" sz="1100" dirty="0">
                        <a:effectLst/>
                        <a:latin typeface="Calibri"/>
                        <a:ea typeface="Calibri"/>
                        <a:cs typeface="Times New Roman"/>
                      </a:endParaRPr>
                    </a:p>
                  </a:txBody>
                  <a:tcPr marL="68580" marR="68580" marT="0" marB="0" anchor="ctr"/>
                </a:tc>
                <a:tc>
                  <a:txBody>
                    <a:bodyPr/>
                    <a:lstStyle/>
                    <a:p>
                      <a:pPr>
                        <a:lnSpc>
                          <a:spcPts val="1650"/>
                        </a:lnSpc>
                        <a:spcAft>
                          <a:spcPts val="0"/>
                        </a:spcAft>
                      </a:pPr>
                      <a:r>
                        <a:rPr lang="mn-MN" sz="1200" dirty="0" smtClean="0">
                          <a:effectLst/>
                          <a:latin typeface="+mn-lt"/>
                          <a:ea typeface="+mn-ea"/>
                          <a:cs typeface="+mn-cs"/>
                        </a:rPr>
                        <a:t>17</a:t>
                      </a:r>
                      <a:endParaRPr lang="en-GB" sz="1100" dirty="0">
                        <a:effectLst/>
                        <a:latin typeface="Calibri"/>
                        <a:ea typeface="Calibri"/>
                        <a:cs typeface="Times New Roman"/>
                      </a:endParaRPr>
                    </a:p>
                  </a:txBody>
                  <a:tcPr marL="68580" marR="68580" marT="0" marB="0" anchor="ctr"/>
                </a:tc>
                <a:tc>
                  <a:txBody>
                    <a:bodyPr/>
                    <a:lstStyle/>
                    <a:p>
                      <a:pPr>
                        <a:lnSpc>
                          <a:spcPts val="1650"/>
                        </a:lnSpc>
                        <a:spcAft>
                          <a:spcPts val="0"/>
                        </a:spcAft>
                      </a:pPr>
                      <a:r>
                        <a:rPr lang="mn-MN" sz="1200" dirty="0" smtClean="0">
                          <a:effectLst/>
                          <a:latin typeface="+mn-lt"/>
                          <a:ea typeface="+mn-ea"/>
                          <a:cs typeface="+mn-cs"/>
                        </a:rPr>
                        <a:t>11</a:t>
                      </a:r>
                      <a:endParaRPr lang="en-GB" sz="1100" dirty="0">
                        <a:effectLst/>
                        <a:latin typeface="Calibri"/>
                        <a:ea typeface="Calibri"/>
                        <a:cs typeface="Times New Roman"/>
                      </a:endParaRPr>
                    </a:p>
                  </a:txBody>
                  <a:tcPr marL="68580" marR="68580" marT="0" marB="0" anchor="ctr"/>
                </a:tc>
                <a:tc>
                  <a:txBody>
                    <a:bodyPr/>
                    <a:lstStyle/>
                    <a:p>
                      <a:pPr>
                        <a:lnSpc>
                          <a:spcPct val="115000"/>
                        </a:lnSpc>
                      </a:pPr>
                      <a:r>
                        <a:rPr lang="mn-MN" sz="1100" dirty="0" smtClean="0">
                          <a:effectLst/>
                          <a:latin typeface="Calibri"/>
                        </a:rPr>
                        <a:t>44</a:t>
                      </a:r>
                      <a:endParaRPr lang="en-GB" sz="1100" dirty="0">
                        <a:effectLst/>
                        <a:latin typeface="Calibri"/>
                      </a:endParaRPr>
                    </a:p>
                  </a:txBody>
                  <a:tcPr marL="68580" marR="68580" marT="0" marB="0" anchor="ctr"/>
                </a:tc>
              </a:tr>
            </a:tbl>
          </a:graphicData>
        </a:graphic>
      </p:graphicFrame>
      <p:sp>
        <p:nvSpPr>
          <p:cNvPr id="5" name="Rectangle 4"/>
          <p:cNvSpPr/>
          <p:nvPr/>
        </p:nvSpPr>
        <p:spPr>
          <a:xfrm>
            <a:off x="1475656" y="4077072"/>
            <a:ext cx="6840760" cy="2308324"/>
          </a:xfrm>
          <a:prstGeom prst="rect">
            <a:avLst/>
          </a:prstGeom>
        </p:spPr>
        <p:txBody>
          <a:bodyPr wrap="square">
            <a:spAutoFit/>
          </a:bodyPr>
          <a:lstStyle/>
          <a:p>
            <a:r>
              <a:rPr lang="mn-MN" dirty="0">
                <a:latin typeface="AGFutura Mon" pitchFamily="34" charset="0"/>
              </a:rPr>
              <a:t>Өдөрт дундажаар </a:t>
            </a:r>
            <a:r>
              <a:rPr lang="mn-MN" dirty="0" smtClean="0">
                <a:latin typeface="AGFutura Mon" pitchFamily="34" charset="0"/>
              </a:rPr>
              <a:t>50-60 </a:t>
            </a:r>
            <a:r>
              <a:rPr lang="mn-MN" dirty="0">
                <a:latin typeface="AGFutura Mon" pitchFamily="34" charset="0"/>
              </a:rPr>
              <a:t>хүн үйлчлүүлдэг.  </a:t>
            </a:r>
            <a:endParaRPr lang="en-GB" dirty="0">
              <a:latin typeface="AGFutura Mon" pitchFamily="34" charset="0"/>
            </a:endParaRPr>
          </a:p>
          <a:p>
            <a:r>
              <a:rPr lang="mn-MN" dirty="0">
                <a:latin typeface="AGFutura Mon" pitchFamily="34" charset="0"/>
              </a:rPr>
              <a:t>Дээрх судалгаанаас үзэхэд эмчийн заавраар цөөхөн хүмүүс үйлчлүүлдэг  нь харагдаж байна. Мөн өдөрт 8</a:t>
            </a:r>
            <a:r>
              <a:rPr lang="mn-MN" dirty="0" smtClean="0">
                <a:latin typeface="AGFutura Mon" pitchFamily="34" charset="0"/>
              </a:rPr>
              <a:t> </a:t>
            </a:r>
            <a:r>
              <a:rPr lang="mn-MN" dirty="0">
                <a:latin typeface="AGFutura Mon" pitchFamily="34" charset="0"/>
              </a:rPr>
              <a:t>мэргэжлийн эмч нар нэг эмч </a:t>
            </a:r>
            <a:r>
              <a:rPr lang="mn-MN" dirty="0" smtClean="0">
                <a:latin typeface="AGFutura Mon" pitchFamily="34" charset="0"/>
              </a:rPr>
              <a:t>18 </a:t>
            </a:r>
            <a:r>
              <a:rPr lang="mn-MN" dirty="0">
                <a:latin typeface="AGFutura Mon" pitchFamily="34" charset="0"/>
              </a:rPr>
              <a:t>хүнийг оношилж зөвлөгөө </a:t>
            </a:r>
            <a:r>
              <a:rPr lang="mn-MN" dirty="0" smtClean="0">
                <a:latin typeface="AGFutura Mon" pitchFamily="34" charset="0"/>
              </a:rPr>
              <a:t>өгдөг байна</a:t>
            </a:r>
            <a:r>
              <a:rPr lang="mn-MN" dirty="0">
                <a:latin typeface="AGFutura Mon" pitchFamily="34" charset="0"/>
              </a:rPr>
              <a:t>. Гэтэл эмийн сангаар эмчийн заавраар үйлчлүүлж буй хүний тоо бага гарч </a:t>
            </a:r>
            <a:r>
              <a:rPr lang="mn-MN" dirty="0" smtClean="0">
                <a:latin typeface="AGFutura Mon" pitchFamily="34" charset="0"/>
              </a:rPr>
              <a:t>байна. Энэ </a:t>
            </a:r>
            <a:r>
              <a:rPr lang="mn-MN" dirty="0">
                <a:latin typeface="AGFutura Mon" pitchFamily="34" charset="0"/>
              </a:rPr>
              <a:t>зарим хүмүүс нь эмнэлэгт хэвтэж, зарим нь авч чаддаггүй, зарим нь шаардлагагүй гэж үздэгтэй холбоотой юм.</a:t>
            </a:r>
            <a:endParaRPr lang="en-GB" dirty="0">
              <a:latin typeface="AGFutura Mon" pitchFamily="34" charset="0"/>
            </a:endParaRPr>
          </a:p>
        </p:txBody>
      </p:sp>
    </p:spTree>
    <p:extLst>
      <p:ext uri="{BB962C8B-B14F-4D97-AF65-F5344CB8AC3E}">
        <p14:creationId xmlns:p14="http://schemas.microsoft.com/office/powerpoint/2010/main" val="6329237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a:t>ДҮГНЭЛТ</a:t>
            </a:r>
            <a:r>
              <a:rPr lang="en-GB" dirty="0"/>
              <a:t/>
            </a:r>
            <a:br>
              <a:rPr lang="en-GB" dirty="0"/>
            </a:br>
            <a:endParaRPr lang="en-GB" dirty="0"/>
          </a:p>
        </p:txBody>
      </p:sp>
      <p:sp>
        <p:nvSpPr>
          <p:cNvPr id="3" name="Content Placeholder 2"/>
          <p:cNvSpPr>
            <a:spLocks noGrp="1"/>
          </p:cNvSpPr>
          <p:nvPr>
            <p:ph idx="1"/>
          </p:nvPr>
        </p:nvSpPr>
        <p:spPr>
          <a:xfrm>
            <a:off x="1331640" y="908720"/>
            <a:ext cx="7602048" cy="5339680"/>
          </a:xfrm>
        </p:spPr>
        <p:txBody>
          <a:bodyPr>
            <a:normAutofit fontScale="47500" lnSpcReduction="20000"/>
          </a:bodyPr>
          <a:lstStyle/>
          <a:p>
            <a:pPr marL="82296" indent="0">
              <a:buNone/>
            </a:pPr>
            <a:endParaRPr lang="en-GB" dirty="0"/>
          </a:p>
          <a:p>
            <a:pPr marL="82296" indent="0">
              <a:buNone/>
            </a:pPr>
            <a:r>
              <a:rPr lang="mn-MN" dirty="0">
                <a:latin typeface="AGFutura Mon" pitchFamily="34" charset="0"/>
              </a:rPr>
              <a:t>Дээрх </a:t>
            </a:r>
            <a:r>
              <a:rPr lang="mn-MN" dirty="0" smtClean="0">
                <a:latin typeface="AGFutura Mon" pitchFamily="34" charset="0"/>
              </a:rPr>
              <a:t>судалгаанаас </a:t>
            </a:r>
            <a:r>
              <a:rPr lang="mn-MN" dirty="0">
                <a:latin typeface="AGFutura Mon" pitchFamily="34" charset="0"/>
              </a:rPr>
              <a:t>үндэслэн дараах дүгнэлтэнд хүрч байна. </a:t>
            </a:r>
            <a:endParaRPr lang="en-GB" dirty="0">
              <a:latin typeface="AGFutura Mon" pitchFamily="34" charset="0"/>
            </a:endParaRPr>
          </a:p>
          <a:p>
            <a:pPr marL="82296" indent="0">
              <a:buNone/>
            </a:pPr>
            <a:r>
              <a:rPr lang="mn-MN" dirty="0">
                <a:latin typeface="AGFutura Mon" pitchFamily="34" charset="0"/>
              </a:rPr>
              <a:t>Мэдээж хэрэг эм эмийн бэлдмэлийг эмчийн зааврын дагуу зөв хэрэглэвэл өвчнийг эмчлэхэд илүү үр дүнгээ өгөх нь тодорхой</a:t>
            </a:r>
            <a:r>
              <a:rPr lang="en-GB" dirty="0">
                <a:latin typeface="AGFutura Mon" pitchFamily="34" charset="0"/>
              </a:rPr>
              <a:t>. </a:t>
            </a:r>
            <a:r>
              <a:rPr lang="mn-MN" dirty="0">
                <a:latin typeface="AGFutura Mon" pitchFamily="34" charset="0"/>
              </a:rPr>
              <a:t>Уг нь ямар нэг эм эмийн бэлдмэлийг хэрэглэх энгийн зааврыг дагаж мөрдөх нь тийм ч хэцүү биш харамсалтай нь бидний олонх нь үүнийг тэр бүр биелүүлж </a:t>
            </a:r>
            <a:r>
              <a:rPr lang="mn-MN" dirty="0" smtClean="0">
                <a:latin typeface="AGFutura Mon" pitchFamily="34" charset="0"/>
              </a:rPr>
              <a:t>чаддаггүй. </a:t>
            </a:r>
            <a:r>
              <a:rPr lang="mn-MN" dirty="0">
                <a:latin typeface="AGFutura Mon" pitchFamily="34" charset="0"/>
              </a:rPr>
              <a:t>Судлагаанаас харахад эмийг буруу хэрэглэснээр муу үр дүнд хүрэх гэдгээ хүн бүр ойлгодог болох нь харагдаж байна. Харин зохистой зөв хэрэглээг хэвшүүлж сурах нь чухал байна</a:t>
            </a:r>
            <a:r>
              <a:rPr lang="en-GB" dirty="0">
                <a:latin typeface="AGFutura Mon" pitchFamily="34" charset="0"/>
              </a:rPr>
              <a:t>.</a:t>
            </a:r>
            <a:r>
              <a:rPr lang="mn-MN" dirty="0">
                <a:latin typeface="AGFutura Mon" pitchFamily="34" charset="0"/>
              </a:rPr>
              <a:t> Эмийг өөрийн дураар авч хэрэглээд түр зуурийн өвчин намдаах зориултаар хэрэглэж байгаа нь харагдаж байна.  Манай хүн амын дунд</a:t>
            </a:r>
            <a:endParaRPr lang="en-GB" dirty="0">
              <a:latin typeface="AGFutura Mon" pitchFamily="34" charset="0"/>
            </a:endParaRPr>
          </a:p>
          <a:p>
            <a:pPr marL="82296" indent="0">
              <a:buNone/>
            </a:pPr>
            <a:r>
              <a:rPr lang="en-GB" dirty="0">
                <a:latin typeface="AGFutura Mon" pitchFamily="34" charset="0"/>
              </a:rPr>
              <a:t>·         </a:t>
            </a:r>
            <a:r>
              <a:rPr lang="en-GB" dirty="0" err="1">
                <a:latin typeface="AGFutura Mon" pitchFamily="34" charset="0"/>
              </a:rPr>
              <a:t>Эмийг</a:t>
            </a:r>
            <a:r>
              <a:rPr lang="en-GB" dirty="0">
                <a:latin typeface="AGFutura Mon" pitchFamily="34" charset="0"/>
              </a:rPr>
              <a:t> </a:t>
            </a:r>
            <a:r>
              <a:rPr lang="en-GB" dirty="0" err="1">
                <a:latin typeface="AGFutura Mon" pitchFamily="34" charset="0"/>
              </a:rPr>
              <a:t>зохистой</a:t>
            </a:r>
            <a:r>
              <a:rPr lang="en-GB" dirty="0">
                <a:latin typeface="AGFutura Mon" pitchFamily="34" charset="0"/>
              </a:rPr>
              <a:t> </a:t>
            </a:r>
            <a:r>
              <a:rPr lang="en-GB" dirty="0" err="1">
                <a:latin typeface="AGFutura Mon" pitchFamily="34" charset="0"/>
              </a:rPr>
              <a:t>хэр</a:t>
            </a:r>
            <a:r>
              <a:rPr lang="mn-MN" dirty="0">
                <a:latin typeface="AGFutura Mon" pitchFamily="34" charset="0"/>
              </a:rPr>
              <a:t>э</a:t>
            </a:r>
            <a:r>
              <a:rPr lang="en-GB" dirty="0" err="1">
                <a:latin typeface="AGFutura Mon" pitchFamily="34" charset="0"/>
              </a:rPr>
              <a:t>глэх</a:t>
            </a:r>
            <a:r>
              <a:rPr lang="en-GB" dirty="0">
                <a:latin typeface="AGFutura Mon" pitchFamily="34" charset="0"/>
              </a:rPr>
              <a:t> </a:t>
            </a:r>
            <a:r>
              <a:rPr lang="en-GB" dirty="0" err="1">
                <a:latin typeface="AGFutura Mon" pitchFamily="34" charset="0"/>
              </a:rPr>
              <a:t>наад</a:t>
            </a:r>
            <a:r>
              <a:rPr lang="en-GB" dirty="0">
                <a:latin typeface="AGFutura Mon" pitchFamily="34" charset="0"/>
              </a:rPr>
              <a:t> </a:t>
            </a:r>
            <a:r>
              <a:rPr lang="en-GB" dirty="0" err="1">
                <a:latin typeface="AGFutura Mon" pitchFamily="34" charset="0"/>
              </a:rPr>
              <a:t>захын</a:t>
            </a:r>
            <a:r>
              <a:rPr lang="en-GB" dirty="0">
                <a:latin typeface="AGFutura Mon" pitchFamily="34" charset="0"/>
              </a:rPr>
              <a:t> </a:t>
            </a:r>
            <a:r>
              <a:rPr lang="en-GB" dirty="0" err="1">
                <a:latin typeface="AGFutura Mon" pitchFamily="34" charset="0"/>
              </a:rPr>
              <a:t>мэдлэ</a:t>
            </a:r>
            <a:r>
              <a:rPr lang="mn-MN" dirty="0">
                <a:latin typeface="AGFutura Mon" pitchFamily="34" charset="0"/>
              </a:rPr>
              <a:t>гг</a:t>
            </a:r>
            <a:r>
              <a:rPr lang="en-GB" dirty="0" err="1">
                <a:latin typeface="AGFutura Mon" pitchFamily="34" charset="0"/>
              </a:rPr>
              <a:t>үй</a:t>
            </a:r>
            <a:r>
              <a:rPr lang="en-GB" dirty="0">
                <a:latin typeface="AGFutura Mon" pitchFamily="34" charset="0"/>
              </a:rPr>
              <a:t> </a:t>
            </a:r>
            <a:r>
              <a:rPr lang="en-GB" dirty="0" err="1">
                <a:latin typeface="AGFutura Mon" pitchFamily="34" charset="0"/>
              </a:rPr>
              <a:t>байж</a:t>
            </a:r>
            <a:r>
              <a:rPr lang="en-GB" dirty="0">
                <a:latin typeface="AGFutura Mon" pitchFamily="34" charset="0"/>
              </a:rPr>
              <a:t> </a:t>
            </a:r>
            <a:r>
              <a:rPr lang="en-GB" dirty="0" err="1">
                <a:latin typeface="AGFutura Mon" pitchFamily="34" charset="0"/>
              </a:rPr>
              <a:t>эмийг</a:t>
            </a:r>
            <a:r>
              <a:rPr lang="en-GB" dirty="0">
                <a:latin typeface="AGFutura Mon" pitchFamily="34" charset="0"/>
              </a:rPr>
              <a:t> </a:t>
            </a:r>
            <a:r>
              <a:rPr lang="en-GB" dirty="0" err="1">
                <a:latin typeface="AGFutura Mon" pitchFamily="34" charset="0"/>
              </a:rPr>
              <a:t>эмчийн</a:t>
            </a:r>
            <a:r>
              <a:rPr lang="en-GB" dirty="0">
                <a:latin typeface="AGFutura Mon" pitchFamily="34" charset="0"/>
              </a:rPr>
              <a:t> </a:t>
            </a:r>
            <a:r>
              <a:rPr lang="en-GB" dirty="0" err="1">
                <a:latin typeface="AGFutura Mon" pitchFamily="34" charset="0"/>
              </a:rPr>
              <a:t>заалтгүйгээр</a:t>
            </a:r>
            <a:r>
              <a:rPr lang="en-GB" dirty="0">
                <a:latin typeface="AGFutura Mon" pitchFamily="34" charset="0"/>
              </a:rPr>
              <a:t> </a:t>
            </a:r>
            <a:r>
              <a:rPr lang="en-GB" dirty="0" err="1" smtClean="0">
                <a:latin typeface="AGFutura Mon" pitchFamily="34" charset="0"/>
              </a:rPr>
              <a:t>хэрэглэдэг</a:t>
            </a:r>
            <a:r>
              <a:rPr lang="mn-MN" dirty="0" smtClean="0">
                <a:latin typeface="AGFutura Mon" pitchFamily="34" charset="0"/>
              </a:rPr>
              <a:t>.</a:t>
            </a:r>
            <a:endParaRPr lang="en-GB" dirty="0" smtClean="0">
              <a:latin typeface="AGFutura Mon" pitchFamily="34" charset="0"/>
            </a:endParaRPr>
          </a:p>
          <a:p>
            <a:pPr marL="82296" indent="0">
              <a:buNone/>
            </a:pPr>
            <a:r>
              <a:rPr lang="en-GB" dirty="0" smtClean="0">
                <a:latin typeface="AGFutura Mon" pitchFamily="34" charset="0"/>
              </a:rPr>
              <a:t>·         </a:t>
            </a:r>
            <a:r>
              <a:rPr lang="mn-MN" dirty="0" smtClean="0">
                <a:latin typeface="AGFutura Mon" pitchFamily="34" charset="0"/>
              </a:rPr>
              <a:t>Нэг нэгнээ даган дуурайж дур мэдэн эмчилгээ хийдэг.</a:t>
            </a:r>
            <a:endParaRPr lang="en-GB" dirty="0" smtClean="0">
              <a:latin typeface="AGFutura Mon" pitchFamily="34" charset="0"/>
            </a:endParaRPr>
          </a:p>
          <a:p>
            <a:pPr marL="82296" indent="0">
              <a:buNone/>
            </a:pPr>
            <a:r>
              <a:rPr lang="en-GB" dirty="0" smtClean="0">
                <a:latin typeface="AGFutura Mon" pitchFamily="34" charset="0"/>
              </a:rPr>
              <a:t>·</a:t>
            </a:r>
            <a:r>
              <a:rPr lang="en-GB" dirty="0">
                <a:latin typeface="AGFutura Mon" pitchFamily="34" charset="0"/>
              </a:rPr>
              <a:t>         </a:t>
            </a:r>
            <a:r>
              <a:rPr lang="mn-MN" dirty="0">
                <a:latin typeface="AGFutura Mon" pitchFamily="34" charset="0"/>
              </a:rPr>
              <a:t>Эмчийн зааврыг чандлан </a:t>
            </a:r>
            <a:r>
              <a:rPr lang="mn-MN" dirty="0" smtClean="0">
                <a:latin typeface="AGFutura Mon" pitchFamily="34" charset="0"/>
              </a:rPr>
              <a:t>баримталдаггүй.</a:t>
            </a:r>
            <a:endParaRPr lang="en-GB" dirty="0">
              <a:latin typeface="AGFutura Mon" pitchFamily="34" charset="0"/>
            </a:endParaRPr>
          </a:p>
          <a:p>
            <a:pPr marL="82296" indent="0">
              <a:buNone/>
            </a:pPr>
            <a:r>
              <a:rPr lang="en-GB" dirty="0">
                <a:latin typeface="AGFutura Mon" pitchFamily="34" charset="0"/>
              </a:rPr>
              <a:t>·         </a:t>
            </a:r>
            <a:r>
              <a:rPr lang="mn-MN" dirty="0">
                <a:latin typeface="AGFutura Mon" pitchFamily="34" charset="0"/>
              </a:rPr>
              <a:t>Жоргүй олгодог өргөн хэрэглээний эмүүдийг талаарх хангалтгүй </a:t>
            </a:r>
            <a:r>
              <a:rPr lang="mn-MN" dirty="0" smtClean="0">
                <a:latin typeface="AGFutura Mon" pitchFamily="34" charset="0"/>
              </a:rPr>
              <a:t>      мэдлэгтэй.</a:t>
            </a:r>
            <a:endParaRPr lang="en-GB" dirty="0">
              <a:latin typeface="AGFutura Mon" pitchFamily="34" charset="0"/>
            </a:endParaRPr>
          </a:p>
          <a:p>
            <a:pPr marL="82296" indent="0">
              <a:buNone/>
            </a:pPr>
            <a:r>
              <a:rPr lang="en-GB" dirty="0">
                <a:latin typeface="AGFutura Mon" pitchFamily="34" charset="0"/>
              </a:rPr>
              <a:t>·         </a:t>
            </a:r>
            <a:r>
              <a:rPr lang="mn-MN" dirty="0">
                <a:latin typeface="AGFutura Mon" pitchFamily="34" charset="0"/>
              </a:rPr>
              <a:t>Чанартай эм сонгон авах талаарх санаа тавьдаггүй зэрэг алдаатай ойлголт хандлага зуршилын улмаас эмийн одоогийн хэрэглээг тэр бүр зөв зохистой үр дүнтэй байж чадахгүйд байгаа </a:t>
            </a:r>
            <a:r>
              <a:rPr lang="mn-MN" dirty="0" smtClean="0">
                <a:latin typeface="AGFutura Mon" pitchFamily="34" charset="0"/>
              </a:rPr>
              <a:t>юм.</a:t>
            </a:r>
            <a:endParaRPr lang="en-GB" dirty="0">
              <a:latin typeface="AGFutura Mon" pitchFamily="34" charset="0"/>
            </a:endParaRPr>
          </a:p>
          <a:p>
            <a:endParaRPr lang="en-GB" dirty="0"/>
          </a:p>
        </p:txBody>
      </p:sp>
    </p:spTree>
    <p:extLst>
      <p:ext uri="{BB962C8B-B14F-4D97-AF65-F5344CB8AC3E}">
        <p14:creationId xmlns:p14="http://schemas.microsoft.com/office/powerpoint/2010/main" val="25408371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209800"/>
            <a:ext cx="7498080" cy="1143000"/>
          </a:xfrm>
        </p:spPr>
        <p:txBody>
          <a:bodyPr/>
          <a:lstStyle/>
          <a:p>
            <a:r>
              <a:rPr lang="mn-MN" dirty="0"/>
              <a:t>Анхаарал тавьсанд баярлалаа</a:t>
            </a:r>
            <a:endParaRPr lang="en-GB" dirty="0"/>
          </a:p>
        </p:txBody>
      </p:sp>
      <p:sp>
        <p:nvSpPr>
          <p:cNvPr id="3" name="Content Placeholder 2"/>
          <p:cNvSpPr>
            <a:spLocks noGrp="1"/>
          </p:cNvSpPr>
          <p:nvPr>
            <p:ph idx="1"/>
          </p:nvPr>
        </p:nvSpPr>
        <p:spPr/>
        <p:txBody>
          <a:bodyPr/>
          <a:lstStyle/>
          <a:p>
            <a:pPr marL="82296" indent="0">
              <a:buNone/>
            </a:pPr>
            <a:r>
              <a:rPr lang="mn-MN" dirty="0" smtClean="0"/>
              <a:t>    </a:t>
            </a:r>
            <a:endParaRPr lang="en-GB" dirty="0"/>
          </a:p>
        </p:txBody>
      </p:sp>
    </p:spTree>
    <p:extLst>
      <p:ext uri="{BB962C8B-B14F-4D97-AF65-F5344CB8AC3E}">
        <p14:creationId xmlns:p14="http://schemas.microsoft.com/office/powerpoint/2010/main" val="302981030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341</TotalTime>
  <Words>443</Words>
  <Application>Microsoft Office PowerPoint</Application>
  <PresentationFormat>On-screen Show (4:3)</PresentationFormat>
  <Paragraphs>80</Paragraphs>
  <Slides>16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AGFutura Mon</vt:lpstr>
      <vt:lpstr>Calibri</vt:lpstr>
      <vt:lpstr>Corbel</vt:lpstr>
      <vt:lpstr>Gill Sans MT</vt:lpstr>
      <vt:lpstr>Times New Roman</vt:lpstr>
      <vt:lpstr>Verdana</vt:lpstr>
      <vt:lpstr>Wingdings 2</vt:lpstr>
      <vt:lpstr>Solstice</vt:lpstr>
      <vt:lpstr>Эмийн  хэрэглээ</vt:lpstr>
      <vt:lpstr>Агуулга</vt:lpstr>
      <vt:lpstr>Оршил </vt:lpstr>
      <vt:lpstr>Зорилго </vt:lpstr>
      <vt:lpstr>Сэдэв сонгосон үндэслэл</vt:lpstr>
      <vt:lpstr> Эмийг зөв ухаалгаар хэрэглэх нь:   </vt:lpstr>
      <vt:lpstr>Эмийг зөв ухаалгаар хэрэглэх нь: </vt:lpstr>
      <vt:lpstr>PowerPoint Presentation</vt:lpstr>
      <vt:lpstr>Үргэлжилэл</vt:lpstr>
      <vt:lpstr>PowerPoint Presentation</vt:lpstr>
      <vt:lpstr>PowerPoint Presentation</vt:lpstr>
      <vt:lpstr>Чанарын баталгаагүй  эм худалдан авч хэрэглэх: </vt:lpstr>
      <vt:lpstr>  Эмийн зохистой хэрэглээг төлөвшүүлэх нь:   </vt:lpstr>
      <vt:lpstr>Эдгээрийг дараах хүснэгтээр үзүүлбэл:</vt:lpstr>
      <vt:lpstr>ДҮГНЭЛТ </vt:lpstr>
      <vt:lpstr>Анхаарал тавьсанд баярлалаа</vt:lpstr>
    </vt:vector>
  </TitlesOfParts>
  <Company>CtrlSoft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Эмийн зохистой хэрэглээ</dc:title>
  <dc:creator>Chikoom</dc:creator>
  <cp:lastModifiedBy>Dell</cp:lastModifiedBy>
  <cp:revision>40</cp:revision>
  <dcterms:created xsi:type="dcterms:W3CDTF">2015-04-07T05:06:22Z</dcterms:created>
  <dcterms:modified xsi:type="dcterms:W3CDTF">2016-01-17T12:25:38Z</dcterms:modified>
</cp:coreProperties>
</file>