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12"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4D22E3-037F-4DBD-A65B-E5FF4827B1B9}" type="datetimeFigureOut">
              <a:rPr lang="en-US" smtClean="0"/>
              <a:pPr/>
              <a:t>3/10/2015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156329-16A8-43B0-BBFE-8892BD8438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56329-16A8-43B0-BBFE-8892BD8438A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2CE3D23-B90C-41F3-A548-A92040C81E5A}" type="datetimeFigureOut">
              <a:rPr lang="en-US" smtClean="0"/>
              <a:pPr/>
              <a:t>3/10/2015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FEC0FBA-60DF-44F2-9D95-3800988E3A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FEC0FBA-60DF-44F2-9D95-3800988E3A6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FEC0FBA-60DF-44F2-9D95-3800988E3A6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FEC0FBA-60DF-44F2-9D95-3800988E3A69}"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FEC0FBA-60DF-44F2-9D95-3800988E3A6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FEC0FBA-60DF-44F2-9D95-3800988E3A69}"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FEC0FBA-60DF-44F2-9D95-3800988E3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2CE3D23-B90C-41F3-A548-A92040C81E5A}" type="datetimeFigureOut">
              <a:rPr lang="en-US" smtClean="0"/>
              <a:pPr/>
              <a:t>3/10/2015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FEC0FBA-60DF-44F2-9D95-3800988E3A6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2CE3D23-B90C-41F3-A548-A92040C81E5A}" type="datetimeFigureOut">
              <a:rPr lang="en-US" smtClean="0"/>
              <a:pPr/>
              <a:t>3/10/2015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FEC0FBA-60DF-44F2-9D95-3800988E3A6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FEC0FBA-60DF-44F2-9D95-3800988E3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2CE3D23-B90C-41F3-A548-A92040C81E5A}" type="datetimeFigureOut">
              <a:rPr lang="en-US" smtClean="0"/>
              <a:pPr/>
              <a:t>3/10/2015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FEC0FBA-60DF-44F2-9D95-3800988E3A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2CE3D23-B90C-41F3-A548-A92040C81E5A}" type="datetimeFigureOut">
              <a:rPr lang="en-US" smtClean="0"/>
              <a:pPr/>
              <a:t>3/10/2015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FEC0FBA-60DF-44F2-9D95-3800988E3A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1066799"/>
          </a:xfrm>
        </p:spPr>
        <p:txBody>
          <a:bodyPr/>
          <a:lstStyle/>
          <a:p>
            <a:r>
              <a:rPr lang="mn-MN" dirty="0" smtClean="0">
                <a:latin typeface="Times New Roman" pitchFamily="18" charset="0"/>
                <a:cs typeface="Times New Roman" pitchFamily="18" charset="0"/>
              </a:rPr>
              <a:t>Удирдлагын бүртгэл</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209800"/>
            <a:ext cx="6400800" cy="3429000"/>
          </a:xfrm>
        </p:spPr>
        <p:txBody>
          <a:bodyPr/>
          <a:lstStyle/>
          <a:p>
            <a:r>
              <a:rPr lang="mn-MN" dirty="0" smtClean="0"/>
              <a:t>Зардал-Үйлдвэрлэлийн хэмжээ         -Ашгийн харилцан хамаарлын шинжилгээ</a:t>
            </a:r>
            <a:endParaRPr lang="en-US"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a:bodyPr>
          <a:lstStyle/>
          <a:p>
            <a:r>
              <a:rPr lang="mn-MN" dirty="0" smtClean="0"/>
              <a:t>Бизнесийн байгууллагын үндсэн гол зорилго нь хэрэглэгчдийн хүсэл сонирхолд нийцсэн бүтээгдэхүүн,үйлчилгээг бий болгож ашиг олох явдал юм. Энэхүү зорилгоо хэрэгжүүлэхийн тулд үйлдвэрлэлийн хэмжээ,орлого,зардлын хоорондын уялдаа, нөөц баялагийн зөв зохистой зарцуулалт зэргийг хянаж тухай бүрд тохирсон арга хэмжээг авч оновчтой шийдвэр гаргалтыг хийж байх хэрэгтэй байдаг. </a:t>
            </a:r>
            <a:endParaRPr lang="en-US" dirty="0"/>
          </a:p>
        </p:txBody>
      </p:sp>
      <p:sp>
        <p:nvSpPr>
          <p:cNvPr id="2" name="Title 1"/>
          <p:cNvSpPr>
            <a:spLocks noGrp="1"/>
          </p:cNvSpPr>
          <p:nvPr>
            <p:ph type="title"/>
          </p:nvPr>
        </p:nvSpPr>
        <p:spPr/>
        <p:txBody>
          <a:bodyPr>
            <a:normAutofit fontScale="90000"/>
          </a:bodyPr>
          <a:lstStyle/>
          <a:p>
            <a:r>
              <a:rPr lang="mn-MN" sz="3600" dirty="0" smtClean="0"/>
              <a:t/>
            </a:r>
            <a:br>
              <a:rPr lang="mn-MN" sz="3600" dirty="0" smtClean="0"/>
            </a:br>
            <a:r>
              <a:rPr lang="mn-MN" sz="3600" dirty="0" smtClean="0"/>
              <a:t>Зардал-Үйлдвэрлэлийн хэмжээ-Ашгийн харилцан хамаарлын шинжилгээ</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mn-MN" dirty="0" smtClean="0"/>
              <a:t>Ийм шинжилгээг хийдэг удирдлагын шинжилгээний нэг төрөл нь зардал-үйлдвэрлэлийн хэмжээ-ашгийн харилцан хамаарлын шинжилгээ юм. </a:t>
            </a:r>
          </a:p>
          <a:p>
            <a:r>
              <a:rPr lang="mn-MN" dirty="0" smtClean="0"/>
              <a:t>Зардал-Үйлдвэрлэлийн хэмжээ-Ашгийн харилцан хамаарлын шинжилгээний зорилго нь:</a:t>
            </a:r>
          </a:p>
          <a:p>
            <a:pPr>
              <a:buNone/>
            </a:pPr>
            <a:r>
              <a:rPr lang="mn-MN" dirty="0"/>
              <a:t> </a:t>
            </a:r>
            <a:r>
              <a:rPr lang="mn-MN" dirty="0" smtClean="0"/>
              <a:t>   Ашгийг төлөвлөсөн түвшинд хүргэх бүтээгдэхүүн үйлдвэрлэлийн бүтэц болон борлуулалтыг тодорхойлоход оршино.</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mn-MN" dirty="0" smtClean="0"/>
              <a:t>Зардал-Үйлдвэрлэлийн хэмжээ-Ашгийн харилцан хамаарлын шинжилгээ нь дараах хүчин зүйлүүдийн харилцан хамаарлыг судлана.</a:t>
            </a:r>
          </a:p>
          <a:p>
            <a:pPr marL="514350" indent="-514350">
              <a:buFont typeface="+mj-lt"/>
              <a:buAutoNum type="arabicPeriod"/>
            </a:pPr>
            <a:r>
              <a:rPr lang="mn-MN" dirty="0" smtClean="0"/>
              <a:t>Бүтээгдэхүүний үнэ</a:t>
            </a:r>
          </a:p>
          <a:p>
            <a:pPr marL="514350" indent="-514350">
              <a:buFont typeface="+mj-lt"/>
              <a:buAutoNum type="arabicPeriod"/>
            </a:pPr>
            <a:r>
              <a:rPr lang="mn-MN" dirty="0" smtClean="0"/>
              <a:t>Бүтээгдэхүүний үйлдвэрлэл</a:t>
            </a:r>
          </a:p>
          <a:p>
            <a:pPr marL="514350" indent="-514350">
              <a:buFont typeface="+mj-lt"/>
              <a:buAutoNum type="arabicPeriod"/>
            </a:pPr>
            <a:r>
              <a:rPr lang="mn-MN" dirty="0" smtClean="0"/>
              <a:t>Борлуулалт</a:t>
            </a:r>
          </a:p>
          <a:p>
            <a:pPr marL="514350" indent="-514350">
              <a:buFont typeface="+mj-lt"/>
              <a:buAutoNum type="arabicPeriod"/>
            </a:pPr>
            <a:r>
              <a:rPr lang="mn-MN" dirty="0" smtClean="0"/>
              <a:t>Нэгж бүтээгдэхүүн үйлдвэрлэлийн хувьсах зардал</a:t>
            </a:r>
          </a:p>
          <a:p>
            <a:pPr marL="514350" indent="-514350">
              <a:buFont typeface="+mj-lt"/>
              <a:buAutoNum type="arabicPeriod"/>
            </a:pPr>
            <a:r>
              <a:rPr lang="mn-MN" dirty="0" smtClean="0"/>
              <a:t>Нийт тогтмол зардал</a:t>
            </a:r>
          </a:p>
          <a:p>
            <a:pPr marL="514350" indent="-514350">
              <a:buFont typeface="+mj-lt"/>
              <a:buAutoNum type="arabicPeriod"/>
            </a:pPr>
            <a:r>
              <a:rPr lang="mn-MN" dirty="0" smtClean="0"/>
              <a:t>Борлуулсан бүтээгдэхүүний хольц буюу бүтэц</a:t>
            </a:r>
          </a:p>
          <a:p>
            <a:pPr marL="514350" indent="-514350">
              <a:buFont typeface="+mj-lt"/>
              <a:buAutoNum type="arabicPeriod"/>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10000"/>
          </a:bodyPr>
          <a:lstStyle/>
          <a:p>
            <a:r>
              <a:rPr lang="mn-MN" dirty="0" smtClean="0"/>
              <a:t>Зардал-Үйлдвэрлэлийн хэмжээ -Ашгийн харилцан хамаарлын шинжилгээг ашиглан дараах зүйлсийг судлана.</a:t>
            </a:r>
          </a:p>
          <a:p>
            <a:pPr marL="514350" indent="-514350">
              <a:buFont typeface="+mj-lt"/>
              <a:buAutoNum type="arabicPeriod"/>
            </a:pPr>
            <a:r>
              <a:rPr lang="mn-MN" dirty="0" smtClean="0"/>
              <a:t>Ахиуц ашиг</a:t>
            </a:r>
          </a:p>
          <a:p>
            <a:pPr marL="514350" indent="-514350">
              <a:buFont typeface="+mj-lt"/>
              <a:buAutoNum type="arabicPeriod"/>
            </a:pPr>
            <a:r>
              <a:rPr lang="mn-MN" dirty="0" smtClean="0"/>
              <a:t>Ахиуц ашгийн харьцаа</a:t>
            </a:r>
          </a:p>
          <a:p>
            <a:pPr marL="514350" indent="-514350">
              <a:buFont typeface="+mj-lt"/>
              <a:buAutoNum type="arabicPeriod"/>
            </a:pPr>
            <a:r>
              <a:rPr lang="mn-MN" dirty="0" smtClean="0"/>
              <a:t>Зардлын бүтэц</a:t>
            </a:r>
          </a:p>
          <a:p>
            <a:pPr marL="514350" indent="-514350">
              <a:buFont typeface="+mj-lt"/>
              <a:buAutoNum type="arabicPeriod"/>
            </a:pPr>
            <a:r>
              <a:rPr lang="mn-MN" dirty="0" smtClean="0"/>
              <a:t>Үйл ажиллагааны хөшүүргийн зэрэг</a:t>
            </a:r>
          </a:p>
          <a:p>
            <a:pPr marL="514350" indent="-514350">
              <a:buFont typeface="+mj-lt"/>
              <a:buAutoNum type="arabicPeriod"/>
            </a:pPr>
            <a:r>
              <a:rPr lang="mn-MN" dirty="0" smtClean="0"/>
              <a:t>Хугарлын цэгийн шинжилгээ</a:t>
            </a:r>
          </a:p>
          <a:p>
            <a:pPr marL="514350" indent="-514350">
              <a:buFont typeface="+mj-lt"/>
              <a:buAutoNum type="arabicPeriod"/>
            </a:pPr>
            <a:r>
              <a:rPr lang="mn-MN" dirty="0" smtClean="0"/>
              <a:t>Төсөвлөсөн ашигт хүрэх борлуулалт</a:t>
            </a:r>
          </a:p>
          <a:p>
            <a:pPr marL="514350" indent="-514350">
              <a:buFont typeface="+mj-lt"/>
              <a:buAutoNum type="arabicPeriod"/>
            </a:pPr>
            <a:r>
              <a:rPr lang="mn-MN" dirty="0" smtClean="0"/>
              <a:t>Хамгаалалтын хязгаар, хамгаалалтын хязгаарын харьцаа</a:t>
            </a:r>
          </a:p>
          <a:p>
            <a:pPr marL="514350" indent="-514350">
              <a:buFont typeface="+mj-lt"/>
              <a:buAutoNum type="arabicPeriod"/>
            </a:pPr>
            <a:r>
              <a:rPr lang="mn-MN" dirty="0" smtClean="0"/>
              <a:t>Ашиг,ашгийн харьцаа</a:t>
            </a:r>
          </a:p>
          <a:p>
            <a:pPr marL="514350" indent="-514350">
              <a:buFont typeface="+mj-lt"/>
              <a:buAutoNum type="arabicPeriod"/>
            </a:pPr>
            <a:r>
              <a:rPr lang="mn-MN" dirty="0" smtClean="0"/>
              <a:t>Бүтээгдэхүүний үнэ ба хольц</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514350" indent="-514350">
              <a:buFont typeface="+mj-lt"/>
              <a:buAutoNum type="arabicParenR"/>
            </a:pPr>
            <a:r>
              <a:rPr lang="mn-MN" sz="3000" b="1" u="sng" dirty="0" smtClean="0"/>
              <a:t>Ахиуц ашиг </a:t>
            </a:r>
            <a:endParaRPr lang="en-US" sz="3000" dirty="0" smtClean="0"/>
          </a:p>
          <a:p>
            <a:pPr marL="514350" indent="-514350">
              <a:buNone/>
            </a:pPr>
            <a:r>
              <a:rPr lang="mn-MN" sz="3600" dirty="0" smtClean="0"/>
              <a:t>Борлуулалтын орлогоос хувьсах зардлыг хасаад үлдэж байгаа ашгийг ахиуц ашиг буюу </a:t>
            </a:r>
            <a:r>
              <a:rPr lang="mn-MN" sz="3600" b="1" dirty="0" smtClean="0"/>
              <a:t>маржинал орлого </a:t>
            </a:r>
            <a:r>
              <a:rPr lang="mn-MN" sz="3600" dirty="0" smtClean="0"/>
              <a:t>гэнэ. Ахиуц ашиг нь үйлдвэрлэл болон үйл ажиллагааны тогтмол зардлыг нөхөхөд зарцуулагдана.                 Ахиуц ашгийг нийт болон нэгжийн хувьд тооцож болно.</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382000" cy="5668963"/>
          </a:xfrm>
        </p:spPr>
        <p:txBody>
          <a:bodyPr/>
          <a:lstStyle/>
          <a:p>
            <a:pPr>
              <a:buNone/>
            </a:pPr>
            <a:r>
              <a:rPr lang="mn-MN" dirty="0" smtClean="0"/>
              <a:t>  </a:t>
            </a:r>
            <a:r>
              <a:rPr lang="mn-MN" sz="3600" dirty="0" smtClean="0"/>
              <a:t>Ахиуц ашгийг олох томъёо:</a:t>
            </a:r>
          </a:p>
          <a:p>
            <a:r>
              <a:rPr lang="mn-MN" sz="3600" dirty="0"/>
              <a:t> </a:t>
            </a:r>
            <a:r>
              <a:rPr lang="mn-MN" sz="3600" b="1" dirty="0" smtClean="0"/>
              <a:t>Нийт дүнгээр нь:</a:t>
            </a:r>
            <a:r>
              <a:rPr lang="en-US" sz="3600" b="1" dirty="0" smtClean="0"/>
              <a:t> CM=TR-VC</a:t>
            </a:r>
            <a:r>
              <a:rPr lang="en-US" sz="3600" dirty="0" smtClean="0"/>
              <a:t> </a:t>
            </a:r>
          </a:p>
          <a:p>
            <a:pPr>
              <a:buNone/>
            </a:pPr>
            <a:r>
              <a:rPr lang="en-US" dirty="0" smtClean="0"/>
              <a:t>CM-</a:t>
            </a:r>
            <a:r>
              <a:rPr lang="mn-MN" dirty="0" smtClean="0"/>
              <a:t>ахиуц ашиг,</a:t>
            </a:r>
            <a:r>
              <a:rPr lang="en-US" dirty="0" smtClean="0"/>
              <a:t>TR-</a:t>
            </a:r>
            <a:r>
              <a:rPr lang="mn-MN" dirty="0" smtClean="0"/>
              <a:t>нийт борлуулалтын орлого,</a:t>
            </a:r>
          </a:p>
          <a:p>
            <a:pPr>
              <a:buNone/>
            </a:pPr>
            <a:r>
              <a:rPr lang="en-US" dirty="0" smtClean="0"/>
              <a:t>VC-</a:t>
            </a:r>
            <a:r>
              <a:rPr lang="mn-MN" dirty="0" smtClean="0"/>
              <a:t>нийт хувьсах зардал</a:t>
            </a:r>
          </a:p>
          <a:p>
            <a:r>
              <a:rPr lang="mn-MN" sz="3600" b="1" dirty="0" smtClean="0"/>
              <a:t>Нэгжийн хувьд: </a:t>
            </a:r>
            <a:r>
              <a:rPr lang="en-US" sz="3600" b="1" dirty="0" err="1" smtClean="0"/>
              <a:t>CM</a:t>
            </a:r>
            <a:r>
              <a:rPr lang="en-US" sz="2800" b="1" dirty="0" err="1" smtClean="0"/>
              <a:t>u</a:t>
            </a:r>
            <a:r>
              <a:rPr lang="en-US" sz="3600" b="1" dirty="0" smtClean="0"/>
              <a:t>=P-V</a:t>
            </a:r>
            <a:endParaRPr lang="mn-MN" sz="3600" b="1" dirty="0" smtClean="0"/>
          </a:p>
          <a:p>
            <a:pPr>
              <a:buNone/>
            </a:pPr>
            <a:r>
              <a:rPr lang="mn-MN" sz="3600" dirty="0"/>
              <a:t> </a:t>
            </a:r>
            <a:r>
              <a:rPr lang="en-US" dirty="0" err="1" smtClean="0"/>
              <a:t>CMu</a:t>
            </a:r>
            <a:r>
              <a:rPr lang="en-US" dirty="0" smtClean="0"/>
              <a:t>- </a:t>
            </a:r>
            <a:r>
              <a:rPr lang="mn-MN" dirty="0" smtClean="0"/>
              <a:t>нэгжийн ахиуц ашиг, </a:t>
            </a:r>
            <a:r>
              <a:rPr lang="en-US" dirty="0" smtClean="0"/>
              <a:t>P-</a:t>
            </a:r>
            <a:r>
              <a:rPr lang="mn-MN" dirty="0" smtClean="0"/>
              <a:t>нэгжийн борлуулалтын үнэ, </a:t>
            </a:r>
            <a:r>
              <a:rPr lang="en-US" dirty="0" smtClean="0"/>
              <a:t>V-</a:t>
            </a:r>
            <a:r>
              <a:rPr lang="mn-MN" dirty="0" smtClean="0"/>
              <a:t>нэгжийн хувьсах за</a:t>
            </a:r>
            <a:r>
              <a:rPr lang="mn-MN" sz="2800" dirty="0" smtClean="0"/>
              <a:t>рдал</a:t>
            </a:r>
            <a:endParaRPr lang="mn-MN" dirty="0" smtClean="0"/>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marL="514350" indent="-514350">
              <a:buFont typeface="+mj-lt"/>
              <a:buAutoNum type="arabicParenR" startAt="2"/>
            </a:pPr>
            <a:r>
              <a:rPr lang="mn-MN" b="1" dirty="0" smtClean="0"/>
              <a:t>Ахиуц ашгийн харьцаа</a:t>
            </a:r>
          </a:p>
          <a:p>
            <a:pPr>
              <a:buNone/>
            </a:pPr>
            <a:r>
              <a:rPr lang="mn-MN" dirty="0" smtClean="0"/>
              <a:t>Борлуулалтын орлогын нэгжид ногдох ахиуц ашгийн хэмжээг ахиуц ашгийн харьцаа гэнэ.</a:t>
            </a:r>
            <a:endParaRPr lang="en-US" dirty="0" smtClean="0"/>
          </a:p>
          <a:p>
            <a:pPr>
              <a:buNone/>
            </a:pPr>
            <a:r>
              <a:rPr lang="mn-MN" dirty="0" smtClean="0"/>
              <a:t>Ахиуц ашгийн харьцааг олох томъёо:</a:t>
            </a:r>
          </a:p>
          <a:p>
            <a:pPr>
              <a:buNone/>
            </a:pPr>
            <a:r>
              <a:rPr lang="en-US" b="1" dirty="0" err="1" smtClean="0"/>
              <a:t>CMr</a:t>
            </a:r>
            <a:r>
              <a:rPr lang="en-US" b="1" dirty="0" smtClean="0"/>
              <a:t>=CM/TR=</a:t>
            </a:r>
            <a:r>
              <a:rPr lang="en-US" b="1" dirty="0" err="1" smtClean="0"/>
              <a:t>CMu</a:t>
            </a:r>
            <a:r>
              <a:rPr lang="en-US" b="1" dirty="0" smtClean="0"/>
              <a:t>/P  </a:t>
            </a:r>
            <a:endParaRPr lang="mn-MN" b="1" dirty="0" smtClean="0"/>
          </a:p>
          <a:p>
            <a:pPr>
              <a:buNone/>
            </a:pPr>
            <a:r>
              <a:rPr lang="en-US" dirty="0" smtClean="0"/>
              <a:t> </a:t>
            </a:r>
            <a:r>
              <a:rPr lang="en-US" dirty="0" err="1" smtClean="0"/>
              <a:t>CMr</a:t>
            </a:r>
            <a:r>
              <a:rPr lang="en-US" dirty="0" smtClean="0"/>
              <a:t>-</a:t>
            </a:r>
            <a:r>
              <a:rPr lang="mn-MN" dirty="0" smtClean="0"/>
              <a:t>ахиуц ашгийн харьцаа</a:t>
            </a:r>
          </a:p>
          <a:p>
            <a:pPr>
              <a:buNone/>
            </a:pPr>
            <a:r>
              <a:rPr lang="mn-MN" dirty="0" smtClean="0"/>
              <a:t>Ахиуц ашгийн харьцааг ижил төстэй олон бүтээгдэхүүний үйлдвэрлэлээс илүү үр ашигтайг сонгон үйлдвэрлэл явуулахын тулд тооцдог. Ахиуц ашгийн харьцаа өндөртэй бүтээгдэхүүн тогтмол зардлаа хурдан нөхдөг.</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514350" indent="-514350">
              <a:buFont typeface="+mj-lt"/>
              <a:buAutoNum type="arabicParenR" startAt="3"/>
            </a:pPr>
            <a:r>
              <a:rPr lang="mn-MN" sz="3000" b="1" u="sng" dirty="0" smtClean="0"/>
              <a:t>Зардлын бүтэц</a:t>
            </a:r>
          </a:p>
          <a:p>
            <a:pPr marL="514350" indent="-514350">
              <a:buNone/>
            </a:pPr>
            <a:r>
              <a:rPr lang="mn-MN" dirty="0" smtClean="0"/>
              <a:t>Зардлын бүтцийн шинжилгээгээр нийт зардлын дүнд эзлэх хувьсах ба тогтмол зардлыг тооцож тухайн үйлдвэрлэлийн онцлогтой уялдуулан судлана.                Нийт зардлын дүнд хувьсах зардлын эзлэх хувийн жин тогтмол зардлын хувийн жингээс их байвал зардлын бүтцийг зохистой байна гэж үзнэ. Учир нь хувьсах зардлыг менежерийн хүрээнд хянаж хэмнэх боломжтой байдаг.</a:t>
            </a:r>
          </a:p>
          <a:p>
            <a:pPr marL="514350" indent="-514350">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96000"/>
          </a:xfrm>
        </p:spPr>
        <p:txBody>
          <a:bodyPr/>
          <a:lstStyle/>
          <a:p>
            <a:pPr marL="514350" indent="-514350">
              <a:buFont typeface="+mj-lt"/>
              <a:buAutoNum type="arabicParenR" startAt="4"/>
            </a:pPr>
            <a:r>
              <a:rPr lang="mn-MN" b="1" dirty="0" smtClean="0"/>
              <a:t>Үйл ажиллагааны хөшүүргийн зэрэг</a:t>
            </a:r>
          </a:p>
          <a:p>
            <a:pPr marL="514350" indent="-514350">
              <a:buNone/>
            </a:pPr>
            <a:r>
              <a:rPr lang="mn-MN" dirty="0" smtClean="0"/>
              <a:t>Хөшүүрэг гэдэг нь борлуулалтыг багахан хэмжээгээр өөрчлөх замаар тогтмол зардлаар дамжуулж ашигт нөлөөлөх боломж юм. Нийт зардлын дүнд тогтмол зардлын эзлэх хувийн жин их байвал үйл ажиллагааны хөшүүргийн зэрэг өндөр байх бөгөөд энэ үед орлогын өөрчлөлтөөр ашиг өөрчлөгдөх хэмжээ их байна.Үйл ажиллагааны хөшүүргийн зэргийг түүний зэргээр хэмждэг.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228600"/>
            <a:ext cx="7162800" cy="5897563"/>
          </a:xfrm>
        </p:spPr>
        <p:txBody>
          <a:bodyPr/>
          <a:lstStyle/>
          <a:p>
            <a:r>
              <a:rPr lang="mn-MN" sz="2800" dirty="0" smtClean="0"/>
              <a:t>Үйл ажиллагааны хөшүүргийн зэрэг олох томъёо:</a:t>
            </a:r>
          </a:p>
          <a:p>
            <a:pPr>
              <a:buNone/>
            </a:pPr>
            <a:r>
              <a:rPr lang="en-US" b="1" dirty="0" smtClean="0"/>
              <a:t>DOL=CM/p</a:t>
            </a:r>
            <a:r>
              <a:rPr lang="en-US" sz="2400" dirty="0" smtClean="0"/>
              <a:t> </a:t>
            </a:r>
            <a:endParaRPr lang="mn-MN" sz="2400" dirty="0" smtClean="0"/>
          </a:p>
          <a:p>
            <a:pPr>
              <a:buNone/>
            </a:pPr>
            <a:r>
              <a:rPr lang="en-US" sz="2400" dirty="0" smtClean="0"/>
              <a:t>DOL</a:t>
            </a:r>
            <a:r>
              <a:rPr lang="en-US" sz="2800" dirty="0" smtClean="0"/>
              <a:t>-</a:t>
            </a:r>
            <a:r>
              <a:rPr lang="mn-MN" sz="2800" dirty="0" smtClean="0"/>
              <a:t> ү.а-ны хөшүүргийн зэрэг , </a:t>
            </a:r>
            <a:r>
              <a:rPr lang="en-US" sz="2800" dirty="0" smtClean="0"/>
              <a:t>p-</a:t>
            </a:r>
            <a:r>
              <a:rPr lang="mn-MN" sz="2800" dirty="0" smtClean="0"/>
              <a:t>цэвэр ашиг</a:t>
            </a:r>
            <a:r>
              <a:rPr lang="en-US" sz="2800" dirty="0" smtClean="0"/>
              <a:t> </a:t>
            </a:r>
            <a:endParaRPr lang="mn-MN" sz="2800" dirty="0" smtClean="0"/>
          </a:p>
          <a:p>
            <a:pPr>
              <a:buNone/>
            </a:pPr>
            <a:r>
              <a:rPr lang="mn-MN" sz="2800" dirty="0" smtClean="0"/>
              <a:t>Борлуулалтын өөрчлөлтөөс хамаарч ашиг хэрхэн өөрчлөгдөж байгааг ү.а-ны хөшүүргийн зэргийн тусламжтайгаар олж болно.</a:t>
            </a:r>
          </a:p>
          <a:p>
            <a:pPr>
              <a:buNone/>
            </a:pPr>
            <a:r>
              <a:rPr lang="mn-MN" sz="2800" dirty="0" smtClean="0"/>
              <a:t>*</a:t>
            </a:r>
            <a:r>
              <a:rPr lang="en-US" sz="2800" dirty="0" smtClean="0"/>
              <a:t>P=</a:t>
            </a:r>
            <a:r>
              <a:rPr lang="mn-MN" sz="2800" dirty="0" smtClean="0"/>
              <a:t>*</a:t>
            </a:r>
            <a:r>
              <a:rPr lang="en-US" sz="2800" dirty="0" smtClean="0"/>
              <a:t>TR*DOL   </a:t>
            </a:r>
            <a:endParaRPr lang="mn-MN" sz="2800" dirty="0" smtClean="0"/>
          </a:p>
          <a:p>
            <a:pPr>
              <a:buNone/>
            </a:pPr>
            <a:r>
              <a:rPr lang="mn-MN" sz="2800" dirty="0"/>
              <a:t> </a:t>
            </a:r>
            <a:r>
              <a:rPr lang="mn-MN" sz="2800" dirty="0" smtClean="0"/>
              <a:t>   </a:t>
            </a:r>
            <a:r>
              <a:rPr lang="en-US" sz="2800" dirty="0" smtClean="0"/>
              <a:t> p-</a:t>
            </a:r>
            <a:r>
              <a:rPr lang="mn-MN" sz="2800" dirty="0" smtClean="0"/>
              <a:t>цэвэр ашгийн өөрчлөлт</a:t>
            </a:r>
          </a:p>
          <a:p>
            <a:pPr>
              <a:buNone/>
            </a:pPr>
            <a:r>
              <a:rPr lang="mn-MN" sz="2800" dirty="0"/>
              <a:t> </a:t>
            </a:r>
            <a:r>
              <a:rPr lang="mn-MN" sz="2800" dirty="0" smtClean="0"/>
              <a:t>    </a:t>
            </a:r>
            <a:r>
              <a:rPr lang="en-US" sz="2800" dirty="0" smtClean="0"/>
              <a:t>TR- </a:t>
            </a:r>
            <a:r>
              <a:rPr lang="mn-MN" sz="2800" dirty="0" smtClean="0"/>
              <a:t>нийт орлогын өөрчлөлт</a:t>
            </a:r>
          </a:p>
          <a:p>
            <a:pPr>
              <a:buNone/>
            </a:pPr>
            <a:endParaRPr lang="mn-MN" sz="2800" dirty="0" smtClean="0">
              <a:effectLst>
                <a:outerShdw blurRad="38100" dist="38100" dir="2700000" algn="tl">
                  <a:srgbClr val="000000">
                    <a:alpha val="43137"/>
                  </a:srgbClr>
                </a:outerShdw>
              </a:effectLst>
            </a:endParaRP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lnSpcReduction="10000"/>
          </a:bodyPr>
          <a:lstStyle/>
          <a:p>
            <a:pPr marL="514350" indent="-514350">
              <a:buFont typeface="+mj-lt"/>
              <a:buAutoNum type="arabicParenR" startAt="5"/>
            </a:pPr>
            <a:r>
              <a:rPr lang="mn-MN" sz="3000" b="1" u="sng" dirty="0" smtClean="0"/>
              <a:t>Хугарлын цэгийн шинжилгээ</a:t>
            </a:r>
          </a:p>
          <a:p>
            <a:pPr marL="514350" indent="-514350">
              <a:buNone/>
            </a:pPr>
            <a:r>
              <a:rPr lang="mn-MN" sz="3000" dirty="0" smtClean="0"/>
              <a:t>Зардал, орлого тэнцүү буюу ашиг,алдагдал нь тэг байх үеийн бүтээгдэхүүний үйлдвэрлэл ба борлуулалтын түвшинг  хугарлын цэг гэнэ. </a:t>
            </a:r>
          </a:p>
          <a:p>
            <a:pPr marL="514350" indent="-514350">
              <a:buNone/>
            </a:pPr>
            <a:r>
              <a:rPr lang="mn-MN" sz="3000" dirty="0" smtClean="0"/>
              <a:t>Хугарлын уэг нь олон хүчин зүйлсээс хамаарч байнга хэлбэлзэж байдаг.</a:t>
            </a:r>
          </a:p>
          <a:p>
            <a:pPr marL="514350" indent="-514350">
              <a:buNone/>
            </a:pPr>
            <a:r>
              <a:rPr lang="mn-MN" sz="3000" dirty="0" smtClean="0"/>
              <a:t>Жишээ нь: </a:t>
            </a:r>
          </a:p>
          <a:p>
            <a:pPr marL="514350" indent="-514350">
              <a:buNone/>
            </a:pPr>
            <a:r>
              <a:rPr lang="mn-MN" sz="2000" dirty="0" smtClean="0"/>
              <a:t>Тогтмол зардал буурах --- Хугарлын цэгт хамаарах  борлуулалт буурна.</a:t>
            </a:r>
          </a:p>
          <a:p>
            <a:pPr marL="514350" indent="-514350">
              <a:buNone/>
            </a:pPr>
            <a:r>
              <a:rPr lang="mn-MN" sz="2000" dirty="0" smtClean="0"/>
              <a:t>Тогтмол зардал өсөх --- Хугарлын цэгт хамаарах  борлуулалт өснө.</a:t>
            </a:r>
          </a:p>
          <a:p>
            <a:pPr marL="514350" indent="-514350">
              <a:buNone/>
            </a:pP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r>
              <a:rPr lang="mn-MN" sz="3600" dirty="0" smtClean="0"/>
              <a:t>Борлуулалтын орлого хугарлын цэгээс дээш гарвал компани ашигтай ажиллаж эхэлнэ. </a:t>
            </a:r>
          </a:p>
          <a:p>
            <a:r>
              <a:rPr lang="mn-MN" sz="3600" dirty="0" smtClean="0"/>
              <a:t>Борлуулалтын орлого хугарлын цэгээс доош орвол компани алдагдалд орно. Иймд компаниуд алдагдалд орж эхлэхээс өмнө борлуулалтыг ямар хэмжээгээр нэмэгдүүлэх шаардлагатай вэ? Гэдгийг тооцох хэрэгтэй болно.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019800"/>
          </a:xfrm>
        </p:spPr>
        <p:txBody>
          <a:bodyPr>
            <a:normAutofit/>
          </a:bodyPr>
          <a:lstStyle/>
          <a:p>
            <a:r>
              <a:rPr lang="mn-MN" dirty="0" smtClean="0"/>
              <a:t>Хугарлын цэг дээрх борлуулалтын орлогыг олох томъёо:</a:t>
            </a:r>
          </a:p>
          <a:p>
            <a:pPr>
              <a:buFont typeface="Wingdings" pitchFamily="2" charset="2"/>
              <a:buChar char="§"/>
            </a:pPr>
            <a:r>
              <a:rPr lang="mn-MN" dirty="0"/>
              <a:t> </a:t>
            </a:r>
            <a:r>
              <a:rPr lang="mn-MN" dirty="0" smtClean="0"/>
              <a:t>Хугарлын цэгийн борлуулалт төгрөгөөр олох:</a:t>
            </a:r>
          </a:p>
          <a:p>
            <a:pPr>
              <a:buNone/>
            </a:pPr>
            <a:r>
              <a:rPr lang="mn-MN" dirty="0"/>
              <a:t> </a:t>
            </a:r>
            <a:r>
              <a:rPr lang="mn-MN" dirty="0" smtClean="0"/>
              <a:t> </a:t>
            </a:r>
            <a:r>
              <a:rPr lang="en-US" b="1" dirty="0" smtClean="0"/>
              <a:t>TR(BEP)=FC/</a:t>
            </a:r>
            <a:r>
              <a:rPr lang="en-US" b="1" dirty="0" err="1" smtClean="0"/>
              <a:t>CMr</a:t>
            </a:r>
            <a:r>
              <a:rPr lang="en-US" b="1" dirty="0" smtClean="0"/>
              <a:t>=FC/(1-v)</a:t>
            </a:r>
          </a:p>
          <a:p>
            <a:pPr>
              <a:buNone/>
            </a:pPr>
            <a:r>
              <a:rPr lang="en-US" dirty="0" smtClean="0"/>
              <a:t>  TR(BEP)-</a:t>
            </a:r>
            <a:r>
              <a:rPr lang="mn-MN" dirty="0" smtClean="0"/>
              <a:t>хугарлын цэг борлуулалт төгрөгөөр,</a:t>
            </a:r>
          </a:p>
          <a:p>
            <a:pPr>
              <a:buNone/>
            </a:pPr>
            <a:r>
              <a:rPr lang="mn-MN" dirty="0" smtClean="0"/>
              <a:t>   </a:t>
            </a:r>
            <a:r>
              <a:rPr lang="en-US" dirty="0" smtClean="0"/>
              <a:t>FC- </a:t>
            </a:r>
            <a:r>
              <a:rPr lang="mn-MN" dirty="0" smtClean="0"/>
              <a:t>нийт тогтмол зардал,</a:t>
            </a:r>
            <a:r>
              <a:rPr lang="en-US" dirty="0" smtClean="0"/>
              <a:t>v-</a:t>
            </a:r>
            <a:r>
              <a:rPr lang="mn-MN" dirty="0" smtClean="0"/>
              <a:t> борлуулалтанд эзлэх хувьсах зардлын хувийн жин</a:t>
            </a:r>
          </a:p>
          <a:p>
            <a:pPr>
              <a:buFont typeface="Wingdings" pitchFamily="2" charset="2"/>
              <a:buChar char="§"/>
            </a:pPr>
            <a:r>
              <a:rPr lang="mn-MN" dirty="0" smtClean="0"/>
              <a:t>Хугарлын цэгийн борлуулалт тоо хэмжээгээр олох:</a:t>
            </a:r>
          </a:p>
          <a:p>
            <a:pPr>
              <a:buNone/>
            </a:pPr>
            <a:r>
              <a:rPr lang="en-US" dirty="0" smtClean="0"/>
              <a:t>	</a:t>
            </a:r>
            <a:r>
              <a:rPr lang="en-US" b="1" dirty="0" smtClean="0"/>
              <a:t>Q(BEP)=FC/</a:t>
            </a:r>
            <a:r>
              <a:rPr lang="en-US" b="1" dirty="0" err="1" smtClean="0"/>
              <a:t>CMu</a:t>
            </a:r>
            <a:r>
              <a:rPr lang="en-US" b="1" dirty="0" smtClean="0"/>
              <a:t>=FC/(P-V)</a:t>
            </a:r>
          </a:p>
          <a:p>
            <a:pPr>
              <a:buNone/>
            </a:pPr>
            <a:r>
              <a:rPr lang="en-US" dirty="0" smtClean="0"/>
              <a:t>Q(BEP)- </a:t>
            </a:r>
            <a:r>
              <a:rPr lang="mn-MN" dirty="0" smtClean="0"/>
              <a:t>Хугарлын цэгийн борлуулалт тоо хэмжээ </a:t>
            </a:r>
          </a:p>
          <a:p>
            <a:pPr>
              <a:buNone/>
            </a:pPr>
            <a:endParaRPr lang="mn-MN" dirty="0" smtClean="0"/>
          </a:p>
          <a:p>
            <a:pPr>
              <a:buNone/>
            </a:pPr>
            <a:endParaRPr lang="mn-MN" dirty="0"/>
          </a:p>
          <a:p>
            <a:pPr>
              <a:buNone/>
            </a:pPr>
            <a:endParaRPr lang="en-US" dirty="0" smtClean="0"/>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p:spPr>
        <p:txBody>
          <a:bodyPr>
            <a:normAutofit/>
          </a:bodyPr>
          <a:lstStyle/>
          <a:p>
            <a:pPr marL="514350" indent="-514350">
              <a:buFont typeface="+mj-lt"/>
              <a:buAutoNum type="arabicParenR" startAt="6"/>
            </a:pPr>
            <a:r>
              <a:rPr lang="mn-MN" b="1" u="sng" dirty="0"/>
              <a:t>Т</a:t>
            </a:r>
            <a:r>
              <a:rPr lang="mn-MN" b="1" u="sng" dirty="0" smtClean="0"/>
              <a:t>өсөвлөсөн ашигт хүрэх борлуулалт</a:t>
            </a:r>
          </a:p>
          <a:p>
            <a:pPr marL="514350" indent="-514350">
              <a:buNone/>
            </a:pPr>
            <a:r>
              <a:rPr lang="mn-MN" dirty="0" smtClean="0"/>
              <a:t>Хугарлын цэгийн шинжилгээг ашиглан хэдэн төгрөгний ашиг олохын тулд хэдийн хэмжээний борлуулалт хийхийг олж болно.</a:t>
            </a:r>
          </a:p>
          <a:p>
            <a:pPr marL="514350" indent="-514350">
              <a:buNone/>
            </a:pPr>
            <a:r>
              <a:rPr lang="mn-MN" sz="2800" dirty="0" smtClean="0"/>
              <a:t>Төсөвлөсөн ашигт хүрэх борлуулалтыг олох томъёо:</a:t>
            </a:r>
          </a:p>
          <a:p>
            <a:pPr marL="514350" indent="-514350"/>
            <a:r>
              <a:rPr lang="mn-MN" dirty="0" smtClean="0"/>
              <a:t>Төсөвлөсөн ашигт хүрэх борлуулалт төгрөгөөр</a:t>
            </a:r>
          </a:p>
          <a:p>
            <a:pPr marL="514350" indent="-514350">
              <a:buNone/>
            </a:pPr>
            <a:r>
              <a:rPr lang="en-US" b="1" dirty="0" smtClean="0"/>
              <a:t>TR=(FC+</a:t>
            </a:r>
            <a:r>
              <a:rPr lang="en-US" sz="2000" b="1" dirty="0" smtClean="0"/>
              <a:t>TT</a:t>
            </a:r>
            <a:r>
              <a:rPr lang="en-US" b="1" dirty="0" smtClean="0"/>
              <a:t>)/</a:t>
            </a:r>
            <a:r>
              <a:rPr lang="en-US" b="1" dirty="0" err="1" smtClean="0"/>
              <a:t>CMr</a:t>
            </a:r>
            <a:r>
              <a:rPr lang="en-US" b="1" dirty="0" smtClean="0"/>
              <a:t>=(FC+</a:t>
            </a:r>
            <a:r>
              <a:rPr lang="en-US" sz="2000" b="1" dirty="0" smtClean="0"/>
              <a:t>TT</a:t>
            </a:r>
            <a:r>
              <a:rPr lang="en-US" b="1" dirty="0" smtClean="0"/>
              <a:t>)/(1-v) </a:t>
            </a:r>
            <a:r>
              <a:rPr lang="en-US" sz="2000" b="1" dirty="0" smtClean="0"/>
              <a:t>TT</a:t>
            </a:r>
            <a:r>
              <a:rPr lang="en-US" b="1" dirty="0" smtClean="0"/>
              <a:t>-</a:t>
            </a:r>
            <a:r>
              <a:rPr lang="mn-MN" sz="2800" b="1" dirty="0" smtClean="0"/>
              <a:t>төсөвлөсөн ашиг</a:t>
            </a:r>
          </a:p>
          <a:p>
            <a:pPr marL="514350" indent="-514350"/>
            <a:r>
              <a:rPr lang="mn-MN" dirty="0" smtClean="0"/>
              <a:t>Төсөвлөсөн ашигт хүрэх борлуулалт тоо хэмжээгээр</a:t>
            </a:r>
          </a:p>
          <a:p>
            <a:pPr marL="514350" indent="-514350">
              <a:buNone/>
            </a:pPr>
            <a:r>
              <a:rPr lang="en-US" b="1" dirty="0" smtClean="0"/>
              <a:t>Q=(FC+</a:t>
            </a:r>
            <a:r>
              <a:rPr lang="en-US" sz="2000" b="1" dirty="0" smtClean="0"/>
              <a:t>TT</a:t>
            </a:r>
            <a:r>
              <a:rPr lang="en-US" b="1" dirty="0" smtClean="0"/>
              <a:t>)/</a:t>
            </a:r>
            <a:r>
              <a:rPr lang="en-US" b="1" dirty="0" err="1" smtClean="0"/>
              <a:t>CMu</a:t>
            </a:r>
            <a:r>
              <a:rPr lang="en-US" b="1" dirty="0" smtClean="0"/>
              <a:t>=(FC+</a:t>
            </a:r>
            <a:r>
              <a:rPr lang="en-US" sz="2000" b="1" dirty="0" smtClean="0"/>
              <a:t>TT</a:t>
            </a:r>
            <a:r>
              <a:rPr lang="en-US" b="1" dirty="0" smtClean="0"/>
              <a:t>)/(P-v)</a:t>
            </a:r>
            <a:endParaRPr lang="mn-MN" dirty="0" smtClean="0"/>
          </a:p>
          <a:p>
            <a:pPr marL="514350" indent="-514350"/>
            <a:endParaRPr lang="mn-MN"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839200" cy="6019800"/>
          </a:xfrm>
        </p:spPr>
        <p:txBody>
          <a:bodyPr>
            <a:normAutofit lnSpcReduction="10000"/>
          </a:bodyPr>
          <a:lstStyle/>
          <a:p>
            <a:pPr marL="514350" indent="-514350">
              <a:buFont typeface="+mj-lt"/>
              <a:buAutoNum type="arabicParenR" startAt="7"/>
            </a:pPr>
            <a:r>
              <a:rPr lang="mn-MN" b="1" u="sng" dirty="0" smtClean="0"/>
              <a:t>Хамгаалалтын хязгаар - аюулгүй байдлын хязгаар</a:t>
            </a:r>
          </a:p>
          <a:p>
            <a:pPr marL="514350" indent="-514350">
              <a:buNone/>
            </a:pPr>
            <a:r>
              <a:rPr lang="mn-MN" dirty="0" smtClean="0"/>
              <a:t>Хугарлын цэгийн шинжилгээний нэг чухал үзүүлэлт нь хамгаалалтын хязгаар бөгөөд энэ үзүүлэлтийг нийт борлуулалтаас хугарлын цэг дээрх борлуулалтыг хасаж тооцно. Хамгаалалтын хязгаарыг олох томъёо: </a:t>
            </a:r>
          </a:p>
          <a:p>
            <a:pPr marL="514350" indent="-514350">
              <a:buNone/>
            </a:pPr>
            <a:r>
              <a:rPr lang="mn-MN" dirty="0"/>
              <a:t> </a:t>
            </a:r>
            <a:r>
              <a:rPr lang="mn-MN" dirty="0" smtClean="0"/>
              <a:t>     </a:t>
            </a:r>
            <a:r>
              <a:rPr lang="en-US" b="1" dirty="0" smtClean="0"/>
              <a:t>MS</a:t>
            </a:r>
            <a:r>
              <a:rPr lang="en-US" b="1" dirty="0"/>
              <a:t>=</a:t>
            </a:r>
            <a:r>
              <a:rPr lang="en-US" b="1" dirty="0" smtClean="0"/>
              <a:t>TR-TR(BEP)   </a:t>
            </a:r>
            <a:r>
              <a:rPr lang="en-US" dirty="0" smtClean="0"/>
              <a:t>MS-</a:t>
            </a:r>
            <a:r>
              <a:rPr lang="mn-MN" dirty="0" smtClean="0"/>
              <a:t>хамгаалалтын хязгаар</a:t>
            </a:r>
          </a:p>
          <a:p>
            <a:pPr marL="514350" indent="-514350">
              <a:buNone/>
            </a:pPr>
            <a:r>
              <a:rPr lang="mn-MN" dirty="0" smtClean="0"/>
              <a:t>Борлуулалтын орлогод хамгаалалтын хязгаарын эзлэх хувийн жинг хамгаалалтын хязгаарын харьцаа гэнэ.</a:t>
            </a:r>
          </a:p>
          <a:p>
            <a:pPr marL="514350" indent="-514350">
              <a:buNone/>
            </a:pPr>
            <a:r>
              <a:rPr lang="mn-MN" dirty="0" smtClean="0"/>
              <a:t>Хамгаалалтын хязгаарын харьцааг олох томъёо: </a:t>
            </a:r>
          </a:p>
          <a:p>
            <a:pPr marL="514350" indent="-514350">
              <a:buNone/>
            </a:pPr>
            <a:r>
              <a:rPr lang="mn-MN" dirty="0" smtClean="0"/>
              <a:t>      </a:t>
            </a:r>
            <a:r>
              <a:rPr lang="en-US" b="1" dirty="0" err="1" smtClean="0"/>
              <a:t>MSr</a:t>
            </a:r>
            <a:r>
              <a:rPr lang="en-US" b="1" dirty="0" smtClean="0"/>
              <a:t>=MS/TR   </a:t>
            </a:r>
            <a:r>
              <a:rPr lang="en-US" dirty="0" err="1" smtClean="0"/>
              <a:t>MSr</a:t>
            </a:r>
            <a:r>
              <a:rPr lang="en-US" dirty="0" smtClean="0"/>
              <a:t>-</a:t>
            </a:r>
            <a:r>
              <a:rPr lang="mn-MN" dirty="0" smtClean="0"/>
              <a:t>хамгаалалтын хязгаарын харьцаа</a:t>
            </a:r>
          </a:p>
          <a:p>
            <a:pPr marL="514350" indent="-51435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1000"/>
            <a:ext cx="7924800" cy="5745163"/>
          </a:xfrm>
        </p:spPr>
        <p:txBody>
          <a:bodyPr/>
          <a:lstStyle/>
          <a:p>
            <a:pPr marL="514350" indent="-514350">
              <a:buFont typeface="+mj-lt"/>
              <a:buAutoNum type="arabicParenR" startAt="8"/>
            </a:pPr>
            <a:r>
              <a:rPr lang="mn-MN" b="1" u="sng" dirty="0" smtClean="0"/>
              <a:t>Ашиг, ашгийн харьцаа</a:t>
            </a:r>
          </a:p>
          <a:p>
            <a:pPr marL="514350" indent="-514350">
              <a:buNone/>
            </a:pPr>
            <a:r>
              <a:rPr lang="mn-MN" dirty="0" smtClean="0"/>
              <a:t>Ашгийг олохдоо нийт орлогоос нийт зардлыг хасна. Ашиг олох томъёо:</a:t>
            </a:r>
          </a:p>
          <a:p>
            <a:pPr marL="514350" indent="-514350">
              <a:buNone/>
            </a:pPr>
            <a:r>
              <a:rPr lang="en-US" sz="2400" dirty="0" smtClean="0"/>
              <a:t>P</a:t>
            </a:r>
            <a:r>
              <a:rPr lang="en-US" dirty="0" smtClean="0"/>
              <a:t>=TR-TC=TR*p</a:t>
            </a:r>
            <a:r>
              <a:rPr lang="en-US" sz="2400" dirty="0" smtClean="0"/>
              <a:t>r</a:t>
            </a:r>
            <a:r>
              <a:rPr lang="en-US" dirty="0" smtClean="0"/>
              <a:t>=CM*</a:t>
            </a:r>
            <a:r>
              <a:rPr lang="en-US" dirty="0" err="1" smtClean="0"/>
              <a:t>MS</a:t>
            </a:r>
            <a:r>
              <a:rPr lang="en-US" sz="2800" dirty="0" err="1" smtClean="0"/>
              <a:t>r</a:t>
            </a:r>
            <a:r>
              <a:rPr lang="en-US" dirty="0" smtClean="0"/>
              <a:t>=MS*</a:t>
            </a:r>
            <a:r>
              <a:rPr lang="en-US" dirty="0" err="1" smtClean="0"/>
              <a:t>CMr</a:t>
            </a:r>
            <a:endParaRPr lang="en-US" dirty="0" smtClean="0"/>
          </a:p>
          <a:p>
            <a:pPr marL="514350" indent="-514350">
              <a:buNone/>
            </a:pPr>
            <a:r>
              <a:rPr lang="en-US" sz="2400" dirty="0" smtClean="0"/>
              <a:t>P</a:t>
            </a:r>
            <a:r>
              <a:rPr lang="en-US" dirty="0" smtClean="0"/>
              <a:t>-</a:t>
            </a:r>
            <a:r>
              <a:rPr lang="mn-MN" dirty="0" smtClean="0"/>
              <a:t>ашиг, </a:t>
            </a:r>
            <a:r>
              <a:rPr lang="en-US" dirty="0" smtClean="0"/>
              <a:t>TC-</a:t>
            </a:r>
            <a:r>
              <a:rPr lang="mn-MN" dirty="0" smtClean="0"/>
              <a:t>нийт зардал, </a:t>
            </a:r>
            <a:r>
              <a:rPr lang="en-US" sz="2400" dirty="0" smtClean="0"/>
              <a:t>Pr</a:t>
            </a:r>
            <a:r>
              <a:rPr lang="en-US" dirty="0" smtClean="0"/>
              <a:t>-</a:t>
            </a:r>
            <a:r>
              <a:rPr lang="mn-MN" dirty="0" smtClean="0"/>
              <a:t>ашгийн харьцаа</a:t>
            </a:r>
            <a:endParaRPr lang="en-US" dirty="0" smtClean="0"/>
          </a:p>
          <a:p>
            <a:pPr marL="514350" indent="-514350">
              <a:buNone/>
            </a:pPr>
            <a:r>
              <a:rPr lang="mn-MN" dirty="0" smtClean="0"/>
              <a:t>Ашгийн харьцаа олох томъёо:</a:t>
            </a:r>
          </a:p>
          <a:p>
            <a:pPr marL="514350" indent="-514350">
              <a:buNone/>
            </a:pPr>
            <a:r>
              <a:rPr lang="en-US" dirty="0" smtClean="0"/>
              <a:t>Pr=p/TR=</a:t>
            </a:r>
            <a:r>
              <a:rPr lang="en-US" dirty="0" err="1" smtClean="0"/>
              <a:t>CMr</a:t>
            </a:r>
            <a:r>
              <a:rPr lang="en-US" dirty="0" smtClean="0"/>
              <a:t>*</a:t>
            </a:r>
            <a:r>
              <a:rPr lang="en-US" dirty="0" err="1" smtClean="0"/>
              <a:t>MSr</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mn-MN" dirty="0" smtClean="0"/>
              <a:t>Жишээ нь: “Анд” компанийн дараах тоо мэдээг ашиглан дээрх зардал-үйлдвэрлэлийн хэмжээ-ашгийн хамаарлын шинжилгээний үзүүлэлтийг тодорхойлох.</a:t>
            </a:r>
            <a:endParaRPr lang="en-US" dirty="0"/>
          </a:p>
        </p:txBody>
      </p:sp>
      <p:graphicFrame>
        <p:nvGraphicFramePr>
          <p:cNvPr id="5" name="Table 4"/>
          <p:cNvGraphicFramePr>
            <a:graphicFrameLocks noGrp="1"/>
          </p:cNvGraphicFramePr>
          <p:nvPr/>
        </p:nvGraphicFramePr>
        <p:xfrm>
          <a:off x="1295400" y="2667001"/>
          <a:ext cx="6096000" cy="3281557"/>
        </p:xfrm>
        <a:graphic>
          <a:graphicData uri="http://schemas.openxmlformats.org/drawingml/2006/table">
            <a:tbl>
              <a:tblPr firstRow="1" bandRow="1">
                <a:tableStyleId>{5C22544A-7EE6-4342-B048-85BDC9FD1C3A}</a:tableStyleId>
              </a:tblPr>
              <a:tblGrid>
                <a:gridCol w="3810000"/>
                <a:gridCol w="2286000"/>
              </a:tblGrid>
              <a:tr h="964714">
                <a:tc>
                  <a:txBody>
                    <a:bodyPr/>
                    <a:lstStyle/>
                    <a:p>
                      <a:pPr algn="ctr"/>
                      <a:r>
                        <a:rPr lang="mn-MN" dirty="0" smtClean="0"/>
                        <a:t>Хэвийн хүчин чадлаарх борлуулалтын орлого</a:t>
                      </a:r>
                      <a:endParaRPr lang="en-US" dirty="0"/>
                    </a:p>
                  </a:txBody>
                  <a:tcPr/>
                </a:tc>
                <a:tc>
                  <a:txBody>
                    <a:bodyPr/>
                    <a:lstStyle/>
                    <a:p>
                      <a:pPr algn="ctr"/>
                      <a:r>
                        <a:rPr lang="mn-MN" dirty="0" smtClean="0"/>
                        <a:t>9,000,000₮</a:t>
                      </a:r>
                    </a:p>
                    <a:p>
                      <a:pPr algn="ctr"/>
                      <a:endParaRPr lang="en-US" dirty="0"/>
                    </a:p>
                  </a:txBody>
                  <a:tcPr/>
                </a:tc>
              </a:tr>
              <a:tr h="558921">
                <a:tc>
                  <a:txBody>
                    <a:bodyPr/>
                    <a:lstStyle/>
                    <a:p>
                      <a:pPr algn="ctr"/>
                      <a:r>
                        <a:rPr lang="mn-MN" dirty="0" smtClean="0"/>
                        <a:t>Нийт тогтмол зардал</a:t>
                      </a:r>
                      <a:endParaRPr lang="en-US" dirty="0"/>
                    </a:p>
                  </a:txBody>
                  <a:tcPr/>
                </a:tc>
                <a:tc>
                  <a:txBody>
                    <a:bodyPr/>
                    <a:lstStyle/>
                    <a:p>
                      <a:pPr algn="ctr"/>
                      <a:r>
                        <a:rPr lang="mn-MN" dirty="0" smtClean="0"/>
                        <a:t>2,400,000₮</a:t>
                      </a:r>
                      <a:endParaRPr lang="en-US" dirty="0"/>
                    </a:p>
                  </a:txBody>
                  <a:tcPr/>
                </a:tc>
              </a:tr>
              <a:tr h="558921">
                <a:tc>
                  <a:txBody>
                    <a:bodyPr/>
                    <a:lstStyle/>
                    <a:p>
                      <a:pPr algn="ctr"/>
                      <a:r>
                        <a:rPr lang="mn-MN" dirty="0" smtClean="0"/>
                        <a:t>Хэвийн хүчин чадлаарх хувьсах зардал</a:t>
                      </a:r>
                      <a:endParaRPr lang="en-US" dirty="0"/>
                    </a:p>
                  </a:txBody>
                  <a:tcPr/>
                </a:tc>
                <a:tc>
                  <a:txBody>
                    <a:bodyPr/>
                    <a:lstStyle/>
                    <a:p>
                      <a:pPr algn="ctr"/>
                      <a:r>
                        <a:rPr lang="mn-MN" dirty="0" smtClean="0"/>
                        <a:t>5,400,000₮</a:t>
                      </a:r>
                      <a:endParaRPr lang="en-US" dirty="0"/>
                    </a:p>
                  </a:txBody>
                  <a:tcPr/>
                </a:tc>
              </a:tr>
              <a:tr h="558921">
                <a:tc>
                  <a:txBody>
                    <a:bodyPr/>
                    <a:lstStyle/>
                    <a:p>
                      <a:pPr algn="ctr"/>
                      <a:r>
                        <a:rPr lang="mn-MN" dirty="0" smtClean="0"/>
                        <a:t>Нэгжийн борлуулах үнэ</a:t>
                      </a:r>
                      <a:endParaRPr lang="en-US" dirty="0"/>
                    </a:p>
                  </a:txBody>
                  <a:tcPr/>
                </a:tc>
                <a:tc>
                  <a:txBody>
                    <a:bodyPr/>
                    <a:lstStyle/>
                    <a:p>
                      <a:pPr algn="ctr"/>
                      <a:r>
                        <a:rPr lang="mn-MN" dirty="0" smtClean="0"/>
                        <a:t>600₮</a:t>
                      </a:r>
                      <a:endParaRPr lang="en-US" dirty="0"/>
                    </a:p>
                  </a:txBody>
                  <a:tcPr/>
                </a:tc>
              </a:tr>
              <a:tr h="558921">
                <a:tc>
                  <a:txBody>
                    <a:bodyPr/>
                    <a:lstStyle/>
                    <a:p>
                      <a:pPr algn="ctr"/>
                      <a:r>
                        <a:rPr lang="mn-MN" dirty="0" smtClean="0"/>
                        <a:t>Нэгжийн хувьсах зардал</a:t>
                      </a:r>
                      <a:endParaRPr lang="en-US" dirty="0"/>
                    </a:p>
                  </a:txBody>
                  <a:tcPr/>
                </a:tc>
                <a:tc>
                  <a:txBody>
                    <a:bodyPr/>
                    <a:lstStyle/>
                    <a:p>
                      <a:pPr algn="ctr"/>
                      <a:r>
                        <a:rPr lang="mn-MN" dirty="0" smtClean="0"/>
                        <a:t>360₮</a:t>
                      </a:r>
                      <a:endParaRPr lang="en-US"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Autofit/>
          </a:bodyPr>
          <a:lstStyle/>
          <a:p>
            <a:pPr>
              <a:buNone/>
            </a:pPr>
            <a:r>
              <a:rPr lang="mn-MN" u="sng" dirty="0" smtClean="0"/>
              <a:t>Ахиуц орлого</a:t>
            </a:r>
          </a:p>
          <a:p>
            <a:pPr>
              <a:buNone/>
            </a:pPr>
            <a:r>
              <a:rPr lang="en-US" b="1" dirty="0" smtClean="0"/>
              <a:t>CM</a:t>
            </a:r>
            <a:r>
              <a:rPr lang="en-US" dirty="0" smtClean="0"/>
              <a:t>=9,000,000-5,400,000=3,600,000</a:t>
            </a:r>
            <a:r>
              <a:rPr lang="mn-MN" dirty="0" smtClean="0"/>
              <a:t>₮</a:t>
            </a:r>
          </a:p>
          <a:p>
            <a:pPr>
              <a:buNone/>
            </a:pPr>
            <a:r>
              <a:rPr lang="en-US" b="1" dirty="0" err="1" smtClean="0"/>
              <a:t>CMu</a:t>
            </a:r>
            <a:r>
              <a:rPr lang="en-US" dirty="0" smtClean="0"/>
              <a:t>=600-360=240</a:t>
            </a:r>
            <a:r>
              <a:rPr lang="mn-MN" dirty="0" smtClean="0"/>
              <a:t>₮    </a:t>
            </a:r>
          </a:p>
          <a:p>
            <a:pPr>
              <a:buNone/>
            </a:pPr>
            <a:r>
              <a:rPr lang="en-US" b="1" dirty="0" smtClean="0"/>
              <a:t>Q</a:t>
            </a:r>
            <a:r>
              <a:rPr lang="en-US" dirty="0" smtClean="0"/>
              <a:t>=9,000,000/600=15,000</a:t>
            </a:r>
            <a:r>
              <a:rPr lang="mn-MN" dirty="0" smtClean="0"/>
              <a:t>нэгж</a:t>
            </a:r>
          </a:p>
          <a:p>
            <a:pPr>
              <a:buNone/>
            </a:pPr>
            <a:r>
              <a:rPr lang="mn-MN" u="sng" dirty="0" smtClean="0"/>
              <a:t>Ахиуц орлогын харьцаа</a:t>
            </a:r>
          </a:p>
          <a:p>
            <a:pPr>
              <a:buNone/>
            </a:pPr>
            <a:r>
              <a:rPr lang="en-US" b="1" dirty="0" err="1" smtClean="0"/>
              <a:t>CMr</a:t>
            </a:r>
            <a:r>
              <a:rPr lang="en-US" dirty="0" smtClean="0"/>
              <a:t> = 3,600,000/9,000,000=240/600=0.4=40</a:t>
            </a:r>
            <a:r>
              <a:rPr lang="mn-MN" dirty="0" smtClean="0"/>
              <a:t>%</a:t>
            </a:r>
          </a:p>
          <a:p>
            <a:pPr>
              <a:buNone/>
            </a:pPr>
            <a:r>
              <a:rPr lang="mn-MN" u="sng" dirty="0" smtClean="0"/>
              <a:t>Үйл ажиллагааны хөшүүргийн зэрэг</a:t>
            </a:r>
          </a:p>
          <a:p>
            <a:pPr>
              <a:buNone/>
            </a:pPr>
            <a:r>
              <a:rPr lang="en-US" b="1" dirty="0" smtClean="0"/>
              <a:t>P</a:t>
            </a:r>
            <a:r>
              <a:rPr lang="en-US" dirty="0" smtClean="0"/>
              <a:t>=9,000,000-5,400,000-2,400,000=1,200,000</a:t>
            </a:r>
            <a:r>
              <a:rPr lang="mn-MN" dirty="0" smtClean="0"/>
              <a:t>₮</a:t>
            </a:r>
          </a:p>
          <a:p>
            <a:pPr>
              <a:buNone/>
            </a:pPr>
            <a:r>
              <a:rPr lang="en-US" b="1" dirty="0" smtClean="0"/>
              <a:t>DOL</a:t>
            </a:r>
            <a:r>
              <a:rPr lang="en-US" dirty="0" smtClean="0"/>
              <a:t>=3,600,000/1,200,000=3</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r>
              <a:rPr lang="mn-MN" dirty="0" smtClean="0"/>
              <a:t>“Анд” компани борлуулалтын хэмжээг 20%-иар өсгөсөн бол ашиг хэрхэн өөрчлөгдөхийг хоёр янзаар тооцож үзье.</a:t>
            </a:r>
          </a:p>
          <a:p>
            <a:pPr>
              <a:buNone/>
            </a:pPr>
            <a:r>
              <a:rPr lang="mn-MN" dirty="0" smtClean="0"/>
              <a:t>15,000х20%+15,000</a:t>
            </a:r>
            <a:r>
              <a:rPr lang="en-US" dirty="0" smtClean="0"/>
              <a:t>=18,000</a:t>
            </a:r>
            <a:r>
              <a:rPr lang="mn-MN" dirty="0" smtClean="0"/>
              <a:t>нэгж</a:t>
            </a:r>
          </a:p>
          <a:p>
            <a:pPr>
              <a:buNone/>
            </a:pPr>
            <a:r>
              <a:rPr lang="en-US" sz="2800" b="1" dirty="0" smtClean="0"/>
              <a:t>P</a:t>
            </a:r>
            <a:r>
              <a:rPr lang="en-US" sz="2800" dirty="0" smtClean="0"/>
              <a:t>=(600-360)*18,000</a:t>
            </a:r>
            <a:r>
              <a:rPr lang="mn-MN" sz="2800" dirty="0" smtClean="0"/>
              <a:t>нэгж-2,400,000</a:t>
            </a:r>
            <a:r>
              <a:rPr lang="en-US" sz="2800" dirty="0" smtClean="0"/>
              <a:t>=1,920,000</a:t>
            </a:r>
            <a:r>
              <a:rPr lang="mn-MN" sz="2800" dirty="0" smtClean="0"/>
              <a:t>₮</a:t>
            </a:r>
          </a:p>
          <a:p>
            <a:pPr>
              <a:buNone/>
            </a:pPr>
            <a:r>
              <a:rPr lang="mn-MN" sz="2800" dirty="0" smtClean="0"/>
              <a:t>*</a:t>
            </a:r>
            <a:r>
              <a:rPr lang="en-US" sz="2800" b="1" dirty="0" smtClean="0"/>
              <a:t>P</a:t>
            </a:r>
            <a:r>
              <a:rPr lang="en-US" sz="2800" dirty="0" smtClean="0"/>
              <a:t>=0.2*3=0.6</a:t>
            </a:r>
            <a:endParaRPr lang="mn-MN" sz="2800" dirty="0" smtClean="0"/>
          </a:p>
          <a:p>
            <a:pPr>
              <a:buNone/>
            </a:pPr>
            <a:r>
              <a:rPr lang="en-US" sz="2800" dirty="0" smtClean="0"/>
              <a:t>*</a:t>
            </a:r>
            <a:r>
              <a:rPr lang="en-US" sz="2800" b="1" dirty="0" smtClean="0"/>
              <a:t>P</a:t>
            </a:r>
            <a:r>
              <a:rPr lang="en-US" sz="2800" dirty="0" smtClean="0"/>
              <a:t>=1,920,000-1,200,000=720,000</a:t>
            </a:r>
            <a:r>
              <a:rPr lang="mn-MN" sz="2800" dirty="0" smtClean="0"/>
              <a:t>₮</a:t>
            </a:r>
          </a:p>
          <a:p>
            <a:pPr>
              <a:buNone/>
            </a:pPr>
            <a:r>
              <a:rPr lang="en-US" sz="2800" dirty="0" smtClean="0"/>
              <a:t>*</a:t>
            </a:r>
            <a:r>
              <a:rPr lang="en-US" sz="2800" b="1" dirty="0" smtClean="0"/>
              <a:t>P</a:t>
            </a:r>
            <a:r>
              <a:rPr lang="en-US" sz="2800" dirty="0" smtClean="0"/>
              <a:t>=1,200,000*0.6=720,000</a:t>
            </a:r>
            <a:r>
              <a:rPr lang="mn-MN" sz="2800" dirty="0" smtClean="0"/>
              <a:t>₮</a:t>
            </a:r>
          </a:p>
          <a:p>
            <a:pPr>
              <a:buNone/>
            </a:pPr>
            <a:r>
              <a:rPr lang="mn-MN" sz="2800" dirty="0" smtClean="0"/>
              <a:t>Дээрхи 2 тооцооллын дүнд адилхан гарч байна.</a:t>
            </a:r>
            <a:endParaRPr lang="en-US" sz="2800" dirty="0" smtClean="0"/>
          </a:p>
          <a:p>
            <a:pPr>
              <a:buNone/>
            </a:pP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buNone/>
            </a:pPr>
            <a:r>
              <a:rPr lang="mn-MN" u="sng" dirty="0" smtClean="0"/>
              <a:t>Хугарлын цэгийн шинжилгээ</a:t>
            </a:r>
          </a:p>
          <a:p>
            <a:pPr>
              <a:buNone/>
            </a:pPr>
            <a:r>
              <a:rPr lang="en-US" b="1" dirty="0" smtClean="0"/>
              <a:t>TR(BER)=</a:t>
            </a:r>
            <a:r>
              <a:rPr lang="en-US" dirty="0" smtClean="0"/>
              <a:t>2,400,000/0.4=6,000,000</a:t>
            </a:r>
            <a:r>
              <a:rPr lang="mn-MN" dirty="0" smtClean="0"/>
              <a:t>₮</a:t>
            </a:r>
          </a:p>
          <a:p>
            <a:pPr>
              <a:buNone/>
            </a:pPr>
            <a:r>
              <a:rPr lang="en-US" b="1" dirty="0" smtClean="0"/>
              <a:t>Q(BER)=</a:t>
            </a:r>
            <a:r>
              <a:rPr lang="en-US" dirty="0" smtClean="0"/>
              <a:t>6,000,000</a:t>
            </a:r>
            <a:r>
              <a:rPr lang="mn-MN" dirty="0" smtClean="0"/>
              <a:t>₮/600</a:t>
            </a:r>
            <a:r>
              <a:rPr lang="en-US" dirty="0" smtClean="0"/>
              <a:t>=10</a:t>
            </a:r>
            <a:r>
              <a:rPr lang="mn-MN" dirty="0" smtClean="0"/>
              <a:t>,000нэгж</a:t>
            </a:r>
          </a:p>
          <a:p>
            <a:pPr>
              <a:buNone/>
            </a:pPr>
            <a:r>
              <a:rPr lang="en-US" b="1" dirty="0" smtClean="0"/>
              <a:t>Q(BER)=</a:t>
            </a:r>
            <a:r>
              <a:rPr lang="mn-MN" dirty="0" smtClean="0"/>
              <a:t>2</a:t>
            </a:r>
            <a:r>
              <a:rPr lang="en-US" dirty="0" smtClean="0"/>
              <a:t>,</a:t>
            </a:r>
            <a:r>
              <a:rPr lang="mn-MN" dirty="0" smtClean="0"/>
              <a:t>4</a:t>
            </a:r>
            <a:r>
              <a:rPr lang="en-US" dirty="0" smtClean="0"/>
              <a:t>00,000</a:t>
            </a:r>
            <a:r>
              <a:rPr lang="mn-MN" dirty="0" smtClean="0"/>
              <a:t>₮/240</a:t>
            </a:r>
            <a:r>
              <a:rPr lang="en-US" dirty="0" smtClean="0"/>
              <a:t>=10</a:t>
            </a:r>
            <a:r>
              <a:rPr lang="mn-MN" dirty="0" smtClean="0"/>
              <a:t>,000нэгж</a:t>
            </a:r>
          </a:p>
          <a:p>
            <a:pPr>
              <a:buNone/>
            </a:pPr>
            <a:r>
              <a:rPr lang="mn-MN" u="sng" dirty="0" smtClean="0"/>
              <a:t>Төсөвлөсөн ашигт хүрэх борлуулалт</a:t>
            </a:r>
          </a:p>
          <a:p>
            <a:pPr>
              <a:buNone/>
            </a:pPr>
            <a:r>
              <a:rPr lang="mn-MN" dirty="0" smtClean="0"/>
              <a:t>“Анд” компани 660,000₮-ийн ашиг олохын тулд ямар хэмжээний борлуулалт хийхийг тооцож үзье.</a:t>
            </a:r>
          </a:p>
          <a:p>
            <a:pPr>
              <a:buNone/>
            </a:pPr>
            <a:r>
              <a:rPr lang="en-US" b="1" dirty="0" smtClean="0"/>
              <a:t>TR</a:t>
            </a:r>
            <a:r>
              <a:rPr lang="en-US" dirty="0" smtClean="0"/>
              <a:t>=(2,400,000+660,000)/0.4=7,650,000</a:t>
            </a:r>
            <a:r>
              <a:rPr lang="mn-MN" dirty="0" smtClean="0"/>
              <a:t>₮</a:t>
            </a:r>
          </a:p>
          <a:p>
            <a:pPr>
              <a:buNone/>
            </a:pPr>
            <a:r>
              <a:rPr lang="en-US" b="1" dirty="0" smtClean="0"/>
              <a:t>Q</a:t>
            </a:r>
            <a:r>
              <a:rPr lang="en-US" dirty="0" smtClean="0"/>
              <a:t>=(2,400,000+660,000)/240=12,750</a:t>
            </a:r>
            <a:r>
              <a:rPr lang="mn-MN" dirty="0" smtClean="0"/>
              <a:t>нэгж</a:t>
            </a:r>
          </a:p>
          <a:p>
            <a:pPr>
              <a:buNone/>
            </a:pPr>
            <a:endParaRPr lang="en-US" u="sng" dirty="0" smtClean="0"/>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5745163"/>
          </a:xfrm>
        </p:spPr>
        <p:txBody>
          <a:bodyPr/>
          <a:lstStyle/>
          <a:p>
            <a:pPr>
              <a:buNone/>
            </a:pPr>
            <a:r>
              <a:rPr lang="mn-MN" u="sng" dirty="0" smtClean="0"/>
              <a:t>Хамгаалалтын хязгаар-аулгүй байдлын хязгаар</a:t>
            </a:r>
          </a:p>
          <a:p>
            <a:pPr>
              <a:buNone/>
            </a:pPr>
            <a:r>
              <a:rPr lang="en-US" b="1" dirty="0" smtClean="0"/>
              <a:t>MS</a:t>
            </a:r>
            <a:r>
              <a:rPr lang="en-US" dirty="0" smtClean="0"/>
              <a:t>=9,000,000-6,000,000=3,000,000</a:t>
            </a:r>
            <a:r>
              <a:rPr lang="mn-MN" dirty="0" smtClean="0"/>
              <a:t>₮</a:t>
            </a:r>
          </a:p>
          <a:p>
            <a:pPr>
              <a:buNone/>
            </a:pPr>
            <a:r>
              <a:rPr lang="en-US" b="1" dirty="0" err="1" smtClean="0"/>
              <a:t>MSr</a:t>
            </a:r>
            <a:r>
              <a:rPr lang="en-US" dirty="0" smtClean="0"/>
              <a:t>=3,000,000/9,000,000=0.33(3)</a:t>
            </a:r>
          </a:p>
          <a:p>
            <a:pPr>
              <a:buNone/>
            </a:pPr>
            <a:r>
              <a:rPr lang="mn-MN" u="sng" dirty="0" smtClean="0"/>
              <a:t>Ашиг, ашгийн харьцаа</a:t>
            </a:r>
          </a:p>
          <a:p>
            <a:pPr>
              <a:buNone/>
            </a:pPr>
            <a:r>
              <a:rPr lang="en-US" b="1" dirty="0" smtClean="0"/>
              <a:t>P</a:t>
            </a:r>
            <a:r>
              <a:rPr lang="en-US" dirty="0" smtClean="0"/>
              <a:t>=9,000,000-5,400,000-2,400,000=1,200,000</a:t>
            </a:r>
            <a:r>
              <a:rPr lang="mn-MN" dirty="0" smtClean="0"/>
              <a:t>₮</a:t>
            </a:r>
          </a:p>
          <a:p>
            <a:pPr>
              <a:buNone/>
            </a:pPr>
            <a:r>
              <a:rPr lang="en-US" b="1" dirty="0" smtClean="0"/>
              <a:t>P</a:t>
            </a:r>
            <a:r>
              <a:rPr lang="en-US" dirty="0" smtClean="0"/>
              <a:t>=3,000,000*0.4=1,200,000</a:t>
            </a:r>
            <a:r>
              <a:rPr lang="mn-MN" dirty="0" smtClean="0"/>
              <a:t>₮</a:t>
            </a:r>
          </a:p>
          <a:p>
            <a:pPr>
              <a:buNone/>
            </a:pPr>
            <a:r>
              <a:rPr lang="en-US" b="1" dirty="0" smtClean="0"/>
              <a:t>P</a:t>
            </a:r>
            <a:r>
              <a:rPr lang="en-US" dirty="0" smtClean="0"/>
              <a:t>=3,600,000*0.33(3)=1,200,000</a:t>
            </a:r>
            <a:r>
              <a:rPr lang="mn-MN" dirty="0" smtClean="0"/>
              <a:t>₮</a:t>
            </a:r>
          </a:p>
          <a:p>
            <a:pPr>
              <a:buNone/>
            </a:pPr>
            <a:r>
              <a:rPr lang="en-US" b="1" dirty="0" smtClean="0"/>
              <a:t>Pr</a:t>
            </a:r>
            <a:r>
              <a:rPr lang="en-US" dirty="0" smtClean="0"/>
              <a:t>=1,200,000/9,000,000=0.13(3)</a:t>
            </a:r>
          </a:p>
          <a:p>
            <a:pPr>
              <a:buNone/>
            </a:pPr>
            <a:r>
              <a:rPr lang="en-US" b="1" dirty="0" smtClean="0"/>
              <a:t>Pr</a:t>
            </a:r>
            <a:r>
              <a:rPr lang="en-US" dirty="0" smtClean="0"/>
              <a:t>=0.4*0.33(3)=0.13(3)</a:t>
            </a:r>
            <a:endParaRPr lang="mn-MN"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534400" cy="5592763"/>
          </a:xfrm>
        </p:spPr>
        <p:txBody>
          <a:bodyPr>
            <a:normAutofit fontScale="92500" lnSpcReduction="20000"/>
          </a:bodyPr>
          <a:lstStyle/>
          <a:p>
            <a:pPr>
              <a:buNone/>
            </a:pPr>
            <a:r>
              <a:rPr lang="mn-MN" dirty="0" smtClean="0"/>
              <a:t>ЗҮАХШ-г орлого зардлын төсөв зохиох,бүтээгдэхүүн үйлдвэрлэх хувилбаруудаас сонголт хийх,ашигт нөлөөлж байгаа тогтмол зардлын нөлөөллийг тооцох зэрэгт өргөн ашигладаг. Жишээ нь:</a:t>
            </a:r>
          </a:p>
          <a:p>
            <a:pPr>
              <a:buNone/>
            </a:pPr>
            <a:r>
              <a:rPr lang="mn-MN" dirty="0" smtClean="0"/>
              <a:t>Хуучин то/төх-ийг шинэ то/төх-өөр солих үед хувьсах ба тогтмол зардал зэрэг өөрчлөгдөнө.</a:t>
            </a:r>
          </a:p>
          <a:p>
            <a:pPr>
              <a:buNone/>
            </a:pPr>
            <a:r>
              <a:rPr lang="mn-MN" dirty="0" smtClean="0"/>
              <a:t>Энэ өөрчлөлттэй уялдуулж борлуулалтын орлогыг хэрхэн өөрчлөх вэ? гэдгийг хугарлын цэгийн шинжилгээгээр тодорхойлох боломжтой. Жишээ нь:</a:t>
            </a:r>
          </a:p>
          <a:p>
            <a:pPr>
              <a:buNone/>
            </a:pPr>
            <a:r>
              <a:rPr lang="mn-MN" dirty="0" smtClean="0"/>
              <a:t>“Анд” компаний удирдлага 2,400,000₮-ийн тогтмол зардлаа 2,200,000₮ болгож бууруулахаар шийдсэн гэвэл:</a:t>
            </a:r>
          </a:p>
          <a:p>
            <a:pPr>
              <a:buNone/>
            </a:pPr>
            <a:r>
              <a:rPr lang="en-US" dirty="0" smtClean="0"/>
              <a:t>TR(BEP)=2,200,000/0.4=5,500,000</a:t>
            </a:r>
            <a:r>
              <a:rPr lang="mn-MN" dirty="0" smtClean="0"/>
              <a:t>₮ буюу хугарлын цэг дээрх борлуулалтын орлого 6,000,000₮-өөс 5,500,000₮ болж буурна.</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pPr>
              <a:buNone/>
            </a:pPr>
            <a:r>
              <a:rPr lang="mn-MN" u="sng" dirty="0" smtClean="0"/>
              <a:t>Бүтээгдэхүүний үнэ ба хольц</a:t>
            </a:r>
          </a:p>
          <a:p>
            <a:pPr>
              <a:buNone/>
            </a:pPr>
            <a:r>
              <a:rPr lang="mn-MN" dirty="0" smtClean="0"/>
              <a:t>Хэрвээ компани нэгээс олон төрлийн бүтээгдэхүүн үйлдвэрлэж байвал эдгээр бүтээгдэхүүнүүд нэгжийн үнэ,нэгжийн өртөг,ахиуц ашгаараа ялгаатай байна.  Компани олон төрлийн бүтээгдэхүүн үйлдвэрлэн борлуулж байгаа үед хугарлын цэгийг тооцохын тулд борлуулалтын багцыг тодорхойлох шаардлагатай.Борлуулалтын багц гэдэг нь төлөвлөсний дагуу үйлдвэрлэн борлуулах хамгийн бага тоотой бүтээгдэхүүнтэй бусад бүтээгдэхүүний тоо хэмжээг харьцуулан тогтоосон харьцаа юм.</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buNone/>
            </a:pPr>
            <a:r>
              <a:rPr lang="mn-MN" dirty="0" smtClean="0"/>
              <a:t>Энэ харьцааг нэг багц бүтээгдэхүүн гэж үзэж багцад ногдох хувьсах зардал,үнийг тооцож хугарлын цэг болон ашгийн хүссэн түвшинд хүрэх борлуулалтын хэмжээг тооцно. Хугарлын цэгийг тооцсоны дараа бүтээгдэхүүн тус бүрийн харьцаагаар үржүүлэн үйлдвэрлэн борлуулах бүтээгдэхүүний тоог гаргана. Хэрвээ борлуулалтын бүтцийг өөрчлөхөөр төлөвлөсөн бол шинэ багцын хугарлын цэг болон ашгийн хүссэн түвшинд хүрэх борлуулалтын хэмжээг дахин тооцоолох хэрэгтэй болно.</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buNone/>
            </a:pPr>
            <a:r>
              <a:rPr lang="mn-MN" dirty="0" smtClean="0"/>
              <a:t>Жишээ нь: А компани тайлант хугацаанд хоёр төрлийн бүтээгдэхүүн үйлдвэрлэж борлуулахаар болсон.Дараах нэмэлт мэдээллийг ашиглан холбогдох тооцоог хийе. </a:t>
            </a:r>
            <a:r>
              <a:rPr lang="en-US" dirty="0" smtClean="0"/>
              <a:t>FC=4,800,000</a:t>
            </a:r>
            <a:r>
              <a:rPr lang="mn-MN" dirty="0" smtClean="0"/>
              <a:t>₮</a:t>
            </a:r>
          </a:p>
          <a:p>
            <a:pPr>
              <a:buNone/>
            </a:pPr>
            <a:endParaRPr lang="en-US" dirty="0"/>
          </a:p>
        </p:txBody>
      </p:sp>
      <p:graphicFrame>
        <p:nvGraphicFramePr>
          <p:cNvPr id="5" name="Table 4"/>
          <p:cNvGraphicFramePr>
            <a:graphicFrameLocks noGrp="1"/>
          </p:cNvGraphicFramePr>
          <p:nvPr/>
        </p:nvGraphicFramePr>
        <p:xfrm>
          <a:off x="1143000" y="3429000"/>
          <a:ext cx="6096000" cy="2590800"/>
        </p:xfrm>
        <a:graphic>
          <a:graphicData uri="http://schemas.openxmlformats.org/drawingml/2006/table">
            <a:tbl>
              <a:tblPr firstRow="1" bandRow="1">
                <a:tableStyleId>{5C22544A-7EE6-4342-B048-85BDC9FD1C3A}</a:tableStyleId>
              </a:tblPr>
              <a:tblGrid>
                <a:gridCol w="1524000"/>
                <a:gridCol w="1524000"/>
                <a:gridCol w="1524000"/>
                <a:gridCol w="1524000"/>
              </a:tblGrid>
              <a:tr h="863600">
                <a:tc>
                  <a:txBody>
                    <a:bodyPr/>
                    <a:lstStyle/>
                    <a:p>
                      <a:pPr algn="ctr"/>
                      <a:r>
                        <a:rPr lang="mn-MN" sz="1800" dirty="0" smtClean="0"/>
                        <a:t>Бүтээгдэхүүн</a:t>
                      </a:r>
                      <a:endParaRPr lang="en-US" sz="1800" dirty="0"/>
                    </a:p>
                  </a:txBody>
                  <a:tcPr/>
                </a:tc>
                <a:tc>
                  <a:txBody>
                    <a:bodyPr/>
                    <a:lstStyle/>
                    <a:p>
                      <a:pPr algn="ctr"/>
                      <a:r>
                        <a:rPr lang="mn-MN" sz="1800" dirty="0" smtClean="0"/>
                        <a:t>Нэгжийн худ/үнэ₮</a:t>
                      </a:r>
                      <a:endParaRPr lang="en-US" sz="1800" dirty="0"/>
                    </a:p>
                  </a:txBody>
                  <a:tcPr/>
                </a:tc>
                <a:tc>
                  <a:txBody>
                    <a:bodyPr/>
                    <a:lstStyle/>
                    <a:p>
                      <a:pPr algn="ctr"/>
                      <a:r>
                        <a:rPr lang="mn-MN" sz="1800" dirty="0" smtClean="0"/>
                        <a:t>Нэгжийн хув/зар</a:t>
                      </a:r>
                      <a:endParaRPr lang="en-US" sz="1800" dirty="0"/>
                    </a:p>
                  </a:txBody>
                  <a:tcPr/>
                </a:tc>
                <a:tc>
                  <a:txBody>
                    <a:bodyPr/>
                    <a:lstStyle/>
                    <a:p>
                      <a:pPr algn="ctr"/>
                      <a:r>
                        <a:rPr lang="mn-MN" sz="1800" dirty="0" smtClean="0"/>
                        <a:t>Багцын орц</a:t>
                      </a:r>
                      <a:endParaRPr lang="en-US" sz="1800" dirty="0"/>
                    </a:p>
                  </a:txBody>
                  <a:tcPr/>
                </a:tc>
              </a:tr>
              <a:tr h="863600">
                <a:tc>
                  <a:txBody>
                    <a:bodyPr/>
                    <a:lstStyle/>
                    <a:p>
                      <a:pPr algn="ctr"/>
                      <a:r>
                        <a:rPr lang="mn-MN" dirty="0" smtClean="0"/>
                        <a:t>А</a:t>
                      </a:r>
                      <a:endParaRPr lang="en-US" dirty="0"/>
                    </a:p>
                  </a:txBody>
                  <a:tcPr/>
                </a:tc>
                <a:tc>
                  <a:txBody>
                    <a:bodyPr/>
                    <a:lstStyle/>
                    <a:p>
                      <a:pPr algn="ctr"/>
                      <a:r>
                        <a:rPr lang="mn-MN" dirty="0" smtClean="0"/>
                        <a:t>560</a:t>
                      </a:r>
                      <a:endParaRPr lang="en-US" dirty="0"/>
                    </a:p>
                  </a:txBody>
                  <a:tcPr/>
                </a:tc>
                <a:tc>
                  <a:txBody>
                    <a:bodyPr/>
                    <a:lstStyle/>
                    <a:p>
                      <a:pPr algn="ctr"/>
                      <a:r>
                        <a:rPr lang="mn-MN" dirty="0" smtClean="0"/>
                        <a:t>300</a:t>
                      </a:r>
                      <a:endParaRPr lang="en-US" dirty="0"/>
                    </a:p>
                  </a:txBody>
                  <a:tcPr/>
                </a:tc>
                <a:tc>
                  <a:txBody>
                    <a:bodyPr/>
                    <a:lstStyle/>
                    <a:p>
                      <a:pPr algn="ctr"/>
                      <a:r>
                        <a:rPr lang="mn-MN" dirty="0" smtClean="0"/>
                        <a:t>1</a:t>
                      </a:r>
                      <a:endParaRPr lang="en-US" dirty="0"/>
                    </a:p>
                  </a:txBody>
                  <a:tcPr/>
                </a:tc>
              </a:tr>
              <a:tr h="863600">
                <a:tc>
                  <a:txBody>
                    <a:bodyPr/>
                    <a:lstStyle/>
                    <a:p>
                      <a:pPr algn="ctr"/>
                      <a:r>
                        <a:rPr lang="mn-MN" dirty="0" smtClean="0"/>
                        <a:t>Б</a:t>
                      </a:r>
                      <a:endParaRPr lang="en-US" dirty="0"/>
                    </a:p>
                  </a:txBody>
                  <a:tcPr/>
                </a:tc>
                <a:tc>
                  <a:txBody>
                    <a:bodyPr/>
                    <a:lstStyle/>
                    <a:p>
                      <a:pPr algn="ctr"/>
                      <a:r>
                        <a:rPr lang="mn-MN" dirty="0" smtClean="0"/>
                        <a:t>320</a:t>
                      </a:r>
                      <a:endParaRPr lang="en-US" dirty="0"/>
                    </a:p>
                  </a:txBody>
                  <a:tcPr/>
                </a:tc>
                <a:tc>
                  <a:txBody>
                    <a:bodyPr/>
                    <a:lstStyle/>
                    <a:p>
                      <a:pPr algn="ctr"/>
                      <a:r>
                        <a:rPr lang="mn-MN" dirty="0" smtClean="0"/>
                        <a:t>210</a:t>
                      </a:r>
                      <a:endParaRPr lang="en-US" dirty="0"/>
                    </a:p>
                  </a:txBody>
                  <a:tcPr/>
                </a:tc>
                <a:tc>
                  <a:txBody>
                    <a:bodyPr/>
                    <a:lstStyle/>
                    <a:p>
                      <a:pPr algn="ctr"/>
                      <a:r>
                        <a:rPr lang="mn-MN" dirty="0" smtClean="0"/>
                        <a:t>2</a:t>
                      </a:r>
                      <a:endParaRPr lang="en-US" dirty="0"/>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pPr>
              <a:buNone/>
            </a:pPr>
            <a:r>
              <a:rPr lang="mn-MN" dirty="0" smtClean="0"/>
              <a:t>Хэрэв 1 ширхэг А бүтээгдэхүүн борлогдоход дунджаар 2 ширхэг Б бүтээгдэхүүн борлогддог гэвэл нэг багц бүтээгдэхүүн нь 1 ширхэг А бүтээгдэхүүн, 2 ширхэг Б бүтээгдэхүүнээс бүрдэх ба борлуулалтын бүх түвшинд багцын орц өөрчлөгдөхгүй.</a:t>
            </a:r>
          </a:p>
          <a:p>
            <a:pPr>
              <a:buNone/>
            </a:pPr>
            <a:r>
              <a:rPr lang="en-US" sz="2400" dirty="0" smtClean="0"/>
              <a:t>V</a:t>
            </a:r>
            <a:r>
              <a:rPr lang="en-US" dirty="0" smtClean="0"/>
              <a:t>=</a:t>
            </a:r>
            <a:r>
              <a:rPr lang="mn-MN" dirty="0" smtClean="0"/>
              <a:t>*</a:t>
            </a:r>
            <a:r>
              <a:rPr lang="en-US" dirty="0" smtClean="0"/>
              <a:t>(V*Q)/</a:t>
            </a:r>
            <a:r>
              <a:rPr lang="mn-MN" dirty="0" smtClean="0"/>
              <a:t>*</a:t>
            </a:r>
            <a:r>
              <a:rPr lang="en-US" dirty="0" smtClean="0"/>
              <a:t>(P*Q)=VC/TR</a:t>
            </a:r>
            <a:endParaRPr lang="mn-MN" dirty="0" smtClean="0"/>
          </a:p>
          <a:p>
            <a:pPr>
              <a:buNone/>
            </a:pPr>
            <a:r>
              <a:rPr lang="en-US" sz="2400" dirty="0" smtClean="0"/>
              <a:t>V</a:t>
            </a:r>
            <a:r>
              <a:rPr lang="en-US" dirty="0" smtClean="0"/>
              <a:t>-</a:t>
            </a:r>
            <a:r>
              <a:rPr lang="mn-MN" sz="2800" dirty="0" smtClean="0"/>
              <a:t>Борлуулалтанд эзлэх хувьсах зардлын хувийн жин</a:t>
            </a:r>
          </a:p>
          <a:p>
            <a:pPr>
              <a:buNone/>
            </a:pPr>
            <a:r>
              <a:rPr lang="en-US" sz="2400" dirty="0" smtClean="0"/>
              <a:t>V</a:t>
            </a:r>
            <a:r>
              <a:rPr lang="en-US" dirty="0" smtClean="0"/>
              <a:t>=(</a:t>
            </a:r>
            <a:r>
              <a:rPr lang="mn-MN" dirty="0" smtClean="0"/>
              <a:t>2х210+300х1</a:t>
            </a:r>
            <a:r>
              <a:rPr lang="en-US" dirty="0" smtClean="0"/>
              <a:t>)/(</a:t>
            </a:r>
            <a:r>
              <a:rPr lang="mn-MN" dirty="0" smtClean="0"/>
              <a:t>2х320+1х560</a:t>
            </a:r>
            <a:r>
              <a:rPr lang="en-US" dirty="0" smtClean="0"/>
              <a:t>)=</a:t>
            </a:r>
            <a:r>
              <a:rPr lang="mn-MN" dirty="0" smtClean="0"/>
              <a:t>720</a:t>
            </a:r>
            <a:r>
              <a:rPr lang="en-US" dirty="0" smtClean="0"/>
              <a:t>/</a:t>
            </a:r>
            <a:r>
              <a:rPr lang="mn-MN" dirty="0" smtClean="0"/>
              <a:t>1200=0,6</a:t>
            </a:r>
          </a:p>
          <a:p>
            <a:pPr>
              <a:buNone/>
            </a:pPr>
            <a:r>
              <a:rPr lang="en-US" sz="2600" dirty="0" smtClean="0"/>
              <a:t>V</a:t>
            </a:r>
            <a:r>
              <a:rPr lang="en-US" dirty="0" smtClean="0"/>
              <a:t>-</a:t>
            </a:r>
            <a:r>
              <a:rPr lang="mn-MN" dirty="0" smtClean="0"/>
              <a:t>г тооцсоны дараа хугарлын цэг дээрх борлуулалтын орлого болон төлөвлөсөн ашгийг олоход шаардагдах борлуулалтын орлогыг нэг төрлийн бүтээгдэхүүнээр тооцож байсантай адилаар тооцно.</a:t>
            </a:r>
          </a:p>
          <a:p>
            <a:pPr>
              <a:buNone/>
            </a:pPr>
            <a:r>
              <a:rPr lang="en-US" dirty="0" smtClean="0"/>
              <a:t>TR=FC/(1-</a:t>
            </a:r>
            <a:r>
              <a:rPr lang="en-US" sz="2800" dirty="0" smtClean="0"/>
              <a:t>V</a:t>
            </a:r>
            <a:r>
              <a:rPr lang="en-US" dirty="0" smtClean="0"/>
              <a:t>)= 4,800,000/(1-0.6)=12,000,000</a:t>
            </a:r>
            <a:r>
              <a:rPr lang="mn-MN" dirty="0" smtClean="0"/>
              <a:t>₮</a:t>
            </a:r>
          </a:p>
          <a:p>
            <a:pPr>
              <a:buNone/>
            </a:pP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a:buNone/>
            </a:pPr>
            <a:r>
              <a:rPr lang="mn-MN" dirty="0" smtClean="0"/>
              <a:t>Борлуулах бүтээгдэхүүний хэмжээг олохдоо хугарлын цэг дээрх борлуулалтын орлогыг нэг багц бүтээгдэхүүнийг борлуулах үнэд хувааж багц дахь бүтээгдэхүүн тус бүрийн хэмжээгээр үржүүлнэ.</a:t>
            </a:r>
          </a:p>
          <a:p>
            <a:pPr>
              <a:buNone/>
            </a:pPr>
            <a:r>
              <a:rPr lang="mn-MN" dirty="0" smtClean="0"/>
              <a:t>Нэг багц бүтээгдэхүүн 560х1+320х2</a:t>
            </a:r>
            <a:r>
              <a:rPr lang="en-US" dirty="0" smtClean="0"/>
              <a:t>=1,200</a:t>
            </a:r>
            <a:r>
              <a:rPr lang="mn-MN" dirty="0" smtClean="0"/>
              <a:t>₮ өөр борлогдоно.</a:t>
            </a:r>
          </a:p>
          <a:p>
            <a:pPr>
              <a:buNone/>
            </a:pPr>
            <a:r>
              <a:rPr lang="en-US" dirty="0" smtClean="0"/>
              <a:t>Q(BEP)=12,000,000/1,200=10,000</a:t>
            </a:r>
            <a:r>
              <a:rPr lang="mn-MN" dirty="0" smtClean="0"/>
              <a:t>багц</a:t>
            </a:r>
          </a:p>
          <a:p>
            <a:pPr>
              <a:buNone/>
            </a:pPr>
            <a:r>
              <a:rPr lang="en-US" dirty="0" smtClean="0"/>
              <a:t>Q(BEP)=</a:t>
            </a:r>
            <a:r>
              <a:rPr lang="mn-MN" dirty="0" smtClean="0"/>
              <a:t>4</a:t>
            </a:r>
            <a:r>
              <a:rPr lang="en-US" dirty="0" smtClean="0"/>
              <a:t>,</a:t>
            </a:r>
            <a:r>
              <a:rPr lang="mn-MN" dirty="0" smtClean="0"/>
              <a:t>8</a:t>
            </a:r>
            <a:r>
              <a:rPr lang="en-US" dirty="0" smtClean="0"/>
              <a:t>00,000/(1,200-720)=10,000</a:t>
            </a:r>
            <a:r>
              <a:rPr lang="mn-MN" dirty="0" smtClean="0"/>
              <a:t>багц</a:t>
            </a:r>
            <a:endParaRPr lang="en-US" dirty="0" smtClean="0"/>
          </a:p>
          <a:p>
            <a:pPr>
              <a:buNone/>
            </a:pPr>
            <a:r>
              <a:rPr lang="mn-MN" dirty="0" smtClean="0"/>
              <a:t>А бүтээгдэхүүн 10,000х1=10,000ширхэг</a:t>
            </a:r>
          </a:p>
          <a:p>
            <a:pPr>
              <a:buNone/>
            </a:pPr>
            <a:r>
              <a:rPr lang="mn-MN" dirty="0" smtClean="0"/>
              <a:t>Б бүтээгдэхүүн 10,000х2</a:t>
            </a:r>
            <a:r>
              <a:rPr lang="en-US" dirty="0" smtClean="0"/>
              <a:t>=20,000</a:t>
            </a:r>
            <a:r>
              <a:rPr lang="mn-MN" dirty="0" smtClean="0"/>
              <a:t>ширхэгийг үйлдвэрлэж борлуулна.</a:t>
            </a:r>
          </a:p>
          <a:p>
            <a:pPr>
              <a:buNone/>
            </a:pPr>
            <a:endParaRPr lang="mn-MN" dirty="0" smtClean="0"/>
          </a:p>
          <a:p>
            <a:pPr>
              <a:buNone/>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15000"/>
          </a:xfrm>
        </p:spPr>
        <p:txBody>
          <a:bodyPr>
            <a:normAutofit/>
          </a:bodyPr>
          <a:lstStyle/>
          <a:p>
            <a:pPr>
              <a:buNone/>
            </a:pPr>
            <a:r>
              <a:rPr lang="mn-MN" dirty="0" smtClean="0"/>
              <a:t>тт</a:t>
            </a:r>
            <a:r>
              <a:rPr lang="en-US" dirty="0" smtClean="0"/>
              <a:t>=1,320,000</a:t>
            </a:r>
            <a:r>
              <a:rPr lang="mn-MN" dirty="0" smtClean="0"/>
              <a:t>₮-ийн ашиг олохоор төсөвлөсөн гэвэл хэдэн ширхэг А бүтээгдэхүүн,Хэдэн ширхэг Б бүтээгдэхүүн борлуулах шаардлагатай вэ гэдгийг тооцъё.</a:t>
            </a:r>
          </a:p>
          <a:p>
            <a:pPr>
              <a:buNone/>
            </a:pPr>
            <a:r>
              <a:rPr lang="en-US" sz="2400" dirty="0" smtClean="0"/>
              <a:t>TR=(FV+</a:t>
            </a:r>
            <a:r>
              <a:rPr lang="en-US" sz="1800" dirty="0" smtClean="0"/>
              <a:t>TT</a:t>
            </a:r>
            <a:r>
              <a:rPr lang="en-US" sz="2400" dirty="0" smtClean="0"/>
              <a:t>)/(1-</a:t>
            </a:r>
            <a:r>
              <a:rPr lang="en-US" sz="1800" dirty="0" smtClean="0"/>
              <a:t>V</a:t>
            </a:r>
            <a:r>
              <a:rPr lang="en-US" sz="2400" dirty="0" smtClean="0"/>
              <a:t>)=(2,400,000+1,320,000)/(1-0.6)=9,</a:t>
            </a:r>
            <a:r>
              <a:rPr lang="mn-MN" sz="2400" dirty="0" smtClean="0"/>
              <a:t>3</a:t>
            </a:r>
            <a:r>
              <a:rPr lang="en-US" sz="2400" dirty="0" smtClean="0"/>
              <a:t>00,000</a:t>
            </a:r>
            <a:r>
              <a:rPr lang="mn-MN" sz="2400" dirty="0" smtClean="0"/>
              <a:t>₮</a:t>
            </a:r>
          </a:p>
          <a:p>
            <a:pPr>
              <a:buNone/>
            </a:pPr>
            <a:r>
              <a:rPr lang="en-US" sz="2400" dirty="0" smtClean="0"/>
              <a:t>Q=9,300,000/1,200=7,750 </a:t>
            </a:r>
            <a:r>
              <a:rPr lang="mn-MN" sz="2400" dirty="0" smtClean="0"/>
              <a:t>багц</a:t>
            </a:r>
          </a:p>
          <a:p>
            <a:pPr>
              <a:buNone/>
            </a:pPr>
            <a:r>
              <a:rPr lang="en-US" sz="2400" dirty="0" smtClean="0"/>
              <a:t>Q=(2,400,000+1,300,000)/(1,200-720)=7,750 </a:t>
            </a:r>
            <a:r>
              <a:rPr lang="mn-MN" sz="2400" dirty="0" smtClean="0"/>
              <a:t>багц</a:t>
            </a:r>
            <a:endParaRPr lang="en-US" sz="2400" dirty="0" smtClean="0"/>
          </a:p>
          <a:p>
            <a:pPr>
              <a:buNone/>
            </a:pPr>
            <a:r>
              <a:rPr lang="mn-MN" sz="2400" dirty="0" smtClean="0"/>
              <a:t>Б бүтээгдэхүүн 7,750х2=15,500ширхэг үйлдвэрлэж борлуулна.</a:t>
            </a:r>
          </a:p>
          <a:p>
            <a:pPr>
              <a:buNone/>
            </a:pPr>
            <a:endParaRPr lang="mn-MN" sz="2400" dirty="0" smtClean="0"/>
          </a:p>
          <a:p>
            <a:pPr>
              <a:buNone/>
            </a:pPr>
            <a:endParaRPr lang="mn-MN" sz="2400" dirty="0" smtClean="0"/>
          </a:p>
          <a:p>
            <a:pPr>
              <a:buNone/>
            </a:pP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a:bodyPr>
          <a:lstStyle/>
          <a:p>
            <a:r>
              <a:rPr lang="mn-MN" dirty="0" smtClean="0"/>
              <a:t>Хугарлын цэгийн шинжилгээнд борлуулалтын бүтэц буюу хольц тогтмол гэж үздэг боловч практикт ихэвчлэн өөрчлөгдөх шинжтэй байдаг.Мөн хугарлын цэгийн шинжилгээнд үйлдвэрлэх бүтээгдэхүүний тоо борлуулах бүтээгдэхүүний тоотой тэнцүү гэж үздэг.Бодит амьдрал дээр өмнөх тайлант хугацаанд  үйлдвэрлэсэн бүтээгдэхүүний зарим хэсэг нь дараагийн тайлант хугацаанд шилжин борлогдох,мөн зарим хэсэг нь гэмтэж муудах зэргээр үйлдвэрлэл борлуулалтын хэмжээ тэнцэхгүй байж болно.</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386</TotalTime>
  <Words>1474</Words>
  <Application>Microsoft Office PowerPoint</Application>
  <PresentationFormat>On-screen Show (4:3)</PresentationFormat>
  <Paragraphs>181</Paragraphs>
  <Slides>30</Slides>
  <Notes>11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Удирдлагын бүртгэл</vt:lpstr>
      <vt:lpstr> Зардал-Үйлдвэрлэлийн хэмжээ-Ашгийн харилцан хамаарлын шинжилгээ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online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Удирдлагын бүртгэл</dc:title>
  <dc:creator>user</dc:creator>
  <cp:lastModifiedBy>user</cp:lastModifiedBy>
  <cp:revision>80</cp:revision>
  <dcterms:created xsi:type="dcterms:W3CDTF">2015-03-08T20:24:54Z</dcterms:created>
  <dcterms:modified xsi:type="dcterms:W3CDTF">2015-03-10T17:40:51Z</dcterms:modified>
</cp:coreProperties>
</file>