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2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0A75A-4DAC-4F11-B458-B5F26657CC96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presented by Ts. Luvsandorj, TVET PIU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12487-BA83-461C-95EF-1F8C6175B6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36A8E-6C8E-4060-A285-A4BFF5375FBE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presented by Ts. Luvsandorj, TVET PIU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F968E-DD61-4AB1-BE17-278D31F342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en-US" smtClean="0"/>
              <a:t>Presented by Ts. Luvsandorj, specialist, TVET PIU</a:t>
            </a: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Presented by Ts. Luvsandorj, specialist, TVET PIU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en-US" smtClean="0"/>
              <a:t>Presented by Ts. Luvsandorj, specialist, TVET PIU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Ts. Luvsandorj, specialist, TVET PIU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Ts. Luvsandorj, specialist, TVET PIU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Presented by Ts. Luvsandorj, specialist, TVET PIU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Ts. Luvsandorj, specialist, TVET PIU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Presented by Ts. Luvsandorj, specialist, TVET PIU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Presented by Ts. Luvsandorj, specialist, TVET PIU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Ts. Luvsandorj, specialist, TVET PIU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Ts. Luvsandorj, specialist, TVET PIU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Presented by Ts. Luvsandorj, specialist, TVET PIU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A091D05-B1A9-4D11-8FEF-B6214E7C92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undesniibolovsrol.blogspot.com/" TargetMode="External"/><Relationship Id="rId2" Type="http://schemas.openxmlformats.org/officeDocument/2006/relationships/hyperlink" Target="http://mr-institute.blogspo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ibweb.anglia.ac.uk/referencing/harvard.htm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752600"/>
            <a:ext cx="6172200" cy="1894362"/>
          </a:xfrm>
        </p:spPr>
        <p:txBody>
          <a:bodyPr/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Диплом, диссертаци бичих аргачлал</a:t>
            </a:r>
            <a:b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657600"/>
            <a:ext cx="6248400" cy="2362200"/>
          </a:xfrm>
        </p:spPr>
        <p:txBody>
          <a:bodyPr>
            <a:normAutofit lnSpcReduction="10000"/>
          </a:bodyPr>
          <a:lstStyle/>
          <a:p>
            <a:pPr lvl="1" algn="l"/>
            <a:r>
              <a:rPr lang="mn-MN" sz="1100" b="1" dirty="0" smtClean="0">
                <a:latin typeface="Arial" pitchFamily="34" charset="0"/>
                <a:cs typeface="Arial" pitchFamily="34" charset="0"/>
              </a:rPr>
              <a:t>                       Илтгэгч:   Ц.Лувсандорж </a:t>
            </a:r>
            <a:r>
              <a:rPr lang="en-US" sz="11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100" b="1" dirty="0" err="1" smtClean="0">
                <a:latin typeface="Arial" pitchFamily="34" charset="0"/>
                <a:cs typeface="Arial" pitchFamily="34" charset="0"/>
              </a:rPr>
              <a:t>Ph.D</a:t>
            </a:r>
            <a:r>
              <a:rPr lang="en-US" sz="11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mn-MN" sz="1100" b="1" dirty="0" smtClean="0">
                <a:latin typeface="Arial" pitchFamily="34" charset="0"/>
                <a:cs typeface="Arial" pitchFamily="34" charset="0"/>
              </a:rPr>
              <a:t>,  дэд профессор</a:t>
            </a:r>
          </a:p>
          <a:p>
            <a:pPr lvl="1" algn="l"/>
            <a:endParaRPr lang="mn-MN" sz="1100" b="1" dirty="0" smtClean="0">
              <a:latin typeface="Arial" pitchFamily="34" charset="0"/>
              <a:cs typeface="Arial" pitchFamily="34" charset="0"/>
            </a:endParaRPr>
          </a:p>
          <a:p>
            <a:pPr lvl="1" algn="l"/>
            <a:endParaRPr lang="mn-MN" sz="1100" b="1" dirty="0" smtClean="0">
              <a:latin typeface="Arial" pitchFamily="34" charset="0"/>
              <a:cs typeface="Arial" pitchFamily="34" charset="0"/>
            </a:endParaRPr>
          </a:p>
          <a:p>
            <a:pPr lvl="1" algn="l"/>
            <a:r>
              <a:rPr lang="mn-MN" sz="1100" b="1" dirty="0" smtClean="0">
                <a:latin typeface="Arial" pitchFamily="34" charset="0"/>
                <a:cs typeface="Arial" pitchFamily="34" charset="0"/>
              </a:rPr>
              <a:t>	            Математик боловсролын тэнхмийн семинар</a:t>
            </a:r>
          </a:p>
          <a:p>
            <a:pPr lvl="1" algn="l"/>
            <a:r>
              <a:rPr lang="mn-MN" sz="1100" b="1" dirty="0" smtClean="0">
                <a:latin typeface="Arial" pitchFamily="34" charset="0"/>
                <a:cs typeface="Arial" pitchFamily="34" charset="0"/>
              </a:rPr>
              <a:t>	            2012 оны 12 дугаар сарын 6-ны өдөр, 405 тоот танхим</a:t>
            </a:r>
          </a:p>
          <a:p>
            <a:pPr lvl="1" algn="l"/>
            <a:endParaRPr lang="mn-MN" sz="1100" b="1" dirty="0" smtClean="0">
              <a:latin typeface="Arial" pitchFamily="34" charset="0"/>
              <a:cs typeface="Arial" pitchFamily="34" charset="0"/>
            </a:endParaRPr>
          </a:p>
          <a:p>
            <a:pPr lvl="1" algn="l"/>
            <a:endParaRPr lang="mn-MN" sz="1100" b="1" dirty="0" smtClean="0">
              <a:latin typeface="Arial" pitchFamily="34" charset="0"/>
              <a:cs typeface="Arial" pitchFamily="34" charset="0"/>
            </a:endParaRPr>
          </a:p>
          <a:p>
            <a:pPr lvl="1" algn="l"/>
            <a:endParaRPr lang="mn-MN" sz="1100" b="1" dirty="0" smtClean="0">
              <a:latin typeface="Arial" pitchFamily="34" charset="0"/>
              <a:cs typeface="Arial" pitchFamily="34" charset="0"/>
            </a:endParaRPr>
          </a:p>
          <a:p>
            <a:pPr lvl="1" algn="l"/>
            <a:endParaRPr lang="mn-MN" sz="1100" b="1" dirty="0" smtClean="0">
              <a:latin typeface="Arial" pitchFamily="34" charset="0"/>
              <a:cs typeface="Arial" pitchFamily="34" charset="0"/>
            </a:endParaRPr>
          </a:p>
          <a:p>
            <a:pPr lvl="1" algn="l"/>
            <a:endParaRPr lang="mn-MN" sz="1100" b="1" dirty="0" smtClean="0">
              <a:latin typeface="Arial" pitchFamily="34" charset="0"/>
              <a:cs typeface="Arial" pitchFamily="34" charset="0"/>
            </a:endParaRPr>
          </a:p>
          <a:p>
            <a:pPr lvl="1" algn="l"/>
            <a:endParaRPr lang="mn-MN" sz="1100" b="1" dirty="0" smtClean="0">
              <a:latin typeface="Arial" pitchFamily="34" charset="0"/>
              <a:cs typeface="Arial" pitchFamily="34" charset="0"/>
            </a:endParaRPr>
          </a:p>
          <a:p>
            <a:pPr lvl="1" algn="l"/>
            <a:r>
              <a:rPr lang="mn-MN" sz="1100" b="1" dirty="0" smtClean="0">
                <a:latin typeface="Arial" pitchFamily="34" charset="0"/>
                <a:cs typeface="Arial" pitchFamily="34" charset="0"/>
              </a:rPr>
              <a:t>                                             Улаанбаатар 2012</a:t>
            </a:r>
          </a:p>
          <a:p>
            <a:pPr lvl="1" algn="l"/>
            <a:endParaRPr lang="mn-MN" sz="1100" b="1" dirty="0" smtClean="0">
              <a:latin typeface="Arial" pitchFamily="34" charset="0"/>
              <a:cs typeface="Arial" pitchFamily="34" charset="0"/>
            </a:endParaRPr>
          </a:p>
          <a:p>
            <a:pPr lvl="1" algn="l"/>
            <a:endParaRPr lang="mn-MN" sz="11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838200" y="152400"/>
            <a:ext cx="8077200" cy="990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11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          </a:t>
            </a:r>
            <a:endParaRPr kumimoji="0" lang="mn-MN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mn-MN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mn-MN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</a:t>
            </a:r>
            <a:r>
              <a:rPr kumimoji="0" lang="mn-MN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Хүсэл</a:t>
            </a:r>
            <a:r>
              <a:rPr kumimoji="0" lang="mn-MN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тэмүүлэл байхад хүрэх арга б</a:t>
            </a:r>
            <a:r>
              <a:rPr lang="mn-MN" sz="1200" b="1" noProof="0" dirty="0" smtClean="0">
                <a:latin typeface="Arial" pitchFamily="34" charset="0"/>
                <a:cs typeface="Arial" pitchFamily="34" charset="0"/>
              </a:rPr>
              <a:t>ий.</a:t>
            </a:r>
            <a:r>
              <a:rPr kumimoji="0" lang="mn-MN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mn-MN" sz="1200" b="1" dirty="0" smtClean="0">
                <a:latin typeface="Arial" pitchFamily="34" charset="0"/>
                <a:cs typeface="Arial" pitchFamily="34" charset="0"/>
              </a:rPr>
              <a:t>                                 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1200" b="1" dirty="0" smtClean="0">
                <a:latin typeface="Arial" pitchFamily="34" charset="0"/>
                <a:cs typeface="Arial" pitchFamily="34" charset="0"/>
              </a:rPr>
              <a:t>Бодрол, эргэцүүлэл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 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467600" cy="914400"/>
          </a:xfrm>
        </p:spPr>
        <p:txBody>
          <a:bodyPr/>
          <a:lstStyle/>
          <a:p>
            <a:pPr algn="ctr"/>
            <a:r>
              <a:rPr lang="mn-MN" dirty="0" smtClean="0">
                <a:solidFill>
                  <a:schemeClr val="tx1"/>
                </a:solidFill>
              </a:rPr>
              <a:t> </a:t>
            </a:r>
            <a:r>
              <a:rPr lang="mn-MN" sz="2800" b="1" dirty="0" smtClean="0">
                <a:solidFill>
                  <a:schemeClr val="tx1"/>
                </a:solidFill>
              </a:rPr>
              <a:t>Агуулга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143000"/>
            <a:ext cx="7848600" cy="4873752"/>
          </a:xfrm>
        </p:spPr>
        <p:txBody>
          <a:bodyPr>
            <a:normAutofit/>
          </a:bodyPr>
          <a:lstStyle/>
          <a:p>
            <a:r>
              <a:rPr lang="mn-MN" sz="2800" dirty="0" smtClean="0"/>
              <a:t> </a:t>
            </a:r>
            <a:r>
              <a:rPr lang="mn-MN" sz="2000" dirty="0" smtClean="0">
                <a:latin typeface="Arial" pitchFamily="34" charset="0"/>
                <a:cs typeface="Arial" pitchFamily="34" charset="0"/>
              </a:rPr>
              <a:t>Сэдвийг нэрчлэх аргачлал</a:t>
            </a: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 Агуулгыг гарчиглах аргачлал</a:t>
            </a: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 Бүлэг бичих аргачлал </a:t>
            </a:r>
          </a:p>
          <a:p>
            <a:pPr lvl="2"/>
            <a:r>
              <a:rPr lang="mn-MN" sz="22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mn-MN" sz="1600" dirty="0" smtClean="0">
                <a:latin typeface="Arial" pitchFamily="34" charset="0"/>
                <a:cs typeface="Arial" pitchFamily="34" charset="0"/>
              </a:rPr>
              <a:t>Нэгдүгээр бүлэг: Удиртгал</a:t>
            </a:r>
          </a:p>
          <a:p>
            <a:pPr lvl="2"/>
            <a:r>
              <a:rPr lang="mn-MN" sz="1600" dirty="0" smtClean="0">
                <a:latin typeface="Arial" pitchFamily="34" charset="0"/>
                <a:cs typeface="Arial" pitchFamily="34" charset="0"/>
              </a:rPr>
              <a:t>    Хоёрдугаар бүлэг: Судалгааны ажлын онолын үндэс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1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mn-MN" sz="1600" dirty="0" smtClean="0">
                <a:latin typeface="Arial" pitchFamily="34" charset="0"/>
                <a:cs typeface="Arial" pitchFamily="34" charset="0"/>
              </a:rPr>
              <a:t>Гуравдугаар бүлэг: Өгөгдөл, арга зүй</a:t>
            </a:r>
          </a:p>
          <a:p>
            <a:pPr lvl="2"/>
            <a:r>
              <a:rPr lang="mn-MN" sz="1600" dirty="0" smtClean="0">
                <a:latin typeface="Arial" pitchFamily="34" charset="0"/>
                <a:cs typeface="Arial" pitchFamily="34" charset="0"/>
              </a:rPr>
              <a:t>    Дөрөвдүгээр бүлэг:  Судалгааны үр дүн, хэлэлцүүлэг</a:t>
            </a:r>
          </a:p>
          <a:p>
            <a:pPr lvl="2"/>
            <a:r>
              <a:rPr lang="mn-MN" sz="1600" dirty="0" smtClean="0">
                <a:latin typeface="Arial" pitchFamily="34" charset="0"/>
                <a:cs typeface="Arial" pitchFamily="34" charset="0"/>
              </a:rPr>
              <a:t>    Тавдугаар бүлэг: Дүгнэлт, зөвлөмж</a:t>
            </a:r>
          </a:p>
          <a:p>
            <a:pPr lvl="2">
              <a:buNone/>
            </a:pPr>
            <a:endParaRPr lang="mn-MN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Ном зүйг хийх аргачлал </a:t>
            </a:r>
          </a:p>
          <a:p>
            <a:pPr>
              <a:buNone/>
            </a:pPr>
            <a:endParaRPr lang="mn-MN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 Аргачлалыг хэрэглэсэн бодит жишээ</a:t>
            </a:r>
          </a:p>
          <a:p>
            <a:endParaRPr lang="mn-MN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mn-MN" sz="2200" dirty="0" smtClean="0">
              <a:latin typeface="Arial" pitchFamily="34" charset="0"/>
              <a:cs typeface="Arial" pitchFamily="34" charset="0"/>
            </a:endParaRPr>
          </a:p>
          <a:p>
            <a:pPr lvl="3"/>
            <a:endParaRPr lang="mn-MN" sz="2200" dirty="0" smtClean="0"/>
          </a:p>
          <a:p>
            <a:pPr lvl="2"/>
            <a:endParaRPr lang="mn-MN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162800" cy="609600"/>
          </a:xfrm>
        </p:spPr>
        <p:txBody>
          <a:bodyPr>
            <a:normAutofit/>
          </a:bodyPr>
          <a:lstStyle/>
          <a:p>
            <a:pPr algn="ctr"/>
            <a:r>
              <a:rPr lang="mn-MN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Сэдвийг нэрчлэх аргачлал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772400" cy="4873752"/>
          </a:xfrm>
        </p:spPr>
        <p:txBody>
          <a:bodyPr>
            <a:normAutofit/>
          </a:bodyPr>
          <a:lstStyle/>
          <a:p>
            <a:r>
              <a:rPr lang="mn-MN" sz="2200" dirty="0" smtClean="0"/>
              <a:t> </a:t>
            </a:r>
            <a:r>
              <a:rPr lang="mn-MN" sz="2200" dirty="0" smtClean="0">
                <a:latin typeface="Arial" pitchFamily="34" charset="0"/>
                <a:cs typeface="Arial" pitchFamily="34" charset="0"/>
              </a:rPr>
              <a:t>Гол санаа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2200" dirty="0" smtClean="0">
                <a:latin typeface="Arial" pitchFamily="34" charset="0"/>
                <a:cs typeface="Arial" pitchFamily="34" charset="0"/>
              </a:rPr>
              <a:t>тезис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mn-MN" sz="2200" dirty="0" smtClean="0">
                <a:latin typeface="Arial" pitchFamily="34" charset="0"/>
                <a:cs typeface="Arial" pitchFamily="34" charset="0"/>
              </a:rPr>
              <a:t>-г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2200" dirty="0" smtClean="0">
                <a:latin typeface="Arial" pitchFamily="34" charset="0"/>
                <a:cs typeface="Arial" pitchFamily="34" charset="0"/>
              </a:rPr>
              <a:t> гаргасан байх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mn-MN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200" dirty="0" smtClean="0">
                <a:latin typeface="Arial" pitchFamily="34" charset="0"/>
                <a:cs typeface="Arial" pitchFamily="34" charset="0"/>
              </a:rPr>
              <a:t> Товч байх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2200" dirty="0" smtClean="0">
                <a:latin typeface="Arial" pitchFamily="34" charset="0"/>
                <a:cs typeface="Arial" pitchFamily="34" charset="0"/>
              </a:rPr>
              <a:t>12 –ээс хэтрэхгүй үгтэй байх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endParaRPr lang="mn-MN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200" dirty="0" smtClean="0">
                <a:latin typeface="Arial" pitchFamily="34" charset="0"/>
                <a:cs typeface="Arial" pitchFamily="34" charset="0"/>
              </a:rPr>
              <a:t>Утгын болон тухайн хэлний дүрмийн алдаагүй байх </a:t>
            </a:r>
          </a:p>
          <a:p>
            <a:pPr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200" dirty="0" smtClean="0">
                <a:latin typeface="Arial" pitchFamily="34" charset="0"/>
                <a:cs typeface="Arial" pitchFamily="34" charset="0"/>
              </a:rPr>
              <a:t>Хялбар уншигдахаар байх</a:t>
            </a:r>
          </a:p>
          <a:p>
            <a:pPr>
              <a:buNone/>
            </a:pPr>
            <a:endParaRPr lang="mn-MN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200" dirty="0" smtClean="0">
                <a:latin typeface="Arial" pitchFamily="34" charset="0"/>
                <a:cs typeface="Arial" pitchFamily="34" charset="0"/>
              </a:rPr>
              <a:t>Эвлэг харагдахаар байх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2200" dirty="0" smtClean="0">
                <a:latin typeface="Arial" pitchFamily="34" charset="0"/>
                <a:cs typeface="Arial" pitchFamily="34" charset="0"/>
              </a:rPr>
              <a:t>алтан харьцааг анхаарах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)</a:t>
            </a:r>
            <a:endParaRPr lang="mn-MN" sz="2200" dirty="0" smtClean="0">
              <a:latin typeface="Arial" pitchFamily="34" charset="0"/>
              <a:cs typeface="Arial" pitchFamily="34" charset="0"/>
            </a:endParaRPr>
          </a:p>
          <a:p>
            <a:endParaRPr lang="mn-MN" sz="2800" dirty="0" smtClean="0"/>
          </a:p>
          <a:p>
            <a:pPr>
              <a:buNone/>
            </a:pPr>
            <a:endParaRPr lang="mn-MN" dirty="0" smtClean="0"/>
          </a:p>
          <a:p>
            <a:pPr>
              <a:buNone/>
            </a:pPr>
            <a:endParaRPr lang="mn-MN" dirty="0" smtClean="0"/>
          </a:p>
          <a:p>
            <a:endParaRPr lang="mn-MN" dirty="0" smtClean="0"/>
          </a:p>
          <a:p>
            <a:endParaRPr lang="mn-MN" dirty="0" smtClean="0"/>
          </a:p>
          <a:p>
            <a:pPr>
              <a:buNone/>
            </a:pPr>
            <a:endParaRPr lang="mn-MN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/>
          </a:bodyPr>
          <a:lstStyle/>
          <a:p>
            <a:pPr algn="ctr"/>
            <a:r>
              <a:rPr lang="mn-MN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Агуулгыг гарчиглах аргачлал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95400"/>
            <a:ext cx="7772400" cy="4873752"/>
          </a:xfrm>
        </p:spPr>
        <p:txBody>
          <a:bodyPr/>
          <a:lstStyle/>
          <a:p>
            <a:r>
              <a:rPr lang="mn-MN" dirty="0" smtClean="0"/>
              <a:t> </a:t>
            </a:r>
            <a:r>
              <a:rPr lang="mn-MN" sz="2000" dirty="0" smtClean="0">
                <a:latin typeface="Arial" pitchFamily="34" charset="0"/>
                <a:cs typeface="Arial" pitchFamily="34" charset="0"/>
              </a:rPr>
              <a:t>Гарчиг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2000" dirty="0" smtClean="0">
                <a:latin typeface="Arial" pitchFamily="34" charset="0"/>
                <a:cs typeface="Arial" pitchFamily="34" charset="0"/>
              </a:rPr>
              <a:t>агуулга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–</a:t>
            </a:r>
            <a:r>
              <a:rPr lang="mn-MN" sz="2000" dirty="0" smtClean="0">
                <a:latin typeface="Arial" pitchFamily="34" charset="0"/>
                <a:cs typeface="Arial" pitchFamily="34" charset="0"/>
              </a:rPr>
              <a:t>ийн бүлэгчлэл, бүлгийн зүйлчлэлийг харуулсан байх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mn-MN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Бүлэгчлэл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(14pt)</a:t>
            </a:r>
            <a:r>
              <a:rPr lang="mn-MN" sz="2000" dirty="0" smtClean="0">
                <a:latin typeface="Arial" pitchFamily="34" charset="0"/>
                <a:cs typeface="Arial" pitchFamily="34" charset="0"/>
              </a:rPr>
              <a:t>, зүйлчлэл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(12pt )-</a:t>
            </a:r>
            <a:r>
              <a:rPr lang="mn-MN" sz="2000" dirty="0" smtClean="0">
                <a:latin typeface="Arial" pitchFamily="34" charset="0"/>
                <a:cs typeface="Arial" pitchFamily="34" charset="0"/>
              </a:rPr>
              <a:t>ийн үсгийн фонд өөр байх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n-MN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 Хуудасны дугаарыг нэг баганад бичсэн байх</a:t>
            </a:r>
          </a:p>
          <a:p>
            <a:pPr>
              <a:buNone/>
            </a:pPr>
            <a:endParaRPr lang="mn-MN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Ном зүйг оруулах</a:t>
            </a:r>
          </a:p>
          <a:p>
            <a:pPr>
              <a:buNone/>
            </a:pPr>
            <a:endParaRPr lang="mn-MN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Хавсралтыг дугаар, нэрийг гаргах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467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mn-MN" sz="3100" dirty="0" smtClean="0"/>
              <a:t/>
            </a:r>
            <a:br>
              <a:rPr lang="mn-MN" sz="3100" dirty="0" smtClean="0"/>
            </a:br>
            <a:r>
              <a:rPr lang="mn-MN" sz="3100" dirty="0" smtClean="0"/>
              <a:t/>
            </a:r>
            <a:br>
              <a:rPr lang="mn-MN" sz="3100" dirty="0" smtClean="0"/>
            </a:br>
            <a:r>
              <a:rPr lang="mn-MN" sz="3100" dirty="0" smtClean="0"/>
              <a:t/>
            </a:r>
            <a:br>
              <a:rPr lang="mn-MN" sz="3100" dirty="0" smtClean="0"/>
            </a:br>
            <a:r>
              <a:rPr lang="mn-MN" sz="3100" dirty="0" smtClean="0"/>
              <a:t/>
            </a:r>
            <a:br>
              <a:rPr lang="mn-MN" sz="3100" dirty="0" smtClean="0"/>
            </a:br>
            <a:r>
              <a:rPr lang="mn-MN" sz="3100" dirty="0" smtClean="0"/>
              <a:t/>
            </a:r>
            <a:br>
              <a:rPr lang="mn-MN" sz="3100" dirty="0" smtClean="0"/>
            </a:br>
            <a:r>
              <a:rPr lang="mn-M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Бүлэг бичих аргачлал </a:t>
            </a:r>
            <a:br>
              <a:rPr lang="mn-M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mn-MN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Нэгдүгээр бүлэг: Удиртгал</a:t>
            </a:r>
            <a:r>
              <a:rPr lang="mn-MN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mn-MN" sz="3200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7467600" cy="4953000"/>
          </a:xfrm>
        </p:spPr>
        <p:txBody>
          <a:bodyPr>
            <a:normAutofit/>
          </a:bodyPr>
          <a:lstStyle/>
          <a:p>
            <a:r>
              <a:rPr lang="mn-MN" dirty="0" smtClean="0"/>
              <a:t> </a:t>
            </a:r>
            <a:r>
              <a:rPr lang="mn-MN" sz="2000" dirty="0" smtClean="0">
                <a:latin typeface="Arial" pitchFamily="34" charset="0"/>
                <a:cs typeface="Arial" pitchFamily="34" charset="0"/>
              </a:rPr>
              <a:t>Сэдвийг судлах болсон шалтгаан, судлахын ач тус 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(1.1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  -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Энэ зүйлийн оршил хэсэгт сэдвийн агуулгыг илэрхийлэх бодит байдлын ерөнхий дүр зургийг үндэслэл, нотолгоотой гаргах. Давуу тал, сул талыг гаргах</a:t>
            </a:r>
          </a:p>
          <a:p>
            <a:pPr>
              <a:buNone/>
            </a:pPr>
            <a:r>
              <a:rPr lang="mn-MN" sz="1400" dirty="0" smtClean="0">
                <a:latin typeface="Arial" pitchFamily="34" charset="0"/>
                <a:cs typeface="Arial" pitchFamily="34" charset="0"/>
              </a:rPr>
              <a:t>                -  Судалгааны асуудлыг энэ хэсгийн төгсгөлд гаргалгааны үр дүн байдлаар үндэслэж, дурдах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2000" dirty="0" smtClean="0">
                <a:latin typeface="Arial" pitchFamily="34" charset="0"/>
                <a:cs typeface="Arial" pitchFamily="34" charset="0"/>
              </a:rPr>
              <a:t>Судалгааны  таамаглал, асуулт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(1.2)</a:t>
            </a:r>
          </a:p>
          <a:p>
            <a:pPr lvl="2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Энэ зүйлд судалгааны зорилгыг томьёолох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lvl="2">
              <a:buNone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Зорилготой уялдсан судалгааны асуулт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зорилт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)- 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ыг тодорхойлох </a:t>
            </a:r>
          </a:p>
          <a:p>
            <a:pPr lvl="2">
              <a:buNone/>
            </a:pPr>
            <a:r>
              <a:rPr lang="mn-MN" sz="1400" dirty="0" smtClean="0">
                <a:latin typeface="Arial" pitchFamily="34" charset="0"/>
                <a:cs typeface="Arial" pitchFamily="34" charset="0"/>
              </a:rPr>
              <a:t>-Таамаглал дэвшүүлэх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шаардлагатай бол..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</a:t>
            </a: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 Судалгааны хүрээ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(1.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2"/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Өгөгдөл утгатай, нийцтэй байх нөхцөл, хүрээ, заагийг тогтоох</a:t>
            </a:r>
          </a:p>
          <a:p>
            <a:pPr lvl="2"/>
            <a:r>
              <a:rPr lang="mn-MN" sz="1400" dirty="0" smtClean="0">
                <a:latin typeface="Arial" pitchFamily="34" charset="0"/>
                <a:cs typeface="Arial" pitchFamily="34" charset="0"/>
              </a:rPr>
              <a:t>Судалгааны үр дүнг хэрэглэх хүрээ, хязгаар,зааг, нөхцлийг тогтоох </a:t>
            </a:r>
          </a:p>
          <a:p>
            <a:pPr lvl="2"/>
            <a:r>
              <a:rPr lang="mn-MN" sz="1400" dirty="0" smtClean="0">
                <a:latin typeface="Arial" pitchFamily="34" charset="0"/>
                <a:cs typeface="Arial" pitchFamily="34" charset="0"/>
              </a:rPr>
              <a:t>Өгөгдөл боловсруулалтын арга, аргачлалын нийцлийн хүрээ, хязгаар, зааг нөхцлийг тогтоох</a:t>
            </a: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Судалгааны ач холбогдол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1.4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2"/>
            <a:r>
              <a:rPr lang="mn-MN" sz="1400" dirty="0" smtClean="0">
                <a:latin typeface="Arial" pitchFamily="34" charset="0"/>
                <a:cs typeface="Arial" pitchFamily="34" charset="0"/>
              </a:rPr>
              <a:t>Онол болон практик ач холбогдлыг гаргах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000" b="1" dirty="0" smtClean="0">
                <a:solidFill>
                  <a:schemeClr val="tx1"/>
                </a:solidFill>
              </a:rPr>
              <a:t>Бүлэг бичих аргачлал </a:t>
            </a:r>
            <a:r>
              <a:rPr lang="mn-MN" sz="1600" b="1" dirty="0" smtClean="0">
                <a:solidFill>
                  <a:schemeClr val="tx1"/>
                </a:solidFill>
              </a:rPr>
              <a:t/>
            </a:r>
            <a:br>
              <a:rPr lang="mn-MN" sz="1600" b="1" dirty="0" smtClean="0">
                <a:solidFill>
                  <a:schemeClr val="tx1"/>
                </a:solidFill>
              </a:rPr>
            </a:br>
            <a:r>
              <a:rPr lang="mn-MN" sz="1600" b="1" dirty="0" smtClean="0">
                <a:solidFill>
                  <a:schemeClr val="tx1"/>
                </a:solidFill>
              </a:rPr>
              <a:t>   </a:t>
            </a:r>
            <a:r>
              <a:rPr lang="mn-M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mn-M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mn-M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mn-MN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Хоёрдугаар бүлэг: Судалгааны ажлын онолын үндэс</a:t>
            </a:r>
            <a: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371600"/>
            <a:ext cx="7772400" cy="4873752"/>
          </a:xfrm>
        </p:spPr>
        <p:txBody>
          <a:bodyPr>
            <a:normAutofit lnSpcReduction="10000"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 Сэдвийн судлагдсан байдал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.1)</a:t>
            </a: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mn-MN" sz="1400" dirty="0" smtClean="0">
                <a:latin typeface="Arial" pitchFamily="34" charset="0"/>
                <a:cs typeface="Arial" pitchFamily="34" charset="0"/>
              </a:rPr>
              <a:t>Сэдвийн судлагдсан байдлыг баримт бичгийн анализ хийх замаар үндэслэл, нотолгоотой гаргах, </a:t>
            </a:r>
          </a:p>
          <a:p>
            <a:pPr lvl="2"/>
            <a:r>
              <a:rPr lang="mn-MN" sz="1400" dirty="0" smtClean="0">
                <a:latin typeface="Arial" pitchFamily="34" charset="0"/>
                <a:cs typeface="Arial" pitchFamily="34" charset="0"/>
              </a:rPr>
              <a:t>Ишлэл, зүүлт хийх </a:t>
            </a:r>
          </a:p>
          <a:p>
            <a:pPr lvl="2"/>
            <a:r>
              <a:rPr lang="mn-MN" sz="1400" dirty="0" smtClean="0">
                <a:latin typeface="Arial" pitchFamily="34" charset="0"/>
                <a:cs typeface="Arial" pitchFamily="34" charset="0"/>
              </a:rPr>
              <a:t>Хэн ямар хувь нэмрийг оруулсанг тэмдэглэх, үнэлэх</a:t>
            </a:r>
          </a:p>
          <a:p>
            <a:pPr lvl="2"/>
            <a:r>
              <a:rPr lang="mn-MN" sz="1400" dirty="0" smtClean="0">
                <a:latin typeface="Arial" pitchFamily="34" charset="0"/>
                <a:cs typeface="Arial" pitchFamily="34" charset="0"/>
              </a:rPr>
              <a:t>Энэ сэдвийн хүрээнд хийх өөрийн судалгааг ялган үндэслэх, ялгагдах онцлог, шинж, хүрээ, заагийг  гаргах </a:t>
            </a:r>
          </a:p>
          <a:p>
            <a:pPr lvl="2">
              <a:buNone/>
            </a:pP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Судалгааны ажлын онолын үндэс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(2.2)</a:t>
            </a: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Судалгааны гол хувьсагч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хүчин зүйл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 –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ийн харьцаа, хамаарлыг гаргаж, түүнийгээ концепцижилж, схем, диаграммаар харуулах  </a:t>
            </a:r>
          </a:p>
          <a:p>
            <a:pPr lvl="2">
              <a:buNone/>
            </a:pPr>
            <a:r>
              <a:rPr lang="mn-MN" sz="14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1200" i="1" dirty="0" smtClean="0">
                <a:latin typeface="Arial" pitchFamily="34" charset="0"/>
                <a:cs typeface="Arial" pitchFamily="34" charset="0"/>
              </a:rPr>
              <a:t>Жич: Онолын загвар, модуль, концепцийг энд бүтээгдэнэ.</a:t>
            </a:r>
          </a:p>
          <a:p>
            <a:pPr lvl="2">
              <a:buNone/>
            </a:pP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mn-MN" sz="1400" dirty="0" smtClean="0">
                <a:latin typeface="Arial" pitchFamily="34" charset="0"/>
                <a:cs typeface="Arial" pitchFamily="34" charset="0"/>
              </a:rPr>
              <a:t>Таамаглалын батлах, няцаах онолын үндэслэлийг гаргах </a:t>
            </a:r>
          </a:p>
          <a:p>
            <a:pPr lvl="2">
              <a:buNone/>
            </a:pPr>
            <a:r>
              <a:rPr lang="mn-MN" sz="1400" dirty="0" smtClean="0"/>
              <a:t>     </a:t>
            </a:r>
            <a:r>
              <a:rPr lang="en-US" sz="1400" dirty="0" smtClean="0"/>
              <a:t>( </a:t>
            </a:r>
            <a:r>
              <a:rPr lang="mn-MN" sz="1200" i="1" dirty="0" smtClean="0"/>
              <a:t>Жич: Хамгаалах зүйлийн агуулга, чиглэл энд ил бус харин далд илэрхийлэгдсэн байх нь олонтоо</a:t>
            </a:r>
            <a:r>
              <a:rPr lang="en-US" sz="1400" i="1" dirty="0" smtClean="0"/>
              <a:t>)</a:t>
            </a:r>
            <a:endParaRPr lang="mn-MN" sz="140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sz="2200" b="1" dirty="0" smtClean="0">
                <a:solidFill>
                  <a:schemeClr val="tx1"/>
                </a:solidFill>
              </a:rPr>
              <a:t/>
            </a:r>
            <a:br>
              <a:rPr lang="mn-MN" sz="2200" b="1" dirty="0" smtClean="0">
                <a:solidFill>
                  <a:schemeClr val="tx1"/>
                </a:solidFill>
              </a:rPr>
            </a:br>
            <a:r>
              <a:rPr lang="mn-MN" sz="2200" b="1" dirty="0" smtClean="0">
                <a:solidFill>
                  <a:schemeClr val="tx1"/>
                </a:solidFill>
              </a:rPr>
              <a:t/>
            </a:r>
            <a:br>
              <a:rPr lang="mn-MN" sz="2200" b="1" dirty="0" smtClean="0">
                <a:solidFill>
                  <a:schemeClr val="tx1"/>
                </a:solidFill>
              </a:rPr>
            </a:br>
            <a:r>
              <a:rPr lang="mn-MN" sz="2200" b="1" dirty="0" smtClean="0">
                <a:solidFill>
                  <a:schemeClr val="tx1"/>
                </a:solidFill>
              </a:rPr>
              <a:t/>
            </a:r>
            <a:br>
              <a:rPr lang="mn-MN" sz="2200" b="1" dirty="0" smtClean="0">
                <a:solidFill>
                  <a:schemeClr val="tx1"/>
                </a:solidFill>
              </a:rPr>
            </a:br>
            <a:r>
              <a:rPr lang="mn-MN" sz="2200" b="1" dirty="0" smtClean="0">
                <a:solidFill>
                  <a:schemeClr val="tx1"/>
                </a:solidFill>
              </a:rPr>
              <a:t/>
            </a:r>
            <a:br>
              <a:rPr lang="mn-MN" sz="2200" b="1" dirty="0" smtClean="0">
                <a:solidFill>
                  <a:schemeClr val="tx1"/>
                </a:solidFill>
              </a:rPr>
            </a:br>
            <a:r>
              <a:rPr lang="mn-MN" sz="3600" b="1" dirty="0" smtClean="0">
                <a:solidFill>
                  <a:schemeClr val="tx1"/>
                </a:solidFill>
              </a:rPr>
              <a:t> </a:t>
            </a:r>
            <a:r>
              <a:rPr lang="mn-MN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mn-MN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mn-MN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mn-MN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mn-MN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mn-MN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mn-MN" sz="2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Бүлэг бичих аргачлал </a:t>
            </a:r>
            <a:br>
              <a:rPr lang="mn-MN" sz="2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mn-MN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mn-M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Гуравдугаар бүлэг: Өгөгдөл, арга зүй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48600" cy="4873752"/>
          </a:xfrm>
        </p:spPr>
        <p:txBody>
          <a:bodyPr>
            <a:normAutofit lnSpcReduction="10000"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Судалгаанд ашигласан өгөгдөл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(3.1)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Таамаглал эсвэл концепцийг нотлон харуулахад шаардагдах үндэслэл, нотолгоо хийхэд ашигласан анхдагч буюу хоёрдогч өгөгдөл, баримтыг хэрхэн цуглуулсан, олсонг илэрхийлэх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n-MN" sz="1400" dirty="0" smtClean="0">
                <a:latin typeface="Arial" pitchFamily="34" charset="0"/>
                <a:cs typeface="Arial" pitchFamily="34" charset="0"/>
              </a:rPr>
              <a:t>             -Эл өгөгдлийг судалгаанд хэрэглэхэд нийцтэй болохыг харуулах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Судалгаанд хэрэглэсэн арга, хэрэгслэл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(3.2)</a:t>
            </a:r>
          </a:p>
          <a:p>
            <a:pPr>
              <a:buNone/>
            </a:pPr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mn-MN" sz="1400" dirty="0" smtClean="0">
                <a:latin typeface="Arial" pitchFamily="34" charset="0"/>
                <a:cs typeface="Arial" pitchFamily="34" charset="0"/>
              </a:rPr>
              <a:t>Өгөгдлийг боловсруулахад  хэрэглэсэнг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аргыг танилцуулах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mn-MN" sz="1400" dirty="0" smtClean="0">
                <a:latin typeface="Arial" pitchFamily="34" charset="0"/>
                <a:cs typeface="Arial" pitchFamily="34" charset="0"/>
              </a:rPr>
              <a:t>Хэрэглэсэн арга хэр нийцтэй болохыг үндэслэх 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mn-MN" sz="1400" dirty="0" smtClean="0">
                <a:latin typeface="Arial" pitchFamily="34" charset="0"/>
                <a:cs typeface="Arial" pitchFamily="34" charset="0"/>
              </a:rPr>
              <a:t>Боловсруулалтад хэрэглэсэн комьпютерийн программын нийцлийг тайлбарлах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(SPSS, AMOS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 гэх мэт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</a:t>
            </a: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n-MN" sz="1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   </a:t>
            </a:r>
            <a:endParaRPr lang="mn-MN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Бүлэг бичих аргачлал </a:t>
            </a:r>
            <a:r>
              <a:rPr lang="mn-MN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mn-MN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mn-MN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mn-MN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Дөрөвдүгээр бүлэг: Судалгааны үр дүн, хэлэлцүүлэг </a:t>
            </a:r>
            <a:r>
              <a:rPr lang="en-US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7200" cy="4873752"/>
          </a:xfrm>
        </p:spPr>
        <p:txBody>
          <a:bodyPr>
            <a:normAutofit/>
          </a:bodyPr>
          <a:lstStyle/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Өгөгдлийн  демографик болон дискретив мэдээлэл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(4.1)</a:t>
            </a:r>
          </a:p>
          <a:p>
            <a:pPr lvl="2"/>
            <a:r>
              <a:rPr lang="mn-M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Хувьсагч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хүчин зүйл, гол тема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)-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бүрийн статистик шинжийг тооцох, түүнийг зохимжтой схем, диаграмаар илэрхийлэх 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(descriptive statistic processing) (4.1.1)</a:t>
            </a: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1800" dirty="0" smtClean="0">
                <a:latin typeface="Arial" pitchFamily="34" charset="0"/>
                <a:cs typeface="Arial" pitchFamily="34" charset="0"/>
              </a:rPr>
              <a:t>Өгөгдлийн инференшиль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(inferential) </a:t>
            </a:r>
            <a:r>
              <a:rPr lang="mn-MN" sz="1800" dirty="0" smtClean="0">
                <a:latin typeface="Arial" pitchFamily="34" charset="0"/>
                <a:cs typeface="Arial" pitchFamily="34" charset="0"/>
              </a:rPr>
              <a:t>статистик боловсруулалт, үр дүн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(4.2)  </a:t>
            </a:r>
            <a:endParaRPr lang="mn-MN" sz="1800" dirty="0" smtClean="0">
              <a:latin typeface="Arial" pitchFamily="34" charset="0"/>
              <a:cs typeface="Arial" pitchFamily="34" charset="0"/>
            </a:endParaRPr>
          </a:p>
          <a:p>
            <a:endParaRPr lang="mn-MN" sz="20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mn-MN" sz="1400" dirty="0" smtClean="0">
                <a:latin typeface="Arial" pitchFamily="34" charset="0"/>
                <a:cs typeface="Arial" pitchFamily="34" charset="0"/>
              </a:rPr>
              <a:t>Хувьсагчуудын хоорондын хамаарал 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(T-test, F-statistics –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Бүлгээр ялгаатай байгаа эсэх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 (4.2.1.)</a:t>
            </a: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pPr lvl="2">
              <a:buNone/>
            </a:pP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mn-MN" sz="1200" dirty="0" smtClean="0">
                <a:latin typeface="Arial" pitchFamily="34" charset="0"/>
                <a:cs typeface="Arial" pitchFamily="34" charset="0"/>
              </a:rPr>
              <a:t>Хүчин зүйл, хувьсагчийн хоорондын хамаарлыг илэрхийлсэн загвар гаргах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(Structural Equation model) (p-</a:t>
            </a:r>
            <a:r>
              <a:rPr lang="mn-MN" sz="1200" dirty="0" smtClean="0">
                <a:latin typeface="Arial" pitchFamily="34" charset="0"/>
                <a:cs typeface="Arial" pitchFamily="34" charset="0"/>
              </a:rPr>
              <a:t>утга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) ((4.2.2)</a:t>
            </a:r>
            <a:endParaRPr lang="mn-MN" sz="1200" dirty="0" smtClean="0">
              <a:latin typeface="Arial" pitchFamily="34" charset="0"/>
              <a:cs typeface="Arial" pitchFamily="34" charset="0"/>
            </a:endParaRPr>
          </a:p>
          <a:p>
            <a:pPr lvl="2">
              <a:buNone/>
            </a:pPr>
            <a:endParaRPr lang="mn-MN" sz="12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1200" dirty="0" smtClean="0">
                <a:latin typeface="Arial" pitchFamily="34" charset="0"/>
                <a:cs typeface="Arial" pitchFamily="34" charset="0"/>
              </a:rPr>
              <a:t>Үр дүн, түүний интерпретаци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(4.2.3)</a:t>
            </a:r>
            <a:r>
              <a:rPr lang="mn-MN" sz="12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lvl="4">
              <a:buNone/>
            </a:pPr>
            <a:r>
              <a:rPr lang="mn-MN" sz="1200" dirty="0" smtClean="0">
                <a:latin typeface="Arial" pitchFamily="34" charset="0"/>
                <a:cs typeface="Arial" pitchFamily="34" charset="0"/>
              </a:rPr>
              <a:t>     -Гарсан үр дүн утгажуулан тайлбарлах,  үнэ цэнийг гаргах 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 lvl="2">
              <a:buNone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467600" cy="990600"/>
          </a:xfrm>
        </p:spPr>
        <p:txBody>
          <a:bodyPr>
            <a:normAutofit/>
          </a:bodyPr>
          <a:lstStyle/>
          <a:p>
            <a:pPr algn="ctr"/>
            <a:r>
              <a:rPr lang="mn-MN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Бүлэг бичих аргачлал </a:t>
            </a:r>
            <a:r>
              <a:rPr lang="mn-MN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mn-MN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mn-MN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тавдугаар бүлэг: дүгнэлт, зөвлөмж </a:t>
            </a:r>
            <a: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7848600" cy="4873752"/>
          </a:xfrm>
        </p:spPr>
        <p:txBody>
          <a:bodyPr>
            <a:normAutofit/>
          </a:bodyPr>
          <a:lstStyle/>
          <a:p>
            <a:r>
              <a:rPr lang="mn-MN" dirty="0" smtClean="0"/>
              <a:t> </a:t>
            </a:r>
            <a:r>
              <a:rPr lang="mn-MN" sz="2000" dirty="0" smtClean="0">
                <a:latin typeface="Arial" pitchFamily="34" charset="0"/>
                <a:cs typeface="Arial" pitchFamily="34" charset="0"/>
              </a:rPr>
              <a:t>Судалгааны асуултын хариулт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(5.1)</a:t>
            </a:r>
          </a:p>
          <a:p>
            <a:pPr>
              <a:buNone/>
            </a:pPr>
            <a:endParaRPr lang="mn-MN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mn-MN" sz="1600" dirty="0" smtClean="0">
                <a:latin typeface="Arial" pitchFamily="34" charset="0"/>
                <a:cs typeface="Arial" pitchFamily="34" charset="0"/>
              </a:rPr>
              <a:t>Судалгааны асуулт бүрт хариултыг өгөх </a:t>
            </a:r>
          </a:p>
          <a:p>
            <a:pPr lvl="1"/>
            <a:r>
              <a:rPr lang="mn-MN" sz="1600" dirty="0" smtClean="0">
                <a:latin typeface="Arial" pitchFamily="34" charset="0"/>
                <a:cs typeface="Arial" pitchFamily="34" charset="0"/>
              </a:rPr>
              <a:t>Таамаглал, концепци батлагдсан, эсвэл няцаагдсан эсэхийг харуулах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mn-MN" sz="1600" dirty="0" smtClean="0">
                <a:latin typeface="Arial" pitchFamily="34" charset="0"/>
                <a:cs typeface="Arial" pitchFamily="34" charset="0"/>
              </a:rPr>
              <a:t>Асуудал ямар хэмжээ, хүрээнд шийдэгдэж байгааг харуулах</a:t>
            </a:r>
          </a:p>
          <a:p>
            <a:pPr lvl="1"/>
            <a:r>
              <a:rPr lang="mn-MN" sz="1600" dirty="0" smtClean="0">
                <a:latin typeface="Arial" pitchFamily="34" charset="0"/>
                <a:cs typeface="Arial" pitchFamily="34" charset="0"/>
              </a:rPr>
              <a:t>Судалгааны зорилго биелэсэн эсэхийг гаргах, хэр үнэ цэнэтэйг нотлох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mn-MN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Дүгнэлт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(5.2)</a:t>
            </a:r>
          </a:p>
          <a:p>
            <a:pPr lvl="1"/>
            <a:r>
              <a:rPr lang="mn-MN" sz="1700" dirty="0" smtClean="0">
                <a:latin typeface="Arial" pitchFamily="34" charset="0"/>
                <a:cs typeface="Arial" pitchFamily="34" charset="0"/>
              </a:rPr>
              <a:t>Судалгааны үр дүнд үндэслэн хийсэн дүгнэлтийг жагсаан бичих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mn-MN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Зөвлөмж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(5.3)</a:t>
            </a:r>
          </a:p>
          <a:p>
            <a:pPr lvl="2"/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Судалгааны дүгнэлт, үр дүнг хэрхэн хэрэглэхийг тодорхойлж өгөх </a:t>
            </a:r>
          </a:p>
          <a:p>
            <a:pPr lvl="4"/>
            <a:r>
              <a:rPr lang="mn-MN" sz="1200" dirty="0" smtClean="0">
                <a:latin typeface="Arial" pitchFamily="34" charset="0"/>
                <a:cs typeface="Arial" pitchFamily="34" charset="0"/>
              </a:rPr>
              <a:t>   Онолын түвшинд  хэрэглэх боломжийг гаргах, зөвлөх</a:t>
            </a:r>
          </a:p>
          <a:p>
            <a:pPr lvl="4"/>
            <a:r>
              <a:rPr lang="mn-MN" sz="1200" dirty="0" smtClean="0">
                <a:latin typeface="Arial" pitchFamily="34" charset="0"/>
                <a:cs typeface="Arial" pitchFamily="34" charset="0"/>
              </a:rPr>
              <a:t>    Амьдралын түвшинд  хэрэглэж боломжийг гаргах, зөвлөх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Ном зүйг хийх аргачлал </a:t>
            </a:r>
            <a:r>
              <a:rPr lang="mn-MN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mn-MN" sz="32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153400" cy="5254752"/>
          </a:xfrm>
        </p:spPr>
        <p:txBody>
          <a:bodyPr>
            <a:normAutofit fontScale="55000" lnSpcReduction="20000"/>
          </a:bodyPr>
          <a:lstStyle/>
          <a:p>
            <a:endParaRPr lang="mn-MN" sz="2300" dirty="0" smtClean="0"/>
          </a:p>
          <a:p>
            <a:r>
              <a:rPr lang="mn-MN" sz="2900" dirty="0" smtClean="0">
                <a:latin typeface="Arial" pitchFamily="34" charset="0"/>
                <a:cs typeface="Arial" pitchFamily="34" charset="0"/>
              </a:rPr>
              <a:t>Плажиаризм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2900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lagiarism</a:t>
            </a:r>
            <a:r>
              <a:rPr lang="mn-MN" sz="2900" dirty="0" smtClean="0">
                <a:latin typeface="Arial" pitchFamily="34" charset="0"/>
                <a:cs typeface="Arial" pitchFamily="34" charset="0"/>
              </a:rPr>
              <a:t>-бусдыг санааг хулгайлах, хууран мэхлэж ашиглах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)-</a:t>
            </a:r>
            <a:r>
              <a:rPr lang="mn-MN" sz="2900" dirty="0" smtClean="0">
                <a:latin typeface="Arial" pitchFamily="34" charset="0"/>
                <a:cs typeface="Arial" pitchFamily="34" charset="0"/>
              </a:rPr>
              <a:t>аас зайлсхийх</a:t>
            </a:r>
          </a:p>
          <a:p>
            <a:pPr algn="r">
              <a:buNone/>
            </a:pPr>
            <a:r>
              <a:rPr lang="mn-MN" sz="2900" dirty="0" smtClean="0">
                <a:latin typeface="Arial" pitchFamily="34" charset="0"/>
                <a:cs typeface="Arial" pitchFamily="34" charset="0"/>
              </a:rPr>
              <a:t>                             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sz="2500" dirty="0" smtClean="0">
                <a:latin typeface="Arial" pitchFamily="34" charset="0"/>
                <a:cs typeface="Arial" pitchFamily="34" charset="0"/>
              </a:rPr>
              <a:t>Жич: “Судалгаа хийх гэдэг хулгай, луйвар хийнэ” гэсэн үг биш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)</a:t>
            </a:r>
            <a:endParaRPr lang="mn-MN" sz="29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endParaRPr lang="mn-MN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900" dirty="0" smtClean="0">
                <a:latin typeface="Arial" pitchFamily="34" charset="0"/>
                <a:cs typeface="Arial" pitchFamily="34" charset="0"/>
              </a:rPr>
              <a:t>Академик соёл, ёс зүйг баримтлан бүх л бичвэрт ишлэл зүүлтийг  тогтсон стандартын дагуу хийх  </a:t>
            </a:r>
          </a:p>
          <a:p>
            <a:pPr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	 </a:t>
            </a:r>
            <a:endParaRPr lang="mn-MN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n-MN" sz="16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mn-MN" sz="2900" dirty="0" smtClean="0">
                <a:latin typeface="Arial" pitchFamily="34" charset="0"/>
                <a:cs typeface="Arial" pitchFamily="34" charset="0"/>
              </a:rPr>
              <a:t>Харвардын дүрмийн дагуу хийсэн ишлэл зүүлтийн жишээ</a:t>
            </a:r>
          </a:p>
          <a:p>
            <a:pPr>
              <a:buNone/>
            </a:pPr>
            <a:r>
              <a:rPr lang="mn-MN" sz="2900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sz="2500" dirty="0" smtClean="0">
                <a:latin typeface="Arial" pitchFamily="34" charset="0"/>
                <a:cs typeface="Arial" pitchFamily="34" charset="0"/>
              </a:rPr>
              <a:t>             </a:t>
            </a:r>
            <a:r>
              <a:rPr lang="mn-MN" sz="2500" dirty="0" smtClean="0">
                <a:latin typeface="Arial" pitchFamily="34" charset="0"/>
                <a:cs typeface="Arial" pitchFamily="34" charset="0"/>
              </a:rPr>
              <a:t>Жишээ:</a:t>
            </a:r>
          </a:p>
          <a:p>
            <a:pPr>
              <a:buNone/>
            </a:pPr>
            <a:endParaRPr lang="mn-MN" sz="16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17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 ‘ ..Teaching might be regarded as a public service in terms of general educational policy. It is because firstly, it is identified as a profession which has social functions embedded in a society </a:t>
            </a:r>
            <a:r>
              <a:rPr lang="en-US" sz="17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7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Kreber</a:t>
            </a:r>
            <a:r>
              <a:rPr lang="en-US" sz="17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2002)</a:t>
            </a:r>
            <a:endParaRPr lang="mn-MN" sz="17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sz="17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    “… fair distribution of good and service; equal access for opportunity, opportunity for participation and cost effectiveness </a:t>
            </a:r>
            <a:r>
              <a:rPr lang="en-US" sz="17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7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Skovsmose</a:t>
            </a:r>
            <a:r>
              <a:rPr lang="en-US" sz="17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1994, p.28)…”</a:t>
            </a:r>
            <a:r>
              <a:rPr lang="mn-MN" sz="17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7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mn-MN" sz="1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mn-MN" sz="2900" dirty="0" smtClean="0">
                <a:latin typeface="Arial" pitchFamily="34" charset="0"/>
                <a:cs typeface="Arial" pitchFamily="34" charset="0"/>
              </a:rPr>
              <a:t>Ном зүйн хэсэгт орсон лавлах материалыг  тогтсон стандартын дагуу хийх </a:t>
            </a:r>
          </a:p>
          <a:p>
            <a:pPr>
              <a:buNone/>
            </a:pPr>
            <a:r>
              <a:rPr lang="mn-MN" sz="2900" dirty="0" smtClean="0">
                <a:latin typeface="Arial" pitchFamily="34" charset="0"/>
                <a:cs typeface="Arial" pitchFamily="34" charset="0"/>
              </a:rPr>
              <a:t>     </a:t>
            </a:r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mn-MN" sz="2000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mn-MN" sz="2500" dirty="0" smtClean="0">
                <a:latin typeface="Arial" pitchFamily="34" charset="0"/>
                <a:cs typeface="Arial" pitchFamily="34" charset="0"/>
              </a:rPr>
              <a:t>Жишээ</a:t>
            </a:r>
            <a:r>
              <a:rPr lang="en-US" sz="25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2">
              <a:buNone/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mn-MN" sz="17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Halliman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, T, M 2005, </a:t>
            </a:r>
            <a:r>
              <a:rPr lang="en-US" sz="1700" i="1" dirty="0" smtClean="0">
                <a:latin typeface="Arial" pitchFamily="34" charset="0"/>
                <a:cs typeface="Arial" pitchFamily="34" charset="0"/>
              </a:rPr>
              <a:t>The normative Culture of a school and student socialization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Hedges,V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&amp; Schneider, B (ed.) </a:t>
            </a:r>
            <a:r>
              <a:rPr lang="en-US" sz="1700" i="1" dirty="0" smtClean="0">
                <a:latin typeface="Arial" pitchFamily="34" charset="0"/>
                <a:cs typeface="Arial" pitchFamily="34" charset="0"/>
              </a:rPr>
              <a:t>The school Organization of schooling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, Russell Sage Foundation, New York</a:t>
            </a:r>
            <a:endParaRPr lang="mn-MN" sz="17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n-MN" sz="1800" dirty="0" smtClean="0">
                <a:latin typeface="Arial" pitchFamily="34" charset="0"/>
                <a:cs typeface="Arial" pitchFamily="34" charset="0"/>
              </a:rPr>
              <a:t>     </a:t>
            </a:r>
          </a:p>
          <a:p>
            <a:pPr lvl="2">
              <a:buNone/>
            </a:pPr>
            <a:endParaRPr lang="en-US" sz="15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467600" cy="960438"/>
          </a:xfrm>
        </p:spPr>
        <p:txBody>
          <a:bodyPr/>
          <a:lstStyle/>
          <a:p>
            <a:pPr algn="ctr"/>
            <a:r>
              <a:rPr lang="mn-MN" dirty="0" smtClean="0"/>
              <a:t> </a:t>
            </a:r>
            <a:r>
              <a:rPr lang="mn-MN" dirty="0" smtClean="0">
                <a:solidFill>
                  <a:schemeClr val="tx1"/>
                </a:solidFill>
              </a:rPr>
              <a:t>Ном зүй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>
                <a:hlinkClick r:id="rId2"/>
              </a:rPr>
              <a:t>http://mr-institute.blogspot.com</a:t>
            </a:r>
            <a:r>
              <a:rPr lang="en-US" sz="2000" dirty="0" smtClean="0"/>
              <a:t>   </a:t>
            </a:r>
          </a:p>
          <a:p>
            <a:pPr lvl="2">
              <a:buNone/>
            </a:pPr>
            <a:r>
              <a:rPr lang="en-US" sz="1500" dirty="0" smtClean="0"/>
              <a:t>                                          ( </a:t>
            </a:r>
            <a:r>
              <a:rPr lang="mn-MN" sz="1500" dirty="0" smtClean="0"/>
              <a:t>эссэ, төсөл, тайлан, тезис ..англи хэлээр</a:t>
            </a:r>
            <a:r>
              <a:rPr lang="en-US" sz="1500" dirty="0" smtClean="0"/>
              <a:t>)</a:t>
            </a:r>
            <a:endParaRPr lang="mn-MN" sz="1500" dirty="0" smtClean="0"/>
          </a:p>
          <a:p>
            <a:pPr lvl="2">
              <a:buNone/>
            </a:pPr>
            <a:endParaRPr lang="mn-MN" sz="1500" dirty="0" smtClean="0">
              <a:hlinkClick r:id="rId3"/>
            </a:endParaRPr>
          </a:p>
          <a:p>
            <a:pPr>
              <a:buNone/>
            </a:pPr>
            <a:r>
              <a:rPr lang="en-US" dirty="0" smtClean="0">
                <a:hlinkClick r:id="rId3"/>
              </a:rPr>
              <a:t>http://undesniibolovsrol.blogspot.com</a:t>
            </a:r>
            <a:r>
              <a:rPr lang="en-US" dirty="0" smtClean="0"/>
              <a:t>  </a:t>
            </a:r>
          </a:p>
          <a:p>
            <a:pPr lvl="2">
              <a:buNone/>
            </a:pPr>
            <a:r>
              <a:rPr lang="en-US" sz="1500" dirty="0" smtClean="0"/>
              <a:t>                                           (</a:t>
            </a:r>
            <a:r>
              <a:rPr lang="mn-MN" sz="1500" dirty="0" smtClean="0"/>
              <a:t>эссэ, монгол хэлээр</a:t>
            </a:r>
            <a:r>
              <a:rPr lang="en-US" sz="1500" dirty="0" smtClean="0"/>
              <a:t>)</a:t>
            </a:r>
            <a:endParaRPr lang="mn-MN" sz="1500" dirty="0" smtClean="0"/>
          </a:p>
          <a:p>
            <a:pPr>
              <a:buNone/>
            </a:pPr>
            <a:r>
              <a:rPr lang="en-US" dirty="0" smtClean="0">
                <a:hlinkClick r:id="rId4"/>
              </a:rPr>
              <a:t>http://libweb.anglia.ac.uk/referencing/harvard.htm</a:t>
            </a:r>
            <a:r>
              <a:rPr lang="en-US" dirty="0" smtClean="0"/>
              <a:t> </a:t>
            </a:r>
            <a:endParaRPr lang="mn-MN" dirty="0" smtClean="0"/>
          </a:p>
          <a:p>
            <a:pPr>
              <a:buNone/>
            </a:pPr>
            <a:r>
              <a:rPr lang="mn-MN" sz="1600" dirty="0" smtClean="0"/>
              <a:t>                                             </a:t>
            </a:r>
            <a:r>
              <a:rPr lang="en-US" sz="1600" dirty="0" smtClean="0"/>
              <a:t>(</a:t>
            </a:r>
            <a:r>
              <a:rPr lang="mn-MN" sz="1600" dirty="0" smtClean="0"/>
              <a:t>Ишлэл зүүлт, ном зүйн Харвардын дүрэм</a:t>
            </a:r>
            <a:r>
              <a:rPr lang="en-US" sz="1600" dirty="0" smtClean="0"/>
              <a:t>)</a:t>
            </a:r>
            <a:endParaRPr lang="mn-MN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0"/>
            <a:ext cx="6934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mn-MN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mn-MN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Арга олоход ажлын тал хийгдэх шиг болдог.</a:t>
            </a:r>
            <a:br>
              <a:rPr lang="mn-MN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mn-M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Бодрол, эргэцүүлэл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091D05-B1A9-4D11-8FEF-B6214E7C929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603</TotalTime>
  <Words>795</Words>
  <Application>Microsoft Office PowerPoint</Application>
  <PresentationFormat>On-screen Show (4:3)</PresentationFormat>
  <Paragraphs>170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Oriel</vt:lpstr>
      <vt:lpstr>Диплом, диссертаци бичих аргачлал </vt:lpstr>
      <vt:lpstr> Агуулга</vt:lpstr>
      <vt:lpstr>Сэдвийг нэрчлэх аргачлал</vt:lpstr>
      <vt:lpstr>Агуулгыг гарчиглах аргачлал</vt:lpstr>
      <vt:lpstr>     Бүлэг бичих аргачлал   Нэгдүгээр бүлэг: Удиртгал </vt:lpstr>
      <vt:lpstr>Бүлэг бичих аргачлал          Хоёрдугаар бүлэг: Судалгааны ажлын онолын үндэс </vt:lpstr>
      <vt:lpstr>        Бүлэг бичих аргачлал    Гуравдугаар бүлэг: Өгөгдөл, арга зүй </vt:lpstr>
      <vt:lpstr>Бүлэг бичих аргачлал    Дөрөвдүгээр бүлэг: Судалгааны үр дүн, хэлэлцүүлэг  </vt:lpstr>
      <vt:lpstr>Бүлэг бичих аргачлал    тавдугаар бүлэг: дүгнэлт, зөвлөмж  </vt:lpstr>
      <vt:lpstr>Ном зүйг хийх аргачлал  </vt:lpstr>
      <vt:lpstr> Ном зүй </vt:lpstr>
      <vt:lpstr>        Арга олоход ажлын тал хийгдэх шиг болдог.                                           (Бодрол, эргэцүүлэл)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National Vocational Qualifications Framework as the underpinning instrument for the development of a policy, legislative and regulatory framework to guide rationalization and equalization of the national TVET system.</dc:title>
  <dc:creator>Orgilmaa</dc:creator>
  <cp:lastModifiedBy>Lanka</cp:lastModifiedBy>
  <cp:revision>64</cp:revision>
  <dcterms:created xsi:type="dcterms:W3CDTF">2011-10-06T08:10:59Z</dcterms:created>
  <dcterms:modified xsi:type="dcterms:W3CDTF">2014-09-16T08:13:26Z</dcterms:modified>
</cp:coreProperties>
</file>