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handoutMasterIdLst>
    <p:handoutMasterId r:id="rId25"/>
  </p:handoutMasterIdLst>
  <p:sldIdLst>
    <p:sldId id="256" r:id="rId2"/>
    <p:sldId id="257" r:id="rId3"/>
    <p:sldId id="259" r:id="rId4"/>
    <p:sldId id="260" r:id="rId5"/>
    <p:sldId id="271"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7" r:id="rId21"/>
    <p:sldId id="278" r:id="rId22"/>
    <p:sldId id="279"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8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SST\Nomin\zardal\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scatterChart>
        <c:scatterStyle val="smoothMarker"/>
        <c:ser>
          <c:idx val="0"/>
          <c:order val="0"/>
          <c:tx>
            <c:strRef>
              <c:f>Sheet2!$D$5</c:f>
              <c:strCache>
                <c:ptCount val="1"/>
                <c:pt idx="0">
                  <c:v>Цахилгааны зардал</c:v>
                </c:pt>
              </c:strCache>
            </c:strRef>
          </c:tx>
          <c:xVal>
            <c:numRef>
              <c:f>Sheet2!$C$6:$C$11</c:f>
              <c:numCache>
                <c:formatCode>_(* #,##0_);_(* \(#,##0\);_(* "-"??_);_(@_)</c:formatCode>
                <c:ptCount val="6"/>
                <c:pt idx="0">
                  <c:v>390</c:v>
                </c:pt>
                <c:pt idx="1">
                  <c:v>390</c:v>
                </c:pt>
                <c:pt idx="2">
                  <c:v>410</c:v>
                </c:pt>
                <c:pt idx="3">
                  <c:v>525</c:v>
                </c:pt>
                <c:pt idx="4">
                  <c:v>645</c:v>
                </c:pt>
                <c:pt idx="5">
                  <c:v>720</c:v>
                </c:pt>
              </c:numCache>
            </c:numRef>
          </c:xVal>
          <c:yVal>
            <c:numRef>
              <c:f>Sheet2!$D$6:$D$11</c:f>
              <c:numCache>
                <c:formatCode>_(* #,##0_);_(* \(#,##0\);_(* "-"??_);_(@_)</c:formatCode>
                <c:ptCount val="6"/>
                <c:pt idx="0">
                  <c:v>100000</c:v>
                </c:pt>
                <c:pt idx="1">
                  <c:v>100000</c:v>
                </c:pt>
                <c:pt idx="2">
                  <c:v>100000</c:v>
                </c:pt>
                <c:pt idx="3">
                  <c:v>110000</c:v>
                </c:pt>
                <c:pt idx="4">
                  <c:v>116000</c:v>
                </c:pt>
                <c:pt idx="5">
                  <c:v>136000</c:v>
                </c:pt>
              </c:numCache>
            </c:numRef>
          </c:yVal>
          <c:smooth val="1"/>
        </c:ser>
        <c:axId val="51231744"/>
        <c:axId val="51246208"/>
      </c:scatterChart>
      <c:valAx>
        <c:axId val="51231744"/>
        <c:scaling>
          <c:orientation val="minMax"/>
        </c:scaling>
        <c:axPos val="b"/>
        <c:title>
          <c:tx>
            <c:rich>
              <a:bodyPr/>
              <a:lstStyle/>
              <a:p>
                <a:pPr>
                  <a:defRPr/>
                </a:pPr>
                <a:r>
                  <a:rPr lang="mn-MN"/>
                  <a:t>ажилласан</a:t>
                </a:r>
                <a:r>
                  <a:rPr lang="mn-MN" baseline="0"/>
                  <a:t> машин цаг </a:t>
                </a:r>
                <a:endParaRPr lang="en-US"/>
              </a:p>
            </c:rich>
          </c:tx>
          <c:layout/>
        </c:title>
        <c:numFmt formatCode="_(* #,##0_);_(* \(#,##0\);_(* &quot;-&quot;??_);_(@_)" sourceLinked="1"/>
        <c:majorTickMark val="none"/>
        <c:tickLblPos val="nextTo"/>
        <c:crossAx val="51246208"/>
        <c:crosses val="autoZero"/>
        <c:crossBetween val="midCat"/>
      </c:valAx>
      <c:valAx>
        <c:axId val="51246208"/>
        <c:scaling>
          <c:orientation val="minMax"/>
        </c:scaling>
        <c:axPos val="l"/>
        <c:majorGridlines/>
        <c:title>
          <c:tx>
            <c:rich>
              <a:bodyPr/>
              <a:lstStyle/>
              <a:p>
                <a:pPr>
                  <a:defRPr/>
                </a:pPr>
                <a:r>
                  <a:rPr lang="mn-MN"/>
                  <a:t>Цахилгааны</a:t>
                </a:r>
                <a:r>
                  <a:rPr lang="mn-MN" baseline="0"/>
                  <a:t> зардал</a:t>
                </a:r>
                <a:endParaRPr lang="en-US"/>
              </a:p>
            </c:rich>
          </c:tx>
          <c:layout/>
        </c:title>
        <c:numFmt formatCode="_(* #,##0_);_(* \(#,##0\);_(* &quot;-&quot;??_);_(@_)" sourceLinked="1"/>
        <c:majorTickMark val="none"/>
        <c:tickLblPos val="nextTo"/>
        <c:crossAx val="51231744"/>
        <c:crosses val="autoZero"/>
        <c:crossBetween val="midCat"/>
      </c:valAx>
    </c:plotArea>
    <c:legend>
      <c:legendPos val="r"/>
      <c:layout/>
    </c:legend>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0.14865</cdr:x>
      <cdr:y>0.22152</cdr:y>
    </cdr:from>
    <cdr:to>
      <cdr:x>0.65417</cdr:x>
      <cdr:y>0.65823</cdr:y>
    </cdr:to>
    <cdr:sp macro="" textlink="">
      <cdr:nvSpPr>
        <cdr:cNvPr id="3" name="Straight Connector 2"/>
        <cdr:cNvSpPr/>
      </cdr:nvSpPr>
      <cdr:spPr>
        <a:xfrm xmlns:a="http://schemas.openxmlformats.org/drawingml/2006/main" rot="10800000" flipV="1">
          <a:off x="838200" y="666753"/>
          <a:ext cx="2850534" cy="1314447"/>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327F0BC-1470-4C37-9BE0-E37D9D755A62}" type="datetimeFigureOut">
              <a:rPr lang="en-US" smtClean="0"/>
              <a:pPr/>
              <a:t>4/19/2014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F670B6-B013-4DD1-A77B-A83A39AE1D5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C1A2C18-DA1C-426C-A818-242388F9BE30}" type="datetimeFigureOut">
              <a:rPr lang="en-US" smtClean="0"/>
              <a:pPr/>
              <a:t>4/19/2014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C045127-84D3-4EF3-BC98-A31EA6FB476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1A2C18-DA1C-426C-A818-242388F9BE30}"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C1A2C18-DA1C-426C-A818-242388F9BE30}"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45127-84D3-4EF3-BC98-A31EA6FB476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C1A2C18-DA1C-426C-A818-242388F9BE30}" type="datetimeFigureOut">
              <a:rPr lang="en-US" smtClean="0"/>
              <a:pPr/>
              <a:t>4/19/2014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C1A2C18-DA1C-426C-A818-242388F9BE30}" type="datetimeFigureOut">
              <a:rPr lang="en-US" smtClean="0"/>
              <a:pPr/>
              <a:t>4/19/2014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C1A2C18-DA1C-426C-A818-242388F9BE30}" type="datetimeFigureOut">
              <a:rPr lang="en-US" smtClean="0"/>
              <a:pPr/>
              <a:t>4/19/2014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A2C18-DA1C-426C-A818-242388F9BE30}" type="datetimeFigureOut">
              <a:rPr lang="en-US" smtClean="0"/>
              <a:pPr/>
              <a:t>4/19/2014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C1A2C18-DA1C-426C-A818-242388F9BE30}" type="datetimeFigureOut">
              <a:rPr lang="en-US" smtClean="0"/>
              <a:pPr/>
              <a:t>4/19/2014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C1A2C18-DA1C-426C-A818-242388F9BE30}" type="datetimeFigureOut">
              <a:rPr lang="en-US" smtClean="0"/>
              <a:pPr/>
              <a:t>4/19/2014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C045127-84D3-4EF3-BC98-A31EA6FB476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1A2C18-DA1C-426C-A818-242388F9BE30}"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1A2C18-DA1C-426C-A818-242388F9BE30}" type="datetimeFigureOut">
              <a:rPr lang="en-US" smtClean="0"/>
              <a:pPr/>
              <a:t>4/19/2014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45127-84D3-4EF3-BC98-A31EA6FB47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C1A2C18-DA1C-426C-A818-242388F9BE30}" type="datetimeFigureOut">
              <a:rPr lang="en-US" smtClean="0"/>
              <a:pPr/>
              <a:t>4/19/2014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C045127-84D3-4EF3-BC98-A31EA6FB476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066800"/>
            <a:ext cx="8763000" cy="2743199"/>
          </a:xfrm>
        </p:spPr>
        <p:txBody>
          <a:bodyPr>
            <a:noAutofit/>
          </a:bodyPr>
          <a:lstStyle/>
          <a:p>
            <a:pPr algn="ctr"/>
            <a:r>
              <a:rPr lang="mn-MN" sz="3600" b="1" i="1" dirty="0">
                <a:latin typeface="Arial Mon" pitchFamily="34" charset="0"/>
                <a:cs typeface="Arial Mon" pitchFamily="34" charset="0"/>
              </a:rPr>
              <a:t>Зардлын төлөв байдал, хамаарлын шинжилгээ,   Олон хүчин зүйлийн регрессийн</a:t>
            </a:r>
            <a:r>
              <a:rPr lang="mn-MN" sz="3600" b="1" dirty="0">
                <a:latin typeface="Arial Mon" pitchFamily="34" charset="0"/>
                <a:cs typeface="Arial Mon" pitchFamily="34" charset="0"/>
              </a:rPr>
              <a:t> загвар</a:t>
            </a:r>
            <a:r>
              <a:rPr lang="en-US" sz="3600" dirty="0">
                <a:latin typeface="Arial Mon" pitchFamily="34" charset="0"/>
                <a:cs typeface="Arial Mon" pitchFamily="34" charset="0"/>
              </a:rPr>
              <a:t/>
            </a:r>
            <a:br>
              <a:rPr lang="en-US" sz="3600" dirty="0">
                <a:latin typeface="Arial Mon" pitchFamily="34" charset="0"/>
                <a:cs typeface="Arial Mon" pitchFamily="34" charset="0"/>
              </a:rPr>
            </a:br>
            <a:endParaRPr lang="en-US" sz="3600" dirty="0">
              <a:latin typeface="Arial Mon" pitchFamily="34" charset="0"/>
              <a:cs typeface="Arial Mon" pitchFamily="34" charset="0"/>
            </a:endParaRPr>
          </a:p>
        </p:txBody>
      </p:sp>
      <p:sp>
        <p:nvSpPr>
          <p:cNvPr id="3" name="Subtitle 2"/>
          <p:cNvSpPr>
            <a:spLocks noGrp="1"/>
          </p:cNvSpPr>
          <p:nvPr>
            <p:ph type="subTitle" idx="1"/>
          </p:nvPr>
        </p:nvSpPr>
        <p:spPr>
          <a:xfrm>
            <a:off x="914400" y="4114800"/>
            <a:ext cx="7854696" cy="1752600"/>
          </a:xfrm>
        </p:spPr>
        <p:txBody>
          <a:bodyPr>
            <a:normAutofit/>
          </a:bodyPr>
          <a:lstStyle/>
          <a:p>
            <a:pPr algn="r"/>
            <a:r>
              <a:rPr lang="mn-MN" sz="2000" dirty="0" smtClean="0">
                <a:latin typeface="Arial Mon" pitchFamily="34" charset="0"/>
                <a:cs typeface="Arial Mon" pitchFamily="34" charset="0"/>
              </a:rPr>
              <a:t>Гүйтэцгэсэн: Т. Номин / магистрантНББ</a:t>
            </a:r>
            <a:endParaRPr lang="en-US" sz="2000"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mn-MN" dirty="0" smtClean="0">
                <a:latin typeface="Arial Mon" pitchFamily="34" charset="0"/>
                <a:cs typeface="Arial Mon" pitchFamily="34" charset="0"/>
              </a:rPr>
              <a:t>Агуулга </a:t>
            </a:r>
            <a:endParaRPr lang="en-US" dirty="0">
              <a:latin typeface="Arial Mon" pitchFamily="34" charset="0"/>
              <a:cs typeface="Arial Mon" pitchFamily="34" charset="0"/>
            </a:endParaRPr>
          </a:p>
        </p:txBody>
      </p:sp>
      <p:sp>
        <p:nvSpPr>
          <p:cNvPr id="3" name="Content Placeholder 2"/>
          <p:cNvSpPr>
            <a:spLocks noGrp="1"/>
          </p:cNvSpPr>
          <p:nvPr>
            <p:ph idx="1"/>
          </p:nvPr>
        </p:nvSpPr>
        <p:spPr/>
        <p:txBody>
          <a:bodyPr>
            <a:noAutofit/>
          </a:bodyPr>
          <a:lstStyle/>
          <a:p>
            <a:r>
              <a:rPr lang="mn-MN" sz="2200" dirty="0" smtClean="0">
                <a:latin typeface="Arial Mon" pitchFamily="34" charset="0"/>
                <a:cs typeface="Arial Mon" pitchFamily="34" charset="0"/>
              </a:rPr>
              <a:t>Зардлын ангилал</a:t>
            </a:r>
          </a:p>
          <a:p>
            <a:r>
              <a:rPr lang="mn-MN" sz="2200" dirty="0" smtClean="0">
                <a:latin typeface="Arial Mon" pitchFamily="34" charset="0"/>
                <a:cs typeface="Arial Mon" pitchFamily="34" charset="0"/>
              </a:rPr>
              <a:t>Холимог зардлын бүтэц, онцлог</a:t>
            </a:r>
          </a:p>
          <a:p>
            <a:r>
              <a:rPr lang="mn-MN" sz="2200" dirty="0">
                <a:latin typeface="Arial Mon" pitchFamily="34" charset="0"/>
                <a:cs typeface="Arial Mon" pitchFamily="34" charset="0"/>
              </a:rPr>
              <a:t> Холимог зардлыг хувьсах ба тогтмол элментээр нь ангилах гурван </a:t>
            </a:r>
            <a:r>
              <a:rPr lang="mn-MN" sz="2200" dirty="0" smtClean="0">
                <a:latin typeface="Arial Mon" pitchFamily="34" charset="0"/>
                <a:cs typeface="Arial Mon" pitchFamily="34" charset="0"/>
              </a:rPr>
              <a:t>арга</a:t>
            </a:r>
          </a:p>
          <a:p>
            <a:pPr lvl="0"/>
            <a:r>
              <a:rPr lang="mn-MN" sz="2200" dirty="0" smtClean="0">
                <a:latin typeface="Arial Mon" pitchFamily="34" charset="0"/>
                <a:cs typeface="Arial Mon" pitchFamily="34" charset="0"/>
              </a:rPr>
              <a:t>Дээд ба доод цэгийн арга, Жишээ</a:t>
            </a:r>
          </a:p>
          <a:p>
            <a:pPr lvl="0"/>
            <a:r>
              <a:rPr lang="mn-MN" sz="2200" dirty="0" smtClean="0">
                <a:latin typeface="Arial Mon" pitchFamily="34" charset="0"/>
                <a:cs typeface="Arial Mon" pitchFamily="34" charset="0"/>
              </a:rPr>
              <a:t>Статистик графикийн арга, Жишээ</a:t>
            </a:r>
          </a:p>
          <a:p>
            <a:pPr lvl="0"/>
            <a:r>
              <a:rPr lang="mn-MN" sz="2200" dirty="0" smtClean="0">
                <a:latin typeface="Arial Mon" pitchFamily="34" charset="0"/>
                <a:cs typeface="Arial Mon" pitchFamily="34" charset="0"/>
              </a:rPr>
              <a:t>Хамгийн бага квадратын арга / регрессийн арга /, Жишээ</a:t>
            </a:r>
          </a:p>
          <a:p>
            <a:pPr lvl="0"/>
            <a:r>
              <a:rPr lang="mn-MN" sz="2200" dirty="0" smtClean="0">
                <a:latin typeface="Arial Mon" pitchFamily="34" charset="0"/>
                <a:cs typeface="Arial Mon" pitchFamily="34" charset="0"/>
              </a:rPr>
              <a:t>Зардлын динамик шинжилгээ /Корреляцийн шинжилгээ/</a:t>
            </a:r>
          </a:p>
          <a:p>
            <a:pPr lvl="0"/>
            <a:r>
              <a:rPr lang="mn-MN" sz="2200" dirty="0" smtClean="0">
                <a:latin typeface="Arial Mon" pitchFamily="34" charset="0"/>
                <a:cs typeface="Arial Mon" pitchFamily="34" charset="0"/>
              </a:rPr>
              <a:t>Зардлын динамик шинжилгээ /Тооцоололын стандарт алдаа/</a:t>
            </a:r>
          </a:p>
          <a:p>
            <a:r>
              <a:rPr lang="mn-MN" sz="2200" dirty="0" smtClean="0">
                <a:latin typeface="Arial Mon" pitchFamily="34" charset="0"/>
                <a:cs typeface="Arial Mon" pitchFamily="34" charset="0"/>
              </a:rPr>
              <a:t>Олон хэмжээт регрессийн шинжилгээ </a:t>
            </a:r>
            <a:endParaRPr lang="en-US" sz="2200" dirty="0" smtClean="0">
              <a:latin typeface="Arial Mon" pitchFamily="34" charset="0"/>
              <a:cs typeface="Arial Mon" pitchFamily="34" charset="0"/>
            </a:endParaRPr>
          </a:p>
          <a:p>
            <a:pPr lvl="0"/>
            <a:endParaRPr lang="mn-MN" sz="2200" dirty="0" smtClean="0">
              <a:latin typeface="Arial Mon" pitchFamily="34" charset="0"/>
              <a:cs typeface="Arial Mon" pitchFamily="34" charset="0"/>
            </a:endParaRPr>
          </a:p>
          <a:p>
            <a:endParaRPr lang="en-US" sz="2200"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smtClean="0">
                <a:latin typeface="Arial Mon" pitchFamily="34" charset="0"/>
                <a:cs typeface="Arial Mon" pitchFamily="34" charset="0"/>
              </a:rPr>
              <a:t>Зардлын ангилал</a:t>
            </a:r>
            <a:endParaRPr lang="en-US" dirty="0"/>
          </a:p>
        </p:txBody>
      </p:sp>
      <p:graphicFrame>
        <p:nvGraphicFramePr>
          <p:cNvPr id="4" name="Content Placeholder 3"/>
          <p:cNvGraphicFramePr>
            <a:graphicFrameLocks noGrp="1"/>
          </p:cNvGraphicFramePr>
          <p:nvPr>
            <p:ph idx="1"/>
          </p:nvPr>
        </p:nvGraphicFramePr>
        <p:xfrm>
          <a:off x="1143000" y="1905000"/>
          <a:ext cx="6477000" cy="4525961"/>
        </p:xfrm>
        <a:graphic>
          <a:graphicData uri="http://schemas.openxmlformats.org/drawingml/2006/table">
            <a:tbl>
              <a:tblPr/>
              <a:tblGrid>
                <a:gridCol w="1898796"/>
                <a:gridCol w="1898796"/>
                <a:gridCol w="2679408"/>
              </a:tblGrid>
              <a:tr h="359394">
                <a:tc>
                  <a:txBody>
                    <a:bodyPr/>
                    <a:lstStyle/>
                    <a:p>
                      <a:pPr marL="0" marR="0" algn="just">
                        <a:lnSpc>
                          <a:spcPct val="115000"/>
                        </a:lnSpc>
                        <a:spcBef>
                          <a:spcPts val="0"/>
                        </a:spcBef>
                        <a:spcAft>
                          <a:spcPts val="0"/>
                        </a:spcAft>
                      </a:pPr>
                      <a:r>
                        <a:rPr lang="en-US" sz="1000" b="1" dirty="0" err="1">
                          <a:solidFill>
                            <a:srgbClr val="000000"/>
                          </a:solidFill>
                          <a:latin typeface="Arial Mon"/>
                          <a:ea typeface="Times New Roman"/>
                          <a:cs typeface="Times New Roman"/>
                        </a:rPr>
                        <a:t>Зардлын</a:t>
                      </a:r>
                      <a:r>
                        <a:rPr lang="en-US" sz="1000" b="1" dirty="0">
                          <a:solidFill>
                            <a:srgbClr val="000000"/>
                          </a:solidFill>
                          <a:latin typeface="Arial Mon"/>
                          <a:ea typeface="Times New Roman"/>
                          <a:cs typeface="Times New Roman"/>
                        </a:rPr>
                        <a:t> </a:t>
                      </a:r>
                      <a:r>
                        <a:rPr lang="en-US" sz="1000" b="1" dirty="0" err="1">
                          <a:solidFill>
                            <a:srgbClr val="000000"/>
                          </a:solidFill>
                          <a:latin typeface="Arial Mon"/>
                          <a:ea typeface="Times New Roman"/>
                          <a:cs typeface="Times New Roman"/>
                        </a:rPr>
                        <a:t>бүртгэлийн</a:t>
                      </a:r>
                      <a:r>
                        <a:rPr lang="en-US" sz="1000" b="1" dirty="0">
                          <a:solidFill>
                            <a:srgbClr val="000000"/>
                          </a:solidFill>
                          <a:latin typeface="Arial Mon"/>
                          <a:ea typeface="Times New Roman"/>
                          <a:cs typeface="Times New Roman"/>
                        </a:rPr>
                        <a:t> </a:t>
                      </a:r>
                      <a:r>
                        <a:rPr lang="en-US" sz="1000" b="1" dirty="0" err="1">
                          <a:solidFill>
                            <a:srgbClr val="000000"/>
                          </a:solidFill>
                          <a:latin typeface="Arial Mon"/>
                          <a:ea typeface="Times New Roman"/>
                          <a:cs typeface="Times New Roman"/>
                        </a:rPr>
                        <a:t>чиг</a:t>
                      </a:r>
                      <a:r>
                        <a:rPr lang="en-US" sz="1000" b="1" dirty="0">
                          <a:solidFill>
                            <a:srgbClr val="000000"/>
                          </a:solidFill>
                          <a:latin typeface="Arial Mon"/>
                          <a:ea typeface="Times New Roman"/>
                          <a:cs typeface="Times New Roman"/>
                        </a:rPr>
                        <a:t> </a:t>
                      </a:r>
                      <a:r>
                        <a:rPr lang="en-US" sz="1000" b="1" dirty="0" err="1">
                          <a:solidFill>
                            <a:srgbClr val="000000"/>
                          </a:solidFill>
                          <a:latin typeface="Arial Mon"/>
                          <a:ea typeface="Times New Roman"/>
                          <a:cs typeface="Times New Roman"/>
                        </a:rPr>
                        <a:t>хандлага</a:t>
                      </a:r>
                      <a:r>
                        <a:rPr lang="en-US" sz="1000" b="1" dirty="0">
                          <a:solidFill>
                            <a:srgbClr val="000000"/>
                          </a:solidFill>
                          <a:latin typeface="Arial Mon"/>
                          <a:ea typeface="Times New Roman"/>
                          <a:cs typeface="Times New Roman"/>
                        </a:rPr>
                        <a:t> </a:t>
                      </a:r>
                      <a:endParaRPr lang="en-US" sz="1000" dirty="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solidFill>
                            <a:srgbClr val="000000"/>
                          </a:solidFill>
                          <a:latin typeface="Arial Mon"/>
                          <a:ea typeface="Times New Roman"/>
                          <a:cs typeface="Times New Roman"/>
                        </a:rPr>
                        <a:t>Ангиллын шинж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solidFill>
                            <a:srgbClr val="000000"/>
                          </a:solidFill>
                          <a:latin typeface="Arial Mon"/>
                          <a:ea typeface="Times New Roman"/>
                          <a:cs typeface="Times New Roman"/>
                        </a:rPr>
                        <a:t>Ангилал</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7849">
                <a:tc rowSpan="3">
                  <a:txBody>
                    <a:bodyPr/>
                    <a:lstStyle/>
                    <a:p>
                      <a:pPr marL="0" marR="0" algn="just">
                        <a:lnSpc>
                          <a:spcPct val="115000"/>
                        </a:lnSpc>
                        <a:spcBef>
                          <a:spcPts val="0"/>
                        </a:spcBef>
                        <a:spcAft>
                          <a:spcPts val="0"/>
                        </a:spcAft>
                      </a:pPr>
                      <a:r>
                        <a:rPr lang="en-US" sz="1000" dirty="0" err="1">
                          <a:solidFill>
                            <a:srgbClr val="000000"/>
                          </a:solidFill>
                          <a:latin typeface="Arial Mon"/>
                          <a:ea typeface="Times New Roman"/>
                          <a:cs typeface="Times New Roman"/>
                        </a:rPr>
                        <a:t>Үйлдвэрлэсэн</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бүтээгдэхүүн</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үзүүлсэн</a:t>
                      </a:r>
                      <a:r>
                        <a:rPr lang="en-US" sz="1000" dirty="0">
                          <a:solidFill>
                            <a:srgbClr val="000000"/>
                          </a:solidFill>
                          <a:latin typeface="Arial Mon"/>
                          <a:ea typeface="Times New Roman"/>
                          <a:cs typeface="Times New Roman"/>
                        </a:rPr>
                        <a:t> </a:t>
                      </a:r>
                      <a:r>
                        <a:rPr lang="en-US" sz="1000" dirty="0" err="1" smtClean="0">
                          <a:solidFill>
                            <a:srgbClr val="000000"/>
                          </a:solidFill>
                          <a:latin typeface="Arial Mon"/>
                          <a:ea typeface="Times New Roman"/>
                          <a:cs typeface="Times New Roman"/>
                        </a:rPr>
                        <a:t>үйлчилн</a:t>
                      </a:r>
                      <a:r>
                        <a:rPr lang="mn-MN" sz="1000" dirty="0" smtClean="0">
                          <a:solidFill>
                            <a:srgbClr val="000000"/>
                          </a:solidFill>
                          <a:latin typeface="Arial Mon"/>
                          <a:ea typeface="Times New Roman"/>
                          <a:cs typeface="Times New Roman"/>
                        </a:rPr>
                        <a:t>ий</a:t>
                      </a:r>
                      <a:r>
                        <a:rPr lang="en-US" sz="1000" dirty="0" smtClean="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нөөцийн</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өртгийг</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тодорхойлох</a:t>
                      </a:r>
                      <a:endParaRPr lang="en-US" sz="1000" dirty="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Бүтцээр нь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Үйлдвэрлэлийн ба үйлдвэрлэлийн биш</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7849">
                <a:tc vMerge="1">
                  <a:txBody>
                    <a:bodyPr/>
                    <a:lstStyle/>
                    <a:p>
                      <a:endParaRPr lang="en-US"/>
                    </a:p>
                  </a:txBody>
                  <a:tcPr/>
                </a:tc>
                <a:tc rowSpan="2">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Өртөгт хамаарах байдлаар нь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Шууд: Материалын ШЗ, Хөдөлмөрийн ШЗ</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9580">
                <a:tc vMerge="1">
                  <a:txBody>
                    <a:bodyPr/>
                    <a:lstStyle/>
                    <a:p>
                      <a:endParaRPr lang="en-US"/>
                    </a:p>
                  </a:txBody>
                  <a:tcPr/>
                </a:tc>
                <a:tc vMerge="1">
                  <a:txBody>
                    <a:bodyPr/>
                    <a:lstStyle/>
                    <a:p>
                      <a:endParaRPr lang="en-US"/>
                    </a:p>
                  </a:txBody>
                  <a:tcPr/>
                </a:tc>
                <a:tc>
                  <a:txBody>
                    <a:bodyPr/>
                    <a:lstStyle/>
                    <a:p>
                      <a:pPr marL="0" marR="0" algn="just">
                        <a:lnSpc>
                          <a:spcPct val="115000"/>
                        </a:lnSpc>
                        <a:spcBef>
                          <a:spcPts val="0"/>
                        </a:spcBef>
                        <a:spcAft>
                          <a:spcPts val="0"/>
                        </a:spcAft>
                      </a:pPr>
                      <a:r>
                        <a:rPr lang="en-US" sz="1000" dirty="0" err="1">
                          <a:solidFill>
                            <a:srgbClr val="000000"/>
                          </a:solidFill>
                          <a:latin typeface="Arial Mon"/>
                          <a:ea typeface="Times New Roman"/>
                          <a:cs typeface="Times New Roman"/>
                        </a:rPr>
                        <a:t>Шууд</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бус</a:t>
                      </a:r>
                      <a:r>
                        <a:rPr lang="en-US" sz="1000" dirty="0">
                          <a:solidFill>
                            <a:srgbClr val="000000"/>
                          </a:solidFill>
                          <a:latin typeface="Arial Mon"/>
                          <a:ea typeface="Times New Roman"/>
                          <a:cs typeface="Times New Roman"/>
                        </a:rPr>
                        <a:t>: ҮНЗ, </a:t>
                      </a:r>
                      <a:r>
                        <a:rPr lang="en-US" sz="1000" dirty="0" err="1">
                          <a:solidFill>
                            <a:srgbClr val="000000"/>
                          </a:solidFill>
                          <a:latin typeface="Arial Mon"/>
                          <a:ea typeface="Times New Roman"/>
                          <a:cs typeface="Times New Roman"/>
                        </a:rPr>
                        <a:t>Үйлчилгээний</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нэгжийн</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зардал</a:t>
                      </a:r>
                      <a:endParaRPr lang="en-US" sz="1000" dirty="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090">
                <a:tc rowSpan="3">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Удирдлагын шийд гаргахад шаардлагатай мэдээллийг бий болгох, хангах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Үйлдвэрлэлийн хэмжээтэй уялдуулан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dirty="0" err="1">
                          <a:solidFill>
                            <a:srgbClr val="000000"/>
                          </a:solidFill>
                          <a:latin typeface="Arial Mon"/>
                          <a:ea typeface="Times New Roman"/>
                          <a:cs typeface="Times New Roman"/>
                        </a:rPr>
                        <a:t>Тогтмол</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элэгдэл</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даатгал</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татвар</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түрээс</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хүү</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гэх</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мэт</a:t>
                      </a:r>
                      <a:r>
                        <a:rPr lang="en-US" sz="1000" dirty="0">
                          <a:solidFill>
                            <a:srgbClr val="000000"/>
                          </a:solidFill>
                          <a:latin typeface="Arial Mon"/>
                          <a:ea typeface="Times New Roman"/>
                          <a:cs typeface="Times New Roman"/>
                        </a:rPr>
                        <a:t> </a:t>
                      </a:r>
                      <a:endParaRPr lang="en-US" sz="1000" dirty="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090">
                <a:tc vMerge="1">
                  <a:txBody>
                    <a:bodyPr/>
                    <a:lstStyle/>
                    <a:p>
                      <a:endParaRPr lang="en-US"/>
                    </a:p>
                  </a:txBody>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Хугацаагаар нь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Түүхэн, өнөөгийн, ирээдүйн Богино хугацааны, урт хугацааны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5967">
                <a:tc vMerge="1">
                  <a:txBody>
                    <a:bodyPr/>
                    <a:lstStyle/>
                    <a:p>
                      <a:endParaRPr lang="en-US"/>
                    </a:p>
                  </a:txBody>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Удирдлагын шийдвэрт нөлөөлөх байдал</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Тооцоонд орох, үл орох, буцалтгүй, тойрч болох үл болох, Буцалтгүй, тойрч болох үл болох, ялгаварт гэх мэт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7142">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Хяналт тавьж зохицуулалт хийхэд шаардлагатай мэдээллийг бий болгох, хангах</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a:solidFill>
                            <a:srgbClr val="000000"/>
                          </a:solidFill>
                          <a:latin typeface="Arial Mon"/>
                          <a:ea typeface="Times New Roman"/>
                          <a:cs typeface="Times New Roman"/>
                        </a:rPr>
                        <a:t>Хариуцлагын төв--өртгийн төв </a:t>
                      </a:r>
                      <a:endParaRPr lang="en-US" sz="100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dirty="0" err="1">
                          <a:solidFill>
                            <a:srgbClr val="000000"/>
                          </a:solidFill>
                          <a:latin typeface="Arial Mon"/>
                          <a:ea typeface="Times New Roman"/>
                          <a:cs typeface="Times New Roman"/>
                        </a:rPr>
                        <a:t>Хянагдах</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үл</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хянагдах</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зохицуулагдах</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ба</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үл</a:t>
                      </a:r>
                      <a:r>
                        <a:rPr lang="en-US" sz="1000" dirty="0">
                          <a:solidFill>
                            <a:srgbClr val="000000"/>
                          </a:solidFill>
                          <a:latin typeface="Arial Mon"/>
                          <a:ea typeface="Times New Roman"/>
                          <a:cs typeface="Times New Roman"/>
                        </a:rPr>
                        <a:t> </a:t>
                      </a:r>
                      <a:r>
                        <a:rPr lang="en-US" sz="1000" dirty="0" err="1">
                          <a:solidFill>
                            <a:srgbClr val="000000"/>
                          </a:solidFill>
                          <a:latin typeface="Arial Mon"/>
                          <a:ea typeface="Times New Roman"/>
                          <a:cs typeface="Times New Roman"/>
                        </a:rPr>
                        <a:t>зохицуулагдах</a:t>
                      </a:r>
                      <a:r>
                        <a:rPr lang="en-US" sz="1000" dirty="0">
                          <a:solidFill>
                            <a:srgbClr val="000000"/>
                          </a:solidFill>
                          <a:latin typeface="Arial Mon"/>
                          <a:ea typeface="Times New Roman"/>
                          <a:cs typeface="Times New Roman"/>
                        </a:rPr>
                        <a:t> </a:t>
                      </a:r>
                      <a:endParaRPr lang="en-US" sz="1000" dirty="0">
                        <a:latin typeface="Calibri"/>
                        <a:ea typeface="Calibri"/>
                        <a:cs typeface="Times New Roman"/>
                      </a:endParaRPr>
                    </a:p>
                  </a:txBody>
                  <a:tcPr marL="61610" marR="616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latin typeface="Arial Mon" pitchFamily="34" charset="0"/>
                <a:cs typeface="Arial Mon" pitchFamily="34" charset="0"/>
              </a:rPr>
              <a:t>Зардлын ангилал / үргэжлэл/</a:t>
            </a:r>
            <a:endParaRPr lang="en-US" dirty="0"/>
          </a:p>
        </p:txBody>
      </p:sp>
      <p:sp>
        <p:nvSpPr>
          <p:cNvPr id="3" name="Content Placeholder 2"/>
          <p:cNvSpPr>
            <a:spLocks noGrp="1"/>
          </p:cNvSpPr>
          <p:nvPr>
            <p:ph idx="1"/>
          </p:nvPr>
        </p:nvSpPr>
        <p:spPr/>
        <p:txBody>
          <a:bodyPr>
            <a:normAutofit fontScale="92500"/>
          </a:bodyPr>
          <a:lstStyle/>
          <a:p>
            <a:pPr>
              <a:buNone/>
            </a:pPr>
            <a:r>
              <a:rPr lang="mn-MN" b="1" i="1" dirty="0">
                <a:latin typeface="Arial Mon" pitchFamily="34" charset="0"/>
                <a:cs typeface="Arial Mon" pitchFamily="34" charset="0"/>
              </a:rPr>
              <a:t>Үйлдвэрлэл эрхэлдэг компанийн зардлын бүтэц </a:t>
            </a:r>
            <a:endParaRPr lang="en-US" dirty="0">
              <a:latin typeface="Arial Mon" pitchFamily="34" charset="0"/>
              <a:cs typeface="Arial Mon" pitchFamily="34" charset="0"/>
            </a:endParaRPr>
          </a:p>
          <a:p>
            <a:r>
              <a:rPr lang="mn-MN" dirty="0">
                <a:latin typeface="Arial Mon" pitchFamily="34" charset="0"/>
                <a:cs typeface="Arial Mon" pitchFamily="34" charset="0"/>
              </a:rPr>
              <a:t>Үйл ажиллагааны нийт зардал=Үйлдвэрлэлийн зардал-Үйлдвэрлэлийн биш зардал</a:t>
            </a:r>
            <a:endParaRPr lang="en-US" dirty="0">
              <a:latin typeface="Arial Mon" pitchFamily="34" charset="0"/>
              <a:cs typeface="Arial Mon" pitchFamily="34" charset="0"/>
            </a:endParaRPr>
          </a:p>
          <a:p>
            <a:pPr>
              <a:buNone/>
            </a:pPr>
            <a:r>
              <a:rPr lang="mn-MN" u="sng" dirty="0">
                <a:latin typeface="Arial Mon" pitchFamily="34" charset="0"/>
                <a:cs typeface="Arial Mon" pitchFamily="34" charset="0"/>
              </a:rPr>
              <a:t>Үйлдвэрлэлийн зардал:</a:t>
            </a:r>
            <a:endParaRPr lang="en-US" u="sng" dirty="0">
              <a:latin typeface="Arial Mon" pitchFamily="34" charset="0"/>
              <a:cs typeface="Arial Mon" pitchFamily="34" charset="0"/>
            </a:endParaRPr>
          </a:p>
          <a:p>
            <a:pPr lvl="0"/>
            <a:r>
              <a:rPr lang="mn-MN" dirty="0">
                <a:latin typeface="Arial Mon" pitchFamily="34" charset="0"/>
                <a:cs typeface="Arial Mon" pitchFamily="34" charset="0"/>
              </a:rPr>
              <a:t>Үндсэн зардал=ШХЗ+ШМЗ</a:t>
            </a:r>
            <a:endParaRPr lang="en-US" dirty="0">
              <a:latin typeface="Arial Mon" pitchFamily="34" charset="0"/>
              <a:cs typeface="Arial Mon" pitchFamily="34" charset="0"/>
            </a:endParaRPr>
          </a:p>
          <a:p>
            <a:pPr lvl="0"/>
            <a:r>
              <a:rPr lang="mn-MN" dirty="0">
                <a:latin typeface="Arial Mon" pitchFamily="34" charset="0"/>
                <a:cs typeface="Arial Mon" pitchFamily="34" charset="0"/>
              </a:rPr>
              <a:t>ҮНЗ=ШБМЗ+ШБХЗ+Бусад зардал</a:t>
            </a:r>
            <a:endParaRPr lang="en-US" dirty="0">
              <a:latin typeface="Arial Mon" pitchFamily="34" charset="0"/>
              <a:cs typeface="Arial Mon" pitchFamily="34" charset="0"/>
            </a:endParaRPr>
          </a:p>
          <a:p>
            <a:pPr>
              <a:buNone/>
            </a:pPr>
            <a:r>
              <a:rPr lang="mn-MN" u="sng" dirty="0">
                <a:latin typeface="Arial Mon" pitchFamily="34" charset="0"/>
                <a:cs typeface="Arial Mon" pitchFamily="34" charset="0"/>
              </a:rPr>
              <a:t>Үйлдвэрлэлийн бус зардлын ерөнхийд нь:</a:t>
            </a:r>
            <a:endParaRPr lang="en-US" u="sng" dirty="0">
              <a:latin typeface="Arial Mon" pitchFamily="34" charset="0"/>
              <a:cs typeface="Arial Mon" pitchFamily="34" charset="0"/>
            </a:endParaRPr>
          </a:p>
          <a:p>
            <a:pPr lvl="0"/>
            <a:r>
              <a:rPr lang="mn-MN" dirty="0">
                <a:latin typeface="Arial Mon" pitchFamily="34" charset="0"/>
                <a:cs typeface="Arial Mon" pitchFamily="34" charset="0"/>
              </a:rPr>
              <a:t>Маркетинг ба борлуулалтын зардал</a:t>
            </a:r>
            <a:endParaRPr lang="en-US" dirty="0">
              <a:latin typeface="Arial Mon" pitchFamily="34" charset="0"/>
              <a:cs typeface="Arial Mon" pitchFamily="34" charset="0"/>
            </a:endParaRPr>
          </a:p>
          <a:p>
            <a:pPr lvl="0"/>
            <a:r>
              <a:rPr lang="mn-MN" dirty="0">
                <a:latin typeface="Arial Mon" pitchFamily="34" charset="0"/>
                <a:cs typeface="Arial Mon" pitchFamily="34" charset="0"/>
              </a:rPr>
              <a:t>Удирдлагын буюу захиргааны зардал гэж  хоёр хуваан авч үздэг.</a:t>
            </a:r>
            <a:endParaRPr lang="en-US" dirty="0">
              <a:latin typeface="Arial Mon" pitchFamily="34" charset="0"/>
              <a:cs typeface="Arial Mon" pitchFamily="34" charset="0"/>
            </a:endParaRPr>
          </a:p>
          <a:p>
            <a:endParaRPr lang="en-US"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0998" y="485877"/>
          <a:ext cx="8610601" cy="6092118"/>
        </p:xfrm>
        <a:graphic>
          <a:graphicData uri="http://schemas.openxmlformats.org/drawingml/2006/table">
            <a:tbl>
              <a:tblPr/>
              <a:tblGrid>
                <a:gridCol w="654200"/>
                <a:gridCol w="496708"/>
                <a:gridCol w="1190280"/>
                <a:gridCol w="427047"/>
                <a:gridCol w="536080"/>
                <a:gridCol w="962887"/>
                <a:gridCol w="304800"/>
                <a:gridCol w="131574"/>
                <a:gridCol w="478026"/>
                <a:gridCol w="58053"/>
                <a:gridCol w="835922"/>
                <a:gridCol w="754147"/>
                <a:gridCol w="169607"/>
                <a:gridCol w="1005529"/>
                <a:gridCol w="605741"/>
              </a:tblGrid>
              <a:tr h="587658">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mn-MN" sz="2000" b="0" i="0" u="none" strike="noStrike" dirty="0" smtClean="0">
                          <a:latin typeface="Arial"/>
                        </a:rPr>
                        <a:t>Зардал</a:t>
                      </a:r>
                      <a:endParaRPr lang="mn-MN"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r>
              <a:tr h="296905">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endParaRPr lang="en-US" dirty="0"/>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r>
              <a:tr h="296905">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b"/>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r>
              <a:tr h="513085">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mn-MN" sz="2000" b="0" i="0" u="none" strike="noStrike" smtClean="0">
                          <a:latin typeface="Arial"/>
                        </a:rPr>
                        <a:t>Үйлдвэрийн </a:t>
                      </a:r>
                      <a:endParaRPr lang="mn-MN"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gridSpan="2">
                  <a:txBody>
                    <a:bodyPr/>
                    <a:lstStyle/>
                    <a:p>
                      <a:endParaRPr lang="en-US"/>
                    </a:p>
                  </a:txBody>
                  <a:tcPr marL="6449" marR="6449" marT="6449" marB="0" anchor="b">
                    <a:lnL>
                      <a:noFill/>
                    </a:lnL>
                    <a:lnR>
                      <a:noFill/>
                    </a:lnR>
                    <a:lnT>
                      <a:noFill/>
                    </a:lnT>
                    <a:lnB>
                      <a:noFill/>
                    </a:lnB>
                  </a:tcPr>
                </a:tc>
                <a:tc hMerge="1">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mn-MN" sz="2000" b="0" i="0" u="none" strike="noStrike" smtClean="0">
                          <a:latin typeface="Arial"/>
                        </a:rPr>
                        <a:t>Үйлдвэрийн бус</a:t>
                      </a:r>
                      <a:endParaRPr lang="mn-MN"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r>
              <a:tr h="296905">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gridSpan="2">
                  <a:txBody>
                    <a:bodyPr/>
                    <a:lstStyle/>
                    <a:p>
                      <a:endParaRPr lang="en-US"/>
                    </a:p>
                  </a:txBody>
                  <a:tcPr marL="6449" marR="6449" marT="6449" marB="0" anchor="b">
                    <a:lnL>
                      <a:noFill/>
                    </a:lnL>
                    <a:lnR>
                      <a:noFill/>
                    </a:lnR>
                    <a:lnT>
                      <a:noFill/>
                    </a:lnT>
                    <a:lnB>
                      <a:noFill/>
                    </a:lnB>
                  </a:tcPr>
                </a:tc>
                <a:tc hMerge="1">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r>
              <a:tr h="296905">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endParaRPr lang="en-US"/>
                    </a:p>
                  </a:txBody>
                  <a:tcPr marL="6449" marR="6449" marT="6449" marB="0" anchor="b">
                    <a:lnL>
                      <a:noFill/>
                    </a:lnL>
                    <a:lnR>
                      <a:noFill/>
                    </a:lnR>
                    <a:lnT>
                      <a:noFill/>
                    </a:lnT>
                    <a:lnB>
                      <a:noFill/>
                    </a:lnB>
                  </a:tcPr>
                </a:tc>
                <a:tc hMerge="1">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r>
              <a:tr h="296905">
                <a:tc>
                  <a:txBody>
                    <a:bodyPr/>
                    <a:lstStyle/>
                    <a:p>
                      <a:pPr algn="l" fontAlgn="b"/>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endParaRPr lang="en-US"/>
                    </a:p>
                  </a:txBody>
                  <a:tcPr marL="6449" marR="6449" marT="644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878412">
                <a:tc gridSpan="2">
                  <a:txBody>
                    <a:bodyPr/>
                    <a:lstStyle/>
                    <a:p>
                      <a:pPr algn="ctr" fontAlgn="b"/>
                      <a:r>
                        <a:rPr lang="mn-MN" sz="2000" b="0" i="0" u="none" strike="noStrike" smtClean="0">
                          <a:latin typeface="Arial"/>
                        </a:rPr>
                        <a:t>Шууд материал</a:t>
                      </a:r>
                      <a:endParaRPr lang="mn-MN"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mn-MN" sz="2000" b="0" i="0" u="none" strike="noStrike" smtClean="0">
                          <a:latin typeface="Arial"/>
                        </a:rPr>
                        <a:t>Шууд хөдөлмөр</a:t>
                      </a:r>
                      <a:endParaRPr lang="mn-MN"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mn-MN" sz="2000" b="0" i="0" u="none" strike="noStrike" smtClean="0">
                          <a:latin typeface="Arial"/>
                        </a:rPr>
                        <a:t>ҮНЗ</a:t>
                      </a:r>
                      <a:endParaRPr lang="mn-MN"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mn-MN" sz="2000" b="0" i="0" u="none" strike="noStrike" smtClean="0">
                          <a:latin typeface="Arial"/>
                        </a:rPr>
                        <a:t>Борлуулалтын алба </a:t>
                      </a:r>
                      <a:endParaRPr lang="mn-MN"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mn-MN" sz="2000" b="0" i="0" u="none" strike="noStrike" smtClean="0">
                          <a:latin typeface="Arial"/>
                        </a:rPr>
                        <a:t>Удирдлагын зардал</a:t>
                      </a:r>
                      <a:endParaRPr lang="mn-MN"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96905">
                <a:tc>
                  <a:txBody>
                    <a:bodyPr/>
                    <a:lstStyle/>
                    <a:p>
                      <a:pPr algn="l" fontAlgn="b"/>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gridSpan="2">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r>
              <a:tr h="296905">
                <a:tc>
                  <a:txBody>
                    <a:bodyPr/>
                    <a:lstStyle/>
                    <a:p>
                      <a:pPr algn="l" fontAlgn="b"/>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r>
              <a:tr h="296905">
                <a:tc>
                  <a:txBody>
                    <a:bodyPr/>
                    <a:lstStyle/>
                    <a:p>
                      <a:pPr algn="l" fontAlgn="b"/>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mn-MN" sz="2000" b="0" i="0" u="none" strike="noStrike" smtClean="0">
                          <a:latin typeface="Arial"/>
                        </a:rPr>
                        <a:t>Үндсэн буюу анхдагч зардал</a:t>
                      </a:r>
                      <a:endParaRPr lang="mn-MN"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smtClean="0">
                          <a:latin typeface="Arial"/>
                        </a:rPr>
                        <a:t> </a:t>
                      </a:r>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mn-MN" sz="2000" b="0" i="0" u="none" strike="noStrike" dirty="0" smtClean="0">
                          <a:latin typeface="Arial"/>
                        </a:rPr>
                        <a:t>Хувиргалтын зардал</a:t>
                      </a:r>
                      <a:endParaRPr lang="mn-MN"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n-US" sz="2000" b="0" i="0" u="none" strike="noStrike" smtClean="0">
                          <a:latin typeface="Arial"/>
                        </a:rPr>
                        <a:t> </a:t>
                      </a:r>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2000" b="0" i="0" u="none" strike="noStrike" dirty="0">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r>
              <a:tr h="1269285">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latin typeface="Arial"/>
                      </a:endParaRPr>
                    </a:p>
                  </a:txBody>
                  <a:tcPr marL="6449" marR="6449" marT="64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gridSpan="2">
                  <a:txBody>
                    <a:bodyPr/>
                    <a:lstStyle/>
                    <a:p>
                      <a:pPr algn="l" fontAlgn="b"/>
                      <a:endParaRPr lang="en-US" sz="2000" b="0" i="0" u="none" strike="noStrike">
                        <a:latin typeface="Arial"/>
                      </a:endParaRPr>
                    </a:p>
                  </a:txBody>
                  <a:tcPr marL="6449" marR="6449" marT="644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r>
              <a:tr h="296905">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c>
                  <a:txBody>
                    <a:bodyPr/>
                    <a:lstStyle/>
                    <a:p>
                      <a:pPr algn="l" fontAlgn="b"/>
                      <a:endParaRPr lang="en-US" sz="2000" b="0" i="0" u="none" strike="noStrike" dirty="0">
                        <a:latin typeface="Arial"/>
                      </a:endParaRPr>
                    </a:p>
                  </a:txBody>
                  <a:tcPr marL="6449" marR="6449" marT="6449"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mn-MN" sz="4000" dirty="0" smtClean="0">
                <a:latin typeface="Arial Mon" pitchFamily="34" charset="0"/>
                <a:cs typeface="Arial Mon" pitchFamily="34" charset="0"/>
              </a:rPr>
              <a:t>Холимог зардлын бүтэц, онцлог</a:t>
            </a:r>
            <a:endParaRPr lang="en-US" sz="4000" dirty="0">
              <a:latin typeface="Arial Mon" pitchFamily="34" charset="0"/>
              <a:cs typeface="Arial Mon" pitchFamily="34" charset="0"/>
            </a:endParaRPr>
          </a:p>
        </p:txBody>
      </p:sp>
      <p:sp>
        <p:nvSpPr>
          <p:cNvPr id="3" name="Content Placeholder 2"/>
          <p:cNvSpPr>
            <a:spLocks noGrp="1"/>
          </p:cNvSpPr>
          <p:nvPr>
            <p:ph idx="1"/>
          </p:nvPr>
        </p:nvSpPr>
        <p:spPr/>
        <p:txBody>
          <a:bodyPr>
            <a:normAutofit fontScale="92500" lnSpcReduction="20000"/>
          </a:bodyPr>
          <a:lstStyle/>
          <a:p>
            <a:pPr algn="just"/>
            <a:r>
              <a:rPr lang="mn-MN" b="1" dirty="0">
                <a:latin typeface="Arial Mon" pitchFamily="34" charset="0"/>
                <a:cs typeface="Arial Mon" pitchFamily="34" charset="0"/>
              </a:rPr>
              <a:t>Холимог зардал гэдэг</a:t>
            </a:r>
            <a:r>
              <a:rPr lang="mn-MN" dirty="0">
                <a:latin typeface="Arial Mon" pitchFamily="34" charset="0"/>
                <a:cs typeface="Arial Mon" pitchFamily="34" charset="0"/>
              </a:rPr>
              <a:t> нь хувьсах болон тогтмол зардлын шинж чанарыг давхар агуулсан зардал бөгөөд үүнд үйлдвэрлэлийн нэмэгдэл зардал зардлыг /ҮНЗ/ хамруулан ойлгож болно. ҮНЗ нь түрээс, элэгдэл гэх мэт тогтмол зардлуудыг өөртөө багтаахаас гадна шууд бус материал, цахилгааны зардал гэх мэт хувьсах шинж чанартай байж болох олон зардлуудыг өөртөө агуулдаг. </a:t>
            </a:r>
            <a:endParaRPr lang="en-US" dirty="0">
              <a:latin typeface="Arial Mon" pitchFamily="34" charset="0"/>
              <a:cs typeface="Arial Mon" pitchFamily="34" charset="0"/>
            </a:endParaRPr>
          </a:p>
          <a:p>
            <a:pPr algn="just"/>
            <a:r>
              <a:rPr lang="mn-MN" dirty="0">
                <a:latin typeface="Arial Mon" pitchFamily="34" charset="0"/>
                <a:cs typeface="Arial Mon" pitchFamily="34" charset="0"/>
              </a:rPr>
              <a:t>       Зардлын шинж чанарын үүднээс зардлыг хувьсах, тогтмол, </a:t>
            </a:r>
            <a:r>
              <a:rPr lang="mn-MN" dirty="0" smtClean="0">
                <a:latin typeface="Arial Mon" pitchFamily="34" charset="0"/>
                <a:cs typeface="Arial Mon" pitchFamily="34" charset="0"/>
              </a:rPr>
              <a:t>холимог </a:t>
            </a:r>
            <a:r>
              <a:rPr lang="mn-MN" dirty="0">
                <a:latin typeface="Arial Mon" pitchFamily="34" charset="0"/>
                <a:cs typeface="Arial Mon" pitchFamily="34" charset="0"/>
              </a:rPr>
              <a:t>гэсэн хэлбэрээр ангилна. Энэ нь зардлын  өөрийн онцлог шинж чанарыг харуулдаг бөгөөд тодорхой шинжилгээ хийхэд өргөн ашиглагддаг.</a:t>
            </a:r>
            <a:r>
              <a:rPr lang="en-US" dirty="0">
                <a:latin typeface="Arial Mon" pitchFamily="34" charset="0"/>
                <a:cs typeface="Arial Mon" pitchFamily="34" charset="0"/>
              </a:rPr>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000" dirty="0">
                <a:latin typeface="Arial Mon" pitchFamily="34" charset="0"/>
                <a:cs typeface="Arial Mon" pitchFamily="34" charset="0"/>
              </a:rPr>
              <a:t>Зардлын хамаарлын шинжилгээ /динамик</a:t>
            </a:r>
            <a:r>
              <a:rPr lang="mn-MN" sz="4000" dirty="0" smtClean="0">
                <a:latin typeface="Arial Mon" pitchFamily="34" charset="0"/>
                <a:cs typeface="Arial Mon" pitchFamily="34" charset="0"/>
              </a:rPr>
              <a:t>/</a:t>
            </a:r>
            <a:endParaRPr lang="en-US" sz="4000" dirty="0">
              <a:latin typeface="Arial Mon" pitchFamily="34" charset="0"/>
              <a:cs typeface="Arial Mon" pitchFamily="34" charset="0"/>
            </a:endParaRPr>
          </a:p>
        </p:txBody>
      </p:sp>
      <p:sp>
        <p:nvSpPr>
          <p:cNvPr id="3" name="Content Placeholder 2"/>
          <p:cNvSpPr>
            <a:spLocks noGrp="1"/>
          </p:cNvSpPr>
          <p:nvPr>
            <p:ph idx="1"/>
          </p:nvPr>
        </p:nvSpPr>
        <p:spPr/>
        <p:txBody>
          <a:bodyPr>
            <a:normAutofit fontScale="55000" lnSpcReduction="20000"/>
          </a:bodyPr>
          <a:lstStyle/>
          <a:p>
            <a:pPr algn="just">
              <a:buNone/>
            </a:pPr>
            <a:r>
              <a:rPr lang="mn-MN" sz="3900" dirty="0" smtClean="0">
                <a:latin typeface="Arial Mon" pitchFamily="34" charset="0"/>
                <a:cs typeface="Arial Mon" pitchFamily="34" charset="0"/>
              </a:rPr>
              <a:t>Зардлыг </a:t>
            </a:r>
            <a:r>
              <a:rPr lang="mn-MN" sz="3900" dirty="0">
                <a:latin typeface="Arial Mon" pitchFamily="34" charset="0"/>
                <a:cs typeface="Arial Mon" pitchFamily="34" charset="0"/>
              </a:rPr>
              <a:t>тогтмол ба хувьсахаар нь ялгахын зорилго нь дараах зүйлүүдийг хийж гүйцэтгэх боломжтой болдог. </a:t>
            </a:r>
            <a:endParaRPr lang="en-US" sz="3900" dirty="0">
              <a:latin typeface="Arial Mon" pitchFamily="34" charset="0"/>
              <a:cs typeface="Arial Mon" pitchFamily="34" charset="0"/>
            </a:endParaRPr>
          </a:p>
          <a:p>
            <a:pPr lvl="0" algn="just"/>
            <a:r>
              <a:rPr lang="mn-MN" sz="3900" dirty="0">
                <a:latin typeface="Arial Mon" pitchFamily="34" charset="0"/>
                <a:cs typeface="Arial Mon" pitchFamily="34" charset="0"/>
              </a:rPr>
              <a:t>ҮНЗ-ын урьдчилсан түвшинг тооцож, хэлбэлзлийн шинжилгээ хийх</a:t>
            </a:r>
            <a:endParaRPr lang="en-US" sz="3900" dirty="0">
              <a:latin typeface="Arial Mon" pitchFamily="34" charset="0"/>
              <a:cs typeface="Arial Mon" pitchFamily="34" charset="0"/>
            </a:endParaRPr>
          </a:p>
          <a:p>
            <a:pPr lvl="0" algn="just"/>
            <a:r>
              <a:rPr lang="mn-MN" sz="3900" dirty="0">
                <a:latin typeface="Arial Mon" pitchFamily="34" charset="0"/>
                <a:cs typeface="Arial Mon" pitchFamily="34" charset="0"/>
              </a:rPr>
              <a:t>Нугарлын цэгийн </a:t>
            </a:r>
            <a:r>
              <a:rPr lang="mn-MN" sz="3900" dirty="0" smtClean="0">
                <a:latin typeface="Arial Mon" pitchFamily="34" charset="0"/>
                <a:cs typeface="Arial Mon" pitchFamily="34" charset="0"/>
              </a:rPr>
              <a:t>шинжилгээ </a:t>
            </a:r>
            <a:r>
              <a:rPr lang="mn-MN" sz="3900" dirty="0">
                <a:latin typeface="Arial Mon" pitchFamily="34" charset="0"/>
                <a:cs typeface="Arial Mon" pitchFamily="34" charset="0"/>
              </a:rPr>
              <a:t>буюу зардал, орлого, ашгийн хамаарлын шинжилгээ хийх</a:t>
            </a:r>
            <a:endParaRPr lang="en-US" sz="3900" dirty="0">
              <a:latin typeface="Arial Mon" pitchFamily="34" charset="0"/>
              <a:cs typeface="Arial Mon" pitchFamily="34" charset="0"/>
            </a:endParaRPr>
          </a:p>
          <a:p>
            <a:pPr lvl="0" algn="just"/>
            <a:r>
              <a:rPr lang="mn-MN" sz="3900" dirty="0">
                <a:latin typeface="Arial Mon" pitchFamily="34" charset="0"/>
                <a:cs typeface="Arial Mon" pitchFamily="34" charset="0"/>
              </a:rPr>
              <a:t>Уян хатан төсөв бэлтгэж </a:t>
            </a:r>
            <a:r>
              <a:rPr lang="mn-MN" sz="3900" dirty="0" smtClean="0">
                <a:latin typeface="Arial Mon" pitchFamily="34" charset="0"/>
                <a:cs typeface="Arial Mon" pitchFamily="34" charset="0"/>
              </a:rPr>
              <a:t>хэлбэлзэлийн </a:t>
            </a:r>
            <a:r>
              <a:rPr lang="mn-MN" sz="3900" dirty="0">
                <a:latin typeface="Arial Mon" pitchFamily="34" charset="0"/>
                <a:cs typeface="Arial Mon" pitchFamily="34" charset="0"/>
              </a:rPr>
              <a:t>шинжилгээ хийх</a:t>
            </a:r>
            <a:endParaRPr lang="en-US" sz="3900" dirty="0">
              <a:latin typeface="Arial Mon" pitchFamily="34" charset="0"/>
              <a:cs typeface="Arial Mon" pitchFamily="34" charset="0"/>
            </a:endParaRPr>
          </a:p>
          <a:p>
            <a:pPr lvl="0" algn="just"/>
            <a:r>
              <a:rPr lang="mn-MN" sz="3900" dirty="0">
                <a:latin typeface="Arial Mon" pitchFamily="34" charset="0"/>
                <a:cs typeface="Arial Mon" pitchFamily="34" charset="0"/>
              </a:rPr>
              <a:t>Шууд ба шингээгч зардлын аргаар ашгийг тооцох</a:t>
            </a:r>
            <a:endParaRPr lang="en-US" sz="3900" dirty="0">
              <a:latin typeface="Arial Mon" pitchFamily="34" charset="0"/>
              <a:cs typeface="Arial Mon" pitchFamily="34" charset="0"/>
            </a:endParaRPr>
          </a:p>
          <a:p>
            <a:pPr lvl="0" algn="just"/>
            <a:r>
              <a:rPr lang="mn-MN" sz="3900" dirty="0">
                <a:latin typeface="Arial Mon" pitchFamily="34" charset="0"/>
                <a:cs typeface="Arial Mon" pitchFamily="34" charset="0"/>
              </a:rPr>
              <a:t>Капиталын төсөв бэлтгэх</a:t>
            </a:r>
            <a:endParaRPr lang="en-US" sz="3900" dirty="0">
              <a:latin typeface="Arial Mon" pitchFamily="34" charset="0"/>
              <a:cs typeface="Arial Mon" pitchFamily="34" charset="0"/>
            </a:endParaRPr>
          </a:p>
          <a:p>
            <a:pPr lvl="0" algn="just"/>
            <a:r>
              <a:rPr lang="mn-MN" sz="3900" dirty="0">
                <a:latin typeface="Arial Mon" pitchFamily="34" charset="0"/>
                <a:cs typeface="Arial Mon" pitchFamily="34" charset="0"/>
              </a:rPr>
              <a:t>Богино хугацаанд ашгийг нэмэгдүүлэх ба зардлыг бууруулах шинжилгээ хийх</a:t>
            </a:r>
            <a:endParaRPr lang="en-US" sz="3900" dirty="0">
              <a:latin typeface="Arial Mon" pitchFamily="34" charset="0"/>
              <a:cs typeface="Arial Mon" pitchFamily="34" charset="0"/>
            </a:endParaRPr>
          </a:p>
          <a:p>
            <a:pPr lvl="0" algn="just"/>
            <a:r>
              <a:rPr lang="mn-MN" sz="3900" dirty="0">
                <a:latin typeface="Arial Mon" pitchFamily="34" charset="0"/>
                <a:cs typeface="Arial Mon" pitchFamily="34" charset="0"/>
              </a:rPr>
              <a:t>Маркетингийн шинжилгээ хийх зэрэг болно</a:t>
            </a:r>
            <a:endParaRPr lang="en-US" sz="3900" dirty="0">
              <a:latin typeface="Arial Mon" pitchFamily="34" charset="0"/>
              <a:cs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000" dirty="0" smtClean="0">
                <a:latin typeface="Arial Mon" pitchFamily="34" charset="0"/>
                <a:cs typeface="Arial Mon" pitchFamily="34" charset="0"/>
              </a:rPr>
              <a:t>Холимог зардлыг хувьсах ба тогтмол элментээр нь ангилах гурван арга</a:t>
            </a:r>
            <a:endParaRPr lang="en-US" sz="3000" dirty="0"/>
          </a:p>
        </p:txBody>
      </p:sp>
      <p:sp>
        <p:nvSpPr>
          <p:cNvPr id="3" name="Content Placeholder 2"/>
          <p:cNvSpPr>
            <a:spLocks noGrp="1"/>
          </p:cNvSpPr>
          <p:nvPr>
            <p:ph idx="1"/>
          </p:nvPr>
        </p:nvSpPr>
        <p:spPr/>
        <p:txBody>
          <a:bodyPr>
            <a:normAutofit/>
          </a:bodyPr>
          <a:lstStyle/>
          <a:p>
            <a:pPr marL="514350" lvl="0" indent="-514350" algn="just">
              <a:buAutoNum type="arabicPeriod"/>
            </a:pPr>
            <a:r>
              <a:rPr lang="mn-MN" u="sng" dirty="0" smtClean="0">
                <a:latin typeface="Arial Mon" pitchFamily="34" charset="0"/>
                <a:cs typeface="Arial Mon" pitchFamily="34" charset="0"/>
              </a:rPr>
              <a:t>Дээд </a:t>
            </a:r>
            <a:r>
              <a:rPr lang="mn-MN" u="sng" dirty="0">
                <a:latin typeface="Arial Mon" pitchFamily="34" charset="0"/>
                <a:cs typeface="Arial Mon" pitchFamily="34" charset="0"/>
              </a:rPr>
              <a:t>ба доод цэгийн арга </a:t>
            </a:r>
            <a:endParaRPr lang="mn-MN" u="sng" dirty="0" smtClean="0">
              <a:latin typeface="Arial Mon" pitchFamily="34" charset="0"/>
              <a:cs typeface="Arial Mon" pitchFamily="34" charset="0"/>
            </a:endParaRPr>
          </a:p>
          <a:p>
            <a:pPr marL="514350" lvl="0" indent="-514350" algn="just">
              <a:buNone/>
            </a:pPr>
            <a:r>
              <a:rPr lang="mn-MN" dirty="0" smtClean="0">
                <a:latin typeface="Arial Mon" pitchFamily="34" charset="0"/>
                <a:cs typeface="Arial Mon" pitchFamily="34" charset="0"/>
              </a:rPr>
              <a:t>     Дээд </a:t>
            </a:r>
            <a:r>
              <a:rPr lang="mn-MN" dirty="0">
                <a:latin typeface="Arial Mon" pitchFamily="34" charset="0"/>
                <a:cs typeface="Arial Mon" pitchFamily="34" charset="0"/>
              </a:rPr>
              <a:t>ба доод цэгийн аргаар шинжилгээ хийхдээ үйл ажиллагааны хамгийн дээд ба доод түвшинг харгалзах зардалтай хамт авч үздэг. Жишээ нь</a:t>
            </a:r>
            <a:r>
              <a:rPr lang="en-US" dirty="0">
                <a:latin typeface="Arial Mon" pitchFamily="34" charset="0"/>
                <a:cs typeface="Arial Mon" pitchFamily="34" charset="0"/>
              </a:rPr>
              <a:t>; </a:t>
            </a:r>
            <a:r>
              <a:rPr lang="mn-MN" dirty="0">
                <a:latin typeface="Arial Mon" pitchFamily="34" charset="0"/>
                <a:cs typeface="Arial Mon" pitchFamily="34" charset="0"/>
              </a:rPr>
              <a:t>А компаний өнгөрсөн оны үйл ажиллагааны түвшин болох шууд хөдөлмөр цаг ба түүнтэй харгалзах цахилгааны зардал өгөгдөв</a:t>
            </a:r>
            <a:endParaRPr lang="en-US" dirty="0">
              <a:latin typeface="Arial Mon" pitchFamily="34" charset="0"/>
              <a:cs typeface="Arial Mon" pitchFamily="34" charset="0"/>
            </a:endParaRPr>
          </a:p>
          <a:p>
            <a:pPr algn="just"/>
            <a:endParaRPr lang="en-US"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mn-MN" dirty="0">
                <a:latin typeface="Arial Mon" pitchFamily="34" charset="0"/>
                <a:cs typeface="Arial Mon" pitchFamily="34" charset="0"/>
              </a:rPr>
              <a:t>Жишээ </a:t>
            </a:r>
            <a:r>
              <a:rPr lang="mn-MN" dirty="0" smtClean="0">
                <a:latin typeface="Arial Mon" pitchFamily="34" charset="0"/>
                <a:cs typeface="Arial Mon" pitchFamily="34" charset="0"/>
              </a:rPr>
              <a:t>нь:1</a:t>
            </a:r>
            <a:endParaRPr lang="en-US" dirty="0">
              <a:latin typeface="Arial Mon" pitchFamily="34" charset="0"/>
              <a:cs typeface="Arial Mon" pitchFamily="34" charset="0"/>
            </a:endParaRPr>
          </a:p>
        </p:txBody>
      </p:sp>
      <p:graphicFrame>
        <p:nvGraphicFramePr>
          <p:cNvPr id="8" name="Table 7"/>
          <p:cNvGraphicFramePr>
            <a:graphicFrameLocks noGrp="1"/>
          </p:cNvGraphicFramePr>
          <p:nvPr/>
        </p:nvGraphicFramePr>
        <p:xfrm>
          <a:off x="1219200" y="1905000"/>
          <a:ext cx="5562600" cy="2021946"/>
        </p:xfrm>
        <a:graphic>
          <a:graphicData uri="http://schemas.openxmlformats.org/drawingml/2006/table">
            <a:tbl>
              <a:tblPr/>
              <a:tblGrid>
                <a:gridCol w="693355"/>
                <a:gridCol w="1276404"/>
                <a:gridCol w="1827937"/>
                <a:gridCol w="1764904"/>
              </a:tblGrid>
              <a:tr h="114322">
                <a:tc>
                  <a:txBody>
                    <a:bodyPr/>
                    <a:lstStyle/>
                    <a:p>
                      <a:pPr marL="0" marR="0" algn="just">
                        <a:lnSpc>
                          <a:spcPct val="115000"/>
                        </a:lnSpc>
                        <a:spcBef>
                          <a:spcPts val="0"/>
                        </a:spcBef>
                        <a:spcAft>
                          <a:spcPts val="0"/>
                        </a:spcAft>
                      </a:pPr>
                      <a:r>
                        <a:rPr lang="en-US" sz="1100" dirty="0" err="1">
                          <a:solidFill>
                            <a:srgbClr val="000000"/>
                          </a:solidFill>
                          <a:latin typeface="Arial Mon"/>
                          <a:ea typeface="Times New Roman"/>
                          <a:cs typeface="Times New Roman"/>
                        </a:rPr>
                        <a:t>Сар</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Машин цаг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dirty="0">
                          <a:solidFill>
                            <a:srgbClr val="000000"/>
                          </a:solidFill>
                          <a:latin typeface="Arial Mon"/>
                          <a:ea typeface="Times New Roman"/>
                          <a:cs typeface="Times New Roman"/>
                        </a:rPr>
                        <a:t> </a:t>
                      </a:r>
                      <a:r>
                        <a:rPr lang="en-US" sz="1100" dirty="0" err="1">
                          <a:solidFill>
                            <a:srgbClr val="000000"/>
                          </a:solidFill>
                          <a:latin typeface="Arial Mon"/>
                          <a:ea typeface="Times New Roman"/>
                          <a:cs typeface="Times New Roman"/>
                        </a:rPr>
                        <a:t>Цахилгааны</a:t>
                      </a:r>
                      <a:r>
                        <a:rPr lang="en-US" sz="1100" dirty="0">
                          <a:solidFill>
                            <a:srgbClr val="000000"/>
                          </a:solidFill>
                          <a:latin typeface="Arial Mon"/>
                          <a:ea typeface="Times New Roman"/>
                          <a:cs typeface="Times New Roman"/>
                        </a:rPr>
                        <a:t> </a:t>
                      </a:r>
                      <a:r>
                        <a:rPr lang="en-US" sz="1100" dirty="0" err="1">
                          <a:solidFill>
                            <a:srgbClr val="000000"/>
                          </a:solidFill>
                          <a:latin typeface="Arial Mon"/>
                          <a:ea typeface="Times New Roman"/>
                          <a:cs typeface="Times New Roman"/>
                        </a:rPr>
                        <a:t>зардал</a:t>
                      </a:r>
                      <a:r>
                        <a:rPr lang="en-US" sz="1100" dirty="0">
                          <a:solidFill>
                            <a:srgbClr val="000000"/>
                          </a:solidFill>
                          <a:latin typeface="Arial Mon"/>
                          <a:ea typeface="Times New Roman"/>
                          <a:cs typeface="Times New Roman"/>
                        </a:rPr>
                        <a:t> </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7</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390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dirty="0">
                          <a:solidFill>
                            <a:srgbClr val="000000"/>
                          </a:solidFill>
                          <a:latin typeface="Arial Mon"/>
                          <a:ea typeface="Times New Roman"/>
                          <a:cs typeface="Times New Roman"/>
                        </a:rPr>
                        <a:t>                       100,000 </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хамгийн бага утга</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8</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390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100,000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9</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410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100,000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10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525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110,000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11</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645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116,000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12</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720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136,000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хамгийн их утга</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нийт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3,080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662,000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28645">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дундаж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513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110,333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dirty="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graphicFrame>
        <p:nvGraphicFramePr>
          <p:cNvPr id="10" name="Table 9"/>
          <p:cNvGraphicFramePr>
            <a:graphicFrameLocks noGrp="1"/>
          </p:cNvGraphicFramePr>
          <p:nvPr/>
        </p:nvGraphicFramePr>
        <p:xfrm>
          <a:off x="1143000" y="4267200"/>
          <a:ext cx="6274117" cy="1276522"/>
        </p:xfrm>
        <a:graphic>
          <a:graphicData uri="http://schemas.openxmlformats.org/drawingml/2006/table">
            <a:tbl>
              <a:tblPr/>
              <a:tblGrid>
                <a:gridCol w="889258"/>
                <a:gridCol w="1681505"/>
                <a:gridCol w="1875525"/>
                <a:gridCol w="1827829"/>
              </a:tblGrid>
              <a:tr h="270934">
                <a:tc>
                  <a:txBody>
                    <a:bodyPr/>
                    <a:lstStyle/>
                    <a:p>
                      <a:pPr marL="0" marR="0" algn="just">
                        <a:lnSpc>
                          <a:spcPct val="115000"/>
                        </a:lnSpc>
                        <a:spcBef>
                          <a:spcPts val="0"/>
                        </a:spcBef>
                        <a:spcAft>
                          <a:spcPts val="0"/>
                        </a:spcAft>
                      </a:pPr>
                      <a:r>
                        <a:rPr lang="en-US" sz="1100" dirty="0" err="1">
                          <a:solidFill>
                            <a:srgbClr val="000000"/>
                          </a:solidFill>
                          <a:latin typeface="Arial Mon"/>
                          <a:ea typeface="Times New Roman"/>
                          <a:cs typeface="Times New Roman"/>
                        </a:rPr>
                        <a:t>Сар</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Үйл явцын түвшин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dirty="0">
                          <a:solidFill>
                            <a:srgbClr val="000000"/>
                          </a:solidFill>
                          <a:latin typeface="Arial Mon"/>
                          <a:ea typeface="Times New Roman"/>
                          <a:cs typeface="Times New Roman"/>
                        </a:rPr>
                        <a:t> </a:t>
                      </a:r>
                      <a:r>
                        <a:rPr lang="en-US" sz="1100" dirty="0" err="1">
                          <a:solidFill>
                            <a:srgbClr val="000000"/>
                          </a:solidFill>
                          <a:latin typeface="Arial Mon"/>
                          <a:ea typeface="Times New Roman"/>
                          <a:cs typeface="Times New Roman"/>
                        </a:rPr>
                        <a:t>Цахилгааны</a:t>
                      </a:r>
                      <a:r>
                        <a:rPr lang="en-US" sz="1100" dirty="0">
                          <a:solidFill>
                            <a:srgbClr val="000000"/>
                          </a:solidFill>
                          <a:latin typeface="Arial Mon"/>
                          <a:ea typeface="Times New Roman"/>
                          <a:cs typeface="Times New Roman"/>
                        </a:rPr>
                        <a:t> </a:t>
                      </a:r>
                      <a:r>
                        <a:rPr lang="en-US" sz="1100" dirty="0" err="1">
                          <a:solidFill>
                            <a:srgbClr val="000000"/>
                          </a:solidFill>
                          <a:latin typeface="Arial Mon"/>
                          <a:ea typeface="Times New Roman"/>
                          <a:cs typeface="Times New Roman"/>
                        </a:rPr>
                        <a:t>зардал</a:t>
                      </a:r>
                      <a:r>
                        <a:rPr lang="en-US" sz="1100" dirty="0">
                          <a:solidFill>
                            <a:srgbClr val="000000"/>
                          </a:solidFill>
                          <a:latin typeface="Arial Mon"/>
                          <a:ea typeface="Times New Roman"/>
                          <a:cs typeface="Times New Roman"/>
                        </a:rPr>
                        <a:t> </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70934">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дээд цэг</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720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136,000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70934">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доод цэг</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390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100,000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270934">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ялгавар</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330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36,000 </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100" dirty="0" err="1">
                          <a:solidFill>
                            <a:srgbClr val="000000"/>
                          </a:solidFill>
                          <a:latin typeface="Arial Mon"/>
                          <a:ea typeface="Times New Roman"/>
                          <a:cs typeface="Times New Roman"/>
                        </a:rPr>
                        <a:t>цэвэр</a:t>
                      </a:r>
                      <a:r>
                        <a:rPr lang="en-US" sz="1100" dirty="0">
                          <a:solidFill>
                            <a:srgbClr val="000000"/>
                          </a:solidFill>
                          <a:latin typeface="Arial Mon"/>
                          <a:ea typeface="Times New Roman"/>
                          <a:cs typeface="Times New Roman"/>
                        </a:rPr>
                        <a:t> </a:t>
                      </a:r>
                      <a:r>
                        <a:rPr lang="en-US" sz="1100" dirty="0" err="1">
                          <a:solidFill>
                            <a:srgbClr val="000000"/>
                          </a:solidFill>
                          <a:latin typeface="Arial Mon"/>
                          <a:ea typeface="Times New Roman"/>
                          <a:cs typeface="Times New Roman"/>
                        </a:rPr>
                        <a:t>хувьсах</a:t>
                      </a:r>
                      <a:r>
                        <a:rPr lang="en-US" sz="1100" dirty="0">
                          <a:solidFill>
                            <a:srgbClr val="000000"/>
                          </a:solidFill>
                          <a:latin typeface="Arial Mon"/>
                          <a:ea typeface="Times New Roman"/>
                          <a:cs typeface="Times New Roman"/>
                        </a:rPr>
                        <a:t> </a:t>
                      </a:r>
                      <a:r>
                        <a:rPr lang="en-US" sz="1100" dirty="0" err="1">
                          <a:solidFill>
                            <a:srgbClr val="000000"/>
                          </a:solidFill>
                          <a:latin typeface="Arial Mon"/>
                          <a:ea typeface="Times New Roman"/>
                          <a:cs typeface="Times New Roman"/>
                        </a:rPr>
                        <a:t>зардал</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r>
              <a:tr h="135467">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just">
                        <a:lnSpc>
                          <a:spcPct val="115000"/>
                        </a:lnSpc>
                        <a:spcBef>
                          <a:spcPts val="0"/>
                        </a:spcBef>
                        <a:spcAft>
                          <a:spcPts val="0"/>
                        </a:spcAft>
                      </a:pPr>
                      <a:r>
                        <a:rPr lang="en-US" sz="1100">
                          <a:solidFill>
                            <a:srgbClr val="000000"/>
                          </a:solidFill>
                          <a:latin typeface="Arial Mon"/>
                          <a:ea typeface="Times New Roman"/>
                          <a:cs typeface="Times New Roman"/>
                        </a:rPr>
                        <a:t> хувьсалтын итгэлцүүр </a:t>
                      </a:r>
                      <a:endParaRPr lang="en-US"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nSpc>
                          <a:spcPct val="115000"/>
                        </a:lnSpc>
                      </a:pPr>
                      <a:endParaRPr lang="en-US" sz="1100" dirty="0">
                        <a:latin typeface="Calibri"/>
                      </a:endParaRPr>
                    </a:p>
                  </a:txBody>
                  <a:tcPr marL="68580" marR="68580"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Mon" pitchFamily="34" charset="0"/>
                <a:cs typeface="Arial Mon" pitchFamily="34" charset="0"/>
              </a:rPr>
              <a:t>Жишээ нь:1</a:t>
            </a:r>
            <a:endParaRPr lang="en-US" dirty="0"/>
          </a:p>
        </p:txBody>
      </p:sp>
      <p:sp>
        <p:nvSpPr>
          <p:cNvPr id="3" name="Content Placeholder 2"/>
          <p:cNvSpPr>
            <a:spLocks noGrp="1"/>
          </p:cNvSpPr>
          <p:nvPr>
            <p:ph idx="1"/>
          </p:nvPr>
        </p:nvSpPr>
        <p:spPr/>
        <p:txBody>
          <a:bodyPr>
            <a:normAutofit fontScale="92500"/>
          </a:bodyPr>
          <a:lstStyle/>
          <a:p>
            <a:pPr>
              <a:buNone/>
            </a:pPr>
            <a:r>
              <a:rPr lang="mn-MN" dirty="0">
                <a:latin typeface="Arial Mon" pitchFamily="34" charset="0"/>
                <a:cs typeface="Arial Mon" pitchFamily="34" charset="0"/>
              </a:rPr>
              <a:t>1 машин цаг ажиллахад нэмэгдэж гарах цахилгааны зардлын хэмжээ болно. </a:t>
            </a:r>
            <a:endParaRPr lang="en-US" dirty="0">
              <a:latin typeface="Arial Mon" pitchFamily="34" charset="0"/>
              <a:cs typeface="Arial Mon" pitchFamily="34" charset="0"/>
            </a:endParaRPr>
          </a:p>
          <a:p>
            <a:r>
              <a:rPr lang="mn-MN" dirty="0">
                <a:latin typeface="Arial Mon" pitchFamily="34" charset="0"/>
                <a:cs typeface="Arial Mon" pitchFamily="34" charset="0"/>
              </a:rPr>
              <a:t>Нэгжид ногдох хувьсах зардал=36000/330=109,09₮</a:t>
            </a:r>
            <a:endParaRPr lang="en-US" dirty="0">
              <a:latin typeface="Arial Mon" pitchFamily="34" charset="0"/>
              <a:cs typeface="Arial Mon" pitchFamily="34" charset="0"/>
            </a:endParaRPr>
          </a:p>
          <a:p>
            <a:r>
              <a:rPr lang="mn-MN" dirty="0">
                <a:latin typeface="Arial Mon" pitchFamily="34" charset="0"/>
                <a:cs typeface="Arial Mon" pitchFamily="34" charset="0"/>
              </a:rPr>
              <a:t>Дээд, доод цэгт хамаарх хувьсах зардлыг тооцвол:</a:t>
            </a:r>
            <a:endParaRPr lang="en-US" dirty="0">
              <a:latin typeface="Arial Mon" pitchFamily="34" charset="0"/>
              <a:cs typeface="Arial Mon" pitchFamily="34" charset="0"/>
            </a:endParaRPr>
          </a:p>
          <a:p>
            <a:pPr lvl="0"/>
            <a:r>
              <a:rPr lang="mn-MN" dirty="0">
                <a:latin typeface="Arial Mon" pitchFamily="34" charset="0"/>
                <a:cs typeface="Arial Mon" pitchFamily="34" charset="0"/>
              </a:rPr>
              <a:t>Дээд цэгийн ХЗ=720*109,09=78,545₮</a:t>
            </a:r>
            <a:endParaRPr lang="en-US" dirty="0">
              <a:latin typeface="Arial Mon" pitchFamily="34" charset="0"/>
              <a:cs typeface="Arial Mon" pitchFamily="34" charset="0"/>
            </a:endParaRPr>
          </a:p>
          <a:p>
            <a:pPr lvl="0"/>
            <a:r>
              <a:rPr lang="mn-MN" dirty="0">
                <a:latin typeface="Arial Mon" pitchFamily="34" charset="0"/>
                <a:cs typeface="Arial Mon" pitchFamily="34" charset="0"/>
              </a:rPr>
              <a:t>Доод цэгийн ХЗ=390*109,09=42,545₮</a:t>
            </a:r>
            <a:endParaRPr lang="en-US" dirty="0">
              <a:latin typeface="Arial Mon" pitchFamily="34" charset="0"/>
              <a:cs typeface="Arial Mon" pitchFamily="34" charset="0"/>
            </a:endParaRPr>
          </a:p>
          <a:p>
            <a:r>
              <a:rPr lang="mn-MN" dirty="0">
                <a:latin typeface="Arial Mon" pitchFamily="34" charset="0"/>
                <a:cs typeface="Arial Mon" pitchFamily="34" charset="0"/>
              </a:rPr>
              <a:t>Дээд, доод цэгт хамаарах тогтмол зардлыг тооцвол</a:t>
            </a:r>
            <a:endParaRPr lang="en-US" dirty="0">
              <a:latin typeface="Arial Mon" pitchFamily="34" charset="0"/>
              <a:cs typeface="Arial Mon" pitchFamily="34" charset="0"/>
            </a:endParaRPr>
          </a:p>
          <a:p>
            <a:pPr lvl="0"/>
            <a:r>
              <a:rPr lang="mn-MN" dirty="0">
                <a:latin typeface="Arial Mon" pitchFamily="34" charset="0"/>
                <a:cs typeface="Arial Mon" pitchFamily="34" charset="0"/>
              </a:rPr>
              <a:t>Дээд цэгийн ТЗ=136,000-78,545=57,455₮</a:t>
            </a:r>
            <a:endParaRPr lang="en-US" dirty="0">
              <a:latin typeface="Arial Mon" pitchFamily="34" charset="0"/>
              <a:cs typeface="Arial Mon" pitchFamily="34" charset="0"/>
            </a:endParaRPr>
          </a:p>
          <a:p>
            <a:pPr lvl="0"/>
            <a:r>
              <a:rPr lang="mn-MN" dirty="0">
                <a:latin typeface="Arial Mon" pitchFamily="34" charset="0"/>
                <a:cs typeface="Arial Mon" pitchFamily="34" charset="0"/>
              </a:rPr>
              <a:t>Доод цэгийн ТЗ=100,000-42,545=57,455₮</a:t>
            </a:r>
            <a:endParaRPr lang="en-US" dirty="0">
              <a:latin typeface="Arial Mon" pitchFamily="34" charset="0"/>
              <a:cs typeface="Arial Mon" pitchFamily="34" charset="0"/>
            </a:endParaRPr>
          </a:p>
          <a:p>
            <a:r>
              <a:rPr lang="mn-MN" dirty="0">
                <a:latin typeface="Arial Mon" pitchFamily="34" charset="0"/>
                <a:cs typeface="Arial Mon" pitchFamily="34" charset="0"/>
              </a:rPr>
              <a:t>Сонгож авсан 2 цэг бусад хэсгийг төлөөлнө гэж үздэг. </a:t>
            </a:r>
            <a:endParaRPr lang="en-US" dirty="0">
              <a:latin typeface="Arial Mon" pitchFamily="34" charset="0"/>
              <a:cs typeface="Arial Mon"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000" dirty="0" smtClean="0">
                <a:latin typeface="Arial Mon" pitchFamily="34" charset="0"/>
                <a:cs typeface="Arial Mon" pitchFamily="34" charset="0"/>
              </a:rPr>
              <a:t>Холимог зардлыг хувьсах ба тогтмол элментээр нь ангилах гурван арга</a:t>
            </a:r>
            <a:endParaRPr lang="en-US" sz="3000" dirty="0"/>
          </a:p>
        </p:txBody>
      </p:sp>
      <p:sp>
        <p:nvSpPr>
          <p:cNvPr id="3" name="Content Placeholder 2"/>
          <p:cNvSpPr>
            <a:spLocks noGrp="1"/>
          </p:cNvSpPr>
          <p:nvPr>
            <p:ph idx="1"/>
          </p:nvPr>
        </p:nvSpPr>
        <p:spPr/>
        <p:txBody>
          <a:bodyPr>
            <a:normAutofit/>
          </a:bodyPr>
          <a:lstStyle/>
          <a:p>
            <a:pPr lvl="0">
              <a:buNone/>
            </a:pPr>
            <a:r>
              <a:rPr lang="mn-MN" u="sng" dirty="0" smtClean="0"/>
              <a:t>2.Статистик </a:t>
            </a:r>
            <a:r>
              <a:rPr lang="mn-MN" u="sng" dirty="0"/>
              <a:t>графикийн арга</a:t>
            </a:r>
            <a:endParaRPr lang="en-US" u="sng" dirty="0"/>
          </a:p>
          <a:p>
            <a:pPr algn="just">
              <a:buNone/>
            </a:pPr>
            <a:r>
              <a:rPr lang="mn-MN" sz="2900" dirty="0" smtClean="0">
                <a:latin typeface="Arial Mon" pitchFamily="34" charset="0"/>
                <a:cs typeface="Arial Mon" pitchFamily="34" charset="0"/>
              </a:rPr>
              <a:t>    </a:t>
            </a:r>
            <a:r>
              <a:rPr lang="mn-MN" sz="2900" dirty="0">
                <a:latin typeface="Arial Mon" pitchFamily="34" charset="0"/>
                <a:cs typeface="Arial Mon" pitchFamily="34" charset="0"/>
              </a:rPr>
              <a:t>Зардлын динамик шинжилгээг хийх статистик графикийн аргын үед графикийн босоо тэнхлэг нь холимог зардлыг, харин хэвтээ тэнхлэг нь үйл ажиллагааны түвшинг илэрхийлдэг. Дээрх жишээ дээр авч үзсэн цахилгааны зардал нь шууд хөдөлмөр цагаас хэрхэн хамаарч буйг доорх график дээр харуулав. </a:t>
            </a:r>
            <a:endParaRPr lang="en-US" sz="2900"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mn-MN" dirty="0" smtClean="0">
                <a:latin typeface="Arial Mon" pitchFamily="34" charset="0"/>
                <a:cs typeface="Arial Mon" pitchFamily="34" charset="0"/>
              </a:rPr>
              <a:t>Жишээ нь:2</a:t>
            </a:r>
            <a:endParaRPr lang="en-US" dirty="0"/>
          </a:p>
        </p:txBody>
      </p:sp>
      <p:sp>
        <p:nvSpPr>
          <p:cNvPr id="23554" name="Rectangle 2"/>
          <p:cNvSpPr>
            <a:spLocks noChangeArrowheads="1"/>
          </p:cNvSpPr>
          <p:nvPr/>
        </p:nvSpPr>
        <p:spPr bwMode="auto">
          <a:xfrm rot="10800000" flipV="1">
            <a:off x="1600200" y="1752600"/>
            <a:ext cx="6248400" cy="10464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mn-MN" sz="1100" b="0" i="0" u="none" strike="noStrike" cap="none" normalizeH="0" baseline="0" dirty="0" smtClean="0">
                <a:ln>
                  <a:noFill/>
                </a:ln>
                <a:solidFill>
                  <a:schemeClr val="tx1"/>
                </a:solidFill>
                <a:effectLst/>
                <a:latin typeface="Arial Mon" pitchFamily="34" charset="0"/>
                <a:ea typeface="Calibri" pitchFamily="34" charset="0"/>
                <a:cs typeface="Arial Mon" pitchFamily="34" charset="0"/>
              </a:rPr>
              <a:t>Энэ аргын үед хэсэгчлэн хувьсах зардлыг хувьсах, тогтмол зардалд ангилахдаа график ашиглана. Босоо тэнхлэгт хэсгчлэн хувьсах зардлыг, хэвтээ тэнхлэгт үйл явцын түвшинг харуулна. Үйл явцын түвшин нь шууд хөдөлмөр цаг, машин цаг, үйлдвэрлэсэн бүтээгдэхүүний тоо хэмжээ зэрэг үзүүлэлтүүд байж болдог.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Chart 4"/>
          <p:cNvGraphicFramePr/>
          <p:nvPr/>
        </p:nvGraphicFramePr>
        <p:xfrm>
          <a:off x="1447800" y="3124200"/>
          <a:ext cx="5638800" cy="3009901"/>
        </p:xfrm>
        <a:graphic>
          <a:graphicData uri="http://schemas.openxmlformats.org/drawingml/2006/chart">
            <c:chart xmlns:c="http://schemas.openxmlformats.org/drawingml/2006/chart" xmlns:r="http://schemas.openxmlformats.org/officeDocument/2006/relationships" r:id="rId2"/>
          </a:graphicData>
        </a:graphic>
      </p:graphicFrame>
      <p:sp>
        <p:nvSpPr>
          <p:cNvPr id="23555" name="Rectangle 3"/>
          <p:cNvSpPr>
            <a:spLocks noChangeArrowheads="1"/>
          </p:cNvSpPr>
          <p:nvPr/>
        </p:nvSpPr>
        <p:spPr bwMode="auto">
          <a:xfrm>
            <a:off x="228600" y="3476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Mon" pitchFamily="34" charset="0"/>
                <a:cs typeface="Arial Mon" pitchFamily="34" charset="0"/>
              </a:rPr>
              <a:t>Жишээ нь:2</a:t>
            </a:r>
            <a:endParaRPr lang="en-US" dirty="0"/>
          </a:p>
        </p:txBody>
      </p:sp>
      <p:sp>
        <p:nvSpPr>
          <p:cNvPr id="3" name="Content Placeholder 2"/>
          <p:cNvSpPr>
            <a:spLocks noGrp="1"/>
          </p:cNvSpPr>
          <p:nvPr>
            <p:ph idx="1"/>
          </p:nvPr>
        </p:nvSpPr>
        <p:spPr/>
        <p:txBody>
          <a:bodyPr>
            <a:normAutofit lnSpcReduction="10000"/>
          </a:bodyPr>
          <a:lstStyle/>
          <a:p>
            <a:r>
              <a:rPr lang="mn-MN" dirty="0">
                <a:latin typeface="Arial Mon" pitchFamily="34" charset="0"/>
                <a:cs typeface="Arial Mon" pitchFamily="34" charset="0"/>
              </a:rPr>
              <a:t>Бүх цэгүүдэд ойрхон байхаар А шулуун татна. Огтлолцсон цэг тогтмол зардалыг илэрхийлнэ. </a:t>
            </a:r>
            <a:endParaRPr lang="en-US" dirty="0">
              <a:latin typeface="Arial Mon" pitchFamily="34" charset="0"/>
              <a:cs typeface="Arial Mon" pitchFamily="34" charset="0"/>
            </a:endParaRPr>
          </a:p>
          <a:p>
            <a:r>
              <a:rPr lang="mn-MN" dirty="0">
                <a:latin typeface="Arial Mon" pitchFamily="34" charset="0"/>
                <a:cs typeface="Arial Mon" pitchFamily="34" charset="0"/>
              </a:rPr>
              <a:t>Сарын дундаж нийт зардал-тогтмол зардал=дундаж ХЗардал/110,333-40,000=70,333</a:t>
            </a:r>
            <a:endParaRPr lang="en-US" dirty="0">
              <a:latin typeface="Arial Mon" pitchFamily="34" charset="0"/>
              <a:cs typeface="Arial Mon" pitchFamily="34" charset="0"/>
            </a:endParaRPr>
          </a:p>
          <a:p>
            <a:r>
              <a:rPr lang="mn-MN" dirty="0">
                <a:latin typeface="Arial Mon" pitchFamily="34" charset="0"/>
                <a:cs typeface="Arial Mon" pitchFamily="34" charset="0"/>
              </a:rPr>
              <a:t>1 машин цагд ногдох Дундаж ХЗ=70,333/513=137,10</a:t>
            </a:r>
            <a:endParaRPr lang="en-US" dirty="0">
              <a:latin typeface="Arial Mon" pitchFamily="34" charset="0"/>
              <a:cs typeface="Arial Mon" pitchFamily="34" charset="0"/>
            </a:endParaRPr>
          </a:p>
          <a:p>
            <a:r>
              <a:rPr lang="mn-MN" dirty="0">
                <a:latin typeface="Arial Mon" pitchFamily="34" charset="0"/>
                <a:cs typeface="Arial Mon" pitchFamily="34" charset="0"/>
              </a:rPr>
              <a:t>Цахилгааны зардалыг урьдчилан тооцоохдоо </a:t>
            </a:r>
            <a:r>
              <a:rPr lang="en-US" b="1" u="sng" dirty="0">
                <a:latin typeface="Arial Mon" pitchFamily="34" charset="0"/>
                <a:cs typeface="Arial Mon" pitchFamily="34" charset="0"/>
              </a:rPr>
              <a:t>y=40,000+137,10x </a:t>
            </a:r>
            <a:r>
              <a:rPr lang="mn-MN" b="1" u="sng" dirty="0">
                <a:latin typeface="Arial Mon" pitchFamily="34" charset="0"/>
                <a:cs typeface="Arial Mon" pitchFamily="34" charset="0"/>
              </a:rPr>
              <a:t>т</a:t>
            </a:r>
            <a:r>
              <a:rPr lang="mn-MN" dirty="0">
                <a:latin typeface="Arial Mon" pitchFamily="34" charset="0"/>
                <a:cs typeface="Arial Mon" pitchFamily="34" charset="0"/>
              </a:rPr>
              <a:t>эгшитгэл ашиглана. </a:t>
            </a:r>
            <a:endParaRPr lang="en-US" dirty="0">
              <a:latin typeface="Arial Mon" pitchFamily="34" charset="0"/>
              <a:cs typeface="Arial Mon" pitchFamily="34" charset="0"/>
            </a:endParaRPr>
          </a:p>
          <a:p>
            <a:r>
              <a:rPr lang="mn-MN" dirty="0">
                <a:latin typeface="Arial Mon" pitchFamily="34" charset="0"/>
                <a:cs typeface="Arial Mon" pitchFamily="34" charset="0"/>
              </a:rPr>
              <a:t>Бүх цэгийн мэдээллийг ашигладгаар дээд доод цэгийн аргаас давуу талтай. Нүдэн баримжаагаар шулуун татаж зардлыг ялгадагаараа  дутагдалтай. </a:t>
            </a:r>
            <a:endParaRPr lang="en-US" dirty="0">
              <a:latin typeface="Arial Mon" pitchFamily="34" charset="0"/>
              <a:cs typeface="Arial Mon" pitchFamily="34" charset="0"/>
            </a:endParaRPr>
          </a:p>
          <a:p>
            <a:endParaRPr lang="en-US"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000" dirty="0" smtClean="0">
                <a:latin typeface="Arial Mon" pitchFamily="34" charset="0"/>
                <a:cs typeface="Arial Mon" pitchFamily="34" charset="0"/>
              </a:rPr>
              <a:t>Холимог зардлыг хувьсах ба тогтмол элментээр нь ангилах гурван арга</a:t>
            </a:r>
            <a:endParaRPr lang="en-US" sz="3000" dirty="0"/>
          </a:p>
        </p:txBody>
      </p:sp>
      <p:sp>
        <p:nvSpPr>
          <p:cNvPr id="3" name="Content Placeholder 2"/>
          <p:cNvSpPr>
            <a:spLocks noGrp="1"/>
          </p:cNvSpPr>
          <p:nvPr>
            <p:ph idx="1"/>
          </p:nvPr>
        </p:nvSpPr>
        <p:spPr/>
        <p:txBody>
          <a:bodyPr>
            <a:normAutofit fontScale="70000" lnSpcReduction="20000"/>
          </a:bodyPr>
          <a:lstStyle/>
          <a:p>
            <a:pPr lvl="0">
              <a:buNone/>
            </a:pPr>
            <a:r>
              <a:rPr lang="mn-MN" b="1" u="sng" dirty="0" smtClean="0">
                <a:latin typeface="Arial Mon" pitchFamily="34" charset="0"/>
                <a:cs typeface="Arial Mon" pitchFamily="34" charset="0"/>
              </a:rPr>
              <a:t>3. Хамгийн </a:t>
            </a:r>
            <a:r>
              <a:rPr lang="mn-MN" b="1" u="sng" dirty="0">
                <a:latin typeface="Arial Mon" pitchFamily="34" charset="0"/>
                <a:cs typeface="Arial Mon" pitchFamily="34" charset="0"/>
              </a:rPr>
              <a:t>бага квадратын арга / регрессийн арга / </a:t>
            </a:r>
            <a:endParaRPr lang="en-US" dirty="0">
              <a:latin typeface="Arial Mon" pitchFamily="34" charset="0"/>
              <a:cs typeface="Arial Mon" pitchFamily="34" charset="0"/>
            </a:endParaRPr>
          </a:p>
          <a:p>
            <a:pPr>
              <a:buNone/>
            </a:pPr>
            <a:r>
              <a:rPr lang="mn-MN" dirty="0">
                <a:latin typeface="Arial Mon" pitchFamily="34" charset="0"/>
                <a:cs typeface="Arial Mon" pitchFamily="34" charset="0"/>
              </a:rPr>
              <a:t>Энэ арга нь шугаман хамаарлын тэгшитгэл ашиглан зардлыг ялгадаг. </a:t>
            </a:r>
            <a:r>
              <a:rPr lang="en-US" b="1" u="sng" dirty="0">
                <a:latin typeface="Arial Mon" pitchFamily="34" charset="0"/>
                <a:cs typeface="Arial Mon" pitchFamily="34" charset="0"/>
              </a:rPr>
              <a:t>y=</a:t>
            </a:r>
            <a:r>
              <a:rPr lang="en-US" b="1" u="sng" dirty="0" err="1">
                <a:latin typeface="Arial Mon" pitchFamily="34" charset="0"/>
                <a:cs typeface="Arial Mon" pitchFamily="34" charset="0"/>
              </a:rPr>
              <a:t>a+bx</a:t>
            </a:r>
            <a:endParaRPr lang="en-US" dirty="0">
              <a:latin typeface="Arial Mon" pitchFamily="34" charset="0"/>
              <a:cs typeface="Arial Mon" pitchFamily="34" charset="0"/>
            </a:endParaRPr>
          </a:p>
          <a:p>
            <a:pPr>
              <a:buNone/>
            </a:pPr>
            <a:r>
              <a:rPr lang="mn-MN" dirty="0">
                <a:latin typeface="Arial Mon" pitchFamily="34" charset="0"/>
                <a:cs typeface="Arial Mon" pitchFamily="34" charset="0"/>
              </a:rPr>
              <a:t>Үүнд:</a:t>
            </a:r>
            <a:endParaRPr lang="en-US" dirty="0">
              <a:latin typeface="Arial Mon" pitchFamily="34" charset="0"/>
              <a:cs typeface="Arial Mon" pitchFamily="34" charset="0"/>
            </a:endParaRPr>
          </a:p>
          <a:p>
            <a:pPr lvl="0"/>
            <a:r>
              <a:rPr lang="en-US" dirty="0">
                <a:latin typeface="Arial Mon" pitchFamily="34" charset="0"/>
                <a:cs typeface="Arial Mon" pitchFamily="34" charset="0"/>
              </a:rPr>
              <a:t>Y-</a:t>
            </a:r>
            <a:r>
              <a:rPr lang="mn-MN" dirty="0">
                <a:latin typeface="Arial Mon" pitchFamily="34" charset="0"/>
                <a:cs typeface="Arial Mon" pitchFamily="34" charset="0"/>
              </a:rPr>
              <a:t>цахилгааны зардал, </a:t>
            </a:r>
            <a:r>
              <a:rPr lang="en-US" dirty="0">
                <a:latin typeface="Arial Mon" pitchFamily="34" charset="0"/>
                <a:cs typeface="Arial Mon" pitchFamily="34" charset="0"/>
              </a:rPr>
              <a:t>X-</a:t>
            </a:r>
            <a:r>
              <a:rPr lang="mn-MN" dirty="0">
                <a:latin typeface="Arial Mon" pitchFamily="34" charset="0"/>
                <a:cs typeface="Arial Mon" pitchFamily="34" charset="0"/>
              </a:rPr>
              <a:t>ажилласан машин цаг</a:t>
            </a:r>
            <a:endParaRPr lang="en-US" dirty="0">
              <a:latin typeface="Arial Mon" pitchFamily="34" charset="0"/>
              <a:cs typeface="Arial Mon" pitchFamily="34" charset="0"/>
            </a:endParaRPr>
          </a:p>
          <a:p>
            <a:pPr lvl="0"/>
            <a:r>
              <a:rPr lang="en-US" dirty="0">
                <a:latin typeface="Arial Mon" pitchFamily="34" charset="0"/>
                <a:cs typeface="Arial Mon" pitchFamily="34" charset="0"/>
              </a:rPr>
              <a:t>A-</a:t>
            </a:r>
            <a:r>
              <a:rPr lang="mn-MN" dirty="0">
                <a:latin typeface="Arial Mon" pitchFamily="34" charset="0"/>
                <a:cs typeface="Arial Mon" pitchFamily="34" charset="0"/>
              </a:rPr>
              <a:t>цахилгааны зардлын тогтмол хэсэг </a:t>
            </a:r>
            <a:endParaRPr lang="en-US" dirty="0">
              <a:latin typeface="Arial Mon" pitchFamily="34" charset="0"/>
              <a:cs typeface="Arial Mon" pitchFamily="34" charset="0"/>
            </a:endParaRPr>
          </a:p>
          <a:p>
            <a:pPr lvl="0"/>
            <a:r>
              <a:rPr lang="en-US" dirty="0">
                <a:latin typeface="Arial Mon" pitchFamily="34" charset="0"/>
                <a:cs typeface="Arial Mon" pitchFamily="34" charset="0"/>
              </a:rPr>
              <a:t>B-</a:t>
            </a:r>
            <a:r>
              <a:rPr lang="mn-MN" dirty="0">
                <a:latin typeface="Arial Mon" pitchFamily="34" charset="0"/>
                <a:cs typeface="Arial Mon" pitchFamily="34" charset="0"/>
              </a:rPr>
              <a:t>хувьсалтын итгэлцүүр, Ө/Х: шууд хөдөлмөрийн цаг тутамд ногдох хувьсах зардал. </a:t>
            </a:r>
            <a:r>
              <a:rPr lang="en-US" dirty="0">
                <a:latin typeface="Arial Mon" pitchFamily="34" charset="0"/>
                <a:cs typeface="Arial Mon" pitchFamily="34" charset="0"/>
              </a:rPr>
              <a:t>A b</a:t>
            </a:r>
            <a:r>
              <a:rPr lang="mn-MN" dirty="0">
                <a:latin typeface="Arial Mon" pitchFamily="34" charset="0"/>
                <a:cs typeface="Arial Mon" pitchFamily="34" charset="0"/>
              </a:rPr>
              <a:t>-ийн утгыг олохын тулд дараах тооцооллыг хийнэ. </a:t>
            </a:r>
            <a:endParaRPr lang="en-US" dirty="0">
              <a:latin typeface="Arial Mon" pitchFamily="34" charset="0"/>
              <a:cs typeface="Arial Mon" pitchFamily="34" charset="0"/>
            </a:endParaRPr>
          </a:p>
          <a:p>
            <a:pPr lvl="0"/>
            <a:r>
              <a:rPr lang="mn-MN" dirty="0">
                <a:latin typeface="Arial Mon" pitchFamily="34" charset="0"/>
                <a:cs typeface="Arial Mon" pitchFamily="34" charset="0"/>
              </a:rPr>
              <a:t>Ажилласан машин цаг, цахилгааны зардлын дундаж утгыг олно. </a:t>
            </a:r>
            <a:endParaRPr lang="en-US" dirty="0">
              <a:latin typeface="Arial Mon" pitchFamily="34" charset="0"/>
              <a:cs typeface="Arial Mon" pitchFamily="34" charset="0"/>
            </a:endParaRPr>
          </a:p>
          <a:p>
            <a:pPr lvl="0"/>
            <a:r>
              <a:rPr lang="mn-MN" dirty="0">
                <a:latin typeface="Arial Mon" pitchFamily="34" charset="0"/>
                <a:cs typeface="Arial Mon" pitchFamily="34" charset="0"/>
              </a:rPr>
              <a:t>Сар бүрийн ажилласан машин цаг ба цахилгааны зардлын дундажаасаа хэлбэлзсэн хэлбэлзлийн нийлбэрийг олно. </a:t>
            </a:r>
            <a:endParaRPr lang="en-US" dirty="0">
              <a:latin typeface="Arial Mon" pitchFamily="34" charset="0"/>
              <a:cs typeface="Arial Mon" pitchFamily="34" charset="0"/>
            </a:endParaRPr>
          </a:p>
          <a:p>
            <a:pPr lvl="0"/>
            <a:r>
              <a:rPr lang="mn-MN" dirty="0">
                <a:latin typeface="Arial Mon" pitchFamily="34" charset="0"/>
                <a:cs typeface="Arial Mon" pitchFamily="34" charset="0"/>
              </a:rPr>
              <a:t>2-дээр тодорхойлсон сар бүрийн ажилласан машин цагийн хэлбэлзлүүдийн квадратуудын нийлбэрийг тооцно. </a:t>
            </a:r>
            <a:endParaRPr lang="en-US" dirty="0">
              <a:latin typeface="Arial Mon" pitchFamily="34" charset="0"/>
              <a:cs typeface="Arial Mon" pitchFamily="34" charset="0"/>
            </a:endParaRPr>
          </a:p>
          <a:p>
            <a:pPr lvl="0"/>
            <a:r>
              <a:rPr lang="mn-MN" dirty="0">
                <a:latin typeface="Arial Mon" pitchFamily="34" charset="0"/>
                <a:cs typeface="Arial Mon" pitchFamily="34" charset="0"/>
              </a:rPr>
              <a:t>2 дээр тодорхойлсон сар бүрийн ажилласан машин цаг, цахилгааны зардлын хэлбэлзлийг хооронд нь үржүүлж, нийлбэрийг нь гаргана. </a:t>
            </a:r>
            <a:endParaRPr lang="en-US" dirty="0">
              <a:latin typeface="Arial Mon" pitchFamily="34" charset="0"/>
              <a:cs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latin typeface="Arial Mon" pitchFamily="34" charset="0"/>
                <a:cs typeface="Arial Mon" pitchFamily="34" charset="0"/>
              </a:rPr>
              <a:t>Жишээ нь:3</a:t>
            </a:r>
            <a:endParaRPr lang="en-US" dirty="0"/>
          </a:p>
        </p:txBody>
      </p:sp>
      <p:graphicFrame>
        <p:nvGraphicFramePr>
          <p:cNvPr id="4" name="Table 3"/>
          <p:cNvGraphicFramePr>
            <a:graphicFrameLocks noGrp="1"/>
          </p:cNvGraphicFramePr>
          <p:nvPr/>
        </p:nvGraphicFramePr>
        <p:xfrm>
          <a:off x="533400" y="1905000"/>
          <a:ext cx="7543801" cy="2278380"/>
        </p:xfrm>
        <a:graphic>
          <a:graphicData uri="http://schemas.openxmlformats.org/drawingml/2006/table">
            <a:tbl>
              <a:tblPr/>
              <a:tblGrid>
                <a:gridCol w="860101"/>
                <a:gridCol w="842182"/>
                <a:gridCol w="1110964"/>
                <a:gridCol w="913857"/>
                <a:gridCol w="1218476"/>
                <a:gridCol w="1218476"/>
                <a:gridCol w="1379745"/>
              </a:tblGrid>
              <a:tr h="220980">
                <a:tc>
                  <a:txBody>
                    <a:bodyPr/>
                    <a:lstStyle/>
                    <a:p>
                      <a:pPr marL="0" marR="0">
                        <a:lnSpc>
                          <a:spcPct val="115000"/>
                        </a:lnSpc>
                        <a:spcBef>
                          <a:spcPts val="0"/>
                        </a:spcBef>
                        <a:spcAft>
                          <a:spcPts val="0"/>
                        </a:spcAft>
                      </a:pPr>
                      <a:r>
                        <a:rPr lang="en-US" sz="1300" dirty="0">
                          <a:solidFill>
                            <a:srgbClr val="000000"/>
                          </a:solidFill>
                          <a:latin typeface="Arial Mon"/>
                          <a:ea typeface="Times New Roman"/>
                          <a:cs typeface="Times New Roman"/>
                        </a:rPr>
                        <a:t> </a:t>
                      </a:r>
                      <a:endParaRPr lang="en-US" sz="13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1</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1</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2</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2</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4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сар</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x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y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xi-x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yi-y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(xi-x)* (xi-x)</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(xi-x)* (yi-y)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7</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390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100,000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(123)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(10,333)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15,129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1,270,959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8</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390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dirty="0">
                          <a:solidFill>
                            <a:srgbClr val="000000"/>
                          </a:solidFill>
                          <a:latin typeface="Arial Mon"/>
                          <a:ea typeface="Times New Roman"/>
                          <a:cs typeface="Times New Roman"/>
                        </a:rPr>
                        <a:t>     100,000 </a:t>
                      </a:r>
                      <a:endParaRPr lang="en-US" sz="13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(123)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(10,333)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15,129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1,270,959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9</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410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100,000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(10,333)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10,609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1,064,299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10</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525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110,000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12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(333)</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144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(3,996)</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11</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645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116,000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132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dirty="0">
                          <a:solidFill>
                            <a:srgbClr val="000000"/>
                          </a:solidFill>
                          <a:latin typeface="Arial Mon"/>
                          <a:ea typeface="Times New Roman"/>
                          <a:cs typeface="Times New Roman"/>
                        </a:rPr>
                        <a:t>           5,667 </a:t>
                      </a:r>
                      <a:endParaRPr lang="en-US" sz="13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17,424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748,044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12</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720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136,000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207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25,667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42,849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5,313,069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нийт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3,080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662,000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latin typeface="Arial Mon"/>
                          <a:ea typeface="Times New Roman"/>
                          <a:cs typeface="Times New Roman"/>
                        </a:rPr>
                        <a:t>0</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dirty="0">
                          <a:solidFill>
                            <a:srgbClr val="000000"/>
                          </a:solidFill>
                          <a:latin typeface="Arial Mon"/>
                          <a:ea typeface="Times New Roman"/>
                          <a:cs typeface="Times New Roman"/>
                        </a:rPr>
                        <a:t>0</a:t>
                      </a:r>
                      <a:endParaRPr lang="en-US" sz="13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101,284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9,663,334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80">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дундаж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513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110,333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dirty="0">
                          <a:solidFill>
                            <a:srgbClr val="000000"/>
                          </a:solidFill>
                          <a:latin typeface="Arial Mon"/>
                          <a:ea typeface="Times New Roman"/>
                          <a:cs typeface="Times New Roman"/>
                        </a:rPr>
                        <a:t> </a:t>
                      </a:r>
                      <a:endParaRPr lang="en-US" sz="13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a:solidFill>
                            <a:srgbClr val="000000"/>
                          </a:solidFill>
                          <a:latin typeface="Arial Mon"/>
                          <a:ea typeface="Times New Roman"/>
                          <a:cs typeface="Times New Roman"/>
                        </a:rPr>
                        <a:t> </a:t>
                      </a:r>
                      <a:endParaRPr lang="en-US" sz="13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300" dirty="0">
                          <a:solidFill>
                            <a:srgbClr val="000000"/>
                          </a:solidFill>
                          <a:latin typeface="Arial Mon"/>
                          <a:ea typeface="Times New Roman"/>
                          <a:cs typeface="Times New Roman"/>
                        </a:rPr>
                        <a:t> </a:t>
                      </a:r>
                      <a:endParaRPr lang="en-US" sz="13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6627" name="Rectangle 3"/>
          <p:cNvSpPr>
            <a:spLocks noChangeArrowheads="1"/>
          </p:cNvSpPr>
          <p:nvPr/>
        </p:nvSpPr>
        <p:spPr bwMode="auto">
          <a:xfrm>
            <a:off x="762000" y="4572000"/>
            <a:ext cx="7239000" cy="10926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Mon" pitchFamily="34" charset="0"/>
                <a:ea typeface="Calibri" pitchFamily="34" charset="0"/>
                <a:cs typeface="Arial Mon" pitchFamily="34" charset="0"/>
              </a:rPr>
              <a:t> </a:t>
            </a:r>
            <a:endParaRPr kumimoji="0" lang="en-US" b="0" i="0" u="none" strike="noStrike" cap="none" normalizeH="0" baseline="0" dirty="0" smtClean="0">
              <a:ln>
                <a:noFill/>
              </a:ln>
              <a:solidFill>
                <a:schemeClr val="tx1"/>
              </a:solidFill>
              <a:effectLst/>
              <a:latin typeface="Arial Mon" pitchFamily="34" charset="0"/>
              <a:cs typeface="Arial Mon" pitchFamily="34" charset="0"/>
            </a:endParaRPr>
          </a:p>
          <a:p>
            <a:pPr lvl="0"/>
            <a:r>
              <a:rPr lang="mn-MN" dirty="0">
                <a:latin typeface="Arial Mon" pitchFamily="34" charset="0"/>
                <a:cs typeface="Arial Mon" pitchFamily="34" charset="0"/>
              </a:rPr>
              <a:t>Шулуун шугам тэгшитгэл . </a:t>
            </a:r>
            <a:r>
              <a:rPr lang="en-US" dirty="0">
                <a:latin typeface="Arial Mon" pitchFamily="34" charset="0"/>
                <a:cs typeface="Arial Mon" pitchFamily="34" charset="0"/>
              </a:rPr>
              <a:t>y=</a:t>
            </a:r>
            <a:r>
              <a:rPr lang="en-US" dirty="0" err="1">
                <a:latin typeface="Arial Mon" pitchFamily="34" charset="0"/>
                <a:cs typeface="Arial Mon" pitchFamily="34" charset="0"/>
              </a:rPr>
              <a:t>a+bx</a:t>
            </a:r>
            <a:r>
              <a:rPr lang="mn-MN" dirty="0">
                <a:latin typeface="Arial Mon" pitchFamily="34" charset="0"/>
                <a:cs typeface="Arial Mon" pitchFamily="34" charset="0"/>
              </a:rPr>
              <a:t> / регрессийн тэгшитгэл/  бичнэ. Хувьсалтын коэффициет </a:t>
            </a:r>
            <a:r>
              <a:rPr lang="en-US" dirty="0">
                <a:latin typeface="Arial Mon" pitchFamily="34" charset="0"/>
                <a:cs typeface="Arial Mon" pitchFamily="34" charset="0"/>
              </a:rPr>
              <a:t>b </a:t>
            </a:r>
            <a:r>
              <a:rPr lang="mn-MN" dirty="0">
                <a:latin typeface="Arial Mon" pitchFamily="34" charset="0"/>
                <a:cs typeface="Arial Mon" pitchFamily="34" charset="0"/>
              </a:rPr>
              <a:t>тооцно. b=</a:t>
            </a:r>
            <a:r>
              <a:rPr lang="en-US" dirty="0">
                <a:latin typeface="Arial Mon" pitchFamily="34" charset="0"/>
                <a:cs typeface="Arial Mon" pitchFamily="34" charset="0"/>
              </a:rPr>
              <a:t>/ =9,663,334/101284=95.41 a=110,333-95.41*513=61,387.67</a:t>
            </a:r>
          </a:p>
        </p:txBody>
      </p:sp>
      <p:sp>
        <p:nvSpPr>
          <p:cNvPr id="26628" name="Rectangle 4"/>
          <p:cNvSpPr>
            <a:spLocks noChangeArrowheads="1"/>
          </p:cNvSpPr>
          <p:nvPr/>
        </p:nvSpPr>
        <p:spPr bwMode="auto">
          <a:xfrm>
            <a:off x="457200" y="647700"/>
            <a:ext cx="223138"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Mon" pitchFamily="34" charset="0"/>
                <a:ea typeface="Times New Roman" pitchFamily="18" charset="0"/>
                <a:cs typeface="Arial Mon"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000" dirty="0" smtClean="0">
                <a:latin typeface="Arial Mon" pitchFamily="34" charset="0"/>
                <a:cs typeface="Arial Mon" pitchFamily="34" charset="0"/>
              </a:rPr>
              <a:t>Зардлын динамик шинжилгээ /Корреляцийн шинжилгээ/</a:t>
            </a:r>
            <a:endParaRPr lang="en-US" sz="4000" dirty="0">
              <a:latin typeface="Arial Mon" pitchFamily="34" charset="0"/>
              <a:cs typeface="Arial Mon" pitchFamily="34" charset="0"/>
            </a:endParaRPr>
          </a:p>
        </p:txBody>
      </p:sp>
      <p:sp>
        <p:nvSpPr>
          <p:cNvPr id="3" name="Content Placeholder 2"/>
          <p:cNvSpPr>
            <a:spLocks noGrp="1"/>
          </p:cNvSpPr>
          <p:nvPr>
            <p:ph idx="1"/>
          </p:nvPr>
        </p:nvSpPr>
        <p:spPr/>
        <p:txBody>
          <a:bodyPr>
            <a:normAutofit/>
          </a:bodyPr>
          <a:lstStyle/>
          <a:p>
            <a:pPr algn="just"/>
            <a:r>
              <a:rPr lang="mn-MN" dirty="0" smtClean="0">
                <a:latin typeface="Arial Mon" pitchFamily="34" charset="0"/>
                <a:cs typeface="Arial Mon" pitchFamily="34" charset="0"/>
              </a:rPr>
              <a:t>Үйл ажиллагааны түвшинг тодорхойлох сонгож авсан хэмжүүр ба зардлын хооронд ямар хамаарал байгааг коррелляцийн шинжилгээгээр мэддэг. Статистикийн онолд корелляцийн коэффициентийг </a:t>
            </a:r>
            <a:r>
              <a:rPr lang="en-US" dirty="0" smtClean="0">
                <a:latin typeface="Arial Mon" pitchFamily="34" charset="0"/>
                <a:cs typeface="Arial Mon" pitchFamily="34" charset="0"/>
              </a:rPr>
              <a:t>“r”-</a:t>
            </a:r>
            <a:r>
              <a:rPr lang="mn-MN" dirty="0" smtClean="0">
                <a:latin typeface="Arial Mon" pitchFamily="34" charset="0"/>
                <a:cs typeface="Arial Mon" pitchFamily="34" charset="0"/>
              </a:rPr>
              <a:t>ээр тэмдэглэх ба энэ нь хувьсагчийн хоорондын шугаман хамаарлын зэрэглэлийг харуулдаг. Коррелляцийн коеффициентийг томъёогоор бодож олох ба уг тоо нь дараах байдлаар тайлбарлагдана.</a:t>
            </a:r>
            <a:endParaRPr lang="en-US" dirty="0" smtClean="0">
              <a:latin typeface="Arial Mon" pitchFamily="34" charset="0"/>
              <a:cs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000" dirty="0" smtClean="0">
                <a:latin typeface="Arial Mon" pitchFamily="34" charset="0"/>
                <a:cs typeface="Arial Mon" pitchFamily="34" charset="0"/>
              </a:rPr>
              <a:t>Зардлын динамик шинжилгээ /Корреляцийн шинжилгээ/</a:t>
            </a:r>
            <a:endParaRPr lang="en-US" sz="4000" dirty="0"/>
          </a:p>
        </p:txBody>
      </p:sp>
      <p:sp>
        <p:nvSpPr>
          <p:cNvPr id="3" name="Content Placeholder 2"/>
          <p:cNvSpPr>
            <a:spLocks noGrp="1"/>
          </p:cNvSpPr>
          <p:nvPr>
            <p:ph idx="1"/>
          </p:nvPr>
        </p:nvSpPr>
        <p:spPr/>
        <p:txBody>
          <a:bodyPr>
            <a:noAutofit/>
          </a:bodyPr>
          <a:lstStyle/>
          <a:p>
            <a:pPr algn="just">
              <a:buNone/>
            </a:pPr>
            <a:r>
              <a:rPr lang="mn-MN" sz="2400" dirty="0" smtClean="0">
                <a:latin typeface="Arial Mon" pitchFamily="34" charset="0"/>
                <a:cs typeface="Arial Mon" pitchFamily="34" charset="0"/>
              </a:rPr>
              <a:t> Хэрвээ </a:t>
            </a:r>
            <a:r>
              <a:rPr lang="en-US" sz="2400" dirty="0" smtClean="0">
                <a:latin typeface="Arial Mon" pitchFamily="34" charset="0"/>
                <a:cs typeface="Arial Mon" pitchFamily="34" charset="0"/>
              </a:rPr>
              <a:t>r=0 </a:t>
            </a:r>
            <a:r>
              <a:rPr lang="mn-MN" sz="2400" dirty="0" smtClean="0">
                <a:latin typeface="Arial Mon" pitchFamily="34" charset="0"/>
                <a:cs typeface="Arial Mon" pitchFamily="34" charset="0"/>
              </a:rPr>
              <a:t>бол хоёр хувьсагч нь хоорондоо ямарч хамааралгүй буюу тухайн зардал нь сонгож авсан үйл ажиллагааны хэмжүүрээс хамаарч өөрчлөгдөхгүйг илэрхийлнэ.</a:t>
            </a:r>
          </a:p>
          <a:p>
            <a:pPr algn="just">
              <a:buNone/>
            </a:pPr>
            <a:r>
              <a:rPr lang="mn-MN" sz="2400" dirty="0" smtClean="0">
                <a:latin typeface="Arial Mon" pitchFamily="34" charset="0"/>
                <a:cs typeface="Arial Mon" pitchFamily="34" charset="0"/>
              </a:rPr>
              <a:t>    </a:t>
            </a:r>
            <a:r>
              <a:rPr lang="en-US" sz="2400" dirty="0" smtClean="0">
                <a:latin typeface="Arial Mon" pitchFamily="34" charset="0"/>
                <a:cs typeface="Arial Mon" pitchFamily="34" charset="0"/>
              </a:rPr>
              <a:t>R=1 </a:t>
            </a:r>
            <a:r>
              <a:rPr lang="mn-MN" sz="2400" dirty="0" smtClean="0">
                <a:latin typeface="Arial Mon" pitchFamily="34" charset="0"/>
                <a:cs typeface="Arial Mon" pitchFamily="34" charset="0"/>
              </a:rPr>
              <a:t>бол хоёр хувьсагч нь хоорондоо илт хамааралтайг харуулна. </a:t>
            </a:r>
            <a:r>
              <a:rPr lang="en-US" sz="2400" dirty="0" smtClean="0">
                <a:latin typeface="Arial Mon" pitchFamily="34" charset="0"/>
                <a:cs typeface="Arial Mon" pitchFamily="34" charset="0"/>
              </a:rPr>
              <a:t>R </a:t>
            </a:r>
            <a:r>
              <a:rPr lang="mn-MN" sz="2400" dirty="0" smtClean="0">
                <a:latin typeface="Arial Mon" pitchFamily="34" charset="0"/>
                <a:cs typeface="Arial Mon" pitchFamily="34" charset="0"/>
              </a:rPr>
              <a:t>нт эерэг тоо бол хоёр хувьсагч нь хоорондоо шууд хамааралтай. </a:t>
            </a:r>
            <a:r>
              <a:rPr lang="en-US" sz="2400" dirty="0" smtClean="0">
                <a:latin typeface="Arial Mon" pitchFamily="34" charset="0"/>
                <a:cs typeface="Arial Mon" pitchFamily="34" charset="0"/>
              </a:rPr>
              <a:t>R</a:t>
            </a:r>
            <a:r>
              <a:rPr lang="mn-MN" sz="2400" dirty="0" smtClean="0">
                <a:latin typeface="Arial Mon" pitchFamily="34" charset="0"/>
                <a:cs typeface="Arial Mon" pitchFamily="34" charset="0"/>
              </a:rPr>
              <a:t> нь сөрөг тоо бол хоёр хувьсагч нь хоорондоо урвуу хамааралтайг илэрхийлнэ.Тодорхойлогчийн коффициент буюу </a:t>
            </a:r>
            <a:r>
              <a:rPr lang="en-US" sz="2400" dirty="0" smtClean="0">
                <a:latin typeface="Arial Mon" pitchFamily="34" charset="0"/>
                <a:cs typeface="Arial Mon" pitchFamily="34" charset="0"/>
              </a:rPr>
              <a:t>“r” </a:t>
            </a:r>
            <a:r>
              <a:rPr lang="mn-MN" sz="2400" dirty="0" smtClean="0">
                <a:latin typeface="Arial Mon" pitchFamily="34" charset="0"/>
                <a:cs typeface="Arial Mon" pitchFamily="34" charset="0"/>
              </a:rPr>
              <a:t>гэдэг нь зардлын өөрчлөлтийн хэдэн хувь нь үйл ажиллагааны түвшингээс хамаарч байгааг илэрхийлдэг.</a:t>
            </a:r>
            <a:endParaRPr lang="en-US" sz="2400"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pSp>
        <p:nvGrpSpPr>
          <p:cNvPr id="4" name="Content Placeholder 3"/>
          <p:cNvGrpSpPr>
            <a:grpSpLocks noGrp="1"/>
          </p:cNvGrpSpPr>
          <p:nvPr>
            <p:ph idx="1"/>
          </p:nvPr>
        </p:nvGrpSpPr>
        <p:grpSpPr>
          <a:xfrm>
            <a:off x="457200" y="2247822"/>
            <a:ext cx="4999074" cy="1584003"/>
            <a:chOff x="1143000" y="1371600"/>
            <a:chExt cx="3980744" cy="1158141"/>
          </a:xfrm>
        </p:grpSpPr>
        <p:pic>
          <p:nvPicPr>
            <p:cNvPr id="5"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828800" y="1371600"/>
              <a:ext cx="1666875" cy="828675"/>
            </a:xfrm>
            <a:prstGeom prst="rect">
              <a:avLst/>
            </a:prstGeom>
            <a:noFill/>
          </p:spPr>
        </p:pic>
        <p:sp>
          <p:nvSpPr>
            <p:cNvPr id="7" name="Rectangle 4"/>
            <p:cNvSpPr>
              <a:spLocks noChangeArrowheads="1"/>
            </p:cNvSpPr>
            <p:nvPr/>
          </p:nvSpPr>
          <p:spPr bwMode="auto">
            <a:xfrm flipH="1">
              <a:off x="1143000" y="1371600"/>
              <a:ext cx="6096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a:t>
              </a:r>
              <a:endParaRPr kumimoji="0" lang="en-US" sz="1800" b="0" i="0" u="none" strike="noStrike" cap="none" normalizeH="0" baseline="0" dirty="0" smtClean="0">
                <a:ln>
                  <a:noFill/>
                </a:ln>
                <a:solidFill>
                  <a:schemeClr val="tx1"/>
                </a:solidFill>
                <a:effectLst/>
                <a:latin typeface="Arial" pitchFamily="34" charset="0"/>
              </a:endParaRPr>
            </a:p>
          </p:txBody>
        </p:sp>
        <p:sp>
          <p:nvSpPr>
            <p:cNvPr id="8" name="Rectangle 5"/>
            <p:cNvSpPr>
              <a:spLocks noChangeArrowheads="1"/>
            </p:cNvSpPr>
            <p:nvPr/>
          </p:nvSpPr>
          <p:spPr bwMode="auto">
            <a:xfrm flipH="1">
              <a:off x="3581400" y="1447800"/>
              <a:ext cx="381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sz="1800" b="0" i="0" u="none" strike="noStrike" cap="none" normalizeH="0" baseline="0" dirty="0" smtClean="0">
                <a:ln>
                  <a:noFill/>
                </a:ln>
                <a:solidFill>
                  <a:schemeClr val="tx1"/>
                </a:solidFill>
                <a:effectLst/>
                <a:latin typeface="Arial" pitchFamily="34" charset="0"/>
              </a:endParaRPr>
            </a:p>
          </p:txBody>
        </p:sp>
        <p:sp>
          <p:nvSpPr>
            <p:cNvPr id="10" name="Rectangle 7"/>
            <p:cNvSpPr>
              <a:spLocks noChangeArrowheads="1"/>
            </p:cNvSpPr>
            <p:nvPr/>
          </p:nvSpPr>
          <p:spPr bwMode="auto">
            <a:xfrm flipH="1">
              <a:off x="3752144" y="1455227"/>
              <a:ext cx="1371600" cy="5400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95</a:t>
              </a:r>
              <a:endParaRPr lang="en-US" sz="1400" dirty="0" smtClean="0">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13" name="Rectangle 12"/>
            <p:cNvSpPr>
              <a:spLocks noChangeArrowheads="1"/>
            </p:cNvSpPr>
            <p:nvPr/>
          </p:nvSpPr>
          <p:spPr bwMode="auto">
            <a:xfrm>
              <a:off x="1507067" y="2068076"/>
              <a:ext cx="1828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800100" algn="l"/>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
              </a:r>
              <a:r>
                <a:rPr kumimoji="0" lang="en-US" sz="2400" b="0" i="0" u="none" strike="noStrike" cap="none" normalizeH="0" baseline="30000" dirty="0" smtClean="0">
                  <a:ln>
                    <a:noFill/>
                  </a:ln>
                  <a:solidFill>
                    <a:schemeClr val="tx1"/>
                  </a:solidFill>
                  <a:effectLst/>
                  <a:latin typeface="Arial" pitchFamily="34" charset="0"/>
                  <a:ea typeface="Calibri" pitchFamily="34" charset="0"/>
                  <a:cs typeface="Arial" pitchFamily="34" charset="0"/>
                </a:rPr>
                <a:t>2</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=9</a:t>
              </a:r>
              <a:r>
                <a:rPr kumimoji="0" lang="mn-MN"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5</a:t>
              </a: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14" name="Rectangle 13"/>
          <p:cNvSpPr>
            <a:spLocks noChangeArrowheads="1"/>
          </p:cNvSpPr>
          <p:nvPr/>
        </p:nvSpPr>
        <p:spPr bwMode="auto">
          <a:xfrm>
            <a:off x="914400" y="4648200"/>
            <a:ext cx="6705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800100" algn="l"/>
              </a:tabLst>
            </a:pPr>
            <a:r>
              <a:rPr kumimoji="0" lang="mn-MN"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Цахилгааны зардлын өөрчлөлтийн 95</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mn-MN"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нь шууд машинт</a:t>
            </a:r>
            <a:r>
              <a:rPr kumimoji="0" lang="mn-MN" sz="20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mn-MN"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цагийн өөрчлөлтөөс хамаарч байна.</a:t>
            </a:r>
            <a:endParaRPr kumimoji="0" lang="mn-MN" sz="2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000" dirty="0" smtClean="0">
                <a:latin typeface="Arial Mon" pitchFamily="34" charset="0"/>
                <a:cs typeface="Arial Mon" pitchFamily="34" charset="0"/>
              </a:rPr>
              <a:t>Зардлын динамик шинжилгээ /Тооцоололын стандарт алдаа/</a:t>
            </a:r>
            <a:endParaRPr lang="en-US" sz="4000" dirty="0">
              <a:latin typeface="Arial Mon" pitchFamily="34" charset="0"/>
              <a:cs typeface="Arial Mon" pitchFamily="34" charset="0"/>
            </a:endParaRPr>
          </a:p>
        </p:txBody>
      </p:sp>
      <p:sp>
        <p:nvSpPr>
          <p:cNvPr id="3" name="Content Placeholder 2"/>
          <p:cNvSpPr>
            <a:spLocks noGrp="1"/>
          </p:cNvSpPr>
          <p:nvPr>
            <p:ph idx="1"/>
          </p:nvPr>
        </p:nvSpPr>
        <p:spPr/>
        <p:txBody>
          <a:bodyPr/>
          <a:lstStyle/>
          <a:p>
            <a:pPr algn="just"/>
            <a:r>
              <a:rPr lang="mn-MN" dirty="0" smtClean="0">
                <a:latin typeface="Arial Mon" pitchFamily="34" charset="0"/>
                <a:cs typeface="Arial Mon" pitchFamily="34" charset="0"/>
              </a:rPr>
              <a:t> Тооцоололтын стандарт алдаа гэдэг нь регрессийн шугамаас хазайсан стандарт хазайлт юм. Тооцоололын стандарт алдааны мөнгөн дүн нь бага байх тусмаа сайн байдаг. </a:t>
            </a:r>
            <a:r>
              <a:rPr lang="en-US" dirty="0" smtClean="0">
                <a:latin typeface="Arial Mon" pitchFamily="34" charset="0"/>
                <a:cs typeface="Arial Mon" pitchFamily="34" charset="0"/>
              </a:rPr>
              <a:t>“r” </a:t>
            </a:r>
            <a:r>
              <a:rPr lang="mn-MN" dirty="0" smtClean="0">
                <a:latin typeface="Arial Mon" pitchFamily="34" charset="0"/>
                <a:cs typeface="Arial Mon" pitchFamily="34" charset="0"/>
              </a:rPr>
              <a:t>нь 1-тэй тэнцүү байвал стандарт алдаа нт 0 байна.</a:t>
            </a:r>
          </a:p>
          <a:p>
            <a:pPr lvl="0" algn="just">
              <a:buNone/>
            </a:pPr>
            <a:r>
              <a:rPr lang="mn-MN" sz="2800" dirty="0" smtClean="0">
                <a:latin typeface="Arial" pitchFamily="34" charset="0"/>
                <a:ea typeface="Calibri" pitchFamily="34" charset="0"/>
                <a:cs typeface="Arial" pitchFamily="34" charset="0"/>
              </a:rPr>
              <a:t>Тооцоололын стандарт алдааг дараах байдлаар тооцдог</a:t>
            </a:r>
            <a:endParaRPr lang="en-US" sz="2800" dirty="0" smtClean="0">
              <a:latin typeface="Arial" pitchFamily="34" charset="0"/>
            </a:endParaRPr>
          </a:p>
          <a:p>
            <a:pPr algn="just">
              <a:buNone/>
            </a:pPr>
            <a:endParaRPr lang="en-US" dirty="0">
              <a:latin typeface="Arial Mon" pitchFamily="34" charset="0"/>
              <a:cs typeface="Arial Mon" pitchFamily="34" charset="0"/>
            </a:endParaRPr>
          </a:p>
        </p:txBody>
      </p:sp>
      <p:pic>
        <p:nvPicPr>
          <p:cNvPr id="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85800" y="4876800"/>
            <a:ext cx="7391400" cy="16764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000" dirty="0" smtClean="0">
                <a:latin typeface="Arial Mon" pitchFamily="34" charset="0"/>
                <a:cs typeface="Arial Mon" pitchFamily="34" charset="0"/>
              </a:rPr>
              <a:t>Олон хэмжээт регрессийн шинжилгээ </a:t>
            </a:r>
            <a:endParaRPr lang="en-US" sz="4000" dirty="0" smtClean="0">
              <a:latin typeface="Arial Mon" pitchFamily="34" charset="0"/>
              <a:cs typeface="Arial Mon" pitchFamily="34" charset="0"/>
            </a:endParaRPr>
          </a:p>
        </p:txBody>
      </p:sp>
      <p:sp>
        <p:nvSpPr>
          <p:cNvPr id="3" name="Content Placeholder 2"/>
          <p:cNvSpPr>
            <a:spLocks noGrp="1"/>
          </p:cNvSpPr>
          <p:nvPr>
            <p:ph idx="1"/>
          </p:nvPr>
        </p:nvSpPr>
        <p:spPr/>
        <p:txBody>
          <a:bodyPr>
            <a:normAutofit/>
          </a:bodyPr>
          <a:lstStyle/>
          <a:p>
            <a:pPr algn="just"/>
            <a:r>
              <a:rPr lang="en-US" sz="2200" dirty="0" err="1" smtClean="0">
                <a:latin typeface="Arial Mon" pitchFamily="34" charset="0"/>
                <a:cs typeface="Arial Mon" pitchFamily="34" charset="0"/>
              </a:rPr>
              <a:t>Íýãýí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çýðýã</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õàìòðàí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éë÷ëýõ</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îëîí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òîîíû</a:t>
            </a:r>
            <a:r>
              <a:rPr lang="en-US" sz="2200" dirty="0" smtClean="0">
                <a:latin typeface="Arial Mon" pitchFamily="34" charset="0"/>
                <a:cs typeface="Arial Mon" pitchFamily="34" charset="0"/>
              </a:rPr>
              <a:t> õ¿÷</a:t>
            </a:r>
            <a:r>
              <a:rPr lang="en-US" sz="2200" dirty="0" err="1" smtClean="0">
                <a:latin typeface="Arial Mon" pitchFamily="34" charset="0"/>
                <a:cs typeface="Arial Mon" pitchFamily="34" charset="0"/>
              </a:rPr>
              <a:t>èí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ç¿éëèéí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íºë</a:t>
            </a:r>
            <a:r>
              <a:rPr lang="en-US" sz="2200" dirty="0" smtClean="0">
                <a:latin typeface="Arial Mon" pitchFamily="34" charset="0"/>
                <a:cs typeface="Arial Mon" pitchFamily="34" charset="0"/>
              </a:rPr>
              <a:t>ººí </a:t>
            </a:r>
            <a:r>
              <a:rPr lang="en-US" sz="2200" dirty="0" err="1" smtClean="0">
                <a:latin typeface="Arial Mon" pitchFamily="34" charset="0"/>
                <a:cs typeface="Arial Mon" pitchFamily="34" charset="0"/>
              </a:rPr>
              <a:t>äîð</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ÿâàãäàõ</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çýãäýë</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ïðîöåññûí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õàìààðëûã</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ñóäëàõ</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øààðäëàãà</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ãàðäàã</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Èéì</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ó÷ðààñ</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îëîí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õóâüñàã÷èéí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ðåãðåññèéí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øèíæëýëä</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õàìààðàí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õóâüñàã</a:t>
            </a:r>
            <a:r>
              <a:rPr lang="en-US" sz="2200" dirty="0" smtClean="0">
                <a:latin typeface="Arial Mon" pitchFamily="34" charset="0"/>
                <a:cs typeface="Arial Mon" pitchFamily="34" charset="0"/>
              </a:rPr>
              <a:t>÷ Y </a:t>
            </a:r>
            <a:r>
              <a:rPr lang="en-US" sz="2200" dirty="0" err="1" smtClean="0">
                <a:latin typeface="Arial Mon" pitchFamily="34" charset="0"/>
                <a:cs typeface="Arial Mon" pitchFamily="34" charset="0"/>
              </a:rPr>
              <a:t>íü</a:t>
            </a:r>
            <a:r>
              <a:rPr lang="en-US" sz="2200" dirty="0" smtClean="0">
                <a:latin typeface="Arial Mon" pitchFamily="34" charset="0"/>
                <a:cs typeface="Arial Mon" pitchFamily="34" charset="0"/>
              </a:rPr>
              <a:t> Y</a:t>
            </a:r>
            <a:r>
              <a:rPr lang="en-US" sz="2200" baseline="-25000" dirty="0" smtClean="0">
                <a:latin typeface="Arial Mon" pitchFamily="34" charset="0"/>
                <a:cs typeface="Arial Mon" pitchFamily="34" charset="0"/>
              </a:rPr>
              <a:t>1</a:t>
            </a:r>
            <a:r>
              <a:rPr lang="en-US" sz="2200" dirty="0" smtClean="0">
                <a:latin typeface="Arial Mon" pitchFamily="34" charset="0"/>
                <a:cs typeface="Arial Mon" pitchFamily="34" charset="0"/>
              </a:rPr>
              <a:t>,Y</a:t>
            </a:r>
            <a:r>
              <a:rPr lang="en-US" sz="2200" baseline="-25000" dirty="0" smtClean="0">
                <a:latin typeface="Arial Mon" pitchFamily="34" charset="0"/>
                <a:cs typeface="Arial Mon" pitchFamily="34" charset="0"/>
              </a:rPr>
              <a:t>2</a:t>
            </a:r>
            <a:r>
              <a:rPr lang="en-US" sz="2200" dirty="0" smtClean="0">
                <a:latin typeface="Arial Mon" pitchFamily="34" charset="0"/>
                <a:cs typeface="Arial Mon" pitchFamily="34" charset="0"/>
              </a:rPr>
              <a:t>,….,</a:t>
            </a:r>
            <a:r>
              <a:rPr lang="en-US" sz="2200" dirty="0" err="1" smtClean="0">
                <a:latin typeface="Arial Mon" pitchFamily="34" charset="0"/>
                <a:cs typeface="Arial Mon" pitchFamily="34" charset="0"/>
              </a:rPr>
              <a:t>Y</a:t>
            </a:r>
            <a:r>
              <a:rPr lang="en-US" sz="2200" baseline="-25000" dirty="0" err="1" smtClean="0">
                <a:latin typeface="Arial Mon" pitchFamily="34" charset="0"/>
                <a:cs typeface="Arial Mon" pitchFamily="34" charset="0"/>
              </a:rPr>
              <a:t>q</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ãýñýí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õýä</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õýäýí</a:t>
            </a:r>
            <a:r>
              <a:rPr lang="en-US" sz="2200" dirty="0" smtClean="0">
                <a:latin typeface="Arial Mon" pitchFamily="34" charset="0"/>
                <a:cs typeface="Arial Mon" pitchFamily="34" charset="0"/>
              </a:rPr>
              <a:t> ¿ë </a:t>
            </a:r>
            <a:r>
              <a:rPr lang="en-US" sz="2200" dirty="0" err="1" smtClean="0">
                <a:latin typeface="Arial Mon" pitchFamily="34" charset="0"/>
                <a:cs typeface="Arial Mon" pitchFamily="34" charset="0"/>
              </a:rPr>
              <a:t>õàìààðàí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õóâüñàã÷äààñ</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õàìààðàõ</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ðåãðåññèéí</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õàìààðëûã</a:t>
            </a:r>
            <a:r>
              <a:rPr lang="en-US" sz="2200" dirty="0" smtClean="0">
                <a:latin typeface="Arial Mon" pitchFamily="34" charset="0"/>
                <a:cs typeface="Arial Mon" pitchFamily="34" charset="0"/>
              </a:rPr>
              <a:t> </a:t>
            </a:r>
            <a:r>
              <a:rPr lang="en-US" sz="2200" dirty="0" err="1" smtClean="0">
                <a:latin typeface="Arial Mon" pitchFamily="34" charset="0"/>
                <a:cs typeface="Arial Mon" pitchFamily="34" charset="0"/>
              </a:rPr>
              <a:t>ñóäëàíà</a:t>
            </a:r>
            <a:r>
              <a:rPr lang="en-US" sz="2200" dirty="0" smtClean="0">
                <a:latin typeface="Arial Mon" pitchFamily="34" charset="0"/>
                <a:cs typeface="Arial Mon" pitchFamily="34" charset="0"/>
              </a:rPr>
              <a:t>. </a:t>
            </a:r>
            <a:endParaRPr lang="en-US" dirty="0" smtClean="0">
              <a:latin typeface="Arial Mon" pitchFamily="34" charset="0"/>
              <a:cs typeface="Arial Mon" pitchFamily="34" charset="0"/>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400" dirty="0" smtClean="0">
                <a:latin typeface="Arial Mon" pitchFamily="34" charset="0"/>
                <a:cs typeface="Arial Mon" pitchFamily="34" charset="0"/>
              </a:rPr>
              <a:t>Олон хэмжээт регрессийн шинжилгээ </a:t>
            </a:r>
            <a:endParaRPr lang="en-US" sz="4400" dirty="0"/>
          </a:p>
        </p:txBody>
      </p:sp>
      <p:sp>
        <p:nvSpPr>
          <p:cNvPr id="3" name="Content Placeholder 2"/>
          <p:cNvSpPr>
            <a:spLocks noGrp="1"/>
          </p:cNvSpPr>
          <p:nvPr>
            <p:ph idx="1"/>
          </p:nvPr>
        </p:nvSpPr>
        <p:spPr/>
        <p:txBody>
          <a:bodyPr>
            <a:normAutofit lnSpcReduction="10000"/>
          </a:bodyPr>
          <a:lstStyle/>
          <a:p>
            <a:pPr algn="just"/>
            <a:r>
              <a:rPr lang="en-US" dirty="0" err="1" smtClean="0">
                <a:latin typeface="Arial" pitchFamily="34" charset="0"/>
                <a:cs typeface="Arial" pitchFamily="34" charset="0"/>
              </a:rPr>
              <a:t>Äàõèí</a:t>
            </a:r>
            <a:r>
              <a:rPr lang="en-US" dirty="0" smtClean="0">
                <a:latin typeface="Arial" pitchFamily="34" charset="0"/>
                <a:cs typeface="Arial" pitchFamily="34" charset="0"/>
              </a:rPr>
              <a:t> </a:t>
            </a:r>
            <a:r>
              <a:rPr lang="en-US" dirty="0" err="1" smtClean="0">
                <a:latin typeface="Arial" pitchFamily="34" charset="0"/>
                <a:cs typeface="Arial" pitchFamily="34" charset="0"/>
              </a:rPr>
              <a:t>äàâòàãäàõ</a:t>
            </a:r>
            <a:r>
              <a:rPr lang="en-US" dirty="0" smtClean="0">
                <a:latin typeface="Arial" pitchFamily="34" charset="0"/>
                <a:cs typeface="Arial" pitchFamily="34" charset="0"/>
              </a:rPr>
              <a:t> </a:t>
            </a:r>
            <a:r>
              <a:rPr lang="en-US" dirty="0" err="1" smtClean="0">
                <a:latin typeface="Arial" pitchFamily="34" charset="0"/>
                <a:cs typeface="Arial" pitchFamily="34" charset="0"/>
              </a:rPr>
              <a:t>øèéäâýð</a:t>
            </a:r>
            <a:r>
              <a:rPr lang="en-US" dirty="0" smtClean="0">
                <a:latin typeface="Arial" pitchFamily="34" charset="0"/>
                <a:cs typeface="Arial" pitchFamily="34" charset="0"/>
              </a:rPr>
              <a:t> </a:t>
            </a:r>
            <a:r>
              <a:rPr lang="en-US" dirty="0" err="1" smtClean="0">
                <a:latin typeface="Arial" pitchFamily="34" charset="0"/>
                <a:cs typeface="Arial" pitchFamily="34" charset="0"/>
              </a:rPr>
              <a:t>ãàðãàëòàíä</a:t>
            </a:r>
            <a:r>
              <a:rPr lang="en-US" dirty="0" smtClean="0">
                <a:latin typeface="Arial" pitchFamily="34" charset="0"/>
                <a:cs typeface="Arial" pitchFamily="34" charset="0"/>
              </a:rPr>
              <a:t> </a:t>
            </a:r>
            <a:r>
              <a:rPr lang="en-US" dirty="0" err="1" smtClean="0">
                <a:latin typeface="Arial" pitchFamily="34" charset="0"/>
                <a:cs typeface="Arial" pitchFamily="34" charset="0"/>
              </a:rPr>
              <a:t>çîðèóëàí</a:t>
            </a:r>
            <a:r>
              <a:rPr lang="en-US" dirty="0" smtClean="0">
                <a:latin typeface="Arial" pitchFamily="34" charset="0"/>
                <a:cs typeface="Arial" pitchFamily="34" charset="0"/>
              </a:rPr>
              <a:t> </a:t>
            </a:r>
            <a:r>
              <a:rPr lang="en-US" dirty="0" err="1" smtClean="0">
                <a:latin typeface="Arial" pitchFamily="34" charset="0"/>
                <a:cs typeface="Arial" pitchFamily="34" charset="0"/>
              </a:rPr>
              <a:t>çàðäëûã</a:t>
            </a:r>
            <a:r>
              <a:rPr lang="en-US" dirty="0" smtClean="0">
                <a:latin typeface="Arial" pitchFamily="34" charset="0"/>
                <a:cs typeface="Arial" pitchFamily="34" charset="0"/>
              </a:rPr>
              <a:t> </a:t>
            </a:r>
            <a:r>
              <a:rPr lang="en-US" dirty="0" err="1" smtClean="0">
                <a:latin typeface="Arial" pitchFamily="34" charset="0"/>
                <a:cs typeface="Arial" pitchFamily="34" charset="0"/>
              </a:rPr>
              <a:t>òîîöîõîä</a:t>
            </a:r>
            <a:r>
              <a:rPr lang="en-US" dirty="0" smtClean="0">
                <a:latin typeface="Arial" pitchFamily="34" charset="0"/>
                <a:cs typeface="Arial" pitchFamily="34" charset="0"/>
              </a:rPr>
              <a:t> </a:t>
            </a:r>
            <a:r>
              <a:rPr lang="en-US" dirty="0" err="1" smtClean="0">
                <a:latin typeface="Arial" pitchFamily="34" charset="0"/>
                <a:cs typeface="Arial" pitchFamily="34" charset="0"/>
              </a:rPr>
              <a:t>ðåãðåññèéí</a:t>
            </a:r>
            <a:r>
              <a:rPr lang="en-US" dirty="0" smtClean="0">
                <a:latin typeface="Arial" pitchFamily="34" charset="0"/>
                <a:cs typeface="Arial" pitchFamily="34" charset="0"/>
              </a:rPr>
              <a:t> </a:t>
            </a:r>
            <a:r>
              <a:rPr lang="en-US" dirty="0" err="1" smtClean="0">
                <a:latin typeface="Arial" pitchFamily="34" charset="0"/>
                <a:cs typeface="Arial" pitchFamily="34" charset="0"/>
              </a:rPr>
              <a:t>øèíæèëãýý</a:t>
            </a:r>
            <a:r>
              <a:rPr lang="en-US" dirty="0" smtClean="0">
                <a:latin typeface="Arial" pitchFamily="34" charset="0"/>
                <a:cs typeface="Arial" pitchFamily="34" charset="0"/>
              </a:rPr>
              <a:t> </a:t>
            </a:r>
            <a:r>
              <a:rPr lang="en-US" dirty="0" err="1" smtClean="0">
                <a:latin typeface="Arial" pitchFamily="34" charset="0"/>
                <a:cs typeface="Arial" pitchFamily="34" charset="0"/>
              </a:rPr>
              <a:t>èõýýõýí</a:t>
            </a:r>
            <a:r>
              <a:rPr lang="en-US" dirty="0" smtClean="0">
                <a:latin typeface="Arial" pitchFamily="34" charset="0"/>
                <a:cs typeface="Arial" pitchFamily="34" charset="0"/>
              </a:rPr>
              <a:t> à÷ </a:t>
            </a:r>
            <a:r>
              <a:rPr lang="en-US" dirty="0" err="1" smtClean="0">
                <a:latin typeface="Arial" pitchFamily="34" charset="0"/>
                <a:cs typeface="Arial" pitchFamily="34" charset="0"/>
              </a:rPr>
              <a:t>õîëáîãäîëòîé</a:t>
            </a:r>
            <a:r>
              <a:rPr lang="en-US" dirty="0" smtClean="0">
                <a:latin typeface="Arial" pitchFamily="34" charset="0"/>
                <a:cs typeface="Arial" pitchFamily="34" charset="0"/>
              </a:rPr>
              <a:t> </a:t>
            </a:r>
            <a:r>
              <a:rPr lang="en-US" dirty="0" err="1" smtClean="0">
                <a:latin typeface="Arial" pitchFamily="34" charset="0"/>
                <a:cs typeface="Arial" pitchFamily="34" charset="0"/>
              </a:rPr>
              <a:t>þì.Ýíý</a:t>
            </a:r>
            <a:r>
              <a:rPr lang="en-US" dirty="0" smtClean="0">
                <a:latin typeface="Arial" pitchFamily="34" charset="0"/>
                <a:cs typeface="Arial" pitchFamily="34" charset="0"/>
              </a:rPr>
              <a:t> </a:t>
            </a:r>
            <a:r>
              <a:rPr lang="en-US" dirty="0" err="1" smtClean="0">
                <a:latin typeface="Arial" pitchFamily="34" charset="0"/>
                <a:cs typeface="Arial" pitchFamily="34" charset="0"/>
              </a:rPr>
              <a:t>àðãà</a:t>
            </a:r>
            <a:r>
              <a:rPr lang="en-US" dirty="0" smtClean="0">
                <a:latin typeface="Arial" pitchFamily="34" charset="0"/>
                <a:cs typeface="Arial" pitchFamily="34" charset="0"/>
              </a:rPr>
              <a:t> </a:t>
            </a:r>
            <a:r>
              <a:rPr lang="en-US" dirty="0" err="1" smtClean="0">
                <a:latin typeface="Arial" pitchFamily="34" charset="0"/>
                <a:cs typeface="Arial" pitchFamily="34" charset="0"/>
              </a:rPr>
              <a:t>åðºíõèéä</a:t>
            </a:r>
            <a:r>
              <a:rPr lang="en-US" dirty="0" smtClean="0">
                <a:latin typeface="Arial" pitchFamily="34" charset="0"/>
                <a:cs typeface="Arial" pitchFamily="34" charset="0"/>
              </a:rPr>
              <a:t>ºº </a:t>
            </a:r>
            <a:r>
              <a:rPr lang="en-US" dirty="0" err="1" smtClean="0">
                <a:latin typeface="Arial" pitchFamily="34" charset="0"/>
                <a:cs typeface="Arial" pitchFamily="34" charset="0"/>
              </a:rPr>
              <a:t>çàðäàë</a:t>
            </a:r>
            <a:r>
              <a:rPr lang="en-US" dirty="0" smtClean="0">
                <a:latin typeface="Arial" pitchFamily="34" charset="0"/>
                <a:cs typeface="Arial" pitchFamily="34" charset="0"/>
              </a:rPr>
              <a:t> </a:t>
            </a:r>
            <a:r>
              <a:rPr lang="en-US" dirty="0" err="1" smtClean="0">
                <a:latin typeface="Arial" pitchFamily="34" charset="0"/>
                <a:cs typeface="Arial" pitchFamily="34" charset="0"/>
              </a:rPr>
              <a:t>áà</a:t>
            </a:r>
            <a:r>
              <a:rPr lang="en-US" dirty="0" smtClean="0">
                <a:latin typeface="Arial" pitchFamily="34" charset="0"/>
                <a:cs typeface="Arial" pitchFamily="34" charset="0"/>
              </a:rPr>
              <a:t> </a:t>
            </a:r>
            <a:r>
              <a:rPr lang="en-US" dirty="0" err="1" smtClean="0">
                <a:latin typeface="Arial" pitchFamily="34" charset="0"/>
                <a:cs typeface="Arial" pitchFamily="34" charset="0"/>
              </a:rPr>
              <a:t>çàðäàë</a:t>
            </a:r>
            <a:r>
              <a:rPr lang="en-US" dirty="0" smtClean="0">
                <a:latin typeface="Arial" pitchFamily="34" charset="0"/>
                <a:cs typeface="Arial" pitchFamily="34" charset="0"/>
              </a:rPr>
              <a:t> ¿¿</a:t>
            </a:r>
            <a:r>
              <a:rPr lang="en-US" dirty="0" err="1" smtClean="0">
                <a:latin typeface="Arial" pitchFamily="34" charset="0"/>
                <a:cs typeface="Arial" pitchFamily="34" charset="0"/>
              </a:rPr>
              <a:t>ñãýõ</a:t>
            </a:r>
            <a:r>
              <a:rPr lang="en-US" dirty="0" smtClean="0">
                <a:latin typeface="Arial" pitchFamily="34" charset="0"/>
                <a:cs typeface="Arial" pitchFamily="34" charset="0"/>
              </a:rPr>
              <a:t> õ¿÷</a:t>
            </a:r>
            <a:r>
              <a:rPr lang="en-US" dirty="0" err="1" smtClean="0">
                <a:latin typeface="Arial" pitchFamily="34" charset="0"/>
                <a:cs typeface="Arial" pitchFamily="34" charset="0"/>
              </a:rPr>
              <a:t>èí</a:t>
            </a:r>
            <a:r>
              <a:rPr lang="en-US" dirty="0" smtClean="0">
                <a:latin typeface="Arial" pitchFamily="34" charset="0"/>
                <a:cs typeface="Arial" pitchFamily="34" charset="0"/>
              </a:rPr>
              <a:t> </a:t>
            </a:r>
            <a:r>
              <a:rPr lang="en-US" dirty="0" err="1" smtClean="0">
                <a:latin typeface="Arial" pitchFamily="34" charset="0"/>
                <a:cs typeface="Arial" pitchFamily="34" charset="0"/>
              </a:rPr>
              <a:t>ç¿éë</a:t>
            </a:r>
            <a:r>
              <a:rPr lang="en-US" dirty="0" smtClean="0">
                <a:latin typeface="Arial" pitchFamily="34" charset="0"/>
                <a:cs typeface="Arial" pitchFamily="34" charset="0"/>
              </a:rPr>
              <a:t>¿¿</a:t>
            </a:r>
            <a:r>
              <a:rPr lang="en-US" dirty="0" err="1" smtClean="0">
                <a:latin typeface="Arial" pitchFamily="34" charset="0"/>
                <a:cs typeface="Arial" pitchFamily="34" charset="0"/>
              </a:rPr>
              <a:t>äèéí</a:t>
            </a:r>
            <a:r>
              <a:rPr lang="en-US" dirty="0" smtClean="0">
                <a:latin typeface="Arial" pitchFamily="34" charset="0"/>
                <a:cs typeface="Arial" pitchFamily="34" charset="0"/>
              </a:rPr>
              <a:t> </a:t>
            </a:r>
            <a:r>
              <a:rPr lang="en-US" dirty="0" err="1" smtClean="0">
                <a:latin typeface="Arial" pitchFamily="34" charset="0"/>
                <a:cs typeface="Arial" pitchFamily="34" charset="0"/>
              </a:rPr>
              <a:t>õîîðîíäîõ</a:t>
            </a:r>
            <a:r>
              <a:rPr lang="en-US" dirty="0" smtClean="0">
                <a:latin typeface="Arial" pitchFamily="34" charset="0"/>
                <a:cs typeface="Arial" pitchFamily="34" charset="0"/>
              </a:rPr>
              <a:t> </a:t>
            </a:r>
            <a:r>
              <a:rPr lang="en-US" dirty="0" err="1" smtClean="0">
                <a:latin typeface="Arial" pitchFamily="34" charset="0"/>
                <a:cs typeface="Arial" pitchFamily="34" charset="0"/>
              </a:rPr>
              <a:t>äóíäàæ</a:t>
            </a:r>
            <a:r>
              <a:rPr lang="en-US" dirty="0" smtClean="0">
                <a:latin typeface="Arial" pitchFamily="34" charset="0"/>
                <a:cs typeface="Arial" pitchFamily="34" charset="0"/>
              </a:rPr>
              <a:t> </a:t>
            </a:r>
            <a:r>
              <a:rPr lang="en-US" dirty="0" err="1" smtClean="0">
                <a:latin typeface="Arial" pitchFamily="34" charset="0"/>
                <a:cs typeface="Arial" pitchFamily="34" charset="0"/>
              </a:rPr>
              <a:t>õàìààðëûí</a:t>
            </a:r>
            <a:r>
              <a:rPr lang="en-US" dirty="0" smtClean="0">
                <a:latin typeface="Arial" pitchFamily="34" charset="0"/>
                <a:cs typeface="Arial" pitchFamily="34" charset="0"/>
              </a:rPr>
              <a:t> </a:t>
            </a:r>
            <a:r>
              <a:rPr lang="en-US" dirty="0" err="1" smtClean="0">
                <a:latin typeface="Arial" pitchFamily="34" charset="0"/>
                <a:cs typeface="Arial" pitchFamily="34" charset="0"/>
              </a:rPr>
              <a:t>ìàòåìàòèê</a:t>
            </a:r>
            <a:r>
              <a:rPr lang="en-US" dirty="0" smtClean="0">
                <a:latin typeface="Arial" pitchFamily="34" charset="0"/>
                <a:cs typeface="Arial" pitchFamily="34" charset="0"/>
              </a:rPr>
              <a:t> </a:t>
            </a:r>
            <a:r>
              <a:rPr lang="en-US" dirty="0" err="1" smtClean="0">
                <a:latin typeface="Arial" pitchFamily="34" charset="0"/>
                <a:cs typeface="Arial" pitchFamily="34" charset="0"/>
              </a:rPr>
              <a:t>òîîöîîëëîîñ</a:t>
            </a:r>
            <a:r>
              <a:rPr lang="en-US" dirty="0" smtClean="0">
                <a:latin typeface="Arial" pitchFamily="34" charset="0"/>
                <a:cs typeface="Arial" pitchFamily="34" charset="0"/>
              </a:rPr>
              <a:t> </a:t>
            </a:r>
            <a:r>
              <a:rPr lang="en-US" dirty="0" err="1" smtClean="0">
                <a:latin typeface="Arial" pitchFamily="34" charset="0"/>
                <a:cs typeface="Arial" pitchFamily="34" charset="0"/>
              </a:rPr>
              <a:t>á¿ðäýíý.Øèíæèëãýýãýýð</a:t>
            </a:r>
            <a:r>
              <a:rPr lang="en-US" dirty="0" smtClean="0">
                <a:latin typeface="Arial" pitchFamily="34" charset="0"/>
                <a:cs typeface="Arial" pitchFamily="34" charset="0"/>
              </a:rPr>
              <a:t> </a:t>
            </a:r>
            <a:r>
              <a:rPr lang="en-US" dirty="0" err="1" smtClean="0">
                <a:latin typeface="Arial" pitchFamily="34" charset="0"/>
                <a:cs typeface="Arial" pitchFamily="34" charset="0"/>
              </a:rPr>
              <a:t>íÿãòëàí</a:t>
            </a:r>
            <a:r>
              <a:rPr lang="en-US" dirty="0" smtClean="0">
                <a:latin typeface="Arial" pitchFamily="34" charset="0"/>
                <a:cs typeface="Arial" pitchFamily="34" charset="0"/>
              </a:rPr>
              <a:t> </a:t>
            </a:r>
            <a:r>
              <a:rPr lang="en-US" dirty="0" err="1" smtClean="0">
                <a:latin typeface="Arial" pitchFamily="34" charset="0"/>
                <a:cs typeface="Arial" pitchFamily="34" charset="0"/>
              </a:rPr>
              <a:t>áîäîã</a:t>
            </a:r>
            <a:r>
              <a:rPr lang="en-US" dirty="0" smtClean="0">
                <a:latin typeface="Arial" pitchFamily="34" charset="0"/>
                <a:cs typeface="Arial" pitchFamily="34" charset="0"/>
              </a:rPr>
              <a:t>÷ </a:t>
            </a:r>
            <a:r>
              <a:rPr lang="en-US" dirty="0" err="1" smtClean="0">
                <a:latin typeface="Arial" pitchFamily="34" charset="0"/>
                <a:cs typeface="Arial" pitchFamily="34" charset="0"/>
              </a:rPr>
              <a:t>íèéò</a:t>
            </a:r>
            <a:r>
              <a:rPr lang="en-US" dirty="0" smtClean="0">
                <a:latin typeface="Arial" pitchFamily="34" charset="0"/>
                <a:cs typeface="Arial" pitchFamily="34" charset="0"/>
              </a:rPr>
              <a:t> </a:t>
            </a:r>
            <a:r>
              <a:rPr lang="en-US" dirty="0" err="1" smtClean="0">
                <a:latin typeface="Arial" pitchFamily="34" charset="0"/>
                <a:cs typeface="Arial" pitchFamily="34" charset="0"/>
              </a:rPr>
              <a:t>çàðäàëä</a:t>
            </a:r>
            <a:r>
              <a:rPr lang="en-US" dirty="0" smtClean="0">
                <a:latin typeface="Arial" pitchFamily="34" charset="0"/>
                <a:cs typeface="Arial" pitchFamily="34" charset="0"/>
              </a:rPr>
              <a:t> </a:t>
            </a:r>
            <a:r>
              <a:rPr lang="en-US" dirty="0" err="1" smtClean="0">
                <a:latin typeface="Arial" pitchFamily="34" charset="0"/>
                <a:cs typeface="Arial" pitchFamily="34" charset="0"/>
              </a:rPr>
              <a:t>íºë</a:t>
            </a:r>
            <a:r>
              <a:rPr lang="en-US" dirty="0" smtClean="0">
                <a:latin typeface="Arial" pitchFamily="34" charset="0"/>
                <a:cs typeface="Arial" pitchFamily="34" charset="0"/>
              </a:rPr>
              <a:t>ºº</a:t>
            </a:r>
            <a:r>
              <a:rPr lang="en-US" dirty="0" err="1" smtClean="0">
                <a:latin typeface="Arial" pitchFamily="34" charset="0"/>
                <a:cs typeface="Arial" pitchFamily="34" charset="0"/>
              </a:rPr>
              <a:t>ëºõ</a:t>
            </a:r>
            <a:r>
              <a:rPr lang="en-US" dirty="0" smtClean="0">
                <a:latin typeface="Arial" pitchFamily="34" charset="0"/>
                <a:cs typeface="Arial" pitchFamily="34" charset="0"/>
              </a:rPr>
              <a:t> </a:t>
            </a:r>
            <a:r>
              <a:rPr lang="en-US" dirty="0" err="1" smtClean="0">
                <a:latin typeface="Arial" pitchFamily="34" charset="0"/>
                <a:cs typeface="Arial" pitchFamily="34" charset="0"/>
              </a:rPr>
              <a:t>áóñàä</a:t>
            </a:r>
            <a:r>
              <a:rPr lang="en-US" dirty="0" smtClean="0">
                <a:latin typeface="Arial" pitchFamily="34" charset="0"/>
                <a:cs typeface="Arial" pitchFamily="34" charset="0"/>
              </a:rPr>
              <a:t> õ¿÷</a:t>
            </a:r>
            <a:r>
              <a:rPr lang="en-US" dirty="0" err="1" smtClean="0">
                <a:latin typeface="Arial" pitchFamily="34" charset="0"/>
                <a:cs typeface="Arial" pitchFamily="34" charset="0"/>
              </a:rPr>
              <a:t>èí</a:t>
            </a:r>
            <a:r>
              <a:rPr lang="en-US" dirty="0" smtClean="0">
                <a:latin typeface="Arial" pitchFamily="34" charset="0"/>
                <a:cs typeface="Arial" pitchFamily="34" charset="0"/>
              </a:rPr>
              <a:t> </a:t>
            </a:r>
            <a:r>
              <a:rPr lang="en-US" dirty="0" err="1" smtClean="0">
                <a:latin typeface="Arial" pitchFamily="34" charset="0"/>
                <a:cs typeface="Arial" pitchFamily="34" charset="0"/>
              </a:rPr>
              <a:t>ç¿éëèéã</a:t>
            </a:r>
            <a:r>
              <a:rPr lang="en-US" dirty="0" smtClean="0">
                <a:latin typeface="Arial" pitchFamily="34" charset="0"/>
                <a:cs typeface="Arial" pitchFamily="34" charset="0"/>
              </a:rPr>
              <a:t> </a:t>
            </a:r>
            <a:r>
              <a:rPr lang="en-US" dirty="0" err="1" smtClean="0">
                <a:latin typeface="Arial" pitchFamily="34" charset="0"/>
                <a:cs typeface="Arial" pitchFamily="34" charset="0"/>
              </a:rPr>
              <a:t>òîîöñîí</a:t>
            </a:r>
            <a:r>
              <a:rPr lang="en-US" dirty="0" smtClean="0">
                <a:latin typeface="Arial" pitchFamily="34" charset="0"/>
                <a:cs typeface="Arial" pitchFamily="34" charset="0"/>
              </a:rPr>
              <a:t> </a:t>
            </a:r>
            <a:r>
              <a:rPr lang="en-US" dirty="0" err="1" smtClean="0">
                <a:latin typeface="Arial" pitchFamily="34" charset="0"/>
                <a:cs typeface="Arial" pitchFamily="34" charset="0"/>
              </a:rPr>
              <a:t>ãàðöûí</a:t>
            </a:r>
            <a:r>
              <a:rPr lang="en-US" dirty="0" smtClean="0">
                <a:latin typeface="Arial" pitchFamily="34" charset="0"/>
                <a:cs typeface="Arial" pitchFamily="34" charset="0"/>
              </a:rPr>
              <a:t> </a:t>
            </a:r>
            <a:r>
              <a:rPr lang="en-US" dirty="0" err="1" smtClean="0">
                <a:latin typeface="Arial" pitchFamily="34" charset="0"/>
                <a:cs typeface="Arial" pitchFamily="34" charset="0"/>
              </a:rPr>
              <a:t>íýãæ</a:t>
            </a:r>
            <a:r>
              <a:rPr lang="en-US" dirty="0" smtClean="0">
                <a:latin typeface="Arial" pitchFamily="34" charset="0"/>
                <a:cs typeface="Arial" pitchFamily="34" charset="0"/>
              </a:rPr>
              <a:t> ºº</a:t>
            </a:r>
            <a:r>
              <a:rPr lang="en-US" dirty="0" err="1" smtClean="0">
                <a:latin typeface="Arial" pitchFamily="34" charset="0"/>
                <a:cs typeface="Arial" pitchFamily="34" charset="0"/>
              </a:rPr>
              <a:t>ð÷ëºëò</a:t>
            </a:r>
            <a:r>
              <a:rPr lang="en-US" dirty="0" smtClean="0">
                <a:latin typeface="Arial" pitchFamily="34" charset="0"/>
                <a:cs typeface="Arial" pitchFamily="34" charset="0"/>
              </a:rPr>
              <a:t>ººñ </a:t>
            </a:r>
            <a:r>
              <a:rPr lang="en-US" dirty="0" err="1" smtClean="0">
                <a:latin typeface="Arial" pitchFamily="34" charset="0"/>
                <a:cs typeface="Arial" pitchFamily="34" charset="0"/>
              </a:rPr>
              <a:t>ãàðàõ</a:t>
            </a:r>
            <a:r>
              <a:rPr lang="en-US" dirty="0" smtClean="0">
                <a:latin typeface="Arial" pitchFamily="34" charset="0"/>
                <a:cs typeface="Arial" pitchFamily="34" charset="0"/>
              </a:rPr>
              <a:t> </a:t>
            </a:r>
            <a:r>
              <a:rPr lang="en-US" dirty="0" err="1" smtClean="0">
                <a:latin typeface="Arial" pitchFamily="34" charset="0"/>
                <a:cs typeface="Arial" pitchFamily="34" charset="0"/>
              </a:rPr>
              <a:t>õ¿ëýýãäýæ</a:t>
            </a:r>
            <a:r>
              <a:rPr lang="en-US" dirty="0" smtClean="0">
                <a:latin typeface="Arial" pitchFamily="34" charset="0"/>
                <a:cs typeface="Arial" pitchFamily="34" charset="0"/>
              </a:rPr>
              <a:t> </a:t>
            </a:r>
            <a:r>
              <a:rPr lang="en-US" dirty="0" err="1" smtClean="0">
                <a:latin typeface="Arial" pitchFamily="34" charset="0"/>
                <a:cs typeface="Arial" pitchFamily="34" charset="0"/>
              </a:rPr>
              <a:t>áóé</a:t>
            </a:r>
            <a:r>
              <a:rPr lang="en-US" dirty="0" smtClean="0">
                <a:latin typeface="Arial" pitchFamily="34" charset="0"/>
                <a:cs typeface="Arial" pitchFamily="34" charset="0"/>
              </a:rPr>
              <a:t> </a:t>
            </a:r>
            <a:r>
              <a:rPr lang="en-US" dirty="0" err="1" smtClean="0">
                <a:latin typeface="Arial" pitchFamily="34" charset="0"/>
                <a:cs typeface="Arial" pitchFamily="34" charset="0"/>
              </a:rPr>
              <a:t>àõèóö</a:t>
            </a:r>
            <a:r>
              <a:rPr lang="en-US" dirty="0" smtClean="0">
                <a:latin typeface="Arial" pitchFamily="34" charset="0"/>
                <a:cs typeface="Arial" pitchFamily="34" charset="0"/>
              </a:rPr>
              <a:t> </a:t>
            </a:r>
            <a:r>
              <a:rPr lang="en-US" dirty="0" err="1" smtClean="0">
                <a:latin typeface="Arial" pitchFamily="34" charset="0"/>
                <a:cs typeface="Arial" pitchFamily="34" charset="0"/>
              </a:rPr>
              <a:t>çàðäëûí</a:t>
            </a:r>
            <a:r>
              <a:rPr lang="en-US" dirty="0" smtClean="0">
                <a:latin typeface="Arial" pitchFamily="34" charset="0"/>
                <a:cs typeface="Arial" pitchFamily="34" charset="0"/>
              </a:rPr>
              <a:t> </a:t>
            </a:r>
            <a:r>
              <a:rPr lang="en-US" dirty="0" err="1" smtClean="0">
                <a:latin typeface="Arial" pitchFamily="34" charset="0"/>
                <a:cs typeface="Arial" pitchFamily="34" charset="0"/>
              </a:rPr>
              <a:t>òîîöîîã</a:t>
            </a:r>
            <a:r>
              <a:rPr lang="en-US" dirty="0" smtClean="0">
                <a:latin typeface="Arial" pitchFamily="34" charset="0"/>
                <a:cs typeface="Arial" pitchFamily="34" charset="0"/>
              </a:rPr>
              <a:t> </a:t>
            </a:r>
            <a:r>
              <a:rPr lang="en-US" dirty="0" err="1" smtClean="0">
                <a:latin typeface="Arial" pitchFamily="34" charset="0"/>
                <a:cs typeface="Arial" pitchFamily="34" charset="0"/>
              </a:rPr>
              <a:t>õèéíý.Ýíý</a:t>
            </a:r>
            <a:r>
              <a:rPr lang="en-US" dirty="0" smtClean="0">
                <a:latin typeface="Arial" pitchFamily="34" charset="0"/>
                <a:cs typeface="Arial" pitchFamily="34" charset="0"/>
              </a:rPr>
              <a:t> </a:t>
            </a:r>
            <a:r>
              <a:rPr lang="en-US" dirty="0" err="1" smtClean="0">
                <a:latin typeface="Arial" pitchFamily="34" charset="0"/>
                <a:cs typeface="Arial" pitchFamily="34" charset="0"/>
              </a:rPr>
              <a:t>íü</a:t>
            </a:r>
            <a:r>
              <a:rPr lang="en-US" dirty="0" smtClean="0">
                <a:latin typeface="Arial" pitchFamily="34" charset="0"/>
                <a:cs typeface="Arial" pitchFamily="34" charset="0"/>
              </a:rPr>
              <a:t> </a:t>
            </a:r>
            <a:r>
              <a:rPr lang="en-US" dirty="0" err="1" smtClean="0">
                <a:latin typeface="Arial" pitchFamily="34" charset="0"/>
                <a:cs typeface="Arial" pitchFamily="34" charset="0"/>
              </a:rPr>
              <a:t>íÿãòëàíãèéí</a:t>
            </a:r>
            <a:r>
              <a:rPr lang="en-US" dirty="0" smtClean="0">
                <a:latin typeface="Arial" pitchFamily="34" charset="0"/>
                <a:cs typeface="Arial" pitchFamily="34" charset="0"/>
              </a:rPr>
              <a:t> </a:t>
            </a:r>
            <a:r>
              <a:rPr lang="en-US" dirty="0" err="1" smtClean="0">
                <a:latin typeface="Arial" pitchFamily="34" charset="0"/>
                <a:cs typeface="Arial" pitchFamily="34" charset="0"/>
              </a:rPr>
              <a:t>çàðäëûí</a:t>
            </a:r>
            <a:r>
              <a:rPr lang="en-US" dirty="0" smtClean="0">
                <a:latin typeface="Arial" pitchFamily="34" charset="0"/>
                <a:cs typeface="Arial" pitchFamily="34" charset="0"/>
              </a:rPr>
              <a:t> </a:t>
            </a:r>
            <a:r>
              <a:rPr lang="en-US" dirty="0" err="1" smtClean="0">
                <a:latin typeface="Arial" pitchFamily="34" charset="0"/>
                <a:cs typeface="Arial" pitchFamily="34" charset="0"/>
              </a:rPr>
              <a:t>òîîöîîëëûí</a:t>
            </a:r>
            <a:r>
              <a:rPr lang="en-US" dirty="0" smtClean="0">
                <a:latin typeface="Arial" pitchFamily="34" charset="0"/>
                <a:cs typeface="Arial" pitchFamily="34" charset="0"/>
              </a:rPr>
              <a:t> </a:t>
            </a:r>
            <a:r>
              <a:rPr lang="en-US" dirty="0" err="1" smtClean="0">
                <a:latin typeface="Arial" pitchFamily="34" charset="0"/>
                <a:cs typeface="Arial" pitchFamily="34" charset="0"/>
              </a:rPr>
              <a:t>äàõèí</a:t>
            </a:r>
            <a:r>
              <a:rPr lang="en-US" dirty="0" smtClean="0">
                <a:latin typeface="Arial" pitchFamily="34" charset="0"/>
                <a:cs typeface="Arial" pitchFamily="34" charset="0"/>
              </a:rPr>
              <a:t> </a:t>
            </a:r>
            <a:r>
              <a:rPr lang="en-US" dirty="0" err="1" smtClean="0">
                <a:latin typeface="Arial" pitchFamily="34" charset="0"/>
                <a:cs typeface="Arial" pitchFamily="34" charset="0"/>
              </a:rPr>
              <a:t>äàâòàãäàõ</a:t>
            </a:r>
            <a:r>
              <a:rPr lang="en-US" dirty="0" smtClean="0">
                <a:latin typeface="Arial" pitchFamily="34" charset="0"/>
                <a:cs typeface="Arial" pitchFamily="34" charset="0"/>
              </a:rPr>
              <a:t> </a:t>
            </a:r>
            <a:r>
              <a:rPr lang="en-US" dirty="0" err="1" smtClean="0">
                <a:latin typeface="Arial" pitchFamily="34" charset="0"/>
                <a:cs typeface="Arial" pitchFamily="34" charset="0"/>
              </a:rPr>
              <a:t>àñóóäàëä</a:t>
            </a:r>
            <a:r>
              <a:rPr lang="en-US" dirty="0" smtClean="0">
                <a:latin typeface="Arial" pitchFamily="34" charset="0"/>
                <a:cs typeface="Arial" pitchFamily="34" charset="0"/>
              </a:rPr>
              <a:t> </a:t>
            </a:r>
            <a:r>
              <a:rPr lang="en-US" dirty="0" err="1" smtClean="0">
                <a:latin typeface="Arial" pitchFamily="34" charset="0"/>
                <a:cs typeface="Arial" pitchFamily="34" charset="0"/>
              </a:rPr>
              <a:t>øààðäëàãàòàé</a:t>
            </a:r>
            <a:r>
              <a:rPr lang="en-US" dirty="0" smtClean="0">
                <a:latin typeface="Arial" pitchFamily="34" charset="0"/>
                <a:cs typeface="Arial" pitchFamily="34" charset="0"/>
              </a:rPr>
              <a:t> </a:t>
            </a:r>
            <a:r>
              <a:rPr lang="en-US" dirty="0" err="1" smtClean="0">
                <a:latin typeface="Arial" pitchFamily="34" charset="0"/>
                <a:cs typeface="Arial" pitchFamily="34" charset="0"/>
              </a:rPr>
              <a:t>ìýäýýëýë</a:t>
            </a:r>
            <a:r>
              <a:rPr lang="en-US" dirty="0" smtClean="0">
                <a:latin typeface="Arial" pitchFamily="34" charset="0"/>
                <a:cs typeface="Arial" pitchFamily="34" charset="0"/>
              </a:rPr>
              <a:t> </a:t>
            </a:r>
            <a:r>
              <a:rPr lang="en-US" dirty="0" err="1" smtClean="0">
                <a:latin typeface="Arial" pitchFamily="34" charset="0"/>
                <a:cs typeface="Arial" pitchFamily="34" charset="0"/>
              </a:rPr>
              <a:t>þì</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mn-MN" sz="4000" b="1" dirty="0" smtClean="0">
                <a:latin typeface="Arial Mon" pitchFamily="34" charset="0"/>
                <a:cs typeface="Arial Mon" pitchFamily="34" charset="0"/>
              </a:rPr>
              <a:t>Ашигласан ном</a:t>
            </a:r>
            <a:endParaRPr lang="en-US" sz="4000" dirty="0">
              <a:latin typeface="Arial Mon" pitchFamily="34" charset="0"/>
              <a:cs typeface="Arial Mon" pitchFamily="34" charset="0"/>
            </a:endParaRPr>
          </a:p>
        </p:txBody>
      </p:sp>
      <p:sp>
        <p:nvSpPr>
          <p:cNvPr id="3" name="Content Placeholder 2"/>
          <p:cNvSpPr>
            <a:spLocks noGrp="1"/>
          </p:cNvSpPr>
          <p:nvPr>
            <p:ph idx="1"/>
          </p:nvPr>
        </p:nvSpPr>
        <p:spPr/>
        <p:txBody>
          <a:bodyPr>
            <a:normAutofit/>
          </a:bodyPr>
          <a:lstStyle/>
          <a:p>
            <a:pPr lvl="0"/>
            <a:r>
              <a:rPr lang="mn-MN" sz="2000" dirty="0" smtClean="0">
                <a:latin typeface="Arial Mon" pitchFamily="34" charset="0"/>
                <a:cs typeface="Arial Mon" pitchFamily="34" charset="0"/>
              </a:rPr>
              <a:t>Зардлын бүртгэл сурах бичиг СЭЗДС А.Саранчимэг 2006 он</a:t>
            </a:r>
            <a:endParaRPr lang="en-US" sz="2000" dirty="0" smtClean="0">
              <a:latin typeface="Arial Mon" pitchFamily="34" charset="0"/>
              <a:cs typeface="Arial Mon" pitchFamily="34" charset="0"/>
            </a:endParaRPr>
          </a:p>
          <a:p>
            <a:pPr lvl="0"/>
            <a:r>
              <a:rPr lang="mn-MN" sz="2000" dirty="0" smtClean="0">
                <a:latin typeface="Arial Mon" pitchFamily="34" charset="0"/>
                <a:cs typeface="Arial Mon" pitchFamily="34" charset="0"/>
              </a:rPr>
              <a:t> Зардал-Удирдлагын бүртгэл</a:t>
            </a:r>
            <a:r>
              <a:rPr lang="en-US" sz="2000" dirty="0" smtClean="0">
                <a:latin typeface="Arial Mon" pitchFamily="34" charset="0"/>
                <a:cs typeface="Arial Mon" pitchFamily="34" charset="0"/>
              </a:rPr>
              <a:t>:</a:t>
            </a:r>
            <a:r>
              <a:rPr lang="mn-MN" sz="2000" dirty="0" smtClean="0">
                <a:latin typeface="Arial Mon" pitchFamily="34" charset="0"/>
                <a:cs typeface="Arial Mon" pitchFamily="34" charset="0"/>
              </a:rPr>
              <a:t> шинжилгээ-загварчлал Н.Тунгалаг 2004 </a:t>
            </a:r>
            <a:endParaRPr lang="en-US" sz="2000" dirty="0" smtClean="0">
              <a:latin typeface="Arial Mon" pitchFamily="34" charset="0"/>
              <a:cs typeface="Arial Mon" pitchFamily="34" charset="0"/>
            </a:endParaRPr>
          </a:p>
          <a:p>
            <a:pPr lvl="0"/>
            <a:r>
              <a:rPr lang="mn-MN" sz="2000" dirty="0" smtClean="0">
                <a:latin typeface="Arial Mon" pitchFamily="34" charset="0"/>
                <a:cs typeface="Arial Mon" pitchFamily="34" charset="0"/>
              </a:rPr>
              <a:t>Нягтлан бодох бүртгэл МУИС А. Еркеш, О. Нүржигмаа 2011 он</a:t>
            </a:r>
            <a:endParaRPr lang="en-US" sz="2000" dirty="0" smtClean="0">
              <a:latin typeface="Arial Mon" pitchFamily="34" charset="0"/>
              <a:cs typeface="Arial Mon" pitchFamily="34" charset="0"/>
            </a:endParaRPr>
          </a:p>
          <a:p>
            <a:pPr lvl="0"/>
            <a:r>
              <a:rPr lang="mn-MN" sz="2000" dirty="0" smtClean="0">
                <a:latin typeface="Arial Mon" pitchFamily="34" charset="0"/>
                <a:cs typeface="Arial Mon" pitchFamily="34" charset="0"/>
              </a:rPr>
              <a:t>Удирдлагын бүртгэл СЭЗДС Л.Баярмаа 2005 он</a:t>
            </a:r>
            <a:endParaRPr lang="en-US" sz="2000" dirty="0" smtClean="0">
              <a:latin typeface="Arial Mon" pitchFamily="34" charset="0"/>
              <a:cs typeface="Arial Mon" pitchFamily="34" charset="0"/>
            </a:endParaRPr>
          </a:p>
          <a:p>
            <a:pPr lvl="0"/>
            <a:r>
              <a:rPr lang="en-US" sz="2000" dirty="0" smtClean="0">
                <a:latin typeface="Arial Mon" pitchFamily="34" charset="0"/>
                <a:cs typeface="Arial Mon" pitchFamily="34" charset="0"/>
              </a:rPr>
              <a:t>Robert </a:t>
            </a:r>
            <a:r>
              <a:rPr lang="en-US" sz="2000" dirty="0" err="1" smtClean="0">
                <a:latin typeface="Arial Mon" pitchFamily="34" charset="0"/>
                <a:cs typeface="Arial Mon" pitchFamily="34" charset="0"/>
              </a:rPr>
              <a:t>S.Kaplan</a:t>
            </a:r>
            <a:r>
              <a:rPr lang="en-US" sz="2000" dirty="0" smtClean="0">
                <a:latin typeface="Arial Mon" pitchFamily="34" charset="0"/>
                <a:cs typeface="Arial Mon" pitchFamily="34" charset="0"/>
              </a:rPr>
              <a:t>, Anthony </a:t>
            </a:r>
            <a:r>
              <a:rPr lang="en-US" sz="2000" dirty="0" err="1" smtClean="0">
                <a:latin typeface="Arial Mon" pitchFamily="34" charset="0"/>
                <a:cs typeface="Arial Mon" pitchFamily="34" charset="0"/>
              </a:rPr>
              <a:t>A.Atkinson</a:t>
            </a:r>
            <a:r>
              <a:rPr lang="en-US" sz="2000" dirty="0" smtClean="0">
                <a:latin typeface="Arial Mon" pitchFamily="34" charset="0"/>
                <a:cs typeface="Arial Mon" pitchFamily="34" charset="0"/>
              </a:rPr>
              <a:t>, </a:t>
            </a:r>
            <a:r>
              <a:rPr lang="mn-MN" sz="2000" dirty="0" smtClean="0">
                <a:latin typeface="Arial Mon" pitchFamily="34" charset="0"/>
                <a:cs typeface="Arial Mon" pitchFamily="34" charset="0"/>
              </a:rPr>
              <a:t>“</a:t>
            </a:r>
            <a:r>
              <a:rPr lang="en-US" sz="2000" dirty="0" err="1" smtClean="0">
                <a:latin typeface="Arial Mon" pitchFamily="34" charset="0"/>
                <a:cs typeface="Arial Mon" pitchFamily="34" charset="0"/>
              </a:rPr>
              <a:t>Advanved</a:t>
            </a:r>
            <a:r>
              <a:rPr lang="en-US" sz="2000" dirty="0" smtClean="0">
                <a:latin typeface="Arial Mon" pitchFamily="34" charset="0"/>
                <a:cs typeface="Arial Mon" pitchFamily="34" charset="0"/>
              </a:rPr>
              <a:t> Management Accounting</a:t>
            </a:r>
            <a:r>
              <a:rPr lang="mn-MN" sz="2000" dirty="0" smtClean="0">
                <a:latin typeface="Arial Mon" pitchFamily="34" charset="0"/>
                <a:cs typeface="Arial Mon" pitchFamily="34" charset="0"/>
              </a:rPr>
              <a:t>”</a:t>
            </a:r>
            <a:r>
              <a:rPr lang="en-US" sz="2000" dirty="0" smtClean="0">
                <a:latin typeface="Arial Mon" pitchFamily="34" charset="0"/>
                <a:cs typeface="Arial Mon" pitchFamily="34" charset="0"/>
              </a:rPr>
              <a:t> 3</a:t>
            </a:r>
            <a:r>
              <a:rPr lang="en-US" sz="2000" baseline="30000" dirty="0" smtClean="0">
                <a:latin typeface="Arial Mon" pitchFamily="34" charset="0"/>
                <a:cs typeface="Arial Mon" pitchFamily="34" charset="0"/>
              </a:rPr>
              <a:t>rd</a:t>
            </a:r>
            <a:r>
              <a:rPr lang="en-US" sz="2000" dirty="0" smtClean="0">
                <a:latin typeface="Arial Mon" pitchFamily="34" charset="0"/>
                <a:cs typeface="Arial Mon" pitchFamily="34" charset="0"/>
              </a:rPr>
              <a:t> edition</a:t>
            </a:r>
          </a:p>
          <a:p>
            <a:endParaRPr lang="en-US" sz="2000" dirty="0">
              <a:latin typeface="Arial Mon" pitchFamily="34" charset="0"/>
              <a:cs typeface="Arial Mon"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104</TotalTime>
  <Words>1479</Words>
  <Application>Microsoft Office PowerPoint</Application>
  <PresentationFormat>On-screen Show (4:3)</PresentationFormat>
  <Paragraphs>276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Зардлын төлөв байдал, хамаарлын шинжилгээ,   Олон хүчин зүйлийн регрессийн загвар </vt:lpstr>
      <vt:lpstr>Агуулга </vt:lpstr>
      <vt:lpstr>Зардлын ангилал</vt:lpstr>
      <vt:lpstr>Зардлын ангилал / үргэжлэл/</vt:lpstr>
      <vt:lpstr>Slide 5</vt:lpstr>
      <vt:lpstr>Холимог зардлын бүтэц, онцлог</vt:lpstr>
      <vt:lpstr>Зардлын хамаарлын шинжилгээ /динамик/</vt:lpstr>
      <vt:lpstr>Холимог зардлыг хувьсах ба тогтмол элментээр нь ангилах гурван арга</vt:lpstr>
      <vt:lpstr>Жишээ нь:1</vt:lpstr>
      <vt:lpstr>Жишээ нь:1</vt:lpstr>
      <vt:lpstr>Холимог зардлыг хувьсах ба тогтмол элментээр нь ангилах гурван арга</vt:lpstr>
      <vt:lpstr>Жишээ нь:2</vt:lpstr>
      <vt:lpstr>Жишээ нь:2</vt:lpstr>
      <vt:lpstr>Холимог зардлыг хувьсах ба тогтмол элментээр нь ангилах гурван арга</vt:lpstr>
      <vt:lpstr>Жишээ нь:3</vt:lpstr>
      <vt:lpstr>Зардлын динамик шинжилгээ /Корреляцийн шинжилгээ/</vt:lpstr>
      <vt:lpstr>Зардлын динамик шинжилгээ /Корреляцийн шинжилгээ/</vt:lpstr>
      <vt:lpstr>Slide 18</vt:lpstr>
      <vt:lpstr>Зардлын динамик шинжилгээ /Тооцоололын стандарт алдаа/</vt:lpstr>
      <vt:lpstr>Олон хэмжээт регрессийн шинжилгээ </vt:lpstr>
      <vt:lpstr>Олон хэмжээт регрессийн шинжилгээ </vt:lpstr>
      <vt:lpstr>Slide 22</vt:lpstr>
      <vt:lpstr>Ашигласан ном</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Зардлын төлөв байдал, хамаарлын шинжилгээ,   Олон хүчин зүйлийн регрессийн загвар </dc:title>
  <dc:creator>UBSD</dc:creator>
  <cp:lastModifiedBy>UBSD</cp:lastModifiedBy>
  <cp:revision>66</cp:revision>
  <dcterms:created xsi:type="dcterms:W3CDTF">2014-03-12T07:46:39Z</dcterms:created>
  <dcterms:modified xsi:type="dcterms:W3CDTF">2014-04-19T09:40:53Z</dcterms:modified>
</cp:coreProperties>
</file>