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8DE434-A882-4CAC-9FE0-5B5780D12CC2}" type="datetimeFigureOut">
              <a:rPr lang="en-US" smtClean="0"/>
              <a:pPr/>
              <a:t>12/11/2014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30E60EC-C76B-4D4B-8D7D-7167B4C7317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mn-MN" dirty="0" smtClean="0"/>
          </a:p>
          <a:p>
            <a:endParaRPr lang="mn-MN" dirty="0" smtClean="0"/>
          </a:p>
          <a:p>
            <a:endParaRPr lang="en-US" dirty="0"/>
          </a:p>
        </p:txBody>
      </p:sp>
      <p:sp>
        <p:nvSpPr>
          <p:cNvPr id="4" name="Slide Number Placeholder 3"/>
          <p:cNvSpPr>
            <a:spLocks noGrp="1"/>
          </p:cNvSpPr>
          <p:nvPr>
            <p:ph type="sldNum" sz="quarter" idx="10"/>
          </p:nvPr>
        </p:nvSpPr>
        <p:spPr/>
        <p:txBody>
          <a:bodyPr/>
          <a:lstStyle/>
          <a:p>
            <a:fld id="{530E60EC-C76B-4D4B-8D7D-7167B4C73171}"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30E60EC-C76B-4D4B-8D7D-7167B4C73171}" type="slidenum">
              <a:rPr lang="en-US" smtClean="0"/>
              <a:pPr/>
              <a:t>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C93AC21-D334-4724-BE11-F225DF61CE82}" type="datetimeFigureOut">
              <a:rPr lang="en-US" smtClean="0"/>
              <a:pPr/>
              <a:t>12/11/2014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C8B4D-97E9-4CFC-9569-A2F4211FD69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93AC21-D334-4724-BE11-F225DF61CE82}" type="datetimeFigureOut">
              <a:rPr lang="en-US" smtClean="0"/>
              <a:pPr/>
              <a:t>12/11/2014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C8B4D-97E9-4CFC-9569-A2F4211FD69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C93AC21-D334-4724-BE11-F225DF61CE82}" type="datetimeFigureOut">
              <a:rPr lang="en-US" smtClean="0"/>
              <a:pPr/>
              <a:t>12/11/2014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C8B4D-97E9-4CFC-9569-A2F4211FD69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C93AC21-D334-4724-BE11-F225DF61CE82}" type="datetimeFigureOut">
              <a:rPr lang="en-US" smtClean="0"/>
              <a:pPr/>
              <a:t>12/11/2014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EC8B4D-97E9-4CFC-9569-A2F4211FD69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C93AC21-D334-4724-BE11-F225DF61CE82}" type="datetimeFigureOut">
              <a:rPr lang="en-US" smtClean="0"/>
              <a:pPr/>
              <a:t>12/11/2014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1EC8B4D-97E9-4CFC-9569-A2F4211FD69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C93AC21-D334-4724-BE11-F225DF61CE82}" type="datetimeFigureOut">
              <a:rPr lang="en-US" smtClean="0"/>
              <a:pPr/>
              <a:t>12/11/2014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1EC8B4D-97E9-4CFC-9569-A2F4211FD69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93AC21-D334-4724-BE11-F225DF61CE82}" type="datetimeFigureOut">
              <a:rPr lang="en-US" smtClean="0"/>
              <a:pPr/>
              <a:t>12/11/2014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1EC8B4D-97E9-4CFC-9569-A2F4211FD69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C93AC21-D334-4724-BE11-F225DF61CE82}" type="datetimeFigureOut">
              <a:rPr lang="en-US" smtClean="0"/>
              <a:pPr/>
              <a:t>12/11/2014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EC8B4D-97E9-4CFC-9569-A2F4211FD69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C93AC21-D334-4724-BE11-F225DF61CE82}" type="datetimeFigureOut">
              <a:rPr lang="en-US" smtClean="0"/>
              <a:pPr/>
              <a:t>12/11/2014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EC8B4D-97E9-4CFC-9569-A2F4211FD69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93AC21-D334-4724-BE11-F225DF61CE82}" type="datetimeFigureOut">
              <a:rPr lang="en-US" smtClean="0"/>
              <a:pPr/>
              <a:t>12/11/2014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C8B4D-97E9-4CFC-9569-A2F4211FD69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93AC21-D334-4724-BE11-F225DF61CE82}" type="datetimeFigureOut">
              <a:rPr lang="en-US" smtClean="0"/>
              <a:pPr/>
              <a:t>12/11/2014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C8B4D-97E9-4CFC-9569-A2F4211FD69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93AC21-D334-4724-BE11-F225DF61CE82}" type="datetimeFigureOut">
              <a:rPr lang="en-US" smtClean="0"/>
              <a:pPr/>
              <a:t>12/11/2014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EC8B4D-97E9-4CFC-9569-A2F4211FD69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2600" y="609600"/>
            <a:ext cx="6400800" cy="914400"/>
          </a:xfrm>
          <a:ln>
            <a:solidFill>
              <a:schemeClr val="bg1"/>
            </a:solidFill>
          </a:ln>
        </p:spPr>
        <p:style>
          <a:lnRef idx="0">
            <a:scrgbClr r="0" g="0" b="0"/>
          </a:lnRef>
          <a:fillRef idx="1001">
            <a:schemeClr val="lt1"/>
          </a:fillRef>
          <a:effectRef idx="0">
            <a:scrgbClr r="0" g="0" b="0"/>
          </a:effectRef>
          <a:fontRef idx="major"/>
        </p:style>
        <p:txBody>
          <a:bodyPr>
            <a:noAutofit/>
          </a:bodyPr>
          <a:lstStyle/>
          <a:p>
            <a:r>
              <a:rPr lang="mn-MN" sz="2800" dirty="0" smtClean="0">
                <a:latin typeface="Times New Roman" pitchFamily="18" charset="0"/>
                <a:cs typeface="Times New Roman" pitchFamily="18" charset="0"/>
              </a:rPr>
              <a:t>Монгол Улсын их сургууль</a:t>
            </a:r>
            <a:br>
              <a:rPr lang="mn-MN" sz="2800" dirty="0" smtClean="0">
                <a:latin typeface="Times New Roman" pitchFamily="18" charset="0"/>
                <a:cs typeface="Times New Roman" pitchFamily="18" charset="0"/>
              </a:rPr>
            </a:br>
            <a:r>
              <a:rPr lang="mn-MN" sz="2800" dirty="0" smtClean="0">
                <a:latin typeface="Times New Roman" pitchFamily="18" charset="0"/>
                <a:cs typeface="Times New Roman" pitchFamily="18" charset="0"/>
              </a:rPr>
              <a:t>ХШУИС</a:t>
            </a:r>
            <a:endParaRPr lang="en-US" sz="2800" dirty="0">
              <a:latin typeface="Times New Roman" pitchFamily="18" charset="0"/>
              <a:cs typeface="Times New Roman" pitchFamily="18" charset="0"/>
            </a:endParaRPr>
          </a:p>
        </p:txBody>
      </p:sp>
      <p:sp>
        <p:nvSpPr>
          <p:cNvPr id="3" name="Subtitle 2"/>
          <p:cNvSpPr>
            <a:spLocks noGrp="1"/>
          </p:cNvSpPr>
          <p:nvPr>
            <p:ph type="subTitle" idx="1"/>
          </p:nvPr>
        </p:nvSpPr>
        <p:spPr>
          <a:xfrm>
            <a:off x="6705600" y="5791200"/>
            <a:ext cx="1981200" cy="609600"/>
          </a:xfrm>
        </p:spPr>
        <p:txBody>
          <a:bodyPr/>
          <a:lstStyle/>
          <a:p>
            <a:r>
              <a:rPr lang="mn-MN" dirty="0" smtClean="0">
                <a:solidFill>
                  <a:schemeClr val="tx1"/>
                </a:solidFill>
                <a:latin typeface="Times New Roman" pitchFamily="18" charset="0"/>
                <a:cs typeface="Times New Roman" pitchFamily="18" charset="0"/>
              </a:rPr>
              <a:t>З.Еркебек</a:t>
            </a:r>
            <a:endParaRPr lang="en-US" dirty="0">
              <a:solidFill>
                <a:schemeClr val="tx1"/>
              </a:solidFill>
              <a:latin typeface="Times New Roman" pitchFamily="18" charset="0"/>
              <a:cs typeface="Times New Roman" pitchFamily="18" charset="0"/>
            </a:endParaRPr>
          </a:p>
        </p:txBody>
      </p:sp>
      <p:sp>
        <p:nvSpPr>
          <p:cNvPr id="5" name="Title 1"/>
          <p:cNvSpPr txBox="1">
            <a:spLocks/>
          </p:cNvSpPr>
          <p:nvPr/>
        </p:nvSpPr>
        <p:spPr>
          <a:xfrm>
            <a:off x="762000" y="3352800"/>
            <a:ext cx="7772400" cy="1828800"/>
          </a:xfrm>
          <a:prstGeom prst="rect">
            <a:avLst/>
          </a:prstGeom>
          <a:ln>
            <a:solidFill>
              <a:schemeClr val="bg1"/>
            </a:solidFill>
          </a:ln>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mn-MN" sz="4400" b="0"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Газрын заах зээл</a:t>
            </a:r>
            <a:endParaRPr kumimoji="0" lang="en-US" sz="4400" b="0"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endParaRPr>
          </a:p>
        </p:txBody>
      </p:sp>
      <p:pic>
        <p:nvPicPr>
          <p:cNvPr id="1026" name="Picture 2" descr="C:\Users\azka\Desktop\New folder\logo_web.jpg1_ (1).jpg"/>
          <p:cNvPicPr>
            <a:picLocks noChangeAspect="1" noChangeArrowheads="1"/>
          </p:cNvPicPr>
          <p:nvPr/>
        </p:nvPicPr>
        <p:blipFill>
          <a:blip r:embed="rId3" cstate="print"/>
          <a:srcRect/>
          <a:stretch>
            <a:fillRect/>
          </a:stretch>
        </p:blipFill>
        <p:spPr bwMode="auto">
          <a:xfrm>
            <a:off x="1029652" y="533400"/>
            <a:ext cx="1408748" cy="13716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914400"/>
            <a:ext cx="8229600" cy="5211763"/>
          </a:xfrm>
        </p:spPr>
        <p:txBody>
          <a:bodyPr>
            <a:normAutofit/>
          </a:bodyPr>
          <a:lstStyle/>
          <a:p>
            <a:pPr algn="just">
              <a:lnSpc>
                <a:spcPct val="170000"/>
              </a:lnSpc>
              <a:buNone/>
            </a:pPr>
            <a:endParaRPr lang="en-US" dirty="0"/>
          </a:p>
        </p:txBody>
      </p:sp>
      <p:sp>
        <p:nvSpPr>
          <p:cNvPr id="8" name="Flowchart: Alternate Process 7"/>
          <p:cNvSpPr/>
          <p:nvPr/>
        </p:nvSpPr>
        <p:spPr>
          <a:xfrm>
            <a:off x="457200" y="914400"/>
            <a:ext cx="8229600" cy="5181600"/>
          </a:xfrm>
          <a:prstGeom prst="flowChartAlternateProcess">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just">
              <a:lnSpc>
                <a:spcPct val="150000"/>
              </a:lnSpc>
            </a:pPr>
            <a:r>
              <a:rPr lang="mn-MN" sz="2400" dirty="0"/>
              <a:t>1950 оны</a:t>
            </a:r>
            <a:r>
              <a:rPr lang="en-US" sz="2400" dirty="0" smtClean="0"/>
              <a:t> </a:t>
            </a:r>
            <a:r>
              <a:rPr lang="en-US" sz="2400" dirty="0" err="1" smtClean="0"/>
              <a:t>үед</a:t>
            </a:r>
            <a:r>
              <a:rPr lang="en-US" sz="2400" dirty="0" smtClean="0"/>
              <a:t> </a:t>
            </a:r>
            <a:r>
              <a:rPr lang="en-US" sz="2400" dirty="0" err="1" smtClean="0"/>
              <a:t>монгол</a:t>
            </a:r>
            <a:r>
              <a:rPr lang="en-US" sz="2400" dirty="0" smtClean="0"/>
              <a:t> </a:t>
            </a:r>
            <a:r>
              <a:rPr lang="en-US" sz="2400" dirty="0" err="1" smtClean="0"/>
              <a:t>улсын</a:t>
            </a:r>
            <a:r>
              <a:rPr lang="en-US" sz="2400" dirty="0" smtClean="0"/>
              <a:t> </a:t>
            </a:r>
            <a:r>
              <a:rPr lang="en-US" sz="2400" dirty="0" err="1" smtClean="0"/>
              <a:t>газрын</a:t>
            </a:r>
            <a:r>
              <a:rPr lang="en-US" sz="2400" dirty="0" smtClean="0"/>
              <a:t> </a:t>
            </a:r>
            <a:r>
              <a:rPr lang="en-US" sz="2400" dirty="0" err="1" smtClean="0"/>
              <a:t>нөөц</a:t>
            </a:r>
            <a:r>
              <a:rPr lang="en-US" sz="2400" dirty="0" smtClean="0"/>
              <a:t> </a:t>
            </a:r>
            <a:r>
              <a:rPr lang="en-US" sz="2400" dirty="0" err="1" smtClean="0"/>
              <a:t>буюу</a:t>
            </a:r>
            <a:r>
              <a:rPr lang="en-US" sz="2400" dirty="0" smtClean="0"/>
              <a:t> </a:t>
            </a:r>
            <a:r>
              <a:rPr lang="en-US" sz="2400" dirty="0" err="1" smtClean="0"/>
              <a:t>нэг</a:t>
            </a:r>
            <a:r>
              <a:rPr lang="en-US" sz="2400" dirty="0" smtClean="0"/>
              <a:t> </a:t>
            </a:r>
            <a:r>
              <a:rPr lang="en-US" sz="2400" dirty="0" err="1" smtClean="0"/>
              <a:t>хүнд</a:t>
            </a:r>
            <a:r>
              <a:rPr lang="en-US" sz="2400" dirty="0" smtClean="0"/>
              <a:t> </a:t>
            </a:r>
            <a:r>
              <a:rPr lang="en-US" sz="2400" dirty="0" err="1" smtClean="0"/>
              <a:t>ноогдох</a:t>
            </a:r>
            <a:r>
              <a:rPr lang="en-US" sz="2400" dirty="0" smtClean="0"/>
              <a:t> </a:t>
            </a:r>
            <a:r>
              <a:rPr lang="en-US" sz="2400" dirty="0" err="1" smtClean="0"/>
              <a:t>га</a:t>
            </a:r>
            <a:r>
              <a:rPr lang="en-US" sz="2400" dirty="0" smtClean="0"/>
              <a:t> </a:t>
            </a:r>
            <a:r>
              <a:rPr lang="en-US" sz="2400" dirty="0" err="1" smtClean="0"/>
              <a:t>газрын</a:t>
            </a:r>
            <a:r>
              <a:rPr lang="en-US" sz="2400" dirty="0" smtClean="0"/>
              <a:t> </a:t>
            </a:r>
            <a:r>
              <a:rPr lang="en-US" sz="2400" dirty="0" err="1" smtClean="0"/>
              <a:t>хэмжээ</a:t>
            </a:r>
            <a:r>
              <a:rPr lang="en-US" sz="2400" dirty="0" smtClean="0"/>
              <a:t> </a:t>
            </a:r>
            <a:r>
              <a:rPr lang="en-US" sz="2400" dirty="0" err="1" smtClean="0"/>
              <a:t>нь</a:t>
            </a:r>
            <a:r>
              <a:rPr lang="en-US" sz="2400" dirty="0" smtClean="0"/>
              <a:t> 135 </a:t>
            </a:r>
            <a:r>
              <a:rPr lang="en-US" sz="2400" dirty="0" err="1" smtClean="0"/>
              <a:t>га</a:t>
            </a:r>
            <a:r>
              <a:rPr lang="en-US" sz="2400" dirty="0" smtClean="0"/>
              <a:t> </a:t>
            </a:r>
            <a:r>
              <a:rPr lang="en-US" sz="2400" dirty="0" err="1" smtClean="0"/>
              <a:t>газар</a:t>
            </a:r>
            <a:r>
              <a:rPr lang="en-US" sz="2400" dirty="0" smtClean="0"/>
              <a:t> </a:t>
            </a:r>
            <a:r>
              <a:rPr lang="en-US" sz="2400" dirty="0" err="1" smtClean="0"/>
              <a:t>байсан</a:t>
            </a:r>
            <a:r>
              <a:rPr lang="en-US" sz="2400" dirty="0" smtClean="0"/>
              <a:t> </a:t>
            </a:r>
            <a:r>
              <a:rPr lang="en-US" sz="2400" dirty="0" err="1" smtClean="0"/>
              <a:t>бол</a:t>
            </a:r>
            <a:r>
              <a:rPr lang="en-US" sz="2400" dirty="0" smtClean="0"/>
              <a:t> </a:t>
            </a:r>
            <a:r>
              <a:rPr lang="en-US" sz="2400" dirty="0" err="1" smtClean="0"/>
              <a:t>одоо</a:t>
            </a:r>
            <a:r>
              <a:rPr lang="en-US" sz="2400" dirty="0" smtClean="0"/>
              <a:t> 1 </a:t>
            </a:r>
            <a:r>
              <a:rPr lang="en-US" sz="2400" dirty="0" err="1" smtClean="0"/>
              <a:t>хүнд</a:t>
            </a:r>
            <a:r>
              <a:rPr lang="en-US" sz="2400" dirty="0" smtClean="0"/>
              <a:t> </a:t>
            </a:r>
            <a:r>
              <a:rPr lang="en-US" sz="2400" dirty="0" err="1" smtClean="0"/>
              <a:t>ноогдох</a:t>
            </a:r>
            <a:r>
              <a:rPr lang="en-US" sz="2400" dirty="0" smtClean="0"/>
              <a:t> </a:t>
            </a:r>
            <a:r>
              <a:rPr lang="en-US" sz="2400" dirty="0" err="1" smtClean="0"/>
              <a:t>газрын</a:t>
            </a:r>
            <a:r>
              <a:rPr lang="en-US" sz="2400" dirty="0" smtClean="0"/>
              <a:t> </a:t>
            </a:r>
            <a:r>
              <a:rPr lang="en-US" sz="2400" dirty="0" err="1" smtClean="0"/>
              <a:t>хэмжээ</a:t>
            </a:r>
            <a:r>
              <a:rPr lang="en-US" sz="2400" dirty="0" smtClean="0"/>
              <a:t> 65 </a:t>
            </a:r>
            <a:r>
              <a:rPr lang="en-US" sz="2400" dirty="0" err="1" smtClean="0"/>
              <a:t>га</a:t>
            </a:r>
            <a:r>
              <a:rPr lang="en-US" sz="2400" dirty="0" smtClean="0"/>
              <a:t> </a:t>
            </a:r>
            <a:r>
              <a:rPr lang="en-US" sz="2400" dirty="0" err="1" smtClean="0"/>
              <a:t>болсон</a:t>
            </a:r>
            <a:r>
              <a:rPr lang="en-US" sz="2400" dirty="0" smtClean="0"/>
              <a:t> </a:t>
            </a:r>
            <a:r>
              <a:rPr lang="en-US" sz="2400" dirty="0" err="1" smtClean="0"/>
              <a:t>байна</a:t>
            </a:r>
            <a:r>
              <a:rPr lang="en-US" sz="2400" dirty="0" smtClean="0"/>
              <a:t>.</a:t>
            </a:r>
            <a:r>
              <a:rPr lang="mn-MN" sz="2400" dirty="0"/>
              <a:t> Энэ нь хүн амын өсөлттэй холбоотой юм. Үүнээс гадна монголд ашигт малтмал уул уурхайн салбар хүчээ авсанаар газрын үнэ нийлүүлэлт, газрын зах зээл тун ярбигтай болсон байна. Үүнийг дагаад төрийн зүгээс зөв зохистой бодлого шинэ хуулийн заалт боловрсуулах шаардлагатай болжээ. </a:t>
            </a:r>
            <a:endParaRPr lang="en-US"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Wave 3"/>
          <p:cNvSpPr/>
          <p:nvPr/>
        </p:nvSpPr>
        <p:spPr>
          <a:xfrm>
            <a:off x="457200" y="0"/>
            <a:ext cx="8382000" cy="6858000"/>
          </a:xfrm>
          <a:prstGeom prst="wave">
            <a:avLst/>
          </a:prstGeom>
        </p:spPr>
        <p:style>
          <a:lnRef idx="1">
            <a:schemeClr val="accent5"/>
          </a:lnRef>
          <a:fillRef idx="2">
            <a:schemeClr val="accent5"/>
          </a:fillRef>
          <a:effectRef idx="1">
            <a:schemeClr val="accent5"/>
          </a:effectRef>
          <a:fontRef idx="minor">
            <a:schemeClr val="dk1"/>
          </a:fontRef>
        </p:style>
        <p:txBody>
          <a:bodyPr rtlCol="0" anchor="ctr"/>
          <a:lstStyle/>
          <a:p>
            <a:pPr algn="just">
              <a:lnSpc>
                <a:spcPct val="150000"/>
              </a:lnSpc>
            </a:pPr>
            <a:r>
              <a:rPr lang="mn-MN" sz="2400" dirty="0">
                <a:latin typeface="Times New Roman" pitchFamily="18" charset="0"/>
                <a:cs typeface="Times New Roman" pitchFamily="18" charset="0"/>
              </a:rPr>
              <a:t>Нийгмийн аливаа үйлдвэрлэлийг явуулхад газар, байгалийн баялаг нь түүний материаллаг үндэс нь болдог. Эдийн засгийн янз бүрийн салбаруудаад газрын гүйцэтгэх үүрэг, ач холбогдол харилцан адилгүй </a:t>
            </a:r>
            <a:r>
              <a:rPr lang="mn-MN" sz="2400" dirty="0" smtClean="0">
                <a:latin typeface="Times New Roman" pitchFamily="18" charset="0"/>
                <a:cs typeface="Times New Roman" pitchFamily="18" charset="0"/>
              </a:rPr>
              <a:t>байна.Тухайлбал </a:t>
            </a:r>
            <a:r>
              <a:rPr lang="mn-MN" sz="2400" dirty="0">
                <a:latin typeface="Times New Roman" pitchFamily="18" charset="0"/>
                <a:cs typeface="Times New Roman" pitchFamily="18" charset="0"/>
              </a:rPr>
              <a:t>боловсруулах үйлдвэрт газар үйлдвэрлэлийг байршуулах суурийн үүрэг гүйцэтгэдэг байхад олборлох аж үйлдвэрт газарын гүн дэх ашигт малтмал чухал үүрэгтэй</a:t>
            </a:r>
            <a:r>
              <a:rPr lang="mn-MN" dirty="0"/>
              <a:t>. </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ouble Wave 4"/>
          <p:cNvSpPr/>
          <p:nvPr/>
        </p:nvSpPr>
        <p:spPr>
          <a:xfrm>
            <a:off x="609600" y="304800"/>
            <a:ext cx="8001000" cy="6324600"/>
          </a:xfrm>
          <a:prstGeom prst="doubleWave">
            <a:avLst/>
          </a:prstGeom>
        </p:spPr>
        <p:style>
          <a:lnRef idx="2">
            <a:schemeClr val="accent1"/>
          </a:lnRef>
          <a:fillRef idx="1">
            <a:schemeClr val="lt1"/>
          </a:fillRef>
          <a:effectRef idx="0">
            <a:schemeClr val="accent1"/>
          </a:effectRef>
          <a:fontRef idx="minor">
            <a:schemeClr val="dk1"/>
          </a:fontRef>
        </p:style>
        <p:txBody>
          <a:bodyPr rtlCol="0" anchor="ctr"/>
          <a:lstStyle/>
          <a:p>
            <a:pPr algn="just"/>
            <a:r>
              <a:rPr lang="mn-MN" sz="2400" dirty="0">
                <a:latin typeface="Times New Roman" pitchFamily="18" charset="0"/>
                <a:cs typeface="Times New Roman" pitchFamily="18" charset="0"/>
              </a:rPr>
              <a:t>Харин эдгээр салбарын үр дүнд газрын үржил шим ямар ч ач холдогдолгүй. Тэгвэл хөдөө аж ахуйд газар нь энэ салбарын оршин хөгжих материаллаг үндэс төдийгүй үйлдвэрлэлийг явуулах хамгийн чухал хүчин болдог. Үйлдвэрлэлийн бусад хүчин зүйлтэй харьцуулхад газар нь хэд хэдэн онцлог шинжтэй юм.Үүнд:</a:t>
            </a:r>
            <a:endParaRPr lang="en-US" sz="2400" dirty="0">
              <a:latin typeface="Times New Roman" pitchFamily="18" charset="0"/>
              <a:cs typeface="Times New Roman" pitchFamily="18" charset="0"/>
            </a:endParaRPr>
          </a:p>
          <a:p>
            <a:pPr algn="ctr"/>
            <a:endParaRPr lang="en-US" dirty="0"/>
          </a:p>
        </p:txBody>
      </p:sp>
      <p:sp>
        <p:nvSpPr>
          <p:cNvPr id="9" name="Rectangle 8"/>
          <p:cNvSpPr/>
          <p:nvPr/>
        </p:nvSpPr>
        <p:spPr>
          <a:xfrm>
            <a:off x="19332575" y="814736"/>
            <a:ext cx="2286000" cy="3539430"/>
          </a:xfrm>
          <a:prstGeom prst="rect">
            <a:avLst/>
          </a:prstGeom>
        </p:spPr>
        <p:txBody>
          <a:bodyPr>
            <a:spAutoFit/>
          </a:bodyPr>
          <a:lstStyle/>
          <a:p>
            <a:pPr lvl="0" algn="just" fontAlgn="base">
              <a:spcBef>
                <a:spcPct val="0"/>
              </a:spcBef>
              <a:spcAft>
                <a:spcPct val="0"/>
              </a:spcAft>
            </a:pPr>
            <a:r>
              <a:rPr lang="mn-MN" sz="1400" dirty="0">
                <a:solidFill>
                  <a:srgbClr val="414141"/>
                </a:solidFill>
                <a:latin typeface="Arial" pitchFamily="34" charset="0"/>
                <a:ea typeface="Times New Roman" pitchFamily="18" charset="0"/>
                <a:cs typeface="Arial" pitchFamily="34" charset="0"/>
              </a:rPr>
              <a:t>Харин эдгээр салбарын</a:t>
            </a:r>
            <a:r>
              <a:rPr lang="mn-MN" sz="1400" dirty="0">
                <a:solidFill>
                  <a:srgbClr val="414141"/>
                </a:solidFill>
                <a:ea typeface="Times New Roman" pitchFamily="18" charset="0"/>
                <a:cs typeface="Arial" pitchFamily="34" charset="0"/>
              </a:rPr>
              <a:t> </a:t>
            </a:r>
            <a:r>
              <a:rPr lang="mn-MN" sz="1400" dirty="0">
                <a:solidFill>
                  <a:srgbClr val="414141"/>
                </a:solidFill>
                <a:latin typeface="Arial" pitchFamily="34" charset="0"/>
                <a:ea typeface="Times New Roman" pitchFamily="18" charset="0"/>
                <a:cs typeface="Arial" pitchFamily="34" charset="0"/>
              </a:rPr>
              <a:t>үр дүнд газрын</a:t>
            </a:r>
            <a:r>
              <a:rPr lang="mn-MN" sz="1400" dirty="0">
                <a:solidFill>
                  <a:srgbClr val="414141"/>
                </a:solidFill>
                <a:ea typeface="Times New Roman" pitchFamily="18" charset="0"/>
                <a:cs typeface="Arial" pitchFamily="34" charset="0"/>
              </a:rPr>
              <a:t> </a:t>
            </a:r>
            <a:r>
              <a:rPr lang="mn-MN" sz="1400" dirty="0">
                <a:solidFill>
                  <a:srgbClr val="414141"/>
                </a:solidFill>
                <a:latin typeface="Arial" pitchFamily="34" charset="0"/>
                <a:ea typeface="Times New Roman" pitchFamily="18" charset="0"/>
                <a:cs typeface="Arial" pitchFamily="34" charset="0"/>
              </a:rPr>
              <a:t>үржил шим ямар ч</a:t>
            </a:r>
            <a:r>
              <a:rPr lang="mn-MN" sz="1400" dirty="0">
                <a:solidFill>
                  <a:srgbClr val="414141"/>
                </a:solidFill>
                <a:ea typeface="Times New Roman" pitchFamily="18" charset="0"/>
                <a:cs typeface="Arial" pitchFamily="34" charset="0"/>
              </a:rPr>
              <a:t> </a:t>
            </a:r>
            <a:r>
              <a:rPr lang="mn-MN" sz="1400" dirty="0">
                <a:solidFill>
                  <a:srgbClr val="414141"/>
                </a:solidFill>
                <a:latin typeface="Arial" pitchFamily="34" charset="0"/>
                <a:ea typeface="Times New Roman" pitchFamily="18" charset="0"/>
                <a:cs typeface="Arial" pitchFamily="34" charset="0"/>
              </a:rPr>
              <a:t>ач холдогдолгүй. Тэгвэл хөдөө</a:t>
            </a:r>
            <a:r>
              <a:rPr lang="mn-MN" sz="1400" dirty="0">
                <a:solidFill>
                  <a:srgbClr val="414141"/>
                </a:solidFill>
                <a:ea typeface="Times New Roman" pitchFamily="18" charset="0"/>
                <a:cs typeface="Arial" pitchFamily="34" charset="0"/>
              </a:rPr>
              <a:t> </a:t>
            </a:r>
            <a:r>
              <a:rPr lang="mn-MN" sz="1400" dirty="0">
                <a:solidFill>
                  <a:srgbClr val="414141"/>
                </a:solidFill>
                <a:latin typeface="Arial" pitchFamily="34" charset="0"/>
                <a:ea typeface="Times New Roman" pitchFamily="18" charset="0"/>
                <a:cs typeface="Arial" pitchFamily="34" charset="0"/>
              </a:rPr>
              <a:t>аж ахуйд газар нь энэ салбарын оршин хөгжих материаллаг</a:t>
            </a:r>
            <a:r>
              <a:rPr lang="mn-MN" sz="1400" dirty="0">
                <a:solidFill>
                  <a:srgbClr val="414141"/>
                </a:solidFill>
                <a:ea typeface="Times New Roman" pitchFamily="18" charset="0"/>
                <a:cs typeface="Arial" pitchFamily="34" charset="0"/>
              </a:rPr>
              <a:t> </a:t>
            </a:r>
            <a:r>
              <a:rPr lang="mn-MN" sz="1400" dirty="0">
                <a:solidFill>
                  <a:srgbClr val="414141"/>
                </a:solidFill>
                <a:latin typeface="Arial" pitchFamily="34" charset="0"/>
                <a:ea typeface="Times New Roman" pitchFamily="18" charset="0"/>
                <a:cs typeface="Arial" pitchFamily="34" charset="0"/>
              </a:rPr>
              <a:t>үндэс төдийгүй</a:t>
            </a:r>
            <a:r>
              <a:rPr lang="mn-MN" sz="1400" dirty="0">
                <a:solidFill>
                  <a:srgbClr val="414141"/>
                </a:solidFill>
                <a:ea typeface="Times New Roman" pitchFamily="18" charset="0"/>
                <a:cs typeface="Arial" pitchFamily="34" charset="0"/>
              </a:rPr>
              <a:t> </a:t>
            </a:r>
            <a:r>
              <a:rPr lang="mn-MN" sz="1400" dirty="0">
                <a:solidFill>
                  <a:srgbClr val="414141"/>
                </a:solidFill>
                <a:latin typeface="Arial" pitchFamily="34" charset="0"/>
                <a:ea typeface="Times New Roman" pitchFamily="18" charset="0"/>
                <a:cs typeface="Arial" pitchFamily="34" charset="0"/>
              </a:rPr>
              <a:t>үйлдвэрлэлийг явуулах хамгийн чухал хүчин болдог.</a:t>
            </a:r>
            <a:r>
              <a:rPr lang="mn-MN" sz="1400" dirty="0">
                <a:solidFill>
                  <a:srgbClr val="414141"/>
                </a:solidFill>
                <a:ea typeface="Times New Roman" pitchFamily="18" charset="0"/>
                <a:cs typeface="Arial" pitchFamily="34" charset="0"/>
              </a:rPr>
              <a:t> </a:t>
            </a:r>
            <a:r>
              <a:rPr lang="mn-MN" sz="1400" dirty="0">
                <a:solidFill>
                  <a:srgbClr val="414141"/>
                </a:solidFill>
                <a:latin typeface="Arial" pitchFamily="34" charset="0"/>
                <a:ea typeface="Times New Roman" pitchFamily="18" charset="0"/>
                <a:cs typeface="Arial" pitchFamily="34" charset="0"/>
              </a:rPr>
              <a:t>Үйлдвэрлэлийн бусад хүчин зүйлтэй харьцуулхад газар нь хэд хэдэн онцлог шинжтэй юм.Үүнд:</a:t>
            </a:r>
            <a:endParaRPr lang="mn-MN" dirty="0">
              <a:solidFill>
                <a:prstClr val="black"/>
              </a:solidFill>
              <a:latin typeface="Arial" pitchFamily="34" charset="0"/>
              <a:cs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457200" y="381000"/>
            <a:ext cx="8229600" cy="6096000"/>
          </a:xfrm>
          <a:prstGeom prst="ellipse">
            <a:avLst/>
          </a:prstGeom>
        </p:spPr>
        <p:style>
          <a:lnRef idx="3">
            <a:schemeClr val="lt1"/>
          </a:lnRef>
          <a:fillRef idx="1">
            <a:schemeClr val="accent3"/>
          </a:fillRef>
          <a:effectRef idx="1">
            <a:schemeClr val="accent3"/>
          </a:effectRef>
          <a:fontRef idx="minor">
            <a:schemeClr val="lt1"/>
          </a:fontRef>
        </p:style>
        <p:txBody>
          <a:bodyPr rtlCol="0" anchor="ctr"/>
          <a:lstStyle/>
          <a:p>
            <a:pPr algn="just">
              <a:lnSpc>
                <a:spcPct val="150000"/>
              </a:lnSpc>
            </a:pPr>
            <a:r>
              <a:rPr lang="mn-MN" dirty="0">
                <a:latin typeface="Times New Roman" pitchFamily="18" charset="0"/>
                <a:cs typeface="Times New Roman" pitchFamily="18" charset="0"/>
              </a:rPr>
              <a:t>1.  Газараас бусад үйлдвэрлэлийн бүх хэрэгсэл (машин, техник, барилга) хүний хөдөлмөрийн үр дүн бол газар, байгалийн өөрийнх нь бүтээл юм.</a:t>
            </a:r>
            <a:endParaRPr lang="en-US" dirty="0">
              <a:latin typeface="Times New Roman" pitchFamily="18" charset="0"/>
              <a:cs typeface="Times New Roman" pitchFamily="18" charset="0"/>
            </a:endParaRPr>
          </a:p>
          <a:p>
            <a:pPr algn="just">
              <a:lnSpc>
                <a:spcPct val="150000"/>
              </a:lnSpc>
            </a:pPr>
            <a:r>
              <a:rPr lang="mn-MN" dirty="0">
                <a:latin typeface="Times New Roman" pitchFamily="18" charset="0"/>
                <a:cs typeface="Times New Roman" pitchFamily="18" charset="0"/>
              </a:rPr>
              <a:t>2.  Туйлын утгаар нь авч үзвэл газарыг орлох үйлдвэрлэлийн өөр хүчин зүйл байхгүй. Энэ нь газрын хөрсний үржил шим хэмээх онцгой шинж чанартай холбоотой. Хөрсний үржил шимийг байгалийн, зохиомол, эдийн засгийн гэж ангилдаг. Урт удаан хугацааны туршид байгалийн жамаар хөрсний өнгөн хэсэгт бүрэлдэн бий болсон ургамал ургах нөхцөлийг хангасан хөрсний чадварыг байгалийн үржил шим гэнэ.</a:t>
            </a:r>
            <a:endParaRPr lang="en-US" dirty="0">
              <a:latin typeface="Times New Roman" pitchFamily="18" charset="0"/>
              <a:cs typeface="Times New Roman" pitchFamily="18" charset="0"/>
            </a:endParaRPr>
          </a:p>
          <a:p>
            <a:pPr algn="ct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Horizontal Scroll 3"/>
          <p:cNvSpPr/>
          <p:nvPr/>
        </p:nvSpPr>
        <p:spPr>
          <a:xfrm>
            <a:off x="457200" y="228600"/>
            <a:ext cx="8229600" cy="6477000"/>
          </a:xfrm>
          <a:prstGeom prst="horizontalScroll">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r>
              <a:rPr lang="mn-MN" sz="2400" dirty="0">
                <a:latin typeface="Times New Roman" pitchFamily="18" charset="0"/>
                <a:cs typeface="Times New Roman" pitchFamily="18" charset="0"/>
              </a:rPr>
              <a:t>3.  Газрын бас нэг онцлог нь талбайн хэмжээгээрээ хязгаарлагдмал байдагт оршино. Газрын бусад үйлдвэрлэлийн хүчин зүйлс тоо хэмжээгээрээ байнга өсөн нэмэгдэж байдаг бол газрын хэмжээг төлж нэмэгдүүлэх бололцоогүй.</a:t>
            </a:r>
            <a:endParaRPr lang="en-US" sz="2400" dirty="0">
              <a:latin typeface="Times New Roman" pitchFamily="18" charset="0"/>
              <a:cs typeface="Times New Roman" pitchFamily="18" charset="0"/>
            </a:endParaRPr>
          </a:p>
          <a:p>
            <a:pPr algn="just"/>
            <a:r>
              <a:rPr lang="mn-MN" sz="2400" dirty="0">
                <a:latin typeface="Times New Roman" pitchFamily="18" charset="0"/>
                <a:cs typeface="Times New Roman" pitchFamily="18" charset="0"/>
              </a:rPr>
              <a:t>4.  Газрыг нэг орон зайгаас нөгөөд шилжүүлэн ашиглах боломжгүй.</a:t>
            </a:r>
            <a:endParaRPr lang="en-US" sz="2400" dirty="0">
              <a:latin typeface="Times New Roman" pitchFamily="18" charset="0"/>
              <a:cs typeface="Times New Roman" pitchFamily="18" charset="0"/>
            </a:endParaRPr>
          </a:p>
          <a:p>
            <a:pPr algn="just"/>
            <a:r>
              <a:rPr lang="mn-MN" sz="2400" dirty="0">
                <a:latin typeface="Times New Roman" pitchFamily="18" charset="0"/>
                <a:cs typeface="Times New Roman" pitchFamily="18" charset="0"/>
              </a:rPr>
              <a:t>5.  Газрын хэсэг бүр нь чанараараа харилцан адилгүй байна. Үржил шим байршил(зах зээлээс алслагдсан байдал) ашигт малтмалын нөөц, агууламж зэрэг шинжүүдээр ялгаатай </a:t>
            </a:r>
            <a:r>
              <a:rPr lang="mn-MN" sz="2400" dirty="0" smtClean="0">
                <a:latin typeface="Times New Roman" pitchFamily="18" charset="0"/>
                <a:cs typeface="Times New Roman" pitchFamily="18" charset="0"/>
              </a:rPr>
              <a:t>байна.</a:t>
            </a:r>
            <a:endParaRPr lang="en-US" sz="2400"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rallelogram 3"/>
          <p:cNvSpPr/>
          <p:nvPr/>
        </p:nvSpPr>
        <p:spPr>
          <a:xfrm>
            <a:off x="228600" y="304800"/>
            <a:ext cx="8763000" cy="6019800"/>
          </a:xfrm>
          <a:prstGeom prst="parallelogram">
            <a:avLst/>
          </a:prstGeom>
        </p:spPr>
        <p:style>
          <a:lnRef idx="1">
            <a:schemeClr val="accent2"/>
          </a:lnRef>
          <a:fillRef idx="3">
            <a:schemeClr val="accent2"/>
          </a:fillRef>
          <a:effectRef idx="2">
            <a:schemeClr val="accent2"/>
          </a:effectRef>
          <a:fontRef idx="minor">
            <a:schemeClr val="lt1"/>
          </a:fontRef>
        </p:style>
        <p:txBody>
          <a:bodyPr rtlCol="0" anchor="ctr"/>
          <a:lstStyle/>
          <a:p>
            <a:pPr algn="just">
              <a:lnSpc>
                <a:spcPct val="150000"/>
              </a:lnSpc>
            </a:pPr>
            <a:r>
              <a:rPr lang="mn-MN" sz="2400" b="1" dirty="0">
                <a:latin typeface="Times New Roman" pitchFamily="18" charset="0"/>
                <a:cs typeface="Times New Roman" pitchFamily="18" charset="0"/>
              </a:rPr>
              <a:t>Газрын зах зээл ба байршил. </a:t>
            </a:r>
            <a:r>
              <a:rPr lang="mn-MN" sz="2400" dirty="0">
                <a:latin typeface="Times New Roman" pitchFamily="18" charset="0"/>
                <a:cs typeface="Times New Roman" pitchFamily="18" charset="0"/>
              </a:rPr>
              <a:t>Илүү сайн байршил гэдэг нь эдийн засгийн хугцаанд оролцогчдын хувьд их чухал боловч зохицуулах нь маш төвөгтэй. Байршил гэдэг нь  газрын зэх зээл онцгой төрлийн илтгэдэг ухагдахуун юм. Газар гэдэг бол шилжих чанар байхгүй тулд газрын нийлүүлэлт огт мэдрэмжгүй. Тиймээс газрын үнийг эрэлт нь тодорхойлж байдаг.</a:t>
            </a:r>
            <a:endParaRPr lang="en-US" sz="2400" dirty="0">
              <a:latin typeface="Times New Roman" pitchFamily="18" charset="0"/>
              <a:cs typeface="Times New Roman" pitchFamily="18" charset="0"/>
            </a:endParaRPr>
          </a:p>
          <a:p>
            <a:pPr algn="just">
              <a:lnSpc>
                <a:spcPct val="150000"/>
              </a:lnSpc>
            </a:pPr>
            <a:endParaRPr lang="en-US" sz="2400"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lowchart: Manual Input 5"/>
          <p:cNvSpPr/>
          <p:nvPr/>
        </p:nvSpPr>
        <p:spPr>
          <a:xfrm>
            <a:off x="685800" y="609600"/>
            <a:ext cx="7772400" cy="5562600"/>
          </a:xfrm>
          <a:prstGeom prst="flowChartManualInput">
            <a:avLst/>
          </a:prstGeom>
        </p:spPr>
        <p:style>
          <a:lnRef idx="1">
            <a:schemeClr val="accent4"/>
          </a:lnRef>
          <a:fillRef idx="2">
            <a:schemeClr val="accent4"/>
          </a:fillRef>
          <a:effectRef idx="1">
            <a:schemeClr val="accent4"/>
          </a:effectRef>
          <a:fontRef idx="minor">
            <a:schemeClr val="dk1"/>
          </a:fontRef>
        </p:style>
        <p:txBody>
          <a:bodyPr rtlCol="0" anchor="ctr"/>
          <a:lstStyle/>
          <a:p>
            <a:pPr algn="just"/>
            <a:r>
              <a:rPr lang="mn-MN" sz="2800" b="1" dirty="0">
                <a:latin typeface="Times New Roman" pitchFamily="18" charset="0"/>
                <a:cs typeface="Times New Roman" pitchFamily="18" charset="0"/>
              </a:rPr>
              <a:t>Байршил ба орлого</a:t>
            </a:r>
            <a:r>
              <a:rPr lang="mn-MN" sz="2800" dirty="0">
                <a:latin typeface="Times New Roman" pitchFamily="18" charset="0"/>
                <a:cs typeface="Times New Roman" pitchFamily="18" charset="0"/>
              </a:rPr>
              <a:t> нийт оролго эрэлтээс хамаардаг. Яагаад гэвэл бүтээгдэхүүний борлуулах үнэ, хэмжээ хоёроос хамаарна.</a:t>
            </a:r>
            <a:endParaRPr lang="en-US" sz="2800"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Terminator 3"/>
          <p:cNvSpPr/>
          <p:nvPr/>
        </p:nvSpPr>
        <p:spPr>
          <a:xfrm>
            <a:off x="533400" y="304800"/>
            <a:ext cx="8153400" cy="6019800"/>
          </a:xfrm>
          <a:prstGeom prst="flowChartTerminator">
            <a:avLst/>
          </a:prstGeom>
        </p:spPr>
        <p:style>
          <a:lnRef idx="1">
            <a:schemeClr val="accent3"/>
          </a:lnRef>
          <a:fillRef idx="3">
            <a:schemeClr val="accent3"/>
          </a:fillRef>
          <a:effectRef idx="2">
            <a:schemeClr val="accent3"/>
          </a:effectRef>
          <a:fontRef idx="minor">
            <a:schemeClr val="lt1"/>
          </a:fontRef>
        </p:style>
        <p:txBody>
          <a:bodyPr rtlCol="0" anchor="ctr"/>
          <a:lstStyle/>
          <a:p>
            <a:pPr algn="just">
              <a:lnSpc>
                <a:spcPct val="150000"/>
              </a:lnSpc>
            </a:pPr>
            <a:r>
              <a:rPr lang="mn-MN" sz="2400" b="1" dirty="0">
                <a:latin typeface="Times New Roman" pitchFamily="18" charset="0"/>
                <a:cs typeface="Times New Roman" pitchFamily="18" charset="0"/>
              </a:rPr>
              <a:t>Байршил ба зардал  </a:t>
            </a:r>
            <a:r>
              <a:rPr lang="mn-MN" sz="2400" dirty="0">
                <a:latin typeface="Times New Roman" pitchFamily="18" charset="0"/>
                <a:cs typeface="Times New Roman" pitchFamily="18" charset="0"/>
              </a:rPr>
              <a:t>зарим төрлийн зардал байрлаас хамаардаг ялгаатай байдаг бол зарим нь байрлаас хамаардаггүй. Яагаад гэвэл тээвэрлэлтийн зардал нь нийт зардал дийлэнх хувийг эзлэх боловч мэдээлэл технологи хөгжиж байгаа өнөө үед мэдээллийг түгээх, олж авахад бага зардалтай байна. </a:t>
            </a:r>
            <a:endParaRPr lang="en-US" sz="2400" dirty="0">
              <a:latin typeface="Times New Roman" pitchFamily="18" charset="0"/>
              <a:cs typeface="Times New Roman" pitchFamily="18" charset="0"/>
            </a:endParaRPr>
          </a:p>
          <a:p>
            <a:pPr algn="ct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82</TotalTime>
  <Words>164</Words>
  <Application>Microsoft Office PowerPoint</Application>
  <PresentationFormat>On-screen Show (4:3)</PresentationFormat>
  <Paragraphs>18</Paragraphs>
  <Slides>9</Slides>
  <Notes>2</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Монгол Улсын их сургууль ХШУИС</vt:lpstr>
      <vt:lpstr>Slide 2</vt:lpstr>
      <vt:lpstr>Slide 3</vt:lpstr>
      <vt:lpstr>Slide 4</vt:lpstr>
      <vt:lpstr>Slide 5</vt:lpstr>
      <vt:lpstr>Slide 6</vt:lpstr>
      <vt:lpstr>Slide 7</vt:lpstr>
      <vt:lpstr>Slide 8</vt:lpstr>
      <vt:lpstr>Slide 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Газрын заах зээл</dc:title>
  <dc:creator>azka</dc:creator>
  <cp:lastModifiedBy>azka</cp:lastModifiedBy>
  <cp:revision>10</cp:revision>
  <dcterms:created xsi:type="dcterms:W3CDTF">2014-12-11T08:23:54Z</dcterms:created>
  <dcterms:modified xsi:type="dcterms:W3CDTF">2014-12-11T09:48:43Z</dcterms:modified>
</cp:coreProperties>
</file>