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65" autoAdjust="0"/>
    <p:restoredTop sz="94660"/>
  </p:normalViewPr>
  <p:slideViewPr>
    <p:cSldViewPr>
      <p:cViewPr varScale="1">
        <p:scale>
          <a:sx n="45" d="100"/>
          <a:sy n="45" d="100"/>
        </p:scale>
        <p:origin x="-124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C57E843-5290-4685-B461-A28A12A0FD7E}" type="datetimeFigureOut">
              <a:rPr lang="en-US" smtClean="0"/>
              <a:pPr/>
              <a:t>8/27/2013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F50EB9B-C036-493E-819D-8797E7AC46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7E843-5290-4685-B461-A28A12A0FD7E}"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C57E843-5290-4685-B461-A28A12A0FD7E}"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EB9B-C036-493E-819D-8797E7AC46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57E843-5290-4685-B461-A28A12A0FD7E}"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C57E843-5290-4685-B461-A28A12A0FD7E}" type="datetimeFigureOut">
              <a:rPr lang="en-US" smtClean="0"/>
              <a:pPr/>
              <a:t>8/27/2013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C57E843-5290-4685-B461-A28A12A0FD7E}" type="datetimeFigureOut">
              <a:rPr lang="en-US" smtClean="0"/>
              <a:pPr/>
              <a:t>8/27/2013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7E843-5290-4685-B461-A28A12A0FD7E}" type="datetimeFigureOut">
              <a:rPr lang="en-US" smtClean="0"/>
              <a:pPr/>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57E843-5290-4685-B461-A28A12A0FD7E}"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C57E843-5290-4685-B461-A28A12A0FD7E}"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F50EB9B-C036-493E-819D-8797E7AC468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7E843-5290-4685-B461-A28A12A0FD7E}"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7E843-5290-4685-B461-A28A12A0FD7E}"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EB9B-C036-493E-819D-8797E7AC46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C57E843-5290-4685-B461-A28A12A0FD7E}" type="datetimeFigureOut">
              <a:rPr lang="en-US" smtClean="0"/>
              <a:pPr/>
              <a:t>8/27/2013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50EB9B-C036-493E-819D-8797E7AC468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57400"/>
            <a:ext cx="7851648" cy="1828800"/>
          </a:xfrm>
          <a:noFill/>
          <a:ln>
            <a:noFill/>
          </a:ln>
        </p:spPr>
        <p:txBody>
          <a:bodyPr/>
          <a:lstStyle/>
          <a:p>
            <a:pPr algn="ctr"/>
            <a:r>
              <a:rPr lang="mn-MN" dirty="0" smtClean="0">
                <a:solidFill>
                  <a:schemeClr val="bg2">
                    <a:lumMod val="50000"/>
                  </a:schemeClr>
                </a:solidFill>
                <a:effectLst/>
                <a:latin typeface="Times New Roman" pitchFamily="18" charset="0"/>
                <a:cs typeface="Times New Roman" pitchFamily="18" charset="0"/>
              </a:rPr>
              <a:t>Хувь хүний орлогын албан татвар</a:t>
            </a:r>
            <a:endParaRPr lang="en-US" dirty="0">
              <a:solidFill>
                <a:schemeClr val="bg2">
                  <a:lumMod val="50000"/>
                </a:schemeClr>
              </a:solidFill>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mn-MN" dirty="0" smtClean="0"/>
              <a: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772912"/>
          </a:xfrm>
        </p:spPr>
        <p:txBody>
          <a:bodyPr>
            <a:normAutofit fontScale="90000"/>
          </a:bodyPr>
          <a:lstStyle/>
          <a:p>
            <a:pPr marL="914400" indent="-914400"/>
            <a:r>
              <a:rPr lang="mn-MN" sz="4800" dirty="0" smtClean="0">
                <a:latin typeface="Times New Roman" pitchFamily="18" charset="0"/>
                <a:cs typeface="Times New Roman" pitchFamily="18" charset="0"/>
              </a:rPr>
              <a:t>    </a:t>
            </a:r>
            <a:r>
              <a:rPr lang="mn-MN" sz="4800" b="1" dirty="0" smtClean="0">
                <a:latin typeface="Times New Roman" pitchFamily="18" charset="0"/>
                <a:cs typeface="Times New Roman" pitchFamily="18" charset="0"/>
              </a:rPr>
              <a:t>Агуулга</a:t>
            </a:r>
            <a:r>
              <a:rPr lang="mn-MN" sz="2400" b="1" dirty="0" smtClean="0">
                <a:latin typeface="Times New Roman" pitchFamily="18" charset="0"/>
                <a:cs typeface="Times New Roman" pitchFamily="18" charset="0"/>
              </a:rPr>
              <a:t/>
            </a:r>
            <a:br>
              <a:rPr lang="mn-MN" sz="2400" b="1"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1. ХХОАТ-ын тухай</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2. ХХОАТ-н тухай хуулийн бүтэц, агуулга</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3. Татвар төлөгчийн бүртгэл, татвар ногдох   орлогын хамрах хүрээ</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4. Албан татвар ногдох, ногдуулах орлогыг тодорхойлох нь</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5. ХХОАТ-ыг тооцох, төлөх, тайлагнах нь</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6. ХХОАТ-ыг НББ-д бүртгэх нь</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7. Орлогыг нь тухай бүрт тодорхойлох боломжгүй ажил үйлчилгээ эрхлэгч иргэний орлогын албан татвар</a:t>
            </a:r>
            <a:r>
              <a:rPr lang="mn-MN" dirty="0" smtClean="0"/>
              <a:t/>
            </a:r>
            <a:br>
              <a:rPr lang="mn-MN"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849112"/>
          </a:xfrm>
        </p:spPr>
        <p:txBody>
          <a:bodyPr>
            <a:normAutofit/>
          </a:bodyPr>
          <a:lstStyle/>
          <a:p>
            <a:r>
              <a:rPr lang="mn-MN" sz="2400" b="1" dirty="0" smtClean="0">
                <a:latin typeface="Times New Roman" pitchFamily="18" charset="0"/>
                <a:cs typeface="Times New Roman" pitchFamily="18" charset="0"/>
              </a:rPr>
              <a:t>1. ХХОАТ-ын тухай </a:t>
            </a:r>
            <a:br>
              <a:rPr lang="mn-MN" sz="2400" b="1" dirty="0" smtClean="0">
                <a:latin typeface="Times New Roman" pitchFamily="18" charset="0"/>
                <a:cs typeface="Times New Roman" pitchFamily="18" charset="0"/>
              </a:rPr>
            </a:br>
            <a:r>
              <a:rPr lang="mn-MN" sz="1800" dirty="0" smtClean="0">
                <a:latin typeface="Times New Roman" pitchFamily="18" charset="0"/>
                <a:cs typeface="Times New Roman" pitchFamily="18" charset="0"/>
              </a:rPr>
              <a:t/>
            </a:r>
            <a:br>
              <a:rPr lang="mn-MN" sz="18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ХХОАТ-ыг 1799 онд Англи улс, 1861 онд Америк улс нэвтрүүлсэнээр өнөөгийн тогтолцооны эхлэл тавигдсан.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ХХОАТ-ын зорилго нь орлогыг дахин хуваарилах, зохицуулах замаар төсвийн орлогын нэг эх үүсвэр болоход оршино.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Хувь хүний орлогод татвар ногдуулах, хураахад нилээд хүндрэлтэй ярвигтай байдаг. Энэ нь цар хүрээ өргөн, олон талт эдийн засгийн шинжтэй ажил гүйлгээ, глобалчлал, цахим арилжаа зэрэг олон хүчин зүйлийн нөлөөлөл их байдагтай холбоотой.</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ХХОАТ нь хувь хүний орлогод татвар ногдуулах бөгөөд түүнийг төлөхөд хамаарах этгээдийг татвар ногдуулах нэгж гэнэ. Татвар ногдуулах нэгжийг сонгох нь улс орон бүрт ялгаатай байдаг. Үүнд: хувь хүн тус бүрийн нэгж, эхнэр нөхрийн нэгж, өрх гэрийн нэгж гэж ангилна. </a:t>
            </a:r>
            <a:br>
              <a:rPr lang="mn-MN" sz="2000" dirty="0" smtClean="0">
                <a:latin typeface="Times New Roman" pitchFamily="18" charset="0"/>
                <a:cs typeface="Times New Roman" pitchFamily="18" charset="0"/>
              </a:rPr>
            </a:br>
            <a:r>
              <a:rPr lang="mn-MN" sz="1800" dirty="0" smtClean="0">
                <a:latin typeface="Times New Roman" pitchFamily="18" charset="0"/>
                <a:cs typeface="Times New Roman" pitchFamily="18" charset="0"/>
              </a:rPr>
              <a:t/>
            </a:r>
            <a:br>
              <a:rPr lang="mn-MN"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4553712"/>
          </a:xfrm>
        </p:spPr>
        <p:txBody>
          <a:bodyPr>
            <a:normAutofit/>
          </a:bodyPr>
          <a:lstStyle/>
          <a:p>
            <a:r>
              <a:rPr lang="mn-MN" sz="2000" dirty="0" smtClean="0">
                <a:latin typeface="Times New Roman" pitchFamily="18" charset="0"/>
                <a:cs typeface="Times New Roman" pitchFamily="18" charset="0"/>
              </a:rPr>
              <a:t>Иймээс хуулинд татварыг төлүүлэх аль нэгжийг сонгох, аль нэгийг дангаар нь сонгох эсвэл хослуулан сонгох зэргээр шийдвэрлэдэг. Манай улсын хувьд хуулинд иргэн, өрх гэрийг татвар ногдуулах нэгж болгон авсан.</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Татвар ногдуулах орлогыг тооцох хугацааг татварын жил гэнэ.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Тайлангиин жил нь өөрсдөө сонгох, хуулинд заасан хугацааг баримтлах зэргээр хэрэгждэг.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Монгол улс 1993 оноос ХАОАТ-н тухаи хуулийг мөрдөж байгаад 2006-06-29 нд УИХ-аар шинэчлэн найруулагдсан ХХОАТ-н тухаи хуулийг 2007-01-01.с мөрдөж байна.</a:t>
            </a:r>
            <a:endParaRPr lang="en-US"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620512"/>
          </a:xfrm>
        </p:spPr>
        <p:txBody>
          <a:bodyPr>
            <a:normAutofit/>
          </a:bodyPr>
          <a:lstStyle/>
          <a:p>
            <a:r>
              <a:rPr lang="mn-MN" sz="2800" b="1" dirty="0" smtClean="0">
                <a:latin typeface="Times New Roman" pitchFamily="18" charset="0"/>
                <a:cs typeface="Times New Roman" pitchFamily="18" charset="0"/>
              </a:rPr>
              <a:t>2. ХХОАТ-н тухай хуулийн бүтэц, агуулга</a:t>
            </a:r>
            <a:br>
              <a:rPr lang="mn-MN" sz="2800" b="1" dirty="0" smtClean="0">
                <a:latin typeface="Times New Roman" pitchFamily="18" charset="0"/>
                <a:cs typeface="Times New Roman" pitchFamily="18" charset="0"/>
              </a:rPr>
            </a:br>
            <a:r>
              <a:rPr lang="mn-MN" sz="2800" b="1" dirty="0" smtClean="0">
                <a:latin typeface="Times New Roman" pitchFamily="18" charset="0"/>
                <a:cs typeface="Times New Roman" pitchFamily="18" charset="0"/>
              </a:rPr>
              <a:t/>
            </a:r>
            <a:br>
              <a:rPr lang="mn-MN" sz="2800" b="1"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ХХОАТ-</a:t>
            </a:r>
            <a:r>
              <a:rPr lang="mn-MN" sz="2000" dirty="0" smtClean="0">
                <a:latin typeface="Times New Roman" pitchFamily="18" charset="0"/>
                <a:cs typeface="Times New Roman" pitchFamily="18" charset="0"/>
              </a:rPr>
              <a:t>н тухай хууль нь 8 бүлэг 30 зүйлтэй. Агуулага нь иргэн бүр өөрт ногдох татвараа өөрөө тодорхойлон татварын тооцоогоо хийх замаар хөнгөлөлт, чөлөөлөлтөө эдлэх, илүү төлөлттэй бол түүнийгээ буцаан авах явдал юм.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Иргэн орлогоо тодорхойлж татвараа төлөхдөө жилийн дундуур суутган тооцоололтоор татвараа урьдчилан төлнө, харин жилийн эцэст татвариин тооцоогоо хийнэ.</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Хуулийн зорилт </a:t>
            </a:r>
            <a:r>
              <a:rPr lang="mn-MN" sz="2000" dirty="0" smtClean="0">
                <a:latin typeface="Times New Roman" pitchFamily="18" charset="0"/>
                <a:cs typeface="Times New Roman" pitchFamily="18" charset="0"/>
              </a:rPr>
              <a:t>нь хувь хүний орлогод албан татвар ногдуулах , уг албан татварыг төсөвт төлөхтэй холбогдсон харилцааг зохицуулахад оршино.</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Хуулийн үйлчлэх хүрээ</a:t>
            </a:r>
            <a:r>
              <a:rPr lang="mn-MN" sz="2000" dirty="0" smtClean="0">
                <a:latin typeface="Times New Roman" pitchFamily="18" charset="0"/>
                <a:cs typeface="Times New Roman" pitchFamily="18" charset="0"/>
              </a:rPr>
              <a:t>-орлогыг нь тухаи бүр тодорхойлох боломжгүй ажил, үйлчилгээ хувиараа эрхлэгчээс бусад хувь хүний орлогод албан татвар ногдулах харилцааг энэ хуулиар зохицуулна.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10400" cy="4572000"/>
          </a:xfrm>
        </p:spPr>
        <p:txBody>
          <a:bodyPr>
            <a:normAutofit/>
          </a:bodyPr>
          <a:lstStyle/>
          <a:p>
            <a:r>
              <a:rPr lang="mn-MN" sz="3200" b="1" dirty="0" smtClean="0">
                <a:latin typeface="Times New Roman" pitchFamily="18" charset="0"/>
                <a:cs typeface="Times New Roman" pitchFamily="18" charset="0"/>
              </a:rPr>
              <a:t>Хуулийн нэр томьёоны тодорхойлолт</a:t>
            </a:r>
            <a:br>
              <a:rPr lang="mn-MN" sz="3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Гадаад улсад олсон орлого </a:t>
            </a:r>
            <a:r>
              <a:rPr lang="mn-MN" sz="2000" dirty="0" smtClean="0">
                <a:latin typeface="Times New Roman" pitchFamily="18" charset="0"/>
                <a:cs typeface="Times New Roman" pitchFamily="18" charset="0"/>
              </a:rPr>
              <a:t>гэж албан татвар төлөгчийн гадаад улсад хөдөлмөр эрхлэх, үйл ажилгаа явуулах, хөдлөх, үл хөдлөх эд хөрөнгө, эрх өмчлөх, эзэмших, ашиглах, шилжүүлэх, худалдах замаар олсон орлогыг хэлнэ.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Суутгагч</a:t>
            </a:r>
            <a:r>
              <a:rPr lang="mn-MN" sz="2000" dirty="0" smtClean="0">
                <a:latin typeface="Times New Roman" pitchFamily="18" charset="0"/>
                <a:cs typeface="Times New Roman" pitchFamily="18" charset="0"/>
              </a:rPr>
              <a:t> гэж албан татвар төлөгчийн орлогод энэ хуулийн дагуу албан татвар  ногдуулан суутгаж, улсын болон  орон нутгийн төсөвт шилжүүлэх үүрэг бүхий этгээдийг хэлнэ.</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
            </a:r>
            <a:br>
              <a:rPr lang="mn-MN" sz="2000" b="1" dirty="0" smtClean="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6153912"/>
          </a:xfrm>
        </p:spPr>
        <p:txBody>
          <a:bodyPr>
            <a:normAutofit fontScale="90000"/>
          </a:bodyPr>
          <a:lstStyle/>
          <a:p>
            <a:r>
              <a:rPr lang="mn-MN" sz="3200" b="1" dirty="0" smtClean="0">
                <a:latin typeface="Times New Roman" pitchFamily="18" charset="0"/>
                <a:cs typeface="Times New Roman" pitchFamily="18" charset="0"/>
              </a:rPr>
              <a:t>Харилцан хамаарал бүхий этгээдэд</a:t>
            </a:r>
            <a:br>
              <a:rPr lang="mn-MN" sz="3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тухайн албан татвар төлөгчийн эцэг, эх, хүүхэд, өвөө, эмээ, ач, зээ, </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тухайн албан татвар төлөгчийн ах, эгч, дүү, эсхүл тэдний хүүхэд </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тухайн албан татвар төлөгчийн эхнэр, нөхөр, эсхүл, тэдний эцэг эх, хүүхэд, ах, эгч, дүү</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a:r>
            <a:br>
              <a:rPr lang="mn-MN" sz="2200" dirty="0" smtClean="0">
                <a:latin typeface="Times New Roman" pitchFamily="18" charset="0"/>
                <a:cs typeface="Times New Roman" pitchFamily="18" charset="0"/>
              </a:rPr>
            </a:br>
            <a:r>
              <a:rPr lang="mn-MN" sz="2200" dirty="0" smtClean="0">
                <a:latin typeface="Times New Roman" pitchFamily="18" charset="0"/>
                <a:cs typeface="Times New Roman" pitchFamily="18" charset="0"/>
              </a:rPr>
              <a:t>- тухайн албан татвар төлөгчийн буюу түүнтэй харилцан хамаарал бүхий хувь хүний хяналтанд байдаг хуулийн этгээдийг хамруулна.</a:t>
            </a:r>
            <a:r>
              <a:rPr lang="mn-MN" sz="2200" b="1" dirty="0" smtClean="0">
                <a:latin typeface="Times New Roman" pitchFamily="18" charset="0"/>
                <a:cs typeface="Times New Roman" pitchFamily="18" charset="0"/>
              </a:rPr>
              <a:t/>
            </a:r>
            <a:br>
              <a:rPr lang="mn-MN" sz="2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86600" cy="5257800"/>
          </a:xfrm>
        </p:spPr>
        <p:txBody>
          <a:bodyPr>
            <a:normAutofit/>
          </a:bodyPr>
          <a:lstStyle/>
          <a:p>
            <a:r>
              <a:rPr lang="mn-MN" sz="3200" b="1" dirty="0" smtClean="0">
                <a:latin typeface="Times New Roman" pitchFamily="18" charset="0"/>
                <a:cs typeface="Times New Roman" pitchFamily="18" charset="0"/>
              </a:rPr>
              <a:t>Татвар ногдох орлогыг тодорхойлох</a:t>
            </a:r>
            <a:br>
              <a:rPr lang="mn-MN" sz="3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Монгол улсад байнга оршин суугч албан татвар төлөгч нь Монгол улсын нутаг дэвсгарт болон гадаад улсад олсон орлогод албан татвар ногдуулна.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Монгол улсад оршин суугч бус албан татвар төлөгч нь Монгол улсын нутаг дэвсгэрт олсон орлогод албан татвар ногдуулна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Гадаад валютаар олсон орлого, гарсан зардлыг төгрөгт шилжүүлэхдээ Монгол банкнаас тогтоосон тухайн өдрийн ханшийг үндэслэнэ.</a:t>
            </a:r>
            <a:br>
              <a:rPr lang="mn-MN" sz="2000" dirty="0" smtClean="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10400" cy="6629400"/>
          </a:xfrm>
        </p:spPr>
        <p:txBody>
          <a:bodyPr>
            <a:normAutofit/>
          </a:bodyPr>
          <a:lstStyle/>
          <a:p>
            <a:r>
              <a:rPr lang="mn-MN" sz="2800" b="1" dirty="0" smtClean="0">
                <a:latin typeface="Times New Roman" pitchFamily="18" charset="0"/>
                <a:cs typeface="Times New Roman" pitchFamily="18" charset="0"/>
              </a:rPr>
              <a:t>3. Татвар төлөгчийн бүртгэл, татвар ногдох   орлогын хамрах хүрээ</a:t>
            </a:r>
            <a:br>
              <a:rPr lang="mn-MN" sz="2800" b="1" dirty="0" smtClean="0">
                <a:latin typeface="Times New Roman" pitchFamily="18" charset="0"/>
                <a:cs typeface="Times New Roman" pitchFamily="18" charset="0"/>
              </a:rPr>
            </a:br>
            <a:r>
              <a:rPr lang="mn-MN" sz="2800" b="1" dirty="0" smtClean="0">
                <a:latin typeface="Times New Roman" pitchFamily="18" charset="0"/>
                <a:cs typeface="Times New Roman" pitchFamily="18" charset="0"/>
              </a:rPr>
              <a:t/>
            </a:r>
            <a:br>
              <a:rPr lang="mn-MN" sz="2800" b="1"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Албан татвар төлөгч</a:t>
            </a:r>
            <a:br>
              <a:rPr lang="mn-MN" sz="20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Тухайн татварын жилд албан татвар ногдуулбал зохих орлого олсон, эсхүл тийм орлого олоогүй ч албан татвар төлөх үүрэг бүхий Монгол улсад оршиг суугч Монгол улсын иргэн, гадаадын иргэн, харьяалалгүй хүн энэ хуулийн дагуу албан татвар төлөгч байна.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Албан татвар төлөгчийг Монгол улсад байнга оршин суугч болон Монгол улсад оршин суугч бус албан татвар төлөгч гэж ангилна.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Монгол улсад байнга оршин суугч албан татвар төлөгч нь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Монгол улсад оршиг суух байртай</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-Тухайн татварын жилд 183 ба түүнээс дээш хоног Монгол улсад амьдарсан</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Гадаад улсад томилогдон ажиллаж байгаа Монгол улсын төрийн албан хаагч хамаарна.</a:t>
            </a:r>
            <a:r>
              <a:rPr lang="mn-MN" sz="2800" b="1" dirty="0" smtClean="0">
                <a:latin typeface="Times New Roman" pitchFamily="18" charset="0"/>
                <a:cs typeface="Times New Roman" pitchFamily="18" charset="0"/>
              </a:rPr>
              <a:t/>
            </a:r>
            <a:br>
              <a:rPr lang="mn-MN" sz="2800" b="1"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371600"/>
            <a:ext cx="7010400" cy="4343400"/>
          </a:xfrm>
        </p:spPr>
        <p:txBody>
          <a:bodyPr>
            <a:normAutofit/>
          </a:bodyPr>
          <a:lstStyle/>
          <a:p>
            <a:r>
              <a:rPr lang="mn-MN" sz="2000" dirty="0" smtClean="0">
                <a:latin typeface="Times New Roman" pitchFamily="18" charset="0"/>
                <a:cs typeface="Times New Roman" pitchFamily="18" charset="0"/>
              </a:rPr>
              <a:t>183 хоногийн хугацааг Монгол улсын хилээр орсон өдрөөс хуанлийн хоногоор тоолох бөгөөд олон удаа орж гарсан тохиолдолд албан татвар төлөгчийн Монгол улсад байсан хоногийн нийлбэрээр тодорхойлно.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Монгол улсад суугаа гадаад улсын дипломат төлөөлөгчийн болон консулын газар, НҮБ, түүний төрөлжсөн байгууллагад томилогдон ажиллаж байгаа дипломат ажилтан, түүний гэр бүлийн гишүүд нь Монгол улсад оршиг суугчид хамаарахгүй.</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Монгол улсад оршин суугч бус албан татвар төлөгч нь:</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Монгол улсад оршин суух байргүй, тухайн жил 183 ба түүнээс дэш хоног Монгол улсад оршиг суугаагүй хувь хүн байна.</a:t>
            </a:r>
            <a:endParaRPr lang="en-US"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849112"/>
          </a:xfrm>
        </p:spPr>
        <p:txBody>
          <a:bodyPr>
            <a:normAutofit/>
          </a:bodyPr>
          <a:lstStyle/>
          <a:p>
            <a:r>
              <a:rPr lang="mn-MN" sz="2800" b="1" dirty="0" smtClean="0">
                <a:latin typeface="Times New Roman" pitchFamily="18" charset="0"/>
                <a:cs typeface="Times New Roman" pitchFamily="18" charset="0"/>
              </a:rPr>
              <a:t>Албан татвар төлөгчийг бүртгэх</a:t>
            </a:r>
            <a:br>
              <a:rPr lang="mn-MN" sz="2800" b="1" dirty="0" smtClean="0">
                <a:latin typeface="Times New Roman" pitchFamily="18" charset="0"/>
                <a:cs typeface="Times New Roman" pitchFamily="18" charset="0"/>
              </a:rPr>
            </a:br>
            <a:r>
              <a:rPr lang="mn-MN" sz="2800" b="1" dirty="0" smtClean="0">
                <a:latin typeface="Times New Roman" pitchFamily="18" charset="0"/>
                <a:cs typeface="Times New Roman" pitchFamily="18" charset="0"/>
              </a:rPr>
              <a:t/>
            </a:r>
            <a:br>
              <a:rPr lang="mn-MN" sz="28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Үндэсний татварын алба албан татвар төлөгчийг дараах журмаар бүртгэнэ:</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албан татвар төлөгч нь тухайн нутаг дэвсгэрийнхээ татварын албанд бүртгүүлж, татвар төлөгчийн бүртгэлийн дугаар авна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албан татвар төлөгч нь татвар төлөгчийн бүртгэлийн дугаар авахдаа бүртгэлийн маягт авна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татварын алба нь татвар төлөгчийн дугаар бүхий гэрчилгээг татвар төлөгчид олгоно.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Суутгагч нь иргэнд орлого олгох бүрдээ түүний татвар төлөгчийн дугаарыг орлого олгосон тухай баримтад тэмдэглэж, иргэн бүрт олгосон орлого, түүнд ногдуулан суутгасан албан татварын хэмжээг тухайн нутаг дэвсгэрийн татварын албанд улирал тутам өссөн дүнгээр гаргаж мэдэгдэнэ.</a:t>
            </a:r>
            <a:br>
              <a:rPr lang="mn-MN" sz="2000"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925312"/>
          </a:xfrm>
        </p:spPr>
        <p:txBody>
          <a:bodyPr>
            <a:normAutofit/>
          </a:bodyPr>
          <a:lstStyle/>
          <a:p>
            <a:r>
              <a:rPr lang="mn-MN" sz="3200" b="1" dirty="0" smtClean="0">
                <a:latin typeface="Times New Roman" pitchFamily="18" charset="0"/>
                <a:cs typeface="Times New Roman" pitchFamily="18" charset="0"/>
              </a:rPr>
              <a:t>4. Албан татвар ногдох, ногдуулах орлогыг тодорхойлох нь</a:t>
            </a:r>
            <a:br>
              <a:rPr lang="mn-MN" sz="3200" b="1"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Татвар ногдох орлого:</a:t>
            </a:r>
            <a:br>
              <a:rPr lang="mn-MN" sz="20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1. Цалин хөдөлмөрийн хөлс</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2. Үйл ажиллагааны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3. Хөрөнгийн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4. Хөрөнгө борлуулсны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5.Шинжлэх ухаан, утга зохиол, урлагын бүтээл туурвих, шинэ бүтээл, бүтээгдэхүүний болон ашигтай загвар зохион бүтээх, спортын тэмцээн, урлагийн тоглолт зохион байгуулах, тэдгээрт оролцох замаар олсон орлого, тэдгээртэй адилтгах бусад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6. Урлагийн тоглолт, спортын тэмцээний шагнал, наадмын бай шагнал.</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7. Төлбөрт таавар, бооцоот тоглоом, эд мөнгөний хонжворт сугалааны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8. Шууд бус орлого.</a:t>
            </a:r>
            <a:endParaRPr lang="en-US" sz="32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010400" cy="6705600"/>
          </a:xfrm>
        </p:spPr>
        <p:txBody>
          <a:bodyPr>
            <a:normAutofit/>
          </a:bodyPr>
          <a:lstStyle/>
          <a:p>
            <a:r>
              <a:rPr lang="mn-MN" sz="2400" b="1" dirty="0" smtClean="0">
                <a:latin typeface="Times New Roman" pitchFamily="18" charset="0"/>
                <a:cs typeface="Times New Roman" pitchFamily="18" charset="0"/>
              </a:rPr>
              <a:t>Шууд бус орлого:</a:t>
            </a:r>
            <a:br>
              <a:rPr lang="mn-MN" sz="24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Цалин, хөдөлмөрийн хөлс, шагнал, урамшуулал дээр ажил олгогчоос нэмж олгож байгаа тухайн ажилтнаас албан үүргээ гүйцэтгэхэд шууд холбогдолгүй дараах бараа, үйлчилгээний орлогыг албан татвар ногдох шууд бус орлогод хамруулна. Үүнд:</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1. үнэ төлбөргүй эсхүл хөнгөлөлттэй үнээр тээврийн хэрэгслээр үйлчилсэн, түүнчлэн бэлнээр олгосон унааны мөнгө</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2. орон сууцны ашиглалтын зардлын төлбөр, бэлнээр олгосон байрны хөлс, түлшний зардал</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3. бэлнээр олгосон хоолны мөнгө, түүнчлэн үзвэр үйлчилгээний олговор</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4. ахуйн үйлчлэгч, жолооч, цэцэрлэгчийн болон бусад үйлчилгээ үзүүлсэний зардал</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5. ажил олгогч эсхүл бусад этгээдэд төлөх өр барагдуулны төлбөр</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6. арилжааны зээлийн хүүгээс доогуур хүүтэй олгосон зээлийн хүүгийн зөрүү</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Шууд бус орлогыг ажил олгогчоос уг орлогыг олгохтой холбогдон гарсан зардалын дүнгээр тодорхойлно.</a:t>
            </a:r>
            <a:endParaRPr lang="en-US" sz="24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3867912"/>
          </a:xfrm>
        </p:spPr>
        <p:txBody>
          <a:bodyPr>
            <a:normAutofit/>
          </a:bodyPr>
          <a:lstStyle/>
          <a:p>
            <a:r>
              <a:rPr lang="mn-MN" sz="3200" b="1" dirty="0" smtClean="0">
                <a:latin typeface="Times New Roman" pitchFamily="18" charset="0"/>
                <a:cs typeface="Times New Roman" pitchFamily="18" charset="0"/>
              </a:rPr>
              <a:t>Шууд бус орлого</a:t>
            </a:r>
            <a:br>
              <a:rPr lang="mn-MN" sz="3200" b="1" dirty="0" smtClean="0">
                <a:latin typeface="Times New Roman" pitchFamily="18" charset="0"/>
                <a:cs typeface="Times New Roman" pitchFamily="18" charset="0"/>
              </a:rPr>
            </a:br>
            <a:r>
              <a:rPr lang="mn-MN" sz="3200" b="1" dirty="0">
                <a:latin typeface="Times New Roman" pitchFamily="18" charset="0"/>
                <a:cs typeface="Times New Roman" pitchFamily="18" charset="0"/>
              </a:rPr>
              <a:t/>
            </a:r>
            <a:br>
              <a:rPr lang="mn-MN" sz="32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Ажил үүргээ биелүүлэх нөхцөлийг нь сайжруулах зорилгоор ажил олгогчоос ажилтанд олгож байгаа шууд бус орлогыг албан татвар ногдох орлогод хамааруулахгүй.</a:t>
            </a:r>
            <a:br>
              <a:rPr lang="mn-MN" sz="2000" dirty="0" smtClean="0">
                <a:latin typeface="Times New Roman" pitchFamily="18" charset="0"/>
                <a:cs typeface="Times New Roman" pitchFamily="18" charset="0"/>
              </a:rPr>
            </a:br>
            <a:r>
              <a:rPr lang="mn-MN" sz="3200" b="1" dirty="0" smtClean="0">
                <a:latin typeface="Times New Roman" pitchFamily="18" charset="0"/>
                <a:cs typeface="Times New Roman" pitchFamily="18" charset="0"/>
              </a:rPr>
              <a:t/>
            </a:r>
            <a:br>
              <a:rPr lang="mn-MN" sz="3200" b="1" dirty="0" smtClean="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404230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4248912"/>
          </a:xfrm>
        </p:spPr>
        <p:txBody>
          <a:bodyPr>
            <a:normAutofit/>
          </a:bodyPr>
          <a:lstStyle/>
          <a:p>
            <a:r>
              <a:rPr lang="mn-MN" sz="3200" b="1" dirty="0" smtClean="0">
                <a:latin typeface="Times New Roman" pitchFamily="18" charset="0"/>
                <a:cs typeface="Times New Roman" pitchFamily="18" charset="0"/>
              </a:rPr>
              <a:t>Албан татварын хөнгөлөлт үзүүлэх</a:t>
            </a:r>
            <a:br>
              <a:rPr lang="mn-MN" sz="3200" b="1" dirty="0" smtClean="0">
                <a:latin typeface="Times New Roman" pitchFamily="18" charset="0"/>
                <a:cs typeface="Times New Roman" pitchFamily="18" charset="0"/>
              </a:rPr>
            </a:br>
            <a:r>
              <a:rPr lang="mn-MN" sz="3200" b="1" dirty="0">
                <a:latin typeface="Times New Roman" pitchFamily="18" charset="0"/>
                <a:cs typeface="Times New Roman" pitchFamily="18" charset="0"/>
              </a:rPr>
              <a:t/>
            </a:r>
            <a:br>
              <a:rPr lang="mn-MN" sz="32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Аан, байгууллагад хөдөлмөрийн гэрээгээр ажилладаг албан татвар төлөгч нь уг хөнгөлөлт эдлэх бол татварын алба ажил олгогчтой албан татварын жилийн эцсийн тооцоо хийхдээ уг хөнгөлөлтийг албан татвар төлөгчийн албан татвар ногдох орлогоос хасч тооцно.</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Гадаад улсад төлсөн татварт хөнгөлөлт үзүүлэх</a:t>
            </a:r>
            <a:br>
              <a:rPr lang="mn-MN" sz="2000" b="1"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Хувь хүнээс гадаад улсад төлсөн албан татварт хөнгөлөлт үзүүлэхдээ орлого ба хөрөнгийн татварыг давхардуулж ногдуулахгүй байх, татвар төлөхөөс зайлсхийх явдалаас урьдчилан сэргийлэх тухай г</a:t>
            </a:r>
            <a:r>
              <a:rPr lang="mn-MN" sz="2000" b="1" dirty="0" smtClean="0">
                <a:latin typeface="Times New Roman" pitchFamily="18" charset="0"/>
                <a:cs typeface="Times New Roman" pitchFamily="18" charset="0"/>
              </a:rPr>
              <a:t>э</a:t>
            </a:r>
            <a:r>
              <a:rPr lang="mn-MN" sz="2000" dirty="0" smtClean="0">
                <a:latin typeface="Times New Roman" pitchFamily="18" charset="0"/>
                <a:cs typeface="Times New Roman" pitchFamily="18" charset="0"/>
              </a:rPr>
              <a:t>рээний дагуу шийдвэрлэнэ.</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67573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10400" cy="5772912"/>
          </a:xfrm>
        </p:spPr>
        <p:txBody>
          <a:bodyPr>
            <a:normAutofit/>
          </a:bodyPr>
          <a:lstStyle/>
          <a:p>
            <a:r>
              <a:rPr lang="mn-MN" sz="2800" b="1" dirty="0">
                <a:latin typeface="Times New Roman" pitchFamily="18" charset="0"/>
                <a:cs typeface="Times New Roman" pitchFamily="18" charset="0"/>
              </a:rPr>
              <a:t>5. ХХОАТ-ыг тооцох, төлөх, тайлагнах </a:t>
            </a:r>
            <a:r>
              <a:rPr lang="mn-MN" sz="2800" b="1" dirty="0" smtClean="0">
                <a:latin typeface="Times New Roman" pitchFamily="18" charset="0"/>
                <a:cs typeface="Times New Roman" pitchFamily="18" charset="0"/>
              </a:rPr>
              <a:t>нь</a:t>
            </a:r>
            <a:br>
              <a:rPr lang="mn-MN" sz="2800" b="1" dirty="0" smtClean="0">
                <a:latin typeface="Times New Roman" pitchFamily="18" charset="0"/>
                <a:cs typeface="Times New Roman" pitchFamily="18" charset="0"/>
              </a:rPr>
            </a:br>
            <a:r>
              <a:rPr lang="mn-MN" sz="2800" b="1" dirty="0">
                <a:latin typeface="Times New Roman" pitchFamily="18" charset="0"/>
                <a:cs typeface="Times New Roman" pitchFamily="18" charset="0"/>
              </a:rPr>
              <a:t/>
            </a:r>
            <a:br>
              <a:rPr lang="mn-MN" sz="28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Татвар ногдуулах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1. Цалин, хөдөлмөрийн хөлс, шагнал, урамшуулал болон тэдгээртэй адилтгах хөдөлмөр эрхлэлтийн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2. Үйл ажиллагааны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3. Хөрөнгийн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4. Хөрөнгө борлуулсны орлого</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Банк, санхүүгийн байгууллага албан татвар төлөгчийн мөнгөн хадгаламжид хүү бодох бүрдээ 10%р албан татвар ногдуулан суутгаж, тухай бүр холбогдох төсөвт шилжүүлнэ.</a:t>
            </a:r>
            <a:br>
              <a:rPr lang="mn-MN" sz="2000"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25745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468112"/>
          </a:xfrm>
        </p:spPr>
        <p:txBody>
          <a:bodyPr>
            <a:normAutofit/>
          </a:bodyPr>
          <a:lstStyle/>
          <a:p>
            <a:r>
              <a:rPr lang="mn-MN" sz="3600" b="1" dirty="0">
                <a:latin typeface="Times New Roman" pitchFamily="18" charset="0"/>
                <a:cs typeface="Times New Roman" pitchFamily="18" charset="0"/>
              </a:rPr>
              <a:t>6. ХХОАТ-ыг НББ-д бүртгэх </a:t>
            </a:r>
            <a:r>
              <a:rPr lang="mn-MN" sz="3600" b="1" dirty="0" smtClean="0">
                <a:latin typeface="Times New Roman" pitchFamily="18" charset="0"/>
                <a:cs typeface="Times New Roman" pitchFamily="18" charset="0"/>
              </a:rPr>
              <a:t>нь</a:t>
            </a:r>
            <a:br>
              <a:rPr lang="mn-MN" sz="3600" b="1" dirty="0" smtClean="0">
                <a:latin typeface="Times New Roman" pitchFamily="18" charset="0"/>
                <a:cs typeface="Times New Roman" pitchFamily="18" charset="0"/>
              </a:rPr>
            </a:br>
            <a:r>
              <a:rPr lang="mn-MN" sz="3600" b="1" dirty="0">
                <a:latin typeface="Times New Roman" pitchFamily="18" charset="0"/>
                <a:cs typeface="Times New Roman" pitchFamily="18" charset="0"/>
              </a:rPr>
              <a:t/>
            </a:r>
            <a:br>
              <a:rPr lang="mn-MN" sz="36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ХХОАТыг хувь хүн өөрөө тооцохоос гадна орлогыг олгож буй этгээд нь татварыг тооцон суутган авч төсөвт төлөх үүргийг хүлээнэ.</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Аанб татвар төлөгчид орлого олгохдоо орлогын нийт дүнгээс татварыг нь суутган авч төсөвт төлөх бичилт нь:</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Дт    Холбогдох хөрөнгө, зардал, өглөг   ххх</a:t>
            </a:r>
            <a:br>
              <a:rPr lang="mn-MN" sz="2000" dirty="0" smtClean="0">
                <a:latin typeface="Times New Roman" pitchFamily="18" charset="0"/>
                <a:cs typeface="Times New Roman" pitchFamily="18" charset="0"/>
              </a:rPr>
            </a:br>
            <a:r>
              <a:rPr lang="mn-MN" sz="2000" dirty="0">
                <a:latin typeface="Times New Roman" pitchFamily="18" charset="0"/>
                <a:cs typeface="Times New Roman" pitchFamily="18" charset="0"/>
              </a:rPr>
              <a:t> </a:t>
            </a:r>
            <a:r>
              <a:rPr lang="mn-MN" sz="2000" dirty="0" smtClean="0">
                <a:latin typeface="Times New Roman" pitchFamily="18" charset="0"/>
                <a:cs typeface="Times New Roman" pitchFamily="18" charset="0"/>
              </a:rPr>
              <a:t>       Кт   ХХОАТын өглөг                                ххх</a:t>
            </a:r>
            <a:br>
              <a:rPr lang="mn-MN" sz="2000" dirty="0" smtClean="0">
                <a:latin typeface="Times New Roman" pitchFamily="18" charset="0"/>
                <a:cs typeface="Times New Roman" pitchFamily="18" charset="0"/>
              </a:rPr>
            </a:br>
            <a:r>
              <a:rPr lang="mn-MN" sz="2000" dirty="0">
                <a:latin typeface="Times New Roman" pitchFamily="18" charset="0"/>
                <a:cs typeface="Times New Roman" pitchFamily="18" charset="0"/>
              </a:rPr>
              <a:t> </a:t>
            </a:r>
            <a:r>
              <a:rPr lang="mn-MN" sz="2000" dirty="0" smtClean="0">
                <a:latin typeface="Times New Roman" pitchFamily="18" charset="0"/>
                <a:cs typeface="Times New Roman" pitchFamily="18" charset="0"/>
              </a:rPr>
              <a:t>       Кт   Мөнгөн хөрөнгө                                ххх</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Суутгасан ХХОАТын өглөгийг төсөвт төлөх</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Дт     ХХОАТ өглөг                                   ххх</a:t>
            </a:r>
            <a:br>
              <a:rPr lang="mn-MN" sz="2000" dirty="0" smtClean="0">
                <a:latin typeface="Times New Roman" pitchFamily="18" charset="0"/>
                <a:cs typeface="Times New Roman" pitchFamily="18" charset="0"/>
              </a:rPr>
            </a:br>
            <a:r>
              <a:rPr lang="mn-MN" sz="2000" dirty="0">
                <a:latin typeface="Times New Roman" pitchFamily="18" charset="0"/>
                <a:cs typeface="Times New Roman" pitchFamily="18" charset="0"/>
              </a:rPr>
              <a:t> </a:t>
            </a:r>
            <a:r>
              <a:rPr lang="mn-MN" sz="2000" dirty="0" smtClean="0">
                <a:latin typeface="Times New Roman" pitchFamily="18" charset="0"/>
                <a:cs typeface="Times New Roman" pitchFamily="18" charset="0"/>
              </a:rPr>
              <a:t>       Кт мөнгөн хөрөнгө                                   ххх</a:t>
            </a:r>
            <a:endParaRPr lang="en-US" sz="2000" dirty="0"/>
          </a:p>
        </p:txBody>
      </p:sp>
    </p:spTree>
    <p:extLst>
      <p:ext uri="{BB962C8B-B14F-4D97-AF65-F5344CB8AC3E}">
        <p14:creationId xmlns:p14="http://schemas.microsoft.com/office/powerpoint/2010/main" xmlns="" val="3424141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925312"/>
          </a:xfrm>
        </p:spPr>
        <p:txBody>
          <a:bodyPr>
            <a:normAutofit/>
          </a:bodyPr>
          <a:lstStyle/>
          <a:p>
            <a:r>
              <a:rPr lang="mn-MN" sz="2800" b="1" dirty="0">
                <a:latin typeface="Times New Roman" pitchFamily="18" charset="0"/>
                <a:cs typeface="Times New Roman" pitchFamily="18" charset="0"/>
              </a:rPr>
              <a:t>7. Орлогыг нь тухай бүрт тодорхойлох боломжгүй ажил үйлчилгээ эрхлэгч иргэний орлогын албан </a:t>
            </a:r>
            <a:r>
              <a:rPr lang="mn-MN" sz="2800" b="1" dirty="0" smtClean="0">
                <a:latin typeface="Times New Roman" pitchFamily="18" charset="0"/>
                <a:cs typeface="Times New Roman" pitchFamily="18" charset="0"/>
              </a:rPr>
              <a:t>татвар</a:t>
            </a:r>
            <a:br>
              <a:rPr lang="mn-MN" sz="2800" b="1" dirty="0" smtClean="0">
                <a:latin typeface="Times New Roman" pitchFamily="18" charset="0"/>
                <a:cs typeface="Times New Roman" pitchFamily="18" charset="0"/>
              </a:rPr>
            </a:br>
            <a:r>
              <a:rPr lang="mn-MN" sz="2800" b="1" dirty="0">
                <a:latin typeface="Times New Roman" pitchFamily="18" charset="0"/>
                <a:cs typeface="Times New Roman" pitchFamily="18" charset="0"/>
              </a:rPr>
              <a:t/>
            </a:r>
            <a:br>
              <a:rPr lang="mn-MN" sz="28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Орлогыг нь тухай бүр тодорхойлох боломжгүй ажил үйлчилгээ эрхлэгч иргэний орлогын албан татварын хууль 2001 онд батлагдсан.</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Хуулийн зорилт нь:</a:t>
            </a:r>
            <a:r>
              <a:rPr lang="mn-MN" sz="2000" dirty="0" smtClean="0">
                <a:latin typeface="Times New Roman" pitchFamily="18" charset="0"/>
                <a:cs typeface="Times New Roman" pitchFamily="18" charset="0"/>
              </a:rPr>
              <a:t> Орлогыг нь тухай бүр тодорхойлох боломжгүй ажил, үйлчилгээ хувиараа эрхлэгч иргэний орлогод албан татвар ногдуулах, уг албан татварыг төсөвт төлөхтэй холбогдсон харилцааг зохицуулахад оршино.</a:t>
            </a:r>
            <a:br>
              <a:rPr lang="mn-MN" sz="2000" dirty="0" smtClean="0">
                <a:latin typeface="Times New Roman" pitchFamily="18" charset="0"/>
                <a:cs typeface="Times New Roman" pitchFamily="18" charset="0"/>
              </a:rPr>
            </a:br>
            <a:r>
              <a:rPr lang="mn-MN" sz="2000" b="1" dirty="0" smtClean="0">
                <a:latin typeface="Times New Roman" pitchFamily="18" charset="0"/>
                <a:cs typeface="Times New Roman" pitchFamily="18" charset="0"/>
              </a:rPr>
              <a:t>Албан татвар төлөгч нь:</a:t>
            </a:r>
            <a:r>
              <a:rPr lang="mn-MN" sz="2000" dirty="0" smtClean="0">
                <a:latin typeface="Times New Roman" pitchFamily="18" charset="0"/>
                <a:cs typeface="Times New Roman" pitchFamily="18" charset="0"/>
              </a:rPr>
              <a:t> Аж ахуй нэгж, байгууллага, иргэнтэй байгуулсан аливаа гэрээ, хэлцлээр зохицуулагдаагүй төрөл бүрийн ажил, үйлчилгээ хувиараа эрхлэгч Монгол улсын иргэн, Монгол улсын нутаг дэвсгэрт байнга болон түр оршин суугч гадаадын  иргэн, харьяалалгүй хүн байна.</a:t>
            </a:r>
            <a:br>
              <a:rPr lang="mn-MN" sz="2000" dirty="0" smtClean="0">
                <a:latin typeface="Times New Roman" pitchFamily="18" charset="0"/>
                <a:cs typeface="Times New Roman" pitchFamily="18" charset="0"/>
              </a:rPr>
            </a:br>
            <a:endParaRPr lang="en-US" sz="2800" b="1" dirty="0"/>
          </a:p>
        </p:txBody>
      </p:sp>
    </p:spTree>
    <p:extLst>
      <p:ext uri="{BB962C8B-B14F-4D97-AF65-F5344CB8AC3E}">
        <p14:creationId xmlns:p14="http://schemas.microsoft.com/office/powerpoint/2010/main" xmlns="" val="1673969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4706112"/>
          </a:xfrm>
        </p:spPr>
        <p:txBody>
          <a:bodyPr>
            <a:normAutofit/>
          </a:bodyPr>
          <a:lstStyle/>
          <a:p>
            <a:r>
              <a:rPr lang="mn-MN" sz="2000" dirty="0" smtClean="0">
                <a:latin typeface="Times New Roman" pitchFamily="18" charset="0"/>
                <a:cs typeface="Times New Roman" pitchFamily="18" charset="0"/>
              </a:rPr>
              <a:t>Орлогыг нь тухай бүр тодорхойлох боломжгүй ажил,үйлчилгээ хувиараа эрхлэгч иргэн нь тухайн нутаг дэвсгэрийн татварын албанд бүртгүүлж, албан татварыг бэлнээр буюу бэлэн бусаар төлж, энэ тухай гэрчилгээ авна.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Албан татвар төлөгч нь гэрчилгээг ажил үйлчилгээ хийх үед ажлын байр болон тээврийн хэрэгсэлдээ ил байрлуулж тогтоосон гудамж талбайд болон хилийн боомтоор нэвтрэх үед биедээ авч явна.</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Гэрчилгээ авалгүйгээр ажил үйлчилгэ эрхэлж энэ хуульд заасан журмыг зөрчсөн бол түүнд татварын болон захиргааны хэргийн тухай хууль тогтоомжийн дагуу хариуцлага хүлээлгэнэ.</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29830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04088"/>
            <a:ext cx="7010400" cy="5772912"/>
          </a:xfrm>
        </p:spPr>
        <p:txBody>
          <a:bodyPr>
            <a:normAutofit/>
          </a:bodyPr>
          <a:lstStyle/>
          <a:p>
            <a:r>
              <a:rPr lang="mn-MN" sz="2800" b="1" dirty="0" smtClean="0">
                <a:latin typeface="Times New Roman" pitchFamily="18" charset="0"/>
                <a:cs typeface="Times New Roman" pitchFamily="18" charset="0"/>
              </a:rPr>
              <a:t>Албан татвар төсөвт төлөх, тайлагнах</a:t>
            </a:r>
            <a:br>
              <a:rPr lang="mn-MN" sz="2800" b="1" dirty="0" smtClean="0">
                <a:latin typeface="Times New Roman" pitchFamily="18" charset="0"/>
                <a:cs typeface="Times New Roman" pitchFamily="18" charset="0"/>
              </a:rPr>
            </a:br>
            <a:r>
              <a:rPr lang="mn-MN" sz="2800" b="1" dirty="0">
                <a:latin typeface="Times New Roman" pitchFamily="18" charset="0"/>
                <a:cs typeface="Times New Roman" pitchFamily="18" charset="0"/>
              </a:rPr>
              <a:t/>
            </a:r>
            <a:br>
              <a:rPr lang="mn-MN" sz="2800" b="1" dirty="0">
                <a:latin typeface="Times New Roman" pitchFamily="18" charset="0"/>
                <a:cs typeface="Times New Roman" pitchFamily="18" charset="0"/>
              </a:rPr>
            </a:br>
            <a:r>
              <a:rPr lang="mn-MN" sz="2000" dirty="0" smtClean="0">
                <a:latin typeface="Times New Roman" pitchFamily="18" charset="0"/>
                <a:cs typeface="Times New Roman" pitchFamily="18" charset="0"/>
              </a:rPr>
              <a:t>Аж ахуй нэгж байгууллага иргэнтэй байгуулсан аливаа гэрээ хэлцлээр зохицуулагдаагүй ажил үйлчилгээний урьдчилгаа татварыг дараа сарын 15ны дотор , нэгтгэн тооцсоноос төлөх татварыг дараа улирлын эхний сарын 15ны дотор тус тус төсөвт төлнө.</a:t>
            </a:r>
            <a:br>
              <a:rPr lang="mn-MN" sz="2000" dirty="0" smtClean="0">
                <a:latin typeface="Times New Roman" pitchFamily="18" charset="0"/>
                <a:cs typeface="Times New Roman" pitchFamily="18" charset="0"/>
              </a:rPr>
            </a:br>
            <a:r>
              <a:rPr lang="mn-MN" sz="2000" dirty="0">
                <a:latin typeface="Times New Roman" pitchFamily="18" charset="0"/>
                <a:cs typeface="Times New Roman" pitchFamily="18" charset="0"/>
              </a:rPr>
              <a:t/>
            </a:r>
            <a:br>
              <a:rPr lang="mn-MN" sz="2000" dirty="0">
                <a:latin typeface="Times New Roman" pitchFamily="18" charset="0"/>
                <a:cs typeface="Times New Roman" pitchFamily="18" charset="0"/>
              </a:rPr>
            </a:br>
            <a:r>
              <a:rPr lang="mn-MN" sz="2000" dirty="0">
                <a:latin typeface="Times New Roman" pitchFamily="18" charset="0"/>
                <a:cs typeface="Times New Roman" pitchFamily="18" charset="0"/>
              </a:rPr>
              <a:t>Аж ахуй нэгж байгууллага иргэнтэй байгуулсан аливаа гэрээ хэлцлээр зохицуулагдаагүй ажил </a:t>
            </a:r>
            <a:r>
              <a:rPr lang="mn-MN" sz="2000" dirty="0" smtClean="0">
                <a:latin typeface="Times New Roman" pitchFamily="18" charset="0"/>
                <a:cs typeface="Times New Roman" pitchFamily="18" charset="0"/>
              </a:rPr>
              <a:t>үйлчилгээ хувираа эрхлэгч иргэн улирлын албан татварын тайланг дараа улирлын эхний сарын 15ны дотор, жилийн эцсийн тайланг дараа оны 2 сарын 10ны дотор тухайн нутаг дэвсгэрийн татварын албанд тушааж санхүүгийн асуудал эрхэлсэн  Засгийн газрын гишүүнээс баталсан аргачлалын дагуу албан татвар ногдуулах орлогоо тодорхойлж албан татварын эцсийн тооцоо хийнэ.</a:t>
            </a:r>
            <a:br>
              <a:rPr lang="mn-MN" sz="2000"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2370755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418</TotalTime>
  <Words>195</Words>
  <Application>Microsoft Office PowerPoint</Application>
  <PresentationFormat>On-screen Show (4:3)</PresentationFormat>
  <Paragraphs>21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Хувь хүний орлогын албан татвар</vt:lpstr>
      <vt:lpstr>    Агуулга  1. ХХОАТ-ын тухай 2. ХХОАТ-н тухай хуулийн бүтэц, агуулга 3. Татвар төлөгчийн бүртгэл, татвар ногдох   орлогын хамрах хүрээ 4. Албан татвар ногдох, ногдуулах орлогыг тодорхойлох нь 5. ХХОАТ-ыг тооцох, төлөх, тайлагнах нь 6. ХХОАТ-ыг НББ-д бүртгэх нь 7. Орлогыг нь тухай бүрт тодорхойлох боломжгүй ажил үйлчилгээ эрхлэгч иргэний орлогын албан татвар </vt:lpstr>
      <vt:lpstr>1. ХХОАТ-ын тухай   ХХОАТ-ыг 1799 онд Англи улс, 1861 онд Америк улс нэвтрүүлсэнээр өнөөгийн тогтолцооны эхлэл тавигдсан.  ХХОАТ-ын зорилго нь орлогыг дахин хуваарилах, зохицуулах замаар төсвийн орлогын нэг эх үүсвэр болоход оршино.  Хувь хүний орлогод татвар ногдуулах, хураахад нилээд хүндрэлтэй ярвигтай байдаг. Энэ нь цар хүрээ өргөн, олон талт эдийн засгийн шинжтэй ажил гүйлгээ, глобалчлал, цахим арилжаа зэрэг олон хүчин зүйлийн нөлөөлөл их байдагтай холбоотой. ХХОАТ нь хувь хүний орлогод татвар ногдуулах бөгөөд түүнийг төлөхөд хамаарах этгээдийг татвар ногдуулах нэгж гэнэ. Татвар ногдуулах нэгжийг сонгох нь улс орон бүрт ялгаатай байдаг. Үүнд: хувь хүн тус бүрийн нэгж, эхнэр нөхрийн нэгж, өрх гэрийн нэгж гэж ангилна.   </vt:lpstr>
      <vt:lpstr>Иймээс хуулинд татварыг төлүүлэх аль нэгжийг сонгох, аль нэгийг дангаар нь сонгох эсвэл хослуулан сонгох зэргээр шийдвэрлэдэг. Манай улсын хувьд хуулинд иргэн, өрх гэрийг татвар ногдуулах нэгж болгон авсан.  Татвар ногдуулах орлогыг тооцох хугацааг татварын жил гэнэ.  Тайлангиин жил нь өөрсдөө сонгох, хуулинд заасан хугацааг баримтлах зэргээр хэрэгждэг.   Монгол улс 1993 оноос ХАОАТ-н тухаи хуулийг мөрдөж байгаад 2006-06-29 нд УИХ-аар шинэчлэн найруулагдсан ХХОАТ-н тухаи хуулийг 2007-01-01.с мөрдөж байна.</vt:lpstr>
      <vt:lpstr>2. ХХОАТ-н тухай хуулийн бүтэц, агуулга  ХХОАТ-н тухай хууль нь 8 бүлэг 30 зүйлтэй. Агуулага нь иргэн бүр өөрт ногдох татвараа өөрөө тодорхойлон татварын тооцоогоо хийх замаар хөнгөлөлт, чөлөөлөлтөө эдлэх, илүү төлөлттэй бол түүнийгээ буцаан авах явдал юм.  Иргэн орлогоо тодорхойлж татвараа төлөхдөө жилийн дундуур суутган тооцоололтоор татвараа урьдчилан төлнө, харин жилийн эцэст татвариин тооцоогоо хийнэ. Хуулийн зорилт нь хувь хүний орлогод албан татвар ногдуулах , уг албан татварыг төсөвт төлөхтэй холбогдсон харилцааг зохицуулахад оршино. Хуулийн үйлчлэх хүрээ-орлогыг нь тухаи бүр тодорхойлох боломжгүй ажил, үйлчилгээ хувиараа эрхлэгчээс бусад хувь хүний орлогод албан татвар ногдулах харилцааг энэ хуулиар зохицуулна. </vt:lpstr>
      <vt:lpstr>Хуулийн нэр томьёоны тодорхойлолт  Гадаад улсад олсон орлого гэж албан татвар төлөгчийн гадаад улсад хөдөлмөр эрхлэх, үйл ажилгаа явуулах, хөдлөх, үл хөдлөх эд хөрөнгө, эрх өмчлөх, эзэмших, ашиглах, шилжүүлэх, худалдах замаар олсон орлогыг хэлнэ.   Суутгагч гэж албан татвар төлөгчийн орлогод энэ хуулийн дагуу албан татвар  ногдуулан суутгаж, улсын болон  орон нутгийн төсөвт шилжүүлэх үүрэг бүхий этгээдийг хэлнэ.  </vt:lpstr>
      <vt:lpstr>Харилцан хамаарал бүхий этгээдэд  - тухайн албан татвар төлөгчийн эцэг, эх, хүүхэд, өвөө, эмээ, ач, зээ,   - тухайн албан татвар төлөгчийн ах, эгч, дүү, эсхүл тэдний хүүхэд   - тухайн албан татвар төлөгчийн эхнэр, нөхөр, эсхүл, тэдний эцэг эх, хүүхэд, ах, эгч, дүү  - тухайн албан татвар төлөгчийн буюу түүнтэй харилцан хамаарал бүхий хувь хүний хяналтанд байдаг хуулийн этгээдийг хамруулна.   </vt:lpstr>
      <vt:lpstr>Татвар ногдох орлогыг тодорхойлох  Монгол улсад байнга оршин суугч албан татвар төлөгч нь Монгол улсын нутаг дэвсгарт болон гадаад улсад олсон орлогод албан татвар ногдуулна.  Монгол улсад оршин суугч бус албан татвар төлөгч нь Монгол улсын нутаг дэвсгэрт олсон орлогод албан татвар ногдуулна . Гадаад валютаар олсон орлого, гарсан зардлыг төгрөгт шилжүүлэхдээ Монгол банкнаас тогтоосон тухайн өдрийн ханшийг үндэслэнэ. </vt:lpstr>
      <vt:lpstr>3. Татвар төлөгчийн бүртгэл, татвар ногдох   орлогын хамрах хүрээ  Албан татвар төлөгч Тухайн татварын жилд албан татвар ногдуулбал зохих орлого олсон, эсхүл тийм орлого олоогүй ч албан татвар төлөх үүрэг бүхий Монгол улсад оршиг суугч Монгол улсын иргэн, гадаадын иргэн, харьяалалгүй хүн энэ хуулийн дагуу албан татвар төлөгч байна. Албан татвар төлөгчийг Монгол улсад байнга оршин суугч болон Монгол улсад оршин суугч бус албан татвар төлөгч гэж ангилна.  Монгол улсад байнга оршин суугч албан татвар төлөгч нь  - Монгол улсад оршиг суух байртай -Тухайн татварын жилд 183 ба түүнээс дээш хоног Монгол улсад амьдарсан - Гадаад улсад томилогдон ажиллаж байгаа Монгол улсын төрийн албан хаагч хамаарна. </vt:lpstr>
      <vt:lpstr>183 хоногийн хугацааг Монгол улсын хилээр орсон өдрөөс хуанлийн хоногоор тоолох бөгөөд олон удаа орж гарсан тохиолдолд албан татвар төлөгчийн Монгол улсад байсан хоногийн нийлбэрээр тодорхойлно.  Монгол улсад суугаа гадаад улсын дипломат төлөөлөгчийн болон консулын газар, НҮБ, түүний төрөлжсөн байгууллагад томилогдон ажиллаж байгаа дипломат ажилтан, түүний гэр бүлийн гишүүд нь Монгол улсад оршиг суугчид хамаарахгүй.  Монгол улсад оршин суугч бус албан татвар төлөгч нь: - Монгол улсад оршин суух байргүй, тухайн жил 183 ба түүнээс дэш хоног Монгол улсад оршиг суугаагүй хувь хүн байна.</vt:lpstr>
      <vt:lpstr>Албан татвар төлөгчийг бүртгэх  Үндэсний татварын алба албан татвар төлөгчийг дараах журмаар бүртгэнэ: - албан татвар төлөгч нь тухайн нутаг дэвсгэрийнхээ татварын албанд бүртгүүлж, татвар төлөгчийн бүртгэлийн дугаар авна - албан татвар төлөгч нь татвар төлөгчийн бүртгэлийн дугаар авахдаа бүртгэлийн маягт авна - татварын алба нь татвар төлөгчийн дугаар бүхий гэрчилгээг татвар төлөгчид олгоно.  Суутгагч нь иргэнд орлого олгох бүрдээ түүний татвар төлөгчийн дугаарыг орлого олгосон тухай баримтад тэмдэглэж, иргэн бүрт олгосон орлого, түүнд ногдуулан суутгасан албан татварын хэмжээг тухайн нутаг дэвсгэрийн татварын албанд улирал тутам өссөн дүнгээр гаргаж мэдэгдэнэ. </vt:lpstr>
      <vt:lpstr>4. Албан татвар ногдох, ногдуулах орлогыг тодорхойлох нь  Татвар ногдох орлого: 1. Цалин хөдөлмөрийн хөлс 2. Үйл ажиллагааны орлого 3. Хөрөнгийн орлого 4. Хөрөнгө борлуулсны орлого 5.Шинжлэх ухаан, утга зохиол, урлагын бүтээл туурвих, шинэ бүтээл, бүтээгдэхүүний болон ашигтай загвар зохион бүтээх, спортын тэмцээн, урлагийн тоглолт зохион байгуулах, тэдгээрт оролцох замаар олсон орлого, тэдгээртэй адилтгах бусад орлого 6. Урлагийн тоглолт, спортын тэмцээний шагнал, наадмын бай шагнал. 7. Төлбөрт таавар, бооцоот тоглоом, эд мөнгөний хонжворт сугалааны орлого. 8. Шууд бус орлого.</vt:lpstr>
      <vt:lpstr>Шууд бус орлого: Цалин, хөдөлмөрийн хөлс, шагнал, урамшуулал дээр ажил олгогчоос нэмж олгож байгаа тухайн ажилтнаас албан үүргээ гүйцэтгэхэд шууд холбогдолгүй дараах бараа, үйлчилгээний орлогыг албан татвар ногдох шууд бус орлогод хамруулна. Үүнд: 1. үнэ төлбөргүй эсхүл хөнгөлөлттэй үнээр тээврийн хэрэгслээр үйлчилсэн, түүнчлэн бэлнээр олгосон унааны мөнгө 2. орон сууцны ашиглалтын зардлын төлбөр, бэлнээр олгосон байрны хөлс, түлшний зардал 3. бэлнээр олгосон хоолны мөнгө, түүнчлэн үзвэр үйлчилгээний олговор 4. ахуйн үйлчлэгч, жолооч, цэцэрлэгчийн болон бусад үйлчилгээ үзүүлсэний зардал 5. ажил олгогч эсхүл бусад этгээдэд төлөх өр барагдуулны төлбөр 6. арилжааны зээлийн хүүгээс доогуур хүүтэй олгосон зээлийн хүүгийн зөрүү  Шууд бус орлогыг ажил олгогчоос уг орлогыг олгохтой холбогдон гарсан зардалын дүнгээр тодорхойлно.</vt:lpstr>
      <vt:lpstr>Шууд бус орлого  Ажил үүргээ биелүүлэх нөхцөлийг нь сайжруулах зорилгоор ажил олгогчоос ажилтанд олгож байгаа шууд бус орлогыг албан татвар ногдох орлогод хамааруулахгүй.  </vt:lpstr>
      <vt:lpstr>Албан татварын хөнгөлөлт үзүүлэх  Аан, байгууллагад хөдөлмөрийн гэрээгээр ажилладаг албан татвар төлөгч нь уг хөнгөлөлт эдлэх бол татварын алба ажил олгогчтой албан татварын жилийн эцсийн тооцоо хийхдээ уг хөнгөлөлтийг албан татвар төлөгчийн албан татвар ногдох орлогоос хасч тооцно. Гадаад улсад төлсөн татварт хөнгөлөлт үзүүлэх Хувь хүнээс гадаад улсад төлсөн албан татварт хөнгөлөлт үзүүлэхдээ орлого ба хөрөнгийн татварыг давхардуулж ногдуулахгүй байх, татвар төлөхөөс зайлсхийх явдалаас урьдчилан сэргийлэх тухай гэрээний дагуу шийдвэрлэнэ.</vt:lpstr>
      <vt:lpstr>5. ХХОАТ-ыг тооцох, төлөх, тайлагнах нь  Татвар ногдуулах орлого: 1. Цалин, хөдөлмөрийн хөлс, шагнал, урамшуулал болон тэдгээртэй адилтгах хөдөлмөр эрхлэлтийн орлого 2. Үйл ажиллагааны орлого 3. Хөрөнгийн орлого 4. Хөрөнгө борлуулсны орлого  Банк, санхүүгийн байгууллага албан татвар төлөгчийн мөнгөн хадгаламжид хүү бодох бүрдээ 10%р албан татвар ногдуулан суутгаж, тухай бүр холбогдох төсөвт шилжүүлнэ. </vt:lpstr>
      <vt:lpstr>6. ХХОАТ-ыг НББ-д бүртгэх нь  ХХОАТыг хувь хүн өөрөө тооцохоос гадна орлогыг олгож буй этгээд нь татварыг тооцон суутган авч төсөвт төлөх үүргийг хүлээнэ. Аанб татвар төлөгчид орлого олгохдоо орлогын нийт дүнгээс татварыг нь суутган авч төсөвт төлөх бичилт нь:  Дт    Холбогдох хөрөнгө, зардал, өглөг   ххх         Кт   ХХОАТын өглөг                                ххх         Кт   Мөнгөн хөрөнгө                                ххх  Суутгасан ХХОАТын өглөгийг төсөвт төлөх  Дт     ХХОАТ өглөг                                   ххх         Кт мөнгөн хөрөнгө                                   ххх</vt:lpstr>
      <vt:lpstr>7. Орлогыг нь тухай бүрт тодорхойлох боломжгүй ажил үйлчилгээ эрхлэгч иргэний орлогын албан татвар  Орлогыг нь тухай бүр тодорхойлох боломжгүй ажил үйлчилгээ эрхлэгч иргэний орлогын албан татварын хууль 2001 онд батлагдсан. Хуулийн зорилт нь: Орлогыг нь тухай бүр тодорхойлох боломжгүй ажил, үйлчилгээ хувиараа эрхлэгч иргэний орлогод албан татвар ногдуулах, уг албан татварыг төсөвт төлөхтэй холбогдсон харилцааг зохицуулахад оршино. Албан татвар төлөгч нь: Аж ахуй нэгж, байгууллага, иргэнтэй байгуулсан аливаа гэрээ, хэлцлээр зохицуулагдаагүй төрөл бүрийн ажил, үйлчилгээ хувиараа эрхлэгч Монгол улсын иргэн, Монгол улсын нутаг дэвсгэрт байнга болон түр оршин суугч гадаадын  иргэн, харьяалалгүй хүн байна. </vt:lpstr>
      <vt:lpstr>Орлогыг нь тухай бүр тодорхойлох боломжгүй ажил,үйлчилгээ хувиараа эрхлэгч иргэн нь тухайн нутаг дэвсгэрийн татварын албанд бүртгүүлж, албан татварыг бэлнээр буюу бэлэн бусаар төлж, энэ тухай гэрчилгээ авна.  Албан татвар төлөгч нь гэрчилгээг ажил үйлчилгээ хийх үед ажлын байр болон тээврийн хэрэгсэлдээ ил байрлуулж тогтоосон гудамж талбайд болон хилийн боомтоор нэвтрэх үед биедээ авч явна.  Гэрчилгээ авалгүйгээр ажил үйлчилгэ эрхэлж энэ хуульд заасан журмыг зөрчсөн бол түүнд татварын болон захиргааны хэргийн тухай хууль тогтоомжийн дагуу хариуцлага хүлээлгэнэ.</vt:lpstr>
      <vt:lpstr>Албан татвар төсөвт төлөх, тайлагнах  Аж ахуй нэгж байгууллага иргэнтэй байгуулсан аливаа гэрээ хэлцлээр зохицуулагдаагүй ажил үйлчилгээний урьдчилгаа татварыг дараа сарын 15ны дотор , нэгтгэн тооцсоноос төлөх татварыг дараа улирлын эхний сарын 15ны дотор тус тус төсөвт төлнө.  Аж ахуй нэгж байгууллага иргэнтэй байгуулсан аливаа гэрээ хэлцлээр зохицуулагдаагүй ажил үйлчилгээ хувираа эрхлэгч иргэн улирлын албан татварын тайланг дараа улирлын эхний сарын 15ны дотор, жилийн эцсийн тайланг дараа оны 2 сарын 10ны дотор тухайн нутаг дэвсгэрийн татварын албанд тушааж санхүүгийн асуудал эрхэлсэн  Засгийн газрын гишүүнээс баталсан аргачлалын дагуу албан татвар ногдуулах орлогоо тодорхойлж албан татварын эцсийн тооцоо хийнэ.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Хувь хүний орлогын албан татвар</dc:title>
  <dc:creator>dell</dc:creator>
  <cp:lastModifiedBy>user</cp:lastModifiedBy>
  <cp:revision>40</cp:revision>
  <dcterms:created xsi:type="dcterms:W3CDTF">2012-10-28T13:14:56Z</dcterms:created>
  <dcterms:modified xsi:type="dcterms:W3CDTF">2013-08-27T10:21:19Z</dcterms:modified>
</cp:coreProperties>
</file>