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57" r:id="rId3"/>
    <p:sldId id="261" r:id="rId4"/>
    <p:sldId id="259" r:id="rId5"/>
    <p:sldId id="260" r:id="rId6"/>
    <p:sldId id="262" r:id="rId7"/>
    <p:sldId id="263" r:id="rId8"/>
    <p:sldId id="264" r:id="rId9"/>
    <p:sldId id="265" r:id="rId10"/>
    <p:sldId id="270" r:id="rId11"/>
    <p:sldId id="267" r:id="rId12"/>
    <p:sldId id="268" r:id="rId13"/>
    <p:sldId id="269" r:id="rId14"/>
    <p:sldId id="271" r:id="rId15"/>
    <p:sldId id="272" r:id="rId16"/>
    <p:sldId id="273" r:id="rId17"/>
    <p:sldId id="274" r:id="rId18"/>
    <p:sldId id="275" r:id="rId19"/>
    <p:sldId id="276" r:id="rId20"/>
    <p:sldId id="278" r:id="rId21"/>
    <p:sldId id="279" r:id="rId22"/>
    <p:sldId id="280" r:id="rId23"/>
    <p:sldId id="281" r:id="rId24"/>
    <p:sldId id="282" r:id="rId25"/>
  </p:sldIdLst>
  <p:sldSz cx="9144000" cy="6858000" type="screen4x3"/>
  <p:notesSz cx="6858000" cy="9144000"/>
  <p:custDataLst>
    <p:tags r:id="rId26"/>
  </p:custDataLst>
  <p:defaultTextStyle>
    <a:defPPr>
      <a:defRPr lang="mn-M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294" autoAdjust="0"/>
    <p:restoredTop sz="94660"/>
  </p:normalViewPr>
  <p:slideViewPr>
    <p:cSldViewPr>
      <p:cViewPr>
        <p:scale>
          <a:sx n="51" d="100"/>
          <a:sy n="51" d="100"/>
        </p:scale>
        <p:origin x="-1926" y="-45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Titl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n-US" smtClean="0"/>
              <a:t>Click to edit Master title style</a:t>
            </a:r>
            <a:endParaRPr kumimoji="0" lang="en-US"/>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2CC47007-88C6-4F57-942B-196095497518}" type="datetimeFigureOut">
              <a:rPr lang="mn-MN" smtClean="0"/>
              <a:pPr/>
              <a:t>14.01.22</a:t>
            </a:fld>
            <a:endParaRPr lang="mn-MN"/>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mn-MN"/>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95548BD8-9A8F-49C1-A7EB-55D94FC9B4AC}" type="slidenum">
              <a:rPr lang="mn-MN" smtClean="0"/>
              <a:pPr/>
              <a:t>‹#›</a:t>
            </a:fld>
            <a:endParaRPr lang="mn-MN"/>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2CC47007-88C6-4F57-942B-196095497518}" type="datetimeFigureOut">
              <a:rPr lang="mn-MN" smtClean="0"/>
              <a:pPr/>
              <a:t>14.01.22</a:t>
            </a:fld>
            <a:endParaRPr lang="mn-MN"/>
          </a:p>
        </p:txBody>
      </p:sp>
      <p:sp>
        <p:nvSpPr>
          <p:cNvPr id="5" name="Footer Placeholder 4"/>
          <p:cNvSpPr>
            <a:spLocks noGrp="1"/>
          </p:cNvSpPr>
          <p:nvPr>
            <p:ph type="ftr" sz="quarter" idx="11"/>
          </p:nvPr>
        </p:nvSpPr>
        <p:spPr/>
        <p:txBody>
          <a:bodyPr/>
          <a:lstStyle>
            <a:extLst/>
          </a:lstStyle>
          <a:p>
            <a:endParaRPr lang="mn-MN"/>
          </a:p>
        </p:txBody>
      </p:sp>
      <p:sp>
        <p:nvSpPr>
          <p:cNvPr id="6" name="Slide Number Placeholder 5"/>
          <p:cNvSpPr>
            <a:spLocks noGrp="1"/>
          </p:cNvSpPr>
          <p:nvPr>
            <p:ph type="sldNum" sz="quarter" idx="12"/>
          </p:nvPr>
        </p:nvSpPr>
        <p:spPr/>
        <p:txBody>
          <a:bodyPr/>
          <a:lstStyle>
            <a:extLst/>
          </a:lstStyle>
          <a:p>
            <a:fld id="{95548BD8-9A8F-49C1-A7EB-55D94FC9B4AC}" type="slidenum">
              <a:rPr lang="mn-MN" smtClean="0"/>
              <a:pPr/>
              <a:t>‹#›</a:t>
            </a:fld>
            <a:endParaRPr lang="mn-M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2CC47007-88C6-4F57-942B-196095497518}" type="datetimeFigureOut">
              <a:rPr lang="mn-MN" smtClean="0"/>
              <a:pPr/>
              <a:t>14.01.22</a:t>
            </a:fld>
            <a:endParaRPr lang="mn-MN"/>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mn-MN"/>
          </a:p>
        </p:txBody>
      </p:sp>
      <p:sp>
        <p:nvSpPr>
          <p:cNvPr id="6" name="Slide Number Placeholder 5"/>
          <p:cNvSpPr>
            <a:spLocks noGrp="1"/>
          </p:cNvSpPr>
          <p:nvPr>
            <p:ph type="sldNum" sz="quarter" idx="12"/>
          </p:nvPr>
        </p:nvSpPr>
        <p:spPr>
          <a:xfrm>
            <a:off x="6733952" y="6555112"/>
            <a:ext cx="588336" cy="228600"/>
          </a:xfrm>
        </p:spPr>
        <p:txBody>
          <a:bodyPr/>
          <a:lstStyle>
            <a:extLst/>
          </a:lstStyle>
          <a:p>
            <a:fld id="{95548BD8-9A8F-49C1-A7EB-55D94FC9B4AC}" type="slidenum">
              <a:rPr lang="mn-MN" smtClean="0"/>
              <a:pPr/>
              <a:t>‹#›</a:t>
            </a:fld>
            <a:endParaRPr lang="mn-MN"/>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2CC47007-88C6-4F57-942B-196095497518}" type="datetimeFigureOut">
              <a:rPr lang="mn-MN" smtClean="0"/>
              <a:pPr/>
              <a:t>14.01.22</a:t>
            </a:fld>
            <a:endParaRPr lang="mn-MN"/>
          </a:p>
        </p:txBody>
      </p:sp>
      <p:sp>
        <p:nvSpPr>
          <p:cNvPr id="6" name="Footer Placeholder 5"/>
          <p:cNvSpPr>
            <a:spLocks noGrp="1"/>
          </p:cNvSpPr>
          <p:nvPr>
            <p:ph type="ftr" sz="quarter" idx="11"/>
          </p:nvPr>
        </p:nvSpPr>
        <p:spPr/>
        <p:txBody>
          <a:bodyPr/>
          <a:lstStyle>
            <a:extLst/>
          </a:lstStyle>
          <a:p>
            <a:endParaRPr lang="mn-MN"/>
          </a:p>
        </p:txBody>
      </p:sp>
      <p:sp>
        <p:nvSpPr>
          <p:cNvPr id="7" name="Slide Number Placeholder 6"/>
          <p:cNvSpPr>
            <a:spLocks noGrp="1"/>
          </p:cNvSpPr>
          <p:nvPr>
            <p:ph type="sldNum" sz="quarter" idx="12"/>
          </p:nvPr>
        </p:nvSpPr>
        <p:spPr/>
        <p:txBody>
          <a:bodyPr/>
          <a:lstStyle>
            <a:extLst/>
          </a:lstStyle>
          <a:p>
            <a:fld id="{95548BD8-9A8F-49C1-A7EB-55D94FC9B4AC}" type="slidenum">
              <a:rPr lang="mn-MN" smtClean="0"/>
              <a:pPr/>
              <a:t>‹#›</a:t>
            </a:fld>
            <a:endParaRPr lang="mn-M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2CC47007-88C6-4F57-942B-196095497518}" type="datetimeFigureOut">
              <a:rPr lang="mn-MN" smtClean="0"/>
              <a:pPr/>
              <a:t>14.01.22</a:t>
            </a:fld>
            <a:endParaRPr lang="mn-MN"/>
          </a:p>
        </p:txBody>
      </p:sp>
      <p:sp>
        <p:nvSpPr>
          <p:cNvPr id="8" name="Footer Placeholder 7"/>
          <p:cNvSpPr>
            <a:spLocks noGrp="1"/>
          </p:cNvSpPr>
          <p:nvPr>
            <p:ph type="ftr" sz="quarter" idx="11"/>
          </p:nvPr>
        </p:nvSpPr>
        <p:spPr/>
        <p:txBody>
          <a:bodyPr/>
          <a:lstStyle>
            <a:extLst/>
          </a:lstStyle>
          <a:p>
            <a:endParaRPr lang="mn-MN"/>
          </a:p>
        </p:txBody>
      </p:sp>
      <p:sp>
        <p:nvSpPr>
          <p:cNvPr id="9" name="Slide Number Placeholder 8"/>
          <p:cNvSpPr>
            <a:spLocks noGrp="1"/>
          </p:cNvSpPr>
          <p:nvPr>
            <p:ph type="sldNum" sz="quarter" idx="12"/>
          </p:nvPr>
        </p:nvSpPr>
        <p:spPr/>
        <p:txBody>
          <a:bodyPr/>
          <a:lstStyle>
            <a:extLst/>
          </a:lstStyle>
          <a:p>
            <a:fld id="{95548BD8-9A8F-49C1-A7EB-55D94FC9B4AC}" type="slidenum">
              <a:rPr lang="mn-MN" smtClean="0"/>
              <a:pPr/>
              <a:t>‹#›</a:t>
            </a:fld>
            <a:endParaRPr lang="mn-M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2CC47007-88C6-4F57-942B-196095497518}" type="datetimeFigureOut">
              <a:rPr lang="mn-MN" smtClean="0"/>
              <a:pPr/>
              <a:t>14.01.22</a:t>
            </a:fld>
            <a:endParaRPr lang="mn-MN"/>
          </a:p>
        </p:txBody>
      </p:sp>
      <p:sp>
        <p:nvSpPr>
          <p:cNvPr id="4" name="Footer Placeholder 3"/>
          <p:cNvSpPr>
            <a:spLocks noGrp="1"/>
          </p:cNvSpPr>
          <p:nvPr>
            <p:ph type="ftr" sz="quarter" idx="11"/>
          </p:nvPr>
        </p:nvSpPr>
        <p:spPr/>
        <p:txBody>
          <a:bodyPr/>
          <a:lstStyle>
            <a:extLst/>
          </a:lstStyle>
          <a:p>
            <a:endParaRPr lang="mn-MN"/>
          </a:p>
        </p:txBody>
      </p:sp>
      <p:sp>
        <p:nvSpPr>
          <p:cNvPr id="5" name="Slide Number Placeholder 4"/>
          <p:cNvSpPr>
            <a:spLocks noGrp="1"/>
          </p:cNvSpPr>
          <p:nvPr>
            <p:ph type="sldNum" sz="quarter" idx="12"/>
          </p:nvPr>
        </p:nvSpPr>
        <p:spPr/>
        <p:txBody>
          <a:bodyPr/>
          <a:lstStyle>
            <a:extLst/>
          </a:lstStyle>
          <a:p>
            <a:fld id="{95548BD8-9A8F-49C1-A7EB-55D94FC9B4AC}" type="slidenum">
              <a:rPr lang="mn-MN" smtClean="0"/>
              <a:pPr/>
              <a:t>‹#›</a:t>
            </a:fld>
            <a:endParaRPr lang="mn-M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fld id="{2CC47007-88C6-4F57-942B-196095497518}" type="datetimeFigureOut">
              <a:rPr lang="mn-MN" smtClean="0"/>
              <a:pPr/>
              <a:t>14.01.22</a:t>
            </a:fld>
            <a:endParaRPr lang="mn-MN"/>
          </a:p>
        </p:txBody>
      </p:sp>
      <p:sp>
        <p:nvSpPr>
          <p:cNvPr id="3" name="Footer Placeholder 2"/>
          <p:cNvSpPr>
            <a:spLocks noGrp="1"/>
          </p:cNvSpPr>
          <p:nvPr>
            <p:ph type="ftr" sz="quarter" idx="11"/>
          </p:nvPr>
        </p:nvSpPr>
        <p:spPr/>
        <p:txBody>
          <a:bodyPr/>
          <a:lstStyle>
            <a:lvl1pPr>
              <a:defRPr>
                <a:solidFill>
                  <a:schemeClr val="tx2"/>
                </a:solidFill>
              </a:defRPr>
            </a:lvl1pPr>
            <a:extLst/>
          </a:lstStyle>
          <a:p>
            <a:endParaRPr lang="mn-MN"/>
          </a:p>
        </p:txBody>
      </p:sp>
      <p:sp>
        <p:nvSpPr>
          <p:cNvPr id="4" name="Slide Number Placeholder 3"/>
          <p:cNvSpPr>
            <a:spLocks noGrp="1"/>
          </p:cNvSpPr>
          <p:nvPr>
            <p:ph type="sldNum" sz="quarter" idx="12"/>
          </p:nvPr>
        </p:nvSpPr>
        <p:spPr/>
        <p:txBody>
          <a:bodyPr/>
          <a:lstStyle>
            <a:extLst/>
          </a:lstStyle>
          <a:p>
            <a:fld id="{95548BD8-9A8F-49C1-A7EB-55D94FC9B4AC}" type="slidenum">
              <a:rPr lang="mn-MN" smtClean="0"/>
              <a:pPr/>
              <a:t>‹#›</a:t>
            </a:fld>
            <a:endParaRPr lang="mn-M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2CC47007-88C6-4F57-942B-196095497518}" type="datetimeFigureOut">
              <a:rPr lang="mn-MN" smtClean="0"/>
              <a:pPr/>
              <a:t>14.01.22</a:t>
            </a:fld>
            <a:endParaRPr lang="mn-MN"/>
          </a:p>
        </p:txBody>
      </p:sp>
      <p:sp>
        <p:nvSpPr>
          <p:cNvPr id="6" name="Footer Placeholder 5"/>
          <p:cNvSpPr>
            <a:spLocks noGrp="1"/>
          </p:cNvSpPr>
          <p:nvPr>
            <p:ph type="ftr" sz="quarter" idx="11"/>
          </p:nvPr>
        </p:nvSpPr>
        <p:spPr/>
        <p:txBody>
          <a:bodyPr/>
          <a:lstStyle>
            <a:extLst/>
          </a:lstStyle>
          <a:p>
            <a:endParaRPr lang="mn-MN"/>
          </a:p>
        </p:txBody>
      </p:sp>
      <p:sp>
        <p:nvSpPr>
          <p:cNvPr id="7" name="Slide Number Placeholder 6"/>
          <p:cNvSpPr>
            <a:spLocks noGrp="1"/>
          </p:cNvSpPr>
          <p:nvPr>
            <p:ph type="sldNum" sz="quarter" idx="12"/>
          </p:nvPr>
        </p:nvSpPr>
        <p:spPr/>
        <p:txBody>
          <a:bodyPr/>
          <a:lstStyle>
            <a:extLst/>
          </a:lstStyle>
          <a:p>
            <a:fld id="{95548BD8-9A8F-49C1-A7EB-55D94FC9B4AC}" type="slidenum">
              <a:rPr lang="mn-MN" smtClean="0"/>
              <a:pPr/>
              <a:t>‹#›</a:t>
            </a:fld>
            <a:endParaRPr lang="mn-M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smtClean="0"/>
              <a:t>Click to edit Master title style</a:t>
            </a:r>
            <a:endParaRPr kumimoji="0"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smtClean="0"/>
              <a:t>Click to edit Master text styles</a:t>
            </a:r>
          </a:p>
        </p:txBody>
      </p:sp>
      <p:sp>
        <p:nvSpPr>
          <p:cNvPr id="5" name="Date Placeholder 4"/>
          <p:cNvSpPr>
            <a:spLocks noGrp="1"/>
          </p:cNvSpPr>
          <p:nvPr>
            <p:ph type="dt" sz="half" idx="10"/>
          </p:nvPr>
        </p:nvSpPr>
        <p:spPr/>
        <p:txBody>
          <a:bodyPr/>
          <a:lstStyle>
            <a:extLst/>
          </a:lstStyle>
          <a:p>
            <a:fld id="{2CC47007-88C6-4F57-942B-196095497518}" type="datetimeFigureOut">
              <a:rPr lang="mn-MN" smtClean="0"/>
              <a:pPr/>
              <a:t>14.01.22</a:t>
            </a:fld>
            <a:endParaRPr lang="mn-MN"/>
          </a:p>
        </p:txBody>
      </p:sp>
      <p:sp>
        <p:nvSpPr>
          <p:cNvPr id="6" name="Footer Placeholder 5"/>
          <p:cNvSpPr>
            <a:spLocks noGrp="1"/>
          </p:cNvSpPr>
          <p:nvPr>
            <p:ph type="ftr" sz="quarter" idx="11"/>
          </p:nvPr>
        </p:nvSpPr>
        <p:spPr/>
        <p:txBody>
          <a:bodyPr/>
          <a:lstStyle>
            <a:extLst/>
          </a:lstStyle>
          <a:p>
            <a:endParaRPr lang="mn-MN"/>
          </a:p>
        </p:txBody>
      </p:sp>
      <p:sp>
        <p:nvSpPr>
          <p:cNvPr id="7" name="Slide Number Placeholder 6"/>
          <p:cNvSpPr>
            <a:spLocks noGrp="1"/>
          </p:cNvSpPr>
          <p:nvPr>
            <p:ph type="sldNum" sz="quarter" idx="12"/>
          </p:nvPr>
        </p:nvSpPr>
        <p:spPr/>
        <p:txBody>
          <a:bodyPr/>
          <a:lstStyle>
            <a:extLst/>
          </a:lstStyle>
          <a:p>
            <a:fld id="{95548BD8-9A8F-49C1-A7EB-55D94FC9B4AC}" type="slidenum">
              <a:rPr lang="mn-MN" smtClean="0"/>
              <a:pPr/>
              <a:t>‹#›</a:t>
            </a:fld>
            <a:endParaRPr lang="mn-MN"/>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n-US" smtClean="0"/>
              <a:t>Click icon to add picture</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2CC47007-88C6-4F57-942B-196095497518}" type="datetimeFigureOut">
              <a:rPr lang="mn-MN" smtClean="0"/>
              <a:pPr/>
              <a:t>14.01.22</a:t>
            </a:fld>
            <a:endParaRPr lang="mn-MN"/>
          </a:p>
        </p:txBody>
      </p:sp>
      <p:sp>
        <p:nvSpPr>
          <p:cNvPr id="5" name="Footer Placeholder 4"/>
          <p:cNvSpPr>
            <a:spLocks noGrp="1"/>
          </p:cNvSpPr>
          <p:nvPr>
            <p:ph type="ftr" sz="quarter" idx="11"/>
          </p:nvPr>
        </p:nvSpPr>
        <p:spPr/>
        <p:txBody>
          <a:bodyPr/>
          <a:lstStyle>
            <a:extLst/>
          </a:lstStyle>
          <a:p>
            <a:endParaRPr lang="mn-MN"/>
          </a:p>
        </p:txBody>
      </p:sp>
      <p:sp>
        <p:nvSpPr>
          <p:cNvPr id="6" name="Slide Number Placeholder 5"/>
          <p:cNvSpPr>
            <a:spLocks noGrp="1"/>
          </p:cNvSpPr>
          <p:nvPr>
            <p:ph type="sldNum" sz="quarter" idx="12"/>
          </p:nvPr>
        </p:nvSpPr>
        <p:spPr/>
        <p:txBody>
          <a:bodyPr/>
          <a:lstStyle>
            <a:extLst/>
          </a:lstStyle>
          <a:p>
            <a:fld id="{95548BD8-9A8F-49C1-A7EB-55D94FC9B4AC}" type="slidenum">
              <a:rPr lang="mn-MN" smtClean="0"/>
              <a:pPr/>
              <a:t>‹#›</a:t>
            </a:fld>
            <a:endParaRPr lang="mn-M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2"/>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242816" y="6557946"/>
            <a:ext cx="2002464" cy="226902"/>
          </a:xfrm>
        </p:spPr>
        <p:txBody>
          <a:bodyPr/>
          <a:lstStyle>
            <a:extLst/>
          </a:lstStyle>
          <a:p>
            <a:fld id="{2CC47007-88C6-4F57-942B-196095497518}" type="datetimeFigureOut">
              <a:rPr lang="mn-MN" smtClean="0"/>
              <a:pPr/>
              <a:t>14.01.22</a:t>
            </a:fld>
            <a:endParaRPr lang="mn-MN"/>
          </a:p>
        </p:txBody>
      </p:sp>
      <p:sp>
        <p:nvSpPr>
          <p:cNvPr id="5" name="Footer Placeholder 4"/>
          <p:cNvSpPr>
            <a:spLocks noGrp="1"/>
          </p:cNvSpPr>
          <p:nvPr>
            <p:ph type="ftr" sz="quarter" idx="11"/>
          </p:nvPr>
        </p:nvSpPr>
        <p:spPr>
          <a:xfrm>
            <a:off x="457200" y="6556248"/>
            <a:ext cx="3657600" cy="228600"/>
          </a:xfrm>
        </p:spPr>
        <p:txBody>
          <a:bodyPr/>
          <a:lstStyle>
            <a:extLst/>
          </a:lstStyle>
          <a:p>
            <a:endParaRPr lang="mn-MN"/>
          </a:p>
        </p:txBody>
      </p:sp>
      <p:sp>
        <p:nvSpPr>
          <p:cNvPr id="6" name="Slide Number Placeholder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95548BD8-9A8F-49C1-A7EB-55D94FC9B4AC}" type="slidenum">
              <a:rPr lang="mn-MN" smtClean="0"/>
              <a:pPr/>
              <a:t>‹#›</a:t>
            </a:fld>
            <a:endParaRPr lang="mn-M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en-US" smtClean="0"/>
              <a:t>Click to edit Master title style</a:t>
            </a:r>
            <a:endParaRPr kumimoji="0" lang="en-US"/>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2CC47007-88C6-4F57-942B-196095497518}" type="datetimeFigureOut">
              <a:rPr lang="mn-MN" smtClean="0"/>
              <a:pPr/>
              <a:t>14.01.22</a:t>
            </a:fld>
            <a:endParaRPr lang="mn-MN"/>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mn-MN"/>
          </a:p>
        </p:txBody>
      </p:sp>
      <p:sp>
        <p:nvSpPr>
          <p:cNvPr id="16" name="Slide Number Placeholder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95548BD8-9A8F-49C1-A7EB-55D94FC9B4AC}" type="slidenum">
              <a:rPr lang="mn-MN" smtClean="0"/>
              <a:pPr/>
              <a:t>‹#›</a:t>
            </a:fld>
            <a:endParaRPr lang="mn-MN"/>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mn-MN" sz="5400" dirty="0" smtClean="0">
                <a:latin typeface="Times New Roman" pitchFamily="18" charset="0"/>
                <a:cs typeface="Times New Roman" pitchFamily="18" charset="0"/>
              </a:rPr>
              <a:t>Төлбөрийн тэнцэл</a:t>
            </a:r>
            <a:endParaRPr lang="mn-MN" sz="5400" dirty="0">
              <a:latin typeface="Times New Roman" pitchFamily="18" charset="0"/>
              <a:cs typeface="Times New Roman" pitchFamily="18" charset="0"/>
            </a:endParaRPr>
          </a:p>
        </p:txBody>
      </p:sp>
      <p:sp>
        <p:nvSpPr>
          <p:cNvPr id="3" name="Subtitle 2"/>
          <p:cNvSpPr>
            <a:spLocks noGrp="1"/>
          </p:cNvSpPr>
          <p:nvPr>
            <p:ph type="subTitle" idx="1"/>
          </p:nvPr>
        </p:nvSpPr>
        <p:spPr/>
        <p:txBody>
          <a:bodyPr>
            <a:noAutofit/>
          </a:bodyPr>
          <a:lstStyle/>
          <a:p>
            <a:endParaRPr lang="mn-MN" sz="2000"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mn-MN" dirty="0" smtClean="0">
                <a:solidFill>
                  <a:schemeClr val="accent5">
                    <a:lumMod val="75000"/>
                  </a:schemeClr>
                </a:solidFill>
                <a:latin typeface="Times New Roman" pitchFamily="18" charset="0"/>
                <a:cs typeface="Times New Roman" pitchFamily="18" charset="0"/>
              </a:rPr>
              <a:t>Төлбөрийн тэнцэл</a:t>
            </a:r>
            <a:endParaRPr lang="mn-MN" dirty="0">
              <a:solidFill>
                <a:schemeClr val="accent5">
                  <a:lumMod val="75000"/>
                </a:schemeClr>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10000"/>
          </a:bodyPr>
          <a:lstStyle/>
          <a:p>
            <a:r>
              <a:rPr lang="mn-MN" dirty="0" smtClean="0">
                <a:latin typeface="Times New Roman" pitchFamily="18" charset="0"/>
                <a:cs typeface="Times New Roman" pitchFamily="18" charset="0"/>
              </a:rPr>
              <a:t>       Төлбөрийн тэнцэл нь үндэсний тооцооны ситемийн нэг бүрэлдэхүүн хэсэг болж, тухайн улс бусад улсуудтай хэрхэн худалдаа хийж, дэлхийн зах зээл дээрээс хэдий хэмжээний хөрөнгө зээлж, зээлдүүлсэн талаархи тооцоог харуулдаг.  Тодорхой хугацаанд</a:t>
            </a:r>
            <a:r>
              <a:rPr lang="en-US" dirty="0" smtClean="0">
                <a:latin typeface="Times New Roman" pitchFamily="18" charset="0"/>
                <a:cs typeface="Times New Roman" pitchFamily="18" charset="0"/>
              </a:rPr>
              <a:t> </a:t>
            </a:r>
            <a:r>
              <a:rPr lang="mn-MN" dirty="0" smtClean="0">
                <a:latin typeface="Times New Roman" pitchFamily="18" charset="0"/>
                <a:cs typeface="Times New Roman" pitchFamily="18" charset="0"/>
              </a:rPr>
              <a:t>эдийн засгийн харъяалалын оршин суугч болон эдийн засгийн харъяалалын бус оршин суугч хооронд хийгдсэн худалдаа, үйлчилгээ, орлого, урсгал шилжүүлэг, санхүүгийн болон хөрөнгийн урсгалын орлого, зарлагын гүйлгээг системчлэн нэгтгэсэн статистикын тайланг “төлбөрийн тэнцэл”гэнэ.</a:t>
            </a:r>
          </a:p>
          <a:p>
            <a:pPr>
              <a:buNone/>
            </a:pPr>
            <a:r>
              <a:rPr lang="mn-MN" dirty="0" smtClean="0">
                <a:latin typeface="Times New Roman" pitchFamily="18" charset="0"/>
                <a:cs typeface="Times New Roman" pitchFamily="18" charset="0"/>
              </a:rPr>
              <a:t>   </a:t>
            </a:r>
          </a:p>
          <a:p>
            <a:pPr algn="just">
              <a:buNone/>
            </a:pPr>
            <a:endParaRPr lang="mn-MN" dirty="0" smtClean="0">
              <a:latin typeface="Times New Roman" pitchFamily="18" charset="0"/>
              <a:cs typeface="Times New Roman" pitchFamily="18" charset="0"/>
            </a:endParaRPr>
          </a:p>
          <a:p>
            <a:pPr algn="just">
              <a:buNone/>
            </a:pPr>
            <a:endParaRPr lang="mn-MN" dirty="0" smtClean="0">
              <a:latin typeface="Times New Roman" pitchFamily="18" charset="0"/>
              <a:cs typeface="Times New Roman" pitchFamily="18" charset="0"/>
            </a:endParaRPr>
          </a:p>
          <a:p>
            <a:pPr algn="just">
              <a:buNone/>
            </a:pPr>
            <a:endParaRPr lang="mn-MN" dirty="0" smtClean="0">
              <a:latin typeface="Times New Roman" pitchFamily="18" charset="0"/>
              <a:cs typeface="Times New Roman" pitchFamily="18" charset="0"/>
            </a:endParaRPr>
          </a:p>
          <a:p>
            <a:pPr algn="just">
              <a:buNone/>
            </a:pPr>
            <a:endParaRPr lang="mn-MN" dirty="0" smtClean="0">
              <a:latin typeface="Times New Roman" pitchFamily="18" charset="0"/>
              <a:cs typeface="Times New Roman" pitchFamily="18" charset="0"/>
            </a:endParaRPr>
          </a:p>
          <a:p>
            <a:pPr algn="just">
              <a:buNone/>
            </a:pPr>
            <a:endParaRPr lang="mn-MN" dirty="0" smtClean="0">
              <a:latin typeface="Times New Roman" pitchFamily="18" charset="0"/>
              <a:cs typeface="Times New Roman" pitchFamily="18" charset="0"/>
            </a:endParaRPr>
          </a:p>
          <a:p>
            <a:pPr algn="just">
              <a:buNone/>
            </a:pPr>
            <a:endParaRPr lang="mn-M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85786" y="1000108"/>
            <a:ext cx="6929486" cy="5262979"/>
          </a:xfrm>
          <a:prstGeom prst="rect">
            <a:avLst/>
          </a:prstGeom>
        </p:spPr>
        <p:txBody>
          <a:bodyPr wrap="square">
            <a:spAutoFit/>
          </a:bodyPr>
          <a:lstStyle/>
          <a:p>
            <a:r>
              <a:rPr lang="mn-MN" sz="2400" dirty="0" smtClean="0">
                <a:latin typeface="Times New Roman" pitchFamily="18" charset="0"/>
                <a:cs typeface="Times New Roman" pitchFamily="18" charset="0"/>
              </a:rPr>
              <a:t>Өөрөөр хэлбэл, тухайн хугацаанд Монгол улсаас гадаад орнуудтай хийсэн бүх төрлийн төлбөр тооцооны гүйлгээг нэгтгэн харуулсан статистикын тайлан буюу макро эдийн засгийн үзүүлэлт юм. Оршин суугч уу, оршин суугч бус уу гэдэг нь иргэний хувьд Монгол улсын нутаг дэвсгэр дээр оршин сууж байгаа хугацаанаас, аж ахуйн нэгжийн хувьд Монгол улсад оршин байрладаг эсэхээс хамааран тодорхойлогдоно.</a:t>
            </a:r>
          </a:p>
          <a:p>
            <a:r>
              <a:rPr lang="mn-MN" sz="2400" dirty="0" smtClean="0">
                <a:latin typeface="Times New Roman" pitchFamily="18" charset="0"/>
                <a:cs typeface="Times New Roman" pitchFamily="18" charset="0"/>
              </a:rPr>
              <a:t>Төлбөрийн тэнцэл эерэг үзэгдэлтэй гарвал орлого төлбөрөөсөө давсаныг, харин сөрөг үзэгдэлтэй байвал олсоноосоо илүү зарлагадсаныг тус тус илтгэн харуулдаг байна. Валютын ханш төлбөрийн тэнцлийн байдалд үлэмж нөлөө үзүүлдэг.</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14348" y="1071546"/>
            <a:ext cx="6981852" cy="5384190"/>
          </a:xfrm>
        </p:spPr>
        <p:txBody>
          <a:bodyPr>
            <a:normAutofit/>
          </a:bodyPr>
          <a:lstStyle/>
          <a:p>
            <a:pPr>
              <a:buNone/>
            </a:pPr>
            <a:r>
              <a:rPr lang="mn-MN" sz="2400" dirty="0" smtClean="0"/>
              <a:t>  </a:t>
            </a:r>
            <a:r>
              <a:rPr lang="mn-MN" sz="2400" dirty="0" smtClean="0">
                <a:solidFill>
                  <a:srgbClr val="FF0000"/>
                </a:solidFill>
                <a:latin typeface="Times New Roman" pitchFamily="18" charset="0"/>
                <a:cs typeface="Times New Roman" pitchFamily="18" charset="0"/>
              </a:rPr>
              <a:t>Төлбөрийн тэнцлийн үүрэг</a:t>
            </a:r>
          </a:p>
          <a:p>
            <a:pPr>
              <a:buNone/>
            </a:pPr>
            <a:r>
              <a:rPr lang="mn-MN" sz="2400" dirty="0" smtClean="0">
                <a:latin typeface="Times New Roman" pitchFamily="18" charset="0"/>
                <a:cs typeface="Times New Roman" pitchFamily="18" charset="0"/>
              </a:rPr>
              <a:t>   Гадаад валютын нөөцийн өөрчлөлт, гадаад захын үнэ, хүүгийн түвшин, валютын ханшийн хэлбэлзэл зэрэг гадаад орчноос Монгол улсын эдийн засагт үзүүлж буй нөлөөлөл, түүний шалтгаан зэргийг оновчтой тодорхойлоход гол үүрэг гүйцэтгэнэ.</a:t>
            </a:r>
          </a:p>
          <a:p>
            <a:pPr>
              <a:buNone/>
            </a:pPr>
            <a:endParaRPr lang="mn-MN" sz="24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mn-MN" dirty="0" smtClean="0">
                <a:solidFill>
                  <a:schemeClr val="accent5">
                    <a:lumMod val="75000"/>
                  </a:schemeClr>
                </a:solidFill>
                <a:latin typeface="Times New Roman" pitchFamily="18" charset="0"/>
                <a:cs typeface="Times New Roman" pitchFamily="18" charset="0"/>
              </a:rPr>
              <a:t>Бүтэц</a:t>
            </a:r>
            <a:endParaRPr lang="mn-MN" dirty="0">
              <a:solidFill>
                <a:schemeClr val="accent5">
                  <a:lumMod val="75000"/>
                </a:schemeClr>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lnSpcReduction="10000"/>
          </a:bodyPr>
          <a:lstStyle/>
          <a:p>
            <a:r>
              <a:rPr lang="mn-MN" sz="2800" dirty="0" smtClean="0">
                <a:latin typeface="Times New Roman" pitchFamily="18" charset="0"/>
                <a:cs typeface="Times New Roman" pitchFamily="18" charset="0"/>
              </a:rPr>
              <a:t>Төлбөрийн тэнцэл үндсэн 2 бүлгийн данснаас бүрдэнэ.</a:t>
            </a:r>
          </a:p>
          <a:p>
            <a:endParaRPr lang="mn-MN" sz="2800" dirty="0" smtClean="0">
              <a:latin typeface="Times New Roman" pitchFamily="18" charset="0"/>
              <a:cs typeface="Times New Roman" pitchFamily="18" charset="0"/>
            </a:endParaRPr>
          </a:p>
          <a:p>
            <a:pPr marL="571500" indent="-571500">
              <a:buNone/>
            </a:pPr>
            <a:r>
              <a:rPr lang="mn-MN" sz="2800" dirty="0" smtClean="0">
                <a:latin typeface="Times New Roman" pitchFamily="18" charset="0"/>
                <a:cs typeface="Times New Roman" pitchFamily="18" charset="0"/>
              </a:rPr>
              <a:t>    1. Урсгал тооцоо</a:t>
            </a:r>
          </a:p>
          <a:p>
            <a:pPr marL="571500" indent="-571500">
              <a:buNone/>
            </a:pPr>
            <a:r>
              <a:rPr lang="mn-MN" sz="2800" dirty="0" smtClean="0">
                <a:latin typeface="Times New Roman" pitchFamily="18" charset="0"/>
                <a:cs typeface="Times New Roman" pitchFamily="18" charset="0"/>
              </a:rPr>
              <a:t>          а. Худалдааны тэнцэл </a:t>
            </a:r>
            <a:r>
              <a:rPr lang="en-US" sz="2800" dirty="0" smtClean="0">
                <a:latin typeface="Times New Roman" pitchFamily="18" charset="0"/>
                <a:cs typeface="Times New Roman" pitchFamily="18" charset="0"/>
              </a:rPr>
              <a:t>(</a:t>
            </a:r>
            <a:r>
              <a:rPr lang="mn-MN" sz="2800" dirty="0" smtClean="0">
                <a:latin typeface="Times New Roman" pitchFamily="18" charset="0"/>
                <a:cs typeface="Times New Roman" pitchFamily="18" charset="0"/>
              </a:rPr>
              <a:t>цэвэр экспорт</a:t>
            </a:r>
            <a:r>
              <a:rPr lang="en-US" sz="2800" dirty="0" smtClean="0">
                <a:latin typeface="Times New Roman" pitchFamily="18" charset="0"/>
                <a:cs typeface="Times New Roman" pitchFamily="18" charset="0"/>
              </a:rPr>
              <a:t>)</a:t>
            </a:r>
            <a:endParaRPr lang="mn-MN" sz="2800" dirty="0" smtClean="0">
              <a:latin typeface="Times New Roman" pitchFamily="18" charset="0"/>
              <a:cs typeface="Times New Roman" pitchFamily="18" charset="0"/>
            </a:endParaRPr>
          </a:p>
          <a:p>
            <a:pPr marL="571500" indent="-571500">
              <a:buNone/>
            </a:pPr>
            <a:r>
              <a:rPr lang="mn-MN" sz="2800" dirty="0" smtClean="0">
                <a:latin typeface="Times New Roman" pitchFamily="18" charset="0"/>
                <a:cs typeface="Times New Roman" pitchFamily="18" charset="0"/>
              </a:rPr>
              <a:t>          б. Хүчин зүйлийн цэвэр орлого</a:t>
            </a:r>
          </a:p>
          <a:p>
            <a:pPr marL="571500" indent="-571500">
              <a:buNone/>
            </a:pPr>
            <a:r>
              <a:rPr lang="mn-MN" sz="2800" dirty="0" smtClean="0">
                <a:latin typeface="Times New Roman" pitchFamily="18" charset="0"/>
                <a:cs typeface="Times New Roman" pitchFamily="18" charset="0"/>
              </a:rPr>
              <a:t>          в. Урсгал шилжүүлэг  </a:t>
            </a:r>
          </a:p>
          <a:p>
            <a:pPr marL="571500" indent="-571500">
              <a:buNone/>
            </a:pPr>
            <a:r>
              <a:rPr lang="mn-MN" sz="2800" dirty="0" smtClean="0">
                <a:latin typeface="Times New Roman" pitchFamily="18" charset="0"/>
                <a:cs typeface="Times New Roman" pitchFamily="18" charset="0"/>
              </a:rPr>
              <a:t>    2. Капитал тооцоо</a:t>
            </a:r>
          </a:p>
          <a:p>
            <a:pPr marL="571500" indent="-571500">
              <a:buNone/>
            </a:pPr>
            <a:r>
              <a:rPr lang="mn-MN" sz="2800" dirty="0" smtClean="0">
                <a:latin typeface="Times New Roman" pitchFamily="18" charset="0"/>
                <a:cs typeface="Times New Roman" pitchFamily="18" charset="0"/>
              </a:rPr>
              <a:t>    3. Залруулга</a:t>
            </a:r>
          </a:p>
          <a:p>
            <a:pPr marL="571500" indent="-571500">
              <a:buNone/>
            </a:pPr>
            <a:r>
              <a:rPr lang="mn-MN" sz="2800" dirty="0" smtClean="0">
                <a:latin typeface="Times New Roman" pitchFamily="18" charset="0"/>
                <a:cs typeface="Times New Roman" pitchFamily="18" charset="0"/>
              </a:rPr>
              <a:t>    4. Нийт төлбөрийн тэнцэл</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mn-MN" dirty="0" smtClean="0">
                <a:solidFill>
                  <a:schemeClr val="accent5">
                    <a:lumMod val="75000"/>
                  </a:schemeClr>
                </a:solidFill>
                <a:latin typeface="Times New Roman" pitchFamily="18" charset="0"/>
                <a:cs typeface="Times New Roman" pitchFamily="18" charset="0"/>
              </a:rPr>
              <a:t>Урсгал тооцоо</a:t>
            </a:r>
            <a:endParaRPr lang="mn-MN" dirty="0">
              <a:solidFill>
                <a:schemeClr val="accent5">
                  <a:lumMod val="75000"/>
                </a:schemeClr>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mn-MN" dirty="0" smtClean="0">
                <a:latin typeface="Times New Roman" pitchFamily="18" charset="0"/>
                <a:cs typeface="Times New Roman" pitchFamily="18" charset="0"/>
              </a:rPr>
              <a:t>Энэ нь экспорт, импорт, гадаад улсуудад төлсөн хүүгийн цэвэр орлого болон цэвэр шилжүүлгийг багтаадаг. Урсгал тооцооны тэнцэл нь цэвэр экспорт, хүүгийн цэвэр орлого болон цэвэр шилжүүлгийн нийлбэр байдаг. </a:t>
            </a:r>
            <a:endParaRPr lang="mn-MN" dirty="0">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mn-MN" dirty="0" smtClean="0">
                <a:solidFill>
                  <a:schemeClr val="accent5">
                    <a:lumMod val="75000"/>
                  </a:schemeClr>
                </a:solidFill>
                <a:latin typeface="Times New Roman" pitchFamily="18" charset="0"/>
                <a:cs typeface="Times New Roman" pitchFamily="18" charset="0"/>
              </a:rPr>
              <a:t>Капитал тооцоо</a:t>
            </a:r>
            <a:endParaRPr lang="mn-MN" dirty="0">
              <a:solidFill>
                <a:schemeClr val="accent5">
                  <a:lumMod val="75000"/>
                </a:schemeClr>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mn-MN" dirty="0" smtClean="0">
                <a:latin typeface="Times New Roman" pitchFamily="18" charset="0"/>
                <a:cs typeface="Times New Roman" pitchFamily="18" charset="0"/>
              </a:rPr>
              <a:t>Энэ нь хөрөнгийн зах зээл дэхь олон улсын урсгалыг харуулдаг. Өөрөөр хэлбэл тухайн улсад орж ирсэн гадаадын хөрөнгө оруулалтаас бусад улс руу хийсэн тухайн улсын хөрөнгө оруулалтыг хассан ялгавар байдаг.</a:t>
            </a:r>
            <a:endParaRPr lang="mn-MN" dirty="0">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57224" y="1000109"/>
            <a:ext cx="6000776" cy="5016758"/>
          </a:xfrm>
          <a:prstGeom prst="rect">
            <a:avLst/>
          </a:prstGeom>
        </p:spPr>
        <p:txBody>
          <a:bodyPr wrap="square">
            <a:spAutoFit/>
          </a:bodyPr>
          <a:lstStyle/>
          <a:p>
            <a:r>
              <a:rPr lang="mn-MN" sz="2000" dirty="0" smtClean="0">
                <a:latin typeface="Times New Roman" pitchFamily="18" charset="0"/>
                <a:cs typeface="Times New Roman" pitchFamily="18" charset="0"/>
              </a:rPr>
              <a:t>Эдгээр 2 тооцооны үлдэгдлийн нийлбэр нь тэг байвал төлбөрийн тэнцэл хангагдана. </a:t>
            </a:r>
          </a:p>
          <a:p>
            <a:r>
              <a:rPr lang="mn-MN" sz="2000" dirty="0" smtClean="0">
                <a:solidFill>
                  <a:srgbClr val="FF0000"/>
                </a:solidFill>
                <a:latin typeface="Times New Roman" pitchFamily="18" charset="0"/>
                <a:cs typeface="Times New Roman" pitchFamily="18" charset="0"/>
              </a:rPr>
              <a:t>Төрөөс төлбөрийн тэнцлийн зохицуулдаг 3 арга байдаг. </a:t>
            </a:r>
          </a:p>
          <a:p>
            <a:pPr>
              <a:buFont typeface="Wingdings" pitchFamily="2" charset="2"/>
              <a:buChar char="v"/>
            </a:pPr>
            <a:r>
              <a:rPr lang="mn-MN" sz="2000" dirty="0" smtClean="0">
                <a:latin typeface="Times New Roman" pitchFamily="18" charset="0"/>
                <a:cs typeface="Times New Roman" pitchFamily="18" charset="0"/>
              </a:rPr>
              <a:t> Барааны импорт, капитал гаргалтыг шууд хянах- Энэ нь гадаадын хөрөнгө оруулагчид олсон орлогоо гадагш шилжүүлэх, гаднаас бүтээгдэхүүн оруулах зэрэгт хязгаарлалт тавих</a:t>
            </a:r>
          </a:p>
          <a:p>
            <a:pPr>
              <a:buFont typeface="Wingdings" pitchFamily="2" charset="2"/>
              <a:buChar char="v"/>
            </a:pPr>
            <a:r>
              <a:rPr lang="mn-MN" sz="2000" dirty="0" smtClean="0">
                <a:latin typeface="Times New Roman" pitchFamily="18" charset="0"/>
                <a:cs typeface="Times New Roman" pitchFamily="18" charset="0"/>
              </a:rPr>
              <a:t> Үнийн өсөлтийн хурдацыг сайжруулах юмуу,             бууруулахад  чиглүүлэн эрэлтийг хязгаарлах </a:t>
            </a:r>
          </a:p>
          <a:p>
            <a:r>
              <a:rPr lang="mn-MN" sz="2000" dirty="0" smtClean="0">
                <a:latin typeface="Times New Roman" pitchFamily="18" charset="0"/>
                <a:cs typeface="Times New Roman" pitchFamily="18" charset="0"/>
              </a:rPr>
              <a:t>  Гүйлгээн дэхь мөнгөн массыг хорогдуулах</a:t>
            </a:r>
          </a:p>
          <a:p>
            <a:pPr>
              <a:buFont typeface="Wingdings" pitchFamily="2" charset="2"/>
              <a:buChar char="v"/>
            </a:pPr>
            <a:r>
              <a:rPr lang="mn-MN" sz="2000" dirty="0" smtClean="0">
                <a:latin typeface="Times New Roman" pitchFamily="18" charset="0"/>
                <a:cs typeface="Times New Roman" pitchFamily="18" charset="0"/>
              </a:rPr>
              <a:t>Валютын ханшийг зохицуулах-Бусад нөхцөл хэвийн байхад валютын ханш буурвал экспортыг урамшуулж, импортыг хорогдуулдаг бөгөөд өсвөл эсрэгээр импортыг урамшуулж, экспортыг хязгаарладаг.</a:t>
            </a:r>
            <a:endParaRPr lang="mn-MN" sz="2000" dirty="0">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14348" y="714356"/>
            <a:ext cx="6500858" cy="5663089"/>
          </a:xfrm>
          <a:prstGeom prst="rect">
            <a:avLst/>
          </a:prstGeom>
        </p:spPr>
        <p:txBody>
          <a:bodyPr wrap="square">
            <a:spAutoFit/>
          </a:bodyPr>
          <a:lstStyle/>
          <a:p>
            <a:r>
              <a:rPr lang="mn-MN" sz="4000" b="1" dirty="0" smtClean="0">
                <a:solidFill>
                  <a:schemeClr val="accent5">
                    <a:lumMod val="75000"/>
                  </a:schemeClr>
                </a:solidFill>
                <a:latin typeface="Times New Roman" pitchFamily="18" charset="0"/>
                <a:cs typeface="Times New Roman" pitchFamily="18" charset="0"/>
              </a:rPr>
              <a:t>Урсгал тооцоо</a:t>
            </a:r>
          </a:p>
          <a:p>
            <a:r>
              <a:rPr lang="mn-MN" sz="2400" dirty="0" smtClean="0">
                <a:latin typeface="Times New Roman" pitchFamily="18" charset="0"/>
                <a:cs typeface="Times New Roman" pitchFamily="18" charset="0"/>
              </a:rPr>
              <a:t>Урсгал тооцоо нь бодит секторт хийгдсэн гүйлгээний нэгдсэн дүн байдаг ба дараах гурван бүрэлдэхүүн хэсэгтэй байдаг.</a:t>
            </a:r>
          </a:p>
          <a:p>
            <a:r>
              <a:rPr lang="mn-MN" sz="2400" dirty="0" smtClean="0">
                <a:latin typeface="Times New Roman" pitchFamily="18" charset="0"/>
                <a:cs typeface="Times New Roman" pitchFamily="18" charset="0"/>
              </a:rPr>
              <a:t> </a:t>
            </a:r>
          </a:p>
          <a:p>
            <a:pPr>
              <a:buFont typeface="Wingdings" pitchFamily="2" charset="2"/>
              <a:buChar char="v"/>
            </a:pPr>
            <a:r>
              <a:rPr lang="mn-MN" sz="2400" dirty="0" smtClean="0">
                <a:solidFill>
                  <a:schemeClr val="accent5">
                    <a:lumMod val="75000"/>
                  </a:schemeClr>
                </a:solidFill>
                <a:latin typeface="Times New Roman" pitchFamily="18" charset="0"/>
                <a:cs typeface="Times New Roman" pitchFamily="18" charset="0"/>
              </a:rPr>
              <a:t>- Худалдааны тэнцэл / цэвэр экспорт/</a:t>
            </a:r>
          </a:p>
          <a:p>
            <a:pPr>
              <a:buFont typeface="Wingdings" pitchFamily="2" charset="2"/>
              <a:buChar char="v"/>
            </a:pPr>
            <a:r>
              <a:rPr lang="mn-MN" sz="2400" dirty="0" smtClean="0">
                <a:solidFill>
                  <a:schemeClr val="accent5">
                    <a:lumMod val="75000"/>
                  </a:schemeClr>
                </a:solidFill>
                <a:latin typeface="Times New Roman" pitchFamily="18" charset="0"/>
                <a:cs typeface="Times New Roman" pitchFamily="18" charset="0"/>
              </a:rPr>
              <a:t>- Хүчин зүйлийн цэвэр орлого</a:t>
            </a:r>
          </a:p>
          <a:p>
            <a:pPr>
              <a:buFont typeface="Wingdings" pitchFamily="2" charset="2"/>
              <a:buChar char="v"/>
            </a:pPr>
            <a:r>
              <a:rPr lang="mn-MN" sz="2400" dirty="0" smtClean="0">
                <a:solidFill>
                  <a:schemeClr val="accent5">
                    <a:lumMod val="75000"/>
                  </a:schemeClr>
                </a:solidFill>
                <a:latin typeface="Times New Roman" pitchFamily="18" charset="0"/>
                <a:cs typeface="Times New Roman" pitchFamily="18" charset="0"/>
              </a:rPr>
              <a:t>- Урсгал шилжүүлэг</a:t>
            </a:r>
          </a:p>
          <a:p>
            <a:endParaRPr lang="mn-MN" sz="2400" dirty="0" smtClean="0">
              <a:latin typeface="Times New Roman" pitchFamily="18" charset="0"/>
              <a:cs typeface="Times New Roman" pitchFamily="18" charset="0"/>
            </a:endParaRPr>
          </a:p>
          <a:p>
            <a:r>
              <a:rPr lang="mn-MN" sz="2400" dirty="0" smtClean="0">
                <a:latin typeface="Times New Roman" pitchFamily="18" charset="0"/>
                <a:cs typeface="Times New Roman" pitchFamily="18" charset="0"/>
              </a:rPr>
              <a:t>Урсгал тооцооны тэнцлийн гол хэсэг нь цэвэр экспортод байдаг. Томъёолбол</a:t>
            </a:r>
            <a:r>
              <a:rPr lang="en-US" sz="2400" dirty="0" smtClean="0">
                <a:latin typeface="Times New Roman" pitchFamily="18" charset="0"/>
                <a:cs typeface="Times New Roman" pitchFamily="18" charset="0"/>
              </a:rPr>
              <a:t>:</a:t>
            </a:r>
          </a:p>
          <a:p>
            <a:endParaRPr lang="en-US" sz="2400" dirty="0" smtClean="0">
              <a:latin typeface="Times New Roman" pitchFamily="18" charset="0"/>
              <a:cs typeface="Times New Roman" pitchFamily="18" charset="0"/>
            </a:endParaRPr>
          </a:p>
          <a:p>
            <a:r>
              <a:rPr lang="mn-MN" sz="2000" dirty="0" smtClean="0">
                <a:latin typeface="Times New Roman" pitchFamily="18" charset="0"/>
                <a:cs typeface="Times New Roman" pitchFamily="18" charset="0"/>
              </a:rPr>
              <a:t>Урсгал тооцооны тэнцэл </a:t>
            </a:r>
            <a:r>
              <a:rPr lang="en-US" sz="2000" dirty="0" smtClean="0">
                <a:latin typeface="Times New Roman" pitchFamily="18" charset="0"/>
                <a:cs typeface="Times New Roman" pitchFamily="18" charset="0"/>
              </a:rPr>
              <a:t>(CA)=</a:t>
            </a:r>
            <a:r>
              <a:rPr lang="mn-MN" sz="2000" dirty="0" smtClean="0">
                <a:latin typeface="Times New Roman" pitchFamily="18" charset="0"/>
                <a:cs typeface="Times New Roman" pitchFamily="18" charset="0"/>
              </a:rPr>
              <a:t>Цэвэр экспорт </a:t>
            </a:r>
            <a:r>
              <a:rPr lang="en-US" sz="2000" dirty="0" smtClean="0">
                <a:latin typeface="Times New Roman" pitchFamily="18" charset="0"/>
                <a:cs typeface="Times New Roman" pitchFamily="18" charset="0"/>
              </a:rPr>
              <a:t>(</a:t>
            </a:r>
            <a:r>
              <a:rPr lang="en-US" sz="2000" dirty="0" err="1" smtClean="0"/>
              <a:t>N</a:t>
            </a:r>
            <a:r>
              <a:rPr lang="en-US" sz="2000" baseline="-25000" dirty="0" err="1" smtClean="0"/>
              <a:t>x</a:t>
            </a:r>
            <a:r>
              <a:rPr lang="en-US" sz="2000" dirty="0" smtClean="0">
                <a:latin typeface="Times New Roman" pitchFamily="18" charset="0"/>
                <a:cs typeface="Times New Roman" pitchFamily="18" charset="0"/>
              </a:rPr>
              <a:t>)+</a:t>
            </a:r>
            <a:r>
              <a:rPr lang="mn-MN" sz="2000" dirty="0" smtClean="0">
                <a:latin typeface="Times New Roman" pitchFamily="18" charset="0"/>
                <a:cs typeface="Times New Roman" pitchFamily="18" charset="0"/>
              </a:rPr>
              <a:t>Хүчин зүйлийн цэвэр орлого+Урсгал шилжүүлэг</a:t>
            </a:r>
          </a:p>
          <a:p>
            <a:endParaRPr lang="mn-MN"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mn-MN" sz="2800" dirty="0" smtClean="0">
                <a:solidFill>
                  <a:schemeClr val="accent5">
                    <a:lumMod val="75000"/>
                  </a:schemeClr>
                </a:solidFill>
                <a:latin typeface="Times New Roman" pitchFamily="18" charset="0"/>
                <a:cs typeface="Times New Roman" pitchFamily="18" charset="0"/>
              </a:rPr>
              <a:t>Худалдааны тэнцэл </a:t>
            </a:r>
            <a:br>
              <a:rPr lang="mn-MN" sz="2800" dirty="0" smtClean="0">
                <a:solidFill>
                  <a:schemeClr val="accent5">
                    <a:lumMod val="75000"/>
                  </a:schemeClr>
                </a:solidFill>
                <a:latin typeface="Times New Roman" pitchFamily="18" charset="0"/>
                <a:cs typeface="Times New Roman" pitchFamily="18" charset="0"/>
              </a:rPr>
            </a:br>
            <a:r>
              <a:rPr lang="mn-MN" sz="2800" dirty="0" smtClean="0">
                <a:solidFill>
                  <a:schemeClr val="accent5">
                    <a:lumMod val="75000"/>
                  </a:schemeClr>
                </a:solidFill>
                <a:latin typeface="Times New Roman" pitchFamily="18" charset="0"/>
                <a:cs typeface="Times New Roman" pitchFamily="18" charset="0"/>
              </a:rPr>
              <a:t>/Цэвэр экспорт/</a:t>
            </a:r>
            <a:endParaRPr lang="mn-MN" sz="2800" dirty="0">
              <a:solidFill>
                <a:schemeClr val="accent5">
                  <a:lumMod val="75000"/>
                </a:schemeClr>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10000"/>
          </a:bodyPr>
          <a:lstStyle/>
          <a:p>
            <a:pPr algn="ctr">
              <a:buNone/>
            </a:pPr>
            <a:r>
              <a:rPr lang="mn-MN" sz="2800" dirty="0" smtClean="0">
                <a:solidFill>
                  <a:srgbClr val="FF0000"/>
                </a:solidFill>
                <a:latin typeface="Times New Roman" pitchFamily="18" charset="0"/>
                <a:cs typeface="Times New Roman" pitchFamily="18" charset="0"/>
              </a:rPr>
              <a:t>   Худалдааны тэнцэлд дараах хүчин зүйлс нөлөөлдөг</a:t>
            </a:r>
          </a:p>
          <a:p>
            <a:pPr>
              <a:buFont typeface="Wingdings" pitchFamily="2" charset="2"/>
              <a:buChar char="v"/>
            </a:pPr>
            <a:r>
              <a:rPr lang="mn-MN" sz="2800" dirty="0" smtClean="0">
                <a:solidFill>
                  <a:schemeClr val="accent5">
                    <a:lumMod val="75000"/>
                  </a:schemeClr>
                </a:solidFill>
                <a:latin typeface="Times New Roman" pitchFamily="18" charset="0"/>
                <a:cs typeface="Times New Roman" pitchFamily="18" charset="0"/>
              </a:rPr>
              <a:t>-</a:t>
            </a:r>
            <a:r>
              <a:rPr lang="mn-MN" sz="2800" dirty="0" smtClean="0">
                <a:latin typeface="Times New Roman" pitchFamily="18" charset="0"/>
                <a:cs typeface="Times New Roman" pitchFamily="18" charset="0"/>
              </a:rPr>
              <a:t> Дотоод болон гадаадын бүтээгдэхүүн үйлчилгээнээс авах хэрэглэгчийн таашаал </a:t>
            </a:r>
          </a:p>
          <a:p>
            <a:r>
              <a:rPr lang="mn-MN" sz="2800" dirty="0" smtClean="0">
                <a:latin typeface="Times New Roman" pitchFamily="18" charset="0"/>
                <a:cs typeface="Times New Roman" pitchFamily="18" charset="0"/>
              </a:rPr>
              <a:t> Зарим хүмүүс брендийн бүтээгдэхүүн хэрэглэх сонирхолтой байдаг. Эдгээр бүтээгдэхүүнийг хэрэглэх таашаал их байгаа нь импортыг нэмэгдүүлэх үндэс болдог тул худалдааны тэнцэл алдагдалтай гаргахад хүргэдэг. Харин дотоодын бүтээгдэхүүнийг хэрэглэгчид илүү таашаадаг бол импорт буурсанаар худалдааны тэнцэл сайжирна. </a:t>
            </a:r>
          </a:p>
          <a:p>
            <a:endParaRPr lang="mn-MN"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28662" y="857232"/>
            <a:ext cx="5929338" cy="3416320"/>
          </a:xfrm>
          <a:prstGeom prst="rect">
            <a:avLst/>
          </a:prstGeom>
        </p:spPr>
        <p:txBody>
          <a:bodyPr wrap="square">
            <a:spAutoFit/>
          </a:bodyPr>
          <a:lstStyle/>
          <a:p>
            <a:r>
              <a:rPr lang="mn-MN" sz="2400" dirty="0" smtClean="0">
                <a:solidFill>
                  <a:schemeClr val="accent5">
                    <a:lumMod val="75000"/>
                  </a:schemeClr>
                </a:solidFill>
                <a:latin typeface="Times New Roman" pitchFamily="18" charset="0"/>
                <a:cs typeface="Times New Roman" pitchFamily="18" charset="0"/>
              </a:rPr>
              <a:t>Бүтээгдэхүүн үйлчилгээний дотоодын болон гадаадын үнэ </a:t>
            </a:r>
          </a:p>
          <a:p>
            <a:pPr>
              <a:buFont typeface="Wingdings" pitchFamily="2" charset="2"/>
              <a:buChar char="v"/>
            </a:pPr>
            <a:r>
              <a:rPr lang="mn-MN" sz="2400" dirty="0" smtClean="0">
                <a:solidFill>
                  <a:schemeClr val="accent5">
                    <a:lumMod val="75000"/>
                  </a:schemeClr>
                </a:solidFill>
                <a:latin typeface="Times New Roman" pitchFamily="18" charset="0"/>
                <a:cs typeface="Times New Roman" pitchFamily="18" charset="0"/>
              </a:rPr>
              <a:t>- </a:t>
            </a:r>
            <a:r>
              <a:rPr lang="mn-MN" sz="2400" dirty="0" smtClean="0">
                <a:latin typeface="Times New Roman" pitchFamily="18" charset="0"/>
                <a:cs typeface="Times New Roman" pitchFamily="18" charset="0"/>
              </a:rPr>
              <a:t>Хэрвээ бүтээгдэхүүн үйлчилгээний дотоодын үнэ өсвөл бусад улсуудын Монголоос авахыг хүссэн бүтээгдэхүүний эрэлт буурах буюу экспорт багассанаар худалдааны тэнцэл муудна.  Харин гадаадын үнэ өсвөл импортын эрэлт буурсанаар худалдааны тэнцэл сайжирна.</a:t>
            </a:r>
            <a:endParaRPr lang="mn-MN" sz="2400" dirty="0">
              <a:latin typeface="Times New Roman" pitchFamily="18" charset="0"/>
              <a:cs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00100" y="1214422"/>
            <a:ext cx="5857900" cy="4093428"/>
          </a:xfrm>
          <a:prstGeom prst="rect">
            <a:avLst/>
          </a:prstGeom>
        </p:spPr>
        <p:txBody>
          <a:bodyPr wrap="square">
            <a:spAutoFit/>
          </a:bodyPr>
          <a:lstStyle/>
          <a:p>
            <a:r>
              <a:rPr lang="mn-MN" sz="2000" dirty="0" smtClean="0">
                <a:solidFill>
                  <a:schemeClr val="accent5">
                    <a:lumMod val="75000"/>
                  </a:schemeClr>
                </a:solidFill>
                <a:latin typeface="Times New Roman" pitchFamily="18" charset="0"/>
                <a:cs typeface="Times New Roman" pitchFamily="18" charset="0"/>
              </a:rPr>
              <a:t>Валютын ханш</a:t>
            </a:r>
          </a:p>
          <a:p>
            <a:pPr marL="342900" indent="-342900">
              <a:buFont typeface="Wingdings" pitchFamily="2" charset="2"/>
              <a:buChar char="v"/>
            </a:pPr>
            <a:r>
              <a:rPr lang="mn-MN" sz="2000" dirty="0" smtClean="0">
                <a:solidFill>
                  <a:schemeClr val="accent5">
                    <a:lumMod val="75000"/>
                  </a:schemeClr>
                </a:solidFill>
                <a:latin typeface="Times New Roman" pitchFamily="18" charset="0"/>
                <a:cs typeface="Times New Roman" pitchFamily="18" charset="0"/>
              </a:rPr>
              <a:t>- </a:t>
            </a:r>
            <a:r>
              <a:rPr lang="mn-MN" sz="2000" dirty="0" smtClean="0">
                <a:latin typeface="Times New Roman" pitchFamily="18" charset="0"/>
                <a:cs typeface="Times New Roman" pitchFamily="18" charset="0"/>
              </a:rPr>
              <a:t>Гадаадын валютын ханш өсөх нь Монгол улсын төгрөгөөр илэрхийлэгдэх импортын бүтээгдэхүүний үнийг өсгөж гадаад валютаар илэрхийлэгдэх экспортын бүтээгдэхүүний үнийг бууруулна. Экспортын бүтээгдэхүүний үнийн бууралт нь экспортын эрэлтийг нэмэгдүүлж, импортын бүтээгдэхүүний үнийн өсөлт нь импортын эрэлтийг бууруулсанаар худалдааны тэнцэл сайжирна. Валютын ханш буурахад гадаад валютаар илэрхийлэгдэх импортын барааны үнэ буурч , экспортын бүтээгдэхүүний  үнэ өсөх тул худалдааны тэнцэл муудна.</a:t>
            </a:r>
            <a:endParaRPr lang="mn-MN" sz="2000" dirty="0">
              <a:solidFill>
                <a:schemeClr val="accent5">
                  <a:lumMod val="75000"/>
                </a:schemeClr>
              </a:solidFill>
              <a:latin typeface="Times New Roman" pitchFamily="18" charset="0"/>
              <a:cs typeface="Times New Roman"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00100" y="1071546"/>
            <a:ext cx="5857900" cy="3785652"/>
          </a:xfrm>
          <a:prstGeom prst="rect">
            <a:avLst/>
          </a:prstGeom>
        </p:spPr>
        <p:txBody>
          <a:bodyPr wrap="square">
            <a:spAutoFit/>
          </a:bodyPr>
          <a:lstStyle/>
          <a:p>
            <a:r>
              <a:rPr lang="mn-MN" sz="2400" dirty="0" smtClean="0">
                <a:solidFill>
                  <a:schemeClr val="accent5">
                    <a:lumMod val="75000"/>
                  </a:schemeClr>
                </a:solidFill>
                <a:latin typeface="Times New Roman" pitchFamily="18" charset="0"/>
                <a:cs typeface="Times New Roman" pitchFamily="18" charset="0"/>
              </a:rPr>
              <a:t>Олон улсын худалдааны бодлого</a:t>
            </a:r>
          </a:p>
          <a:p>
            <a:endParaRPr lang="mn-MN" sz="2400" dirty="0" smtClean="0">
              <a:solidFill>
                <a:schemeClr val="accent5">
                  <a:lumMod val="75000"/>
                </a:schemeClr>
              </a:solidFill>
              <a:latin typeface="Times New Roman" pitchFamily="18" charset="0"/>
              <a:cs typeface="Times New Roman" pitchFamily="18" charset="0"/>
            </a:endParaRPr>
          </a:p>
          <a:p>
            <a:pPr>
              <a:buFont typeface="Wingdings" pitchFamily="2" charset="2"/>
              <a:buChar char="v"/>
            </a:pPr>
            <a:r>
              <a:rPr lang="mn-MN" sz="2400" dirty="0" smtClean="0">
                <a:solidFill>
                  <a:schemeClr val="accent5">
                    <a:lumMod val="75000"/>
                  </a:schemeClr>
                </a:solidFill>
                <a:latin typeface="Times New Roman" pitchFamily="18" charset="0"/>
                <a:cs typeface="Times New Roman" pitchFamily="18" charset="0"/>
              </a:rPr>
              <a:t>- </a:t>
            </a:r>
            <a:r>
              <a:rPr lang="mn-MN" sz="2400" dirty="0" smtClean="0">
                <a:latin typeface="Times New Roman" pitchFamily="18" charset="0"/>
                <a:cs typeface="Times New Roman" pitchFamily="18" charset="0"/>
              </a:rPr>
              <a:t>Худалдааны бодлого зөв сайн хэрэгжиж чадвал худалдааны тэнцэл сайжрах боломжтой. Жишээ нь импортын татварыг ногдуулах нь худалдааны тэнцлийг муутгах ч хэрвээ дотоодын үйлдвэрлэлийн өрсөлдөх чадварыг сайжруулж, нэмүү өртөг шингэсэн экспортыг нэмэгдүүлж чадвал худалдааны тэнцэл сайжирна.</a:t>
            </a:r>
            <a:endParaRPr lang="mn-MN" sz="2400" dirty="0">
              <a:solidFill>
                <a:schemeClr val="accent5">
                  <a:lumMod val="75000"/>
                </a:schemeClr>
              </a:solidFill>
              <a:latin typeface="Times New Roman" pitchFamily="18" charset="0"/>
              <a:cs typeface="Times New Roman"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mn-MN" sz="2800" dirty="0" smtClean="0">
                <a:solidFill>
                  <a:schemeClr val="accent5">
                    <a:lumMod val="75000"/>
                  </a:schemeClr>
                </a:solidFill>
                <a:latin typeface="Times New Roman" pitchFamily="18" charset="0"/>
                <a:cs typeface="Times New Roman" pitchFamily="18" charset="0"/>
              </a:rPr>
              <a:t>Хүчин зүйлийн цэвэр орлого</a:t>
            </a:r>
            <a:endParaRPr lang="mn-MN" sz="2800" dirty="0">
              <a:solidFill>
                <a:schemeClr val="accent5">
                  <a:lumMod val="75000"/>
                </a:schemeClr>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lnSpcReduction="10000"/>
          </a:bodyPr>
          <a:lstStyle/>
          <a:p>
            <a:r>
              <a:rPr lang="mn-MN" sz="2400" dirty="0" smtClean="0">
                <a:latin typeface="Times New Roman" pitchFamily="18" charset="0"/>
                <a:cs typeface="Times New Roman" pitchFamily="18" charset="0"/>
              </a:rPr>
              <a:t>Энэ нь нэг талт мөнгөн урсгалын цэвэр дүн юм. </a:t>
            </a:r>
          </a:p>
          <a:p>
            <a:pPr>
              <a:buNone/>
            </a:pPr>
            <a:r>
              <a:rPr lang="mn-MN" sz="2400" dirty="0" smtClean="0">
                <a:latin typeface="Times New Roman" pitchFamily="18" charset="0"/>
                <a:cs typeface="Times New Roman" pitchFamily="18" charset="0"/>
              </a:rPr>
              <a:t>  Өөрөөр хэлбэл Монгол улс руу орж ирж буй хүчин зүйлийн орлогоос, гадаад улс руу гарч буй хүчин зүйлийн төлбөрийг хассан зөрүү болно. Хүчин зүйлийн орлого нь хөрөнгө оруулалтын ашиг болон ногдол ашиг, үнэт цаасны хөрөнгө оруулалтын хүүгийн орлого зэрэг болно. Жишээ нь Монгол улсын иргэн Солонгос улсын нэгэн компаний хувьцааг эзэмшдэг бол жил бүр авах хувьцааны ашиг нь хүчин зүйлийн орлого болно. Харин Солонгос улсын иргэний Монголд үйл ажиллагаа явуулж буй компаний Солонгос руу шилжүүлж буй  хөрөнгө оруулалтын ашиг нь хүчин зүйлийн төлбөрт тооцогдоно.</a:t>
            </a:r>
            <a:endParaRPr lang="mn-MN" sz="2400" dirty="0">
              <a:latin typeface="Times New Roman" pitchFamily="18" charset="0"/>
              <a:cs typeface="Times New Roman"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mn-MN" sz="2800" dirty="0" smtClean="0">
                <a:solidFill>
                  <a:schemeClr val="accent5">
                    <a:lumMod val="75000"/>
                  </a:schemeClr>
                </a:solidFill>
                <a:latin typeface="Times New Roman" pitchFamily="18" charset="0"/>
                <a:cs typeface="Times New Roman" pitchFamily="18" charset="0"/>
              </a:rPr>
              <a:t>Урсгал шилжүүлэг</a:t>
            </a:r>
            <a:endParaRPr lang="mn-MN" sz="2800" dirty="0">
              <a:solidFill>
                <a:schemeClr val="accent5">
                  <a:lumMod val="75000"/>
                </a:schemeClr>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mn-MN" sz="2400" dirty="0" smtClean="0">
                <a:latin typeface="Times New Roman" pitchFamily="18" charset="0"/>
                <a:cs typeface="Times New Roman" pitchFamily="18" charset="0"/>
              </a:rPr>
              <a:t>Гадаад улсуудаас хандивласан буцалтгүй тусламж, бэлэг, хувь хүмүүс болон байгууллагуудын мөнгөн шилжүүлэг ордог.</a:t>
            </a:r>
            <a:endParaRPr lang="mn-MN" sz="2400" dirty="0">
              <a:latin typeface="Times New Roman" pitchFamily="18" charset="0"/>
              <a:cs typeface="Times New Roman"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mn-MN" sz="3600" dirty="0" smtClean="0">
                <a:solidFill>
                  <a:schemeClr val="accent5">
                    <a:lumMod val="75000"/>
                  </a:schemeClr>
                </a:solidFill>
                <a:latin typeface="Times New Roman" pitchFamily="18" charset="0"/>
                <a:cs typeface="Times New Roman" pitchFamily="18" charset="0"/>
              </a:rPr>
              <a:t>Капитал тооцоо</a:t>
            </a:r>
            <a:endParaRPr lang="mn-MN" sz="3600" dirty="0">
              <a:solidFill>
                <a:schemeClr val="accent5">
                  <a:lumMod val="75000"/>
                </a:schemeClr>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mn-MN" sz="2400" dirty="0" smtClean="0">
                <a:latin typeface="Times New Roman" pitchFamily="18" charset="0"/>
                <a:cs typeface="Times New Roman" pitchFamily="18" charset="0"/>
              </a:rPr>
              <a:t>Капитал тооцоо гэдэг нь аливаа улсын гадаадын хөрөнгийн зах зээл дэхь худалдан авалтаас тухайн улсын хөрөнгийн зах зээлээс худалдан авсан дүнг хассан зөрүү байна. Хоёр төрлийн хөрөнгийн шилжилт хийгдэж болно. Үүнд ААН болон үндсэн хөрөнгө худалдан авах буюу эзэмших шууд хөрөнгө оруулалт ба ЗГ-ын болон ААН-ийн үнэт цаасны худалдан авалтын үйл ажиллагаа орно.</a:t>
            </a:r>
            <a:endParaRPr lang="mn-MN" sz="2400" dirty="0">
              <a:latin typeface="Times New Roman" pitchFamily="18" charset="0"/>
              <a:cs typeface="Times New Roman"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00100" y="928670"/>
            <a:ext cx="5857900" cy="3046988"/>
          </a:xfrm>
          <a:prstGeom prst="rect">
            <a:avLst/>
          </a:prstGeom>
        </p:spPr>
        <p:txBody>
          <a:bodyPr wrap="square">
            <a:spAutoFit/>
          </a:bodyPr>
          <a:lstStyle/>
          <a:p>
            <a:r>
              <a:rPr lang="mn-MN" sz="2400" dirty="0" smtClean="0">
                <a:latin typeface="Times New Roman" pitchFamily="18" charset="0"/>
                <a:cs typeface="Times New Roman" pitchFamily="18" charset="0"/>
              </a:rPr>
              <a:t>Капитал тооцоо нь эерэг ба сөрөг байж болдог. Эерэг бол дотоодын иргэд гадаадын иргэдээс илүү хэмжээний хөрөнгө худалдаж авсан гэсэн үг ба энэ үед капитал тэнцэл эерэг гарна. Сөрөг бол гадаадын иргэд манай улсын иргэдээс илүү хэмжээний хөрөнгө худалдан авсан ба капитал тэнцэл алдагдалтай гарна.</a:t>
            </a:r>
            <a:endParaRPr lang="mn-MN" sz="2400" dirty="0">
              <a:latin typeface="Times New Roman" pitchFamily="18" charset="0"/>
              <a:cs typeface="Times New Roman"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71538" y="928670"/>
            <a:ext cx="5786462" cy="5201424"/>
          </a:xfrm>
          <a:prstGeom prst="rect">
            <a:avLst/>
          </a:prstGeom>
        </p:spPr>
        <p:txBody>
          <a:bodyPr wrap="square">
            <a:spAutoFit/>
          </a:bodyPr>
          <a:lstStyle/>
          <a:p>
            <a:r>
              <a:rPr lang="mn-MN" sz="2400" dirty="0" smtClean="0">
                <a:solidFill>
                  <a:srgbClr val="FF0000"/>
                </a:solidFill>
                <a:latin typeface="Times New Roman" pitchFamily="18" charset="0"/>
                <a:cs typeface="Times New Roman" pitchFamily="18" charset="0"/>
              </a:rPr>
              <a:t>Капитал тооцоонд дараах хүчин зүйлс нөлөөлдөг</a:t>
            </a:r>
          </a:p>
          <a:p>
            <a:pPr>
              <a:buFont typeface="Wingdings" pitchFamily="2" charset="2"/>
              <a:buChar char="v"/>
            </a:pPr>
            <a:r>
              <a:rPr lang="mn-MN" sz="2400" dirty="0" smtClean="0">
                <a:solidFill>
                  <a:schemeClr val="accent5">
                    <a:lumMod val="75000"/>
                  </a:schemeClr>
                </a:solidFill>
                <a:latin typeface="Times New Roman" pitchFamily="18" charset="0"/>
                <a:cs typeface="Times New Roman" pitchFamily="18" charset="0"/>
              </a:rPr>
              <a:t>-</a:t>
            </a:r>
            <a:r>
              <a:rPr lang="mn-MN" sz="2400" dirty="0" smtClean="0">
                <a:latin typeface="Times New Roman" pitchFamily="18" charset="0"/>
                <a:cs typeface="Times New Roman" pitchFamily="18" charset="0"/>
              </a:rPr>
              <a:t> </a:t>
            </a:r>
            <a:r>
              <a:rPr lang="mn-MN" sz="2000" dirty="0" smtClean="0">
                <a:latin typeface="Times New Roman" pitchFamily="18" charset="0"/>
                <a:cs typeface="Times New Roman" pitchFamily="18" charset="0"/>
              </a:rPr>
              <a:t>Хөрөнгийн бодит хүү</a:t>
            </a:r>
          </a:p>
          <a:p>
            <a:r>
              <a:rPr lang="mn-MN" sz="2000" dirty="0" smtClean="0">
                <a:latin typeface="Times New Roman" pitchFamily="18" charset="0"/>
                <a:cs typeface="Times New Roman" pitchFamily="18" charset="0"/>
              </a:rPr>
              <a:t>    Хөрөнгө хүү багатай хэсгээс хөрөнгө өндөртэй хэсэг рүү шилждэг. Гадаадын хөрөнгийн хүү өндөр байвал хөрөнгийн гадагшлах урсгал ихсэх ба энэ нь капитал тэнцлийг муутгана.Харин гадаадын хүүгийн түвшин бага бол  капиталын дотогшлох урсгал бий болж капитал тэнцэл  сайжирна. </a:t>
            </a:r>
          </a:p>
          <a:p>
            <a:pPr>
              <a:buFont typeface="Wingdings" pitchFamily="2" charset="2"/>
              <a:buChar char="v"/>
            </a:pPr>
            <a:r>
              <a:rPr lang="mn-MN" sz="2000" dirty="0" smtClean="0">
                <a:solidFill>
                  <a:schemeClr val="accent5">
                    <a:lumMod val="75000"/>
                  </a:schemeClr>
                </a:solidFill>
                <a:latin typeface="Times New Roman" pitchFamily="18" charset="0"/>
                <a:cs typeface="Times New Roman" pitchFamily="18" charset="0"/>
              </a:rPr>
              <a:t>- </a:t>
            </a:r>
            <a:r>
              <a:rPr lang="mn-MN" sz="2000" dirty="0" smtClean="0">
                <a:latin typeface="Times New Roman" pitchFamily="18" charset="0"/>
                <a:cs typeface="Times New Roman" pitchFamily="18" charset="0"/>
              </a:rPr>
              <a:t>Эдийн засгийн болон улс төрийн тогтворгүй байдал –Энэ байдал бага бол хөрөнгө оруулалтын хүлээгдэж буй ашиг өндөр , тогтвортой байх боломжтой. Тогтворгүй байдал өндөр бол хөрөнгө их хэмжээгээр гадагшлаж капитал тэнцэтгэл алдагдана.</a:t>
            </a:r>
            <a:endParaRPr lang="mn-MN" sz="2000" dirty="0" smtClean="0">
              <a:solidFill>
                <a:schemeClr val="accent5">
                  <a:lumMod val="75000"/>
                </a:schemeClr>
              </a:solidFill>
              <a:latin typeface="Times New Roman" pitchFamily="18" charset="0"/>
              <a:cs typeface="Times New Roman"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mn-MN" dirty="0" smtClean="0">
                <a:solidFill>
                  <a:schemeClr val="accent5">
                    <a:lumMod val="75000"/>
                  </a:schemeClr>
                </a:solidFill>
                <a:latin typeface="Times New Roman" pitchFamily="18" charset="0"/>
                <a:cs typeface="Times New Roman" pitchFamily="18" charset="0"/>
              </a:rPr>
              <a:t>Төлбөрийн тэнцэл хангагдах нөхцөл</a:t>
            </a:r>
            <a:endParaRPr lang="mn-MN" dirty="0">
              <a:solidFill>
                <a:schemeClr val="accent5">
                  <a:lumMod val="75000"/>
                </a:schemeClr>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mn-MN" sz="2400" dirty="0" smtClean="0">
                <a:latin typeface="Times New Roman" pitchFamily="18" charset="0"/>
                <a:cs typeface="Times New Roman" pitchFamily="18" charset="0"/>
              </a:rPr>
              <a:t>Урсгал тооцоо болон капитал тооцоо нь бүтээгдэхүүн, үйлчилгээний болон хөрөнгө санхүүгийн урсгалын үлдэгдлийг харуулдаг.</a:t>
            </a:r>
          </a:p>
          <a:p>
            <a:pPr>
              <a:buNone/>
            </a:pPr>
            <a:r>
              <a:rPr lang="mn-MN" sz="2400" dirty="0" smtClean="0">
                <a:latin typeface="Times New Roman" pitchFamily="18" charset="0"/>
                <a:cs typeface="Times New Roman" pitchFamily="18" charset="0"/>
              </a:rPr>
              <a:t>   Тухайн эдийн засгийн бусад эдийн засагтай хийсэн нийт гүйлгээний тэнцэл хангагдахын тулд урсгал тооцоо болон капитал тооцооны нийлбэр тэгтэй тэнцүү байх ёстой.</a:t>
            </a:r>
            <a:endParaRPr lang="mn-MN" sz="2400" dirty="0">
              <a:latin typeface="Times New Roman" pitchFamily="18" charset="0"/>
              <a:cs typeface="Times New Roman"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714348" y="395030"/>
          <a:ext cx="7072362" cy="5976499"/>
        </p:xfrm>
        <a:graphic>
          <a:graphicData uri="http://schemas.openxmlformats.org/drawingml/2006/table">
            <a:tbl>
              <a:tblPr firstRow="1" bandRow="1">
                <a:tableStyleId>{5C22544A-7EE6-4342-B048-85BDC9FD1C3A}</a:tableStyleId>
              </a:tblPr>
              <a:tblGrid>
                <a:gridCol w="5845524"/>
                <a:gridCol w="1226838"/>
              </a:tblGrid>
              <a:tr h="383623">
                <a:tc>
                  <a:txBody>
                    <a:bodyPr/>
                    <a:lstStyle/>
                    <a:p>
                      <a:r>
                        <a:rPr lang="mn-MN" sz="1200" dirty="0" smtClean="0"/>
                        <a:t>1. Урсгал</a:t>
                      </a:r>
                      <a:r>
                        <a:rPr lang="mn-MN" sz="1200" baseline="0" dirty="0" smtClean="0"/>
                        <a:t> тэнцэл </a:t>
                      </a:r>
                      <a:r>
                        <a:rPr lang="en-US" sz="1200" baseline="0" dirty="0" smtClean="0"/>
                        <a:t>(</a:t>
                      </a:r>
                      <a:r>
                        <a:rPr lang="mn-MN" sz="1200" baseline="0" dirty="0" smtClean="0"/>
                        <a:t>А+Б+В</a:t>
                      </a:r>
                      <a:r>
                        <a:rPr lang="en-US" sz="1200" baseline="0" dirty="0" smtClean="0"/>
                        <a:t>)</a:t>
                      </a:r>
                      <a:endParaRPr lang="mn-MN" sz="1200" dirty="0"/>
                    </a:p>
                  </a:txBody>
                  <a:tcPr anchor="ctr"/>
                </a:tc>
                <a:tc>
                  <a:txBody>
                    <a:bodyPr/>
                    <a:lstStyle/>
                    <a:p>
                      <a:r>
                        <a:rPr lang="mn-MN" sz="1200" dirty="0" smtClean="0"/>
                        <a:t>372.2</a:t>
                      </a:r>
                      <a:endParaRPr lang="mn-MN" sz="1200" dirty="0"/>
                    </a:p>
                  </a:txBody>
                  <a:tcPr anchor="ctr"/>
                </a:tc>
              </a:tr>
              <a:tr h="383623">
                <a:tc>
                  <a:txBody>
                    <a:bodyPr/>
                    <a:lstStyle/>
                    <a:p>
                      <a:r>
                        <a:rPr lang="mn-MN" sz="1200" dirty="0" smtClean="0"/>
                        <a:t>А.Бараа</a:t>
                      </a:r>
                      <a:r>
                        <a:rPr lang="mn-MN" sz="1200" baseline="0" dirty="0" smtClean="0"/>
                        <a:t> ба үйлчилгээний худалдаа</a:t>
                      </a:r>
                      <a:endParaRPr lang="mn-MN" sz="1200" dirty="0"/>
                    </a:p>
                  </a:txBody>
                  <a:tcPr anchor="ctr"/>
                </a:tc>
                <a:tc>
                  <a:txBody>
                    <a:bodyPr/>
                    <a:lstStyle/>
                    <a:p>
                      <a:r>
                        <a:rPr lang="mn-MN" sz="1200" dirty="0" smtClean="0"/>
                        <a:t>203.4</a:t>
                      </a:r>
                      <a:endParaRPr lang="mn-MN" sz="1200" dirty="0"/>
                    </a:p>
                  </a:txBody>
                  <a:tcPr anchor="ctr"/>
                </a:tc>
              </a:tr>
              <a:tr h="343704">
                <a:tc>
                  <a:txBody>
                    <a:bodyPr/>
                    <a:lstStyle/>
                    <a:p>
                      <a:r>
                        <a:rPr lang="mn-MN" sz="1200" dirty="0" smtClean="0"/>
                        <a:t>            а</a:t>
                      </a:r>
                      <a:r>
                        <a:rPr lang="en-US" sz="1200" dirty="0" smtClean="0"/>
                        <a:t>)</a:t>
                      </a:r>
                      <a:r>
                        <a:rPr lang="en-US" sz="1200" baseline="0" dirty="0" smtClean="0"/>
                        <a:t> </a:t>
                      </a:r>
                      <a:r>
                        <a:rPr lang="mn-MN" sz="1200" baseline="0" dirty="0" smtClean="0"/>
                        <a:t>Бараа </a:t>
                      </a:r>
                      <a:r>
                        <a:rPr lang="en-US" sz="1200" baseline="0" dirty="0" smtClean="0"/>
                        <a:t>(1-2)</a:t>
                      </a:r>
                      <a:endParaRPr lang="mn-MN" sz="1200" dirty="0"/>
                    </a:p>
                  </a:txBody>
                  <a:tcPr anchor="ctr"/>
                </a:tc>
                <a:tc>
                  <a:txBody>
                    <a:bodyPr/>
                    <a:lstStyle/>
                    <a:p>
                      <a:r>
                        <a:rPr lang="mn-MN" sz="1200" dirty="0" smtClean="0"/>
                        <a:t>136.2</a:t>
                      </a:r>
                      <a:endParaRPr lang="mn-MN" sz="1200" dirty="0"/>
                    </a:p>
                  </a:txBody>
                  <a:tcPr anchor="ctr"/>
                </a:tc>
              </a:tr>
              <a:tr h="284401">
                <a:tc>
                  <a:txBody>
                    <a:bodyPr/>
                    <a:lstStyle/>
                    <a:p>
                      <a:r>
                        <a:rPr lang="en-US" sz="1200" dirty="0" smtClean="0"/>
                        <a:t>                                1</a:t>
                      </a:r>
                      <a:r>
                        <a:rPr lang="mn-MN" sz="1200" dirty="0" smtClean="0"/>
                        <a:t>.</a:t>
                      </a:r>
                      <a:r>
                        <a:rPr lang="mn-MN" sz="1200" baseline="0" dirty="0" smtClean="0"/>
                        <a:t> Экспорт ФОБ</a:t>
                      </a:r>
                    </a:p>
                  </a:txBody>
                  <a:tcPr anchor="ctr"/>
                </a:tc>
                <a:tc>
                  <a:txBody>
                    <a:bodyPr/>
                    <a:lstStyle/>
                    <a:p>
                      <a:r>
                        <a:rPr lang="mn-MN" sz="1200" dirty="0" smtClean="0"/>
                        <a:t>1543.9</a:t>
                      </a:r>
                      <a:endParaRPr lang="mn-MN" sz="1200" dirty="0"/>
                    </a:p>
                  </a:txBody>
                  <a:tcPr anchor="ctr"/>
                </a:tc>
              </a:tr>
              <a:tr h="383623">
                <a:tc>
                  <a:txBody>
                    <a:bodyPr/>
                    <a:lstStyle/>
                    <a:p>
                      <a:r>
                        <a:rPr lang="mn-MN" sz="1200" dirty="0" smtClean="0"/>
                        <a:t>                                2.</a:t>
                      </a:r>
                      <a:r>
                        <a:rPr lang="mn-MN" sz="1200" baseline="0" dirty="0" smtClean="0"/>
                        <a:t> Импорт ФОБ</a:t>
                      </a:r>
                      <a:endParaRPr lang="mn-MN" sz="1200" dirty="0"/>
                    </a:p>
                  </a:txBody>
                  <a:tcPr anchor="ctr"/>
                </a:tc>
                <a:tc>
                  <a:txBody>
                    <a:bodyPr/>
                    <a:lstStyle/>
                    <a:p>
                      <a:r>
                        <a:rPr lang="mn-MN" sz="1200" dirty="0" smtClean="0"/>
                        <a:t>-1407.7</a:t>
                      </a:r>
                      <a:endParaRPr lang="mn-MN" sz="1200" dirty="0"/>
                    </a:p>
                  </a:txBody>
                  <a:tcPr anchor="ctr"/>
                </a:tc>
              </a:tr>
              <a:tr h="383623">
                <a:tc>
                  <a:txBody>
                    <a:bodyPr/>
                    <a:lstStyle/>
                    <a:p>
                      <a:r>
                        <a:rPr lang="mn-MN" sz="1200" dirty="0" smtClean="0"/>
                        <a:t>            б</a:t>
                      </a:r>
                      <a:r>
                        <a:rPr lang="en-US" sz="1200" dirty="0" smtClean="0"/>
                        <a:t>)</a:t>
                      </a:r>
                      <a:r>
                        <a:rPr lang="en-US" sz="1200" baseline="0" dirty="0" smtClean="0"/>
                        <a:t> </a:t>
                      </a:r>
                      <a:r>
                        <a:rPr lang="mn-MN" sz="1200" baseline="0" dirty="0" smtClean="0"/>
                        <a:t>Үйлчилгээний тэнцэл</a:t>
                      </a:r>
                      <a:endParaRPr lang="mn-MN" sz="1200" dirty="0"/>
                    </a:p>
                  </a:txBody>
                  <a:tcPr anchor="ctr"/>
                </a:tc>
                <a:tc>
                  <a:txBody>
                    <a:bodyPr/>
                    <a:lstStyle/>
                    <a:p>
                      <a:r>
                        <a:rPr lang="mn-MN" sz="1200" dirty="0" smtClean="0"/>
                        <a:t>67.2</a:t>
                      </a:r>
                      <a:endParaRPr lang="mn-MN" sz="1200" dirty="0"/>
                    </a:p>
                  </a:txBody>
                  <a:tcPr anchor="ctr"/>
                </a:tc>
              </a:tr>
              <a:tr h="383623">
                <a:tc>
                  <a:txBody>
                    <a:bodyPr/>
                    <a:lstStyle/>
                    <a:p>
                      <a:r>
                        <a:rPr lang="mn-MN" sz="1200" dirty="0" smtClean="0"/>
                        <a:t> Б.</a:t>
                      </a:r>
                      <a:r>
                        <a:rPr lang="mn-MN" sz="1200" baseline="0" dirty="0" smtClean="0"/>
                        <a:t> Цэвэр орлого</a:t>
                      </a:r>
                      <a:endParaRPr lang="mn-MN" sz="1200" dirty="0"/>
                    </a:p>
                  </a:txBody>
                  <a:tcPr anchor="ctr"/>
                </a:tc>
                <a:tc>
                  <a:txBody>
                    <a:bodyPr/>
                    <a:lstStyle/>
                    <a:p>
                      <a:r>
                        <a:rPr lang="mn-MN" sz="1200" dirty="0" smtClean="0"/>
                        <a:t>-42.7</a:t>
                      </a:r>
                      <a:endParaRPr lang="mn-MN" sz="1200" dirty="0"/>
                    </a:p>
                  </a:txBody>
                  <a:tcPr anchor="ctr"/>
                </a:tc>
              </a:tr>
              <a:tr h="383623">
                <a:tc>
                  <a:txBody>
                    <a:bodyPr/>
                    <a:lstStyle/>
                    <a:p>
                      <a:r>
                        <a:rPr lang="mn-MN" sz="1200" dirty="0" smtClean="0"/>
                        <a:t> В.</a:t>
                      </a:r>
                      <a:r>
                        <a:rPr lang="mn-MN" sz="1200" baseline="0" dirty="0" smtClean="0"/>
                        <a:t> Урсгал шилжүүлэг </a:t>
                      </a:r>
                      <a:r>
                        <a:rPr lang="en-US" sz="1200" baseline="0" dirty="0" smtClean="0"/>
                        <a:t>(</a:t>
                      </a:r>
                      <a:r>
                        <a:rPr lang="mn-MN" sz="1200" baseline="0" dirty="0" smtClean="0"/>
                        <a:t>а+б+в</a:t>
                      </a:r>
                      <a:r>
                        <a:rPr lang="en-US" sz="1200" baseline="0" dirty="0" smtClean="0"/>
                        <a:t>)</a:t>
                      </a:r>
                      <a:endParaRPr lang="mn-MN" sz="1200" dirty="0"/>
                    </a:p>
                  </a:txBody>
                  <a:tcPr/>
                </a:tc>
                <a:tc>
                  <a:txBody>
                    <a:bodyPr/>
                    <a:lstStyle/>
                    <a:p>
                      <a:r>
                        <a:rPr lang="en-US" sz="1200" dirty="0" smtClean="0"/>
                        <a:t>211</a:t>
                      </a:r>
                      <a:r>
                        <a:rPr lang="mn-MN" sz="1200" dirty="0" smtClean="0"/>
                        <a:t>.4</a:t>
                      </a:r>
                      <a:endParaRPr lang="mn-MN" sz="1200" dirty="0"/>
                    </a:p>
                  </a:txBody>
                  <a:tcPr/>
                </a:tc>
              </a:tr>
              <a:tr h="383623">
                <a:tc>
                  <a:txBody>
                    <a:bodyPr/>
                    <a:lstStyle/>
                    <a:p>
                      <a:r>
                        <a:rPr lang="mn-MN" sz="1200" dirty="0" smtClean="0"/>
                        <a:t>             а</a:t>
                      </a:r>
                      <a:r>
                        <a:rPr lang="en-US" sz="1200" dirty="0" smtClean="0"/>
                        <a:t>)</a:t>
                      </a:r>
                      <a:r>
                        <a:rPr lang="en-US" sz="1200" baseline="0" dirty="0" smtClean="0"/>
                        <a:t> </a:t>
                      </a:r>
                      <a:r>
                        <a:rPr lang="mn-MN" sz="1200" baseline="0" dirty="0" smtClean="0"/>
                        <a:t>Засгийн газрын-ын шилжүүлэг /цэвэр/</a:t>
                      </a:r>
                      <a:endParaRPr lang="mn-MN" sz="1200" dirty="0"/>
                    </a:p>
                  </a:txBody>
                  <a:tcPr/>
                </a:tc>
                <a:tc>
                  <a:txBody>
                    <a:bodyPr/>
                    <a:lstStyle/>
                    <a:p>
                      <a:r>
                        <a:rPr lang="mn-MN" sz="1200" dirty="0" smtClean="0"/>
                        <a:t>108.2</a:t>
                      </a:r>
                      <a:endParaRPr lang="mn-MN" sz="1200" dirty="0"/>
                    </a:p>
                  </a:txBody>
                  <a:tcPr/>
                </a:tc>
              </a:tr>
              <a:tr h="383623">
                <a:tc>
                  <a:txBody>
                    <a:bodyPr/>
                    <a:lstStyle/>
                    <a:p>
                      <a:r>
                        <a:rPr lang="mn-MN" sz="1200" dirty="0" smtClean="0"/>
                        <a:t>             б</a:t>
                      </a:r>
                      <a:r>
                        <a:rPr lang="en-US" sz="1200" dirty="0" smtClean="0"/>
                        <a:t>) </a:t>
                      </a:r>
                      <a:r>
                        <a:rPr lang="mn-MN" sz="1200" dirty="0" smtClean="0"/>
                        <a:t>Ажилчдын гуйвуулга</a:t>
                      </a:r>
                      <a:endParaRPr lang="mn-MN" sz="1200" dirty="0"/>
                    </a:p>
                  </a:txBody>
                  <a:tcPr/>
                </a:tc>
                <a:tc>
                  <a:txBody>
                    <a:bodyPr/>
                    <a:lstStyle/>
                    <a:p>
                      <a:r>
                        <a:rPr lang="mn-MN" sz="1200" dirty="0" smtClean="0"/>
                        <a:t>77.1</a:t>
                      </a:r>
                      <a:endParaRPr lang="mn-MN" sz="1200" dirty="0"/>
                    </a:p>
                  </a:txBody>
                  <a:tcPr/>
                </a:tc>
              </a:tr>
              <a:tr h="383623">
                <a:tc>
                  <a:txBody>
                    <a:bodyPr/>
                    <a:lstStyle/>
                    <a:p>
                      <a:r>
                        <a:rPr lang="mn-MN" sz="1200" dirty="0" smtClean="0"/>
                        <a:t>             в</a:t>
                      </a:r>
                      <a:r>
                        <a:rPr lang="en-US" sz="1200" dirty="0" smtClean="0"/>
                        <a:t>)</a:t>
                      </a:r>
                      <a:r>
                        <a:rPr lang="en-US" sz="1200" baseline="0" dirty="0" smtClean="0"/>
                        <a:t> </a:t>
                      </a:r>
                      <a:r>
                        <a:rPr lang="mn-MN" sz="1200" baseline="0" dirty="0" smtClean="0"/>
                        <a:t>Бусад шилжүүлэг /цэвэр/</a:t>
                      </a:r>
                      <a:endParaRPr lang="mn-MN" sz="1200" dirty="0"/>
                    </a:p>
                  </a:txBody>
                  <a:tcPr/>
                </a:tc>
                <a:tc>
                  <a:txBody>
                    <a:bodyPr/>
                    <a:lstStyle/>
                    <a:p>
                      <a:r>
                        <a:rPr lang="mn-MN" sz="1200" dirty="0" smtClean="0"/>
                        <a:t>26.2</a:t>
                      </a:r>
                      <a:endParaRPr lang="mn-MN" sz="1200" dirty="0"/>
                    </a:p>
                  </a:txBody>
                  <a:tcPr/>
                </a:tc>
              </a:tr>
              <a:tr h="383623">
                <a:tc>
                  <a:txBody>
                    <a:bodyPr/>
                    <a:lstStyle/>
                    <a:p>
                      <a:r>
                        <a:rPr lang="mn-MN" sz="1200" dirty="0" smtClean="0"/>
                        <a:t>2. Хөрөнгө ба</a:t>
                      </a:r>
                      <a:r>
                        <a:rPr lang="mn-MN" sz="1200" baseline="0" dirty="0" smtClean="0"/>
                        <a:t> санхүүгийн тэнцэл </a:t>
                      </a:r>
                      <a:r>
                        <a:rPr lang="en-US" sz="1200" baseline="0" dirty="0" smtClean="0"/>
                        <a:t>(</a:t>
                      </a:r>
                      <a:r>
                        <a:rPr lang="mn-MN" sz="1200" baseline="0" dirty="0" smtClean="0"/>
                        <a:t>А+Б</a:t>
                      </a:r>
                      <a:r>
                        <a:rPr lang="en-US" sz="1200" baseline="0" dirty="0" smtClean="0"/>
                        <a:t>)</a:t>
                      </a:r>
                      <a:endParaRPr lang="mn-MN" sz="1200" baseline="0" dirty="0" smtClean="0"/>
                    </a:p>
                    <a:p>
                      <a:r>
                        <a:rPr lang="mn-MN" sz="1200" baseline="0" dirty="0" smtClean="0"/>
                        <a:t>     А. Хөрөнгийн данс</a:t>
                      </a:r>
                      <a:endParaRPr lang="mn-MN" sz="1200" dirty="0"/>
                    </a:p>
                  </a:txBody>
                  <a:tcPr/>
                </a:tc>
                <a:tc>
                  <a:txBody>
                    <a:bodyPr/>
                    <a:lstStyle/>
                    <a:p>
                      <a:r>
                        <a:rPr lang="mn-MN" sz="1200" dirty="0" smtClean="0"/>
                        <a:t>27.5</a:t>
                      </a:r>
                    </a:p>
                    <a:p>
                      <a:r>
                        <a:rPr lang="mn-MN" sz="1200" dirty="0" smtClean="0"/>
                        <a:t>0.0</a:t>
                      </a:r>
                      <a:endParaRPr lang="mn-MN" sz="1200" dirty="0"/>
                    </a:p>
                  </a:txBody>
                  <a:tcPr/>
                </a:tc>
              </a:tr>
              <a:tr h="671341">
                <a:tc>
                  <a:txBody>
                    <a:bodyPr/>
                    <a:lstStyle/>
                    <a:p>
                      <a:r>
                        <a:rPr lang="mn-MN" sz="1200" baseline="0" dirty="0" smtClean="0"/>
                        <a:t>     Б. Санхүүгийн данс</a:t>
                      </a:r>
                    </a:p>
                    <a:p>
                      <a:r>
                        <a:rPr lang="mn-MN" sz="1200" baseline="0" dirty="0" smtClean="0"/>
                        <a:t>3. Залруулга</a:t>
                      </a:r>
                      <a:endParaRPr lang="mn-MN" sz="1200" dirty="0"/>
                    </a:p>
                  </a:txBody>
                  <a:tcPr/>
                </a:tc>
                <a:tc>
                  <a:txBody>
                    <a:bodyPr/>
                    <a:lstStyle/>
                    <a:p>
                      <a:r>
                        <a:rPr lang="mn-MN" sz="1200" dirty="0" smtClean="0"/>
                        <a:t>27.5</a:t>
                      </a:r>
                    </a:p>
                    <a:p>
                      <a:r>
                        <a:rPr lang="mn-MN" sz="1200" dirty="0" smtClean="0"/>
                        <a:t>-10.4</a:t>
                      </a:r>
                      <a:endParaRPr lang="mn-MN" sz="1200" dirty="0"/>
                    </a:p>
                  </a:txBody>
                  <a:tcPr/>
                </a:tc>
              </a:tr>
              <a:tr h="383623">
                <a:tc>
                  <a:txBody>
                    <a:bodyPr/>
                    <a:lstStyle/>
                    <a:p>
                      <a:r>
                        <a:rPr lang="mn-MN" sz="1200" dirty="0" smtClean="0"/>
                        <a:t>4.</a:t>
                      </a:r>
                      <a:r>
                        <a:rPr lang="mn-MN" sz="1200" baseline="0" dirty="0" smtClean="0"/>
                        <a:t> Нийт төлбөрийн тэнцэл </a:t>
                      </a:r>
                      <a:r>
                        <a:rPr lang="en-US" sz="1200" baseline="0" dirty="0" smtClean="0"/>
                        <a:t>(1+2+3)</a:t>
                      </a:r>
                      <a:endParaRPr lang="mn-MN" sz="1200" dirty="0"/>
                    </a:p>
                  </a:txBody>
                  <a:tcPr/>
                </a:tc>
                <a:tc>
                  <a:txBody>
                    <a:bodyPr/>
                    <a:lstStyle/>
                    <a:p>
                      <a:r>
                        <a:rPr lang="mn-MN" sz="1200" dirty="0" smtClean="0"/>
                        <a:t>389.3</a:t>
                      </a:r>
                      <a:endParaRPr lang="mn-MN" sz="1200" dirty="0"/>
                    </a:p>
                  </a:txBody>
                  <a:tcPr/>
                </a:tc>
              </a:tr>
              <a:tr h="383623">
                <a:tc>
                  <a:txBody>
                    <a:bodyPr/>
                    <a:lstStyle/>
                    <a:p>
                      <a:r>
                        <a:rPr lang="mn-MN" sz="1200" dirty="0" smtClean="0"/>
                        <a:t>5. Цэвэр нөөцийн</a:t>
                      </a:r>
                      <a:r>
                        <a:rPr lang="mn-MN" sz="1200" baseline="0" dirty="0" smtClean="0"/>
                        <a:t> өөрчлөлт</a:t>
                      </a:r>
                      <a:endParaRPr lang="mn-MN" sz="1200" dirty="0"/>
                    </a:p>
                  </a:txBody>
                  <a:tcPr/>
                </a:tc>
                <a:tc>
                  <a:txBody>
                    <a:bodyPr/>
                    <a:lstStyle/>
                    <a:p>
                      <a:r>
                        <a:rPr lang="mn-MN" sz="1200" dirty="0" smtClean="0"/>
                        <a:t>-389.3</a:t>
                      </a:r>
                      <a:endParaRPr lang="mn-MN" sz="1200" dirty="0"/>
                    </a:p>
                  </a:txBody>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680068"/>
          </a:xfrm>
        </p:spPr>
        <p:txBody>
          <a:bodyPr/>
          <a:lstStyle/>
          <a:p>
            <a:r>
              <a:rPr lang="mn-MN" dirty="0" smtClean="0">
                <a:solidFill>
                  <a:schemeClr val="accent5">
                    <a:lumMod val="75000"/>
                  </a:schemeClr>
                </a:solidFill>
                <a:latin typeface="Times New Roman" pitchFamily="18" charset="0"/>
                <a:cs typeface="Times New Roman" pitchFamily="18" charset="0"/>
              </a:rPr>
              <a:t>Мэдээллийн эх сурвалж</a:t>
            </a:r>
            <a:endParaRPr lang="mn-MN" dirty="0">
              <a:solidFill>
                <a:schemeClr val="accent5">
                  <a:lumMod val="75000"/>
                </a:schemeClr>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285860"/>
            <a:ext cx="7239000" cy="5169876"/>
          </a:xfrm>
        </p:spPr>
        <p:txBody>
          <a:bodyPr>
            <a:normAutofit/>
          </a:bodyPr>
          <a:lstStyle/>
          <a:p>
            <a:r>
              <a:rPr lang="mn-MN" sz="2400" dirty="0" smtClean="0">
                <a:latin typeface="Times New Roman" pitchFamily="18" charset="0"/>
                <a:cs typeface="Times New Roman" pitchFamily="18" charset="0"/>
              </a:rPr>
              <a:t>Тайланг зөвхөн Монгол улсын төлбөрийн тэнцлийн статистик нэгтгэл гаргахад ашигладана.</a:t>
            </a:r>
          </a:p>
          <a:p>
            <a:r>
              <a:rPr lang="mn-MN" sz="2400" dirty="0" smtClean="0">
                <a:latin typeface="Times New Roman" pitchFamily="18" charset="0"/>
                <a:cs typeface="Times New Roman" pitchFamily="18" charset="0"/>
              </a:rPr>
              <a:t>Мэдээллийн нууцлалыг Монгол банк чандлан хадгална.</a:t>
            </a:r>
          </a:p>
          <a:p>
            <a:pPr>
              <a:buNone/>
            </a:pPr>
            <a:r>
              <a:rPr lang="mn-MN" sz="2400" dirty="0" smtClean="0">
                <a:latin typeface="Times New Roman" pitchFamily="18" charset="0"/>
                <a:cs typeface="Times New Roman" pitchFamily="18" charset="0"/>
              </a:rPr>
              <a:t>  Мэдээллийн гол эх сурвалжууд</a:t>
            </a:r>
            <a:r>
              <a:rPr lang="en-US" sz="2400" dirty="0" smtClean="0">
                <a:latin typeface="Times New Roman" pitchFamily="18" charset="0"/>
                <a:cs typeface="Times New Roman" pitchFamily="18" charset="0"/>
              </a:rPr>
              <a:t>:</a:t>
            </a:r>
          </a:p>
          <a:p>
            <a:pPr marL="514350" indent="-514350">
              <a:buFont typeface="Wingdings" pitchFamily="2" charset="2"/>
              <a:buChar char="v"/>
            </a:pPr>
            <a:r>
              <a:rPr lang="en-US" sz="2400" dirty="0" smtClean="0">
                <a:latin typeface="Times New Roman" pitchFamily="18" charset="0"/>
                <a:cs typeface="Times New Roman" pitchFamily="18" charset="0"/>
              </a:rPr>
              <a:t> </a:t>
            </a:r>
            <a:r>
              <a:rPr lang="mn-MN" sz="2400" dirty="0" smtClean="0">
                <a:latin typeface="Times New Roman" pitchFamily="18" charset="0"/>
                <a:cs typeface="Times New Roman" pitchFamily="18" charset="0"/>
              </a:rPr>
              <a:t>Гаалийн статистикын сарын мэдээ</a:t>
            </a:r>
          </a:p>
          <a:p>
            <a:pPr marL="514350" indent="-514350">
              <a:buFont typeface="Wingdings" pitchFamily="2" charset="2"/>
              <a:buChar char="v"/>
            </a:pPr>
            <a:r>
              <a:rPr lang="mn-MN" sz="2400" dirty="0" smtClean="0">
                <a:latin typeface="Times New Roman" pitchFamily="18" charset="0"/>
                <a:cs typeface="Times New Roman" pitchFamily="18" charset="0"/>
              </a:rPr>
              <a:t>Арилжааны банк, ББСБ</a:t>
            </a:r>
          </a:p>
          <a:p>
            <a:pPr marL="514350" indent="-514350">
              <a:buFont typeface="Wingdings" pitchFamily="2" charset="2"/>
              <a:buChar char="v"/>
            </a:pPr>
            <a:r>
              <a:rPr lang="mn-MN" sz="2400" dirty="0" smtClean="0">
                <a:latin typeface="Times New Roman" pitchFamily="18" charset="0"/>
                <a:cs typeface="Times New Roman" pitchFamily="18" charset="0"/>
              </a:rPr>
              <a:t>ААН-ийн гадаад гүйлгээний улирлын мэдээ</a:t>
            </a:r>
          </a:p>
          <a:p>
            <a:pPr marL="514350" indent="-514350">
              <a:buFont typeface="Wingdings" pitchFamily="2" charset="2"/>
              <a:buChar char="v"/>
            </a:pPr>
            <a:r>
              <a:rPr lang="mn-MN" sz="2400" dirty="0" smtClean="0">
                <a:latin typeface="Times New Roman" pitchFamily="18" charset="0"/>
                <a:cs typeface="Times New Roman" pitchFamily="18" charset="0"/>
              </a:rPr>
              <a:t>ЗГ-ын зээлийн ашиглалт</a:t>
            </a:r>
          </a:p>
          <a:p>
            <a:pPr marL="514350" indent="-514350">
              <a:buFont typeface="Wingdings" pitchFamily="2" charset="2"/>
              <a:buChar char="v"/>
            </a:pPr>
            <a:r>
              <a:rPr lang="mn-MN" sz="2400" dirty="0" smtClean="0">
                <a:latin typeface="Times New Roman" pitchFamily="18" charset="0"/>
                <a:cs typeface="Times New Roman" pitchFamily="18" charset="0"/>
              </a:rPr>
              <a:t>Бусад</a:t>
            </a:r>
          </a:p>
          <a:p>
            <a:pPr marL="514350" indent="-514350">
              <a:buFont typeface="Wingdings" pitchFamily="2" charset="2"/>
              <a:buChar char="v"/>
            </a:pPr>
            <a:endParaRPr lang="mn-MN" sz="2400" dirty="0" smtClean="0">
              <a:latin typeface="Times New Roman" pitchFamily="18" charset="0"/>
              <a:cs typeface="Times New Roman" pitchFamily="18" charset="0"/>
            </a:endParaRPr>
          </a:p>
          <a:p>
            <a:pPr marL="514350" indent="-514350">
              <a:buFont typeface="Wingdings" pitchFamily="2" charset="2"/>
              <a:buChar char="Ø"/>
            </a:pPr>
            <a:endParaRPr lang="mn-MN" sz="2400" dirty="0" smtClean="0">
              <a:latin typeface="Times New Roman" pitchFamily="18" charset="0"/>
              <a:cs typeface="Times New Roman"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71538" y="642918"/>
            <a:ext cx="5786462" cy="4524315"/>
          </a:xfrm>
          <a:prstGeom prst="rect">
            <a:avLst/>
          </a:prstGeom>
        </p:spPr>
        <p:txBody>
          <a:bodyPr wrap="square">
            <a:spAutoFit/>
          </a:bodyPr>
          <a:lstStyle/>
          <a:p>
            <a:endParaRPr lang="en-US" sz="2000" dirty="0" smtClean="0">
              <a:latin typeface="Times New Roman" pitchFamily="18" charset="0"/>
              <a:cs typeface="Times New Roman" pitchFamily="18" charset="0"/>
            </a:endParaRPr>
          </a:p>
          <a:p>
            <a:r>
              <a:rPr lang="mn-MN" sz="2400" b="1" dirty="0" smtClean="0">
                <a:solidFill>
                  <a:srgbClr val="FF0000"/>
                </a:solidFill>
                <a:latin typeface="Times New Roman" pitchFamily="18" charset="0"/>
                <a:cs typeface="Times New Roman" pitchFamily="18" charset="0"/>
              </a:rPr>
              <a:t>Төлбөрийн тэнцлийн 2013 оны 03-р сарын урьдчилсан гүйцэтгэл</a:t>
            </a:r>
          </a:p>
          <a:p>
            <a:r>
              <a:rPr lang="mn-MN" sz="2000" dirty="0" smtClean="0">
                <a:latin typeface="Times New Roman" pitchFamily="18" charset="0"/>
                <a:cs typeface="Times New Roman" pitchFamily="18" charset="0"/>
              </a:rPr>
              <a:t>Төлбөрийн тэнцлийн урсгал данс 609.1 сая ам.долларын алдагдалтай гарч, өнгөрсөн оны мөн үеэс 18% буюу 133.5 сая ам.доллараар буурчээ. Үүнд, </a:t>
            </a:r>
            <a:r>
              <a:rPr lang="en-US" sz="2000" dirty="0" smtClean="0">
                <a:latin typeface="Times New Roman" pitchFamily="18" charset="0"/>
                <a:cs typeface="Times New Roman" pitchFamily="18" charset="0"/>
              </a:rPr>
              <a:t>I) </a:t>
            </a:r>
            <a:r>
              <a:rPr lang="mn-MN" sz="2000" dirty="0" smtClean="0">
                <a:latin typeface="Times New Roman" pitchFamily="18" charset="0"/>
                <a:cs typeface="Times New Roman" pitchFamily="18" charset="0"/>
              </a:rPr>
              <a:t>барааны гадаад худалдааны дансны алдагдал 41%-иар буурч 226.3 сая ам.долларт, </a:t>
            </a:r>
            <a:r>
              <a:rPr lang="en-US" sz="2000" dirty="0" smtClean="0">
                <a:latin typeface="Times New Roman" pitchFamily="18" charset="0"/>
                <a:cs typeface="Times New Roman" pitchFamily="18" charset="0"/>
              </a:rPr>
              <a:t>II) </a:t>
            </a:r>
            <a:r>
              <a:rPr lang="mn-MN" sz="2000" dirty="0" smtClean="0">
                <a:latin typeface="Times New Roman" pitchFamily="18" charset="0"/>
                <a:cs typeface="Times New Roman" pitchFamily="18" charset="0"/>
              </a:rPr>
              <a:t>үйлчилгээний худалдааны алдагдал 5%-иар өсч 341.1 сая ам.долларт, </a:t>
            </a:r>
            <a:r>
              <a:rPr lang="en-US" sz="2000" dirty="0" smtClean="0">
                <a:latin typeface="Times New Roman" pitchFamily="18" charset="0"/>
                <a:cs typeface="Times New Roman" pitchFamily="18" charset="0"/>
              </a:rPr>
              <a:t>III) </a:t>
            </a:r>
            <a:r>
              <a:rPr lang="mn-MN" sz="2000" dirty="0" smtClean="0">
                <a:latin typeface="Times New Roman" pitchFamily="18" charset="0"/>
                <a:cs typeface="Times New Roman" pitchFamily="18" charset="0"/>
              </a:rPr>
              <a:t>орлогын дансны алдагдал 40%-иар буурч 69.4 сая ам.долларт, </a:t>
            </a:r>
            <a:r>
              <a:rPr lang="en-US" sz="2000" dirty="0" smtClean="0">
                <a:latin typeface="Times New Roman" pitchFamily="18" charset="0"/>
                <a:cs typeface="Times New Roman" pitchFamily="18" charset="0"/>
              </a:rPr>
              <a:t>IV) </a:t>
            </a:r>
            <a:r>
              <a:rPr lang="mn-MN" sz="2000" dirty="0" smtClean="0">
                <a:latin typeface="Times New Roman" pitchFamily="18" charset="0"/>
                <a:cs typeface="Times New Roman" pitchFamily="18" charset="0"/>
              </a:rPr>
              <a:t>урсгал шилжүүлэг 66%-иар буурч 27.1 сая ам.долларт хүрсэн нь тус тус нөлөөлөв.</a:t>
            </a:r>
          </a:p>
          <a:p>
            <a:r>
              <a:rPr lang="mn-MN" sz="2000" dirty="0" smtClean="0">
                <a:latin typeface="Times New Roman" pitchFamily="18" charset="0"/>
                <a:cs typeface="Times New Roman" pitchFamily="18" charset="0"/>
              </a:rPr>
              <a:t>.</a:t>
            </a:r>
            <a:endParaRPr lang="mn-MN" sz="2000" dirty="0">
              <a:latin typeface="Times New Roman" pitchFamily="18" charset="0"/>
              <a:cs typeface="Times New Roman" pitchFamily="18"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28596" y="751344"/>
            <a:ext cx="7286676" cy="3477875"/>
          </a:xfrm>
          <a:prstGeom prst="rect">
            <a:avLst/>
          </a:prstGeom>
        </p:spPr>
        <p:txBody>
          <a:bodyPr wrap="square">
            <a:spAutoFit/>
          </a:bodyPr>
          <a:lstStyle/>
          <a:p>
            <a:r>
              <a:rPr lang="mn-MN" sz="2000" dirty="0" smtClean="0">
                <a:latin typeface="Times New Roman" pitchFamily="18" charset="0"/>
                <a:cs typeface="Times New Roman" pitchFamily="18" charset="0"/>
              </a:rPr>
              <a:t>Хөрөнгө, санхүүгийн дансны тэнцэл 435.5 сая ам.долларын ашигтай гарсан нь өнгөрсөн оны мөн үеэс 66%-иар буюу 852.9 сая ам.доллараар буурсан үзүүлэлт юм. Энэ нь Монгол Улсад орох гадаадын шууд хөрөнгө оруулалт өмнөх оны мөн үеэс 12%-иар буюу 107.3 сая ам.доллараар, багцын хөрөнгө оруулалты 98%-иар буюу 568.3 сая ам.доллараар буурч, бусад хөрөнгө оруулалт 65%-иар буюу 154.0 сая ам.доллараар нэмэгдсэнтэй холбоотой байна.</a:t>
            </a:r>
          </a:p>
          <a:p>
            <a:r>
              <a:rPr lang="mn-MN" sz="2000" dirty="0" smtClean="0">
                <a:latin typeface="Times New Roman" pitchFamily="18" charset="0"/>
                <a:cs typeface="Times New Roman" pitchFamily="18" charset="0"/>
              </a:rPr>
              <a:t>Тайлант хугацааны байдлаар урсгал дансны алдагдлыг хөрөнгө, санхүүгийн дансаар нөхөж чадаагүй тул гадаад валютын албан нөөц 387.4 сая ам.доллараар буурч, 3,347.6 сая ам.долларт хүрлээ</a:t>
            </a:r>
            <a:endParaRPr lang="en-US" sz="2000" dirty="0">
              <a:latin typeface="Times New Roman" pitchFamily="18" charset="0"/>
              <a:cs typeface="Times New Roman" pitchFamily="18"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mn-MN" sz="2800" dirty="0" smtClean="0">
                <a:solidFill>
                  <a:schemeClr val="accent5">
                    <a:lumMod val="75000"/>
                  </a:schemeClr>
                </a:solidFill>
                <a:latin typeface="Times New Roman" pitchFamily="18" charset="0"/>
                <a:cs typeface="Times New Roman" pitchFamily="18" charset="0"/>
              </a:rPr>
              <a:t>Ашигласан материал</a:t>
            </a:r>
            <a:endParaRPr lang="en-US" sz="2800" dirty="0">
              <a:solidFill>
                <a:schemeClr val="accent5">
                  <a:lumMod val="75000"/>
                </a:schemeClr>
              </a:solidFill>
              <a:latin typeface="Times New Roman" pitchFamily="18" charset="0"/>
              <a:cs typeface="Times New Roman" pitchFamily="18" charset="0"/>
            </a:endParaRPr>
          </a:p>
        </p:txBody>
      </p:sp>
      <p:sp>
        <p:nvSpPr>
          <p:cNvPr id="3" name="Content Placeholder 2"/>
          <p:cNvSpPr>
            <a:spLocks noGrp="1"/>
          </p:cNvSpPr>
          <p:nvPr>
            <p:ph idx="1"/>
          </p:nvPr>
        </p:nvSpPr>
        <p:spPr>
          <a:xfrm>
            <a:off x="642910" y="1785926"/>
            <a:ext cx="7400948" cy="4846320"/>
          </a:xfrm>
        </p:spPr>
        <p:txBody>
          <a:bodyPr>
            <a:normAutofit/>
          </a:bodyPr>
          <a:lstStyle/>
          <a:p>
            <a:r>
              <a:rPr lang="mn-MN" sz="1400" dirty="0" smtClean="0"/>
              <a:t>Макро эдийн засгийн ухаан- С.Алтангэрэл, Б.Нацагдорж-2007 он</a:t>
            </a:r>
          </a:p>
          <a:p>
            <a:r>
              <a:rPr lang="mn-MN" sz="1400" dirty="0" smtClean="0"/>
              <a:t>Макро эдийн засгийн ухаан-МУИС-ЭЗС-ЭЗ-ийн онолын тэнхим-2012 он</a:t>
            </a:r>
          </a:p>
          <a:p>
            <a:r>
              <a:rPr lang="mn-MN" sz="1400" dirty="0" smtClean="0"/>
              <a:t>П. Жасрай, ′′Эдийн засгийн мэдээлэл, шинжилгээ ′′, 2004 он</a:t>
            </a:r>
          </a:p>
          <a:p>
            <a:r>
              <a:rPr lang="mn-MN" sz="1400" dirty="0" smtClean="0"/>
              <a:t>Интернэт эх сурвалж</a:t>
            </a:r>
            <a:endParaRPr lang="en-US" sz="1400"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630</TotalTime>
  <Words>1434</Words>
  <Application>Microsoft Office PowerPoint</Application>
  <PresentationFormat>On-screen Show (4:3)</PresentationFormat>
  <Paragraphs>122</Paragraphs>
  <Slides>24</Slides>
  <Notes>0</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Opulent</vt:lpstr>
      <vt:lpstr>Төлбөрийн тэнцэл</vt:lpstr>
      <vt:lpstr>Төлбөрийн тэнцэл</vt:lpstr>
      <vt:lpstr>Slide 3</vt:lpstr>
      <vt:lpstr>Slide 4</vt:lpstr>
      <vt:lpstr>Бүтэц</vt:lpstr>
      <vt:lpstr>Урсгал тооцоо</vt:lpstr>
      <vt:lpstr>Капитал тооцоо</vt:lpstr>
      <vt:lpstr>Slide 8</vt:lpstr>
      <vt:lpstr>Slide 9</vt:lpstr>
      <vt:lpstr>Худалдааны тэнцэл  /Цэвэр экспорт/</vt:lpstr>
      <vt:lpstr>Slide 11</vt:lpstr>
      <vt:lpstr>Slide 12</vt:lpstr>
      <vt:lpstr>Slide 13</vt:lpstr>
      <vt:lpstr>Хүчин зүйлийн цэвэр орлого</vt:lpstr>
      <vt:lpstr>Урсгал шилжүүлэг</vt:lpstr>
      <vt:lpstr>Капитал тооцоо</vt:lpstr>
      <vt:lpstr>Slide 17</vt:lpstr>
      <vt:lpstr>Slide 18</vt:lpstr>
      <vt:lpstr>Төлбөрийн тэнцэл хангагдах нөхцөл</vt:lpstr>
      <vt:lpstr>Slide 20</vt:lpstr>
      <vt:lpstr>Мэдээллийн эх сурвалж</vt:lpstr>
      <vt:lpstr>Slide 22</vt:lpstr>
      <vt:lpstr>Slide 23</vt:lpstr>
      <vt:lpstr>Ашигласан материал</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Төлбөрийн тэнцэл</dc:title>
  <dc:creator>bule</dc:creator>
  <cp:lastModifiedBy>Davaa</cp:lastModifiedBy>
  <cp:revision>137</cp:revision>
  <dcterms:created xsi:type="dcterms:W3CDTF">2013-05-15T02:21:26Z</dcterms:created>
  <dcterms:modified xsi:type="dcterms:W3CDTF">2014-01-21T16:11:30Z</dcterms:modified>
</cp:coreProperties>
</file>