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8" r:id="rId16"/>
    <p:sldId id="273" r:id="rId17"/>
    <p:sldId id="274" r:id="rId18"/>
    <p:sldId id="275" r:id="rId19"/>
    <p:sldId id="276" r:id="rId20"/>
    <p:sldId id="277" r:id="rId21"/>
    <p:sldId id="27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331" autoAdjust="0"/>
  </p:normalViewPr>
  <p:slideViewPr>
    <p:cSldViewPr>
      <p:cViewPr varScale="1">
        <p:scale>
          <a:sx n="72" d="100"/>
          <a:sy n="72" d="100"/>
        </p:scale>
        <p:origin x="-45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Administrator\My%20Documents\sanhuu%20shinjilge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Administrator\My%20Documents\sanhuu%20shinjilge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Administrator\My%20Documents\sanhuu%20shinjilge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Administrator\My%20Documents\sanhuu%20shinjilge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Administrator\My%20Documents\sanhuu%20shinjilge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Administrator\My%20Documents\sanhuu%20shinjilge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0158117887085986"/>
          <c:y val="5.1400554097404488E-2"/>
          <c:w val="0.67372373999808843"/>
          <c:h val="0.79822506561679785"/>
        </c:manualLayout>
      </c:layout>
      <c:barChart>
        <c:barDir val="col"/>
        <c:grouping val="percentStacked"/>
        <c:ser>
          <c:idx val="0"/>
          <c:order val="0"/>
          <c:tx>
            <c:strRef>
              <c:f>Sheet1!$C$3</c:f>
              <c:strCache>
                <c:ptCount val="1"/>
                <c:pt idx="0">
                  <c:v>тда</c:v>
                </c:pt>
              </c:strCache>
            </c:strRef>
          </c:tx>
          <c:cat>
            <c:numRef>
              <c:f>Sheet1!$D$2:$I$2</c:f>
              <c:numCache>
                <c:formatCode>General</c:formatCode>
                <c:ptCount val="6"/>
                <c:pt idx="0">
                  <c:v>2004</c:v>
                </c:pt>
                <c:pt idx="1">
                  <c:v>2005</c:v>
                </c:pt>
                <c:pt idx="2">
                  <c:v>2006</c:v>
                </c:pt>
                <c:pt idx="3">
                  <c:v>2007</c:v>
                </c:pt>
                <c:pt idx="4">
                  <c:v>2008</c:v>
                </c:pt>
                <c:pt idx="5">
                  <c:v>2009</c:v>
                </c:pt>
              </c:numCache>
            </c:numRef>
          </c:cat>
          <c:val>
            <c:numRef>
              <c:f>Sheet1!$D$3:$I$3</c:f>
              <c:numCache>
                <c:formatCode>General</c:formatCode>
                <c:ptCount val="6"/>
                <c:pt idx="0">
                  <c:v>3084950</c:v>
                </c:pt>
                <c:pt idx="1">
                  <c:v>2467000</c:v>
                </c:pt>
                <c:pt idx="2">
                  <c:v>11990594</c:v>
                </c:pt>
                <c:pt idx="3">
                  <c:v>19398616</c:v>
                </c:pt>
                <c:pt idx="4">
                  <c:v>8781852</c:v>
                </c:pt>
                <c:pt idx="5">
                  <c:v>10521921</c:v>
                </c:pt>
              </c:numCache>
            </c:numRef>
          </c:val>
        </c:ser>
        <c:ser>
          <c:idx val="1"/>
          <c:order val="1"/>
          <c:tx>
            <c:strRef>
              <c:f>Sheet1!$C$4</c:f>
              <c:strCache>
                <c:ptCount val="1"/>
                <c:pt idx="0">
                  <c:v>хїї ор</c:v>
                </c:pt>
              </c:strCache>
            </c:strRef>
          </c:tx>
          <c:cat>
            <c:numRef>
              <c:f>Sheet1!$D$2:$I$2</c:f>
              <c:numCache>
                <c:formatCode>General</c:formatCode>
                <c:ptCount val="6"/>
                <c:pt idx="0">
                  <c:v>2004</c:v>
                </c:pt>
                <c:pt idx="1">
                  <c:v>2005</c:v>
                </c:pt>
                <c:pt idx="2">
                  <c:v>2006</c:v>
                </c:pt>
                <c:pt idx="3">
                  <c:v>2007</c:v>
                </c:pt>
                <c:pt idx="4">
                  <c:v>2008</c:v>
                </c:pt>
                <c:pt idx="5">
                  <c:v>2009</c:v>
                </c:pt>
              </c:numCache>
            </c:numRef>
          </c:cat>
          <c:val>
            <c:numRef>
              <c:f>Sheet1!$D$4:$I$4</c:f>
              <c:numCache>
                <c:formatCode>General</c:formatCode>
                <c:ptCount val="6"/>
                <c:pt idx="0">
                  <c:v>24376282</c:v>
                </c:pt>
                <c:pt idx="1">
                  <c:v>34015153</c:v>
                </c:pt>
                <c:pt idx="2">
                  <c:v>32584712</c:v>
                </c:pt>
                <c:pt idx="3">
                  <c:v>51385896</c:v>
                </c:pt>
                <c:pt idx="4">
                  <c:v>49801399</c:v>
                </c:pt>
                <c:pt idx="5">
                  <c:v>67304385</c:v>
                </c:pt>
              </c:numCache>
            </c:numRef>
          </c:val>
        </c:ser>
        <c:ser>
          <c:idx val="2"/>
          <c:order val="2"/>
          <c:tx>
            <c:strRef>
              <c:f>Sheet1!$C$5</c:f>
              <c:strCache>
                <c:ptCount val="1"/>
                <c:pt idx="0">
                  <c:v>нийт аш</c:v>
                </c:pt>
              </c:strCache>
            </c:strRef>
          </c:tx>
          <c:cat>
            <c:numRef>
              <c:f>Sheet1!$D$2:$I$2</c:f>
              <c:numCache>
                <c:formatCode>General</c:formatCode>
                <c:ptCount val="6"/>
                <c:pt idx="0">
                  <c:v>2004</c:v>
                </c:pt>
                <c:pt idx="1">
                  <c:v>2005</c:v>
                </c:pt>
                <c:pt idx="2">
                  <c:v>2006</c:v>
                </c:pt>
                <c:pt idx="3">
                  <c:v>2007</c:v>
                </c:pt>
                <c:pt idx="4">
                  <c:v>2008</c:v>
                </c:pt>
                <c:pt idx="5">
                  <c:v>2009</c:v>
                </c:pt>
              </c:numCache>
            </c:numRef>
          </c:cat>
          <c:val>
            <c:numRef>
              <c:f>Sheet1!$D$5:$I$5</c:f>
              <c:numCache>
                <c:formatCode>General</c:formatCode>
                <c:ptCount val="6"/>
                <c:pt idx="0">
                  <c:v>147019148</c:v>
                </c:pt>
                <c:pt idx="1">
                  <c:v>205232474</c:v>
                </c:pt>
                <c:pt idx="2">
                  <c:v>344671002</c:v>
                </c:pt>
                <c:pt idx="3">
                  <c:v>600604706</c:v>
                </c:pt>
                <c:pt idx="4">
                  <c:v>841000000</c:v>
                </c:pt>
                <c:pt idx="5">
                  <c:v>1087917262</c:v>
                </c:pt>
              </c:numCache>
            </c:numRef>
          </c:val>
        </c:ser>
        <c:ser>
          <c:idx val="3"/>
          <c:order val="3"/>
          <c:tx>
            <c:strRef>
              <c:f>Sheet1!$C$6</c:f>
              <c:strCache>
                <c:ptCount val="1"/>
                <c:pt idx="0">
                  <c:v>єєрийн хє</c:v>
                </c:pt>
              </c:strCache>
            </c:strRef>
          </c:tx>
          <c:cat>
            <c:numRef>
              <c:f>Sheet1!$D$2:$I$2</c:f>
              <c:numCache>
                <c:formatCode>General</c:formatCode>
                <c:ptCount val="6"/>
                <c:pt idx="0">
                  <c:v>2004</c:v>
                </c:pt>
                <c:pt idx="1">
                  <c:v>2005</c:v>
                </c:pt>
                <c:pt idx="2">
                  <c:v>2006</c:v>
                </c:pt>
                <c:pt idx="3">
                  <c:v>2007</c:v>
                </c:pt>
                <c:pt idx="4">
                  <c:v>2008</c:v>
                </c:pt>
                <c:pt idx="5">
                  <c:v>2009</c:v>
                </c:pt>
              </c:numCache>
            </c:numRef>
          </c:cat>
          <c:val>
            <c:numRef>
              <c:f>Sheet1!$D$6:$I$6</c:f>
              <c:numCache>
                <c:formatCode>General</c:formatCode>
                <c:ptCount val="6"/>
                <c:pt idx="0">
                  <c:v>10384079</c:v>
                </c:pt>
                <c:pt idx="1">
                  <c:v>15033018</c:v>
                </c:pt>
                <c:pt idx="2">
                  <c:v>32501756</c:v>
                </c:pt>
                <c:pt idx="3">
                  <c:v>57813459</c:v>
                </c:pt>
                <c:pt idx="4">
                  <c:v>78677234</c:v>
                </c:pt>
                <c:pt idx="5">
                  <c:v>94934713</c:v>
                </c:pt>
              </c:numCache>
            </c:numRef>
          </c:val>
        </c:ser>
        <c:ser>
          <c:idx val="4"/>
          <c:order val="4"/>
          <c:tx>
            <c:strRef>
              <c:f>Sheet1!$C$7</c:f>
              <c:strCache>
                <c:ptCount val="1"/>
                <c:pt idx="0">
                  <c:v>зээл</c:v>
                </c:pt>
              </c:strCache>
            </c:strRef>
          </c:tx>
          <c:cat>
            <c:numRef>
              <c:f>Sheet1!$D$2:$I$2</c:f>
              <c:numCache>
                <c:formatCode>General</c:formatCode>
                <c:ptCount val="6"/>
                <c:pt idx="0">
                  <c:v>2004</c:v>
                </c:pt>
                <c:pt idx="1">
                  <c:v>2005</c:v>
                </c:pt>
                <c:pt idx="2">
                  <c:v>2006</c:v>
                </c:pt>
                <c:pt idx="3">
                  <c:v>2007</c:v>
                </c:pt>
                <c:pt idx="4">
                  <c:v>2008</c:v>
                </c:pt>
                <c:pt idx="5">
                  <c:v>2009</c:v>
                </c:pt>
              </c:numCache>
            </c:numRef>
          </c:cat>
          <c:val>
            <c:numRef>
              <c:f>Sheet1!$D$7:$I$7</c:f>
              <c:numCache>
                <c:formatCode>General</c:formatCode>
                <c:ptCount val="6"/>
                <c:pt idx="0">
                  <c:v>80321202</c:v>
                </c:pt>
                <c:pt idx="1">
                  <c:v>133488930</c:v>
                </c:pt>
                <c:pt idx="2">
                  <c:v>242581620</c:v>
                </c:pt>
                <c:pt idx="3">
                  <c:v>49010056</c:v>
                </c:pt>
                <c:pt idx="4">
                  <c:v>527863345</c:v>
                </c:pt>
                <c:pt idx="5">
                  <c:v>580707524</c:v>
                </c:pt>
              </c:numCache>
            </c:numRef>
          </c:val>
        </c:ser>
        <c:overlap val="100"/>
        <c:serLines/>
        <c:axId val="55653504"/>
        <c:axId val="55655040"/>
      </c:barChart>
      <c:catAx>
        <c:axId val="55653504"/>
        <c:scaling>
          <c:orientation val="minMax"/>
        </c:scaling>
        <c:axPos val="b"/>
        <c:numFmt formatCode="General" sourceLinked="1"/>
        <c:tickLblPos val="nextTo"/>
        <c:crossAx val="55655040"/>
        <c:crosses val="autoZero"/>
        <c:auto val="1"/>
        <c:lblAlgn val="ctr"/>
        <c:lblOffset val="100"/>
      </c:catAx>
      <c:valAx>
        <c:axId val="55655040"/>
        <c:scaling>
          <c:orientation val="minMax"/>
        </c:scaling>
        <c:axPos val="l"/>
        <c:majorGridlines/>
        <c:numFmt formatCode="0%" sourceLinked="1"/>
        <c:tickLblPos val="nextTo"/>
        <c:crossAx val="55653504"/>
        <c:crosses val="autoZero"/>
        <c:crossBetween val="between"/>
      </c:valAx>
    </c:plotArea>
    <c:legend>
      <c:legendPos val="r"/>
      <c:layout/>
      <c:txPr>
        <a:bodyPr/>
        <a:lstStyle/>
        <a:p>
          <a:pPr>
            <a:defRPr>
              <a:latin typeface="Arial Mon" pitchFamily="34" charset="0"/>
            </a:defRPr>
          </a:pPr>
          <a:endParaRPr lang="en-US"/>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layout/>
    </c:title>
    <c:view3D>
      <c:rAngAx val="1"/>
    </c:view3D>
    <c:plotArea>
      <c:layout/>
      <c:bar3DChart>
        <c:barDir val="col"/>
        <c:grouping val="stacked"/>
        <c:ser>
          <c:idx val="0"/>
          <c:order val="0"/>
          <c:tx>
            <c:strRef>
              <c:f>Sheet2!$A$3</c:f>
              <c:strCache>
                <c:ptCount val="1"/>
                <c:pt idx="0">
                  <c:v>тда</c:v>
                </c:pt>
              </c:strCache>
            </c:strRef>
          </c:tx>
          <c:cat>
            <c:numRef>
              <c:f>Sheet2!$B$2:$G$2</c:f>
              <c:numCache>
                <c:formatCode>General</c:formatCode>
                <c:ptCount val="6"/>
                <c:pt idx="0">
                  <c:v>2004</c:v>
                </c:pt>
                <c:pt idx="1">
                  <c:v>2005</c:v>
                </c:pt>
                <c:pt idx="2">
                  <c:v>2006</c:v>
                </c:pt>
                <c:pt idx="3">
                  <c:v>2007</c:v>
                </c:pt>
                <c:pt idx="4">
                  <c:v>2008</c:v>
                </c:pt>
                <c:pt idx="5">
                  <c:v>2009</c:v>
                </c:pt>
              </c:numCache>
            </c:numRef>
          </c:cat>
          <c:val>
            <c:numRef>
              <c:f>Sheet2!$B$3:$G$3</c:f>
              <c:numCache>
                <c:formatCode>General</c:formatCode>
                <c:ptCount val="6"/>
                <c:pt idx="0">
                  <c:v>3084950</c:v>
                </c:pt>
                <c:pt idx="1">
                  <c:v>2467000</c:v>
                </c:pt>
                <c:pt idx="2">
                  <c:v>11990594</c:v>
                </c:pt>
                <c:pt idx="3">
                  <c:v>19398616</c:v>
                </c:pt>
                <c:pt idx="4">
                  <c:v>8781852</c:v>
                </c:pt>
                <c:pt idx="5">
                  <c:v>10521921</c:v>
                </c:pt>
              </c:numCache>
            </c:numRef>
          </c:val>
        </c:ser>
        <c:shape val="box"/>
        <c:axId val="59684736"/>
        <c:axId val="59686272"/>
        <c:axId val="0"/>
      </c:bar3DChart>
      <c:catAx>
        <c:axId val="59684736"/>
        <c:scaling>
          <c:orientation val="minMax"/>
        </c:scaling>
        <c:axPos val="b"/>
        <c:numFmt formatCode="General" sourceLinked="1"/>
        <c:tickLblPos val="nextTo"/>
        <c:crossAx val="59686272"/>
        <c:crosses val="autoZero"/>
        <c:auto val="1"/>
        <c:lblAlgn val="ctr"/>
        <c:lblOffset val="100"/>
      </c:catAx>
      <c:valAx>
        <c:axId val="59686272"/>
        <c:scaling>
          <c:orientation val="minMax"/>
        </c:scaling>
        <c:axPos val="l"/>
        <c:majorGridlines/>
        <c:numFmt formatCode="General" sourceLinked="1"/>
        <c:tickLblPos val="nextTo"/>
        <c:crossAx val="59684736"/>
        <c:crosses val="autoZero"/>
        <c:crossBetween val="between"/>
      </c:valAx>
    </c:plotArea>
    <c:legend>
      <c:legendPos val="r"/>
      <c:layout/>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latin typeface="Arial Mon" pitchFamily="34" charset="0"/>
              </a:defRPr>
            </a:pPr>
            <a:r>
              <a:rPr lang="mn-MN" dirty="0" smtClean="0"/>
              <a:t>хүү </a:t>
            </a:r>
            <a:r>
              <a:rPr lang="mn-MN" dirty="0"/>
              <a:t>орлого</a:t>
            </a:r>
          </a:p>
        </c:rich>
      </c:tx>
      <c:layout/>
    </c:title>
    <c:view3D>
      <c:rAngAx val="1"/>
    </c:view3D>
    <c:plotArea>
      <c:layout>
        <c:manualLayout>
          <c:layoutTarget val="inner"/>
          <c:xMode val="edge"/>
          <c:yMode val="edge"/>
          <c:x val="0.20242620357386845"/>
          <c:y val="0.21357648002333049"/>
          <c:w val="0.49450717290475704"/>
          <c:h val="0.60891367745698488"/>
        </c:manualLayout>
      </c:layout>
      <c:bar3DChart>
        <c:barDir val="col"/>
        <c:grouping val="stacked"/>
        <c:ser>
          <c:idx val="0"/>
          <c:order val="0"/>
          <c:tx>
            <c:strRef>
              <c:f>Sheet2!$I$3</c:f>
              <c:strCache>
                <c:ptCount val="1"/>
                <c:pt idx="0">
                  <c:v>хїї орлого</c:v>
                </c:pt>
              </c:strCache>
            </c:strRef>
          </c:tx>
          <c:cat>
            <c:numRef>
              <c:f>Sheet2!$J$2:$O$2</c:f>
              <c:numCache>
                <c:formatCode>General</c:formatCode>
                <c:ptCount val="6"/>
                <c:pt idx="0">
                  <c:v>2004</c:v>
                </c:pt>
                <c:pt idx="1">
                  <c:v>2005</c:v>
                </c:pt>
                <c:pt idx="2">
                  <c:v>2006</c:v>
                </c:pt>
                <c:pt idx="3">
                  <c:v>2007</c:v>
                </c:pt>
                <c:pt idx="4">
                  <c:v>2008</c:v>
                </c:pt>
                <c:pt idx="5">
                  <c:v>2009</c:v>
                </c:pt>
              </c:numCache>
            </c:numRef>
          </c:cat>
          <c:val>
            <c:numRef>
              <c:f>Sheet2!$J$3:$O$3</c:f>
              <c:numCache>
                <c:formatCode>General</c:formatCode>
                <c:ptCount val="6"/>
                <c:pt idx="0">
                  <c:v>24376282</c:v>
                </c:pt>
                <c:pt idx="1">
                  <c:v>34015153</c:v>
                </c:pt>
                <c:pt idx="2">
                  <c:v>32584712</c:v>
                </c:pt>
                <c:pt idx="3">
                  <c:v>51385896</c:v>
                </c:pt>
                <c:pt idx="4">
                  <c:v>49801399</c:v>
                </c:pt>
                <c:pt idx="5">
                  <c:v>67304385</c:v>
                </c:pt>
              </c:numCache>
            </c:numRef>
          </c:val>
        </c:ser>
        <c:shape val="box"/>
        <c:axId val="60220928"/>
        <c:axId val="60222464"/>
        <c:axId val="0"/>
      </c:bar3DChart>
      <c:catAx>
        <c:axId val="60220928"/>
        <c:scaling>
          <c:orientation val="minMax"/>
        </c:scaling>
        <c:axPos val="b"/>
        <c:numFmt formatCode="General" sourceLinked="1"/>
        <c:tickLblPos val="nextTo"/>
        <c:crossAx val="60222464"/>
        <c:crosses val="autoZero"/>
        <c:auto val="1"/>
        <c:lblAlgn val="ctr"/>
        <c:lblOffset val="100"/>
      </c:catAx>
      <c:valAx>
        <c:axId val="60222464"/>
        <c:scaling>
          <c:orientation val="minMax"/>
        </c:scaling>
        <c:axPos val="l"/>
        <c:majorGridlines/>
        <c:numFmt formatCode="General" sourceLinked="1"/>
        <c:tickLblPos val="nextTo"/>
        <c:crossAx val="60220928"/>
        <c:crosses val="autoZero"/>
        <c:crossBetween val="between"/>
      </c:valAx>
    </c:plotArea>
    <c:legend>
      <c:legendPos val="r"/>
      <c:layout>
        <c:manualLayout>
          <c:xMode val="edge"/>
          <c:yMode val="edge"/>
          <c:x val="0.77325689314608903"/>
          <c:y val="0.51938249906261647"/>
          <c:w val="0.21643382850339596"/>
          <c:h val="5.0282386576677884E-2"/>
        </c:manualLayout>
      </c:layout>
      <c:txPr>
        <a:bodyPr/>
        <a:lstStyle/>
        <a:p>
          <a:pPr>
            <a:defRPr>
              <a:latin typeface="Arial Mon" pitchFamily="34" charset="0"/>
            </a:defRPr>
          </a:pPr>
          <a:endParaRPr lang="en-US"/>
        </a:p>
      </c:txPr>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title>
      <c:layout/>
    </c:title>
    <c:view3D>
      <c:rAngAx val="1"/>
    </c:view3D>
    <c:plotArea>
      <c:layout>
        <c:manualLayout>
          <c:layoutTarget val="inner"/>
          <c:xMode val="edge"/>
          <c:yMode val="edge"/>
          <c:x val="0.17550015274218991"/>
          <c:y val="0.2125579615048119"/>
          <c:w val="0.55944040249125659"/>
          <c:h val="0.65855679498396036"/>
        </c:manualLayout>
      </c:layout>
      <c:bar3DChart>
        <c:barDir val="col"/>
        <c:grouping val="stacked"/>
        <c:ser>
          <c:idx val="0"/>
          <c:order val="0"/>
          <c:tx>
            <c:strRef>
              <c:f>Sheet3!$A$3</c:f>
              <c:strCache>
                <c:ptCount val="1"/>
                <c:pt idx="0">
                  <c:v>нийт ашиг</c:v>
                </c:pt>
              </c:strCache>
            </c:strRef>
          </c:tx>
          <c:cat>
            <c:numRef>
              <c:f>Sheet3!$B$2:$G$2</c:f>
              <c:numCache>
                <c:formatCode>General</c:formatCode>
                <c:ptCount val="6"/>
                <c:pt idx="0">
                  <c:v>2004</c:v>
                </c:pt>
                <c:pt idx="1">
                  <c:v>2005</c:v>
                </c:pt>
                <c:pt idx="2">
                  <c:v>2006</c:v>
                </c:pt>
                <c:pt idx="3">
                  <c:v>2007</c:v>
                </c:pt>
                <c:pt idx="4">
                  <c:v>2008</c:v>
                </c:pt>
                <c:pt idx="5">
                  <c:v>2009</c:v>
                </c:pt>
              </c:numCache>
            </c:numRef>
          </c:cat>
          <c:val>
            <c:numRef>
              <c:f>Sheet3!$B$3:$G$3</c:f>
              <c:numCache>
                <c:formatCode>General</c:formatCode>
                <c:ptCount val="6"/>
                <c:pt idx="0">
                  <c:v>147019148</c:v>
                </c:pt>
                <c:pt idx="1">
                  <c:v>205232474</c:v>
                </c:pt>
                <c:pt idx="2">
                  <c:v>344671002</c:v>
                </c:pt>
                <c:pt idx="3">
                  <c:v>600604706</c:v>
                </c:pt>
                <c:pt idx="4">
                  <c:v>841000000</c:v>
                </c:pt>
                <c:pt idx="5">
                  <c:v>1087917262</c:v>
                </c:pt>
              </c:numCache>
            </c:numRef>
          </c:val>
        </c:ser>
        <c:shape val="box"/>
        <c:axId val="59587200"/>
        <c:axId val="60322176"/>
        <c:axId val="0"/>
      </c:bar3DChart>
      <c:catAx>
        <c:axId val="59587200"/>
        <c:scaling>
          <c:orientation val="minMax"/>
        </c:scaling>
        <c:axPos val="b"/>
        <c:numFmt formatCode="General" sourceLinked="1"/>
        <c:tickLblPos val="nextTo"/>
        <c:crossAx val="60322176"/>
        <c:crosses val="autoZero"/>
        <c:auto val="1"/>
        <c:lblAlgn val="ctr"/>
        <c:lblOffset val="100"/>
      </c:catAx>
      <c:valAx>
        <c:axId val="60322176"/>
        <c:scaling>
          <c:orientation val="minMax"/>
        </c:scaling>
        <c:axPos val="l"/>
        <c:majorGridlines/>
        <c:numFmt formatCode="General" sourceLinked="1"/>
        <c:tickLblPos val="nextTo"/>
        <c:crossAx val="59587200"/>
        <c:crosses val="autoZero"/>
        <c:crossBetween val="between"/>
      </c:valAx>
    </c:plotArea>
    <c:legend>
      <c:legendPos val="r"/>
      <c:layout/>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title>
      <c:layout/>
      <c:txPr>
        <a:bodyPr/>
        <a:lstStyle/>
        <a:p>
          <a:pPr>
            <a:defRPr>
              <a:latin typeface="Arial Mon" pitchFamily="34" charset="0"/>
            </a:defRPr>
          </a:pPr>
          <a:endParaRPr lang="en-US"/>
        </a:p>
      </c:txPr>
    </c:title>
    <c:view3D>
      <c:rAngAx val="1"/>
    </c:view3D>
    <c:plotArea>
      <c:layout/>
      <c:bar3DChart>
        <c:barDir val="col"/>
        <c:grouping val="stacked"/>
        <c:ser>
          <c:idx val="0"/>
          <c:order val="0"/>
          <c:tx>
            <c:strRef>
              <c:f>Sheet3!$I$3</c:f>
              <c:strCache>
                <c:ptCount val="1"/>
                <c:pt idx="0">
                  <c:v>єєрийн хєрєнгє</c:v>
                </c:pt>
              </c:strCache>
            </c:strRef>
          </c:tx>
          <c:cat>
            <c:numRef>
              <c:f>Sheet3!$J$2:$O$2</c:f>
              <c:numCache>
                <c:formatCode>General</c:formatCode>
                <c:ptCount val="6"/>
                <c:pt idx="0">
                  <c:v>2004</c:v>
                </c:pt>
                <c:pt idx="1">
                  <c:v>2005</c:v>
                </c:pt>
                <c:pt idx="2">
                  <c:v>2006</c:v>
                </c:pt>
                <c:pt idx="3">
                  <c:v>2007</c:v>
                </c:pt>
                <c:pt idx="4">
                  <c:v>2008</c:v>
                </c:pt>
                <c:pt idx="5">
                  <c:v>2009</c:v>
                </c:pt>
              </c:numCache>
            </c:numRef>
          </c:cat>
          <c:val>
            <c:numRef>
              <c:f>Sheet3!$J$3:$O$3</c:f>
              <c:numCache>
                <c:formatCode>General</c:formatCode>
                <c:ptCount val="6"/>
                <c:pt idx="0">
                  <c:v>10384079</c:v>
                </c:pt>
                <c:pt idx="1">
                  <c:v>15033018</c:v>
                </c:pt>
                <c:pt idx="2">
                  <c:v>32501756</c:v>
                </c:pt>
                <c:pt idx="3">
                  <c:v>57813459</c:v>
                </c:pt>
                <c:pt idx="4">
                  <c:v>78677234</c:v>
                </c:pt>
                <c:pt idx="5">
                  <c:v>94934713</c:v>
                </c:pt>
              </c:numCache>
            </c:numRef>
          </c:val>
        </c:ser>
        <c:shape val="box"/>
        <c:axId val="60406016"/>
        <c:axId val="60416000"/>
        <c:axId val="0"/>
      </c:bar3DChart>
      <c:catAx>
        <c:axId val="60406016"/>
        <c:scaling>
          <c:orientation val="minMax"/>
        </c:scaling>
        <c:axPos val="b"/>
        <c:numFmt formatCode="General" sourceLinked="1"/>
        <c:tickLblPos val="nextTo"/>
        <c:crossAx val="60416000"/>
        <c:crosses val="autoZero"/>
        <c:auto val="1"/>
        <c:lblAlgn val="ctr"/>
        <c:lblOffset val="100"/>
      </c:catAx>
      <c:valAx>
        <c:axId val="60416000"/>
        <c:scaling>
          <c:orientation val="minMax"/>
        </c:scaling>
        <c:axPos val="l"/>
        <c:majorGridlines/>
        <c:numFmt formatCode="General" sourceLinked="1"/>
        <c:tickLblPos val="nextTo"/>
        <c:crossAx val="60406016"/>
        <c:crosses val="autoZero"/>
        <c:crossBetween val="between"/>
      </c:valAx>
    </c:plotArea>
    <c:legend>
      <c:legendPos val="r"/>
      <c:layout/>
      <c:txPr>
        <a:bodyPr/>
        <a:lstStyle/>
        <a:p>
          <a:pPr>
            <a:defRPr>
              <a:latin typeface="Arial Mon" pitchFamily="34" charset="0"/>
            </a:defRPr>
          </a:pPr>
          <a:endParaRPr lang="en-US"/>
        </a:p>
      </c:txPr>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chart>
    <c:title>
      <c:layout/>
    </c:title>
    <c:view3D>
      <c:rAngAx val="1"/>
    </c:view3D>
    <c:plotArea>
      <c:layout>
        <c:manualLayout>
          <c:layoutTarget val="inner"/>
          <c:xMode val="edge"/>
          <c:yMode val="edge"/>
          <c:x val="0.15787513740269654"/>
          <c:y val="0.16626166520851549"/>
          <c:w val="0.73471027660004096"/>
          <c:h val="0.70485309128025653"/>
        </c:manualLayout>
      </c:layout>
      <c:bar3DChart>
        <c:barDir val="col"/>
        <c:grouping val="clustered"/>
        <c:ser>
          <c:idx val="0"/>
          <c:order val="0"/>
          <c:tx>
            <c:strRef>
              <c:f>Sheet4!$A$3</c:f>
              <c:strCache>
                <c:ptCount val="1"/>
                <c:pt idx="0">
                  <c:v>зээл</c:v>
                </c:pt>
              </c:strCache>
            </c:strRef>
          </c:tx>
          <c:cat>
            <c:numRef>
              <c:f>Sheet4!$B$2:$G$2</c:f>
              <c:numCache>
                <c:formatCode>General</c:formatCode>
                <c:ptCount val="6"/>
                <c:pt idx="0">
                  <c:v>2004</c:v>
                </c:pt>
                <c:pt idx="1">
                  <c:v>2005</c:v>
                </c:pt>
                <c:pt idx="2">
                  <c:v>2006</c:v>
                </c:pt>
                <c:pt idx="3">
                  <c:v>2007</c:v>
                </c:pt>
                <c:pt idx="4">
                  <c:v>2008</c:v>
                </c:pt>
                <c:pt idx="5">
                  <c:v>2009</c:v>
                </c:pt>
              </c:numCache>
            </c:numRef>
          </c:cat>
          <c:val>
            <c:numRef>
              <c:f>Sheet4!$B$3:$G$3</c:f>
              <c:numCache>
                <c:formatCode>General</c:formatCode>
                <c:ptCount val="6"/>
                <c:pt idx="0">
                  <c:v>80321202</c:v>
                </c:pt>
                <c:pt idx="1">
                  <c:v>133488930</c:v>
                </c:pt>
                <c:pt idx="2">
                  <c:v>242581620</c:v>
                </c:pt>
                <c:pt idx="3">
                  <c:v>49010056</c:v>
                </c:pt>
                <c:pt idx="4">
                  <c:v>527863345</c:v>
                </c:pt>
                <c:pt idx="5">
                  <c:v>580707524</c:v>
                </c:pt>
              </c:numCache>
            </c:numRef>
          </c:val>
        </c:ser>
        <c:shape val="box"/>
        <c:axId val="60423552"/>
        <c:axId val="60245120"/>
        <c:axId val="0"/>
      </c:bar3DChart>
      <c:catAx>
        <c:axId val="60423552"/>
        <c:scaling>
          <c:orientation val="minMax"/>
        </c:scaling>
        <c:axPos val="b"/>
        <c:numFmt formatCode="General" sourceLinked="1"/>
        <c:tickLblPos val="nextTo"/>
        <c:crossAx val="60245120"/>
        <c:crosses val="autoZero"/>
        <c:auto val="1"/>
        <c:lblAlgn val="ctr"/>
        <c:lblOffset val="100"/>
      </c:catAx>
      <c:valAx>
        <c:axId val="60245120"/>
        <c:scaling>
          <c:orientation val="minMax"/>
        </c:scaling>
        <c:axPos val="l"/>
        <c:majorGridlines/>
        <c:numFmt formatCode="General" sourceLinked="1"/>
        <c:tickLblPos val="nextTo"/>
        <c:crossAx val="60423552"/>
        <c:crosses val="autoZero"/>
        <c:crossBetween val="between"/>
      </c:valAx>
    </c:plotArea>
    <c:legend>
      <c:legendPos val="r"/>
      <c:layout/>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2BB923-1BFF-46C7-A5F6-5620F855A2E4}" type="datetimeFigureOut">
              <a:rPr lang="en-US" smtClean="0"/>
              <a:pPr/>
              <a:t>3/17/2011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7E19D0-FE8E-4362-8C24-DEFCB111520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7E19D0-FE8E-4362-8C24-DEFCB111520F}"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C77452-AD2D-4A38-8798-E837FB755D7F}" type="datetimeFigureOut">
              <a:rPr lang="en-US" smtClean="0"/>
              <a:pPr/>
              <a:t>3/17/2011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C7A2A7-BEEC-4AE6-BAFF-6CAC461C59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77452-AD2D-4A38-8798-E837FB755D7F}" type="datetimeFigureOut">
              <a:rPr lang="en-US" smtClean="0"/>
              <a:pPr/>
              <a:t>3/17/2011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C7A2A7-BEEC-4AE6-BAFF-6CAC461C59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C77452-AD2D-4A38-8798-E837FB755D7F}" type="datetimeFigureOut">
              <a:rPr lang="en-US" smtClean="0"/>
              <a:pPr/>
              <a:t>3/17/2011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C7A2A7-BEEC-4AE6-BAFF-6CAC461C59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C77452-AD2D-4A38-8798-E837FB755D7F}" type="datetimeFigureOut">
              <a:rPr lang="en-US" smtClean="0"/>
              <a:pPr/>
              <a:t>3/17/2011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C7A2A7-BEEC-4AE6-BAFF-6CAC461C59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C77452-AD2D-4A38-8798-E837FB755D7F}" type="datetimeFigureOut">
              <a:rPr lang="en-US" smtClean="0"/>
              <a:pPr/>
              <a:t>3/17/2011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C7A2A7-BEEC-4AE6-BAFF-6CAC461C59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C77452-AD2D-4A38-8798-E837FB755D7F}" type="datetimeFigureOut">
              <a:rPr lang="en-US" smtClean="0"/>
              <a:pPr/>
              <a:t>3/17/2011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C7A2A7-BEEC-4AE6-BAFF-6CAC461C59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C77452-AD2D-4A38-8798-E837FB755D7F}" type="datetimeFigureOut">
              <a:rPr lang="en-US" smtClean="0"/>
              <a:pPr/>
              <a:t>3/17/2011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C7A2A7-BEEC-4AE6-BAFF-6CAC461C59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77452-AD2D-4A38-8798-E837FB755D7F}" type="datetimeFigureOut">
              <a:rPr lang="en-US" smtClean="0"/>
              <a:pPr/>
              <a:t>3/17/2011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C7A2A7-BEEC-4AE6-BAFF-6CAC461C59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77452-AD2D-4A38-8798-E837FB755D7F}" type="datetimeFigureOut">
              <a:rPr lang="en-US" smtClean="0"/>
              <a:pPr/>
              <a:t>3/17/2011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C7A2A7-BEEC-4AE6-BAFF-6CAC461C59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77452-AD2D-4A38-8798-E837FB755D7F}" type="datetimeFigureOut">
              <a:rPr lang="en-US" smtClean="0"/>
              <a:pPr/>
              <a:t>3/17/2011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C7A2A7-BEEC-4AE6-BAFF-6CAC461C59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77452-AD2D-4A38-8798-E837FB755D7F}" type="datetimeFigureOut">
              <a:rPr lang="en-US" smtClean="0"/>
              <a:pPr/>
              <a:t>3/17/2011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C7A2A7-BEEC-4AE6-BAFF-6CAC461C59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77452-AD2D-4A38-8798-E837FB755D7F}" type="datetimeFigureOut">
              <a:rPr lang="en-US" smtClean="0"/>
              <a:pPr/>
              <a:t>3/17/2011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C7A2A7-BEEC-4AE6-BAFF-6CAC461C59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mn-MN" sz="4000" dirty="0" smtClean="0">
                <a:solidFill>
                  <a:schemeClr val="accent1"/>
                </a:solidFill>
                <a:latin typeface="Arial Mon" pitchFamily="34" charset="0"/>
              </a:rPr>
              <a:t>Мэргэшүүлэх дадлагын тайлан</a:t>
            </a:r>
            <a:endParaRPr lang="en-US" sz="4000" dirty="0">
              <a:solidFill>
                <a:schemeClr val="accent1"/>
              </a:solidFill>
              <a:latin typeface="Arial Mon" pitchFamily="34" charset="0"/>
            </a:endParaRPr>
          </a:p>
        </p:txBody>
      </p:sp>
      <p:sp>
        <p:nvSpPr>
          <p:cNvPr id="3" name="Subtitle 2"/>
          <p:cNvSpPr>
            <a:spLocks noGrp="1"/>
          </p:cNvSpPr>
          <p:nvPr>
            <p:ph type="subTitle" idx="1"/>
          </p:nvPr>
        </p:nvSpPr>
        <p:spPr>
          <a:xfrm>
            <a:off x="3810000" y="4953000"/>
            <a:ext cx="4343400" cy="685800"/>
          </a:xfrm>
        </p:spPr>
        <p:txBody>
          <a:bodyPr>
            <a:normAutofit fontScale="85000" lnSpcReduction="20000"/>
          </a:bodyPr>
          <a:lstStyle/>
          <a:p>
            <a:r>
              <a:rPr lang="mn-MN" sz="2400" dirty="0" smtClean="0">
                <a:solidFill>
                  <a:schemeClr val="tx1"/>
                </a:solidFill>
              </a:rPr>
              <a:t>Эко 4</a:t>
            </a:r>
            <a:r>
              <a:rPr lang="en-US" sz="2400" dirty="0" smtClean="0">
                <a:solidFill>
                  <a:schemeClr val="tx1"/>
                </a:solidFill>
              </a:rPr>
              <a:t>-</a:t>
            </a:r>
            <a:r>
              <a:rPr lang="mn-MN" sz="2400" dirty="0" smtClean="0">
                <a:solidFill>
                  <a:schemeClr val="tx1"/>
                </a:solidFill>
              </a:rPr>
              <a:t>р ангийн оюутан</a:t>
            </a:r>
          </a:p>
          <a:p>
            <a:r>
              <a:rPr lang="mn-MN" sz="2400" dirty="0" smtClean="0">
                <a:solidFill>
                  <a:schemeClr val="tx1"/>
                </a:solidFill>
              </a:rPr>
              <a:t>Б. Мөнхжаргал</a:t>
            </a:r>
          </a:p>
          <a:p>
            <a:endParaRPr lang="mn-MN" sz="2400" dirty="0" smtClean="0"/>
          </a:p>
          <a:p>
            <a:endParaRPr lang="mn-MN" sz="2400" dirty="0" smtClean="0">
              <a:solidFill>
                <a:schemeClr val="tx1"/>
              </a:solidFill>
            </a:endParaRPr>
          </a:p>
          <a:p>
            <a:endParaRPr lang="mn-MN" sz="2400" dirty="0" smtClean="0"/>
          </a:p>
          <a:p>
            <a:endParaRPr lang="mn-MN" sz="2400" dirty="0" smtClean="0">
              <a:solidFill>
                <a:schemeClr val="tx1"/>
              </a:solidFill>
            </a:endParaRPr>
          </a:p>
          <a:p>
            <a:endParaRPr lang="mn-MN" sz="2400" dirty="0" smtClean="0"/>
          </a:p>
          <a:p>
            <a:endParaRPr lang="mn-MN" sz="2400" dirty="0" smtClean="0">
              <a:solidFill>
                <a:schemeClr val="tx1"/>
              </a:solidFill>
            </a:endParaRPr>
          </a:p>
          <a:p>
            <a:endParaRPr lang="mn-MN" sz="2400" dirty="0" smtClean="0"/>
          </a:p>
          <a:p>
            <a:endParaRPr lang="mn-MN" sz="2400" dirty="0" smtClean="0">
              <a:solidFill>
                <a:schemeClr val="tx1"/>
              </a:solidFill>
            </a:endParaRPr>
          </a:p>
          <a:p>
            <a:endParaRPr lang="mn-MN" sz="2400" dirty="0" smtClean="0"/>
          </a:p>
          <a:p>
            <a:endParaRPr lang="mn-MN" sz="2400" dirty="0" smtClean="0">
              <a:solidFill>
                <a:schemeClr val="tx1"/>
              </a:solidFill>
            </a:endParaRPr>
          </a:p>
          <a:p>
            <a:endParaRPr lang="en-US" sz="2400" dirty="0">
              <a:solidFill>
                <a:schemeClr val="tx1"/>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Хаан Банк Багануур салбар</a:t>
            </a:r>
            <a:endParaRPr lang="en-US" dirty="0"/>
          </a:p>
        </p:txBody>
      </p:sp>
      <p:sp>
        <p:nvSpPr>
          <p:cNvPr id="3" name="Content Placeholder 2"/>
          <p:cNvSpPr>
            <a:spLocks noGrp="1"/>
          </p:cNvSpPr>
          <p:nvPr>
            <p:ph idx="1"/>
          </p:nvPr>
        </p:nvSpPr>
        <p:spPr/>
        <p:txBody>
          <a:bodyPr>
            <a:normAutofit fontScale="55000" lnSpcReduction="20000"/>
          </a:bodyPr>
          <a:lstStyle/>
          <a:p>
            <a:r>
              <a:rPr lang="mn-MN" b="1" dirty="0" smtClean="0"/>
              <a:t>Оршил</a:t>
            </a:r>
            <a:endParaRPr lang="en-US" dirty="0" smtClean="0">
              <a:latin typeface="Arial Mon" pitchFamily="34" charset="0"/>
            </a:endParaRPr>
          </a:p>
          <a:p>
            <a:r>
              <a:rPr lang="en-US" dirty="0" smtClean="0">
                <a:latin typeface="Arial Mon" pitchFamily="34" charset="0"/>
              </a:rPr>
              <a:t>Є</a:t>
            </a:r>
            <a:r>
              <a:rPr lang="mn-MN" dirty="0" smtClean="0"/>
              <a:t>нєєдєр зах зээл дээр єєрийн үйл ажиллагааг явуулагч пүүс компани, банк санхүү, тєрийн бус байгууллага гээд бүгд єєр єєрийн онцлог үйл ажиллагааг явуулж бусдаас их бага, ямар нэгэн байдлаар ялгарч байдаг. Тэнд ажиллах хүн бүр єєр єєрийн байгууллагадаа тохирсон онцгой мэргэжлээр ажиллах бєгєєд </a:t>
            </a:r>
            <a:endParaRPr lang="en-US" dirty="0" smtClean="0">
              <a:latin typeface="Arial Mon" pitchFamily="34" charset="0"/>
            </a:endParaRPr>
          </a:p>
          <a:p>
            <a:r>
              <a:rPr lang="mn-MN" i="1" dirty="0" smtClean="0"/>
              <a:t>тухайлбал: эмнэлэгт эмч, сургуульд багш, барилгын компанид архитектур, гэх мэт ажилдаг.</a:t>
            </a:r>
            <a:endParaRPr lang="en-US" dirty="0" smtClean="0">
              <a:latin typeface="Arial Mon" pitchFamily="34" charset="0"/>
            </a:endParaRPr>
          </a:p>
          <a:p>
            <a:r>
              <a:rPr lang="mn-MN" dirty="0" smtClean="0"/>
              <a:t>Харин эдгээр мэргэжил бусад салбарт тэр бүр байнга тохиолдоод байдаггүй. Гэхдээ аль ч салбарт уян хатан ажилдаг нэгэн онцгой мэргэжил нь бидний эзэмшиж буй </a:t>
            </a:r>
            <a:r>
              <a:rPr lang="en-US" dirty="0" err="1" smtClean="0">
                <a:latin typeface="Arial Mon" pitchFamily="34" charset="0"/>
              </a:rPr>
              <a:t>ýêîíîìåòðèê</a:t>
            </a:r>
            <a:r>
              <a:rPr lang="en-US" dirty="0" smtClean="0">
                <a:latin typeface="Arial Mon" pitchFamily="34" charset="0"/>
              </a:rPr>
              <a:t> ( ÝÇÌÇ) </a:t>
            </a:r>
            <a:r>
              <a:rPr lang="en-US" dirty="0" err="1" smtClean="0">
                <a:latin typeface="Arial Mon" pitchFamily="34" charset="0"/>
              </a:rPr>
              <a:t>áà</a:t>
            </a:r>
            <a:r>
              <a:rPr lang="en-US" dirty="0" smtClean="0">
                <a:latin typeface="Arial Mon" pitchFamily="34" charset="0"/>
              </a:rPr>
              <a:t> </a:t>
            </a:r>
            <a:r>
              <a:rPr lang="en-US" dirty="0" err="1" smtClean="0">
                <a:latin typeface="Arial Mon" pitchFamily="34" charset="0"/>
              </a:rPr>
              <a:t>ýäèéí</a:t>
            </a:r>
            <a:r>
              <a:rPr lang="en-US" dirty="0" smtClean="0">
                <a:latin typeface="Arial Mon" pitchFamily="34" charset="0"/>
              </a:rPr>
              <a:t> </a:t>
            </a:r>
            <a:r>
              <a:rPr lang="en-US" dirty="0" err="1" smtClean="0">
                <a:latin typeface="Arial Mon" pitchFamily="34" charset="0"/>
              </a:rPr>
              <a:t>çàñàã</a:t>
            </a:r>
            <a:r>
              <a:rPr lang="en-US" dirty="0" smtClean="0">
                <a:latin typeface="Arial Mon" pitchFamily="34" charset="0"/>
              </a:rPr>
              <a:t>÷ </a:t>
            </a:r>
            <a:r>
              <a:rPr lang="mn-MN" dirty="0" smtClean="0"/>
              <a:t>юм. Иймд гайхалтай сайхан мэргэжилдээ тохируулан банк санхүүгийн салбарт </a:t>
            </a:r>
            <a:r>
              <a:rPr lang="en-US" dirty="0" smtClean="0">
                <a:latin typeface="Arial Mon" pitchFamily="34" charset="0"/>
              </a:rPr>
              <a:t> </a:t>
            </a:r>
            <a:r>
              <a:rPr lang="en-US" dirty="0" err="1" smtClean="0">
                <a:latin typeface="Arial Mon" pitchFamily="34" charset="0"/>
              </a:rPr>
              <a:t>ýäèéí</a:t>
            </a:r>
            <a:r>
              <a:rPr lang="en-US" dirty="0" smtClean="0">
                <a:latin typeface="Arial Mon" pitchFamily="34" charset="0"/>
              </a:rPr>
              <a:t> </a:t>
            </a:r>
            <a:r>
              <a:rPr lang="en-US" dirty="0" err="1" smtClean="0">
                <a:latin typeface="Arial Mon" pitchFamily="34" charset="0"/>
              </a:rPr>
              <a:t>çàñàã</a:t>
            </a:r>
            <a:r>
              <a:rPr lang="en-US" dirty="0" smtClean="0">
                <a:latin typeface="Arial Mon" pitchFamily="34" charset="0"/>
              </a:rPr>
              <a:t>÷ </a:t>
            </a:r>
            <a:r>
              <a:rPr lang="mn-MN" dirty="0" smtClean="0"/>
              <a:t>хүн юу хийдэг ямар тал дээр онцгой анхаарч, аж ахуй нэгж</a:t>
            </a:r>
            <a:r>
              <a:rPr lang="en-US" dirty="0" smtClean="0">
                <a:latin typeface="Arial Mon" pitchFamily="34" charset="0"/>
              </a:rPr>
              <a:t> ( </a:t>
            </a:r>
            <a:r>
              <a:rPr lang="en-US" dirty="0" err="1" smtClean="0">
                <a:latin typeface="Arial Mon" pitchFamily="34" charset="0"/>
              </a:rPr>
              <a:t>êîìïàíè</a:t>
            </a:r>
            <a:r>
              <a:rPr lang="en-US" dirty="0" smtClean="0">
                <a:latin typeface="Arial Mon" pitchFamily="34" charset="0"/>
              </a:rPr>
              <a:t>), </a:t>
            </a:r>
            <a:r>
              <a:rPr lang="mn-MN" dirty="0" smtClean="0"/>
              <a:t>банк санхүүгийн </a:t>
            </a:r>
            <a:r>
              <a:rPr lang="en-US" dirty="0" err="1" smtClean="0">
                <a:latin typeface="Arial Mon" pitchFamily="34" charset="0"/>
              </a:rPr>
              <a:t>áàéãóóëëàãà</a:t>
            </a:r>
            <a:r>
              <a:rPr lang="en-US" dirty="0" smtClean="0">
                <a:latin typeface="Arial Mon" pitchFamily="34" charset="0"/>
              </a:rPr>
              <a:t> </a:t>
            </a:r>
            <a:r>
              <a:rPr lang="mn-MN" dirty="0" smtClean="0"/>
              <a:t>хоёр юугаараа зєрүүтэй болоод юугаараа адиболохыг судлахыг хүссэн учраас танилцах дадлагаа банкны салбарт томоохон байр суурийг эзлэх, шинэ дэвшилтэт технологи болон шинэлэг бүтээгдэхүүн үйлчилгээг анхлан нэвтрүүлэгч “</a:t>
            </a:r>
            <a:r>
              <a:rPr lang="en-US" dirty="0" smtClean="0">
                <a:latin typeface="Arial Mon" pitchFamily="34" charset="0"/>
              </a:rPr>
              <a:t>ÕÀÀÍ</a:t>
            </a:r>
            <a:r>
              <a:rPr lang="mn-MN" dirty="0" smtClean="0"/>
              <a:t>” банкинд хийсэн юм</a:t>
            </a:r>
            <a:r>
              <a:rPr lang="en-US" dirty="0" smtClean="0">
                <a:latin typeface="Arial Mon" pitchFamily="34" charset="0"/>
              </a:rPr>
              <a:t>.</a:t>
            </a:r>
          </a:p>
          <a:p>
            <a:endParaRPr lang="en-US" dirty="0">
              <a:latin typeface="Arial Mon"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2800" dirty="0" smtClean="0"/>
              <a:t>Хан Банк Багануур салбар танилцуулга</a:t>
            </a:r>
            <a:endParaRPr lang="en-US" sz="2800" dirty="0"/>
          </a:p>
        </p:txBody>
      </p:sp>
      <p:sp>
        <p:nvSpPr>
          <p:cNvPr id="3" name="Content Placeholder 2"/>
          <p:cNvSpPr>
            <a:spLocks noGrp="1"/>
          </p:cNvSpPr>
          <p:nvPr>
            <p:ph idx="1"/>
          </p:nvPr>
        </p:nvSpPr>
        <p:spPr>
          <a:xfrm>
            <a:off x="0" y="1066800"/>
            <a:ext cx="8686800" cy="5486400"/>
          </a:xfrm>
        </p:spPr>
        <p:txBody>
          <a:bodyPr>
            <a:normAutofit fontScale="55000" lnSpcReduction="20000"/>
          </a:bodyPr>
          <a:lstStyle/>
          <a:p>
            <a:r>
              <a:rPr lang="en-US" dirty="0" smtClean="0">
                <a:latin typeface="Arial Mon" pitchFamily="34" charset="0"/>
              </a:rPr>
              <a:t> </a:t>
            </a:r>
            <a:r>
              <a:rPr lang="en-US" sz="2900" b="1" dirty="0" err="1" smtClean="0">
                <a:latin typeface="Arial Mon" pitchFamily="34" charset="0"/>
                <a:cs typeface="Arial" pitchFamily="34" charset="0"/>
              </a:rPr>
              <a:t>Õààí</a:t>
            </a:r>
            <a:r>
              <a:rPr lang="en-US" sz="2900" b="1" dirty="0" smtClean="0">
                <a:latin typeface="Arial Mon" pitchFamily="34" charset="0"/>
                <a:cs typeface="Arial" pitchFamily="34" charset="0"/>
              </a:rPr>
              <a:t>  </a:t>
            </a:r>
            <a:r>
              <a:rPr lang="en-US" sz="2900" b="1" dirty="0" err="1" smtClean="0">
                <a:latin typeface="Arial Mon" pitchFamily="34" charset="0"/>
                <a:cs typeface="Arial" pitchFamily="34" charset="0"/>
              </a:rPr>
              <a:t>Áàíê</a:t>
            </a:r>
            <a:r>
              <a:rPr lang="en-US" sz="2900" b="1" dirty="0" smtClean="0">
                <a:latin typeface="Arial Mon" pitchFamily="34" charset="0"/>
                <a:cs typeface="Arial" pitchFamily="34" charset="0"/>
              </a:rPr>
              <a:t> </a:t>
            </a:r>
            <a:r>
              <a:rPr lang="en-US" sz="2900" b="1" dirty="0" err="1" smtClean="0">
                <a:latin typeface="Arial Mon" pitchFamily="34" charset="0"/>
                <a:cs typeface="Arial" pitchFamily="34" charset="0"/>
              </a:rPr>
              <a:t>Áàãàíóóð</a:t>
            </a:r>
            <a:r>
              <a:rPr lang="en-US" sz="2900" b="1" dirty="0" smtClean="0">
                <a:latin typeface="Arial Mon" pitchFamily="34" charset="0"/>
                <a:cs typeface="Arial" pitchFamily="34" charset="0"/>
              </a:rPr>
              <a:t> </a:t>
            </a:r>
            <a:r>
              <a:rPr lang="en-US" sz="2900" b="1" dirty="0" err="1" smtClean="0">
                <a:latin typeface="Arial Mon" pitchFamily="34" charset="0"/>
                <a:cs typeface="Arial" pitchFamily="34" charset="0"/>
              </a:rPr>
              <a:t>ñàëáàð</a:t>
            </a:r>
            <a:r>
              <a:rPr lang="en-US" sz="2900" b="1" dirty="0" smtClean="0">
                <a:latin typeface="Arial Mon" pitchFamily="34" charset="0"/>
                <a:cs typeface="Arial" pitchFamily="34" charset="0"/>
              </a:rPr>
              <a:t> </a:t>
            </a:r>
            <a:endParaRPr lang="en-US" sz="2900" dirty="0" smtClean="0">
              <a:latin typeface="Arial Mon" pitchFamily="34" charset="0"/>
              <a:cs typeface="Arial" pitchFamily="34" charset="0"/>
            </a:endParaRPr>
          </a:p>
          <a:p>
            <a:r>
              <a:rPr lang="en-US" sz="2900" dirty="0" err="1" smtClean="0">
                <a:latin typeface="Arial Mon" pitchFamily="34" charset="0"/>
                <a:cs typeface="Arial" pitchFamily="34" charset="0"/>
              </a:rPr>
              <a:t>Áàãàíóóð</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òîîöîîíû</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òºâ</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íü</a:t>
            </a:r>
            <a:r>
              <a:rPr lang="en-US" sz="2900" dirty="0" smtClean="0">
                <a:latin typeface="Arial Mon" pitchFamily="34" charset="0"/>
                <a:cs typeface="Arial" pitchFamily="34" charset="0"/>
              </a:rPr>
              <a:t> 2002 </a:t>
            </a:r>
            <a:r>
              <a:rPr lang="en-US" sz="2900" dirty="0" err="1" smtClean="0">
                <a:latin typeface="Arial Mon" pitchFamily="34" charset="0"/>
                <a:cs typeface="Arial" pitchFamily="34" charset="0"/>
              </a:rPr>
              <a:t>îíû</a:t>
            </a:r>
            <a:r>
              <a:rPr lang="en-US" sz="2900" dirty="0" smtClean="0">
                <a:latin typeface="Arial Mon" pitchFamily="34" charset="0"/>
                <a:cs typeface="Arial" pitchFamily="34" charset="0"/>
              </a:rPr>
              <a:t> 4-ð </a:t>
            </a:r>
            <a:r>
              <a:rPr lang="en-US" sz="2900" dirty="0" err="1" smtClean="0">
                <a:latin typeface="Arial Mon" pitchFamily="34" charset="0"/>
                <a:cs typeface="Arial" pitchFamily="34" charset="0"/>
              </a:rPr>
              <a:t>ñàðûí</a:t>
            </a:r>
            <a:r>
              <a:rPr lang="en-US" sz="2900" dirty="0" smtClean="0">
                <a:latin typeface="Arial Mon" pitchFamily="34" charset="0"/>
                <a:cs typeface="Arial" pitchFamily="34" charset="0"/>
              </a:rPr>
              <a:t> 01-íû º</a:t>
            </a:r>
            <a:r>
              <a:rPr lang="en-US" sz="2900" dirty="0" err="1" smtClean="0">
                <a:latin typeface="Arial Mon" pitchFamily="34" charset="0"/>
                <a:cs typeface="Arial" pitchFamily="34" charset="0"/>
              </a:rPr>
              <a:t>äºð</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Òîîöîîíû</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òºâèéí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ýðõëýã</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Ýäèéí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çàñàã</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Íÿãòëàí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áîäîã</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Õÿíàã</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íÿãòëàí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áîäîã</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Íÿðàâ</a:t>
            </a:r>
            <a:r>
              <a:rPr lang="en-US" sz="2900" dirty="0" smtClean="0">
                <a:latin typeface="Arial Mon" pitchFamily="34" charset="0"/>
                <a:cs typeface="Arial" pitchFamily="34" charset="0"/>
              </a:rPr>
              <a:t>, Õàðóóë-4 </a:t>
            </a:r>
            <a:r>
              <a:rPr lang="en-US" sz="2900" dirty="0" err="1" smtClean="0">
                <a:latin typeface="Arial Mon" pitchFamily="34" charset="0"/>
                <a:cs typeface="Arial" pitchFamily="34" charset="0"/>
              </a:rPr>
              <a:t>íèéò</a:t>
            </a:r>
            <a:r>
              <a:rPr lang="en-US" sz="2900" dirty="0" smtClean="0">
                <a:latin typeface="Arial Mon" pitchFamily="34" charset="0"/>
                <a:cs typeface="Arial" pitchFamily="34" charset="0"/>
              </a:rPr>
              <a:t> 9 </a:t>
            </a:r>
            <a:r>
              <a:rPr lang="en-US" sz="2900" dirty="0" err="1" smtClean="0">
                <a:latin typeface="Arial Mon" pitchFamily="34" charset="0"/>
                <a:cs typeface="Arial" pitchFamily="34" charset="0"/>
              </a:rPr>
              <a:t>õ¿íèé</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á¿ðýëäýõ</a:t>
            </a:r>
            <a:r>
              <a:rPr lang="en-US" sz="2900" dirty="0" smtClean="0">
                <a:latin typeface="Arial Mon" pitchFamily="34" charset="0"/>
                <a:cs typeface="Arial" pitchFamily="34" charset="0"/>
              </a:rPr>
              <a:t>¿¿</a:t>
            </a:r>
            <a:r>
              <a:rPr lang="en-US" sz="2900" dirty="0" err="1" smtClean="0">
                <a:latin typeface="Arial Mon" pitchFamily="34" charset="0"/>
                <a:cs typeface="Arial" pitchFamily="34" charset="0"/>
              </a:rPr>
              <a:t>íòýéãýýð</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çîõèîí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áàéãóóëàãäàí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éë</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àæèëëàãààãàà</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ýõýëñýí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áèëýý</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Àíõíû</a:t>
            </a:r>
            <a:r>
              <a:rPr lang="en-US" sz="2900" dirty="0" smtClean="0">
                <a:latin typeface="Arial Mon" pitchFamily="34" charset="0"/>
                <a:cs typeface="Arial" pitchFamily="34" charset="0"/>
              </a:rPr>
              <a:t> º</a:t>
            </a:r>
            <a:r>
              <a:rPr lang="en-US" sz="2900" dirty="0" err="1" smtClean="0">
                <a:latin typeface="Arial Mon" pitchFamily="34" charset="0"/>
                <a:cs typeface="Arial" pitchFamily="34" charset="0"/>
              </a:rPr>
              <a:t>äºð</a:t>
            </a:r>
            <a:r>
              <a:rPr lang="en-US" sz="2900" dirty="0" smtClean="0">
                <a:latin typeface="Arial Mon" pitchFamily="34" charset="0"/>
                <a:cs typeface="Arial" pitchFamily="34" charset="0"/>
              </a:rPr>
              <a:t> 23 </a:t>
            </a:r>
            <a:r>
              <a:rPr lang="en-US" sz="2900" dirty="0" err="1" smtClean="0">
                <a:latin typeface="Arial Mon" pitchFamily="34" charset="0"/>
                <a:cs typeface="Arial" pitchFamily="34" charset="0"/>
              </a:rPr>
              <a:t>õàðèëöàã÷èéã</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õàäãàëàìæ</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ýçýìøèã÷ýýð</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á¿ðòãýí</a:t>
            </a:r>
            <a:r>
              <a:rPr lang="en-US" sz="2900" dirty="0" smtClean="0">
                <a:latin typeface="Arial Mon" pitchFamily="34" charset="0"/>
                <a:cs typeface="Arial" pitchFamily="34" charset="0"/>
              </a:rPr>
              <a:t> 48 </a:t>
            </a:r>
            <a:r>
              <a:rPr lang="en-US" sz="2900" dirty="0" err="1" smtClean="0">
                <a:latin typeface="Arial Mon" pitchFamily="34" charset="0"/>
                <a:cs typeface="Arial" pitchFamily="34" charset="0"/>
              </a:rPr>
              <a:t>ñàÿ</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òºãðºãèéí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ýõ</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ñâýðòýé</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áîëæ</a:t>
            </a:r>
            <a:r>
              <a:rPr lang="en-US" sz="2900" dirty="0" smtClean="0">
                <a:latin typeface="Arial Mon" pitchFamily="34" charset="0"/>
                <a:cs typeface="Arial" pitchFamily="34" charset="0"/>
              </a:rPr>
              <a:t>, 36 </a:t>
            </a:r>
            <a:r>
              <a:rPr lang="en-US" sz="2900" dirty="0" err="1" smtClean="0">
                <a:latin typeface="Arial Mon" pitchFamily="34" charset="0"/>
                <a:cs typeface="Arial" pitchFamily="34" charset="0"/>
              </a:rPr>
              <a:t>õàðèëöàã÷èä</a:t>
            </a:r>
            <a:r>
              <a:rPr lang="en-US" sz="2900" dirty="0" smtClean="0">
                <a:latin typeface="Arial Mon" pitchFamily="34" charset="0"/>
                <a:cs typeface="Arial" pitchFamily="34" charset="0"/>
              </a:rPr>
              <a:t> 21.5 </a:t>
            </a:r>
            <a:r>
              <a:rPr lang="en-US" sz="2900" dirty="0" err="1" smtClean="0">
                <a:latin typeface="Arial Mon" pitchFamily="34" charset="0"/>
                <a:cs typeface="Arial" pitchFamily="34" charset="0"/>
              </a:rPr>
              <a:t>ñàÿ</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òºãðºãèéí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çýýë</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îëãîæ</a:t>
            </a:r>
            <a:r>
              <a:rPr lang="en-US" sz="2900" dirty="0" smtClean="0">
                <a:latin typeface="Arial Mon" pitchFamily="34" charset="0"/>
                <a:cs typeface="Arial" pitchFamily="34" charset="0"/>
              </a:rPr>
              <a:t>, 14 </a:t>
            </a:r>
            <a:r>
              <a:rPr lang="en-US" sz="2900" dirty="0" err="1" smtClean="0">
                <a:latin typeface="Arial Mon" pitchFamily="34" charset="0"/>
                <a:cs typeface="Arial" pitchFamily="34" charset="0"/>
              </a:rPr>
              <a:t>õ¿íèé</a:t>
            </a:r>
            <a:r>
              <a:rPr lang="en-US" sz="2900" dirty="0" smtClean="0">
                <a:latin typeface="Arial Mon" pitchFamily="34" charset="0"/>
                <a:cs typeface="Arial" pitchFamily="34" charset="0"/>
              </a:rPr>
              <a:t> 2.5 </a:t>
            </a:r>
            <a:r>
              <a:rPr lang="en-US" sz="2900" dirty="0" err="1" smtClean="0">
                <a:latin typeface="Arial Mon" pitchFamily="34" charset="0"/>
                <a:cs typeface="Arial" pitchFamily="34" charset="0"/>
              </a:rPr>
              <a:t>ñàÿ</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òºãðºãèéí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ìºíãºí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øèëæ</a:t>
            </a:r>
            <a:r>
              <a:rPr lang="en-US" sz="2900" dirty="0" smtClean="0">
                <a:latin typeface="Arial Mon" pitchFamily="34" charset="0"/>
                <a:cs typeface="Arial" pitchFamily="34" charset="0"/>
              </a:rPr>
              <a:t>¿¿</a:t>
            </a:r>
            <a:r>
              <a:rPr lang="en-US" sz="2900" dirty="0" err="1" smtClean="0">
                <a:latin typeface="Arial Mon" pitchFamily="34" charset="0"/>
                <a:cs typeface="Arial" pitchFamily="34" charset="0"/>
              </a:rPr>
              <a:t>ëãèéí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ã¿éëãýý</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íèéò</a:t>
            </a:r>
            <a:r>
              <a:rPr lang="en-US" sz="2900" dirty="0" smtClean="0">
                <a:latin typeface="Arial Mon" pitchFamily="34" charset="0"/>
                <a:cs typeface="Arial" pitchFamily="34" charset="0"/>
              </a:rPr>
              <a:t> 74 </a:t>
            </a:r>
            <a:r>
              <a:rPr lang="en-US" sz="2900" dirty="0" err="1" smtClean="0">
                <a:latin typeface="Arial Mon" pitchFamily="34" charset="0"/>
                <a:cs typeface="Arial" pitchFamily="34" charset="0"/>
              </a:rPr>
              <a:t>øèðõýã</a:t>
            </a:r>
            <a:r>
              <a:rPr lang="en-US" sz="2900" dirty="0" smtClean="0">
                <a:latin typeface="Arial Mon" pitchFamily="34" charset="0"/>
                <a:cs typeface="Arial" pitchFamily="34" charset="0"/>
              </a:rPr>
              <a:t> 72 </a:t>
            </a:r>
            <a:r>
              <a:rPr lang="en-US" sz="2900" dirty="0" err="1" smtClean="0">
                <a:latin typeface="Arial Mon" pitchFamily="34" charset="0"/>
                <a:cs typeface="Arial" pitchFamily="34" charset="0"/>
              </a:rPr>
              <a:t>ñàÿ</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òºãðºãèéí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ã¿éëãýý</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õèéñýí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íü</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òóñ</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áàíêíû</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éë÷èëãýý</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îðîí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íóòàãò</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íýëýýä</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ýðýëò</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õýðýãöýýòýé</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áàéñíûã</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õàðóóëæ</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áàéëàà</a:t>
            </a:r>
            <a:r>
              <a:rPr lang="en-US" sz="2900" dirty="0" smtClean="0">
                <a:latin typeface="Arial Mon" pitchFamily="34" charset="0"/>
                <a:cs typeface="Arial" pitchFamily="34" charset="0"/>
              </a:rPr>
              <a:t>.</a:t>
            </a:r>
          </a:p>
          <a:p>
            <a:r>
              <a:rPr lang="en-US" sz="2900" dirty="0" err="1" smtClean="0">
                <a:latin typeface="Arial Mon" pitchFamily="34" charset="0"/>
                <a:cs typeface="Arial" pitchFamily="34" charset="0"/>
              </a:rPr>
              <a:t>Ýä¿ãýý</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òóñ</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áàíê</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íü</a:t>
            </a:r>
            <a:r>
              <a:rPr lang="en-US" sz="2900" dirty="0" smtClean="0">
                <a:latin typeface="Arial Mon" pitchFamily="34" charset="0"/>
                <a:cs typeface="Arial" pitchFamily="34" charset="0"/>
              </a:rPr>
              <a:t> 20 000 </a:t>
            </a:r>
            <a:r>
              <a:rPr lang="en-US" sz="2900" dirty="0" err="1" smtClean="0">
                <a:latin typeface="Arial Mon" pitchFamily="34" charset="0"/>
                <a:cs typeface="Arial" pitchFamily="34" charset="0"/>
              </a:rPr>
              <a:t>îð÷èì</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áàéíãûí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õàðèëöàã÷òàé</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áîëæ</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ñàðä</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äóíäàæààð</a:t>
            </a:r>
            <a:r>
              <a:rPr lang="en-US" sz="2900" dirty="0" smtClean="0">
                <a:latin typeface="Arial Mon" pitchFamily="34" charset="0"/>
                <a:cs typeface="Arial" pitchFamily="34" charset="0"/>
              </a:rPr>
              <a:t> 58 000 </a:t>
            </a:r>
            <a:r>
              <a:rPr lang="en-US" sz="2900" dirty="0" err="1" smtClean="0">
                <a:latin typeface="Arial Mon" pitchFamily="34" charset="0"/>
                <a:cs typeface="Arial" pitchFamily="34" charset="0"/>
              </a:rPr>
              <a:t>øèðõýã</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ã¿éëãýý</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õèéñíýýð</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áóñäààñ</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òàòàí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òºâëºð</a:t>
            </a:r>
            <a:r>
              <a:rPr lang="en-US" sz="2900" dirty="0" smtClean="0">
                <a:latin typeface="Arial Mon" pitchFamily="34" charset="0"/>
                <a:cs typeface="Arial" pitchFamily="34" charset="0"/>
              </a:rPr>
              <a:t>¿¿</a:t>
            </a:r>
            <a:r>
              <a:rPr lang="en-US" sz="2900" dirty="0" err="1" smtClean="0">
                <a:latin typeface="Arial Mon" pitchFamily="34" charset="0"/>
                <a:cs typeface="Arial" pitchFamily="34" charset="0"/>
              </a:rPr>
              <a:t>ëñýí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õºðºíãèéí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õýìæýý</a:t>
            </a:r>
            <a:r>
              <a:rPr lang="en-US" sz="2900" dirty="0" smtClean="0">
                <a:latin typeface="Arial Mon" pitchFamily="34" charset="0"/>
                <a:cs typeface="Arial" pitchFamily="34" charset="0"/>
              </a:rPr>
              <a:t> 5400.8 </a:t>
            </a:r>
            <a:r>
              <a:rPr lang="en-US" sz="2900" dirty="0" err="1" smtClean="0">
                <a:latin typeface="Arial Mon" pitchFamily="34" charset="0"/>
                <a:cs typeface="Arial" pitchFamily="34" charset="0"/>
              </a:rPr>
              <a:t>ñàÿ</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çýýëèéí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áàãö</a:t>
            </a:r>
            <a:r>
              <a:rPr lang="en-US" sz="2900" dirty="0" smtClean="0">
                <a:latin typeface="Arial Mon" pitchFamily="34" charset="0"/>
                <a:cs typeface="Arial" pitchFamily="34" charset="0"/>
              </a:rPr>
              <a:t> 6 500.0 </a:t>
            </a:r>
            <a:r>
              <a:rPr lang="en-US" sz="2900" dirty="0" err="1" smtClean="0">
                <a:latin typeface="Arial Mon" pitchFamily="34" charset="0"/>
                <a:cs typeface="Arial" pitchFamily="34" charset="0"/>
              </a:rPr>
              <a:t>ñàÿ</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òºãðºã</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áîëæ</a:t>
            </a:r>
            <a:r>
              <a:rPr lang="en-US" sz="2900" dirty="0" smtClean="0">
                <a:latin typeface="Arial Mon" pitchFamily="34" charset="0"/>
                <a:cs typeface="Arial" pitchFamily="34" charset="0"/>
              </a:rPr>
              <a:t> ä¿¿</a:t>
            </a:r>
            <a:r>
              <a:rPr lang="en-US" sz="2900" dirty="0" err="1" smtClean="0">
                <a:latin typeface="Arial Mon" pitchFamily="34" charset="0"/>
                <a:cs typeface="Arial" pitchFamily="34" charset="0"/>
              </a:rPr>
              <a:t>ðãèéí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áàíê</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ñàíõ</a:t>
            </a:r>
            <a:r>
              <a:rPr lang="en-US" sz="2900" dirty="0" smtClean="0">
                <a:latin typeface="Arial Mon" pitchFamily="34" charset="0"/>
                <a:cs typeface="Arial" pitchFamily="34" charset="0"/>
              </a:rPr>
              <a:t>¿¿</a:t>
            </a:r>
            <a:r>
              <a:rPr lang="en-US" sz="2900" dirty="0" err="1" smtClean="0">
                <a:latin typeface="Arial Mon" pitchFamily="34" charset="0"/>
                <a:cs typeface="Arial" pitchFamily="34" charset="0"/>
              </a:rPr>
              <a:t>ãèéí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çàõ</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çýýëèéí</a:t>
            </a:r>
            <a:r>
              <a:rPr lang="en-US" sz="2900" dirty="0" smtClean="0">
                <a:latin typeface="Arial Mon" pitchFamily="34" charset="0"/>
                <a:cs typeface="Arial" pitchFamily="34" charset="0"/>
              </a:rPr>
              <a:t> 50 </a:t>
            </a:r>
            <a:r>
              <a:rPr lang="en-US" sz="2900" dirty="0" err="1" smtClean="0">
                <a:latin typeface="Arial Mon" pitchFamily="34" charset="0"/>
                <a:cs typeface="Arial" pitchFamily="34" charset="0"/>
              </a:rPr>
              <a:t>ãàðóé</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õóâüä</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íü</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õ¿ð</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íèéò</a:t>
            </a:r>
            <a:r>
              <a:rPr lang="en-US" sz="2900" dirty="0" smtClean="0">
                <a:latin typeface="Arial Mon" pitchFamily="34" charset="0"/>
                <a:cs typeface="Arial" pitchFamily="34" charset="0"/>
              </a:rPr>
              <a:t> 60 </a:t>
            </a:r>
            <a:r>
              <a:rPr lang="en-US" sz="2900" dirty="0" err="1" smtClean="0">
                <a:latin typeface="Arial Mon" pitchFamily="34" charset="0"/>
                <a:cs typeface="Arial" pitchFamily="34" charset="0"/>
              </a:rPr>
              <a:t>ìýðãýæèëòýí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àëáàí</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õààã÷ààð</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õàðèëöàã</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íàðòàà</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éë÷èëæ</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áàéíà</a:t>
            </a:r>
            <a:r>
              <a:rPr lang="en-US" sz="2900" dirty="0" smtClean="0">
                <a:latin typeface="Arial Mon" pitchFamily="34" charset="0"/>
                <a:cs typeface="Arial" pitchFamily="34" charset="0"/>
              </a:rPr>
              <a:t>.</a:t>
            </a:r>
            <a:r>
              <a:rPr lang="mn-MN" sz="2900" dirty="0" smtClean="0">
                <a:latin typeface="Arial" pitchFamily="34" charset="0"/>
                <a:cs typeface="Arial" pitchFamily="34" charset="0"/>
              </a:rPr>
              <a:t>Х</a:t>
            </a:r>
            <a:r>
              <a:rPr lang="en-US" sz="2900" dirty="0" err="1" smtClean="0">
                <a:latin typeface="Arial Mon" pitchFamily="34" charset="0"/>
                <a:cs typeface="Arial" pitchFamily="34" charset="0"/>
              </a:rPr>
              <a:t>ààí</a:t>
            </a:r>
            <a:r>
              <a:rPr lang="en-US" sz="2900" dirty="0" smtClean="0">
                <a:latin typeface="Arial Mon" pitchFamily="34" charset="0"/>
                <a:cs typeface="Arial" pitchFamily="34" charset="0"/>
              </a:rPr>
              <a:t> </a:t>
            </a:r>
            <a:r>
              <a:rPr lang="mn-MN" sz="2900" dirty="0" smtClean="0">
                <a:latin typeface="Arial" pitchFamily="34" charset="0"/>
                <a:cs typeface="Arial" pitchFamily="34" charset="0"/>
              </a:rPr>
              <a:t>банкны Багануур салбар нь Х</a:t>
            </a:r>
            <a:r>
              <a:rPr lang="en-US" sz="2900" dirty="0" err="1" smtClean="0">
                <a:latin typeface="Arial Mon" pitchFamily="34" charset="0"/>
                <a:cs typeface="Arial" pitchFamily="34" charset="0"/>
              </a:rPr>
              <a:t>ààí</a:t>
            </a:r>
            <a:r>
              <a:rPr lang="en-US" sz="2900" dirty="0" smtClean="0">
                <a:latin typeface="Arial Mon" pitchFamily="34" charset="0"/>
                <a:cs typeface="Arial" pitchFamily="34" charset="0"/>
              </a:rPr>
              <a:t> </a:t>
            </a:r>
            <a:r>
              <a:rPr lang="mn-MN" sz="2900" dirty="0" smtClean="0">
                <a:latin typeface="Arial" pitchFamily="34" charset="0"/>
                <a:cs typeface="Arial" pitchFamily="34" charset="0"/>
              </a:rPr>
              <a:t>банкны Орон нутгын салбаруудын нэг бєгєєд Улаанбаатар хотын Багануур дїїрэгт байрладаг. Дїїрэгтээ 2 салбар нэгжтэй, дїїрэгт ойролцоо орших Тєв аймгийн 5 сумдын Х</a:t>
            </a:r>
            <a:r>
              <a:rPr lang="en-US" sz="2900" dirty="0" err="1" smtClean="0">
                <a:latin typeface="Arial Mon" pitchFamily="34" charset="0"/>
                <a:cs typeface="Arial" pitchFamily="34" charset="0"/>
              </a:rPr>
              <a:t>ààí</a:t>
            </a:r>
            <a:r>
              <a:rPr lang="en-US" sz="2900" dirty="0" smtClean="0">
                <a:latin typeface="Arial Mon" pitchFamily="34" charset="0"/>
                <a:cs typeface="Arial" pitchFamily="34" charset="0"/>
              </a:rPr>
              <a:t> </a:t>
            </a:r>
            <a:r>
              <a:rPr lang="mn-MN" sz="2900" dirty="0" smtClean="0">
                <a:latin typeface="Arial" pitchFamily="34" charset="0"/>
                <a:cs typeface="Arial" pitchFamily="34" charset="0"/>
              </a:rPr>
              <a:t>банкны тооцооны тєвїїд тус салбарын харъяанд орж нэгдсэн удирдлагаар хангагдан їйл ажиллагаагаа явуулдаг байна. Багануур салбар нь нийт 60 ажилтан албан хаагчтай бєгєєд тїїний 50</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нь</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сумдад</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байрлах</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тооцооны</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тєвїїдэд</a:t>
            </a:r>
            <a:r>
              <a:rPr lang="en-US" sz="2900" dirty="0" smtClean="0">
                <a:latin typeface="Arial Mon" pitchFamily="34" charset="0"/>
                <a:cs typeface="Arial" pitchFamily="34" charset="0"/>
              </a:rPr>
              <a:t> </a:t>
            </a:r>
            <a:r>
              <a:rPr lang="en-US" sz="2900" dirty="0" err="1" smtClean="0">
                <a:latin typeface="Arial Mon" pitchFamily="34" charset="0"/>
                <a:cs typeface="Arial" pitchFamily="34" charset="0"/>
              </a:rPr>
              <a:t>бай</a:t>
            </a:r>
            <a:r>
              <a:rPr lang="mn-MN" sz="2900" dirty="0" smtClean="0">
                <a:latin typeface="Arial" pitchFamily="34" charset="0"/>
                <a:cs typeface="Arial" pitchFamily="34" charset="0"/>
              </a:rPr>
              <a:t>даг байна.</a:t>
            </a:r>
            <a:endParaRPr lang="en-US" sz="2900" dirty="0" smtClean="0">
              <a:latin typeface="Arial Mon" pitchFamily="34" charset="0"/>
              <a:cs typeface="Arial" pitchFamily="34" charset="0"/>
            </a:endParaRPr>
          </a:p>
          <a:p>
            <a:r>
              <a:rPr lang="mn-MN" sz="2900" dirty="0" smtClean="0">
                <a:latin typeface="Arial" pitchFamily="34" charset="0"/>
                <a:cs typeface="Arial" pitchFamily="34" charset="0"/>
              </a:rPr>
              <a:t>Багануур салбарын захиралын зєвлєлийн багт </a:t>
            </a:r>
            <a:endParaRPr lang="en-US" sz="2900" dirty="0" smtClean="0">
              <a:latin typeface="Arial Mon" pitchFamily="34" charset="0"/>
              <a:cs typeface="Arial" pitchFamily="34" charset="0"/>
            </a:endParaRPr>
          </a:p>
          <a:p>
            <a:pPr lvl="3"/>
            <a:r>
              <a:rPr lang="mn-MN" sz="2900" dirty="0" smtClean="0">
                <a:latin typeface="Arial" pitchFamily="34" charset="0"/>
                <a:cs typeface="Arial" pitchFamily="34" charset="0"/>
              </a:rPr>
              <a:t>Салбарын захирал</a:t>
            </a:r>
            <a:r>
              <a:rPr lang="ru-RU" sz="2900" dirty="0" smtClean="0">
                <a:latin typeface="Arial" pitchFamily="34" charset="0"/>
                <a:cs typeface="Arial" pitchFamily="34" charset="0"/>
              </a:rPr>
              <a:t> – </a:t>
            </a:r>
            <a:r>
              <a:rPr lang="mn-MN" sz="2900" dirty="0" smtClean="0">
                <a:latin typeface="Arial" pitchFamily="34" charset="0"/>
                <a:cs typeface="Arial" pitchFamily="34" charset="0"/>
              </a:rPr>
              <a:t>Д.Энхбаатар</a:t>
            </a:r>
            <a:endParaRPr lang="en-US" sz="2900" dirty="0" smtClean="0">
              <a:latin typeface="Arial MTT" pitchFamily="34" charset="0"/>
              <a:cs typeface="Arial" pitchFamily="34" charset="0"/>
            </a:endParaRPr>
          </a:p>
          <a:p>
            <a:pPr lvl="3"/>
            <a:r>
              <a:rPr lang="mn-MN" sz="2900" dirty="0" smtClean="0">
                <a:latin typeface="Arial" pitchFamily="34" charset="0"/>
                <a:cs typeface="Arial" pitchFamily="34" charset="0"/>
              </a:rPr>
              <a:t>Салбарын тооцооны тєв хариуцсан мэргэжилтэн </a:t>
            </a:r>
            <a:r>
              <a:rPr lang="ru-RU" sz="2900" dirty="0" smtClean="0">
                <a:latin typeface="Arial" pitchFamily="34" charset="0"/>
                <a:cs typeface="Arial" pitchFamily="34" charset="0"/>
              </a:rPr>
              <a:t>– </a:t>
            </a:r>
            <a:r>
              <a:rPr lang="mn-MN" sz="2900" dirty="0" smtClean="0">
                <a:latin typeface="Arial" pitchFamily="34" charset="0"/>
                <a:cs typeface="Arial" pitchFamily="34" charset="0"/>
              </a:rPr>
              <a:t>Б.Баярмагнай</a:t>
            </a:r>
            <a:endParaRPr lang="en-US" sz="2900" dirty="0" smtClean="0">
              <a:latin typeface="Arial Mon" pitchFamily="34" charset="0"/>
              <a:cs typeface="Arial" pitchFamily="34" charset="0"/>
            </a:endParaRPr>
          </a:p>
          <a:p>
            <a:pPr lvl="3"/>
            <a:r>
              <a:rPr lang="mn-MN" sz="2900" dirty="0" smtClean="0">
                <a:latin typeface="Arial" pitchFamily="34" charset="0"/>
                <a:cs typeface="Arial" pitchFamily="34" charset="0"/>
              </a:rPr>
              <a:t>Салбарын ерєнхий нягтлан бодогч</a:t>
            </a:r>
            <a:r>
              <a:rPr lang="ru-RU" sz="2900" dirty="0" smtClean="0">
                <a:latin typeface="Arial" pitchFamily="34" charset="0"/>
                <a:cs typeface="Arial" pitchFamily="34" charset="0"/>
              </a:rPr>
              <a:t> – </a:t>
            </a:r>
            <a:r>
              <a:rPr lang="mn-MN" sz="2900" dirty="0" smtClean="0">
                <a:latin typeface="Arial" pitchFamily="34" charset="0"/>
                <a:cs typeface="Arial" pitchFamily="34" charset="0"/>
              </a:rPr>
              <a:t>Б.Наранбаатар</a:t>
            </a:r>
            <a:endParaRPr lang="en-US" sz="2900" dirty="0" smtClean="0">
              <a:latin typeface="Arial Mon" pitchFamily="34" charset="0"/>
              <a:cs typeface="Arial" pitchFamily="34" charset="0"/>
            </a:endParaRPr>
          </a:p>
          <a:p>
            <a:pPr lvl="3"/>
            <a:r>
              <a:rPr lang="mn-MN" sz="2900" dirty="0" smtClean="0">
                <a:latin typeface="Arial" pitchFamily="34" charset="0"/>
                <a:cs typeface="Arial" pitchFamily="34" charset="0"/>
              </a:rPr>
              <a:t>Салбарын ахлах эдийн засагч  </a:t>
            </a:r>
            <a:r>
              <a:rPr lang="ru-RU" sz="2900" dirty="0" smtClean="0">
                <a:latin typeface="Arial" pitchFamily="34" charset="0"/>
                <a:cs typeface="Arial" pitchFamily="34" charset="0"/>
              </a:rPr>
              <a:t>-  </a:t>
            </a:r>
            <a:r>
              <a:rPr lang="mn-MN" sz="2900" dirty="0" smtClean="0">
                <a:latin typeface="Arial" pitchFamily="34" charset="0"/>
                <a:cs typeface="Arial" pitchFamily="34" charset="0"/>
              </a:rPr>
              <a:t>Я.Отгонбаатар</a:t>
            </a:r>
            <a:endParaRPr lang="en-US" sz="2900" dirty="0">
              <a:latin typeface="Arial Mon"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200" dirty="0" smtClean="0"/>
              <a:t>Зээл ба харилцагчдад олгосон зээл</a:t>
            </a:r>
            <a:endParaRPr lang="en-US" sz="3200" dirty="0"/>
          </a:p>
        </p:txBody>
      </p:sp>
      <p:sp>
        <p:nvSpPr>
          <p:cNvPr id="3" name="Content Placeholder 2"/>
          <p:cNvSpPr>
            <a:spLocks noGrp="1"/>
          </p:cNvSpPr>
          <p:nvPr>
            <p:ph idx="1"/>
          </p:nvPr>
        </p:nvSpPr>
        <p:spPr/>
        <p:txBody>
          <a:bodyPr>
            <a:noAutofit/>
          </a:bodyPr>
          <a:lstStyle/>
          <a:p>
            <a:r>
              <a:rPr lang="en-US" sz="1800" b="1" dirty="0" smtClean="0">
                <a:latin typeface="Arial Mon" pitchFamily="34" charset="0"/>
              </a:rPr>
              <a:t>ÕÀÐÈËÖÀÃ×ÄÀÄ ÎËÃÎÑÎÍ ÇÝÝË ÁÀ ÓÐÜÄ×ÈËÃÀÀ</a:t>
            </a:r>
            <a:endParaRPr lang="en-US" sz="1800" dirty="0" smtClean="0">
              <a:latin typeface="Arial Mon" pitchFamily="34" charset="0"/>
            </a:endParaRPr>
          </a:p>
          <a:p>
            <a:pPr lvl="8"/>
            <a:r>
              <a:rPr lang="en-US" sz="1800" b="1" dirty="0" smtClean="0">
                <a:latin typeface="Arial Mon" pitchFamily="34" charset="0"/>
              </a:rPr>
              <a:t>         2009 </a:t>
            </a:r>
            <a:r>
              <a:rPr lang="mn-MN" sz="1800" b="1" dirty="0" smtClean="0"/>
              <a:t>			</a:t>
            </a:r>
            <a:r>
              <a:rPr lang="en-US" sz="1800" b="1" dirty="0" smtClean="0">
                <a:latin typeface="Arial Mon" pitchFamily="34" charset="0"/>
              </a:rPr>
              <a:t>        2008</a:t>
            </a:r>
            <a:endParaRPr lang="en-US" sz="1800" dirty="0" smtClean="0">
              <a:latin typeface="Arial Mon" pitchFamily="34" charset="0"/>
            </a:endParaRPr>
          </a:p>
          <a:p>
            <a:r>
              <a:rPr lang="mn-MN" sz="1800" b="1" dirty="0" smtClean="0"/>
              <a:t>        </a:t>
            </a:r>
            <a:r>
              <a:rPr lang="en-US" sz="1800" b="1" dirty="0" smtClean="0">
                <a:latin typeface="Arial Mon" pitchFamily="34" charset="0"/>
              </a:rPr>
              <a:t>    </a:t>
            </a:r>
            <a:r>
              <a:rPr lang="mn-MN" sz="1800" b="1" dirty="0" smtClean="0"/>
              <a:t>    		</a:t>
            </a:r>
            <a:r>
              <a:rPr lang="en-US" sz="1800" b="1" dirty="0" smtClean="0">
                <a:latin typeface="Arial Mon" pitchFamily="34" charset="0"/>
              </a:rPr>
              <a:t>ì </a:t>
            </a:r>
            <a:r>
              <a:rPr lang="en-US" sz="1800" b="1" dirty="0" err="1" smtClean="0">
                <a:latin typeface="Arial Mon" pitchFamily="34" charset="0"/>
              </a:rPr>
              <a:t>ÿí.òºã</a:t>
            </a:r>
            <a:r>
              <a:rPr lang="en-US" sz="1800" b="1" dirty="0" smtClean="0">
                <a:latin typeface="Arial Mon" pitchFamily="34" charset="0"/>
              </a:rPr>
              <a:t>	</a:t>
            </a:r>
            <a:r>
              <a:rPr lang="mn-MN" sz="1800" b="1" dirty="0" smtClean="0"/>
              <a:t>	        м</a:t>
            </a:r>
            <a:r>
              <a:rPr lang="en-US" sz="1800" b="1" dirty="0" err="1" smtClean="0">
                <a:latin typeface="Arial Mon" pitchFamily="34" charset="0"/>
              </a:rPr>
              <a:t>ÿí.òºã</a:t>
            </a:r>
            <a:endParaRPr lang="en-US" sz="1800" dirty="0" smtClean="0">
              <a:latin typeface="Arial Mon" pitchFamily="34" charset="0"/>
            </a:endParaRPr>
          </a:p>
          <a:p>
            <a:r>
              <a:rPr lang="en-US" sz="1800" dirty="0" err="1" smtClean="0">
                <a:latin typeface="Arial Mon" pitchFamily="34" charset="0"/>
              </a:rPr>
              <a:t>Áèçíåñèéí</a:t>
            </a:r>
            <a:r>
              <a:rPr lang="en-US" sz="1800" dirty="0" smtClean="0">
                <a:latin typeface="Arial Mon" pitchFamily="34" charset="0"/>
              </a:rPr>
              <a:t> </a:t>
            </a:r>
            <a:r>
              <a:rPr lang="en-US" sz="1800" dirty="0" err="1" smtClean="0">
                <a:latin typeface="Arial Mon" pitchFamily="34" charset="0"/>
              </a:rPr>
              <a:t>çýýë</a:t>
            </a:r>
            <a:r>
              <a:rPr lang="mn-MN" sz="1800" dirty="0" smtClean="0">
                <a:latin typeface="Arial Mon" pitchFamily="34" charset="0"/>
              </a:rPr>
              <a:t> </a:t>
            </a:r>
            <a:r>
              <a:rPr lang="en-US" sz="1800" dirty="0" smtClean="0">
                <a:latin typeface="Arial Mon" pitchFamily="34" charset="0"/>
              </a:rPr>
              <a:t>292,637,580</a:t>
            </a:r>
            <a:r>
              <a:rPr lang="mn-MN" sz="1800" dirty="0" smtClean="0"/>
              <a:t>		</a:t>
            </a:r>
            <a:r>
              <a:rPr lang="en-US" sz="1800" dirty="0" smtClean="0">
                <a:latin typeface="Arial Mon" pitchFamily="34" charset="0"/>
              </a:rPr>
              <a:t>303,723,582</a:t>
            </a:r>
          </a:p>
          <a:p>
            <a:r>
              <a:rPr lang="en-US" sz="1800" dirty="0" err="1" smtClean="0">
                <a:latin typeface="Arial Mon" pitchFamily="34" charset="0"/>
              </a:rPr>
              <a:t>Õýðýãëýýíèé</a:t>
            </a:r>
            <a:r>
              <a:rPr lang="en-US" sz="1800" dirty="0" smtClean="0">
                <a:latin typeface="Arial Mon" pitchFamily="34" charset="0"/>
              </a:rPr>
              <a:t> </a:t>
            </a:r>
            <a:r>
              <a:rPr lang="en-US" sz="1800" dirty="0" err="1" smtClean="0">
                <a:latin typeface="Arial Mon" pitchFamily="34" charset="0"/>
              </a:rPr>
              <a:t>çýýë</a:t>
            </a:r>
            <a:r>
              <a:rPr lang="mn-MN" sz="1800" dirty="0" smtClean="0">
                <a:latin typeface="Arial Mon" pitchFamily="34" charset="0"/>
              </a:rPr>
              <a:t> </a:t>
            </a:r>
            <a:r>
              <a:rPr lang="en-US" sz="1800" dirty="0" smtClean="0">
                <a:latin typeface="Arial Mon" pitchFamily="34" charset="0"/>
              </a:rPr>
              <a:t>240,142,323</a:t>
            </a:r>
            <a:r>
              <a:rPr lang="mn-MN" sz="1800" dirty="0" smtClean="0"/>
              <a:t>	</a:t>
            </a:r>
            <a:r>
              <a:rPr lang="en-US" sz="1800" dirty="0" smtClean="0">
                <a:latin typeface="Arial Mon" pitchFamily="34" charset="0"/>
              </a:rPr>
              <a:t>215,229,445</a:t>
            </a:r>
          </a:p>
          <a:p>
            <a:r>
              <a:rPr lang="en-US" sz="1800" dirty="0" err="1" smtClean="0">
                <a:latin typeface="Arial Mon" pitchFamily="34" charset="0"/>
              </a:rPr>
              <a:t>Õºä</a:t>
            </a:r>
            <a:r>
              <a:rPr lang="en-US" sz="1800" dirty="0" smtClean="0">
                <a:latin typeface="Arial Mon" pitchFamily="34" charset="0"/>
              </a:rPr>
              <a:t>ºº </a:t>
            </a:r>
            <a:r>
              <a:rPr lang="en-US" sz="1800" dirty="0" err="1" smtClean="0">
                <a:latin typeface="Arial Mon" pitchFamily="34" charset="0"/>
              </a:rPr>
              <a:t>àæ</a:t>
            </a:r>
            <a:r>
              <a:rPr lang="en-US" sz="1800" dirty="0" smtClean="0">
                <a:latin typeface="Arial Mon" pitchFamily="34" charset="0"/>
              </a:rPr>
              <a:t> </a:t>
            </a:r>
            <a:r>
              <a:rPr lang="en-US" sz="1800" dirty="0" err="1" smtClean="0">
                <a:latin typeface="Arial Mon" pitchFamily="34" charset="0"/>
              </a:rPr>
              <a:t>àõóéí</a:t>
            </a:r>
            <a:r>
              <a:rPr lang="en-US" sz="1800" dirty="0" smtClean="0">
                <a:latin typeface="Arial Mon" pitchFamily="34" charset="0"/>
              </a:rPr>
              <a:t> </a:t>
            </a:r>
            <a:r>
              <a:rPr lang="en-US" sz="1800" dirty="0" err="1" smtClean="0">
                <a:latin typeface="Arial Mon" pitchFamily="34" charset="0"/>
              </a:rPr>
              <a:t>çýýë</a:t>
            </a:r>
            <a:r>
              <a:rPr lang="mn-MN" sz="1800" dirty="0" smtClean="0">
                <a:latin typeface="Arial Mon" pitchFamily="34" charset="0"/>
              </a:rPr>
              <a:t> </a:t>
            </a:r>
            <a:r>
              <a:rPr lang="en-US" sz="1800" dirty="0" smtClean="0">
                <a:latin typeface="Arial Mon" pitchFamily="34" charset="0"/>
              </a:rPr>
              <a:t>63,931,37</a:t>
            </a:r>
            <a:r>
              <a:rPr lang="mn-MN" sz="1800" dirty="0" smtClean="0">
                <a:latin typeface="Arial Mon" pitchFamily="34" charset="0"/>
              </a:rPr>
              <a:t>            </a:t>
            </a:r>
            <a:r>
              <a:rPr lang="en-US" sz="1800" dirty="0" smtClean="0">
                <a:latin typeface="Arial Mon" pitchFamily="34" charset="0"/>
              </a:rPr>
              <a:t>89,411,697</a:t>
            </a:r>
          </a:p>
          <a:p>
            <a:pPr lvl="6"/>
            <a:r>
              <a:rPr lang="en-US" sz="1800" dirty="0" smtClean="0">
                <a:latin typeface="Arial Mon" pitchFamily="34" charset="0"/>
              </a:rPr>
              <a:t>        596,711,278</a:t>
            </a:r>
            <a:r>
              <a:rPr lang="mn-MN" sz="1800" dirty="0" smtClean="0"/>
              <a:t>	</a:t>
            </a:r>
            <a:r>
              <a:rPr lang="en-US" sz="1800" dirty="0" smtClean="0">
                <a:latin typeface="Arial Mon" pitchFamily="34" charset="0"/>
              </a:rPr>
              <a:t>608,364,724</a:t>
            </a:r>
          </a:p>
          <a:p>
            <a:r>
              <a:rPr lang="en-US" sz="1800" dirty="0" err="1" smtClean="0">
                <a:latin typeface="Arial Mon" pitchFamily="34" charset="0"/>
              </a:rPr>
              <a:t>Õóðèìòëàãäñàí</a:t>
            </a:r>
            <a:r>
              <a:rPr lang="en-US" sz="1800" dirty="0" smtClean="0">
                <a:latin typeface="Arial Mon" pitchFamily="34" charset="0"/>
              </a:rPr>
              <a:t> õ¿¿</a:t>
            </a:r>
            <a:r>
              <a:rPr lang="en-US" sz="1800" dirty="0" err="1" smtClean="0">
                <a:latin typeface="Arial Mon" pitchFamily="34" charset="0"/>
              </a:rPr>
              <a:t>íèé</a:t>
            </a:r>
            <a:r>
              <a:rPr lang="en-US" sz="1800" dirty="0" smtClean="0">
                <a:latin typeface="Arial Mon" pitchFamily="34" charset="0"/>
              </a:rPr>
              <a:t> </a:t>
            </a:r>
            <a:r>
              <a:rPr lang="en-US" sz="1800" dirty="0" err="1" smtClean="0">
                <a:latin typeface="Arial Mon" pitchFamily="34" charset="0"/>
              </a:rPr>
              <a:t>àâëàãà</a:t>
            </a:r>
            <a:endParaRPr lang="mn-MN" sz="1800" dirty="0" smtClean="0">
              <a:latin typeface="Arial Mon" pitchFamily="34" charset="0"/>
            </a:endParaRPr>
          </a:p>
          <a:p>
            <a:pPr lvl="8"/>
            <a:r>
              <a:rPr lang="en-US" sz="1800" dirty="0" smtClean="0">
                <a:latin typeface="Arial Mon" pitchFamily="34" charset="0"/>
              </a:rPr>
              <a:t>  11,331,773</a:t>
            </a:r>
            <a:r>
              <a:rPr lang="mn-MN" sz="1800" dirty="0" smtClean="0"/>
              <a:t>		</a:t>
            </a:r>
            <a:r>
              <a:rPr lang="en-US" sz="1800" dirty="0" smtClean="0">
                <a:latin typeface="Arial Mon" pitchFamily="34" charset="0"/>
              </a:rPr>
              <a:t>16,531,447</a:t>
            </a:r>
          </a:p>
          <a:p>
            <a:r>
              <a:rPr lang="en-US" sz="1800" dirty="0" err="1" smtClean="0">
                <a:latin typeface="Arial Mon" pitchFamily="34" charset="0"/>
              </a:rPr>
              <a:t>Íèéò</a:t>
            </a:r>
            <a:r>
              <a:rPr lang="en-US" sz="1800" dirty="0" smtClean="0">
                <a:latin typeface="Arial Mon" pitchFamily="34" charset="0"/>
              </a:rPr>
              <a:t> </a:t>
            </a:r>
            <a:r>
              <a:rPr lang="en-US" sz="1800" dirty="0" err="1" smtClean="0">
                <a:latin typeface="Arial Mon" pitchFamily="34" charset="0"/>
              </a:rPr>
              <a:t>çýýë</a:t>
            </a:r>
            <a:r>
              <a:rPr lang="en-US" sz="1800" dirty="0" smtClean="0">
                <a:latin typeface="Arial Mon" pitchFamily="34" charset="0"/>
              </a:rPr>
              <a:t> </a:t>
            </a:r>
            <a:r>
              <a:rPr lang="en-US" sz="1800" dirty="0" err="1" smtClean="0">
                <a:latin typeface="Arial Mon" pitchFamily="34" charset="0"/>
              </a:rPr>
              <a:t>áà</a:t>
            </a:r>
            <a:r>
              <a:rPr lang="en-US" sz="1800" dirty="0" smtClean="0">
                <a:latin typeface="Arial Mon" pitchFamily="34" charset="0"/>
              </a:rPr>
              <a:t> </a:t>
            </a:r>
            <a:r>
              <a:rPr lang="en-US" sz="1800" dirty="0" err="1" smtClean="0">
                <a:latin typeface="Arial Mon" pitchFamily="34" charset="0"/>
              </a:rPr>
              <a:t>óðüä÷èëãàà</a:t>
            </a:r>
            <a:r>
              <a:rPr lang="en-US" sz="1800" dirty="0" smtClean="0">
                <a:latin typeface="Arial Mon" pitchFamily="34" charset="0"/>
              </a:rPr>
              <a:t>	</a:t>
            </a:r>
            <a:r>
              <a:rPr lang="mn-MN" sz="1800" dirty="0" smtClean="0"/>
              <a:t>			</a:t>
            </a:r>
            <a:r>
              <a:rPr lang="en-US" sz="1800" dirty="0" smtClean="0">
                <a:latin typeface="Arial Mon" pitchFamily="34" charset="0"/>
              </a:rPr>
              <a:t>	</a:t>
            </a:r>
            <a:r>
              <a:rPr lang="mn-MN" sz="1800" dirty="0" smtClean="0">
                <a:latin typeface="Arial Mon" pitchFamily="34" charset="0"/>
              </a:rPr>
              <a:t>		</a:t>
            </a:r>
            <a:r>
              <a:rPr lang="en-US" sz="1800" dirty="0" smtClean="0">
                <a:latin typeface="Arial Mon" pitchFamily="34" charset="0"/>
              </a:rPr>
              <a:t>          608,043,051</a:t>
            </a:r>
            <a:r>
              <a:rPr lang="mn-MN" sz="1800" dirty="0" smtClean="0"/>
              <a:t>	</a:t>
            </a:r>
            <a:r>
              <a:rPr lang="en-US" sz="1800" dirty="0" smtClean="0">
                <a:latin typeface="Arial Mon" pitchFamily="34" charset="0"/>
              </a:rPr>
              <a:t>624,896,171</a:t>
            </a:r>
          </a:p>
          <a:p>
            <a:r>
              <a:rPr lang="en-US" sz="1800" dirty="0" err="1" smtClean="0">
                <a:latin typeface="Arial Mon" pitchFamily="34" charset="0"/>
              </a:rPr>
              <a:t>Õàñàõ</a:t>
            </a:r>
            <a:r>
              <a:rPr lang="en-US" sz="1800" dirty="0" smtClean="0">
                <a:latin typeface="Arial Mon" pitchFamily="34" charset="0"/>
              </a:rPr>
              <a:t> </a:t>
            </a:r>
            <a:r>
              <a:rPr lang="en-US" sz="1800" dirty="0" err="1" smtClean="0">
                <a:latin typeface="Arial Mon" pitchFamily="34" charset="0"/>
              </a:rPr>
              <a:t>íü</a:t>
            </a:r>
            <a:r>
              <a:rPr lang="en-US" sz="1800" dirty="0" smtClean="0">
                <a:latin typeface="Arial Mon" pitchFamily="34" charset="0"/>
              </a:rPr>
              <a:t>: ¯</a:t>
            </a:r>
            <a:r>
              <a:rPr lang="en-US" sz="1800" dirty="0" err="1" smtClean="0">
                <a:latin typeface="Arial Mon" pitchFamily="34" charset="0"/>
              </a:rPr>
              <a:t>íý</a:t>
            </a:r>
            <a:r>
              <a:rPr lang="en-US" sz="1800" dirty="0" smtClean="0">
                <a:latin typeface="Arial Mon" pitchFamily="34" charset="0"/>
              </a:rPr>
              <a:t> </a:t>
            </a:r>
            <a:r>
              <a:rPr lang="en-US" sz="1800" dirty="0" err="1" smtClean="0">
                <a:latin typeface="Arial Mon" pitchFamily="34" charset="0"/>
              </a:rPr>
              <a:t>öýíèéí</a:t>
            </a:r>
            <a:r>
              <a:rPr lang="en-US" sz="1800" dirty="0" smtClean="0">
                <a:latin typeface="Arial Mon" pitchFamily="34" charset="0"/>
              </a:rPr>
              <a:t> </a:t>
            </a:r>
            <a:r>
              <a:rPr lang="en-US" sz="1800" dirty="0" err="1" smtClean="0">
                <a:latin typeface="Arial Mon" pitchFamily="34" charset="0"/>
              </a:rPr>
              <a:t>áóóðàëòûí</a:t>
            </a:r>
            <a:r>
              <a:rPr lang="en-US" sz="1800" dirty="0" smtClean="0">
                <a:latin typeface="Arial Mon" pitchFamily="34" charset="0"/>
              </a:rPr>
              <a:t> </a:t>
            </a:r>
            <a:r>
              <a:rPr lang="en-US" sz="1800" dirty="0" err="1" smtClean="0">
                <a:latin typeface="Arial Mon" pitchFamily="34" charset="0"/>
              </a:rPr>
              <a:t>ñàí</a:t>
            </a:r>
            <a:r>
              <a:rPr lang="en-US" sz="1800" dirty="0" smtClean="0">
                <a:latin typeface="Arial Mon" pitchFamily="34" charset="0"/>
              </a:rPr>
              <a:t>	 (27,335,527) </a:t>
            </a:r>
            <a:r>
              <a:rPr lang="mn-MN" sz="1800" dirty="0" smtClean="0"/>
              <a:t>				</a:t>
            </a:r>
            <a:r>
              <a:rPr lang="en-US" sz="1800" dirty="0" smtClean="0"/>
              <a:t>                                                      </a:t>
            </a:r>
            <a:r>
              <a:rPr lang="en-US" sz="1800" dirty="0" smtClean="0">
                <a:latin typeface="Arial Mon" pitchFamily="34" charset="0"/>
              </a:rPr>
              <a:t>(16,242,427)</a:t>
            </a:r>
          </a:p>
          <a:p>
            <a:pPr lvl="5"/>
            <a:r>
              <a:rPr lang="en-US" b="1" dirty="0" smtClean="0">
                <a:latin typeface="Arial Mon" pitchFamily="34" charset="0"/>
              </a:rPr>
              <a:t>            580,707,524 </a:t>
            </a:r>
            <a:r>
              <a:rPr lang="mn-MN" b="1" dirty="0" smtClean="0"/>
              <a:t>	</a:t>
            </a:r>
            <a:r>
              <a:rPr lang="en-US" b="1" dirty="0" smtClean="0">
                <a:latin typeface="Arial Mon" pitchFamily="34" charset="0"/>
              </a:rPr>
              <a:t>608,653,744</a:t>
            </a:r>
            <a:endParaRPr lang="en-US" dirty="0" smtClean="0">
              <a:latin typeface="Arial Mon" pitchFamily="34" charset="0"/>
            </a:endParaRPr>
          </a:p>
          <a:p>
            <a:r>
              <a:rPr lang="mn-MN" sz="1800" b="1" dirty="0" smtClean="0"/>
              <a:t> </a:t>
            </a:r>
            <a:endParaRPr lang="en-US" sz="1800" dirty="0" smtClean="0">
              <a:latin typeface="Arial Mon" pitchFamily="34" charset="0"/>
            </a:endParaRPr>
          </a:p>
          <a:p>
            <a:r>
              <a:rPr lang="mn-MN" sz="1800" b="1" dirty="0" smtClean="0"/>
              <a:t> </a:t>
            </a:r>
            <a:endParaRPr lang="en-US" sz="1800" dirty="0" smtClean="0">
              <a:latin typeface="Arial Mon" pitchFamily="34" charset="0"/>
            </a:endParaRPr>
          </a:p>
          <a:p>
            <a:r>
              <a:rPr lang="mn-MN" sz="1800" b="1" dirty="0" smtClean="0"/>
              <a:t> </a:t>
            </a:r>
            <a:endParaRPr lang="en-US" sz="1800" dirty="0" smtClean="0">
              <a:latin typeface="Arial Mon" pitchFamily="34" charset="0"/>
            </a:endParaRPr>
          </a:p>
          <a:p>
            <a:endParaRPr lang="en-US" sz="1800" dirty="0">
              <a:latin typeface="Arial Mon"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Эрсдэл </a:t>
            </a:r>
            <a:r>
              <a:rPr lang="en-US" dirty="0" smtClean="0"/>
              <a:t>, </a:t>
            </a:r>
            <a:r>
              <a:rPr lang="mn-MN" dirty="0" smtClean="0"/>
              <a:t>зээлийн эрсдэл</a:t>
            </a:r>
            <a:endParaRPr lang="en-US" dirty="0"/>
          </a:p>
        </p:txBody>
      </p:sp>
      <p:sp>
        <p:nvSpPr>
          <p:cNvPr id="3" name="Content Placeholder 2"/>
          <p:cNvSpPr>
            <a:spLocks noGrp="1"/>
          </p:cNvSpPr>
          <p:nvPr>
            <p:ph idx="1"/>
          </p:nvPr>
        </p:nvSpPr>
        <p:spPr>
          <a:xfrm>
            <a:off x="457200" y="1066800"/>
            <a:ext cx="8229600" cy="5242560"/>
          </a:xfrm>
        </p:spPr>
        <p:txBody>
          <a:bodyPr>
            <a:noAutofit/>
          </a:bodyPr>
          <a:lstStyle/>
          <a:p>
            <a:r>
              <a:rPr lang="en-US" sz="1400" b="1" dirty="0" err="1" smtClean="0">
                <a:latin typeface="Arial Mon" pitchFamily="34" charset="0"/>
              </a:rPr>
              <a:t>Ýðñäýëèéã</a:t>
            </a:r>
            <a:r>
              <a:rPr lang="en-US" sz="1400" b="1" dirty="0" smtClean="0">
                <a:latin typeface="Arial Mon" pitchFamily="34" charset="0"/>
              </a:rPr>
              <a:t> </a:t>
            </a:r>
            <a:r>
              <a:rPr lang="en-US" sz="1400" b="1" dirty="0" err="1" smtClean="0">
                <a:latin typeface="Arial Mon" pitchFamily="34" charset="0"/>
              </a:rPr>
              <a:t>áóóðóóëàõ</a:t>
            </a:r>
            <a:endParaRPr lang="en-US" sz="1400" dirty="0" smtClean="0">
              <a:latin typeface="Arial Mon" pitchFamily="34" charset="0"/>
            </a:endParaRPr>
          </a:p>
          <a:p>
            <a:r>
              <a:rPr lang="en-US" sz="1400" dirty="0" err="1" smtClean="0">
                <a:latin typeface="Arial Mon" pitchFamily="34" charset="0"/>
              </a:rPr>
              <a:t>Ýðñäýëèéí</a:t>
            </a:r>
            <a:r>
              <a:rPr lang="en-US" sz="1400" dirty="0" smtClean="0">
                <a:latin typeface="Arial Mon" pitchFamily="34" charset="0"/>
              </a:rPr>
              <a:t> </a:t>
            </a:r>
            <a:r>
              <a:rPr lang="en-US" sz="1400" dirty="0" err="1" smtClean="0">
                <a:latin typeface="Arial Mon" pitchFamily="34" charset="0"/>
              </a:rPr>
              <a:t>öîãö</a:t>
            </a:r>
            <a:r>
              <a:rPr lang="en-US" sz="1400" dirty="0" smtClean="0">
                <a:latin typeface="Arial Mon" pitchFamily="34" charset="0"/>
              </a:rPr>
              <a:t> </a:t>
            </a:r>
            <a:r>
              <a:rPr lang="en-US" sz="1400" dirty="0" err="1" smtClean="0">
                <a:latin typeface="Arial Mon" pitchFamily="34" charset="0"/>
              </a:rPr>
              <a:t>óäèðäëàãûíõàà</a:t>
            </a:r>
            <a:r>
              <a:rPr lang="en-US" sz="1400" dirty="0" smtClean="0">
                <a:latin typeface="Arial Mon" pitchFamily="34" charset="0"/>
              </a:rPr>
              <a:t> </a:t>
            </a:r>
            <a:r>
              <a:rPr lang="en-US" sz="1400" dirty="0" err="1" smtClean="0">
                <a:latin typeface="Arial Mon" pitchFamily="34" charset="0"/>
              </a:rPr>
              <a:t>õ¿ðýýíä</a:t>
            </a:r>
            <a:r>
              <a:rPr lang="en-US" sz="1400" dirty="0" smtClean="0">
                <a:latin typeface="Arial Mon" pitchFamily="34" charset="0"/>
              </a:rPr>
              <a:t> </a:t>
            </a:r>
            <a:r>
              <a:rPr lang="en-US" sz="1400" dirty="0" err="1" smtClean="0">
                <a:latin typeface="Arial Mon" pitchFamily="34" charset="0"/>
              </a:rPr>
              <a:t>Áàíê</a:t>
            </a:r>
            <a:r>
              <a:rPr lang="en-US" sz="1400" dirty="0" smtClean="0">
                <a:latin typeface="Arial Mon" pitchFamily="34" charset="0"/>
              </a:rPr>
              <a:t> õ¿¿</a:t>
            </a:r>
            <a:r>
              <a:rPr lang="en-US" sz="1400" dirty="0" err="1" smtClean="0">
                <a:latin typeface="Arial Mon" pitchFamily="34" charset="0"/>
              </a:rPr>
              <a:t>ãèéí</a:t>
            </a:r>
            <a:r>
              <a:rPr lang="en-US" sz="1400" dirty="0" smtClean="0">
                <a:latin typeface="Arial Mon" pitchFamily="34" charset="0"/>
              </a:rPr>
              <a:t> </a:t>
            </a:r>
            <a:r>
              <a:rPr lang="en-US" sz="1400" dirty="0" err="1" smtClean="0">
                <a:latin typeface="Arial Mon" pitchFamily="34" charset="0"/>
              </a:rPr>
              <a:t>õóâü</a:t>
            </a:r>
            <a:r>
              <a:rPr lang="en-US" sz="1400" dirty="0" smtClean="0">
                <a:latin typeface="Arial Mon" pitchFamily="34" charset="0"/>
              </a:rPr>
              <a:t> , </a:t>
            </a:r>
            <a:r>
              <a:rPr lang="en-US" sz="1400" dirty="0" err="1" smtClean="0">
                <a:latin typeface="Arial Mon" pitchFamily="34" charset="0"/>
              </a:rPr>
              <a:t>ãàäààä</a:t>
            </a:r>
            <a:r>
              <a:rPr lang="en-US" sz="1400" dirty="0" smtClean="0">
                <a:latin typeface="Arial Mon" pitchFamily="34" charset="0"/>
              </a:rPr>
              <a:t> </a:t>
            </a:r>
            <a:r>
              <a:rPr lang="en-US" sz="1400" dirty="0" err="1" smtClean="0">
                <a:latin typeface="Arial Mon" pitchFamily="34" charset="0"/>
              </a:rPr>
              <a:t>âàëþòûí</a:t>
            </a:r>
            <a:r>
              <a:rPr lang="en-US" sz="1400" dirty="0" smtClean="0">
                <a:latin typeface="Arial Mon" pitchFamily="34" charset="0"/>
              </a:rPr>
              <a:t> </a:t>
            </a:r>
            <a:r>
              <a:rPr lang="en-US" sz="1400" dirty="0" err="1" smtClean="0">
                <a:latin typeface="Arial Mon" pitchFamily="34" charset="0"/>
              </a:rPr>
              <a:t>õàíøèéí</a:t>
            </a:r>
            <a:r>
              <a:rPr lang="en-US" sz="1400" dirty="0" smtClean="0">
                <a:latin typeface="Arial Mon" pitchFamily="34" charset="0"/>
              </a:rPr>
              <a:t> ºº</a:t>
            </a:r>
            <a:r>
              <a:rPr lang="en-US" sz="1400" dirty="0" err="1" smtClean="0">
                <a:latin typeface="Arial Mon" pitchFamily="34" charset="0"/>
              </a:rPr>
              <a:t>ð÷ëºëò</a:t>
            </a:r>
            <a:r>
              <a:rPr lang="en-US" sz="1400" dirty="0" smtClean="0">
                <a:latin typeface="Arial Mon" pitchFamily="34" charset="0"/>
              </a:rPr>
              <a:t> , ºº</a:t>
            </a:r>
            <a:r>
              <a:rPr lang="en-US" sz="1400" dirty="0" err="1" smtClean="0">
                <a:latin typeface="Arial Mon" pitchFamily="34" charset="0"/>
              </a:rPr>
              <a:t>ðèéí</a:t>
            </a:r>
            <a:r>
              <a:rPr lang="en-US" sz="1400" dirty="0" smtClean="0">
                <a:latin typeface="Arial Mon" pitchFamily="34" charset="0"/>
              </a:rPr>
              <a:t> </a:t>
            </a:r>
            <a:r>
              <a:rPr lang="en-US" sz="1400" dirty="0" err="1" smtClean="0">
                <a:latin typeface="Arial Mon" pitchFamily="34" charset="0"/>
              </a:rPr>
              <a:t>õºðºíãèéí</a:t>
            </a:r>
            <a:r>
              <a:rPr lang="en-US" sz="1400" dirty="0" smtClean="0">
                <a:latin typeface="Arial Mon" pitchFamily="34" charset="0"/>
              </a:rPr>
              <a:t> </a:t>
            </a:r>
            <a:r>
              <a:rPr lang="en-US" sz="1400" dirty="0" err="1" smtClean="0">
                <a:latin typeface="Arial Mon" pitchFamily="34" charset="0"/>
              </a:rPr>
              <a:t>ýðñäýëýýñ</a:t>
            </a:r>
            <a:r>
              <a:rPr lang="en-US" sz="1400" dirty="0" smtClean="0">
                <a:latin typeface="Arial Mon" pitchFamily="34" charset="0"/>
              </a:rPr>
              <a:t> ¿¿</a:t>
            </a:r>
            <a:r>
              <a:rPr lang="en-US" sz="1400" dirty="0" err="1" smtClean="0">
                <a:latin typeface="Arial Mon" pitchFamily="34" charset="0"/>
              </a:rPr>
              <a:t>äýæ</a:t>
            </a:r>
            <a:r>
              <a:rPr lang="en-US" sz="1400" dirty="0" smtClean="0">
                <a:latin typeface="Arial Mon" pitchFamily="34" charset="0"/>
              </a:rPr>
              <a:t> </a:t>
            </a:r>
            <a:r>
              <a:rPr lang="en-US" sz="1400" dirty="0" err="1" smtClean="0">
                <a:latin typeface="Arial Mon" pitchFamily="34" charset="0"/>
              </a:rPr>
              <a:t>áîëîõ</a:t>
            </a:r>
            <a:r>
              <a:rPr lang="en-US" sz="1400" dirty="0" smtClean="0">
                <a:latin typeface="Arial Mon" pitchFamily="34" charset="0"/>
              </a:rPr>
              <a:t> º</a:t>
            </a:r>
            <a:r>
              <a:rPr lang="en-US" sz="1400" dirty="0" err="1" smtClean="0">
                <a:latin typeface="Arial Mon" pitchFamily="34" charset="0"/>
              </a:rPr>
              <a:t>ðòºëòèéã</a:t>
            </a:r>
            <a:r>
              <a:rPr lang="en-US" sz="1400" dirty="0" smtClean="0">
                <a:latin typeface="Arial Mon" pitchFamily="34" charset="0"/>
              </a:rPr>
              <a:t> ¿</a:t>
            </a:r>
            <a:r>
              <a:rPr lang="en-US" sz="1400" dirty="0" err="1" smtClean="0">
                <a:latin typeface="Arial Mon" pitchFamily="34" charset="0"/>
              </a:rPr>
              <a:t>íäñýí</a:t>
            </a:r>
            <a:r>
              <a:rPr lang="en-US" sz="1400" dirty="0" smtClean="0">
                <a:latin typeface="Arial Mon" pitchFamily="34" charset="0"/>
              </a:rPr>
              <a:t> </a:t>
            </a:r>
            <a:r>
              <a:rPr lang="en-US" sz="1400" dirty="0" err="1" smtClean="0">
                <a:latin typeface="Arial Mon" pitchFamily="34" charset="0"/>
              </a:rPr>
              <a:t>ìýäðýìæèéí</a:t>
            </a:r>
            <a:r>
              <a:rPr lang="en-US" sz="1400" dirty="0" smtClean="0">
                <a:latin typeface="Arial Mon" pitchFamily="34" charset="0"/>
              </a:rPr>
              <a:t> </a:t>
            </a:r>
            <a:r>
              <a:rPr lang="en-US" sz="1400" dirty="0" err="1" smtClean="0">
                <a:latin typeface="Arial Mon" pitchFamily="34" charset="0"/>
              </a:rPr>
              <a:t>øèíæèëãýý</a:t>
            </a:r>
            <a:r>
              <a:rPr lang="en-US" sz="1400" dirty="0" smtClean="0">
                <a:latin typeface="Arial Mon" pitchFamily="34" charset="0"/>
              </a:rPr>
              <a:t> </a:t>
            </a:r>
            <a:r>
              <a:rPr lang="en-US" sz="1400" dirty="0" err="1" smtClean="0">
                <a:latin typeface="Arial Mon" pitchFamily="34" charset="0"/>
              </a:rPr>
              <a:t>àøèãëàí</a:t>
            </a:r>
            <a:r>
              <a:rPr lang="en-US" sz="1400" dirty="0" smtClean="0">
                <a:latin typeface="Arial Mon" pitchFamily="34" charset="0"/>
              </a:rPr>
              <a:t> </a:t>
            </a:r>
            <a:r>
              <a:rPr lang="en-US" sz="1400" dirty="0" err="1" smtClean="0">
                <a:latin typeface="Arial Mon" pitchFamily="34" charset="0"/>
              </a:rPr>
              <a:t>óäèðääàã</a:t>
            </a:r>
            <a:r>
              <a:rPr lang="en-US" sz="1400" dirty="0" smtClean="0">
                <a:latin typeface="Arial Mon" pitchFamily="34" charset="0"/>
              </a:rPr>
              <a:t> . Ò¿¿</a:t>
            </a:r>
            <a:r>
              <a:rPr lang="en-US" sz="1400" dirty="0" err="1" smtClean="0">
                <a:latin typeface="Arial Mon" pitchFamily="34" charset="0"/>
              </a:rPr>
              <a:t>í÷ëýí</a:t>
            </a:r>
            <a:r>
              <a:rPr lang="en-US" sz="1400" dirty="0" smtClean="0">
                <a:latin typeface="Arial Mon" pitchFamily="34" charset="0"/>
              </a:rPr>
              <a:t> </a:t>
            </a:r>
            <a:r>
              <a:rPr lang="en-US" sz="1400" dirty="0" err="1" smtClean="0">
                <a:latin typeface="Arial Mon" pitchFamily="34" charset="0"/>
              </a:rPr>
              <a:t>ýðñäýë</a:t>
            </a:r>
            <a:r>
              <a:rPr lang="en-US" sz="1400" dirty="0" smtClean="0">
                <a:latin typeface="Arial Mon" pitchFamily="34" charset="0"/>
              </a:rPr>
              <a:t> </a:t>
            </a:r>
            <a:r>
              <a:rPr lang="en-US" sz="1400" dirty="0" err="1" smtClean="0">
                <a:latin typeface="Arial Mon" pitchFamily="34" charset="0"/>
              </a:rPr>
              <a:t>òóñ</a:t>
            </a:r>
            <a:r>
              <a:rPr lang="en-US" sz="1400" dirty="0" smtClean="0">
                <a:latin typeface="Arial Mon" pitchFamily="34" charset="0"/>
              </a:rPr>
              <a:t> </a:t>
            </a:r>
            <a:r>
              <a:rPr lang="en-US" sz="1400" dirty="0" err="1" smtClean="0">
                <a:latin typeface="Arial Mon" pitchFamily="34" charset="0"/>
              </a:rPr>
              <a:t>á¿ðèéã</a:t>
            </a:r>
            <a:r>
              <a:rPr lang="en-US" sz="1400" dirty="0" smtClean="0">
                <a:latin typeface="Arial Mon" pitchFamily="34" charset="0"/>
              </a:rPr>
              <a:t> </a:t>
            </a:r>
            <a:r>
              <a:rPr lang="en-US" sz="1400" dirty="0" err="1" smtClean="0">
                <a:latin typeface="Arial Mon" pitchFamily="34" charset="0"/>
              </a:rPr>
              <a:t>áóóðóóëàõ</a:t>
            </a:r>
            <a:r>
              <a:rPr lang="en-US" sz="1400" dirty="0" smtClean="0">
                <a:latin typeface="Arial Mon" pitchFamily="34" charset="0"/>
              </a:rPr>
              <a:t> </a:t>
            </a:r>
            <a:r>
              <a:rPr lang="en-US" sz="1400" dirty="0" err="1" smtClean="0">
                <a:latin typeface="Arial Mon" pitchFamily="34" charset="0"/>
              </a:rPr>
              <a:t>òºëºâëºã</a:t>
            </a:r>
            <a:r>
              <a:rPr lang="en-US" sz="1400" dirty="0" smtClean="0">
                <a:latin typeface="Arial Mon" pitchFamily="34" charset="0"/>
              </a:rPr>
              <a:t>ººã </a:t>
            </a:r>
            <a:r>
              <a:rPr lang="en-US" sz="1400" dirty="0" err="1" smtClean="0">
                <a:latin typeface="Arial Mon" pitchFamily="34" charset="0"/>
              </a:rPr>
              <a:t>áèçíåñèéí</a:t>
            </a:r>
            <a:r>
              <a:rPr lang="en-US" sz="1400" dirty="0" smtClean="0">
                <a:latin typeface="Arial Mon" pitchFamily="34" charset="0"/>
              </a:rPr>
              <a:t> </a:t>
            </a:r>
            <a:r>
              <a:rPr lang="en-US" sz="1400" dirty="0" err="1" smtClean="0">
                <a:latin typeface="Arial Mon" pitchFamily="34" charset="0"/>
              </a:rPr>
              <a:t>íýãæ</a:t>
            </a:r>
            <a:r>
              <a:rPr lang="en-US" sz="1400" dirty="0" smtClean="0">
                <a:latin typeface="Arial Mon" pitchFamily="34" charset="0"/>
              </a:rPr>
              <a:t> </a:t>
            </a:r>
            <a:r>
              <a:rPr lang="en-US" sz="1400" dirty="0" err="1" smtClean="0">
                <a:latin typeface="Arial Mon" pitchFamily="34" charset="0"/>
              </a:rPr>
              <a:t>á¿ð</a:t>
            </a:r>
            <a:r>
              <a:rPr lang="en-US" sz="1400" dirty="0" smtClean="0">
                <a:latin typeface="Arial Mon" pitchFamily="34" charset="0"/>
              </a:rPr>
              <a:t> </a:t>
            </a:r>
            <a:r>
              <a:rPr lang="en-US" sz="1400" dirty="0" err="1" smtClean="0">
                <a:latin typeface="Arial Mon" pitchFamily="34" charset="0"/>
              </a:rPr>
              <a:t>áîëîâñðóóëæ</a:t>
            </a:r>
            <a:r>
              <a:rPr lang="en-US" sz="1400" dirty="0" smtClean="0">
                <a:latin typeface="Arial Mon" pitchFamily="34" charset="0"/>
              </a:rPr>
              <a:t> </a:t>
            </a:r>
            <a:r>
              <a:rPr lang="en-US" sz="1400" dirty="0" err="1" smtClean="0">
                <a:latin typeface="Arial Mon" pitchFamily="34" charset="0"/>
              </a:rPr>
              <a:t>õýðýãæ</a:t>
            </a:r>
            <a:r>
              <a:rPr lang="en-US" sz="1400" dirty="0" smtClean="0">
                <a:latin typeface="Arial Mon" pitchFamily="34" charset="0"/>
              </a:rPr>
              <a:t>¿¿</a:t>
            </a:r>
            <a:r>
              <a:rPr lang="en-US" sz="1400" dirty="0" err="1" smtClean="0">
                <a:latin typeface="Arial Mon" pitchFamily="34" charset="0"/>
              </a:rPr>
              <a:t>ëýõ</a:t>
            </a:r>
            <a:r>
              <a:rPr lang="en-US" sz="1400" dirty="0" smtClean="0">
                <a:latin typeface="Arial Mon" pitchFamily="34" charset="0"/>
              </a:rPr>
              <a:t> </a:t>
            </a:r>
            <a:r>
              <a:rPr lang="en-US" sz="1400" dirty="0" err="1" smtClean="0">
                <a:latin typeface="Arial Mon" pitchFamily="34" charset="0"/>
              </a:rPr>
              <a:t>áºã</a:t>
            </a:r>
            <a:r>
              <a:rPr lang="en-US" sz="1400" dirty="0" smtClean="0">
                <a:latin typeface="Arial Mon" pitchFamily="34" charset="0"/>
              </a:rPr>
              <a:t>ººä </a:t>
            </a:r>
            <a:r>
              <a:rPr lang="en-US" sz="1400" dirty="0" err="1" smtClean="0">
                <a:latin typeface="Arial Mon" pitchFamily="34" charset="0"/>
              </a:rPr>
              <a:t>ýíýõ</a:t>
            </a:r>
            <a:r>
              <a:rPr lang="en-US" sz="1400" dirty="0" smtClean="0">
                <a:latin typeface="Arial Mon" pitchFamily="34" charset="0"/>
              </a:rPr>
              <a:t>¿¿ ¿</a:t>
            </a:r>
            <a:r>
              <a:rPr lang="en-US" sz="1400" dirty="0" err="1" smtClean="0">
                <a:latin typeface="Arial Mon" pitchFamily="34" charset="0"/>
              </a:rPr>
              <a:t>éë</a:t>
            </a:r>
            <a:r>
              <a:rPr lang="en-US" sz="1400" dirty="0" smtClean="0">
                <a:latin typeface="Arial Mon" pitchFamily="34" charset="0"/>
              </a:rPr>
              <a:t> </a:t>
            </a:r>
            <a:r>
              <a:rPr lang="en-US" sz="1400" dirty="0" err="1" smtClean="0">
                <a:latin typeface="Arial Mon" pitchFamily="34" charset="0"/>
              </a:rPr>
              <a:t>ÿâöûã</a:t>
            </a:r>
            <a:r>
              <a:rPr lang="en-US" sz="1400" dirty="0" smtClean="0">
                <a:latin typeface="Arial Mon" pitchFamily="34" charset="0"/>
              </a:rPr>
              <a:t> </a:t>
            </a:r>
            <a:r>
              <a:rPr lang="en-US" sz="1400" dirty="0" err="1" smtClean="0">
                <a:latin typeface="Arial Mon" pitchFamily="34" charset="0"/>
              </a:rPr>
              <a:t>Ýðñäýëèéí</a:t>
            </a:r>
            <a:r>
              <a:rPr lang="en-US" sz="1400" dirty="0" smtClean="0">
                <a:latin typeface="Arial Mon" pitchFamily="34" charset="0"/>
              </a:rPr>
              <a:t> </a:t>
            </a:r>
            <a:r>
              <a:rPr lang="en-US" sz="1400" dirty="0" err="1" smtClean="0">
                <a:latin typeface="Arial Mon" pitchFamily="34" charset="0"/>
              </a:rPr>
              <a:t>Óäèðäëàãûí</a:t>
            </a:r>
            <a:r>
              <a:rPr lang="en-US" sz="1400" dirty="0" smtClean="0">
                <a:latin typeface="Arial Mon" pitchFamily="34" charset="0"/>
              </a:rPr>
              <a:t> </a:t>
            </a:r>
            <a:r>
              <a:rPr lang="en-US" sz="1400" dirty="0" err="1" smtClean="0">
                <a:latin typeface="Arial Mon" pitchFamily="34" charset="0"/>
              </a:rPr>
              <a:t>Õîðîîíä</a:t>
            </a:r>
            <a:r>
              <a:rPr lang="en-US" sz="1400" dirty="0" smtClean="0">
                <a:latin typeface="Arial Mon" pitchFamily="34" charset="0"/>
              </a:rPr>
              <a:t> </a:t>
            </a:r>
            <a:r>
              <a:rPr lang="en-US" sz="1400" dirty="0" err="1" smtClean="0">
                <a:latin typeface="Arial Mon" pitchFamily="34" charset="0"/>
              </a:rPr>
              <a:t>òàéëàãíàäàã</a:t>
            </a:r>
            <a:r>
              <a:rPr lang="en-US" sz="1400" dirty="0" smtClean="0">
                <a:latin typeface="Arial Mon" pitchFamily="34" charset="0"/>
              </a:rPr>
              <a:t> .</a:t>
            </a:r>
          </a:p>
          <a:p>
            <a:r>
              <a:rPr lang="mn-MN" sz="1400" b="1" dirty="0" smtClean="0"/>
              <a:t> </a:t>
            </a:r>
            <a:r>
              <a:rPr lang="en-US" sz="1400" b="1" i="1" dirty="0" smtClean="0">
                <a:latin typeface="Arial Mon" pitchFamily="34" charset="0"/>
              </a:rPr>
              <a:t> </a:t>
            </a:r>
            <a:r>
              <a:rPr lang="en-US" sz="1400" b="1" i="1" dirty="0" err="1" smtClean="0">
                <a:latin typeface="Arial Mon" pitchFamily="34" charset="0"/>
              </a:rPr>
              <a:t>Çýýëèéí</a:t>
            </a:r>
            <a:r>
              <a:rPr lang="en-US" sz="1400" b="1" i="1" dirty="0" smtClean="0">
                <a:latin typeface="Arial Mon" pitchFamily="34" charset="0"/>
              </a:rPr>
              <a:t> </a:t>
            </a:r>
            <a:r>
              <a:rPr lang="en-US" sz="1400" b="1" i="1" dirty="0" err="1" smtClean="0">
                <a:latin typeface="Arial Mon" pitchFamily="34" charset="0"/>
              </a:rPr>
              <a:t>ýðñäýë</a:t>
            </a:r>
            <a:endParaRPr lang="en-US" sz="1400" dirty="0" smtClean="0">
              <a:latin typeface="Arial Mon" pitchFamily="34" charset="0"/>
            </a:endParaRPr>
          </a:p>
          <a:p>
            <a:r>
              <a:rPr lang="en-US" sz="1400" dirty="0" err="1" smtClean="0">
                <a:latin typeface="Arial Mon" pitchFamily="34" charset="0"/>
              </a:rPr>
              <a:t>Õàðèëöàã</a:t>
            </a:r>
            <a:r>
              <a:rPr lang="en-US" sz="1400" dirty="0" smtClean="0">
                <a:latin typeface="Arial Mon" pitchFamily="34" charset="0"/>
              </a:rPr>
              <a:t>÷ </a:t>
            </a:r>
            <a:r>
              <a:rPr lang="en-US" sz="1400" dirty="0" err="1" smtClean="0">
                <a:latin typeface="Arial Mon" pitchFamily="34" charset="0"/>
              </a:rPr>
              <a:t>òàë</a:t>
            </a:r>
            <a:r>
              <a:rPr lang="en-US" sz="1400" dirty="0" smtClean="0">
                <a:latin typeface="Arial Mon" pitchFamily="34" charset="0"/>
              </a:rPr>
              <a:t> , ¿</a:t>
            </a:r>
            <a:r>
              <a:rPr lang="en-US" sz="1400" dirty="0" err="1" smtClean="0">
                <a:latin typeface="Arial Mon" pitchFamily="34" charset="0"/>
              </a:rPr>
              <a:t>éë÷ë</a:t>
            </a:r>
            <a:r>
              <a:rPr lang="en-US" sz="1400" dirty="0" smtClean="0">
                <a:latin typeface="Arial Mon" pitchFamily="34" charset="0"/>
              </a:rPr>
              <a:t>¿¿</a:t>
            </a:r>
            <a:r>
              <a:rPr lang="en-US" sz="1400" dirty="0" err="1" smtClean="0">
                <a:latin typeface="Arial Mon" pitchFamily="34" charset="0"/>
              </a:rPr>
              <a:t>ëýã</a:t>
            </a:r>
            <a:r>
              <a:rPr lang="en-US" sz="1400" dirty="0" smtClean="0">
                <a:latin typeface="Arial Mon" pitchFamily="34" charset="0"/>
              </a:rPr>
              <a:t>÷ ¿</a:t>
            </a:r>
            <a:r>
              <a:rPr lang="en-US" sz="1400" dirty="0" err="1" smtClean="0">
                <a:latin typeface="Arial Mon" pitchFamily="34" charset="0"/>
              </a:rPr>
              <a:t>íäñýí</a:t>
            </a:r>
            <a:r>
              <a:rPr lang="en-US" sz="1400" dirty="0" smtClean="0">
                <a:latin typeface="Arial Mon" pitchFamily="34" charset="0"/>
              </a:rPr>
              <a:t> </a:t>
            </a:r>
            <a:r>
              <a:rPr lang="en-US" sz="1400" dirty="0" err="1" smtClean="0">
                <a:latin typeface="Arial Mon" pitchFamily="34" charset="0"/>
              </a:rPr>
              <a:t>çýýë</a:t>
            </a:r>
            <a:r>
              <a:rPr lang="en-US" sz="1400" dirty="0" smtClean="0">
                <a:latin typeface="Arial Mon" pitchFamily="34" charset="0"/>
              </a:rPr>
              <a:t> , õ¿¿</a:t>
            </a:r>
            <a:r>
              <a:rPr lang="en-US" sz="1400" dirty="0" err="1" smtClean="0">
                <a:latin typeface="Arial Mon" pitchFamily="34" charset="0"/>
              </a:rPr>
              <a:t>ãèéíõýý</a:t>
            </a:r>
            <a:r>
              <a:rPr lang="en-US" sz="1400" dirty="0" smtClean="0">
                <a:latin typeface="Arial Mon" pitchFamily="34" charset="0"/>
              </a:rPr>
              <a:t> </a:t>
            </a:r>
            <a:r>
              <a:rPr lang="en-US" sz="1400" dirty="0" err="1" smtClean="0">
                <a:latin typeface="Arial Mon" pitchFamily="34" charset="0"/>
              </a:rPr>
              <a:t>òºëáºðèéã</a:t>
            </a:r>
            <a:r>
              <a:rPr lang="en-US" sz="1400" dirty="0" smtClean="0">
                <a:latin typeface="Arial Mon" pitchFamily="34" charset="0"/>
              </a:rPr>
              <a:t> </a:t>
            </a:r>
            <a:r>
              <a:rPr lang="en-US" sz="1400" dirty="0" err="1" smtClean="0">
                <a:latin typeface="Arial Mon" pitchFamily="34" charset="0"/>
              </a:rPr>
              <a:t>ã¿éöýòãýýã¿é</a:t>
            </a:r>
            <a:r>
              <a:rPr lang="en-US" sz="1400" dirty="0" smtClean="0">
                <a:latin typeface="Arial Mon" pitchFamily="34" charset="0"/>
              </a:rPr>
              <a:t>, </a:t>
            </a:r>
            <a:r>
              <a:rPr lang="en-US" sz="1400" dirty="0" err="1" smtClean="0">
                <a:latin typeface="Arial Mon" pitchFamily="34" charset="0"/>
              </a:rPr>
              <a:t>çýýëèéí</a:t>
            </a:r>
            <a:r>
              <a:rPr lang="en-US" sz="1400" dirty="0" smtClean="0">
                <a:latin typeface="Arial Mon" pitchFamily="34" charset="0"/>
              </a:rPr>
              <a:t> </a:t>
            </a:r>
            <a:r>
              <a:rPr lang="en-US" sz="1400" dirty="0" err="1" smtClean="0">
                <a:latin typeface="Arial Mon" pitchFamily="34" charset="0"/>
              </a:rPr>
              <a:t>ãýðýýíä</a:t>
            </a:r>
            <a:r>
              <a:rPr lang="en-US" sz="1400" dirty="0" smtClean="0">
                <a:latin typeface="Arial Mon" pitchFamily="34" charset="0"/>
              </a:rPr>
              <a:t> </a:t>
            </a:r>
            <a:r>
              <a:rPr lang="en-US" sz="1400" dirty="0" err="1" smtClean="0">
                <a:latin typeface="Arial Mon" pitchFamily="34" charset="0"/>
              </a:rPr>
              <a:t>çààñàí</a:t>
            </a:r>
            <a:r>
              <a:rPr lang="en-US" sz="1400" dirty="0" smtClean="0">
                <a:latin typeface="Arial Mon" pitchFamily="34" charset="0"/>
              </a:rPr>
              <a:t> ¿¿</a:t>
            </a:r>
            <a:r>
              <a:rPr lang="en-US" sz="1400" dirty="0" err="1" smtClean="0">
                <a:latin typeface="Arial Mon" pitchFamily="34" charset="0"/>
              </a:rPr>
              <a:t>ðãýý</a:t>
            </a:r>
            <a:r>
              <a:rPr lang="en-US" sz="1400" dirty="0" smtClean="0">
                <a:latin typeface="Arial Mon" pitchFamily="34" charset="0"/>
              </a:rPr>
              <a:t> </a:t>
            </a:r>
            <a:r>
              <a:rPr lang="en-US" sz="1400" dirty="0" err="1" smtClean="0">
                <a:latin typeface="Arial Mon" pitchFamily="34" charset="0"/>
              </a:rPr>
              <a:t>áèåë</a:t>
            </a:r>
            <a:r>
              <a:rPr lang="en-US" sz="1400" dirty="0" smtClean="0">
                <a:latin typeface="Arial Mon" pitchFamily="34" charset="0"/>
              </a:rPr>
              <a:t>¿¿</a:t>
            </a:r>
            <a:r>
              <a:rPr lang="en-US" sz="1400" dirty="0" err="1" smtClean="0">
                <a:latin typeface="Arial Mon" pitchFamily="34" charset="0"/>
              </a:rPr>
              <a:t>ëýýã¿é</a:t>
            </a:r>
            <a:r>
              <a:rPr lang="en-US" sz="1400" dirty="0" smtClean="0">
                <a:latin typeface="Arial Mon" pitchFamily="34" charset="0"/>
              </a:rPr>
              <a:t>, </a:t>
            </a:r>
            <a:r>
              <a:rPr lang="en-US" sz="1400" dirty="0" err="1" smtClean="0">
                <a:latin typeface="Arial Mon" pitchFamily="34" charset="0"/>
              </a:rPr>
              <a:t>õ¿ñýýã¿é</a:t>
            </a:r>
            <a:r>
              <a:rPr lang="en-US" sz="1400" dirty="0" smtClean="0">
                <a:latin typeface="Arial Mon" pitchFamily="34" charset="0"/>
              </a:rPr>
              <a:t> , </a:t>
            </a:r>
            <a:r>
              <a:rPr lang="en-US" sz="1400" dirty="0" err="1" smtClean="0">
                <a:latin typeface="Arial Mon" pitchFamily="34" charset="0"/>
              </a:rPr>
              <a:t>ìºí</a:t>
            </a:r>
            <a:r>
              <a:rPr lang="en-US" sz="1400" dirty="0" smtClean="0">
                <a:latin typeface="Arial Mon" pitchFamily="34" charset="0"/>
              </a:rPr>
              <a:t> </a:t>
            </a:r>
            <a:r>
              <a:rPr lang="en-US" sz="1400" dirty="0" err="1" smtClean="0">
                <a:latin typeface="Arial Mon" pitchFamily="34" charset="0"/>
              </a:rPr>
              <a:t>àëèâàà</a:t>
            </a:r>
            <a:r>
              <a:rPr lang="en-US" sz="1400" dirty="0" smtClean="0">
                <a:latin typeface="Arial Mon" pitchFamily="34" charset="0"/>
              </a:rPr>
              <a:t> </a:t>
            </a:r>
            <a:r>
              <a:rPr lang="en-US" sz="1400" dirty="0" err="1" smtClean="0">
                <a:latin typeface="Arial Mon" pitchFamily="34" charset="0"/>
              </a:rPr>
              <a:t>ñàíõ</a:t>
            </a:r>
            <a:r>
              <a:rPr lang="en-US" sz="1400" dirty="0" smtClean="0">
                <a:latin typeface="Arial Mon" pitchFamily="34" charset="0"/>
              </a:rPr>
              <a:t>¿¿</a:t>
            </a:r>
            <a:r>
              <a:rPr lang="en-US" sz="1400" dirty="0" err="1" smtClean="0">
                <a:latin typeface="Arial Mon" pitchFamily="34" charset="0"/>
              </a:rPr>
              <a:t>ãèéí</a:t>
            </a:r>
            <a:r>
              <a:rPr lang="en-US" sz="1400" dirty="0" smtClean="0">
                <a:latin typeface="Arial Mon" pitchFamily="34" charset="0"/>
              </a:rPr>
              <a:t> </a:t>
            </a:r>
            <a:r>
              <a:rPr lang="en-US" sz="1400" dirty="0" err="1" smtClean="0">
                <a:latin typeface="Arial Mon" pitchFamily="34" charset="0"/>
              </a:rPr>
              <a:t>õýðýãë</a:t>
            </a:r>
            <a:r>
              <a:rPr lang="en-US" sz="1400" dirty="0" smtClean="0">
                <a:latin typeface="Arial Mon" pitchFamily="34" charset="0"/>
              </a:rPr>
              <a:t>¿¿</a:t>
            </a:r>
            <a:r>
              <a:rPr lang="en-US" sz="1400" dirty="0" err="1" smtClean="0">
                <a:latin typeface="Arial Mon" pitchFamily="34" charset="0"/>
              </a:rPr>
              <a:t>ðòýé</a:t>
            </a:r>
            <a:r>
              <a:rPr lang="en-US" sz="1400" dirty="0" smtClean="0">
                <a:latin typeface="Arial Mon" pitchFamily="34" charset="0"/>
              </a:rPr>
              <a:t> </a:t>
            </a:r>
            <a:r>
              <a:rPr lang="en-US" sz="1400" dirty="0" err="1" smtClean="0">
                <a:latin typeface="Arial Mon" pitchFamily="34" charset="0"/>
              </a:rPr>
              <a:t>õîëáîîòîéãîîð</a:t>
            </a:r>
            <a:r>
              <a:rPr lang="en-US" sz="1400" dirty="0" smtClean="0">
                <a:latin typeface="Arial Mon" pitchFamily="34" charset="0"/>
              </a:rPr>
              <a:t> </a:t>
            </a:r>
            <a:r>
              <a:rPr lang="en-US" sz="1400" dirty="0" err="1" smtClean="0">
                <a:latin typeface="Arial Mon" pitchFamily="34" charset="0"/>
              </a:rPr>
              <a:t>ãýðýýíä</a:t>
            </a:r>
            <a:r>
              <a:rPr lang="en-US" sz="1400" dirty="0" smtClean="0">
                <a:latin typeface="Arial Mon" pitchFamily="34" charset="0"/>
              </a:rPr>
              <a:t> </a:t>
            </a:r>
            <a:r>
              <a:rPr lang="en-US" sz="1400" dirty="0" err="1" smtClean="0">
                <a:latin typeface="Arial Mon" pitchFamily="34" charset="0"/>
              </a:rPr>
              <a:t>çààñàí</a:t>
            </a:r>
            <a:r>
              <a:rPr lang="en-US" sz="1400" dirty="0" smtClean="0">
                <a:latin typeface="Arial Mon" pitchFamily="34" charset="0"/>
              </a:rPr>
              <a:t> ¿¿</a:t>
            </a:r>
            <a:r>
              <a:rPr lang="en-US" sz="1400" dirty="0" err="1" smtClean="0">
                <a:latin typeface="Arial Mon" pitchFamily="34" charset="0"/>
              </a:rPr>
              <a:t>ðãýý</a:t>
            </a:r>
            <a:r>
              <a:rPr lang="en-US" sz="1400" dirty="0" smtClean="0">
                <a:latin typeface="Arial Mon" pitchFamily="34" charset="0"/>
              </a:rPr>
              <a:t> </a:t>
            </a:r>
            <a:r>
              <a:rPr lang="en-US" sz="1400" dirty="0" err="1" smtClean="0">
                <a:latin typeface="Arial Mon" pitchFamily="34" charset="0"/>
              </a:rPr>
              <a:t>áèåë</a:t>
            </a:r>
            <a:r>
              <a:rPr lang="en-US" sz="1400" dirty="0" smtClean="0">
                <a:latin typeface="Arial Mon" pitchFamily="34" charset="0"/>
              </a:rPr>
              <a:t>¿¿</a:t>
            </a:r>
            <a:r>
              <a:rPr lang="en-US" sz="1400" dirty="0" err="1" smtClean="0">
                <a:latin typeface="Arial Mon" pitchFamily="34" charset="0"/>
              </a:rPr>
              <a:t>ëýýã¿éãýýñ</a:t>
            </a:r>
            <a:r>
              <a:rPr lang="en-US" sz="1400" dirty="0" smtClean="0">
                <a:latin typeface="Arial Mon" pitchFamily="34" charset="0"/>
              </a:rPr>
              <a:t> </a:t>
            </a:r>
            <a:r>
              <a:rPr lang="en-US" sz="1400" dirty="0" err="1" smtClean="0">
                <a:latin typeface="Arial Mon" pitchFamily="34" charset="0"/>
              </a:rPr>
              <a:t>òºëáºð</a:t>
            </a:r>
            <a:r>
              <a:rPr lang="en-US" sz="1400" dirty="0" smtClean="0">
                <a:latin typeface="Arial Mon" pitchFamily="34" charset="0"/>
              </a:rPr>
              <a:t>ºº </a:t>
            </a:r>
            <a:r>
              <a:rPr lang="en-US" sz="1400" dirty="0" err="1" smtClean="0">
                <a:latin typeface="Arial Mon" pitchFamily="34" charset="0"/>
              </a:rPr>
              <a:t>õóãàöààíä</a:t>
            </a:r>
            <a:r>
              <a:rPr lang="en-US" sz="1400" dirty="0" smtClean="0">
                <a:latin typeface="Arial Mon" pitchFamily="34" charset="0"/>
              </a:rPr>
              <a:t> </a:t>
            </a:r>
            <a:r>
              <a:rPr lang="en-US" sz="1400" dirty="0" err="1" smtClean="0">
                <a:latin typeface="Arial Mon" pitchFamily="34" charset="0"/>
              </a:rPr>
              <a:t>íü</a:t>
            </a:r>
            <a:r>
              <a:rPr lang="en-US" sz="1400" dirty="0" smtClean="0">
                <a:latin typeface="Arial Mon" pitchFamily="34" charset="0"/>
              </a:rPr>
              <a:t> </a:t>
            </a:r>
            <a:r>
              <a:rPr lang="en-US" sz="1400" dirty="0" err="1" smtClean="0">
                <a:latin typeface="Arial Mon" pitchFamily="34" charset="0"/>
              </a:rPr>
              <a:t>ã¿éöýòãýýã¿é</a:t>
            </a:r>
            <a:r>
              <a:rPr lang="en-US" sz="1400" dirty="0" smtClean="0">
                <a:latin typeface="Arial Mon" pitchFamily="34" charset="0"/>
              </a:rPr>
              <a:t> </a:t>
            </a:r>
            <a:r>
              <a:rPr lang="en-US" sz="1400" dirty="0" err="1" smtClean="0">
                <a:latin typeface="Arial Mon" pitchFamily="34" charset="0"/>
              </a:rPr>
              <a:t>çýðãýýñ</a:t>
            </a:r>
            <a:r>
              <a:rPr lang="en-US" sz="1400" dirty="0" smtClean="0">
                <a:latin typeface="Arial Mon" pitchFamily="34" charset="0"/>
              </a:rPr>
              <a:t> </a:t>
            </a:r>
            <a:r>
              <a:rPr lang="en-US" sz="1400" dirty="0" err="1" smtClean="0">
                <a:latin typeface="Arial Mon" pitchFamily="34" charset="0"/>
              </a:rPr>
              <a:t>çýýëèéí</a:t>
            </a:r>
            <a:r>
              <a:rPr lang="en-US" sz="1400" dirty="0" smtClean="0">
                <a:latin typeface="Arial Mon" pitchFamily="34" charset="0"/>
              </a:rPr>
              <a:t> </a:t>
            </a:r>
            <a:r>
              <a:rPr lang="en-US" sz="1400" dirty="0" err="1" smtClean="0">
                <a:latin typeface="Arial Mon" pitchFamily="34" charset="0"/>
              </a:rPr>
              <a:t>ýðñäýë</a:t>
            </a:r>
            <a:r>
              <a:rPr lang="en-US" sz="1400" dirty="0" smtClean="0">
                <a:latin typeface="Arial Mon" pitchFamily="34" charset="0"/>
              </a:rPr>
              <a:t> ¿¿</a:t>
            </a:r>
            <a:r>
              <a:rPr lang="en-US" sz="1400" dirty="0" err="1" smtClean="0">
                <a:latin typeface="Arial Mon" pitchFamily="34" charset="0"/>
              </a:rPr>
              <a:t>ñäýã</a:t>
            </a:r>
            <a:r>
              <a:rPr lang="en-US" sz="1400" dirty="0" smtClean="0">
                <a:latin typeface="Arial Mon" pitchFamily="34" charset="0"/>
              </a:rPr>
              <a:t> . </a:t>
            </a:r>
            <a:r>
              <a:rPr lang="en-US" sz="1400" dirty="0" err="1" smtClean="0">
                <a:latin typeface="Arial Mon" pitchFamily="34" charset="0"/>
              </a:rPr>
              <a:t>Áàíê</a:t>
            </a:r>
            <a:r>
              <a:rPr lang="en-US" sz="1400" dirty="0" smtClean="0">
                <a:latin typeface="Arial Mon" pitchFamily="34" charset="0"/>
              </a:rPr>
              <a:t> </a:t>
            </a:r>
            <a:r>
              <a:rPr lang="en-US" sz="1400" dirty="0" err="1" smtClean="0">
                <a:latin typeface="Arial Mon" pitchFamily="34" charset="0"/>
              </a:rPr>
              <a:t>íü</a:t>
            </a:r>
            <a:r>
              <a:rPr lang="en-US" sz="1400" dirty="0" smtClean="0">
                <a:latin typeface="Arial Mon" pitchFamily="34" charset="0"/>
              </a:rPr>
              <a:t> </a:t>
            </a:r>
            <a:r>
              <a:rPr lang="en-US" sz="1400" dirty="0" err="1" smtClean="0">
                <a:latin typeface="Arial Mon" pitchFamily="34" charset="0"/>
              </a:rPr>
              <a:t>òóõàéí</a:t>
            </a:r>
            <a:r>
              <a:rPr lang="en-US" sz="1400" dirty="0" smtClean="0">
                <a:latin typeface="Arial Mon" pitchFamily="34" charset="0"/>
              </a:rPr>
              <a:t> </a:t>
            </a:r>
            <a:r>
              <a:rPr lang="en-US" sz="1400" dirty="0" err="1" smtClean="0">
                <a:latin typeface="Arial Mon" pitchFamily="34" charset="0"/>
              </a:rPr>
              <a:t>íýã</a:t>
            </a:r>
            <a:r>
              <a:rPr lang="en-US" sz="1400" dirty="0" smtClean="0">
                <a:latin typeface="Arial Mon" pitchFamily="34" charset="0"/>
              </a:rPr>
              <a:t> </a:t>
            </a:r>
            <a:r>
              <a:rPr lang="en-US" sz="1400" dirty="0" err="1" smtClean="0">
                <a:latin typeface="Arial Mon" pitchFamily="34" charset="0"/>
              </a:rPr>
              <a:t>çýýëäýã</a:t>
            </a:r>
            <a:r>
              <a:rPr lang="en-US" sz="1400" dirty="0" smtClean="0">
                <a:latin typeface="Arial Mon" pitchFamily="34" charset="0"/>
              </a:rPr>
              <a:t>÷ , </a:t>
            </a:r>
            <a:r>
              <a:rPr lang="en-US" sz="1400" dirty="0" err="1" smtClean="0">
                <a:latin typeface="Arial Mon" pitchFamily="34" charset="0"/>
              </a:rPr>
              <a:t>á¿ëýã</a:t>
            </a:r>
            <a:r>
              <a:rPr lang="en-US" sz="1400" dirty="0" smtClean="0">
                <a:latin typeface="Arial Mon" pitchFamily="34" charset="0"/>
              </a:rPr>
              <a:t> </a:t>
            </a:r>
            <a:r>
              <a:rPr lang="en-US" sz="1400" dirty="0" err="1" smtClean="0">
                <a:latin typeface="Arial Mon" pitchFamily="34" charset="0"/>
              </a:rPr>
              <a:t>çýýëäýã</a:t>
            </a:r>
            <a:r>
              <a:rPr lang="en-US" sz="1400" dirty="0" smtClean="0">
                <a:latin typeface="Arial Mon" pitchFamily="34" charset="0"/>
              </a:rPr>
              <a:t>÷ </a:t>
            </a:r>
            <a:r>
              <a:rPr lang="en-US" sz="1400" dirty="0" err="1" smtClean="0">
                <a:latin typeface="Arial Mon" pitchFamily="34" charset="0"/>
              </a:rPr>
              <a:t>òóñ</a:t>
            </a:r>
            <a:r>
              <a:rPr lang="en-US" sz="1400" dirty="0" smtClean="0">
                <a:latin typeface="Arial Mon" pitchFamily="34" charset="0"/>
              </a:rPr>
              <a:t> </a:t>
            </a:r>
            <a:r>
              <a:rPr lang="en-US" sz="1400" dirty="0" err="1" smtClean="0">
                <a:latin typeface="Arial Mon" pitchFamily="34" charset="0"/>
              </a:rPr>
              <a:t>á¿ðýýð</a:t>
            </a:r>
            <a:r>
              <a:rPr lang="en-US" sz="1400" dirty="0" smtClean="0">
                <a:latin typeface="Arial Mon" pitchFamily="34" charset="0"/>
              </a:rPr>
              <a:t> </a:t>
            </a:r>
            <a:r>
              <a:rPr lang="en-US" sz="1400" dirty="0" err="1" smtClean="0">
                <a:latin typeface="Arial Mon" pitchFamily="34" charset="0"/>
              </a:rPr>
              <a:t>õ¿ëýýí</a:t>
            </a:r>
            <a:r>
              <a:rPr lang="en-US" sz="1400" dirty="0" smtClean="0">
                <a:latin typeface="Arial Mon" pitchFamily="34" charset="0"/>
              </a:rPr>
              <a:t> </a:t>
            </a:r>
            <a:r>
              <a:rPr lang="en-US" sz="1400" dirty="0" err="1" smtClean="0">
                <a:latin typeface="Arial Mon" pitchFamily="34" charset="0"/>
              </a:rPr>
              <a:t>çºâø</a:t>
            </a:r>
            <a:r>
              <a:rPr lang="en-US" sz="1400" dirty="0" smtClean="0">
                <a:latin typeface="Arial Mon" pitchFamily="34" charset="0"/>
              </a:rPr>
              <a:t>ººð÷ </a:t>
            </a:r>
            <a:r>
              <a:rPr lang="en-US" sz="1400" dirty="0" err="1" smtClean="0">
                <a:latin typeface="Arial Mon" pitchFamily="34" charset="0"/>
              </a:rPr>
              <a:t>áîëîõ</a:t>
            </a:r>
            <a:r>
              <a:rPr lang="en-US" sz="1400" dirty="0" smtClean="0">
                <a:latin typeface="Arial Mon" pitchFamily="34" charset="0"/>
              </a:rPr>
              <a:t> </a:t>
            </a:r>
            <a:r>
              <a:rPr lang="en-US" sz="1400" dirty="0" err="1" smtClean="0">
                <a:latin typeface="Arial Mon" pitchFamily="34" charset="0"/>
              </a:rPr>
              <a:t>ýðñäýëèéí</a:t>
            </a:r>
            <a:r>
              <a:rPr lang="en-US" sz="1400" dirty="0" smtClean="0">
                <a:latin typeface="Arial Mon" pitchFamily="34" charset="0"/>
              </a:rPr>
              <a:t> </a:t>
            </a:r>
            <a:r>
              <a:rPr lang="en-US" sz="1400" dirty="0" err="1" smtClean="0">
                <a:latin typeface="Arial Mon" pitchFamily="34" charset="0"/>
              </a:rPr>
              <a:t>õýìæýýíä</a:t>
            </a:r>
            <a:r>
              <a:rPr lang="en-US" sz="1400" dirty="0" smtClean="0">
                <a:latin typeface="Arial Mon" pitchFamily="34" charset="0"/>
              </a:rPr>
              <a:t> </a:t>
            </a:r>
            <a:r>
              <a:rPr lang="en-US" sz="1400" dirty="0" err="1" smtClean="0">
                <a:latin typeface="Arial Mon" pitchFamily="34" charset="0"/>
              </a:rPr>
              <a:t>õÿçãààð</a:t>
            </a:r>
            <a:r>
              <a:rPr lang="en-US" sz="1400" dirty="0" smtClean="0">
                <a:latin typeface="Arial Mon" pitchFamily="34" charset="0"/>
              </a:rPr>
              <a:t> </a:t>
            </a:r>
            <a:r>
              <a:rPr lang="en-US" sz="1400" dirty="0" err="1" smtClean="0">
                <a:latin typeface="Arial Mon" pitchFamily="34" charset="0"/>
              </a:rPr>
              <a:t>òîãòîîí</a:t>
            </a:r>
            <a:r>
              <a:rPr lang="en-US" sz="1400" dirty="0" smtClean="0">
                <a:latin typeface="Arial Mon" pitchFamily="34" charset="0"/>
              </a:rPr>
              <a:t> </a:t>
            </a:r>
            <a:r>
              <a:rPr lang="en-US" sz="1400" dirty="0" err="1" smtClean="0">
                <a:latin typeface="Arial Mon" pitchFamily="34" charset="0"/>
              </a:rPr>
              <a:t>ýðñäýëèéí</a:t>
            </a:r>
            <a:r>
              <a:rPr lang="en-US" sz="1400" dirty="0" smtClean="0">
                <a:latin typeface="Arial Mon" pitchFamily="34" charset="0"/>
              </a:rPr>
              <a:t> </a:t>
            </a:r>
            <a:r>
              <a:rPr lang="en-US" sz="1400" dirty="0" err="1" smtClean="0">
                <a:latin typeface="Arial Mon" pitchFamily="34" charset="0"/>
              </a:rPr>
              <a:t>ò¿âøèíã</a:t>
            </a:r>
            <a:r>
              <a:rPr lang="en-US" sz="1400" dirty="0" smtClean="0">
                <a:latin typeface="Arial Mon" pitchFamily="34" charset="0"/>
              </a:rPr>
              <a:t> </a:t>
            </a:r>
            <a:r>
              <a:rPr lang="en-US" sz="1400" dirty="0" err="1" smtClean="0">
                <a:latin typeface="Arial Mon" pitchFamily="34" charset="0"/>
              </a:rPr>
              <a:t>çîõèöóóëäàã</a:t>
            </a:r>
            <a:r>
              <a:rPr lang="en-US" sz="1400" dirty="0" smtClean="0">
                <a:latin typeface="Arial Mon" pitchFamily="34" charset="0"/>
              </a:rPr>
              <a:t> . </a:t>
            </a:r>
            <a:r>
              <a:rPr lang="en-US" sz="1400" dirty="0" err="1" smtClean="0">
                <a:latin typeface="Arial Mon" pitchFamily="34" charset="0"/>
              </a:rPr>
              <a:t>Áàíêíû</a:t>
            </a:r>
            <a:r>
              <a:rPr lang="en-US" sz="1400" dirty="0" smtClean="0">
                <a:latin typeface="Arial Mon" pitchFamily="34" charset="0"/>
              </a:rPr>
              <a:t> </a:t>
            </a:r>
            <a:r>
              <a:rPr lang="en-US" sz="1400" dirty="0" err="1" smtClean="0">
                <a:latin typeface="Arial Mon" pitchFamily="34" charset="0"/>
              </a:rPr>
              <a:t>çýýëèéí</a:t>
            </a:r>
            <a:r>
              <a:rPr lang="en-US" sz="1400" dirty="0" smtClean="0">
                <a:latin typeface="Arial Mon" pitchFamily="34" charset="0"/>
              </a:rPr>
              <a:t> </a:t>
            </a:r>
            <a:r>
              <a:rPr lang="en-US" sz="1400" dirty="0" err="1" smtClean="0">
                <a:latin typeface="Arial Mon" pitchFamily="34" charset="0"/>
              </a:rPr>
              <a:t>õîðîî</a:t>
            </a:r>
            <a:r>
              <a:rPr lang="en-US" sz="1400" dirty="0" smtClean="0">
                <a:latin typeface="Arial Mon" pitchFamily="34" charset="0"/>
              </a:rPr>
              <a:t> </a:t>
            </a:r>
            <a:r>
              <a:rPr lang="en-US" sz="1400" dirty="0" err="1" smtClean="0">
                <a:latin typeface="Arial Mon" pitchFamily="34" charset="0"/>
              </a:rPr>
              <a:t>íü</a:t>
            </a:r>
            <a:r>
              <a:rPr lang="en-US" sz="1400" dirty="0" smtClean="0">
                <a:latin typeface="Arial Mon" pitchFamily="34" charset="0"/>
              </a:rPr>
              <a:t> </a:t>
            </a:r>
            <a:r>
              <a:rPr lang="en-US" sz="1400" dirty="0" err="1" smtClean="0">
                <a:latin typeface="Arial Mon" pitchFamily="34" charset="0"/>
              </a:rPr>
              <a:t>áóñàä</a:t>
            </a:r>
            <a:r>
              <a:rPr lang="en-US" sz="1400" dirty="0" smtClean="0">
                <a:latin typeface="Arial Mon" pitchFamily="34" charset="0"/>
              </a:rPr>
              <a:t> </a:t>
            </a:r>
            <a:r>
              <a:rPr lang="en-US" sz="1400" dirty="0" err="1" smtClean="0">
                <a:latin typeface="Arial Mon" pitchFamily="34" charset="0"/>
              </a:rPr>
              <a:t>íýãæ</a:t>
            </a:r>
            <a:r>
              <a:rPr lang="en-US" sz="1400" dirty="0" smtClean="0">
                <a:latin typeface="Arial Mon" pitchFamily="34" charset="0"/>
              </a:rPr>
              <a:t>¿¿</a:t>
            </a:r>
            <a:r>
              <a:rPr lang="en-US" sz="1400" dirty="0" err="1" smtClean="0">
                <a:latin typeface="Arial Mon" pitchFamily="34" charset="0"/>
              </a:rPr>
              <a:t>äèéí</a:t>
            </a:r>
            <a:r>
              <a:rPr lang="en-US" sz="1400" dirty="0" smtClean="0">
                <a:latin typeface="Arial Mon" pitchFamily="34" charset="0"/>
              </a:rPr>
              <a:t> </a:t>
            </a:r>
            <a:r>
              <a:rPr lang="en-US" sz="1400" dirty="0" err="1" smtClean="0">
                <a:latin typeface="Arial Mon" pitchFamily="34" charset="0"/>
              </a:rPr>
              <a:t>õàìò</a:t>
            </a:r>
            <a:r>
              <a:rPr lang="en-US" sz="1400" dirty="0" smtClean="0">
                <a:latin typeface="Arial Mon" pitchFamily="34" charset="0"/>
              </a:rPr>
              <a:t> </a:t>
            </a:r>
            <a:r>
              <a:rPr lang="en-US" sz="1400" dirty="0" err="1" smtClean="0">
                <a:latin typeface="Arial Mon" pitchFamily="34" charset="0"/>
              </a:rPr>
              <a:t>çýýë</a:t>
            </a:r>
            <a:r>
              <a:rPr lang="en-US" sz="1400" dirty="0" smtClean="0">
                <a:latin typeface="Arial Mon" pitchFamily="34" charset="0"/>
              </a:rPr>
              <a:t> </a:t>
            </a:r>
            <a:r>
              <a:rPr lang="en-US" sz="1400" dirty="0" err="1" smtClean="0">
                <a:latin typeface="Arial Mon" pitchFamily="34" charset="0"/>
              </a:rPr>
              <a:t>îëãîëòûí</a:t>
            </a:r>
            <a:r>
              <a:rPr lang="en-US" sz="1400" dirty="0" smtClean="0">
                <a:latin typeface="Arial Mon" pitchFamily="34" charset="0"/>
              </a:rPr>
              <a:t> </a:t>
            </a:r>
            <a:r>
              <a:rPr lang="en-US" sz="1400" dirty="0" err="1" smtClean="0">
                <a:latin typeface="Arial Mon" pitchFamily="34" charset="0"/>
              </a:rPr>
              <a:t>çºâø</a:t>
            </a:r>
            <a:r>
              <a:rPr lang="en-US" sz="1400" dirty="0" smtClean="0">
                <a:latin typeface="Arial Mon" pitchFamily="34" charset="0"/>
              </a:rPr>
              <a:t>ºº</a:t>
            </a:r>
            <a:r>
              <a:rPr lang="en-US" sz="1400" dirty="0" err="1" smtClean="0">
                <a:latin typeface="Arial Mon" pitchFamily="34" charset="0"/>
              </a:rPr>
              <a:t>ðºëä</a:t>
            </a:r>
            <a:r>
              <a:rPr lang="en-US" sz="1400" dirty="0" smtClean="0">
                <a:latin typeface="Arial Mon" pitchFamily="34" charset="0"/>
              </a:rPr>
              <a:t> </a:t>
            </a:r>
            <a:r>
              <a:rPr lang="en-US" sz="1400" dirty="0" err="1" smtClean="0">
                <a:latin typeface="Arial Mon" pitchFamily="34" charset="0"/>
              </a:rPr>
              <a:t>õÿíàëò</a:t>
            </a:r>
            <a:r>
              <a:rPr lang="en-US" sz="1400" dirty="0" smtClean="0">
                <a:latin typeface="Arial Mon" pitchFamily="34" charset="0"/>
              </a:rPr>
              <a:t> </a:t>
            </a:r>
            <a:r>
              <a:rPr lang="en-US" sz="1400" dirty="0" err="1" smtClean="0">
                <a:latin typeface="Arial Mon" pitchFamily="34" charset="0"/>
              </a:rPr>
              <a:t>òàâèõ</a:t>
            </a:r>
            <a:r>
              <a:rPr lang="en-US" sz="1400" dirty="0" smtClean="0">
                <a:latin typeface="Arial Mon" pitchFamily="34" charset="0"/>
              </a:rPr>
              <a:t> </a:t>
            </a:r>
            <a:r>
              <a:rPr lang="en-US" sz="1400" dirty="0" err="1" smtClean="0">
                <a:latin typeface="Arial Mon" pitchFamily="34" charset="0"/>
              </a:rPr>
              <a:t>áà</a:t>
            </a:r>
            <a:r>
              <a:rPr lang="en-US" sz="1400" dirty="0" smtClean="0">
                <a:latin typeface="Arial Mon" pitchFamily="34" charset="0"/>
              </a:rPr>
              <a:t> </a:t>
            </a:r>
            <a:r>
              <a:rPr lang="en-US" sz="1400" dirty="0" err="1" smtClean="0">
                <a:latin typeface="Arial Mon" pitchFamily="34" charset="0"/>
              </a:rPr>
              <a:t>çîõèöóóëàõ</a:t>
            </a:r>
            <a:r>
              <a:rPr lang="en-US" sz="1400" dirty="0" smtClean="0">
                <a:latin typeface="Arial Mon" pitchFamily="34" charset="0"/>
              </a:rPr>
              <a:t> ¿¿</a:t>
            </a:r>
            <a:r>
              <a:rPr lang="en-US" sz="1400" dirty="0" err="1" smtClean="0">
                <a:latin typeface="Arial Mon" pitchFamily="34" charset="0"/>
              </a:rPr>
              <a:t>ðãèéã</a:t>
            </a:r>
            <a:r>
              <a:rPr lang="en-US" sz="1400" dirty="0" smtClean="0">
                <a:latin typeface="Arial Mon" pitchFamily="34" charset="0"/>
              </a:rPr>
              <a:t> </a:t>
            </a:r>
            <a:r>
              <a:rPr lang="en-US" sz="1400" dirty="0" err="1" smtClean="0">
                <a:latin typeface="Arial Mon" pitchFamily="34" charset="0"/>
              </a:rPr>
              <a:t>ã¿éöýòãýäýã</a:t>
            </a:r>
            <a:r>
              <a:rPr lang="en-US" sz="1400" dirty="0" smtClean="0">
                <a:latin typeface="Arial Mon" pitchFamily="34" charset="0"/>
              </a:rPr>
              <a:t> </a:t>
            </a:r>
            <a:r>
              <a:rPr lang="en-US" sz="1400" dirty="0" err="1" smtClean="0">
                <a:latin typeface="Arial Mon" pitchFamily="34" charset="0"/>
              </a:rPr>
              <a:t>áàéíà</a:t>
            </a:r>
            <a:r>
              <a:rPr lang="en-US" sz="1400" dirty="0" smtClean="0">
                <a:latin typeface="Arial Mon" pitchFamily="34" charset="0"/>
              </a:rPr>
              <a:t>.</a:t>
            </a:r>
          </a:p>
          <a:p>
            <a:r>
              <a:rPr lang="en-US" sz="1400" dirty="0" smtClean="0">
                <a:latin typeface="Arial Mon" pitchFamily="34" charset="0"/>
              </a:rPr>
              <a:t>¯</a:t>
            </a:r>
            <a:r>
              <a:rPr lang="en-US" sz="1400" dirty="0" err="1" smtClean="0">
                <a:latin typeface="Arial Mon" pitchFamily="34" charset="0"/>
              </a:rPr>
              <a:t>íäñýí</a:t>
            </a:r>
            <a:r>
              <a:rPr lang="en-US" sz="1400" dirty="0" smtClean="0">
                <a:latin typeface="Arial Mon" pitchFamily="34" charset="0"/>
              </a:rPr>
              <a:t> </a:t>
            </a:r>
            <a:r>
              <a:rPr lang="en-US" sz="1400" dirty="0" err="1" smtClean="0">
                <a:latin typeface="Arial Mon" pitchFamily="34" charset="0"/>
              </a:rPr>
              <a:t>çýýë</a:t>
            </a:r>
            <a:r>
              <a:rPr lang="en-US" sz="1400" dirty="0" smtClean="0">
                <a:latin typeface="Arial Mon" pitchFamily="34" charset="0"/>
              </a:rPr>
              <a:t> </a:t>
            </a:r>
            <a:r>
              <a:rPr lang="en-US" sz="1400" dirty="0" err="1" smtClean="0">
                <a:latin typeface="Arial Mon" pitchFamily="34" charset="0"/>
              </a:rPr>
              <a:t>áà</a:t>
            </a:r>
            <a:r>
              <a:rPr lang="en-US" sz="1400" dirty="0" smtClean="0">
                <a:latin typeface="Arial Mon" pitchFamily="34" charset="0"/>
              </a:rPr>
              <a:t> õ¿¿</a:t>
            </a:r>
            <a:r>
              <a:rPr lang="en-US" sz="1400" dirty="0" err="1" smtClean="0">
                <a:latin typeface="Arial Mon" pitchFamily="34" charset="0"/>
              </a:rPr>
              <a:t>ãèéí</a:t>
            </a:r>
            <a:r>
              <a:rPr lang="en-US" sz="1400" dirty="0" smtClean="0">
                <a:latin typeface="Arial Mon" pitchFamily="34" charset="0"/>
              </a:rPr>
              <a:t> </a:t>
            </a:r>
            <a:r>
              <a:rPr lang="en-US" sz="1400" dirty="0" err="1" smtClean="0">
                <a:latin typeface="Arial Mon" pitchFamily="34" charset="0"/>
              </a:rPr>
              <a:t>òºëáºðèéí</a:t>
            </a:r>
            <a:r>
              <a:rPr lang="en-US" sz="1400" dirty="0" smtClean="0">
                <a:latin typeface="Arial Mon" pitchFamily="34" charset="0"/>
              </a:rPr>
              <a:t> ÷</a:t>
            </a:r>
            <a:r>
              <a:rPr lang="en-US" sz="1400" dirty="0" err="1" smtClean="0">
                <a:latin typeface="Arial Mon" pitchFamily="34" charset="0"/>
              </a:rPr>
              <a:t>àäâàðûã</a:t>
            </a:r>
            <a:r>
              <a:rPr lang="en-US" sz="1400" dirty="0" smtClean="0">
                <a:latin typeface="Arial Mon" pitchFamily="34" charset="0"/>
              </a:rPr>
              <a:t> </a:t>
            </a:r>
            <a:r>
              <a:rPr lang="en-US" sz="1400" dirty="0" err="1" smtClean="0">
                <a:latin typeface="Arial Mon" pitchFamily="34" charset="0"/>
              </a:rPr>
              <a:t>áàéíãà</a:t>
            </a:r>
            <a:r>
              <a:rPr lang="en-US" sz="1400" dirty="0" smtClean="0">
                <a:latin typeface="Arial Mon" pitchFamily="34" charset="0"/>
              </a:rPr>
              <a:t> </a:t>
            </a:r>
            <a:r>
              <a:rPr lang="en-US" sz="1400" dirty="0" err="1" smtClean="0">
                <a:latin typeface="Arial Mon" pitchFamily="34" charset="0"/>
              </a:rPr>
              <a:t>ñóäàëæ</a:t>
            </a:r>
            <a:r>
              <a:rPr lang="en-US" sz="1400" dirty="0" smtClean="0">
                <a:latin typeface="Arial Mon" pitchFamily="34" charset="0"/>
              </a:rPr>
              <a:t> </a:t>
            </a:r>
            <a:r>
              <a:rPr lang="en-US" sz="1400" dirty="0" err="1" smtClean="0">
                <a:latin typeface="Arial Mon" pitchFamily="34" charset="0"/>
              </a:rPr>
              <a:t>øèíæëýõ</a:t>
            </a:r>
            <a:r>
              <a:rPr lang="en-US" sz="1400" dirty="0" smtClean="0">
                <a:latin typeface="Arial Mon" pitchFamily="34" charset="0"/>
              </a:rPr>
              <a:t> </a:t>
            </a:r>
            <a:r>
              <a:rPr lang="en-US" sz="1400" dirty="0" err="1" smtClean="0">
                <a:latin typeface="Arial Mon" pitchFamily="34" charset="0"/>
              </a:rPr>
              <a:t>áà</a:t>
            </a:r>
            <a:r>
              <a:rPr lang="en-US" sz="1400" dirty="0" smtClean="0">
                <a:latin typeface="Arial Mon" pitchFamily="34" charset="0"/>
              </a:rPr>
              <a:t> </a:t>
            </a:r>
            <a:r>
              <a:rPr lang="en-US" sz="1400" dirty="0" err="1" smtClean="0">
                <a:latin typeface="Arial Mon" pitchFamily="34" charset="0"/>
              </a:rPr>
              <a:t>øààðäëàãàòàé</a:t>
            </a:r>
            <a:r>
              <a:rPr lang="en-US" sz="1400" dirty="0" smtClean="0">
                <a:latin typeface="Arial Mon" pitchFamily="34" charset="0"/>
              </a:rPr>
              <a:t> </a:t>
            </a:r>
            <a:r>
              <a:rPr lang="en-US" sz="1400" dirty="0" err="1" smtClean="0">
                <a:latin typeface="Arial Mon" pitchFamily="34" charset="0"/>
              </a:rPr>
              <a:t>áîë</a:t>
            </a:r>
            <a:r>
              <a:rPr lang="en-US" sz="1400" dirty="0" smtClean="0">
                <a:latin typeface="Arial Mon" pitchFamily="34" charset="0"/>
              </a:rPr>
              <a:t> </a:t>
            </a:r>
            <a:r>
              <a:rPr lang="en-US" sz="1400" dirty="0" err="1" smtClean="0">
                <a:latin typeface="Arial Mon" pitchFamily="34" charset="0"/>
              </a:rPr>
              <a:t>çýýë</a:t>
            </a:r>
            <a:r>
              <a:rPr lang="en-US" sz="1400" dirty="0" smtClean="0">
                <a:latin typeface="Arial Mon" pitchFamily="34" charset="0"/>
              </a:rPr>
              <a:t> </a:t>
            </a:r>
            <a:r>
              <a:rPr lang="en-US" sz="1400" dirty="0" err="1" smtClean="0">
                <a:latin typeface="Arial Mon" pitchFamily="34" charset="0"/>
              </a:rPr>
              <a:t>îëãîëòûí</a:t>
            </a:r>
            <a:r>
              <a:rPr lang="en-US" sz="1400" dirty="0" smtClean="0">
                <a:latin typeface="Arial Mon" pitchFamily="34" charset="0"/>
              </a:rPr>
              <a:t> </a:t>
            </a:r>
            <a:r>
              <a:rPr lang="en-US" sz="1400" dirty="0" err="1" smtClean="0">
                <a:latin typeface="Arial Mon" pitchFamily="34" charset="0"/>
              </a:rPr>
              <a:t>õÿçãààðûã</a:t>
            </a:r>
            <a:r>
              <a:rPr lang="en-US" sz="1400" dirty="0" smtClean="0">
                <a:latin typeface="Arial Mon" pitchFamily="34" charset="0"/>
              </a:rPr>
              <a:t> ºº</a:t>
            </a:r>
            <a:r>
              <a:rPr lang="en-US" sz="1400" dirty="0" err="1" smtClean="0">
                <a:latin typeface="Arial Mon" pitchFamily="34" charset="0"/>
              </a:rPr>
              <a:t>ð÷ëºõ</a:t>
            </a:r>
            <a:r>
              <a:rPr lang="en-US" sz="1400" dirty="0" smtClean="0">
                <a:latin typeface="Arial Mon" pitchFamily="34" charset="0"/>
              </a:rPr>
              <a:t> </a:t>
            </a:r>
            <a:r>
              <a:rPr lang="en-US" sz="1400" dirty="0" err="1" smtClean="0">
                <a:latin typeface="Arial Mon" pitchFamily="34" charset="0"/>
              </a:rPr>
              <a:t>çàìààð</a:t>
            </a:r>
            <a:r>
              <a:rPr lang="en-US" sz="1400" dirty="0" smtClean="0">
                <a:latin typeface="Arial Mon" pitchFamily="34" charset="0"/>
              </a:rPr>
              <a:t> </a:t>
            </a:r>
            <a:r>
              <a:rPr lang="en-US" sz="1400" dirty="0" err="1" smtClean="0">
                <a:latin typeface="Arial Mon" pitchFamily="34" charset="0"/>
              </a:rPr>
              <a:t>òóëãàð</a:t>
            </a:r>
            <a:r>
              <a:rPr lang="en-US" sz="1400" dirty="0" smtClean="0">
                <a:latin typeface="Arial Mon" pitchFamily="34" charset="0"/>
              </a:rPr>
              <a:t>÷ </a:t>
            </a:r>
            <a:r>
              <a:rPr lang="en-US" sz="1400" dirty="0" err="1" smtClean="0">
                <a:latin typeface="Arial Mon" pitchFamily="34" charset="0"/>
              </a:rPr>
              <a:t>áîëçîøã¿é</a:t>
            </a:r>
            <a:r>
              <a:rPr lang="en-US" sz="1400" dirty="0" smtClean="0">
                <a:latin typeface="Arial Mon" pitchFamily="34" charset="0"/>
              </a:rPr>
              <a:t> </a:t>
            </a:r>
            <a:r>
              <a:rPr lang="en-US" sz="1400" dirty="0" err="1" smtClean="0">
                <a:latin typeface="Arial Mon" pitchFamily="34" charset="0"/>
              </a:rPr>
              <a:t>ýðñäýëèéã</a:t>
            </a:r>
            <a:r>
              <a:rPr lang="en-US" sz="1400" dirty="0" smtClean="0">
                <a:latin typeface="Arial Mon" pitchFamily="34" charset="0"/>
              </a:rPr>
              <a:t> </a:t>
            </a:r>
            <a:r>
              <a:rPr lang="en-US" sz="1400" dirty="0" err="1" smtClean="0">
                <a:latin typeface="Arial Mon" pitchFamily="34" charset="0"/>
              </a:rPr>
              <a:t>çîõèöóóëäàã</a:t>
            </a:r>
            <a:r>
              <a:rPr lang="en-US" sz="1400" dirty="0" smtClean="0">
                <a:latin typeface="Arial Mon" pitchFamily="34" charset="0"/>
              </a:rPr>
              <a:t> .</a:t>
            </a:r>
          </a:p>
          <a:p>
            <a:r>
              <a:rPr lang="en-US" sz="1400" b="1" dirty="0" smtClean="0">
                <a:latin typeface="Arial Mon" pitchFamily="34" charset="0"/>
              </a:rPr>
              <a:t> </a:t>
            </a:r>
            <a:endParaRPr lang="en-US" sz="1400" dirty="0" smtClean="0">
              <a:latin typeface="Arial Mon" pitchFamily="34" charset="0"/>
            </a:endParaRPr>
          </a:p>
          <a:p>
            <a:r>
              <a:rPr lang="en-US" sz="1400" b="1" dirty="0" err="1" smtClean="0">
                <a:latin typeface="Arial Mon" pitchFamily="34" charset="0"/>
              </a:rPr>
              <a:t>Çýýëòýé</a:t>
            </a:r>
            <a:r>
              <a:rPr lang="en-US" sz="1400" b="1" dirty="0" smtClean="0">
                <a:latin typeface="Arial Mon" pitchFamily="34" charset="0"/>
              </a:rPr>
              <a:t> </a:t>
            </a:r>
            <a:r>
              <a:rPr lang="en-US" sz="1400" b="1" dirty="0" err="1" smtClean="0">
                <a:latin typeface="Arial Mon" pitchFamily="34" charset="0"/>
              </a:rPr>
              <a:t>õîëáîîòîé</a:t>
            </a:r>
            <a:r>
              <a:rPr lang="en-US" sz="1400" b="1" dirty="0" smtClean="0">
                <a:latin typeface="Arial Mon" pitchFamily="34" charset="0"/>
              </a:rPr>
              <a:t> </a:t>
            </a:r>
            <a:r>
              <a:rPr lang="en-US" sz="1400" b="1" dirty="0" err="1" smtClean="0">
                <a:latin typeface="Arial Mon" pitchFamily="34" charset="0"/>
              </a:rPr>
              <a:t>òºëáºðèéí</a:t>
            </a:r>
            <a:r>
              <a:rPr lang="en-US" sz="1400" b="1" dirty="0" smtClean="0">
                <a:latin typeface="Arial Mon" pitchFamily="34" charset="0"/>
              </a:rPr>
              <a:t> </a:t>
            </a:r>
            <a:r>
              <a:rPr lang="en-US" sz="1400" b="1" dirty="0" err="1" smtClean="0">
                <a:latin typeface="Arial Mon" pitchFamily="34" charset="0"/>
              </a:rPr>
              <a:t>áîëçîøã¿é</a:t>
            </a:r>
            <a:r>
              <a:rPr lang="en-US" sz="1400" b="1" dirty="0" smtClean="0">
                <a:latin typeface="Arial Mon" pitchFamily="34" charset="0"/>
              </a:rPr>
              <a:t> </a:t>
            </a:r>
            <a:r>
              <a:rPr lang="en-US" sz="1400" b="1" dirty="0" err="1" smtClean="0">
                <a:latin typeface="Arial Mon" pitchFamily="34" charset="0"/>
              </a:rPr>
              <a:t>ýðñäýë</a:t>
            </a:r>
            <a:endParaRPr lang="en-US" sz="1400" dirty="0" smtClean="0">
              <a:latin typeface="Arial Mon" pitchFamily="34" charset="0"/>
            </a:endParaRPr>
          </a:p>
          <a:p>
            <a:r>
              <a:rPr lang="en-US" sz="1400" dirty="0" err="1" smtClean="0">
                <a:latin typeface="Arial Mon" pitchFamily="34" charset="0"/>
              </a:rPr>
              <a:t>Ìºí</a:t>
            </a:r>
            <a:r>
              <a:rPr lang="en-US" sz="1400" dirty="0" smtClean="0">
                <a:latin typeface="Arial Mon" pitchFamily="34" charset="0"/>
              </a:rPr>
              <a:t> ¿¿</a:t>
            </a:r>
            <a:r>
              <a:rPr lang="en-US" sz="1400" dirty="0" err="1" smtClean="0">
                <a:latin typeface="Arial Mon" pitchFamily="34" charset="0"/>
              </a:rPr>
              <a:t>íèé</a:t>
            </a:r>
            <a:r>
              <a:rPr lang="en-US" sz="1400" dirty="0" smtClean="0">
                <a:latin typeface="Arial Mon" pitchFamily="34" charset="0"/>
              </a:rPr>
              <a:t> </a:t>
            </a:r>
            <a:r>
              <a:rPr lang="en-US" sz="1400" dirty="0" err="1" smtClean="0">
                <a:latin typeface="Arial Mon" pitchFamily="34" charset="0"/>
              </a:rPr>
              <a:t>çýðýãöýý</a:t>
            </a:r>
            <a:r>
              <a:rPr lang="en-US" sz="1400" dirty="0" smtClean="0">
                <a:latin typeface="Arial Mon" pitchFamily="34" charset="0"/>
              </a:rPr>
              <a:t> </a:t>
            </a:r>
            <a:r>
              <a:rPr lang="en-US" sz="1400" dirty="0" err="1" smtClean="0">
                <a:latin typeface="Arial Mon" pitchFamily="34" charset="0"/>
              </a:rPr>
              <a:t>áàðüöàà</a:t>
            </a:r>
            <a:r>
              <a:rPr lang="en-US" sz="1400" dirty="0" smtClean="0">
                <a:latin typeface="Arial Mon" pitchFamily="34" charset="0"/>
              </a:rPr>
              <a:t> </a:t>
            </a:r>
            <a:r>
              <a:rPr lang="en-US" sz="1400" dirty="0" err="1" smtClean="0">
                <a:latin typeface="Arial Mon" pitchFamily="34" charset="0"/>
              </a:rPr>
              <a:t>õºðºíã</a:t>
            </a:r>
            <a:r>
              <a:rPr lang="en-US" sz="1400" dirty="0" smtClean="0">
                <a:latin typeface="Arial Mon" pitchFamily="34" charset="0"/>
              </a:rPr>
              <a:t>º </a:t>
            </a:r>
            <a:r>
              <a:rPr lang="en-US" sz="1400" dirty="0" err="1" smtClean="0">
                <a:latin typeface="Arial Mon" pitchFamily="34" charset="0"/>
              </a:rPr>
              <a:t>àâàõ</a:t>
            </a:r>
            <a:r>
              <a:rPr lang="en-US" sz="1400" dirty="0" smtClean="0">
                <a:latin typeface="Arial Mon" pitchFamily="34" charset="0"/>
              </a:rPr>
              <a:t> </a:t>
            </a:r>
            <a:r>
              <a:rPr lang="en-US" sz="1400" dirty="0" err="1" smtClean="0">
                <a:latin typeface="Arial Mon" pitchFamily="34" charset="0"/>
              </a:rPr>
              <a:t>àðãààð</a:t>
            </a:r>
            <a:r>
              <a:rPr lang="en-US" sz="1400" dirty="0" smtClean="0">
                <a:latin typeface="Arial Mon" pitchFamily="34" charset="0"/>
              </a:rPr>
              <a:t> </a:t>
            </a:r>
            <a:r>
              <a:rPr lang="en-US" sz="1400" dirty="0" err="1" smtClean="0">
                <a:latin typeface="Arial Mon" pitchFamily="34" charset="0"/>
              </a:rPr>
              <a:t>çýýëèéí</a:t>
            </a:r>
            <a:r>
              <a:rPr lang="en-US" sz="1400" dirty="0" smtClean="0">
                <a:latin typeface="Arial Mon" pitchFamily="34" charset="0"/>
              </a:rPr>
              <a:t> </a:t>
            </a:r>
            <a:r>
              <a:rPr lang="en-US" sz="1400" dirty="0" err="1" smtClean="0">
                <a:latin typeface="Arial Mon" pitchFamily="34" charset="0"/>
              </a:rPr>
              <a:t>ýðñäýëèéã</a:t>
            </a:r>
            <a:r>
              <a:rPr lang="en-US" sz="1400" dirty="0" smtClean="0">
                <a:latin typeface="Arial Mon" pitchFamily="34" charset="0"/>
              </a:rPr>
              <a:t> </a:t>
            </a:r>
            <a:r>
              <a:rPr lang="en-US" sz="1400" dirty="0" err="1" smtClean="0">
                <a:latin typeface="Arial Mon" pitchFamily="34" charset="0"/>
              </a:rPr>
              <a:t>áóóðóóëäàã</a:t>
            </a:r>
            <a:r>
              <a:rPr lang="en-US" sz="1400" dirty="0" smtClean="0">
                <a:latin typeface="Arial Mon" pitchFamily="34" charset="0"/>
              </a:rPr>
              <a:t> . </a:t>
            </a:r>
            <a:r>
              <a:rPr lang="en-US" sz="1400" dirty="0" err="1" smtClean="0">
                <a:latin typeface="Arial Mon" pitchFamily="34" charset="0"/>
              </a:rPr>
              <a:t>Ýäãýýð</a:t>
            </a:r>
            <a:r>
              <a:rPr lang="en-US" sz="1400" dirty="0" smtClean="0">
                <a:latin typeface="Arial Mon" pitchFamily="34" charset="0"/>
              </a:rPr>
              <a:t> </a:t>
            </a:r>
            <a:r>
              <a:rPr lang="en-US" sz="1400" dirty="0" err="1" smtClean="0">
                <a:latin typeface="Arial Mon" pitchFamily="34" charset="0"/>
              </a:rPr>
              <a:t>õýðýãñë</a:t>
            </a:r>
            <a:r>
              <a:rPr lang="en-US" sz="1400" dirty="0" smtClean="0">
                <a:latin typeface="Arial Mon" pitchFamily="34" charset="0"/>
              </a:rPr>
              <a:t>¿¿</a:t>
            </a:r>
            <a:r>
              <a:rPr lang="en-US" sz="1400" dirty="0" err="1" smtClean="0">
                <a:latin typeface="Arial Mon" pitchFamily="34" charset="0"/>
              </a:rPr>
              <a:t>äèéí</a:t>
            </a:r>
            <a:r>
              <a:rPr lang="en-US" sz="1400" dirty="0" smtClean="0">
                <a:latin typeface="Arial Mon" pitchFamily="34" charset="0"/>
              </a:rPr>
              <a:t> </a:t>
            </a:r>
            <a:r>
              <a:rPr lang="en-US" sz="1400" dirty="0" err="1" smtClean="0">
                <a:latin typeface="Arial Mon" pitchFamily="34" charset="0"/>
              </a:rPr>
              <a:t>ãîë</a:t>
            </a:r>
            <a:r>
              <a:rPr lang="en-US" sz="1400" dirty="0" smtClean="0">
                <a:latin typeface="Arial Mon" pitchFamily="34" charset="0"/>
              </a:rPr>
              <a:t> </a:t>
            </a:r>
            <a:r>
              <a:rPr lang="en-US" sz="1400" dirty="0" err="1" smtClean="0">
                <a:latin typeface="Arial Mon" pitchFamily="34" charset="0"/>
              </a:rPr>
              <a:t>çîðèëãî</a:t>
            </a:r>
            <a:r>
              <a:rPr lang="en-US" sz="1400" dirty="0" smtClean="0">
                <a:latin typeface="Arial Mon" pitchFamily="34" charset="0"/>
              </a:rPr>
              <a:t> </a:t>
            </a:r>
            <a:r>
              <a:rPr lang="en-US" sz="1400" dirty="0" err="1" smtClean="0">
                <a:latin typeface="Arial Mon" pitchFamily="34" charset="0"/>
              </a:rPr>
              <a:t>íü</a:t>
            </a:r>
            <a:r>
              <a:rPr lang="en-US" sz="1400" dirty="0" smtClean="0">
                <a:latin typeface="Arial Mon" pitchFamily="34" charset="0"/>
              </a:rPr>
              <a:t> </a:t>
            </a:r>
            <a:r>
              <a:rPr lang="en-US" sz="1400" dirty="0" err="1" smtClean="0">
                <a:latin typeface="Arial Mon" pitchFamily="34" charset="0"/>
              </a:rPr>
              <a:t>õàðèëöàã÷äûã</a:t>
            </a:r>
            <a:r>
              <a:rPr lang="en-US" sz="1400" dirty="0" smtClean="0">
                <a:latin typeface="Arial Mon" pitchFamily="34" charset="0"/>
              </a:rPr>
              <a:t> </a:t>
            </a:r>
            <a:r>
              <a:rPr lang="en-US" sz="1400" dirty="0" err="1" smtClean="0">
                <a:latin typeface="Arial Mon" pitchFamily="34" charset="0"/>
              </a:rPr>
              <a:t>øààðäëàãàòàé</a:t>
            </a:r>
            <a:r>
              <a:rPr lang="en-US" sz="1400" dirty="0" smtClean="0">
                <a:latin typeface="Arial Mon" pitchFamily="34" charset="0"/>
              </a:rPr>
              <a:t> </a:t>
            </a:r>
            <a:r>
              <a:rPr lang="en-US" sz="1400" dirty="0" err="1" smtClean="0">
                <a:latin typeface="Arial Mon" pitchFamily="34" charset="0"/>
              </a:rPr>
              <a:t>ýõ</a:t>
            </a:r>
            <a:r>
              <a:rPr lang="en-US" sz="1400" dirty="0" smtClean="0">
                <a:latin typeface="Arial Mon" pitchFamily="34" charset="0"/>
              </a:rPr>
              <a:t> ¿¿</a:t>
            </a:r>
            <a:r>
              <a:rPr lang="en-US" sz="1400" dirty="0" err="1" smtClean="0">
                <a:latin typeface="Arial Mon" pitchFamily="34" charset="0"/>
              </a:rPr>
              <a:t>ñâýðýýð</a:t>
            </a:r>
            <a:r>
              <a:rPr lang="en-US" sz="1400" dirty="0" smtClean="0">
                <a:latin typeface="Arial Mon" pitchFamily="34" charset="0"/>
              </a:rPr>
              <a:t> </a:t>
            </a:r>
            <a:r>
              <a:rPr lang="en-US" sz="1400" dirty="0" err="1" smtClean="0">
                <a:latin typeface="Arial Mon" pitchFamily="34" charset="0"/>
              </a:rPr>
              <a:t>õàíãàõàä</a:t>
            </a:r>
            <a:r>
              <a:rPr lang="en-US" sz="1400" dirty="0" smtClean="0">
                <a:latin typeface="Arial Mon" pitchFamily="34" charset="0"/>
              </a:rPr>
              <a:t> </a:t>
            </a:r>
            <a:r>
              <a:rPr lang="en-US" sz="1400" dirty="0" err="1" smtClean="0">
                <a:latin typeface="Arial Mon" pitchFamily="34" charset="0"/>
              </a:rPr>
              <a:t>îðøèíî</a:t>
            </a:r>
            <a:r>
              <a:rPr lang="en-US" sz="1400" dirty="0" smtClean="0">
                <a:latin typeface="Arial Mon" pitchFamily="34" charset="0"/>
              </a:rPr>
              <a:t>. </a:t>
            </a:r>
            <a:r>
              <a:rPr lang="en-US" sz="1400" dirty="0" err="1" smtClean="0">
                <a:latin typeface="Arial Mon" pitchFamily="34" charset="0"/>
              </a:rPr>
              <a:t>Áàòàëãàà</a:t>
            </a:r>
            <a:r>
              <a:rPr lang="en-US" sz="1400" dirty="0" smtClean="0">
                <a:latin typeface="Arial Mon" pitchFamily="34" charset="0"/>
              </a:rPr>
              <a:t> </a:t>
            </a:r>
            <a:r>
              <a:rPr lang="en-US" sz="1400" dirty="0" err="1" smtClean="0">
                <a:latin typeface="Arial Mon" pitchFamily="34" charset="0"/>
              </a:rPr>
              <a:t>áà</a:t>
            </a:r>
            <a:r>
              <a:rPr lang="en-US" sz="1400" dirty="0" smtClean="0">
                <a:latin typeface="Arial Mon" pitchFamily="34" charset="0"/>
              </a:rPr>
              <a:t> </a:t>
            </a:r>
            <a:r>
              <a:rPr lang="en-US" sz="1400" dirty="0" err="1" smtClean="0">
                <a:latin typeface="Arial Mon" pitchFamily="34" charset="0"/>
              </a:rPr>
              <a:t>íýýëòòýé</a:t>
            </a:r>
            <a:r>
              <a:rPr lang="en-US" sz="1400" dirty="0" smtClean="0">
                <a:latin typeface="Arial Mon" pitchFamily="34" charset="0"/>
              </a:rPr>
              <a:t> </a:t>
            </a:r>
            <a:r>
              <a:rPr lang="en-US" sz="1400" dirty="0" err="1" smtClean="0">
                <a:latin typeface="Arial Mon" pitchFamily="34" charset="0"/>
              </a:rPr>
              <a:t>àêêðåäèòèâóóä</a:t>
            </a:r>
            <a:r>
              <a:rPr lang="en-US" sz="1400" dirty="0" smtClean="0">
                <a:latin typeface="Arial Mon" pitchFamily="34" charset="0"/>
              </a:rPr>
              <a:t> </a:t>
            </a:r>
            <a:r>
              <a:rPr lang="en-US" sz="1400" dirty="0" err="1" smtClean="0">
                <a:latin typeface="Arial Mon" pitchFamily="34" charset="0"/>
              </a:rPr>
              <a:t>íü</a:t>
            </a:r>
            <a:r>
              <a:rPr lang="en-US" sz="1400" dirty="0" smtClean="0">
                <a:latin typeface="Arial Mon" pitchFamily="34" charset="0"/>
              </a:rPr>
              <a:t> </a:t>
            </a:r>
            <a:r>
              <a:rPr lang="en-US" sz="1400" dirty="0" err="1" smtClean="0">
                <a:latin typeface="Arial Mon" pitchFamily="34" charset="0"/>
              </a:rPr>
              <a:t>õàðèëöàã</a:t>
            </a:r>
            <a:r>
              <a:rPr lang="en-US" sz="1400" dirty="0" smtClean="0">
                <a:latin typeface="Arial Mon" pitchFamily="34" charset="0"/>
              </a:rPr>
              <a:t>÷ </a:t>
            </a:r>
            <a:r>
              <a:rPr lang="en-US" sz="1400" dirty="0" err="1" smtClean="0">
                <a:latin typeface="Arial Mon" pitchFamily="34" charset="0"/>
              </a:rPr>
              <a:t>ãóðàâäàã</a:t>
            </a:r>
            <a:r>
              <a:rPr lang="en-US" sz="1400" dirty="0" smtClean="0">
                <a:latin typeface="Arial Mon" pitchFamily="34" charset="0"/>
              </a:rPr>
              <a:t>÷ </a:t>
            </a:r>
            <a:r>
              <a:rPr lang="en-US" sz="1400" dirty="0" err="1" smtClean="0">
                <a:latin typeface="Arial Mon" pitchFamily="34" charset="0"/>
              </a:rPr>
              <a:t>ýòãýýäèéí</a:t>
            </a:r>
            <a:r>
              <a:rPr lang="en-US" sz="1400" dirty="0" smtClean="0">
                <a:latin typeface="Arial Mon" pitchFamily="34" charset="0"/>
              </a:rPr>
              <a:t> º</a:t>
            </a:r>
            <a:r>
              <a:rPr lang="en-US" sz="1400" dirty="0" err="1" smtClean="0">
                <a:latin typeface="Arial Mon" pitchFamily="34" charset="0"/>
              </a:rPr>
              <a:t>ìí</a:t>
            </a:r>
            <a:r>
              <a:rPr lang="en-US" sz="1400" dirty="0" smtClean="0">
                <a:latin typeface="Arial Mon" pitchFamily="34" charset="0"/>
              </a:rPr>
              <a:t>º </a:t>
            </a:r>
            <a:r>
              <a:rPr lang="en-US" sz="1400" dirty="0" err="1" smtClean="0">
                <a:latin typeface="Arial Mon" pitchFamily="34" charset="0"/>
              </a:rPr>
              <a:t>õ¿ëýýñýí</a:t>
            </a:r>
            <a:r>
              <a:rPr lang="en-US" sz="1400" dirty="0" smtClean="0">
                <a:latin typeface="Arial Mon" pitchFamily="34" charset="0"/>
              </a:rPr>
              <a:t> ¿¿</a:t>
            </a:r>
            <a:r>
              <a:rPr lang="en-US" sz="1400" dirty="0" err="1" smtClean="0">
                <a:latin typeface="Arial Mon" pitchFamily="34" charset="0"/>
              </a:rPr>
              <a:t>ðãýý</a:t>
            </a:r>
            <a:r>
              <a:rPr lang="en-US" sz="1400" dirty="0" smtClean="0">
                <a:latin typeface="Arial Mon" pitchFamily="34" charset="0"/>
              </a:rPr>
              <a:t> </a:t>
            </a:r>
            <a:r>
              <a:rPr lang="en-US" sz="1400" dirty="0" err="1" smtClean="0">
                <a:latin typeface="Arial Mon" pitchFamily="34" charset="0"/>
              </a:rPr>
              <a:t>ã¿éöýòãýõ</a:t>
            </a:r>
            <a:r>
              <a:rPr lang="en-US" sz="1400" dirty="0" smtClean="0">
                <a:latin typeface="Arial Mon" pitchFamily="34" charset="0"/>
              </a:rPr>
              <a:t> ÷</a:t>
            </a:r>
            <a:r>
              <a:rPr lang="en-US" sz="1400" dirty="0" err="1" smtClean="0">
                <a:latin typeface="Arial Mon" pitchFamily="34" charset="0"/>
              </a:rPr>
              <a:t>àäâàðã¿é</a:t>
            </a:r>
            <a:r>
              <a:rPr lang="en-US" sz="1400" dirty="0" smtClean="0">
                <a:latin typeface="Arial Mon" pitchFamily="34" charset="0"/>
              </a:rPr>
              <a:t> </a:t>
            </a:r>
            <a:r>
              <a:rPr lang="en-US" sz="1400" dirty="0" err="1" smtClean="0">
                <a:latin typeface="Arial Mon" pitchFamily="34" charset="0"/>
              </a:rPr>
              <a:t>áîëñîí</a:t>
            </a:r>
            <a:r>
              <a:rPr lang="en-US" sz="1400" dirty="0" smtClean="0">
                <a:latin typeface="Arial Mon" pitchFamily="34" charset="0"/>
              </a:rPr>
              <a:t> </a:t>
            </a:r>
            <a:r>
              <a:rPr lang="en-US" sz="1400" dirty="0" err="1" smtClean="0">
                <a:latin typeface="Arial Mon" pitchFamily="34" charset="0"/>
              </a:rPr>
              <a:t>òîõèîëäîëä</a:t>
            </a:r>
            <a:r>
              <a:rPr lang="en-US" sz="1400" dirty="0" smtClean="0">
                <a:latin typeface="Arial Mon" pitchFamily="34" charset="0"/>
              </a:rPr>
              <a:t> </a:t>
            </a:r>
            <a:r>
              <a:rPr lang="en-US" sz="1400" dirty="0" err="1" smtClean="0">
                <a:latin typeface="Arial Mon" pitchFamily="34" charset="0"/>
              </a:rPr>
              <a:t>Áàíê</a:t>
            </a:r>
            <a:r>
              <a:rPr lang="en-US" sz="1400" dirty="0" smtClean="0">
                <a:latin typeface="Arial Mon" pitchFamily="34" charset="0"/>
              </a:rPr>
              <a:t> º</a:t>
            </a:r>
            <a:r>
              <a:rPr lang="en-US" sz="1400" dirty="0" err="1" smtClean="0">
                <a:latin typeface="Arial Mon" pitchFamily="34" charset="0"/>
              </a:rPr>
              <a:t>ìí</a:t>
            </a:r>
            <a:r>
              <a:rPr lang="en-US" sz="1400" dirty="0" smtClean="0">
                <a:latin typeface="Arial Mon" pitchFamily="34" charset="0"/>
              </a:rPr>
              <a:t>ººñ </a:t>
            </a:r>
            <a:r>
              <a:rPr lang="en-US" sz="1400" dirty="0" err="1" smtClean="0">
                <a:latin typeface="Arial Mon" pitchFamily="34" charset="0"/>
              </a:rPr>
              <a:t>íü</a:t>
            </a:r>
            <a:r>
              <a:rPr lang="en-US" sz="1400" dirty="0" smtClean="0">
                <a:latin typeface="Arial Mon" pitchFamily="34" charset="0"/>
              </a:rPr>
              <a:t> </a:t>
            </a:r>
            <a:r>
              <a:rPr lang="en-US" sz="1400" dirty="0" err="1" smtClean="0">
                <a:latin typeface="Arial Mon" pitchFamily="34" charset="0"/>
              </a:rPr>
              <a:t>òºëáºðèéã</a:t>
            </a:r>
            <a:r>
              <a:rPr lang="en-US" sz="1400" dirty="0" smtClean="0">
                <a:latin typeface="Arial Mon" pitchFamily="34" charset="0"/>
              </a:rPr>
              <a:t> </a:t>
            </a:r>
            <a:r>
              <a:rPr lang="en-US" sz="1400" dirty="0" err="1" smtClean="0">
                <a:latin typeface="Arial Mon" pitchFamily="34" charset="0"/>
              </a:rPr>
              <a:t>íü</a:t>
            </a:r>
            <a:r>
              <a:rPr lang="en-US" sz="1400" dirty="0" smtClean="0">
                <a:latin typeface="Arial Mon" pitchFamily="34" charset="0"/>
              </a:rPr>
              <a:t> </a:t>
            </a:r>
            <a:r>
              <a:rPr lang="en-US" sz="1400" dirty="0" err="1" smtClean="0">
                <a:latin typeface="Arial Mon" pitchFamily="34" charset="0"/>
              </a:rPr>
              <a:t>áàðàãäóóëàõ</a:t>
            </a:r>
            <a:r>
              <a:rPr lang="en-US" sz="1400" dirty="0" smtClean="0">
                <a:latin typeface="Arial Mon" pitchFamily="34" charset="0"/>
              </a:rPr>
              <a:t> </a:t>
            </a:r>
            <a:r>
              <a:rPr lang="en-US" sz="1400" dirty="0" err="1" smtClean="0">
                <a:latin typeface="Arial Mon" pitchFamily="34" charset="0"/>
              </a:rPr>
              <a:t>öóöëàøã¿é</a:t>
            </a:r>
            <a:r>
              <a:rPr lang="en-US" sz="1400" dirty="0" smtClean="0">
                <a:latin typeface="Arial Mon" pitchFamily="34" charset="0"/>
              </a:rPr>
              <a:t> ¿¿</a:t>
            </a:r>
            <a:r>
              <a:rPr lang="en-US" sz="1400" dirty="0" err="1" smtClean="0">
                <a:latin typeface="Arial Mon" pitchFamily="34" charset="0"/>
              </a:rPr>
              <a:t>ðýã</a:t>
            </a:r>
            <a:r>
              <a:rPr lang="en-US" sz="1400" dirty="0" smtClean="0">
                <a:latin typeface="Arial Mon" pitchFamily="34" charset="0"/>
              </a:rPr>
              <a:t> </a:t>
            </a:r>
            <a:r>
              <a:rPr lang="en-US" sz="1400" dirty="0" err="1" smtClean="0">
                <a:latin typeface="Arial Mon" pitchFamily="34" charset="0"/>
              </a:rPr>
              <a:t>õ¿ëýýñíèéã</a:t>
            </a:r>
            <a:r>
              <a:rPr lang="en-US" sz="1400" dirty="0" smtClean="0">
                <a:latin typeface="Arial Mon" pitchFamily="34" charset="0"/>
              </a:rPr>
              <a:t> </a:t>
            </a:r>
            <a:r>
              <a:rPr lang="en-US" sz="1400" dirty="0" err="1" smtClean="0">
                <a:latin typeface="Arial Mon" pitchFamily="34" charset="0"/>
              </a:rPr>
              <a:t>èëýðõèéëäýã</a:t>
            </a:r>
            <a:r>
              <a:rPr lang="en-US" sz="1400" dirty="0" smtClean="0">
                <a:latin typeface="Arial Mon" pitchFamily="34" charset="0"/>
              </a:rPr>
              <a:t> </a:t>
            </a:r>
            <a:r>
              <a:rPr lang="en-US" sz="1400" dirty="0" err="1" smtClean="0">
                <a:latin typeface="Arial Mon" pitchFamily="34" charset="0"/>
              </a:rPr>
              <a:t>áà</a:t>
            </a:r>
            <a:r>
              <a:rPr lang="en-US" sz="1400" dirty="0" smtClean="0">
                <a:latin typeface="Arial Mon" pitchFamily="34" charset="0"/>
              </a:rPr>
              <a:t> </a:t>
            </a:r>
            <a:r>
              <a:rPr lang="en-US" sz="1400" dirty="0" err="1" smtClean="0">
                <a:latin typeface="Arial Mon" pitchFamily="34" charset="0"/>
              </a:rPr>
              <a:t>ýäãýýð</a:t>
            </a:r>
            <a:r>
              <a:rPr lang="en-US" sz="1400" dirty="0" smtClean="0">
                <a:latin typeface="Arial Mon" pitchFamily="34" charset="0"/>
              </a:rPr>
              <a:t> </a:t>
            </a:r>
            <a:r>
              <a:rPr lang="en-US" sz="1400" dirty="0" err="1" smtClean="0">
                <a:latin typeface="Arial Mon" pitchFamily="34" charset="0"/>
              </a:rPr>
              <a:t>õýðýãñëèéí</a:t>
            </a:r>
            <a:r>
              <a:rPr lang="en-US" sz="1400" dirty="0" smtClean="0">
                <a:latin typeface="Arial Mon" pitchFamily="34" charset="0"/>
              </a:rPr>
              <a:t> </a:t>
            </a:r>
            <a:r>
              <a:rPr lang="en-US" sz="1400" dirty="0" err="1" smtClean="0">
                <a:latin typeface="Arial Mon" pitchFamily="34" charset="0"/>
              </a:rPr>
              <a:t>ýðñäýë</a:t>
            </a:r>
            <a:r>
              <a:rPr lang="en-US" sz="1400" dirty="0" smtClean="0">
                <a:latin typeface="Arial Mon" pitchFamily="34" charset="0"/>
              </a:rPr>
              <a:t> </a:t>
            </a:r>
            <a:r>
              <a:rPr lang="en-US" sz="1400" dirty="0" err="1" smtClean="0">
                <a:latin typeface="Arial Mon" pitchFamily="34" charset="0"/>
              </a:rPr>
              <a:t>íü</a:t>
            </a:r>
            <a:r>
              <a:rPr lang="en-US" sz="1400" dirty="0" smtClean="0">
                <a:latin typeface="Arial Mon" pitchFamily="34" charset="0"/>
              </a:rPr>
              <a:t> </a:t>
            </a:r>
            <a:r>
              <a:rPr lang="en-US" sz="1400" dirty="0" err="1" smtClean="0">
                <a:latin typeface="Arial Mon" pitchFamily="34" charset="0"/>
              </a:rPr>
              <a:t>çýýëèéí</a:t>
            </a:r>
            <a:r>
              <a:rPr lang="en-US" sz="1400" dirty="0" smtClean="0">
                <a:latin typeface="Arial Mon" pitchFamily="34" charset="0"/>
              </a:rPr>
              <a:t> </a:t>
            </a:r>
            <a:r>
              <a:rPr lang="en-US" sz="1400" dirty="0" err="1" smtClean="0">
                <a:latin typeface="Arial Mon" pitchFamily="34" charset="0"/>
              </a:rPr>
              <a:t>ýðñäýëòýé</a:t>
            </a:r>
            <a:r>
              <a:rPr lang="en-US" sz="1400" dirty="0" smtClean="0">
                <a:latin typeface="Arial Mon" pitchFamily="34" charset="0"/>
              </a:rPr>
              <a:t> </a:t>
            </a:r>
            <a:r>
              <a:rPr lang="en-US" sz="1400" dirty="0" err="1" smtClean="0">
                <a:latin typeface="Arial Mon" pitchFamily="34" charset="0"/>
              </a:rPr>
              <a:t>èæèë</a:t>
            </a:r>
            <a:r>
              <a:rPr lang="en-US" sz="1400" dirty="0" smtClean="0">
                <a:latin typeface="Arial Mon" pitchFamily="34" charset="0"/>
              </a:rPr>
              <a:t> </a:t>
            </a:r>
            <a:r>
              <a:rPr lang="en-US" sz="1400" dirty="0" err="1" smtClean="0">
                <a:latin typeface="Arial Mon" pitchFamily="34" charset="0"/>
              </a:rPr>
              <a:t>þì</a:t>
            </a:r>
            <a:r>
              <a:rPr lang="en-US" sz="1400" dirty="0" smtClean="0">
                <a:latin typeface="Arial Mon" pitchFamily="34" charset="0"/>
              </a:rPr>
              <a:t> .</a:t>
            </a:r>
          </a:p>
          <a:p>
            <a:endParaRPr lang="en-US" sz="1400" dirty="0">
              <a:latin typeface="Arial Mon"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dirty="0" smtClean="0"/>
              <a:t>Зээлийн насжилтын шинжилгээ</a:t>
            </a:r>
            <a:endParaRPr lang="en-US" dirty="0"/>
          </a:p>
        </p:txBody>
      </p:sp>
      <p:sp>
        <p:nvSpPr>
          <p:cNvPr id="3" name="Content Placeholder 2"/>
          <p:cNvSpPr>
            <a:spLocks noGrp="1"/>
          </p:cNvSpPr>
          <p:nvPr>
            <p:ph idx="1"/>
          </p:nvPr>
        </p:nvSpPr>
        <p:spPr>
          <a:xfrm>
            <a:off x="304800" y="1676400"/>
            <a:ext cx="8839200" cy="4953000"/>
          </a:xfrm>
        </p:spPr>
        <p:txBody>
          <a:bodyPr>
            <a:noAutofit/>
          </a:bodyPr>
          <a:lstStyle/>
          <a:p>
            <a:r>
              <a:rPr lang="en-US" sz="1200" b="1" dirty="0" err="1" smtClean="0">
                <a:latin typeface="Arial Mon" pitchFamily="34" charset="0"/>
              </a:rPr>
              <a:t>Хугацаа</a:t>
            </a:r>
            <a:r>
              <a:rPr lang="en-US" sz="1200" b="1" dirty="0" smtClean="0">
                <a:latin typeface="Arial Mon" pitchFamily="34" charset="0"/>
              </a:rPr>
              <a:t> </a:t>
            </a:r>
            <a:r>
              <a:rPr lang="en-US" sz="1200" b="1" dirty="0" err="1" smtClean="0">
                <a:latin typeface="Arial Mon" pitchFamily="34" charset="0"/>
              </a:rPr>
              <a:t>хэтэрсэн</a:t>
            </a:r>
            <a:r>
              <a:rPr lang="en-US" sz="1200" b="1" dirty="0" smtClean="0">
                <a:latin typeface="Arial Mon" pitchFamily="34" charset="0"/>
              </a:rPr>
              <a:t> </a:t>
            </a:r>
            <a:r>
              <a:rPr lang="en-US" sz="1200" b="1" dirty="0" err="1" smtClean="0">
                <a:latin typeface="Arial Mon" pitchFamily="34" charset="0"/>
              </a:rPr>
              <a:t>боловч</a:t>
            </a:r>
            <a:r>
              <a:rPr lang="en-US" sz="1200" b="1" dirty="0" smtClean="0">
                <a:latin typeface="Arial Mon" pitchFamily="34" charset="0"/>
              </a:rPr>
              <a:t> </a:t>
            </a:r>
            <a:r>
              <a:rPr lang="en-US" sz="1200" b="1" dirty="0" err="1" smtClean="0">
                <a:latin typeface="Arial Mon" pitchFamily="34" charset="0"/>
              </a:rPr>
              <a:t>дангаараа</a:t>
            </a:r>
            <a:r>
              <a:rPr lang="en-US" sz="1200" b="1" dirty="0" smtClean="0">
                <a:latin typeface="Arial Mon" pitchFamily="34" charset="0"/>
              </a:rPr>
              <a:t> </a:t>
            </a:r>
            <a:r>
              <a:rPr lang="en-US" sz="1200" b="1" dirty="0" err="1" smtClean="0">
                <a:latin typeface="Arial Mon" pitchFamily="34" charset="0"/>
              </a:rPr>
              <a:t>үнэ</a:t>
            </a:r>
            <a:r>
              <a:rPr lang="en-US" sz="1200" b="1" dirty="0" smtClean="0">
                <a:latin typeface="Arial Mon" pitchFamily="34" charset="0"/>
              </a:rPr>
              <a:t> </a:t>
            </a:r>
            <a:r>
              <a:rPr lang="en-US" sz="1200" b="1" dirty="0" err="1" smtClean="0">
                <a:latin typeface="Arial Mon" pitchFamily="34" charset="0"/>
              </a:rPr>
              <a:t>цэнийн</a:t>
            </a:r>
            <a:r>
              <a:rPr lang="en-US" sz="1200" b="1" dirty="0" smtClean="0">
                <a:latin typeface="Arial Mon" pitchFamily="34" charset="0"/>
              </a:rPr>
              <a:t> </a:t>
            </a:r>
            <a:r>
              <a:rPr lang="en-US" sz="1200" b="1" dirty="0" err="1" smtClean="0">
                <a:latin typeface="Arial Mon" pitchFamily="34" charset="0"/>
              </a:rPr>
              <a:t>бууралтанд</a:t>
            </a:r>
            <a:r>
              <a:rPr lang="en-US" sz="1200" b="1" dirty="0" smtClean="0">
                <a:latin typeface="Arial Mon" pitchFamily="34" charset="0"/>
              </a:rPr>
              <a:t> </a:t>
            </a:r>
            <a:r>
              <a:rPr lang="en-US" sz="1200" b="1" dirty="0" err="1" smtClean="0">
                <a:latin typeface="Arial Mon" pitchFamily="34" charset="0"/>
              </a:rPr>
              <a:t>ороогүй</a:t>
            </a:r>
            <a:r>
              <a:rPr lang="en-US" sz="1200" b="1" dirty="0" smtClean="0">
                <a:latin typeface="Arial Mon" pitchFamily="34" charset="0"/>
              </a:rPr>
              <a:t> </a:t>
            </a:r>
            <a:r>
              <a:rPr lang="en-US" sz="1200" b="1" dirty="0" err="1" smtClean="0">
                <a:latin typeface="Arial Mon" pitchFamily="34" charset="0"/>
              </a:rPr>
              <a:t>зээлүүдийн</a:t>
            </a:r>
            <a:r>
              <a:rPr lang="en-US" sz="1200" b="1" dirty="0" smtClean="0">
                <a:latin typeface="Arial Mon" pitchFamily="34" charset="0"/>
              </a:rPr>
              <a:t> </a:t>
            </a:r>
            <a:r>
              <a:rPr lang="en-US" sz="1200" b="1" dirty="0" err="1" smtClean="0">
                <a:latin typeface="Arial Mon" pitchFamily="34" charset="0"/>
              </a:rPr>
              <a:t>насжилтын</a:t>
            </a:r>
            <a:r>
              <a:rPr lang="en-US" sz="1200" b="1" dirty="0" smtClean="0">
                <a:latin typeface="Arial Mon" pitchFamily="34" charset="0"/>
              </a:rPr>
              <a:t>  </a:t>
            </a:r>
            <a:r>
              <a:rPr lang="en-US" sz="1200" b="1" dirty="0" err="1" smtClean="0">
                <a:latin typeface="Arial Mon" pitchFamily="34" charset="0"/>
              </a:rPr>
              <a:t>шинжилгээ</a:t>
            </a:r>
            <a:r>
              <a:rPr lang="en-US" sz="1200" b="1" dirty="0" smtClean="0">
                <a:latin typeface="Arial Mon" pitchFamily="34" charset="0"/>
              </a:rPr>
              <a:t>:</a:t>
            </a:r>
            <a:endParaRPr lang="en-US" sz="1200" dirty="0" smtClean="0">
              <a:latin typeface="Arial Mon" pitchFamily="34" charset="0"/>
            </a:endParaRPr>
          </a:p>
          <a:p>
            <a:r>
              <a:rPr lang="en-US" sz="1200" b="1" dirty="0" smtClean="0">
                <a:latin typeface="Arial Mon" pitchFamily="34" charset="0"/>
              </a:rPr>
              <a:t>     </a:t>
            </a:r>
            <a:r>
              <a:rPr lang="mn-MN" sz="1200" b="1" dirty="0" smtClean="0">
                <a:latin typeface="Arial Mon" pitchFamily="34" charset="0"/>
              </a:rPr>
              <a:t>				</a:t>
            </a:r>
            <a:r>
              <a:rPr lang="en-US" sz="1200" b="1" dirty="0" smtClean="0">
                <a:latin typeface="Arial Mon" pitchFamily="34" charset="0"/>
              </a:rPr>
              <a:t>30 </a:t>
            </a:r>
            <a:r>
              <a:rPr lang="en-US" sz="1200" b="1" dirty="0" err="1" smtClean="0">
                <a:latin typeface="Arial Mon" pitchFamily="34" charset="0"/>
              </a:rPr>
              <a:t>õîíîã</a:t>
            </a:r>
            <a:r>
              <a:rPr lang="en-US" sz="1200" b="1" dirty="0" smtClean="0">
                <a:latin typeface="Arial Mon" pitchFamily="34" charset="0"/>
              </a:rPr>
              <a:t>    31-60 </a:t>
            </a:r>
            <a:r>
              <a:rPr lang="en-US" sz="1200" b="1" dirty="0" err="1" smtClean="0">
                <a:latin typeface="Arial Mon" pitchFamily="34" charset="0"/>
              </a:rPr>
              <a:t>õîíîã</a:t>
            </a:r>
            <a:r>
              <a:rPr lang="en-US" sz="1200" b="1" dirty="0" smtClean="0">
                <a:latin typeface="Arial Mon" pitchFamily="34" charset="0"/>
              </a:rPr>
              <a:t> 	61-90 </a:t>
            </a:r>
            <a:r>
              <a:rPr lang="en-US" sz="1200" b="1" dirty="0" err="1" smtClean="0">
                <a:latin typeface="Arial Mon" pitchFamily="34" charset="0"/>
              </a:rPr>
              <a:t>õîíîã</a:t>
            </a:r>
            <a:r>
              <a:rPr lang="en-US" sz="1200" b="1" dirty="0" smtClean="0">
                <a:latin typeface="Arial Mon" pitchFamily="34" charset="0"/>
              </a:rPr>
              <a:t> 	91-ñ </a:t>
            </a:r>
            <a:r>
              <a:rPr lang="en-US" sz="1200" b="1" dirty="0" err="1" smtClean="0">
                <a:latin typeface="Arial Mon" pitchFamily="34" charset="0"/>
              </a:rPr>
              <a:t>äýýø</a:t>
            </a:r>
            <a:r>
              <a:rPr lang="en-US" sz="1200" b="1" dirty="0" smtClean="0">
                <a:latin typeface="Arial Mon" pitchFamily="34" charset="0"/>
              </a:rPr>
              <a:t>     </a:t>
            </a:r>
            <a:r>
              <a:rPr lang="en-US" sz="1200" b="1" dirty="0" err="1" smtClean="0">
                <a:latin typeface="Arial Mon" pitchFamily="34" charset="0"/>
              </a:rPr>
              <a:t>Íèéò</a:t>
            </a:r>
            <a:endParaRPr lang="en-US" sz="1200" dirty="0" smtClean="0">
              <a:latin typeface="Arial Mon" pitchFamily="34" charset="0"/>
            </a:endParaRPr>
          </a:p>
          <a:p>
            <a:r>
              <a:rPr lang="en-US" sz="1200" b="1" dirty="0" smtClean="0">
                <a:latin typeface="Arial Mon" pitchFamily="34" charset="0"/>
              </a:rPr>
              <a:t>    </a:t>
            </a:r>
            <a:r>
              <a:rPr lang="mn-MN" sz="1200" b="1" dirty="0" smtClean="0">
                <a:latin typeface="Arial Mon" pitchFamily="34" charset="0"/>
              </a:rPr>
              <a:t>				</a:t>
            </a:r>
            <a:r>
              <a:rPr lang="en-US" sz="1200" b="1" dirty="0" smtClean="0">
                <a:latin typeface="Arial Mon" pitchFamily="34" charset="0"/>
              </a:rPr>
              <a:t>  </a:t>
            </a:r>
            <a:r>
              <a:rPr lang="en-US" sz="1200" b="1" dirty="0" err="1" smtClean="0">
                <a:latin typeface="Arial Mon" pitchFamily="34" charset="0"/>
              </a:rPr>
              <a:t>õ¿ðòýëõ</a:t>
            </a:r>
            <a:r>
              <a:rPr lang="en-US" sz="1200" b="1" dirty="0" smtClean="0">
                <a:latin typeface="Arial Mon" pitchFamily="34" charset="0"/>
              </a:rPr>
              <a:t> 	</a:t>
            </a:r>
            <a:r>
              <a:rPr lang="en-US" sz="1200" b="1" dirty="0" err="1" smtClean="0">
                <a:latin typeface="Arial Mon" pitchFamily="34" charset="0"/>
              </a:rPr>
              <a:t>õ¿ðòýëõ</a:t>
            </a:r>
            <a:r>
              <a:rPr lang="en-US" sz="1200" b="1" dirty="0" smtClean="0">
                <a:latin typeface="Arial Mon" pitchFamily="34" charset="0"/>
              </a:rPr>
              <a:t>           </a:t>
            </a:r>
            <a:r>
              <a:rPr lang="en-US" sz="1200" b="1" dirty="0" err="1" smtClean="0">
                <a:latin typeface="Arial Mon" pitchFamily="34" charset="0"/>
              </a:rPr>
              <a:t>õ¿ðòýëõ</a:t>
            </a:r>
            <a:r>
              <a:rPr lang="en-US" sz="1200" b="1" dirty="0" smtClean="0">
                <a:latin typeface="Arial Mon" pitchFamily="34" charset="0"/>
              </a:rPr>
              <a:t> 	 </a:t>
            </a:r>
            <a:r>
              <a:rPr lang="en-US" sz="1200" b="1" dirty="0" err="1" smtClean="0">
                <a:latin typeface="Arial Mon" pitchFamily="34" charset="0"/>
              </a:rPr>
              <a:t>õîíîã</a:t>
            </a:r>
            <a:r>
              <a:rPr lang="en-US" sz="1200" b="1" dirty="0" smtClean="0">
                <a:latin typeface="Arial Mon" pitchFamily="34" charset="0"/>
              </a:rPr>
              <a:t> </a:t>
            </a:r>
            <a:endParaRPr lang="en-US" sz="1200" dirty="0" smtClean="0">
              <a:latin typeface="Arial Mon" pitchFamily="34" charset="0"/>
            </a:endParaRPr>
          </a:p>
          <a:p>
            <a:r>
              <a:rPr lang="en-US" sz="1200" b="1" dirty="0" smtClean="0">
                <a:latin typeface="Arial Mon" pitchFamily="34" charset="0"/>
              </a:rPr>
              <a:t>2009 </a:t>
            </a:r>
            <a:r>
              <a:rPr lang="en-US" sz="1200" b="1" dirty="0" err="1" smtClean="0">
                <a:latin typeface="Arial Mon" pitchFamily="34" charset="0"/>
              </a:rPr>
              <a:t>îíû</a:t>
            </a:r>
            <a:r>
              <a:rPr lang="en-US" sz="1200" b="1" dirty="0" smtClean="0">
                <a:latin typeface="Arial Mon" pitchFamily="34" charset="0"/>
              </a:rPr>
              <a:t> 12-ð </a:t>
            </a:r>
            <a:r>
              <a:rPr lang="en-US" sz="1200" b="1" dirty="0" err="1" smtClean="0">
                <a:latin typeface="Arial Mon" pitchFamily="34" charset="0"/>
              </a:rPr>
              <a:t>ñàðûí</a:t>
            </a:r>
            <a:r>
              <a:rPr lang="en-US" sz="1200" b="1" dirty="0" smtClean="0">
                <a:latin typeface="Arial Mon" pitchFamily="34" charset="0"/>
              </a:rPr>
              <a:t> 31-íèé </a:t>
            </a:r>
            <a:r>
              <a:rPr lang="en-US" sz="1200" b="1" dirty="0" err="1" smtClean="0">
                <a:latin typeface="Arial Mon" pitchFamily="34" charset="0"/>
              </a:rPr>
              <a:t>áàéäëààð</a:t>
            </a:r>
            <a:r>
              <a:rPr lang="en-US" sz="1200" b="1" dirty="0" smtClean="0">
                <a:latin typeface="Arial Mon" pitchFamily="34" charset="0"/>
              </a:rPr>
              <a:t> </a:t>
            </a:r>
            <a:r>
              <a:rPr lang="en-US" sz="1200" b="1" dirty="0" err="1" smtClean="0">
                <a:latin typeface="Arial Mon" pitchFamily="34" charset="0"/>
              </a:rPr>
              <a:t>ìÿí.òºã</a:t>
            </a:r>
            <a:r>
              <a:rPr lang="en-US" sz="1200" b="1" dirty="0" smtClean="0">
                <a:latin typeface="Arial Mon" pitchFamily="34" charset="0"/>
              </a:rPr>
              <a:t> 	</a:t>
            </a:r>
            <a:r>
              <a:rPr lang="en-US" sz="1200" b="1" dirty="0" err="1" smtClean="0">
                <a:latin typeface="Arial Mon" pitchFamily="34" charset="0"/>
              </a:rPr>
              <a:t>ìÿí.òºã</a:t>
            </a:r>
            <a:r>
              <a:rPr lang="en-US" sz="1200" b="1" dirty="0" smtClean="0">
                <a:latin typeface="Arial Mon" pitchFamily="34" charset="0"/>
              </a:rPr>
              <a:t> 	</a:t>
            </a:r>
            <a:r>
              <a:rPr lang="en-US" sz="1200" b="1" dirty="0" err="1" smtClean="0">
                <a:latin typeface="Arial Mon" pitchFamily="34" charset="0"/>
              </a:rPr>
              <a:t>ìÿí.òºã</a:t>
            </a:r>
            <a:r>
              <a:rPr lang="en-US" sz="1200" b="1" dirty="0" smtClean="0">
                <a:latin typeface="Arial Mon" pitchFamily="34" charset="0"/>
              </a:rPr>
              <a:t>	 </a:t>
            </a:r>
            <a:r>
              <a:rPr lang="en-US" sz="1200" b="1" dirty="0" err="1" smtClean="0">
                <a:latin typeface="Arial Mon" pitchFamily="34" charset="0"/>
              </a:rPr>
              <a:t>ìÿí.òºã</a:t>
            </a:r>
            <a:r>
              <a:rPr lang="en-US" sz="1200" b="1" dirty="0" smtClean="0">
                <a:latin typeface="Arial Mon" pitchFamily="34" charset="0"/>
              </a:rPr>
              <a:t> 	</a:t>
            </a:r>
            <a:r>
              <a:rPr lang="en-US" sz="1200" b="1" dirty="0" err="1" smtClean="0">
                <a:latin typeface="Arial Mon" pitchFamily="34" charset="0"/>
              </a:rPr>
              <a:t>ìÿí.òºã</a:t>
            </a:r>
            <a:endParaRPr lang="en-US" sz="1200" dirty="0" smtClean="0">
              <a:latin typeface="Arial Mon" pitchFamily="34" charset="0"/>
            </a:endParaRPr>
          </a:p>
          <a:p>
            <a:r>
              <a:rPr lang="en-US" sz="1200" dirty="0" err="1" smtClean="0">
                <a:latin typeface="Arial Mon" pitchFamily="34" charset="0"/>
              </a:rPr>
              <a:t>Харилцагчдад</a:t>
            </a:r>
            <a:r>
              <a:rPr lang="en-US" sz="1200" dirty="0" smtClean="0">
                <a:latin typeface="Arial Mon" pitchFamily="34" charset="0"/>
              </a:rPr>
              <a:t> </a:t>
            </a:r>
            <a:r>
              <a:rPr lang="en-US" sz="1200" dirty="0" err="1" smtClean="0">
                <a:latin typeface="Arial Mon" pitchFamily="34" charset="0"/>
              </a:rPr>
              <a:t>олгосон</a:t>
            </a:r>
            <a:r>
              <a:rPr lang="en-US" sz="1200" dirty="0" smtClean="0">
                <a:latin typeface="Arial Mon" pitchFamily="34" charset="0"/>
              </a:rPr>
              <a:t> </a:t>
            </a:r>
            <a:r>
              <a:rPr lang="en-US" sz="1200" dirty="0" err="1" smtClean="0">
                <a:latin typeface="Arial Mon" pitchFamily="34" charset="0"/>
              </a:rPr>
              <a:t>зээл</a:t>
            </a:r>
            <a:r>
              <a:rPr lang="en-US" sz="1200" dirty="0" smtClean="0">
                <a:latin typeface="Arial Mon" pitchFamily="34" charset="0"/>
              </a:rPr>
              <a:t> </a:t>
            </a:r>
            <a:r>
              <a:rPr lang="en-US" sz="1200" dirty="0" err="1" smtClean="0">
                <a:latin typeface="Arial Mon" pitchFamily="34" charset="0"/>
              </a:rPr>
              <a:t>ба</a:t>
            </a:r>
            <a:r>
              <a:rPr lang="en-US" sz="1200" dirty="0" smtClean="0">
                <a:latin typeface="Arial Mon" pitchFamily="34" charset="0"/>
              </a:rPr>
              <a:t> </a:t>
            </a:r>
            <a:r>
              <a:rPr lang="en-US" sz="1200" dirty="0" err="1" smtClean="0">
                <a:latin typeface="Arial Mon" pitchFamily="34" charset="0"/>
              </a:rPr>
              <a:t>урьдчилгаа</a:t>
            </a:r>
            <a:endParaRPr lang="en-US" sz="1200" dirty="0" smtClean="0">
              <a:latin typeface="Arial Mon" pitchFamily="34" charset="0"/>
            </a:endParaRPr>
          </a:p>
          <a:p>
            <a:r>
              <a:rPr lang="en-US" sz="1200" dirty="0" err="1" smtClean="0">
                <a:latin typeface="Arial Mon" pitchFamily="34" charset="0"/>
              </a:rPr>
              <a:t>Бизнесийн</a:t>
            </a:r>
            <a:r>
              <a:rPr lang="en-US" sz="1200" dirty="0" smtClean="0">
                <a:latin typeface="Arial Mon" pitchFamily="34" charset="0"/>
              </a:rPr>
              <a:t> </a:t>
            </a:r>
            <a:r>
              <a:rPr lang="en-US" sz="1200" dirty="0" err="1" smtClean="0">
                <a:latin typeface="Arial Mon" pitchFamily="34" charset="0"/>
              </a:rPr>
              <a:t>зээл</a:t>
            </a:r>
            <a:r>
              <a:rPr lang="en-US" sz="1200" dirty="0" smtClean="0">
                <a:latin typeface="Arial Mon" pitchFamily="34" charset="0"/>
              </a:rPr>
              <a:t> 			136,830	 89,452 	74,418 	205,926 	506,626</a:t>
            </a:r>
          </a:p>
          <a:p>
            <a:r>
              <a:rPr lang="en-US" sz="1200" dirty="0" err="1" smtClean="0">
                <a:latin typeface="Arial Mon" pitchFamily="34" charset="0"/>
              </a:rPr>
              <a:t>Хэрэглээний</a:t>
            </a:r>
            <a:r>
              <a:rPr lang="en-US" sz="1200" dirty="0" smtClean="0">
                <a:latin typeface="Arial Mon" pitchFamily="34" charset="0"/>
              </a:rPr>
              <a:t> </a:t>
            </a:r>
            <a:r>
              <a:rPr lang="en-US" sz="1200" dirty="0" err="1" smtClean="0">
                <a:latin typeface="Arial Mon" pitchFamily="34" charset="0"/>
              </a:rPr>
              <a:t>зээл</a:t>
            </a:r>
            <a:r>
              <a:rPr lang="en-US" sz="1200" dirty="0" smtClean="0">
                <a:latin typeface="Arial Mon" pitchFamily="34" charset="0"/>
              </a:rPr>
              <a:t> 		103,728	 86,479 	53,105 	196,513	 439,825</a:t>
            </a:r>
          </a:p>
          <a:p>
            <a:r>
              <a:rPr lang="en-US" sz="1200" dirty="0" err="1" smtClean="0">
                <a:latin typeface="Arial Mon" pitchFamily="34" charset="0"/>
              </a:rPr>
              <a:t>Хөдөө</a:t>
            </a:r>
            <a:r>
              <a:rPr lang="en-US" sz="1200" dirty="0" smtClean="0">
                <a:latin typeface="Arial Mon" pitchFamily="34" charset="0"/>
              </a:rPr>
              <a:t> </a:t>
            </a:r>
            <a:r>
              <a:rPr lang="en-US" sz="1200" dirty="0" err="1" smtClean="0">
                <a:latin typeface="Arial Mon" pitchFamily="34" charset="0"/>
              </a:rPr>
              <a:t>аж</a:t>
            </a:r>
            <a:r>
              <a:rPr lang="en-US" sz="1200" dirty="0" smtClean="0">
                <a:latin typeface="Arial Mon" pitchFamily="34" charset="0"/>
              </a:rPr>
              <a:t> </a:t>
            </a:r>
            <a:r>
              <a:rPr lang="en-US" sz="1200" dirty="0" err="1" smtClean="0">
                <a:latin typeface="Arial Mon" pitchFamily="34" charset="0"/>
              </a:rPr>
              <a:t>ахуйн</a:t>
            </a:r>
            <a:r>
              <a:rPr lang="en-US" sz="1200" dirty="0" smtClean="0">
                <a:latin typeface="Arial Mon" pitchFamily="34" charset="0"/>
              </a:rPr>
              <a:t> </a:t>
            </a:r>
            <a:r>
              <a:rPr lang="en-US" sz="1200" dirty="0" err="1" smtClean="0">
                <a:latin typeface="Arial Mon" pitchFamily="34" charset="0"/>
              </a:rPr>
              <a:t>зээл</a:t>
            </a:r>
            <a:r>
              <a:rPr lang="en-US" sz="1200" dirty="0" smtClean="0">
                <a:latin typeface="Arial Mon" pitchFamily="34" charset="0"/>
              </a:rPr>
              <a:t> 		1,054,548 	 634,971 	338,114	 1,246,892	3,274,525</a:t>
            </a:r>
          </a:p>
          <a:p>
            <a:r>
              <a:rPr lang="mn-MN" sz="1200" dirty="0" smtClean="0">
                <a:latin typeface="Arial Mon" pitchFamily="34" charset="0"/>
              </a:rPr>
              <a:t>                                                                        </a:t>
            </a:r>
            <a:r>
              <a:rPr lang="en-US" sz="1200" dirty="0" smtClean="0">
                <a:latin typeface="Arial Mon" pitchFamily="34" charset="0"/>
              </a:rPr>
              <a:t>1,295,106	 810,902	 465,637 	 1,649,331	4,220,976</a:t>
            </a:r>
          </a:p>
          <a:p>
            <a:r>
              <a:rPr lang="en-US" sz="1200" b="1" dirty="0" smtClean="0">
                <a:latin typeface="Arial Mon" pitchFamily="34" charset="0"/>
              </a:rPr>
              <a:t>2008 </a:t>
            </a:r>
            <a:r>
              <a:rPr lang="en-US" sz="1200" b="1" dirty="0" err="1" smtClean="0">
                <a:latin typeface="Arial Mon" pitchFamily="34" charset="0"/>
              </a:rPr>
              <a:t>оны</a:t>
            </a:r>
            <a:r>
              <a:rPr lang="en-US" sz="1200" b="1" dirty="0" smtClean="0">
                <a:latin typeface="Arial Mon" pitchFamily="34" charset="0"/>
              </a:rPr>
              <a:t> 12-р </a:t>
            </a:r>
            <a:r>
              <a:rPr lang="en-US" sz="1200" b="1" dirty="0" err="1" smtClean="0">
                <a:latin typeface="Arial Mon" pitchFamily="34" charset="0"/>
              </a:rPr>
              <a:t>сарын</a:t>
            </a:r>
            <a:r>
              <a:rPr lang="en-US" sz="1200" b="1" dirty="0" smtClean="0">
                <a:latin typeface="Arial Mon" pitchFamily="34" charset="0"/>
              </a:rPr>
              <a:t> 31-ний </a:t>
            </a:r>
            <a:r>
              <a:rPr lang="en-US" sz="1200" b="1" dirty="0" err="1" smtClean="0">
                <a:latin typeface="Arial Mon" pitchFamily="34" charset="0"/>
              </a:rPr>
              <a:t>байдлаар</a:t>
            </a:r>
            <a:endParaRPr lang="en-US" sz="1200" dirty="0" smtClean="0">
              <a:latin typeface="Arial Mon" pitchFamily="34" charset="0"/>
            </a:endParaRPr>
          </a:p>
          <a:p>
            <a:r>
              <a:rPr lang="en-US" sz="1200" dirty="0" err="1" smtClean="0">
                <a:latin typeface="Arial Mon" pitchFamily="34" charset="0"/>
              </a:rPr>
              <a:t>Харилцагчдад</a:t>
            </a:r>
            <a:r>
              <a:rPr lang="en-US" sz="1200" dirty="0" smtClean="0">
                <a:latin typeface="Arial Mon" pitchFamily="34" charset="0"/>
              </a:rPr>
              <a:t> </a:t>
            </a:r>
            <a:r>
              <a:rPr lang="en-US" sz="1200" dirty="0" err="1" smtClean="0">
                <a:latin typeface="Arial Mon" pitchFamily="34" charset="0"/>
              </a:rPr>
              <a:t>олгосон</a:t>
            </a:r>
            <a:r>
              <a:rPr lang="en-US" sz="1200" dirty="0" smtClean="0">
                <a:latin typeface="Arial Mon" pitchFamily="34" charset="0"/>
              </a:rPr>
              <a:t> </a:t>
            </a:r>
            <a:r>
              <a:rPr lang="en-US" sz="1200" dirty="0" err="1" smtClean="0">
                <a:latin typeface="Arial Mon" pitchFamily="34" charset="0"/>
              </a:rPr>
              <a:t>зээл</a:t>
            </a:r>
            <a:r>
              <a:rPr lang="en-US" sz="1200" dirty="0" smtClean="0">
                <a:latin typeface="Arial Mon" pitchFamily="34" charset="0"/>
              </a:rPr>
              <a:t> </a:t>
            </a:r>
            <a:r>
              <a:rPr lang="en-US" sz="1200" dirty="0" err="1" smtClean="0">
                <a:latin typeface="Arial Mon" pitchFamily="34" charset="0"/>
              </a:rPr>
              <a:t>ба</a:t>
            </a:r>
            <a:r>
              <a:rPr lang="en-US" sz="1200" dirty="0" smtClean="0">
                <a:latin typeface="Arial Mon" pitchFamily="34" charset="0"/>
              </a:rPr>
              <a:t> </a:t>
            </a:r>
            <a:r>
              <a:rPr lang="en-US" sz="1200" dirty="0" err="1" smtClean="0">
                <a:latin typeface="Arial Mon" pitchFamily="34" charset="0"/>
              </a:rPr>
              <a:t>урьдчилгаа</a:t>
            </a:r>
            <a:endParaRPr lang="en-US" sz="1200" dirty="0" smtClean="0">
              <a:latin typeface="Arial Mon" pitchFamily="34" charset="0"/>
            </a:endParaRPr>
          </a:p>
          <a:p>
            <a:r>
              <a:rPr lang="en-US" sz="1200" dirty="0" err="1" smtClean="0">
                <a:latin typeface="Arial Mon" pitchFamily="34" charset="0"/>
              </a:rPr>
              <a:t>Бизнесийн</a:t>
            </a:r>
            <a:r>
              <a:rPr lang="en-US" sz="1200" dirty="0" smtClean="0">
                <a:latin typeface="Arial Mon" pitchFamily="34" charset="0"/>
              </a:rPr>
              <a:t> </a:t>
            </a:r>
            <a:r>
              <a:rPr lang="en-US" sz="1200" dirty="0" err="1" smtClean="0">
                <a:latin typeface="Arial Mon" pitchFamily="34" charset="0"/>
              </a:rPr>
              <a:t>зээл</a:t>
            </a:r>
            <a:r>
              <a:rPr lang="en-US" sz="1200" dirty="0" smtClean="0">
                <a:latin typeface="Arial Mon" pitchFamily="34" charset="0"/>
              </a:rPr>
              <a:t>			 204,647 	135,437 	67,655 	157,014 	564,753</a:t>
            </a:r>
          </a:p>
          <a:p>
            <a:r>
              <a:rPr lang="en-US" sz="1200" dirty="0" err="1" smtClean="0">
                <a:latin typeface="Arial Mon" pitchFamily="34" charset="0"/>
              </a:rPr>
              <a:t>Хэрэглээний</a:t>
            </a:r>
            <a:r>
              <a:rPr lang="en-US" sz="1200" dirty="0" smtClean="0">
                <a:latin typeface="Arial Mon" pitchFamily="34" charset="0"/>
              </a:rPr>
              <a:t> </a:t>
            </a:r>
            <a:r>
              <a:rPr lang="en-US" sz="1200" dirty="0" err="1" smtClean="0">
                <a:latin typeface="Arial Mon" pitchFamily="34" charset="0"/>
              </a:rPr>
              <a:t>зээл</a:t>
            </a:r>
            <a:r>
              <a:rPr lang="en-US" sz="1200" dirty="0" smtClean="0">
                <a:latin typeface="Arial Mon" pitchFamily="34" charset="0"/>
              </a:rPr>
              <a:t> 	</a:t>
            </a:r>
            <a:r>
              <a:rPr lang="mn-MN" sz="1200" dirty="0" smtClean="0">
                <a:latin typeface="Arial Mon" pitchFamily="34" charset="0"/>
              </a:rPr>
              <a:t>                      </a:t>
            </a:r>
            <a:r>
              <a:rPr lang="en-US" sz="1200" dirty="0" smtClean="0">
                <a:latin typeface="Arial Mon" pitchFamily="34" charset="0"/>
              </a:rPr>
              <a:t>193,073 	118,189 	60,028 </a:t>
            </a:r>
            <a:r>
              <a:rPr lang="mn-MN" sz="1200" dirty="0" smtClean="0">
                <a:latin typeface="Arial Mon" pitchFamily="34" charset="0"/>
              </a:rPr>
              <a:t>         </a:t>
            </a:r>
            <a:r>
              <a:rPr lang="en-US" sz="1200" dirty="0" smtClean="0">
                <a:latin typeface="Arial Mon" pitchFamily="34" charset="0"/>
              </a:rPr>
              <a:t>108,654	 479,944</a:t>
            </a:r>
          </a:p>
          <a:p>
            <a:r>
              <a:rPr lang="en-US" sz="1200" dirty="0" err="1" smtClean="0">
                <a:latin typeface="Arial Mon" pitchFamily="34" charset="0"/>
              </a:rPr>
              <a:t>Хөдөө</a:t>
            </a:r>
            <a:r>
              <a:rPr lang="en-US" sz="1200" dirty="0" smtClean="0">
                <a:latin typeface="Arial Mon" pitchFamily="34" charset="0"/>
              </a:rPr>
              <a:t> </a:t>
            </a:r>
            <a:r>
              <a:rPr lang="en-US" sz="1200" dirty="0" err="1" smtClean="0">
                <a:latin typeface="Arial Mon" pitchFamily="34" charset="0"/>
              </a:rPr>
              <a:t>аж</a:t>
            </a:r>
            <a:r>
              <a:rPr lang="en-US" sz="1200" dirty="0" smtClean="0">
                <a:latin typeface="Arial Mon" pitchFamily="34" charset="0"/>
              </a:rPr>
              <a:t> </a:t>
            </a:r>
            <a:r>
              <a:rPr lang="en-US" sz="1200" dirty="0" err="1" smtClean="0">
                <a:latin typeface="Arial Mon" pitchFamily="34" charset="0"/>
              </a:rPr>
              <a:t>ахуйн</a:t>
            </a:r>
            <a:r>
              <a:rPr lang="en-US" sz="1200" dirty="0" smtClean="0">
                <a:latin typeface="Arial Mon" pitchFamily="34" charset="0"/>
              </a:rPr>
              <a:t> </a:t>
            </a:r>
            <a:r>
              <a:rPr lang="en-US" sz="1200" dirty="0" err="1" smtClean="0">
                <a:latin typeface="Arial Mon" pitchFamily="34" charset="0"/>
              </a:rPr>
              <a:t>зээл</a:t>
            </a:r>
            <a:r>
              <a:rPr lang="en-US" sz="1200" dirty="0" smtClean="0">
                <a:latin typeface="Arial Mon" pitchFamily="34" charset="0"/>
              </a:rPr>
              <a:t>		 849,023 	444,899 	336,485	 641,601	2,272,008</a:t>
            </a:r>
          </a:p>
          <a:p>
            <a:r>
              <a:rPr lang="en-US" sz="1200" dirty="0" smtClean="0">
                <a:latin typeface="Arial Mon" pitchFamily="34" charset="0"/>
              </a:rPr>
              <a:t> </a:t>
            </a:r>
            <a:r>
              <a:rPr lang="mn-MN" sz="1200" dirty="0" smtClean="0">
                <a:latin typeface="Arial Mon" pitchFamily="34" charset="0"/>
              </a:rPr>
              <a:t>                                                                       </a:t>
            </a:r>
            <a:r>
              <a:rPr lang="en-US" sz="1200" dirty="0" smtClean="0">
                <a:latin typeface="Arial Mon" pitchFamily="34" charset="0"/>
              </a:rPr>
              <a:t>1,246,743 	698,525 	464,168	 907,269 	3,316,705</a:t>
            </a:r>
            <a:endParaRPr lang="mn-MN" sz="1200" dirty="0" smtClean="0">
              <a:latin typeface="Arial Mon" pitchFamily="34" charset="0"/>
            </a:endParaRPr>
          </a:p>
          <a:p>
            <a:endParaRPr lang="mn-MN" sz="1200" dirty="0" smtClean="0">
              <a:latin typeface="Arial Mon" pitchFamily="34" charset="0"/>
            </a:endParaRPr>
          </a:p>
          <a:p>
            <a:endParaRPr lang="en-US" sz="1200" dirty="0" smtClean="0">
              <a:latin typeface="Arial Mon" pitchFamily="34" charset="0"/>
            </a:endParaRPr>
          </a:p>
          <a:p>
            <a:r>
              <a:rPr lang="en-US" sz="1200" dirty="0" err="1" smtClean="0">
                <a:latin typeface="Arial Mon" pitchFamily="34" charset="0"/>
              </a:rPr>
              <a:t>Хугацаа</a:t>
            </a:r>
            <a:r>
              <a:rPr lang="en-US" sz="1200" dirty="0" smtClean="0">
                <a:latin typeface="Arial Mon" pitchFamily="34" charset="0"/>
              </a:rPr>
              <a:t> </a:t>
            </a:r>
            <a:r>
              <a:rPr lang="en-US" sz="1200" dirty="0" err="1" smtClean="0">
                <a:latin typeface="Arial Mon" pitchFamily="34" charset="0"/>
              </a:rPr>
              <a:t>хэтэрсэн</a:t>
            </a:r>
            <a:r>
              <a:rPr lang="en-US" sz="1200" dirty="0" smtClean="0">
                <a:latin typeface="Arial Mon" pitchFamily="34" charset="0"/>
              </a:rPr>
              <a:t> </a:t>
            </a:r>
            <a:r>
              <a:rPr lang="en-US" sz="1200" dirty="0" err="1" smtClean="0">
                <a:latin typeface="Arial Mon" pitchFamily="34" charset="0"/>
              </a:rPr>
              <a:t>боловч</a:t>
            </a:r>
            <a:r>
              <a:rPr lang="en-US" sz="1200" dirty="0" smtClean="0">
                <a:latin typeface="Arial Mon" pitchFamily="34" charset="0"/>
              </a:rPr>
              <a:t> </a:t>
            </a:r>
            <a:r>
              <a:rPr lang="en-US" sz="1200" dirty="0" err="1" smtClean="0">
                <a:latin typeface="Arial Mon" pitchFamily="34" charset="0"/>
              </a:rPr>
              <a:t>үнэ</a:t>
            </a:r>
            <a:r>
              <a:rPr lang="en-US" sz="1200" dirty="0" smtClean="0">
                <a:latin typeface="Arial Mon" pitchFamily="34" charset="0"/>
              </a:rPr>
              <a:t> </a:t>
            </a:r>
            <a:r>
              <a:rPr lang="en-US" sz="1200" dirty="0" err="1" smtClean="0">
                <a:latin typeface="Arial Mon" pitchFamily="34" charset="0"/>
              </a:rPr>
              <a:t>цэнийн</a:t>
            </a:r>
            <a:r>
              <a:rPr lang="en-US" sz="1200" dirty="0" smtClean="0">
                <a:latin typeface="Arial Mon" pitchFamily="34" charset="0"/>
              </a:rPr>
              <a:t> </a:t>
            </a:r>
            <a:r>
              <a:rPr lang="en-US" sz="1200" dirty="0" err="1" smtClean="0">
                <a:latin typeface="Arial Mon" pitchFamily="34" charset="0"/>
              </a:rPr>
              <a:t>бууралтгүй</a:t>
            </a:r>
            <a:r>
              <a:rPr lang="en-US" sz="1200" dirty="0" smtClean="0">
                <a:latin typeface="Arial Mon" pitchFamily="34" charset="0"/>
              </a:rPr>
              <a:t> </a:t>
            </a:r>
            <a:r>
              <a:rPr lang="en-US" sz="1200" dirty="0" err="1" smtClean="0">
                <a:latin typeface="Arial Mon" pitchFamily="34" charset="0"/>
              </a:rPr>
              <a:t>нийт</a:t>
            </a:r>
            <a:r>
              <a:rPr lang="en-US" sz="1200" dirty="0" smtClean="0">
                <a:latin typeface="Arial Mon" pitchFamily="34" charset="0"/>
              </a:rPr>
              <a:t> </a:t>
            </a:r>
            <a:r>
              <a:rPr lang="en-US" sz="1200" dirty="0" err="1" smtClean="0">
                <a:latin typeface="Arial Mon" pitchFamily="34" charset="0"/>
              </a:rPr>
              <a:t>зээл</a:t>
            </a:r>
            <a:r>
              <a:rPr lang="en-US" sz="1200" dirty="0" smtClean="0">
                <a:latin typeface="Arial Mon" pitchFamily="34" charset="0"/>
              </a:rPr>
              <a:t> </a:t>
            </a:r>
            <a:r>
              <a:rPr lang="en-US" sz="1200" dirty="0" err="1" smtClean="0">
                <a:latin typeface="Arial Mon" pitchFamily="34" charset="0"/>
              </a:rPr>
              <a:t>ба</a:t>
            </a:r>
            <a:r>
              <a:rPr lang="en-US" sz="1200" dirty="0" smtClean="0">
                <a:latin typeface="Arial Mon" pitchFamily="34" charset="0"/>
              </a:rPr>
              <a:t> </a:t>
            </a:r>
            <a:r>
              <a:rPr lang="en-US" sz="1200" dirty="0" err="1" smtClean="0">
                <a:latin typeface="Arial Mon" pitchFamily="34" charset="0"/>
              </a:rPr>
              <a:t>урьдчилгааны</a:t>
            </a:r>
            <a:r>
              <a:rPr lang="en-US" sz="1200" dirty="0" smtClean="0">
                <a:latin typeface="Arial Mon" pitchFamily="34" charset="0"/>
              </a:rPr>
              <a:t> </a:t>
            </a:r>
            <a:r>
              <a:rPr lang="en-US" sz="1200" dirty="0" err="1" smtClean="0">
                <a:latin typeface="Arial Mon" pitchFamily="34" charset="0"/>
              </a:rPr>
              <a:t>барьцаа</a:t>
            </a:r>
            <a:r>
              <a:rPr lang="en-US" sz="1200" dirty="0" smtClean="0">
                <a:latin typeface="Arial Mon" pitchFamily="34" charset="0"/>
              </a:rPr>
              <a:t> </a:t>
            </a:r>
            <a:r>
              <a:rPr lang="en-US" sz="1200" dirty="0" err="1" smtClean="0">
                <a:latin typeface="Arial Mon" pitchFamily="34" charset="0"/>
              </a:rPr>
              <a:t>хөрөнгийн</a:t>
            </a:r>
            <a:r>
              <a:rPr lang="en-US" sz="1200" dirty="0" smtClean="0">
                <a:latin typeface="Arial Mon" pitchFamily="34" charset="0"/>
              </a:rPr>
              <a:t> </a:t>
            </a:r>
            <a:r>
              <a:rPr lang="en-US" sz="1200" dirty="0" err="1" smtClean="0">
                <a:latin typeface="Arial Mon" pitchFamily="34" charset="0"/>
              </a:rPr>
              <a:t>бодит</a:t>
            </a:r>
            <a:r>
              <a:rPr lang="en-US" sz="1200" dirty="0" smtClean="0">
                <a:latin typeface="Arial Mon" pitchFamily="34" charset="0"/>
              </a:rPr>
              <a:t> </a:t>
            </a:r>
            <a:r>
              <a:rPr lang="en-US" sz="1200" dirty="0" err="1" smtClean="0">
                <a:latin typeface="Arial Mon" pitchFamily="34" charset="0"/>
              </a:rPr>
              <a:t>үнэлгээ</a:t>
            </a:r>
            <a:r>
              <a:rPr lang="en-US" sz="1200" dirty="0" smtClean="0">
                <a:latin typeface="Arial Mon" pitchFamily="34" charset="0"/>
              </a:rPr>
              <a:t> </a:t>
            </a:r>
            <a:r>
              <a:rPr lang="en-US" sz="1200" dirty="0" err="1" smtClean="0">
                <a:latin typeface="Arial Mon" pitchFamily="34" charset="0"/>
              </a:rPr>
              <a:t>нь</a:t>
            </a:r>
            <a:r>
              <a:rPr lang="en-US" sz="1200" dirty="0" smtClean="0">
                <a:latin typeface="Arial Mon" pitchFamily="34" charset="0"/>
              </a:rPr>
              <a:t> 2009 </a:t>
            </a:r>
            <a:r>
              <a:rPr lang="en-US" sz="1200" dirty="0" err="1" smtClean="0">
                <a:latin typeface="Arial Mon" pitchFamily="34" charset="0"/>
              </a:rPr>
              <a:t>оны</a:t>
            </a:r>
            <a:r>
              <a:rPr lang="en-US" sz="1200" dirty="0" smtClean="0">
                <a:latin typeface="Arial Mon" pitchFamily="34" charset="0"/>
              </a:rPr>
              <a:t> 12 </a:t>
            </a:r>
            <a:r>
              <a:rPr lang="en-US" sz="1200" dirty="0" err="1" smtClean="0">
                <a:latin typeface="Arial Mon" pitchFamily="34" charset="0"/>
              </a:rPr>
              <a:t>сарын</a:t>
            </a:r>
            <a:r>
              <a:rPr lang="en-US" sz="1200" dirty="0" smtClean="0">
                <a:latin typeface="Arial Mon" pitchFamily="34" charset="0"/>
              </a:rPr>
              <a:t> 31-ний </a:t>
            </a:r>
            <a:r>
              <a:rPr lang="en-US" sz="1200" dirty="0" err="1" smtClean="0">
                <a:latin typeface="Arial Mon" pitchFamily="34" charset="0"/>
              </a:rPr>
              <a:t>байдлаар</a:t>
            </a:r>
            <a:r>
              <a:rPr lang="en-US" sz="1200" dirty="0" smtClean="0">
                <a:latin typeface="Arial Mon" pitchFamily="34" charset="0"/>
              </a:rPr>
              <a:t> 13.728 </a:t>
            </a:r>
            <a:r>
              <a:rPr lang="en-US" sz="1200" dirty="0" err="1" smtClean="0">
                <a:latin typeface="Arial Mon" pitchFamily="34" charset="0"/>
              </a:rPr>
              <a:t>сая</a:t>
            </a:r>
            <a:r>
              <a:rPr lang="en-US" sz="1200" dirty="0" smtClean="0">
                <a:latin typeface="Arial Mon" pitchFamily="34" charset="0"/>
              </a:rPr>
              <a:t> </a:t>
            </a:r>
            <a:r>
              <a:rPr lang="en-US" sz="1200" dirty="0" err="1" smtClean="0">
                <a:latin typeface="Arial Mon" pitchFamily="34" charset="0"/>
              </a:rPr>
              <a:t>төгрөг</a:t>
            </a:r>
            <a:r>
              <a:rPr lang="en-US" sz="1200" dirty="0" smtClean="0">
                <a:latin typeface="Arial Mon" pitchFamily="34" charset="0"/>
              </a:rPr>
              <a:t> (2008: 11.850 </a:t>
            </a:r>
            <a:r>
              <a:rPr lang="en-US" sz="1200" dirty="0" err="1" smtClean="0">
                <a:latin typeface="Arial Mon" pitchFamily="34" charset="0"/>
              </a:rPr>
              <a:t>сая</a:t>
            </a:r>
            <a:r>
              <a:rPr lang="en-US" sz="1200" dirty="0" smtClean="0">
                <a:latin typeface="Arial Mon" pitchFamily="34" charset="0"/>
              </a:rPr>
              <a:t> </a:t>
            </a:r>
            <a:r>
              <a:rPr lang="en-US" sz="1200" dirty="0" err="1" smtClean="0">
                <a:latin typeface="Arial Mon" pitchFamily="34" charset="0"/>
              </a:rPr>
              <a:t>төгрөг</a:t>
            </a:r>
            <a:r>
              <a:rPr lang="en-US" sz="1200" dirty="0" smtClean="0">
                <a:latin typeface="Arial Mon" pitchFamily="34" charset="0"/>
              </a:rPr>
              <a:t>) </a:t>
            </a:r>
            <a:r>
              <a:rPr lang="en-US" sz="1200" dirty="0" err="1" smtClean="0">
                <a:latin typeface="Arial Mon" pitchFamily="34" charset="0"/>
              </a:rPr>
              <a:t>байв</a:t>
            </a:r>
            <a:r>
              <a:rPr lang="en-US" sz="1200" dirty="0" smtClean="0">
                <a:latin typeface="Arial Mon" pitchFamily="34" charset="0"/>
              </a:rPr>
              <a:t>. </a:t>
            </a:r>
          </a:p>
          <a:p>
            <a:r>
              <a:rPr lang="mn-MN" sz="1200" dirty="0" smtClean="0"/>
              <a:t>й</a:t>
            </a:r>
            <a:endParaRPr lang="en-US" sz="1200" dirty="0">
              <a:latin typeface="Arial Mon" pitchFamily="34" charset="0"/>
            </a:endParaRPr>
          </a:p>
        </p:txBody>
      </p:sp>
    </p:spTree>
  </p:cSld>
  <p:clrMapOvr>
    <a:masterClrMapping/>
  </p:clrMapOvr>
  <p:transition advTm="18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Судалгаа шинжилгээ</a:t>
            </a:r>
            <a:endParaRPr lang="en-US" dirty="0"/>
          </a:p>
        </p:txBody>
      </p:sp>
      <p:sp>
        <p:nvSpPr>
          <p:cNvPr id="3" name="Content Placeholder 2"/>
          <p:cNvSpPr>
            <a:spLocks noGrp="1"/>
          </p:cNvSpPr>
          <p:nvPr>
            <p:ph idx="1"/>
          </p:nvPr>
        </p:nvSpPr>
        <p:spPr/>
        <p:txBody>
          <a:bodyPr>
            <a:normAutofit/>
          </a:bodyPr>
          <a:lstStyle/>
          <a:p>
            <a:r>
              <a:rPr lang="mn-MN" i="1" dirty="0" smtClean="0"/>
              <a:t>Хаан банкны 2004</a:t>
            </a:r>
            <a:r>
              <a:rPr lang="en-US" i="1" dirty="0" smtClean="0"/>
              <a:t>-</a:t>
            </a:r>
            <a:r>
              <a:rPr lang="mn-MN" i="1" dirty="0" smtClean="0"/>
              <a:t> 2009 оны санхүүгийн  тайлангийн зээл ба урьдчилгаа ,татварийн дараах орлого, хүүгийн орлого,нийт ашиг, өөрийн хөрөнгө гэсэн үзүүлэлтүүдийг авч  харьцуулан үзэж доорх графикуудаар харууллаа.</a:t>
            </a:r>
          </a:p>
          <a:p>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График</a:t>
            </a:r>
            <a:endParaRPr lang="en-US" dirty="0"/>
          </a:p>
        </p:txBody>
      </p:sp>
      <p:graphicFrame>
        <p:nvGraphicFramePr>
          <p:cNvPr id="3" name="Table 2"/>
          <p:cNvGraphicFramePr>
            <a:graphicFrameLocks noGrp="1"/>
          </p:cNvGraphicFramePr>
          <p:nvPr/>
        </p:nvGraphicFramePr>
        <p:xfrm>
          <a:off x="457198" y="2362198"/>
          <a:ext cx="8382003" cy="3861576"/>
        </p:xfrm>
        <a:graphic>
          <a:graphicData uri="http://schemas.openxmlformats.org/drawingml/2006/table">
            <a:tbl>
              <a:tblPr/>
              <a:tblGrid>
                <a:gridCol w="811163"/>
                <a:gridCol w="1170039"/>
                <a:gridCol w="1219200"/>
                <a:gridCol w="1306052"/>
                <a:gridCol w="1261807"/>
                <a:gridCol w="1318341"/>
                <a:gridCol w="1295401"/>
              </a:tblGrid>
              <a:tr h="315053">
                <a:tc>
                  <a:txBody>
                    <a:bodyPr/>
                    <a:lstStyle/>
                    <a:p>
                      <a:pPr marL="0" marR="0">
                        <a:lnSpc>
                          <a:spcPct val="115000"/>
                        </a:lnSpc>
                        <a:spcBef>
                          <a:spcPts val="0"/>
                        </a:spcBef>
                        <a:spcAft>
                          <a:spcPts val="0"/>
                        </a:spcAft>
                      </a:pPr>
                      <a:r>
                        <a:rPr lang="en-US" sz="1600" kern="0" dirty="0">
                          <a:solidFill>
                            <a:srgbClr val="000000"/>
                          </a:solidFill>
                          <a:latin typeface="Arial Mon"/>
                          <a:ea typeface="Times New Roman"/>
                          <a:cs typeface="Arial"/>
                        </a:rPr>
                        <a:t> </a:t>
                      </a:r>
                      <a:endParaRPr lang="en-US" sz="1600" kern="1200" dirty="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dirty="0">
                          <a:solidFill>
                            <a:srgbClr val="000000"/>
                          </a:solidFill>
                          <a:latin typeface="Arial Mon"/>
                          <a:ea typeface="Times New Roman"/>
                          <a:cs typeface="Arial"/>
                        </a:rPr>
                        <a:t>2004</a:t>
                      </a:r>
                      <a:endParaRPr lang="en-US" sz="1600" kern="1200" dirty="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dirty="0">
                          <a:solidFill>
                            <a:srgbClr val="000000"/>
                          </a:solidFill>
                          <a:latin typeface="Arial Mon"/>
                          <a:ea typeface="Times New Roman"/>
                          <a:cs typeface="Arial"/>
                        </a:rPr>
                        <a:t>2005</a:t>
                      </a:r>
                      <a:endParaRPr lang="en-US" sz="1600" kern="1200" dirty="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dirty="0">
                          <a:solidFill>
                            <a:srgbClr val="000000"/>
                          </a:solidFill>
                          <a:latin typeface="Arial Mon"/>
                          <a:ea typeface="Times New Roman"/>
                          <a:cs typeface="Arial"/>
                        </a:rPr>
                        <a:t>2006</a:t>
                      </a:r>
                      <a:endParaRPr lang="en-US" sz="1600" kern="1200" dirty="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2007</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2008</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2009</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0105">
                <a:tc>
                  <a:txBody>
                    <a:bodyPr/>
                    <a:lstStyle/>
                    <a:p>
                      <a:pPr marL="0" marR="0">
                        <a:lnSpc>
                          <a:spcPct val="115000"/>
                        </a:lnSpc>
                        <a:spcBef>
                          <a:spcPts val="0"/>
                        </a:spcBef>
                        <a:spcAft>
                          <a:spcPts val="0"/>
                        </a:spcAft>
                      </a:pPr>
                      <a:r>
                        <a:rPr lang="en-US" sz="1600" kern="0">
                          <a:solidFill>
                            <a:srgbClr val="000000"/>
                          </a:solidFill>
                          <a:latin typeface="Arial"/>
                          <a:ea typeface="Times New Roman"/>
                          <a:cs typeface="Arial"/>
                        </a:rPr>
                        <a:t>тда</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3084950</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2467000</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dirty="0">
                          <a:solidFill>
                            <a:srgbClr val="000000"/>
                          </a:solidFill>
                          <a:latin typeface="Arial Mon"/>
                          <a:ea typeface="Times New Roman"/>
                          <a:cs typeface="Arial"/>
                        </a:rPr>
                        <a:t>11990594</a:t>
                      </a:r>
                      <a:endParaRPr lang="en-US" sz="1600" kern="1200" dirty="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dirty="0">
                          <a:solidFill>
                            <a:srgbClr val="000000"/>
                          </a:solidFill>
                          <a:latin typeface="Arial Mon"/>
                          <a:ea typeface="Times New Roman"/>
                          <a:cs typeface="Arial"/>
                        </a:rPr>
                        <a:t>19398616</a:t>
                      </a:r>
                      <a:endParaRPr lang="en-US" sz="1600" kern="1200" dirty="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8781852</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10521921</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0105">
                <a:tc>
                  <a:txBody>
                    <a:bodyPr/>
                    <a:lstStyle/>
                    <a:p>
                      <a:pPr marL="0" marR="0">
                        <a:lnSpc>
                          <a:spcPct val="115000"/>
                        </a:lnSpc>
                        <a:spcBef>
                          <a:spcPts val="0"/>
                        </a:spcBef>
                        <a:spcAft>
                          <a:spcPts val="0"/>
                        </a:spcAft>
                      </a:pPr>
                      <a:r>
                        <a:rPr lang="en-US" sz="1600" kern="0">
                          <a:solidFill>
                            <a:srgbClr val="000000"/>
                          </a:solidFill>
                          <a:latin typeface="Arial"/>
                          <a:ea typeface="Times New Roman"/>
                          <a:cs typeface="Arial"/>
                        </a:rPr>
                        <a:t>х</a:t>
                      </a:r>
                      <a:r>
                        <a:rPr lang="mn-MN" sz="1600" kern="0">
                          <a:solidFill>
                            <a:srgbClr val="000000"/>
                          </a:solidFill>
                          <a:latin typeface="Arial"/>
                          <a:ea typeface="Times New Roman"/>
                          <a:cs typeface="Arial"/>
                        </a:rPr>
                        <a:t>үү</a:t>
                      </a:r>
                      <a:r>
                        <a:rPr lang="mn-MN" sz="1600" kern="0">
                          <a:solidFill>
                            <a:srgbClr val="000000"/>
                          </a:solidFill>
                          <a:latin typeface="Arial Mon"/>
                          <a:ea typeface="Times New Roman"/>
                          <a:cs typeface="Arial"/>
                        </a:rPr>
                        <a:t> </a:t>
                      </a:r>
                      <a:r>
                        <a:rPr lang="en-US" sz="1600" kern="0">
                          <a:solidFill>
                            <a:srgbClr val="000000"/>
                          </a:solidFill>
                          <a:latin typeface="Arial"/>
                          <a:ea typeface="Times New Roman"/>
                          <a:cs typeface="Arial"/>
                        </a:rPr>
                        <a:t>ор</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24376282</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34015153</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32584712</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51385896</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49801399</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67304385</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8104">
                <a:tc>
                  <a:txBody>
                    <a:bodyPr/>
                    <a:lstStyle/>
                    <a:p>
                      <a:pPr marL="0" marR="0">
                        <a:lnSpc>
                          <a:spcPct val="115000"/>
                        </a:lnSpc>
                        <a:spcBef>
                          <a:spcPts val="0"/>
                        </a:spcBef>
                        <a:spcAft>
                          <a:spcPts val="0"/>
                        </a:spcAft>
                      </a:pPr>
                      <a:r>
                        <a:rPr lang="en-US" sz="1600" kern="0">
                          <a:solidFill>
                            <a:srgbClr val="000000"/>
                          </a:solidFill>
                          <a:latin typeface="Arial"/>
                          <a:ea typeface="Times New Roman"/>
                          <a:cs typeface="Arial"/>
                        </a:rPr>
                        <a:t>нийт</a:t>
                      </a:r>
                      <a:r>
                        <a:rPr lang="en-US" sz="1600" kern="0">
                          <a:solidFill>
                            <a:srgbClr val="000000"/>
                          </a:solidFill>
                          <a:latin typeface="Arial Mon"/>
                          <a:ea typeface="Times New Roman"/>
                          <a:cs typeface="Arial"/>
                        </a:rPr>
                        <a:t> </a:t>
                      </a:r>
                      <a:r>
                        <a:rPr lang="en-US" sz="1600" kern="0">
                          <a:solidFill>
                            <a:srgbClr val="000000"/>
                          </a:solidFill>
                          <a:latin typeface="Arial"/>
                          <a:ea typeface="Times New Roman"/>
                          <a:cs typeface="Arial"/>
                        </a:rPr>
                        <a:t>аш</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147019148</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205232474</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344671002</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600604706</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841000000</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1087917262</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8104">
                <a:tc>
                  <a:txBody>
                    <a:bodyPr/>
                    <a:lstStyle/>
                    <a:p>
                      <a:pPr marL="0" marR="0">
                        <a:lnSpc>
                          <a:spcPct val="115000"/>
                        </a:lnSpc>
                        <a:spcBef>
                          <a:spcPts val="0"/>
                        </a:spcBef>
                        <a:spcAft>
                          <a:spcPts val="0"/>
                        </a:spcAft>
                      </a:pPr>
                      <a:r>
                        <a:rPr lang="en-US" sz="1600" kern="0">
                          <a:solidFill>
                            <a:srgbClr val="000000"/>
                          </a:solidFill>
                          <a:latin typeface="Arial"/>
                          <a:ea typeface="Times New Roman"/>
                          <a:cs typeface="Arial"/>
                        </a:rPr>
                        <a:t>єєрийн</a:t>
                      </a:r>
                      <a:r>
                        <a:rPr lang="en-US" sz="1600" kern="0">
                          <a:solidFill>
                            <a:srgbClr val="000000"/>
                          </a:solidFill>
                          <a:latin typeface="Arial Mon"/>
                          <a:ea typeface="Times New Roman"/>
                          <a:cs typeface="Arial"/>
                        </a:rPr>
                        <a:t> </a:t>
                      </a:r>
                      <a:r>
                        <a:rPr lang="en-US" sz="1600" kern="0">
                          <a:solidFill>
                            <a:srgbClr val="000000"/>
                          </a:solidFill>
                          <a:latin typeface="Arial"/>
                          <a:ea typeface="Times New Roman"/>
                          <a:cs typeface="Arial"/>
                        </a:rPr>
                        <a:t>хє</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10384079</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15033018</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32501756</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57813459</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78677234</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94934713</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0105">
                <a:tc>
                  <a:txBody>
                    <a:bodyPr/>
                    <a:lstStyle/>
                    <a:p>
                      <a:pPr marL="0" marR="0">
                        <a:lnSpc>
                          <a:spcPct val="115000"/>
                        </a:lnSpc>
                        <a:spcBef>
                          <a:spcPts val="0"/>
                        </a:spcBef>
                        <a:spcAft>
                          <a:spcPts val="0"/>
                        </a:spcAft>
                      </a:pPr>
                      <a:r>
                        <a:rPr lang="en-US" sz="1600" kern="0">
                          <a:solidFill>
                            <a:srgbClr val="000000"/>
                          </a:solidFill>
                          <a:latin typeface="Arial"/>
                          <a:ea typeface="Times New Roman"/>
                          <a:cs typeface="Arial"/>
                        </a:rPr>
                        <a:t>зээл</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80321202</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133488930</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242581620</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49010056</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a:solidFill>
                            <a:srgbClr val="000000"/>
                          </a:solidFill>
                          <a:latin typeface="Arial Mon"/>
                          <a:ea typeface="Times New Roman"/>
                          <a:cs typeface="Arial"/>
                        </a:rPr>
                        <a:t>527863345</a:t>
                      </a:r>
                      <a:endParaRPr lang="en-US" sz="1600" kern="120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0" dirty="0">
                          <a:solidFill>
                            <a:srgbClr val="000000"/>
                          </a:solidFill>
                          <a:latin typeface="Arial Mon"/>
                          <a:ea typeface="Times New Roman"/>
                          <a:cs typeface="Arial"/>
                        </a:rPr>
                        <a:t>580707524</a:t>
                      </a:r>
                      <a:endParaRPr lang="en-US" sz="1600" kern="1200" dirty="0">
                        <a:latin typeface="Arial Mon"/>
                        <a:ea typeface="Calibri"/>
                        <a:cs typeface="Arial"/>
                      </a:endParaRPr>
                    </a:p>
                  </a:txBody>
                  <a:tcPr marL="68013" marR="6801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Нэгтгэсэн график</a:t>
            </a:r>
            <a:endParaRPr lang="en-US" dirty="0"/>
          </a:p>
        </p:txBody>
      </p:sp>
      <p:graphicFrame>
        <p:nvGraphicFramePr>
          <p:cNvPr id="3" name="Chart 2"/>
          <p:cNvGraphicFramePr/>
          <p:nvPr/>
        </p:nvGraphicFramePr>
        <p:xfrm>
          <a:off x="381000" y="1219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Татварын дараахь ашиг</a:t>
            </a:r>
            <a:endParaRPr lang="en-US" dirty="0"/>
          </a:p>
        </p:txBody>
      </p:sp>
      <p:graphicFrame>
        <p:nvGraphicFramePr>
          <p:cNvPr id="3" name="Table 2"/>
          <p:cNvGraphicFramePr>
            <a:graphicFrameLocks noGrp="1"/>
          </p:cNvGraphicFramePr>
          <p:nvPr/>
        </p:nvGraphicFramePr>
        <p:xfrm>
          <a:off x="685801" y="1752600"/>
          <a:ext cx="7620001" cy="723900"/>
        </p:xfrm>
        <a:graphic>
          <a:graphicData uri="http://schemas.openxmlformats.org/drawingml/2006/table">
            <a:tbl>
              <a:tblPr/>
              <a:tblGrid>
                <a:gridCol w="691340"/>
                <a:gridCol w="1220015"/>
                <a:gridCol w="1265763"/>
                <a:gridCol w="1098012"/>
                <a:gridCol w="1265763"/>
                <a:gridCol w="960761"/>
                <a:gridCol w="1118347"/>
              </a:tblGrid>
              <a:tr h="243840">
                <a:tc>
                  <a:txBody>
                    <a:bodyPr/>
                    <a:lstStyle/>
                    <a:p>
                      <a:pPr algn="l" fontAlgn="b"/>
                      <a:r>
                        <a:rPr lang="en-US" sz="1600" b="0" i="0" u="none" strike="noStrike" dirty="0">
                          <a:solidFill>
                            <a:srgbClr val="000000"/>
                          </a:solidFill>
                          <a:latin typeface="Arial Mon"/>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2004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2009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0060">
                <a:tc>
                  <a:txBody>
                    <a:bodyPr/>
                    <a:lstStyle/>
                    <a:p>
                      <a:pPr algn="l" fontAlgn="b"/>
                      <a:r>
                        <a:rPr lang="mn-MN" sz="1600" b="0" i="0" u="none" strike="noStrike">
                          <a:solidFill>
                            <a:srgbClr val="000000"/>
                          </a:solidFill>
                          <a:latin typeface="Arial Mon"/>
                        </a:rPr>
                        <a:t>тда</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3084950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2467000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11990594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19398616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8781852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10521921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Chart 3"/>
          <p:cNvGraphicFramePr/>
          <p:nvPr/>
        </p:nvGraphicFramePr>
        <p:xfrm>
          <a:off x="914400" y="2743200"/>
          <a:ext cx="7772400" cy="381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Хүүгийн орлого</a:t>
            </a:r>
            <a:endParaRPr lang="en-US" dirty="0"/>
          </a:p>
        </p:txBody>
      </p:sp>
      <p:graphicFrame>
        <p:nvGraphicFramePr>
          <p:cNvPr id="3" name="Table 2"/>
          <p:cNvGraphicFramePr>
            <a:graphicFrameLocks noGrp="1"/>
          </p:cNvGraphicFramePr>
          <p:nvPr/>
        </p:nvGraphicFramePr>
        <p:xfrm>
          <a:off x="685801" y="1752600"/>
          <a:ext cx="8077203" cy="723900"/>
        </p:xfrm>
        <a:graphic>
          <a:graphicData uri="http://schemas.openxmlformats.org/drawingml/2006/table">
            <a:tbl>
              <a:tblPr/>
              <a:tblGrid>
                <a:gridCol w="1206883"/>
                <a:gridCol w="1127743"/>
                <a:gridCol w="1226667"/>
                <a:gridCol w="1088172"/>
                <a:gridCol w="1053548"/>
                <a:gridCol w="1187095"/>
                <a:gridCol w="1187095"/>
              </a:tblGrid>
              <a:tr h="243840">
                <a:tc>
                  <a:txBody>
                    <a:bodyPr/>
                    <a:lstStyle/>
                    <a:p>
                      <a:pPr algn="l" fontAlgn="b"/>
                      <a:r>
                        <a:rPr lang="en-US" sz="16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2004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2007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0060">
                <a:tc>
                  <a:txBody>
                    <a:bodyPr/>
                    <a:lstStyle/>
                    <a:p>
                      <a:pPr algn="l" fontAlgn="b"/>
                      <a:r>
                        <a:rPr lang="mn-MN" sz="1600" b="0" i="0" u="none" strike="noStrike" dirty="0" smtClean="0">
                          <a:solidFill>
                            <a:srgbClr val="000000"/>
                          </a:solidFill>
                          <a:latin typeface="Arial Mon"/>
                        </a:rPr>
                        <a:t>хүү </a:t>
                      </a:r>
                      <a:r>
                        <a:rPr lang="mn-MN" sz="1600" b="0" i="0" u="none" strike="noStrike" dirty="0">
                          <a:solidFill>
                            <a:srgbClr val="000000"/>
                          </a:solidFill>
                          <a:latin typeface="Arial Mon"/>
                        </a:rPr>
                        <a:t>орлого</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24376282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34015153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32584712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51385896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49801399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67304385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Chart 3"/>
          <p:cNvGraphicFramePr/>
          <p:nvPr/>
        </p:nvGraphicFramePr>
        <p:xfrm>
          <a:off x="685800" y="2590800"/>
          <a:ext cx="7391400" cy="4267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8438"/>
            <a:ext cx="8229600" cy="1143000"/>
          </a:xfrm>
        </p:spPr>
        <p:txBody>
          <a:bodyPr/>
          <a:lstStyle/>
          <a:p>
            <a:r>
              <a:rPr lang="mn-MN" dirty="0" smtClean="0"/>
              <a:t>Нийт ашиг</a:t>
            </a:r>
            <a:endParaRPr lang="en-US" dirty="0"/>
          </a:p>
        </p:txBody>
      </p:sp>
      <p:graphicFrame>
        <p:nvGraphicFramePr>
          <p:cNvPr id="3" name="Table 2"/>
          <p:cNvGraphicFramePr>
            <a:graphicFrameLocks noGrp="1"/>
          </p:cNvGraphicFramePr>
          <p:nvPr/>
        </p:nvGraphicFramePr>
        <p:xfrm>
          <a:off x="533402" y="1676400"/>
          <a:ext cx="7696203" cy="784860"/>
        </p:xfrm>
        <a:graphic>
          <a:graphicData uri="http://schemas.openxmlformats.org/drawingml/2006/table">
            <a:tbl>
              <a:tblPr/>
              <a:tblGrid>
                <a:gridCol w="994627"/>
                <a:gridCol w="1047673"/>
                <a:gridCol w="1153767"/>
                <a:gridCol w="1060935"/>
                <a:gridCol w="1153767"/>
                <a:gridCol w="1078619"/>
                <a:gridCol w="1206815"/>
              </a:tblGrid>
              <a:tr h="304800">
                <a:tc>
                  <a:txBody>
                    <a:bodyPr/>
                    <a:lstStyle/>
                    <a:p>
                      <a:pPr algn="l" fontAlgn="b"/>
                      <a:r>
                        <a:rPr lang="en-US" sz="16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2004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2005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2006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0060">
                <a:tc>
                  <a:txBody>
                    <a:bodyPr/>
                    <a:lstStyle/>
                    <a:p>
                      <a:pPr algn="l" fontAlgn="b"/>
                      <a:r>
                        <a:rPr lang="mn-MN" sz="1600" b="0" i="0" u="none" strike="noStrike">
                          <a:solidFill>
                            <a:srgbClr val="000000"/>
                          </a:solidFill>
                          <a:latin typeface="Arial Mon"/>
                        </a:rPr>
                        <a:t>нийт ашиг</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147019148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205232474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344671002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600604706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841000000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1087917262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Chart 3"/>
          <p:cNvGraphicFramePr/>
          <p:nvPr/>
        </p:nvGraphicFramePr>
        <p:xfrm>
          <a:off x="990600" y="2667000"/>
          <a:ext cx="7391400" cy="3886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lstStyle/>
          <a:p>
            <a:r>
              <a:rPr lang="mn-MN" dirty="0" smtClean="0"/>
              <a:t>Өөрийн хөрөнгө</a:t>
            </a:r>
            <a:endParaRPr lang="en-US" dirty="0"/>
          </a:p>
        </p:txBody>
      </p:sp>
      <p:graphicFrame>
        <p:nvGraphicFramePr>
          <p:cNvPr id="3" name="Table 2"/>
          <p:cNvGraphicFramePr>
            <a:graphicFrameLocks noGrp="1"/>
          </p:cNvGraphicFramePr>
          <p:nvPr/>
        </p:nvGraphicFramePr>
        <p:xfrm>
          <a:off x="533400" y="1554163"/>
          <a:ext cx="8229604" cy="771005"/>
        </p:xfrm>
        <a:graphic>
          <a:graphicData uri="http://schemas.openxmlformats.org/drawingml/2006/table">
            <a:tbl>
              <a:tblPr/>
              <a:tblGrid>
                <a:gridCol w="1536131"/>
                <a:gridCol w="1314707"/>
                <a:gridCol w="982571"/>
                <a:gridCol w="1217835"/>
                <a:gridCol w="1144025"/>
                <a:gridCol w="1037927"/>
                <a:gridCol w="996408"/>
              </a:tblGrid>
              <a:tr h="290945">
                <a:tc>
                  <a:txBody>
                    <a:bodyPr/>
                    <a:lstStyle/>
                    <a:p>
                      <a:pPr algn="l" fontAlgn="b"/>
                      <a:r>
                        <a:rPr lang="en-US" sz="16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2005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2006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0060">
                <a:tc>
                  <a:txBody>
                    <a:bodyPr/>
                    <a:lstStyle/>
                    <a:p>
                      <a:pPr algn="l" fontAlgn="b"/>
                      <a:r>
                        <a:rPr lang="mn-MN" sz="1600" b="0" i="0" u="none" strike="noStrike">
                          <a:solidFill>
                            <a:srgbClr val="000000"/>
                          </a:solidFill>
                          <a:latin typeface="Arial Mon"/>
                        </a:rPr>
                        <a:t>єєрийн хєрєнгє</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10384079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15033018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32501756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57813459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78677234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94934713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Chart 3"/>
          <p:cNvGraphicFramePr/>
          <p:nvPr/>
        </p:nvGraphicFramePr>
        <p:xfrm>
          <a:off x="811370" y="2438400"/>
          <a:ext cx="8332631" cy="4114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Зээл ба урьдчилгаа</a:t>
            </a:r>
            <a:endParaRPr lang="en-US" dirty="0"/>
          </a:p>
        </p:txBody>
      </p:sp>
      <p:graphicFrame>
        <p:nvGraphicFramePr>
          <p:cNvPr id="3" name="Table 2"/>
          <p:cNvGraphicFramePr>
            <a:graphicFrameLocks noGrp="1"/>
          </p:cNvGraphicFramePr>
          <p:nvPr/>
        </p:nvGraphicFramePr>
        <p:xfrm>
          <a:off x="609601" y="1600200"/>
          <a:ext cx="8077201" cy="762123"/>
        </p:xfrm>
        <a:graphic>
          <a:graphicData uri="http://schemas.openxmlformats.org/drawingml/2006/table">
            <a:tbl>
              <a:tblPr/>
              <a:tblGrid>
                <a:gridCol w="915479"/>
                <a:gridCol w="1015611"/>
                <a:gridCol w="1125277"/>
                <a:gridCol w="1316001"/>
                <a:gridCol w="1296929"/>
                <a:gridCol w="1163423"/>
                <a:gridCol w="1244481"/>
              </a:tblGrid>
              <a:tr h="282063">
                <a:tc>
                  <a:txBody>
                    <a:bodyPr/>
                    <a:lstStyle/>
                    <a:p>
                      <a:pPr algn="l" fontAlgn="b"/>
                      <a:r>
                        <a:rPr lang="en-US" sz="16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Arial Mon"/>
                        </a:rPr>
                        <a:t>2009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0060">
                <a:tc>
                  <a:txBody>
                    <a:bodyPr/>
                    <a:lstStyle/>
                    <a:p>
                      <a:pPr algn="l" fontAlgn="b"/>
                      <a:r>
                        <a:rPr lang="mn-MN" sz="1600" b="0" i="0" u="none" strike="noStrike">
                          <a:solidFill>
                            <a:srgbClr val="000000"/>
                          </a:solidFill>
                          <a:latin typeface="Arial Mon"/>
                        </a:rPr>
                        <a:t>зээл</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80321202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133488930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242581620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49010056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527863345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Arial Mon"/>
                        </a:rPr>
                        <a:t>580707524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Chart 3"/>
          <p:cNvGraphicFramePr/>
          <p:nvPr/>
        </p:nvGraphicFramePr>
        <p:xfrm>
          <a:off x="533400" y="2514600"/>
          <a:ext cx="8229600" cy="4191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Rectangle 2"/>
          <p:cNvSpPr/>
          <p:nvPr/>
        </p:nvSpPr>
        <p:spPr>
          <a:xfrm>
            <a:off x="1447800" y="2057400"/>
            <a:ext cx="5562600" cy="4524315"/>
          </a:xfrm>
          <a:prstGeom prst="rect">
            <a:avLst/>
          </a:prstGeom>
        </p:spPr>
        <p:txBody>
          <a:bodyPr wrap="square">
            <a:spAutoFit/>
          </a:bodyPr>
          <a:lstStyle/>
          <a:p>
            <a:r>
              <a:rPr lang="en-US" dirty="0" err="1" smtClean="0"/>
              <a:t>timation</a:t>
            </a:r>
            <a:r>
              <a:rPr lang="en-US" dirty="0" smtClean="0"/>
              <a:t> Command:</a:t>
            </a:r>
          </a:p>
          <a:p>
            <a:r>
              <a:rPr lang="en-US" dirty="0" smtClean="0"/>
              <a:t>=====================</a:t>
            </a:r>
          </a:p>
          <a:p>
            <a:r>
              <a:rPr lang="es-ES" dirty="0" smtClean="0"/>
              <a:t>LS Y C X1 X2 X3 X4 X5 </a:t>
            </a:r>
          </a:p>
          <a:p>
            <a:endParaRPr lang="en-US" dirty="0" smtClean="0"/>
          </a:p>
          <a:p>
            <a:r>
              <a:rPr lang="en-US" dirty="0" smtClean="0"/>
              <a:t>Estimation Equation:</a:t>
            </a:r>
          </a:p>
          <a:p>
            <a:r>
              <a:rPr lang="en-US" dirty="0" smtClean="0"/>
              <a:t>=====================</a:t>
            </a:r>
          </a:p>
          <a:p>
            <a:r>
              <a:rPr lang="es-ES" dirty="0" smtClean="0"/>
              <a:t>Y = C(1) + C(2)*X1 + C(3)*X2 + C(4)*X3 + C(5)*X4 + C(6)*X5</a:t>
            </a:r>
          </a:p>
          <a:p>
            <a:endParaRPr lang="en-US" dirty="0" smtClean="0"/>
          </a:p>
          <a:p>
            <a:r>
              <a:rPr lang="en-US" dirty="0" smtClean="0"/>
              <a:t>Substituted Coefficients:</a:t>
            </a:r>
          </a:p>
          <a:p>
            <a:r>
              <a:rPr lang="en-US" dirty="0" smtClean="0"/>
              <a:t>=====================</a:t>
            </a:r>
          </a:p>
          <a:p>
            <a:r>
              <a:rPr lang="es-ES" dirty="0" smtClean="0"/>
              <a:t>Y = 24405687.72 + 1.242725109*X1 - 1.549009241*X2 + 0.2571273736*X3 + 0.4318227019*X4 - 0.07661645986*X5</a:t>
            </a:r>
          </a:p>
          <a:p>
            <a:endParaRPr lang="en-US" dirty="0" smtClean="0"/>
          </a:p>
          <a:p>
            <a:endParaRPr lang="en-US"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Тархалтын цуваа</a:t>
            </a:r>
            <a:endParaRPr lang="en-US" dirty="0"/>
          </a:p>
        </p:txBody>
      </p:sp>
      <p:pic>
        <p:nvPicPr>
          <p:cNvPr id="33794" name="Picture 2"/>
          <p:cNvPicPr>
            <a:picLocks noChangeAspect="1" noChangeArrowheads="1"/>
          </p:cNvPicPr>
          <p:nvPr/>
        </p:nvPicPr>
        <p:blipFill>
          <a:blip r:embed="rId3" cstate="print"/>
          <a:srcRect/>
          <a:stretch>
            <a:fillRect/>
          </a:stretch>
        </p:blipFill>
        <p:spPr bwMode="auto">
          <a:xfrm>
            <a:off x="990600" y="1752600"/>
            <a:ext cx="7010400" cy="4953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2400" dirty="0" smtClean="0"/>
              <a:t>Зээл , өөрийн хөрөнгө, нийт ашиг, татварын дараах ашиг, хүүгийн орлого </a:t>
            </a:r>
            <a:endParaRPr lang="en-US" dirty="0"/>
          </a:p>
        </p:txBody>
      </p:sp>
      <p:graphicFrame>
        <p:nvGraphicFramePr>
          <p:cNvPr id="4" name="Table 3"/>
          <p:cNvGraphicFramePr>
            <a:graphicFrameLocks noGrp="1"/>
          </p:cNvGraphicFramePr>
          <p:nvPr/>
        </p:nvGraphicFramePr>
        <p:xfrm>
          <a:off x="685800" y="1752604"/>
          <a:ext cx="7924799" cy="4656970"/>
        </p:xfrm>
        <a:graphic>
          <a:graphicData uri="http://schemas.openxmlformats.org/drawingml/2006/table">
            <a:tbl>
              <a:tblPr/>
              <a:tblGrid>
                <a:gridCol w="1102724"/>
                <a:gridCol w="1267309"/>
                <a:gridCol w="1316686"/>
                <a:gridCol w="971056"/>
                <a:gridCol w="1217934"/>
                <a:gridCol w="1123297"/>
                <a:gridCol w="925793"/>
              </a:tblGrid>
              <a:tr h="261473">
                <a:tc>
                  <a:txBody>
                    <a:bodyPr/>
                    <a:lstStyle/>
                    <a:p>
                      <a:pPr algn="l" fontAlgn="b"/>
                      <a:endParaRPr lang="en-US" sz="1100" b="0" i="0" u="none" strike="noStrike" dirty="0">
                        <a:solidFill>
                          <a:schemeClr val="tx1"/>
                        </a:solidFill>
                        <a:latin typeface="Arial Mon"/>
                      </a:endParaRPr>
                    </a:p>
                  </a:txBody>
                  <a:tcPr marL="9505" marR="9505" marT="9505" marB="0" anchor="b">
                    <a:lnL>
                      <a:noFill/>
                    </a:lnL>
                    <a:lnR>
                      <a:noFill/>
                    </a:lnR>
                    <a:lnT>
                      <a:noFill/>
                    </a:lnT>
                    <a:lnB>
                      <a:noFill/>
                    </a:lnB>
                  </a:tcPr>
                </a:tc>
                <a:tc>
                  <a:txBody>
                    <a:bodyPr/>
                    <a:lstStyle/>
                    <a:p>
                      <a:pPr algn="l" fontAlgn="b"/>
                      <a:r>
                        <a:rPr lang="en-US" sz="1100" b="0" i="0" u="none" strike="noStrike">
                          <a:solidFill>
                            <a:schemeClr val="tx1"/>
                          </a:solidFill>
                          <a:latin typeface="Arial Mon"/>
                        </a:rPr>
                        <a:t>Y</a:t>
                      </a:r>
                    </a:p>
                  </a:txBody>
                  <a:tcPr marL="9505" marR="9505" marT="9505" marB="0" anchor="b">
                    <a:lnL>
                      <a:noFill/>
                    </a:lnL>
                    <a:lnR>
                      <a:noFill/>
                    </a:lnR>
                    <a:lnT>
                      <a:noFill/>
                    </a:lnT>
                    <a:lnB>
                      <a:noFill/>
                    </a:lnB>
                  </a:tcPr>
                </a:tc>
                <a:tc>
                  <a:txBody>
                    <a:bodyPr/>
                    <a:lstStyle/>
                    <a:p>
                      <a:pPr algn="l" fontAlgn="b"/>
                      <a:r>
                        <a:rPr lang="en-US" sz="1100" b="0" i="0" u="none" strike="noStrike">
                          <a:solidFill>
                            <a:schemeClr val="tx1"/>
                          </a:solidFill>
                          <a:latin typeface="Arial Mon"/>
                        </a:rPr>
                        <a:t>X1</a:t>
                      </a:r>
                    </a:p>
                  </a:txBody>
                  <a:tcPr marL="9505" marR="9505" marT="9505" marB="0" anchor="b">
                    <a:lnL>
                      <a:noFill/>
                    </a:lnL>
                    <a:lnR>
                      <a:noFill/>
                    </a:lnR>
                    <a:lnT>
                      <a:noFill/>
                    </a:lnT>
                    <a:lnB>
                      <a:noFill/>
                    </a:lnB>
                  </a:tcPr>
                </a:tc>
                <a:tc>
                  <a:txBody>
                    <a:bodyPr/>
                    <a:lstStyle/>
                    <a:p>
                      <a:pPr algn="l" fontAlgn="b"/>
                      <a:r>
                        <a:rPr lang="en-US" sz="1100" b="0" i="0" u="none" strike="noStrike">
                          <a:solidFill>
                            <a:schemeClr val="tx1"/>
                          </a:solidFill>
                          <a:latin typeface="Arial Mon"/>
                        </a:rPr>
                        <a:t>X2</a:t>
                      </a:r>
                    </a:p>
                  </a:txBody>
                  <a:tcPr marL="9505" marR="9505" marT="9505" marB="0" anchor="b">
                    <a:lnL>
                      <a:noFill/>
                    </a:lnL>
                    <a:lnR>
                      <a:noFill/>
                    </a:lnR>
                    <a:lnT>
                      <a:noFill/>
                    </a:lnT>
                    <a:lnB>
                      <a:noFill/>
                    </a:lnB>
                  </a:tcPr>
                </a:tc>
                <a:tc>
                  <a:txBody>
                    <a:bodyPr/>
                    <a:lstStyle/>
                    <a:p>
                      <a:pPr algn="l" fontAlgn="b"/>
                      <a:r>
                        <a:rPr lang="en-US" sz="1100" b="0" i="0" u="none" strike="noStrike">
                          <a:solidFill>
                            <a:schemeClr val="tx1"/>
                          </a:solidFill>
                          <a:latin typeface="Arial Mon"/>
                        </a:rPr>
                        <a:t>X3</a:t>
                      </a:r>
                    </a:p>
                  </a:txBody>
                  <a:tcPr marL="9505" marR="9505" marT="9505" marB="0" anchor="b">
                    <a:lnL>
                      <a:noFill/>
                    </a:lnL>
                    <a:lnR>
                      <a:noFill/>
                    </a:lnR>
                    <a:lnT>
                      <a:noFill/>
                    </a:lnT>
                    <a:lnB>
                      <a:noFill/>
                    </a:lnB>
                  </a:tcPr>
                </a:tc>
                <a:tc>
                  <a:txBody>
                    <a:bodyPr/>
                    <a:lstStyle/>
                    <a:p>
                      <a:pPr algn="l" fontAlgn="b"/>
                      <a:r>
                        <a:rPr lang="en-US" sz="1100" b="0" i="0" u="none" strike="noStrike">
                          <a:solidFill>
                            <a:schemeClr val="tx1"/>
                          </a:solidFill>
                          <a:latin typeface="Arial Mon"/>
                        </a:rPr>
                        <a:t>X4</a:t>
                      </a:r>
                    </a:p>
                  </a:txBody>
                  <a:tcPr marL="9505" marR="9505" marT="9505" marB="0" anchor="b">
                    <a:lnL>
                      <a:noFill/>
                    </a:lnL>
                    <a:lnR>
                      <a:noFill/>
                    </a:lnR>
                    <a:lnT>
                      <a:noFill/>
                    </a:lnT>
                    <a:lnB>
                      <a:noFill/>
                    </a:lnB>
                  </a:tcPr>
                </a:tc>
                <a:tc>
                  <a:txBody>
                    <a:bodyPr/>
                    <a:lstStyle/>
                    <a:p>
                      <a:pPr algn="l" fontAlgn="b"/>
                      <a:r>
                        <a:rPr lang="en-US" sz="1100" b="0" i="0" u="none" strike="noStrike">
                          <a:solidFill>
                            <a:schemeClr val="tx1"/>
                          </a:solidFill>
                          <a:latin typeface="Arial Mon"/>
                        </a:rPr>
                        <a:t>X5</a:t>
                      </a:r>
                    </a:p>
                  </a:txBody>
                  <a:tcPr marL="9505" marR="9505" marT="9505" marB="0" anchor="b">
                    <a:lnL>
                      <a:noFill/>
                    </a:lnL>
                    <a:lnR>
                      <a:noFill/>
                    </a:lnR>
                    <a:lnT>
                      <a:noFill/>
                    </a:lnT>
                    <a:lnB>
                      <a:noFill/>
                    </a:lnB>
                  </a:tcPr>
                </a:tc>
              </a:tr>
              <a:tr h="261473">
                <a:tc>
                  <a:txBody>
                    <a:bodyPr/>
                    <a:lstStyle/>
                    <a:p>
                      <a:pPr algn="l" fontAlgn="b"/>
                      <a:r>
                        <a:rPr lang="en-US" sz="1100" b="0" i="0" u="none" strike="noStrike">
                          <a:solidFill>
                            <a:schemeClr val="tx1"/>
                          </a:solidFill>
                          <a:latin typeface="Arial Mon"/>
                        </a:rPr>
                        <a:t> Mean</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2.12E+08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2.13E+08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1.22E+08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2.24E+08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2.53E+08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7.29E+08</a:t>
                      </a:r>
                    </a:p>
                  </a:txBody>
                  <a:tcPr marL="9505" marR="9505" marT="9505" marB="0" anchor="b">
                    <a:lnL>
                      <a:noFill/>
                    </a:lnL>
                    <a:lnR>
                      <a:noFill/>
                    </a:lnR>
                    <a:lnT>
                      <a:noFill/>
                    </a:lnT>
                    <a:lnB>
                      <a:noFill/>
                    </a:lnB>
                  </a:tcPr>
                </a:tc>
              </a:tr>
              <a:tr h="261473">
                <a:tc>
                  <a:txBody>
                    <a:bodyPr/>
                    <a:lstStyle/>
                    <a:p>
                      <a:pPr algn="l" fontAlgn="b"/>
                      <a:r>
                        <a:rPr lang="en-US" sz="1100" b="0" i="0" u="none" strike="noStrike">
                          <a:solidFill>
                            <a:schemeClr val="tx1"/>
                          </a:solidFill>
                          <a:latin typeface="Arial Mon"/>
                        </a:rPr>
                        <a:t> Median</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63450601</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89531355</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66758208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72855779</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64239317</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5.02E+08</a:t>
                      </a:r>
                    </a:p>
                  </a:txBody>
                  <a:tcPr marL="9505" marR="9505" marT="9505" marB="0" anchor="b">
                    <a:lnL>
                      <a:noFill/>
                    </a:lnL>
                    <a:lnR>
                      <a:noFill/>
                    </a:lnR>
                    <a:lnT>
                      <a:noFill/>
                    </a:lnT>
                    <a:lnB>
                      <a:noFill/>
                    </a:lnB>
                  </a:tcPr>
                </a:tc>
              </a:tr>
              <a:tr h="261473">
                <a:tc>
                  <a:txBody>
                    <a:bodyPr/>
                    <a:lstStyle/>
                    <a:p>
                      <a:pPr algn="l" fontAlgn="b"/>
                      <a:r>
                        <a:rPr lang="en-US" sz="1100" b="0" i="0" u="none" strike="noStrike">
                          <a:solidFill>
                            <a:schemeClr val="tx1"/>
                          </a:solidFill>
                          <a:latin typeface="Arial Mon"/>
                        </a:rPr>
                        <a:t> Maximum</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7.57E+08</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7.78E+08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3.45E+08</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6.01E+08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8.41E+08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3.35E+09</a:t>
                      </a:r>
                    </a:p>
                  </a:txBody>
                  <a:tcPr marL="9505" marR="9505" marT="9505" marB="0" anchor="b">
                    <a:lnL>
                      <a:noFill/>
                    </a:lnL>
                    <a:lnR>
                      <a:noFill/>
                    </a:lnR>
                    <a:lnT>
                      <a:noFill/>
                    </a:lnT>
                    <a:lnB>
                      <a:noFill/>
                    </a:lnB>
                  </a:tcPr>
                </a:tc>
              </a:tr>
              <a:tr h="261473">
                <a:tc>
                  <a:txBody>
                    <a:bodyPr/>
                    <a:lstStyle/>
                    <a:p>
                      <a:pPr algn="l" fontAlgn="b"/>
                      <a:r>
                        <a:rPr lang="en-US" sz="1100" b="0" i="0" u="none" strike="noStrike">
                          <a:solidFill>
                            <a:schemeClr val="tx1"/>
                          </a:solidFill>
                          <a:latin typeface="Arial Mon"/>
                        </a:rPr>
                        <a:t> Minimum</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3084950</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2467000</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3354658</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19398616</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8781852</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10521921</a:t>
                      </a:r>
                    </a:p>
                  </a:txBody>
                  <a:tcPr marL="9505" marR="9505" marT="9505" marB="0" anchor="b">
                    <a:lnL>
                      <a:noFill/>
                    </a:lnL>
                    <a:lnR>
                      <a:noFill/>
                    </a:lnR>
                    <a:lnT>
                      <a:noFill/>
                    </a:lnT>
                    <a:lnB>
                      <a:noFill/>
                    </a:lnB>
                  </a:tcPr>
                </a:tc>
              </a:tr>
              <a:tr h="261473">
                <a:tc>
                  <a:txBody>
                    <a:bodyPr/>
                    <a:lstStyle/>
                    <a:p>
                      <a:pPr algn="l" fontAlgn="b"/>
                      <a:r>
                        <a:rPr lang="en-US" sz="1100" b="0" i="0" u="none" strike="noStrike">
                          <a:solidFill>
                            <a:schemeClr val="tx1"/>
                          </a:solidFill>
                          <a:latin typeface="Arial Mon"/>
                        </a:rPr>
                        <a:t> Std. Dev.</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2.74E+08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2.70E+08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1.34E+08</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2.32E+08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2.90E+08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9.75E+08</a:t>
                      </a:r>
                    </a:p>
                  </a:txBody>
                  <a:tcPr marL="9505" marR="9505" marT="9505" marB="0" anchor="b">
                    <a:lnL>
                      <a:noFill/>
                    </a:lnL>
                    <a:lnR>
                      <a:noFill/>
                    </a:lnR>
                    <a:lnT>
                      <a:noFill/>
                    </a:lnT>
                    <a:lnB>
                      <a:noFill/>
                    </a:lnB>
                  </a:tcPr>
                </a:tc>
              </a:tr>
              <a:tr h="261473">
                <a:tc>
                  <a:txBody>
                    <a:bodyPr/>
                    <a:lstStyle/>
                    <a:p>
                      <a:pPr algn="l" fontAlgn="b"/>
                      <a:r>
                        <a:rPr lang="en-US" sz="1100" b="0" i="0" u="none" strike="noStrike">
                          <a:solidFill>
                            <a:schemeClr val="tx1"/>
                          </a:solidFill>
                          <a:latin typeface="Arial Mon"/>
                        </a:rPr>
                        <a:t> Skewness</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1.039866</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1.128824</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0.878642</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0.607406</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0.878324</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2.150692</a:t>
                      </a:r>
                    </a:p>
                  </a:txBody>
                  <a:tcPr marL="9505" marR="9505" marT="9505" marB="0" anchor="b">
                    <a:lnL>
                      <a:noFill/>
                    </a:lnL>
                    <a:lnR>
                      <a:noFill/>
                    </a:lnR>
                    <a:lnT>
                      <a:noFill/>
                    </a:lnT>
                    <a:lnB>
                      <a:noFill/>
                    </a:lnB>
                  </a:tcPr>
                </a:tc>
              </a:tr>
              <a:tr h="261473">
                <a:tc>
                  <a:txBody>
                    <a:bodyPr/>
                    <a:lstStyle/>
                    <a:p>
                      <a:pPr algn="l" fontAlgn="b"/>
                      <a:r>
                        <a:rPr lang="en-US" sz="1100" b="0" i="0" u="none" strike="noStrike">
                          <a:solidFill>
                            <a:schemeClr val="tx1"/>
                          </a:solidFill>
                          <a:latin typeface="Arial Mon"/>
                        </a:rPr>
                        <a:t> Kurtosis</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2.484976</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2.903288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2.059014</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1.625204</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2.441055</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6.505317</a:t>
                      </a:r>
                    </a:p>
                  </a:txBody>
                  <a:tcPr marL="9505" marR="9505" marT="9505" marB="0" anchor="b">
                    <a:lnL>
                      <a:noFill/>
                    </a:lnL>
                    <a:lnR>
                      <a:noFill/>
                    </a:lnR>
                    <a:lnT>
                      <a:noFill/>
                    </a:lnT>
                    <a:lnB>
                      <a:noFill/>
                    </a:lnB>
                  </a:tcPr>
                </a:tc>
              </a:tr>
              <a:tr h="261473">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dirty="0">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dirty="0">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r>
              <a:tr h="261473">
                <a:tc>
                  <a:txBody>
                    <a:bodyPr/>
                    <a:lstStyle/>
                    <a:p>
                      <a:pPr algn="l" fontAlgn="b"/>
                      <a:r>
                        <a:rPr lang="en-US" sz="1100" b="0" i="0" u="none" strike="noStrike">
                          <a:solidFill>
                            <a:schemeClr val="tx1"/>
                          </a:solidFill>
                          <a:latin typeface="Arial Mon"/>
                        </a:rPr>
                        <a:t> Jarque-Bera</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1.912723</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2.127636</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1.655625</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1.402429</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1.41593</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12.82881</a:t>
                      </a:r>
                    </a:p>
                  </a:txBody>
                  <a:tcPr marL="9505" marR="9505" marT="9505" marB="0" anchor="b">
                    <a:lnL>
                      <a:noFill/>
                    </a:lnL>
                    <a:lnR>
                      <a:noFill/>
                    </a:lnR>
                    <a:lnT>
                      <a:noFill/>
                    </a:lnT>
                    <a:lnB>
                      <a:noFill/>
                    </a:lnB>
                  </a:tcPr>
                </a:tc>
              </a:tr>
              <a:tr h="261473">
                <a:tc>
                  <a:txBody>
                    <a:bodyPr/>
                    <a:lstStyle/>
                    <a:p>
                      <a:pPr algn="l" fontAlgn="b"/>
                      <a:r>
                        <a:rPr lang="en-US" sz="1100" b="0" i="0" u="none" strike="noStrike">
                          <a:solidFill>
                            <a:schemeClr val="tx1"/>
                          </a:solidFill>
                          <a:latin typeface="Arial Mon"/>
                        </a:rPr>
                        <a:t> Probability</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0.384289</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0.345136</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0.437004</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0.495983</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0.492646</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0.001638</a:t>
                      </a:r>
                    </a:p>
                  </a:txBody>
                  <a:tcPr marL="9505" marR="9505" marT="9505" marB="0" anchor="b">
                    <a:lnL>
                      <a:noFill/>
                    </a:lnL>
                    <a:lnR>
                      <a:noFill/>
                    </a:lnR>
                    <a:lnT>
                      <a:noFill/>
                    </a:lnT>
                    <a:lnB>
                      <a:noFill/>
                    </a:lnB>
                  </a:tcPr>
                </a:tc>
              </a:tr>
              <a:tr h="261473">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dirty="0">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dirty="0">
                        <a:solidFill>
                          <a:schemeClr val="tx1"/>
                        </a:solidFill>
                        <a:latin typeface="Arial Mon"/>
                      </a:endParaRPr>
                    </a:p>
                  </a:txBody>
                  <a:tcPr marL="9505" marR="9505" marT="9505" marB="0" anchor="b">
                    <a:lnL>
                      <a:noFill/>
                    </a:lnL>
                    <a:lnR>
                      <a:noFill/>
                    </a:lnR>
                    <a:lnT>
                      <a:noFill/>
                    </a:lnT>
                    <a:lnB>
                      <a:noFill/>
                    </a:lnB>
                  </a:tcPr>
                </a:tc>
              </a:tr>
              <a:tr h="261473">
                <a:tc>
                  <a:txBody>
                    <a:bodyPr/>
                    <a:lstStyle/>
                    <a:p>
                      <a:pPr algn="l" fontAlgn="b"/>
                      <a:r>
                        <a:rPr lang="en-US" sz="1100" b="0" i="0" u="none" strike="noStrike">
                          <a:solidFill>
                            <a:schemeClr val="tx1"/>
                          </a:solidFill>
                          <a:latin typeface="Arial Mon"/>
                        </a:rPr>
                        <a:t> Sum</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2.12E+09</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2.13E+09</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1.22E+09</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2.24E+09</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2.53E+09</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7.29E+09</a:t>
                      </a:r>
                    </a:p>
                  </a:txBody>
                  <a:tcPr marL="9505" marR="9505" marT="9505" marB="0" anchor="b">
                    <a:lnL>
                      <a:noFill/>
                    </a:lnL>
                    <a:lnR>
                      <a:noFill/>
                    </a:lnR>
                    <a:lnT>
                      <a:noFill/>
                    </a:lnT>
                    <a:lnB>
                      <a:noFill/>
                    </a:lnB>
                  </a:tcPr>
                </a:tc>
              </a:tr>
              <a:tr h="498174">
                <a:tc>
                  <a:txBody>
                    <a:bodyPr/>
                    <a:lstStyle/>
                    <a:p>
                      <a:pPr algn="l" fontAlgn="b"/>
                      <a:r>
                        <a:rPr lang="en-US" sz="1100" b="0" i="0" u="none" strike="noStrike">
                          <a:solidFill>
                            <a:schemeClr val="tx1"/>
                          </a:solidFill>
                          <a:latin typeface="Arial Mon"/>
                        </a:rPr>
                        <a:t> Sum Sq. Dev.</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6.78E+17</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6.57E+17</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1.61E+17</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4.86E+17</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7.57E+17</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8.56E+18</a:t>
                      </a:r>
                    </a:p>
                  </a:txBody>
                  <a:tcPr marL="9505" marR="9505" marT="9505" marB="0" anchor="b">
                    <a:lnL>
                      <a:noFill/>
                    </a:lnL>
                    <a:lnR>
                      <a:noFill/>
                    </a:lnR>
                    <a:lnT>
                      <a:noFill/>
                    </a:lnT>
                    <a:lnB>
                      <a:noFill/>
                    </a:lnB>
                  </a:tcPr>
                </a:tc>
              </a:tr>
              <a:tr h="261473">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dirty="0">
                        <a:solidFill>
                          <a:schemeClr val="tx1"/>
                        </a:solidFill>
                        <a:latin typeface="Arial Mon"/>
                      </a:endParaRPr>
                    </a:p>
                  </a:txBody>
                  <a:tcPr marL="9505" marR="9505" marT="9505" marB="0" anchor="b">
                    <a:lnL>
                      <a:noFill/>
                    </a:lnL>
                    <a:lnR>
                      <a:noFill/>
                    </a:lnR>
                    <a:lnT>
                      <a:noFill/>
                    </a:lnT>
                    <a:lnB>
                      <a:noFill/>
                    </a:lnB>
                  </a:tcPr>
                </a:tc>
                <a:tc>
                  <a:txBody>
                    <a:bodyPr/>
                    <a:lstStyle/>
                    <a:p>
                      <a:pPr algn="l" fontAlgn="b"/>
                      <a:endParaRPr lang="en-US" sz="1100" b="0" i="0" u="none" strike="noStrike">
                        <a:solidFill>
                          <a:schemeClr val="tx1"/>
                        </a:solidFill>
                        <a:latin typeface="Arial Mon"/>
                      </a:endParaRPr>
                    </a:p>
                  </a:txBody>
                  <a:tcPr marL="9505" marR="9505" marT="9505" marB="0" anchor="b">
                    <a:lnL>
                      <a:noFill/>
                    </a:lnL>
                    <a:lnR>
                      <a:noFill/>
                    </a:lnR>
                    <a:lnT>
                      <a:noFill/>
                    </a:lnT>
                    <a:lnB>
                      <a:noFill/>
                    </a:lnB>
                  </a:tcPr>
                </a:tc>
              </a:tr>
              <a:tr h="498174">
                <a:tc>
                  <a:txBody>
                    <a:bodyPr/>
                    <a:lstStyle/>
                    <a:p>
                      <a:pPr algn="l" fontAlgn="b"/>
                      <a:r>
                        <a:rPr lang="en-US" sz="1100" b="0" i="0" u="none" strike="noStrike">
                          <a:solidFill>
                            <a:schemeClr val="tx1"/>
                          </a:solidFill>
                          <a:latin typeface="Arial Mon"/>
                        </a:rPr>
                        <a:t> Observations</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10</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10</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10</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10</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10</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10</a:t>
                      </a:r>
                    </a:p>
                  </a:txBody>
                  <a:tcPr marL="9505" marR="9505" marT="9505"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i="1" dirty="0" smtClean="0"/>
              <a:t> </a:t>
            </a:r>
            <a:r>
              <a:rPr lang="en-US" dirty="0" smtClean="0"/>
              <a:t/>
            </a:r>
            <a:br>
              <a:rPr lang="en-US" dirty="0" smtClean="0"/>
            </a:br>
            <a:r>
              <a:rPr lang="en-US" i="1" dirty="0" smtClean="0"/>
              <a:t>Correlation Matrix</a:t>
            </a:r>
            <a:endParaRPr lang="en-US" dirty="0"/>
          </a:p>
        </p:txBody>
      </p:sp>
      <p:graphicFrame>
        <p:nvGraphicFramePr>
          <p:cNvPr id="4" name="Table 3"/>
          <p:cNvGraphicFramePr>
            <a:graphicFrameLocks noGrp="1"/>
          </p:cNvGraphicFramePr>
          <p:nvPr/>
        </p:nvGraphicFramePr>
        <p:xfrm>
          <a:off x="381001" y="2133598"/>
          <a:ext cx="8763000" cy="3962399"/>
        </p:xfrm>
        <a:graphic>
          <a:graphicData uri="http://schemas.openxmlformats.org/drawingml/2006/table">
            <a:tbl>
              <a:tblPr/>
              <a:tblGrid>
                <a:gridCol w="697937"/>
                <a:gridCol w="1628522"/>
                <a:gridCol w="1750201"/>
                <a:gridCol w="1073764"/>
                <a:gridCol w="1346754"/>
                <a:gridCol w="1242108"/>
                <a:gridCol w="1023714"/>
              </a:tblGrid>
              <a:tr h="566057">
                <a:tc>
                  <a:txBody>
                    <a:bodyPr/>
                    <a:lstStyle/>
                    <a:p>
                      <a:pPr algn="l" fontAlgn="b"/>
                      <a:endParaRPr lang="en-US" sz="1100" b="0" i="0" u="none" strike="noStrike" dirty="0">
                        <a:solidFill>
                          <a:schemeClr val="tx1"/>
                        </a:solidFill>
                        <a:latin typeface="Arial Mon"/>
                      </a:endParaRPr>
                    </a:p>
                  </a:txBody>
                  <a:tcPr marL="9505" marR="9505" marT="9505" marB="0" anchor="b">
                    <a:lnL>
                      <a:noFill/>
                    </a:lnL>
                    <a:lnR>
                      <a:noFill/>
                    </a:lnR>
                    <a:lnT>
                      <a:noFill/>
                    </a:lnT>
                    <a:lnB>
                      <a:noFill/>
                    </a:lnB>
                  </a:tcPr>
                </a:tc>
                <a:tc>
                  <a:txBody>
                    <a:bodyPr/>
                    <a:lstStyle/>
                    <a:p>
                      <a:pPr algn="l" fontAlgn="b"/>
                      <a:r>
                        <a:rPr lang="en-US" sz="1100" b="0" i="0" u="none" strike="noStrike" dirty="0">
                          <a:solidFill>
                            <a:schemeClr val="tx1"/>
                          </a:solidFill>
                          <a:latin typeface="Arial Mon"/>
                        </a:rPr>
                        <a:t>Y</a:t>
                      </a:r>
                    </a:p>
                  </a:txBody>
                  <a:tcPr marL="9505" marR="9505" marT="9505" marB="0" anchor="b">
                    <a:lnL>
                      <a:noFill/>
                    </a:lnL>
                    <a:lnR>
                      <a:noFill/>
                    </a:lnR>
                    <a:lnT>
                      <a:noFill/>
                    </a:lnT>
                    <a:lnB>
                      <a:noFill/>
                    </a:lnB>
                  </a:tcPr>
                </a:tc>
                <a:tc>
                  <a:txBody>
                    <a:bodyPr/>
                    <a:lstStyle/>
                    <a:p>
                      <a:pPr algn="l" fontAlgn="b"/>
                      <a:r>
                        <a:rPr lang="en-US" sz="1100" b="0" i="0" u="none" strike="noStrike" dirty="0">
                          <a:solidFill>
                            <a:schemeClr val="tx1"/>
                          </a:solidFill>
                          <a:latin typeface="Arial Mon"/>
                        </a:rPr>
                        <a:t>X1</a:t>
                      </a:r>
                    </a:p>
                  </a:txBody>
                  <a:tcPr marL="9505" marR="9505" marT="9505" marB="0" anchor="b">
                    <a:lnL>
                      <a:noFill/>
                    </a:lnL>
                    <a:lnR>
                      <a:noFill/>
                    </a:lnR>
                    <a:lnT>
                      <a:noFill/>
                    </a:lnT>
                    <a:lnB>
                      <a:noFill/>
                    </a:lnB>
                  </a:tcPr>
                </a:tc>
                <a:tc>
                  <a:txBody>
                    <a:bodyPr/>
                    <a:lstStyle/>
                    <a:p>
                      <a:pPr algn="l" fontAlgn="b"/>
                      <a:r>
                        <a:rPr lang="en-US" sz="1100" b="0" i="0" u="none" strike="noStrike" dirty="0">
                          <a:solidFill>
                            <a:schemeClr val="tx1"/>
                          </a:solidFill>
                          <a:latin typeface="Arial Mon"/>
                        </a:rPr>
                        <a:t>X2</a:t>
                      </a:r>
                    </a:p>
                  </a:txBody>
                  <a:tcPr marL="9505" marR="9505" marT="9505" marB="0" anchor="b">
                    <a:lnL>
                      <a:noFill/>
                    </a:lnL>
                    <a:lnR>
                      <a:noFill/>
                    </a:lnR>
                    <a:lnT>
                      <a:noFill/>
                    </a:lnT>
                    <a:lnB>
                      <a:noFill/>
                    </a:lnB>
                  </a:tcPr>
                </a:tc>
                <a:tc>
                  <a:txBody>
                    <a:bodyPr/>
                    <a:lstStyle/>
                    <a:p>
                      <a:pPr algn="l" fontAlgn="b"/>
                      <a:r>
                        <a:rPr lang="en-US" sz="1100" b="0" i="0" u="none" strike="noStrike">
                          <a:solidFill>
                            <a:schemeClr val="tx1"/>
                          </a:solidFill>
                          <a:latin typeface="Arial Mon"/>
                        </a:rPr>
                        <a:t>X3</a:t>
                      </a:r>
                    </a:p>
                  </a:txBody>
                  <a:tcPr marL="9505" marR="9505" marT="9505" marB="0" anchor="b">
                    <a:lnL>
                      <a:noFill/>
                    </a:lnL>
                    <a:lnR>
                      <a:noFill/>
                    </a:lnR>
                    <a:lnT>
                      <a:noFill/>
                    </a:lnT>
                    <a:lnB>
                      <a:noFill/>
                    </a:lnB>
                  </a:tcPr>
                </a:tc>
                <a:tc>
                  <a:txBody>
                    <a:bodyPr/>
                    <a:lstStyle/>
                    <a:p>
                      <a:pPr algn="l" fontAlgn="b"/>
                      <a:r>
                        <a:rPr lang="en-US" sz="1100" b="0" i="0" u="none" strike="noStrike">
                          <a:solidFill>
                            <a:schemeClr val="tx1"/>
                          </a:solidFill>
                          <a:latin typeface="Arial Mon"/>
                        </a:rPr>
                        <a:t>X4</a:t>
                      </a:r>
                    </a:p>
                  </a:txBody>
                  <a:tcPr marL="9505" marR="9505" marT="9505" marB="0" anchor="b">
                    <a:lnL>
                      <a:noFill/>
                    </a:lnL>
                    <a:lnR>
                      <a:noFill/>
                    </a:lnR>
                    <a:lnT>
                      <a:noFill/>
                    </a:lnT>
                    <a:lnB>
                      <a:noFill/>
                    </a:lnB>
                  </a:tcPr>
                </a:tc>
                <a:tc>
                  <a:txBody>
                    <a:bodyPr/>
                    <a:lstStyle/>
                    <a:p>
                      <a:pPr algn="l" fontAlgn="b"/>
                      <a:r>
                        <a:rPr lang="en-US" sz="1100" b="0" i="0" u="none" strike="noStrike">
                          <a:solidFill>
                            <a:schemeClr val="tx1"/>
                          </a:solidFill>
                          <a:latin typeface="Arial Mon"/>
                        </a:rPr>
                        <a:t>X5</a:t>
                      </a:r>
                    </a:p>
                  </a:txBody>
                  <a:tcPr marL="9505" marR="9505" marT="9505" marB="0" anchor="b">
                    <a:lnL>
                      <a:noFill/>
                    </a:lnL>
                    <a:lnR>
                      <a:noFill/>
                    </a:lnR>
                    <a:lnT>
                      <a:noFill/>
                    </a:lnT>
                    <a:lnB>
                      <a:noFill/>
                    </a:lnB>
                  </a:tcPr>
                </a:tc>
              </a:tr>
              <a:tr h="566057">
                <a:tc>
                  <a:txBody>
                    <a:bodyPr/>
                    <a:lstStyle/>
                    <a:p>
                      <a:pPr algn="l" fontAlgn="b"/>
                      <a:r>
                        <a:rPr lang="en-US" sz="1100" b="0" i="0" u="none" strike="noStrike">
                          <a:solidFill>
                            <a:schemeClr val="tx1"/>
                          </a:solidFill>
                          <a:latin typeface="Arial Mon"/>
                        </a:rPr>
                        <a:t>Y</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0.848340001</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0.1627531</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0.318125181</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-0.06636424</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-0.115282</a:t>
                      </a:r>
                    </a:p>
                  </a:txBody>
                  <a:tcPr marL="9505" marR="9505" marT="9505" marB="0" anchor="b">
                    <a:lnL>
                      <a:noFill/>
                    </a:lnL>
                    <a:lnR>
                      <a:noFill/>
                    </a:lnR>
                    <a:lnT>
                      <a:noFill/>
                    </a:lnT>
                    <a:lnB>
                      <a:noFill/>
                    </a:lnB>
                  </a:tcPr>
                </a:tc>
              </a:tr>
              <a:tr h="566057">
                <a:tc>
                  <a:txBody>
                    <a:bodyPr/>
                    <a:lstStyle/>
                    <a:p>
                      <a:pPr algn="l" fontAlgn="b"/>
                      <a:r>
                        <a:rPr lang="en-US" sz="1100" b="0" i="0" u="none" strike="noStrike">
                          <a:solidFill>
                            <a:schemeClr val="tx1"/>
                          </a:solidFill>
                          <a:latin typeface="Arial Mon"/>
                        </a:rPr>
                        <a:t>X1</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0.848340001</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0.5102702</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0.082768434</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-0.08611344</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-0.112504</a:t>
                      </a:r>
                    </a:p>
                  </a:txBody>
                  <a:tcPr marL="9505" marR="9505" marT="9505" marB="0" anchor="b">
                    <a:lnL>
                      <a:noFill/>
                    </a:lnL>
                    <a:lnR>
                      <a:noFill/>
                    </a:lnR>
                    <a:lnT>
                      <a:noFill/>
                    </a:lnT>
                    <a:lnB>
                      <a:noFill/>
                    </a:lnB>
                  </a:tcPr>
                </a:tc>
              </a:tr>
              <a:tr h="566057">
                <a:tc>
                  <a:txBody>
                    <a:bodyPr/>
                    <a:lstStyle/>
                    <a:p>
                      <a:pPr algn="l" fontAlgn="b"/>
                      <a:r>
                        <a:rPr lang="en-US" sz="1100" b="0" i="0" u="none" strike="noStrike">
                          <a:solidFill>
                            <a:schemeClr val="tx1"/>
                          </a:solidFill>
                          <a:latin typeface="Arial Mon"/>
                        </a:rPr>
                        <a:t>X2</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0.162753062</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0.510270209</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0.222323246</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0.48975997</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-0.074638</a:t>
                      </a:r>
                    </a:p>
                  </a:txBody>
                  <a:tcPr marL="9505" marR="9505" marT="9505" marB="0" anchor="b">
                    <a:lnL>
                      <a:noFill/>
                    </a:lnL>
                    <a:lnR>
                      <a:noFill/>
                    </a:lnR>
                    <a:lnT>
                      <a:noFill/>
                    </a:lnT>
                    <a:lnB>
                      <a:noFill/>
                    </a:lnB>
                  </a:tcPr>
                </a:tc>
              </a:tr>
              <a:tr h="566057">
                <a:tc>
                  <a:txBody>
                    <a:bodyPr/>
                    <a:lstStyle/>
                    <a:p>
                      <a:pPr algn="l" fontAlgn="b"/>
                      <a:r>
                        <a:rPr lang="en-US" sz="1100" b="0" i="0" u="none" strike="noStrike">
                          <a:solidFill>
                            <a:schemeClr val="tx1"/>
                          </a:solidFill>
                          <a:latin typeface="Arial Mon"/>
                        </a:rPr>
                        <a:t>X3</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0.318125181</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0.082768434</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0.2223232</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0.39883033</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0.056259</a:t>
                      </a:r>
                    </a:p>
                  </a:txBody>
                  <a:tcPr marL="9505" marR="9505" marT="9505" marB="0" anchor="b">
                    <a:lnL>
                      <a:noFill/>
                    </a:lnL>
                    <a:lnR>
                      <a:noFill/>
                    </a:lnR>
                    <a:lnT>
                      <a:noFill/>
                    </a:lnT>
                    <a:lnB>
                      <a:noFill/>
                    </a:lnB>
                  </a:tcPr>
                </a:tc>
              </a:tr>
              <a:tr h="566057">
                <a:tc>
                  <a:txBody>
                    <a:bodyPr/>
                    <a:lstStyle/>
                    <a:p>
                      <a:pPr algn="l" fontAlgn="b"/>
                      <a:r>
                        <a:rPr lang="en-US" sz="1100" b="0" i="0" u="none" strike="noStrike">
                          <a:solidFill>
                            <a:schemeClr val="tx1"/>
                          </a:solidFill>
                          <a:latin typeface="Arial Mon"/>
                        </a:rPr>
                        <a:t>X4</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-0.066364237</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-0.086113443</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0.48976</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0.398830334</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1</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0.495542</a:t>
                      </a:r>
                    </a:p>
                  </a:txBody>
                  <a:tcPr marL="9505" marR="9505" marT="9505" marB="0" anchor="b">
                    <a:lnL>
                      <a:noFill/>
                    </a:lnL>
                    <a:lnR>
                      <a:noFill/>
                    </a:lnR>
                    <a:lnT>
                      <a:noFill/>
                    </a:lnT>
                    <a:lnB>
                      <a:noFill/>
                    </a:lnB>
                  </a:tcPr>
                </a:tc>
              </a:tr>
              <a:tr h="566057">
                <a:tc>
                  <a:txBody>
                    <a:bodyPr/>
                    <a:lstStyle/>
                    <a:p>
                      <a:pPr algn="l" fontAlgn="b"/>
                      <a:r>
                        <a:rPr lang="en-US" sz="1100" b="0" i="0" u="none" strike="noStrike">
                          <a:solidFill>
                            <a:schemeClr val="tx1"/>
                          </a:solidFill>
                          <a:latin typeface="Arial Mon"/>
                        </a:rPr>
                        <a:t>X5</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-0.115281755</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-0.112504122</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-0.074638</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0.056259342</a:t>
                      </a:r>
                    </a:p>
                  </a:txBody>
                  <a:tcPr marL="9505" marR="9505" marT="9505" marB="0" anchor="b">
                    <a:lnL>
                      <a:noFill/>
                    </a:lnL>
                    <a:lnR>
                      <a:noFill/>
                    </a:lnR>
                    <a:lnT>
                      <a:noFill/>
                    </a:lnT>
                    <a:lnB>
                      <a:noFill/>
                    </a:lnB>
                  </a:tcPr>
                </a:tc>
                <a:tc>
                  <a:txBody>
                    <a:bodyPr/>
                    <a:lstStyle/>
                    <a:p>
                      <a:pPr algn="r" fontAlgn="b"/>
                      <a:r>
                        <a:rPr lang="en-US" sz="1100" b="0" i="0" u="none" strike="noStrike">
                          <a:solidFill>
                            <a:schemeClr val="tx1"/>
                          </a:solidFill>
                          <a:latin typeface="Arial Mon"/>
                        </a:rPr>
                        <a:t>0.49554171</a:t>
                      </a:r>
                    </a:p>
                  </a:txBody>
                  <a:tcPr marL="9505" marR="9505" marT="950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1</a:t>
                      </a:r>
                    </a:p>
                  </a:txBody>
                  <a:tcPr marL="9505" marR="9505" marT="9505"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8229600" cy="1143000"/>
          </a:xfrm>
        </p:spPr>
        <p:txBody>
          <a:bodyPr>
            <a:noAutofit/>
          </a:bodyPr>
          <a:lstStyle/>
          <a:p>
            <a:r>
              <a:rPr lang="en-US" sz="4000" dirty="0" err="1" smtClean="0"/>
              <a:t>Covariances</a:t>
            </a:r>
            <a:r>
              <a:rPr lang="en-US" sz="4000" dirty="0" smtClean="0"/>
              <a:t>  Matrix</a:t>
            </a:r>
            <a:br>
              <a:rPr lang="en-US" sz="4000" dirty="0" smtClean="0"/>
            </a:br>
            <a:r>
              <a:rPr lang="en-US" sz="4000" dirty="0" smtClean="0"/>
              <a:t/>
            </a:r>
            <a:br>
              <a:rPr lang="en-US" sz="4000" dirty="0" smtClean="0"/>
            </a:br>
            <a:endParaRPr lang="en-US" sz="4000" dirty="0"/>
          </a:p>
        </p:txBody>
      </p:sp>
      <p:graphicFrame>
        <p:nvGraphicFramePr>
          <p:cNvPr id="3" name="Table 2"/>
          <p:cNvGraphicFramePr>
            <a:graphicFrameLocks noGrp="1"/>
          </p:cNvGraphicFramePr>
          <p:nvPr/>
        </p:nvGraphicFramePr>
        <p:xfrm>
          <a:off x="685800" y="1981200"/>
          <a:ext cx="8305800" cy="3276602"/>
        </p:xfrm>
        <a:graphic>
          <a:graphicData uri="http://schemas.openxmlformats.org/drawingml/2006/table">
            <a:tbl>
              <a:tblPr/>
              <a:tblGrid>
                <a:gridCol w="1357431"/>
                <a:gridCol w="776169"/>
                <a:gridCol w="1143000"/>
                <a:gridCol w="1835802"/>
                <a:gridCol w="1203177"/>
                <a:gridCol w="991630"/>
                <a:gridCol w="998591"/>
              </a:tblGrid>
              <a:tr h="468086">
                <a:tc>
                  <a:txBody>
                    <a:bodyPr/>
                    <a:lstStyle/>
                    <a:p>
                      <a:pPr algn="l" fontAlgn="b"/>
                      <a:endParaRPr lang="en-US" sz="1100" b="0" i="0" u="none" strike="noStrike" dirty="0">
                        <a:solidFill>
                          <a:schemeClr val="tx1"/>
                        </a:solidFill>
                        <a:latin typeface="Arial Mon"/>
                      </a:endParaRPr>
                    </a:p>
                  </a:txBody>
                  <a:tcPr marL="9525" marR="9525" marT="9525" marB="0" anchor="b">
                    <a:lnL>
                      <a:noFill/>
                    </a:lnL>
                    <a:lnR>
                      <a:noFill/>
                    </a:lnR>
                    <a:lnT>
                      <a:noFill/>
                    </a:lnT>
                    <a:lnB>
                      <a:noFill/>
                    </a:lnB>
                  </a:tcPr>
                </a:tc>
                <a:tc>
                  <a:txBody>
                    <a:bodyPr/>
                    <a:lstStyle/>
                    <a:p>
                      <a:pPr algn="l" fontAlgn="b"/>
                      <a:r>
                        <a:rPr lang="en-US" sz="1100" b="0" i="0" u="none" strike="noStrike">
                          <a:solidFill>
                            <a:schemeClr val="tx1"/>
                          </a:solidFill>
                          <a:latin typeface="Arial Mon"/>
                        </a:rPr>
                        <a:t>Y</a:t>
                      </a:r>
                    </a:p>
                  </a:txBody>
                  <a:tcPr marL="9525" marR="9525" marT="9525" marB="0" anchor="b">
                    <a:lnL>
                      <a:noFill/>
                    </a:lnL>
                    <a:lnR>
                      <a:noFill/>
                    </a:lnR>
                    <a:lnT>
                      <a:noFill/>
                    </a:lnT>
                    <a:lnB>
                      <a:noFill/>
                    </a:lnB>
                  </a:tcPr>
                </a:tc>
                <a:tc>
                  <a:txBody>
                    <a:bodyPr/>
                    <a:lstStyle/>
                    <a:p>
                      <a:pPr algn="l" fontAlgn="b"/>
                      <a:r>
                        <a:rPr lang="en-US" sz="1100" b="0" i="0" u="none" strike="noStrike">
                          <a:solidFill>
                            <a:schemeClr val="tx1"/>
                          </a:solidFill>
                          <a:latin typeface="Arial Mon"/>
                        </a:rPr>
                        <a:t>X1</a:t>
                      </a:r>
                    </a:p>
                  </a:txBody>
                  <a:tcPr marL="9525" marR="9525" marT="9525" marB="0" anchor="b">
                    <a:lnL>
                      <a:noFill/>
                    </a:lnL>
                    <a:lnR>
                      <a:noFill/>
                    </a:lnR>
                    <a:lnT>
                      <a:noFill/>
                    </a:lnT>
                    <a:lnB>
                      <a:noFill/>
                    </a:lnB>
                  </a:tcPr>
                </a:tc>
                <a:tc>
                  <a:txBody>
                    <a:bodyPr/>
                    <a:lstStyle/>
                    <a:p>
                      <a:pPr algn="l" fontAlgn="b"/>
                      <a:r>
                        <a:rPr lang="en-US" sz="1100" b="0" i="0" u="none" strike="noStrike">
                          <a:solidFill>
                            <a:schemeClr val="tx1"/>
                          </a:solidFill>
                          <a:latin typeface="Arial Mon"/>
                        </a:rPr>
                        <a:t>X2</a:t>
                      </a:r>
                    </a:p>
                  </a:txBody>
                  <a:tcPr marL="9525" marR="9525" marT="9525" marB="0" anchor="b">
                    <a:lnL>
                      <a:noFill/>
                    </a:lnL>
                    <a:lnR>
                      <a:noFill/>
                    </a:lnR>
                    <a:lnT>
                      <a:noFill/>
                    </a:lnT>
                    <a:lnB>
                      <a:noFill/>
                    </a:lnB>
                  </a:tcPr>
                </a:tc>
                <a:tc>
                  <a:txBody>
                    <a:bodyPr/>
                    <a:lstStyle/>
                    <a:p>
                      <a:pPr algn="l" fontAlgn="b"/>
                      <a:r>
                        <a:rPr lang="en-US" sz="1100" b="0" i="0" u="none" strike="noStrike" dirty="0">
                          <a:solidFill>
                            <a:schemeClr val="tx1"/>
                          </a:solidFill>
                          <a:latin typeface="Arial Mon"/>
                        </a:rPr>
                        <a:t>X3</a:t>
                      </a:r>
                    </a:p>
                  </a:txBody>
                  <a:tcPr marL="9525" marR="9525" marT="9525" marB="0" anchor="b">
                    <a:lnL>
                      <a:noFill/>
                    </a:lnL>
                    <a:lnR>
                      <a:noFill/>
                    </a:lnR>
                    <a:lnT>
                      <a:noFill/>
                    </a:lnT>
                    <a:lnB>
                      <a:noFill/>
                    </a:lnB>
                  </a:tcPr>
                </a:tc>
                <a:tc>
                  <a:txBody>
                    <a:bodyPr/>
                    <a:lstStyle/>
                    <a:p>
                      <a:pPr algn="l" fontAlgn="b"/>
                      <a:r>
                        <a:rPr lang="en-US" sz="1100" b="0" i="0" u="none" strike="noStrike">
                          <a:solidFill>
                            <a:schemeClr val="tx1"/>
                          </a:solidFill>
                          <a:latin typeface="Arial Mon"/>
                        </a:rPr>
                        <a:t>X4</a:t>
                      </a:r>
                    </a:p>
                  </a:txBody>
                  <a:tcPr marL="9525" marR="9525" marT="9525" marB="0" anchor="b">
                    <a:lnL>
                      <a:noFill/>
                    </a:lnL>
                    <a:lnR>
                      <a:noFill/>
                    </a:lnR>
                    <a:lnT>
                      <a:noFill/>
                    </a:lnT>
                    <a:lnB>
                      <a:noFill/>
                    </a:lnB>
                  </a:tcPr>
                </a:tc>
                <a:tc>
                  <a:txBody>
                    <a:bodyPr/>
                    <a:lstStyle/>
                    <a:p>
                      <a:pPr algn="l" fontAlgn="b"/>
                      <a:r>
                        <a:rPr lang="en-US" sz="1100" b="0" i="0" u="none" strike="noStrike">
                          <a:solidFill>
                            <a:schemeClr val="tx1"/>
                          </a:solidFill>
                          <a:latin typeface="Arial Mon"/>
                        </a:rPr>
                        <a:t>X5</a:t>
                      </a:r>
                    </a:p>
                  </a:txBody>
                  <a:tcPr marL="9525" marR="9525" marT="9525" marB="0" anchor="b">
                    <a:lnL>
                      <a:noFill/>
                    </a:lnL>
                    <a:lnR>
                      <a:noFill/>
                    </a:lnR>
                    <a:lnT>
                      <a:noFill/>
                    </a:lnT>
                    <a:lnB>
                      <a:noFill/>
                    </a:lnB>
                  </a:tcPr>
                </a:tc>
              </a:tr>
              <a:tr h="468086">
                <a:tc>
                  <a:txBody>
                    <a:bodyPr/>
                    <a:lstStyle/>
                    <a:p>
                      <a:pPr algn="l" fontAlgn="b"/>
                      <a:r>
                        <a:rPr lang="en-US" sz="1100" b="0" i="0" u="none" strike="noStrike">
                          <a:solidFill>
                            <a:schemeClr val="tx1"/>
                          </a:solidFill>
                          <a:latin typeface="Arial Mon"/>
                        </a:rPr>
                        <a:t>Y</a:t>
                      </a:r>
                    </a:p>
                  </a:txBody>
                  <a:tcPr marL="9525" marR="9525" marT="952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6.78E+16</a:t>
                      </a:r>
                    </a:p>
                  </a:txBody>
                  <a:tcPr marL="9525" marR="9525" marT="952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5.66E+16</a:t>
                      </a:r>
                    </a:p>
                  </a:txBody>
                  <a:tcPr marL="9525" marR="9525" marT="952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5.37E+15</a:t>
                      </a:r>
                    </a:p>
                  </a:txBody>
                  <a:tcPr marL="9525" marR="9525" marT="952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1.83E+16</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-4.75E+15</a:t>
                      </a:r>
                    </a:p>
                  </a:txBody>
                  <a:tcPr marL="9525" marR="9525" marT="9525" marB="0" anchor="b">
                    <a:lnL>
                      <a:noFill/>
                    </a:lnL>
                    <a:lnR>
                      <a:noFill/>
                    </a:lnR>
                    <a:lnT>
                      <a:noFill/>
                    </a:lnT>
                    <a:lnB>
                      <a:noFill/>
                    </a:lnB>
                  </a:tcPr>
                </a:tc>
                <a:tc>
                  <a:txBody>
                    <a:bodyPr/>
                    <a:lstStyle/>
                    <a:p>
                      <a:pPr algn="ctr" fontAlgn="b"/>
                      <a:r>
                        <a:rPr lang="en-US" sz="1100" b="0" i="0" u="none" strike="noStrike">
                          <a:solidFill>
                            <a:schemeClr val="tx1"/>
                          </a:solidFill>
                          <a:latin typeface="Arial Mon"/>
                        </a:rPr>
                        <a:t>#######</a:t>
                      </a:r>
                    </a:p>
                  </a:txBody>
                  <a:tcPr marL="9525" marR="9525" marT="9525" marB="0" anchor="b">
                    <a:lnL>
                      <a:noFill/>
                    </a:lnL>
                    <a:lnR>
                      <a:noFill/>
                    </a:lnR>
                    <a:lnT>
                      <a:noFill/>
                    </a:lnT>
                    <a:lnB>
                      <a:noFill/>
                    </a:lnB>
                  </a:tcPr>
                </a:tc>
              </a:tr>
              <a:tr h="468086">
                <a:tc>
                  <a:txBody>
                    <a:bodyPr/>
                    <a:lstStyle/>
                    <a:p>
                      <a:pPr algn="l" fontAlgn="b"/>
                      <a:r>
                        <a:rPr lang="en-US" sz="1100" b="0" i="0" u="none" strike="noStrike">
                          <a:solidFill>
                            <a:schemeClr val="tx1"/>
                          </a:solidFill>
                          <a:latin typeface="Arial Mon"/>
                        </a:rPr>
                        <a:t>X1</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5.66E+16</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6.57E+16</a:t>
                      </a:r>
                    </a:p>
                  </a:txBody>
                  <a:tcPr marL="9525" marR="9525" marT="952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1.66E+16</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4.68E+15</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-6.07E+15</a:t>
                      </a:r>
                    </a:p>
                  </a:txBody>
                  <a:tcPr marL="9525" marR="9525" marT="9525" marB="0" anchor="b">
                    <a:lnL>
                      <a:noFill/>
                    </a:lnL>
                    <a:lnR>
                      <a:noFill/>
                    </a:lnR>
                    <a:lnT>
                      <a:noFill/>
                    </a:lnT>
                    <a:lnB>
                      <a:noFill/>
                    </a:lnB>
                  </a:tcPr>
                </a:tc>
                <a:tc>
                  <a:txBody>
                    <a:bodyPr/>
                    <a:lstStyle/>
                    <a:p>
                      <a:pPr algn="ctr" fontAlgn="b"/>
                      <a:r>
                        <a:rPr lang="en-US" sz="1100" b="0" i="0" u="none" strike="noStrike">
                          <a:solidFill>
                            <a:schemeClr val="tx1"/>
                          </a:solidFill>
                          <a:latin typeface="Arial Mon"/>
                        </a:rPr>
                        <a:t>#######</a:t>
                      </a:r>
                    </a:p>
                  </a:txBody>
                  <a:tcPr marL="9525" marR="9525" marT="9525" marB="0" anchor="b">
                    <a:lnL>
                      <a:noFill/>
                    </a:lnL>
                    <a:lnR>
                      <a:noFill/>
                    </a:lnR>
                    <a:lnT>
                      <a:noFill/>
                    </a:lnT>
                    <a:lnB>
                      <a:noFill/>
                    </a:lnB>
                  </a:tcPr>
                </a:tc>
              </a:tr>
              <a:tr h="468086">
                <a:tc>
                  <a:txBody>
                    <a:bodyPr/>
                    <a:lstStyle/>
                    <a:p>
                      <a:pPr algn="l" fontAlgn="b"/>
                      <a:r>
                        <a:rPr lang="en-US" sz="1100" b="0" i="0" u="none" strike="noStrike">
                          <a:solidFill>
                            <a:schemeClr val="tx1"/>
                          </a:solidFill>
                          <a:latin typeface="Arial Mon"/>
                        </a:rPr>
                        <a:t>X2</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5.37E+15</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1.66E+16</a:t>
                      </a:r>
                    </a:p>
                  </a:txBody>
                  <a:tcPr marL="9525" marR="9525" marT="952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1.61E+16</a:t>
                      </a:r>
                    </a:p>
                  </a:txBody>
                  <a:tcPr marL="9525" marR="9525" marT="952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6.21E+15</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1.71E+16</a:t>
                      </a:r>
                    </a:p>
                  </a:txBody>
                  <a:tcPr marL="9525" marR="9525" marT="9525" marB="0" anchor="b">
                    <a:lnL>
                      <a:noFill/>
                    </a:lnL>
                    <a:lnR>
                      <a:noFill/>
                    </a:lnR>
                    <a:lnT>
                      <a:noFill/>
                    </a:lnT>
                    <a:lnB>
                      <a:noFill/>
                    </a:lnB>
                  </a:tcPr>
                </a:tc>
                <a:tc>
                  <a:txBody>
                    <a:bodyPr/>
                    <a:lstStyle/>
                    <a:p>
                      <a:pPr algn="ctr" fontAlgn="b"/>
                      <a:r>
                        <a:rPr lang="en-US" sz="1100" b="0" i="0" u="none" strike="noStrike" dirty="0">
                          <a:solidFill>
                            <a:schemeClr val="tx1"/>
                          </a:solidFill>
                          <a:latin typeface="Arial Mon"/>
                        </a:rPr>
                        <a:t>#######</a:t>
                      </a:r>
                    </a:p>
                  </a:txBody>
                  <a:tcPr marL="9525" marR="9525" marT="9525" marB="0" anchor="b">
                    <a:lnL>
                      <a:noFill/>
                    </a:lnL>
                    <a:lnR>
                      <a:noFill/>
                    </a:lnR>
                    <a:lnT>
                      <a:noFill/>
                    </a:lnT>
                    <a:lnB>
                      <a:noFill/>
                    </a:lnB>
                  </a:tcPr>
                </a:tc>
              </a:tr>
              <a:tr h="468086">
                <a:tc>
                  <a:txBody>
                    <a:bodyPr/>
                    <a:lstStyle/>
                    <a:p>
                      <a:pPr algn="l" fontAlgn="b"/>
                      <a:r>
                        <a:rPr lang="en-US" sz="1100" b="0" i="0" u="none" strike="noStrike">
                          <a:solidFill>
                            <a:schemeClr val="tx1"/>
                          </a:solidFill>
                          <a:latin typeface="Arial Mon"/>
                        </a:rPr>
                        <a:t>X3</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1.83E+16</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4.68E+15</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6.21E+15</a:t>
                      </a:r>
                    </a:p>
                  </a:txBody>
                  <a:tcPr marL="9525" marR="9525" marT="952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4.86E+16</a:t>
                      </a:r>
                    </a:p>
                  </a:txBody>
                  <a:tcPr marL="9525" marR="9525" marT="9525" marB="0" anchor="b">
                    <a:lnL>
                      <a:noFill/>
                    </a:lnL>
                    <a:lnR>
                      <a:noFill/>
                    </a:lnR>
                    <a:lnT>
                      <a:noFill/>
                    </a:lnT>
                    <a:lnB>
                      <a:noFill/>
                    </a:lnB>
                  </a:tcPr>
                </a:tc>
                <a:tc>
                  <a:txBody>
                    <a:bodyPr/>
                    <a:lstStyle/>
                    <a:p>
                      <a:pPr algn="r" fontAlgn="b"/>
                      <a:r>
                        <a:rPr lang="en-US" sz="1100" b="0" i="0" u="none" strike="noStrike" dirty="0">
                          <a:solidFill>
                            <a:schemeClr val="tx1"/>
                          </a:solidFill>
                          <a:latin typeface="Arial Mon"/>
                        </a:rPr>
                        <a:t>2.42E+16</a:t>
                      </a:r>
                    </a:p>
                  </a:txBody>
                  <a:tcPr marL="9525" marR="9525" marT="9525" marB="0" anchor="b">
                    <a:lnL>
                      <a:noFill/>
                    </a:lnL>
                    <a:lnR>
                      <a:noFill/>
                    </a:lnR>
                    <a:lnT>
                      <a:noFill/>
                    </a:lnT>
                    <a:lnB>
                      <a:noFill/>
                    </a:lnB>
                  </a:tcPr>
                </a:tc>
                <a:tc>
                  <a:txBody>
                    <a:bodyPr/>
                    <a:lstStyle/>
                    <a:p>
                      <a:pPr algn="ctr" fontAlgn="b"/>
                      <a:r>
                        <a:rPr lang="en-US" sz="1100" b="0" i="0" u="none" strike="noStrike" dirty="0">
                          <a:solidFill>
                            <a:schemeClr val="tx1"/>
                          </a:solidFill>
                          <a:latin typeface="Arial Mon"/>
                        </a:rPr>
                        <a:t>#######</a:t>
                      </a:r>
                    </a:p>
                  </a:txBody>
                  <a:tcPr marL="9525" marR="9525" marT="9525" marB="0" anchor="b">
                    <a:lnL>
                      <a:noFill/>
                    </a:lnL>
                    <a:lnR>
                      <a:noFill/>
                    </a:lnR>
                    <a:lnT>
                      <a:noFill/>
                    </a:lnT>
                    <a:lnB>
                      <a:noFill/>
                    </a:lnB>
                  </a:tcPr>
                </a:tc>
              </a:tr>
              <a:tr h="468086">
                <a:tc>
                  <a:txBody>
                    <a:bodyPr/>
                    <a:lstStyle/>
                    <a:p>
                      <a:pPr algn="l" fontAlgn="b"/>
                      <a:r>
                        <a:rPr lang="en-US" sz="1100" b="0" i="0" u="none" strike="noStrike">
                          <a:solidFill>
                            <a:schemeClr val="tx1"/>
                          </a:solidFill>
                          <a:latin typeface="Arial Mon"/>
                        </a:rPr>
                        <a:t>X4</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-4.75E+15</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-6.07E+15</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1.71E+16</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2.42E+16</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7.57E+16</a:t>
                      </a:r>
                    </a:p>
                  </a:txBody>
                  <a:tcPr marL="9525" marR="9525" marT="9525" marB="0" anchor="b">
                    <a:lnL>
                      <a:noFill/>
                    </a:lnL>
                    <a:lnR>
                      <a:noFill/>
                    </a:lnR>
                    <a:lnT>
                      <a:noFill/>
                    </a:lnT>
                    <a:lnB>
                      <a:noFill/>
                    </a:lnB>
                  </a:tcPr>
                </a:tc>
                <a:tc>
                  <a:txBody>
                    <a:bodyPr/>
                    <a:lstStyle/>
                    <a:p>
                      <a:pPr algn="ctr" fontAlgn="b"/>
                      <a:r>
                        <a:rPr lang="en-US" sz="1100" b="0" i="0" u="none" strike="noStrike" dirty="0">
                          <a:solidFill>
                            <a:schemeClr val="tx1"/>
                          </a:solidFill>
                          <a:latin typeface="Arial Mon"/>
                        </a:rPr>
                        <a:t>#######</a:t>
                      </a:r>
                    </a:p>
                  </a:txBody>
                  <a:tcPr marL="9525" marR="9525" marT="9525" marB="0" anchor="b">
                    <a:lnL>
                      <a:noFill/>
                    </a:lnL>
                    <a:lnR>
                      <a:noFill/>
                    </a:lnR>
                    <a:lnT>
                      <a:noFill/>
                    </a:lnT>
                    <a:lnB>
                      <a:noFill/>
                    </a:lnB>
                  </a:tcPr>
                </a:tc>
              </a:tr>
              <a:tr h="468086">
                <a:tc>
                  <a:txBody>
                    <a:bodyPr/>
                    <a:lstStyle/>
                    <a:p>
                      <a:pPr algn="l" fontAlgn="b"/>
                      <a:r>
                        <a:rPr lang="en-US" sz="1100" b="0" i="0" u="none" strike="noStrike">
                          <a:solidFill>
                            <a:schemeClr val="tx1"/>
                          </a:solidFill>
                          <a:latin typeface="Arial Mon"/>
                        </a:rPr>
                        <a:t>X5</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-2.78E+16</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-2.67E+16</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-8.75E+15</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1.15E+16</a:t>
                      </a:r>
                    </a:p>
                  </a:txBody>
                  <a:tcPr marL="9525" marR="9525" marT="9525" marB="0" anchor="b">
                    <a:lnL>
                      <a:noFill/>
                    </a:lnL>
                    <a:lnR>
                      <a:noFill/>
                    </a:lnR>
                    <a:lnT>
                      <a:noFill/>
                    </a:lnT>
                    <a:lnB>
                      <a:noFill/>
                    </a:lnB>
                  </a:tcPr>
                </a:tc>
                <a:tc>
                  <a:txBody>
                    <a:bodyPr/>
                    <a:lstStyle/>
                    <a:p>
                      <a:pPr algn="r" fontAlgn="b"/>
                      <a:r>
                        <a:rPr lang="en-US" sz="1100" b="0" i="0" u="none" strike="noStrike">
                          <a:solidFill>
                            <a:schemeClr val="tx1"/>
                          </a:solidFill>
                          <a:latin typeface="Arial Mon"/>
                        </a:rPr>
                        <a:t>1.26E+17</a:t>
                      </a:r>
                    </a:p>
                  </a:txBody>
                  <a:tcPr marL="9525" marR="9525" marT="9525" marB="0" anchor="b">
                    <a:lnL>
                      <a:noFill/>
                    </a:lnL>
                    <a:lnR>
                      <a:noFill/>
                    </a:lnR>
                    <a:lnT>
                      <a:noFill/>
                    </a:lnT>
                    <a:lnB>
                      <a:noFill/>
                    </a:lnB>
                  </a:tcPr>
                </a:tc>
                <a:tc>
                  <a:txBody>
                    <a:bodyPr/>
                    <a:lstStyle/>
                    <a:p>
                      <a:pPr algn="ctr" fontAlgn="b"/>
                      <a:r>
                        <a:rPr lang="en-US" sz="1100" b="0" i="0" u="none" strike="noStrike" dirty="0">
                          <a:solidFill>
                            <a:schemeClr val="tx1"/>
                          </a:solidFill>
                          <a:latin typeface="Arial Mon"/>
                        </a:rPr>
                        <a:t>#######</a:t>
                      </a:r>
                    </a:p>
                  </a:txBody>
                  <a:tcPr marL="9525" marR="9525" marT="9525"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228598" y="2123508"/>
          <a:ext cx="8077202" cy="4124892"/>
        </p:xfrm>
        <a:graphic>
          <a:graphicData uri="http://schemas.openxmlformats.org/drawingml/2006/table">
            <a:tbl>
              <a:tblPr/>
              <a:tblGrid>
                <a:gridCol w="2731874"/>
                <a:gridCol w="2466446"/>
                <a:gridCol w="1310810"/>
                <a:gridCol w="784036"/>
                <a:gridCol w="784036"/>
              </a:tblGrid>
              <a:tr h="495552">
                <a:tc>
                  <a:txBody>
                    <a:bodyPr/>
                    <a:lstStyle/>
                    <a:p>
                      <a:pPr algn="ctr" fontAlgn="b"/>
                      <a:r>
                        <a:rPr lang="en-US" sz="1200" b="0" i="0" u="none" strike="noStrike" dirty="0">
                          <a:solidFill>
                            <a:schemeClr val="tx1"/>
                          </a:solidFill>
                          <a:latin typeface="Arial Mon"/>
                        </a:rPr>
                        <a:t>Dependent Variable: Y</a:t>
                      </a:r>
                    </a:p>
                  </a:txBody>
                  <a:tcPr marL="9255" marR="9255" marT="9255" marB="0" anchor="b">
                    <a:lnL>
                      <a:noFill/>
                    </a:lnL>
                    <a:lnR>
                      <a:noFill/>
                    </a:lnR>
                    <a:lnT>
                      <a:noFill/>
                    </a:lnT>
                    <a:lnB>
                      <a:noFill/>
                    </a:lnB>
                  </a:tcPr>
                </a:tc>
                <a:tc>
                  <a:txBody>
                    <a:bodyPr/>
                    <a:lstStyle/>
                    <a:p>
                      <a:pPr algn="ctr" fontAlgn="b"/>
                      <a:endParaRPr lang="en-US" sz="1200" b="0" i="0" u="none" strike="noStrike">
                        <a:solidFill>
                          <a:schemeClr val="tx1"/>
                        </a:solidFill>
                        <a:latin typeface="Arial Mon"/>
                      </a:endParaRPr>
                    </a:p>
                  </a:txBody>
                  <a:tcPr marL="9255" marR="9255" marT="9255" marB="0" anchor="b">
                    <a:lnL>
                      <a:noFill/>
                    </a:lnL>
                    <a:lnR>
                      <a:noFill/>
                    </a:lnR>
                    <a:lnT>
                      <a:noFill/>
                    </a:lnT>
                    <a:lnB>
                      <a:noFill/>
                    </a:lnB>
                  </a:tcPr>
                </a:tc>
                <a:tc>
                  <a:txBody>
                    <a:bodyPr/>
                    <a:lstStyle/>
                    <a:p>
                      <a:pPr algn="ctr" fontAlgn="b"/>
                      <a:endParaRPr lang="en-US" sz="1200" b="0" i="0" u="none" strike="noStrike">
                        <a:solidFill>
                          <a:schemeClr val="tx1"/>
                        </a:solidFill>
                        <a:latin typeface="Arial Mon"/>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r>
              <a:tr h="191601">
                <a:tc>
                  <a:txBody>
                    <a:bodyPr/>
                    <a:lstStyle/>
                    <a:p>
                      <a:pPr algn="ctr" fontAlgn="b"/>
                      <a:r>
                        <a:rPr lang="en-US" sz="1200" b="0" i="0" u="none" strike="noStrike">
                          <a:solidFill>
                            <a:schemeClr val="tx1"/>
                          </a:solidFill>
                          <a:latin typeface="Arial Mon"/>
                        </a:rPr>
                        <a:t>Method: Least Squares</a:t>
                      </a:r>
                    </a:p>
                  </a:txBody>
                  <a:tcPr marL="9255" marR="9255" marT="9255" marB="0" anchor="b">
                    <a:lnL>
                      <a:noFill/>
                    </a:lnL>
                    <a:lnR>
                      <a:noFill/>
                    </a:lnR>
                    <a:lnT>
                      <a:noFill/>
                    </a:lnT>
                    <a:lnB>
                      <a:noFill/>
                    </a:lnB>
                  </a:tcPr>
                </a:tc>
                <a:tc>
                  <a:txBody>
                    <a:bodyPr/>
                    <a:lstStyle/>
                    <a:p>
                      <a:pPr algn="ctr" fontAlgn="b"/>
                      <a:endParaRPr lang="en-US" sz="1200" b="0" i="0" u="none" strike="noStrike" dirty="0">
                        <a:solidFill>
                          <a:schemeClr val="tx1"/>
                        </a:solidFill>
                        <a:latin typeface="Arial Mon"/>
                      </a:endParaRPr>
                    </a:p>
                  </a:txBody>
                  <a:tcPr marL="9255" marR="9255" marT="9255" marB="0" anchor="b">
                    <a:lnL>
                      <a:noFill/>
                    </a:lnL>
                    <a:lnR>
                      <a:noFill/>
                    </a:lnR>
                    <a:lnT>
                      <a:noFill/>
                    </a:lnT>
                    <a:lnB>
                      <a:noFill/>
                    </a:lnB>
                  </a:tcPr>
                </a:tc>
                <a:tc>
                  <a:txBody>
                    <a:bodyPr/>
                    <a:lstStyle/>
                    <a:p>
                      <a:pPr algn="ctr" fontAlgn="b"/>
                      <a:endParaRPr lang="en-US" sz="1200" b="0" i="0" u="none" strike="noStrike">
                        <a:solidFill>
                          <a:schemeClr val="tx1"/>
                        </a:solidFill>
                        <a:latin typeface="Arial Mon"/>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r>
              <a:tr h="191601">
                <a:tc>
                  <a:txBody>
                    <a:bodyPr/>
                    <a:lstStyle/>
                    <a:p>
                      <a:pPr algn="ctr" fontAlgn="b"/>
                      <a:r>
                        <a:rPr lang="en-US" sz="1200" b="0" i="0" u="none" strike="noStrike">
                          <a:solidFill>
                            <a:schemeClr val="tx1"/>
                          </a:solidFill>
                          <a:latin typeface="Arial Mon"/>
                        </a:rPr>
                        <a:t>Date: 01/03/05   Time: 20:12</a:t>
                      </a:r>
                    </a:p>
                  </a:txBody>
                  <a:tcPr marL="9255" marR="9255" marT="9255" marB="0" anchor="b">
                    <a:lnL>
                      <a:noFill/>
                    </a:lnL>
                    <a:lnR>
                      <a:noFill/>
                    </a:lnR>
                    <a:lnT>
                      <a:noFill/>
                    </a:lnT>
                    <a:lnB>
                      <a:noFill/>
                    </a:lnB>
                  </a:tcPr>
                </a:tc>
                <a:tc>
                  <a:txBody>
                    <a:bodyPr/>
                    <a:lstStyle/>
                    <a:p>
                      <a:pPr algn="ctr" fontAlgn="b"/>
                      <a:endParaRPr lang="en-US" sz="1200" b="0" i="0" u="none" strike="noStrike" dirty="0">
                        <a:solidFill>
                          <a:schemeClr val="tx1"/>
                        </a:solidFill>
                        <a:latin typeface="Arial Mon"/>
                      </a:endParaRPr>
                    </a:p>
                  </a:txBody>
                  <a:tcPr marL="9255" marR="9255" marT="9255" marB="0" anchor="b">
                    <a:lnL>
                      <a:noFill/>
                    </a:lnL>
                    <a:lnR>
                      <a:noFill/>
                    </a:lnR>
                    <a:lnT>
                      <a:noFill/>
                    </a:lnT>
                    <a:lnB>
                      <a:noFill/>
                    </a:lnB>
                  </a:tcPr>
                </a:tc>
                <a:tc>
                  <a:txBody>
                    <a:bodyPr/>
                    <a:lstStyle/>
                    <a:p>
                      <a:pPr algn="ctr" fontAlgn="b"/>
                      <a:endParaRPr lang="en-US" sz="1200" b="0" i="0" u="none" strike="noStrike">
                        <a:solidFill>
                          <a:schemeClr val="tx1"/>
                        </a:solidFill>
                        <a:latin typeface="Arial Mon"/>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r>
              <a:tr h="191601">
                <a:tc>
                  <a:txBody>
                    <a:bodyPr/>
                    <a:lstStyle/>
                    <a:p>
                      <a:pPr algn="ctr" fontAlgn="b"/>
                      <a:r>
                        <a:rPr lang="en-US" sz="1200" b="0" i="0" u="none" strike="noStrike">
                          <a:solidFill>
                            <a:schemeClr val="tx1"/>
                          </a:solidFill>
                          <a:latin typeface="Arial Mon"/>
                        </a:rPr>
                        <a:t>Sample: 1 10</a:t>
                      </a:r>
                    </a:p>
                  </a:txBody>
                  <a:tcPr marL="9255" marR="9255" marT="9255" marB="0" anchor="b">
                    <a:lnL>
                      <a:noFill/>
                    </a:lnL>
                    <a:lnR>
                      <a:noFill/>
                    </a:lnR>
                    <a:lnT>
                      <a:noFill/>
                    </a:lnT>
                    <a:lnB>
                      <a:noFill/>
                    </a:lnB>
                  </a:tcPr>
                </a:tc>
                <a:tc>
                  <a:txBody>
                    <a:bodyPr/>
                    <a:lstStyle/>
                    <a:p>
                      <a:pPr algn="ctr" fontAlgn="b"/>
                      <a:endParaRPr lang="en-US" sz="1200" b="0" i="0" u="none" strike="noStrike" dirty="0">
                        <a:solidFill>
                          <a:schemeClr val="tx1"/>
                        </a:solidFill>
                        <a:latin typeface="Arial Mon"/>
                      </a:endParaRPr>
                    </a:p>
                  </a:txBody>
                  <a:tcPr marL="9255" marR="9255" marT="9255" marB="0" anchor="b">
                    <a:lnL>
                      <a:noFill/>
                    </a:lnL>
                    <a:lnR>
                      <a:noFill/>
                    </a:lnR>
                    <a:lnT>
                      <a:noFill/>
                    </a:lnT>
                    <a:lnB>
                      <a:noFill/>
                    </a:lnB>
                  </a:tcPr>
                </a:tc>
                <a:tc>
                  <a:txBody>
                    <a:bodyPr/>
                    <a:lstStyle/>
                    <a:p>
                      <a:pPr algn="ctr" fontAlgn="b"/>
                      <a:endParaRPr lang="en-US" sz="1200" b="0" i="0" u="none" strike="noStrike">
                        <a:solidFill>
                          <a:schemeClr val="tx1"/>
                        </a:solidFill>
                        <a:latin typeface="Arial Mon"/>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r>
              <a:tr h="191601">
                <a:tc>
                  <a:txBody>
                    <a:bodyPr/>
                    <a:lstStyle/>
                    <a:p>
                      <a:pPr algn="ctr" fontAlgn="b"/>
                      <a:r>
                        <a:rPr lang="en-US" sz="1200" b="0" i="0" u="none" strike="noStrike">
                          <a:solidFill>
                            <a:schemeClr val="tx1"/>
                          </a:solidFill>
                          <a:latin typeface="Arial Mon"/>
                        </a:rPr>
                        <a:t>Included observations: 10</a:t>
                      </a:r>
                    </a:p>
                  </a:txBody>
                  <a:tcPr marL="9255" marR="9255" marT="9255" marB="0" anchor="b">
                    <a:lnL>
                      <a:noFill/>
                    </a:lnL>
                    <a:lnR>
                      <a:noFill/>
                    </a:lnR>
                    <a:lnT>
                      <a:noFill/>
                    </a:lnT>
                    <a:lnB>
                      <a:noFill/>
                    </a:lnB>
                  </a:tcPr>
                </a:tc>
                <a:tc>
                  <a:txBody>
                    <a:bodyPr/>
                    <a:lstStyle/>
                    <a:p>
                      <a:pPr algn="ctr" fontAlgn="b"/>
                      <a:endParaRPr lang="en-US" sz="1200" b="0" i="0" u="none" strike="noStrike" dirty="0">
                        <a:solidFill>
                          <a:schemeClr val="tx1"/>
                        </a:solidFill>
                        <a:latin typeface="Arial Mon"/>
                      </a:endParaRPr>
                    </a:p>
                  </a:txBody>
                  <a:tcPr marL="9255" marR="9255" marT="9255" marB="0" anchor="b">
                    <a:lnL>
                      <a:noFill/>
                    </a:lnL>
                    <a:lnR>
                      <a:noFill/>
                    </a:lnR>
                    <a:lnT>
                      <a:noFill/>
                    </a:lnT>
                    <a:lnB>
                      <a:noFill/>
                    </a:lnB>
                  </a:tcPr>
                </a:tc>
                <a:tc>
                  <a:txBody>
                    <a:bodyPr/>
                    <a:lstStyle/>
                    <a:p>
                      <a:pPr algn="ctr" fontAlgn="b"/>
                      <a:endParaRPr lang="en-US" sz="1200" b="0" i="0" u="none" strike="noStrike">
                        <a:solidFill>
                          <a:schemeClr val="tx1"/>
                        </a:solidFill>
                        <a:latin typeface="Arial Mon"/>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r>
              <a:tr h="191601">
                <a:tc>
                  <a:txBody>
                    <a:bodyPr/>
                    <a:lstStyle/>
                    <a:p>
                      <a:pPr algn="ctr" fontAlgn="b"/>
                      <a:endParaRPr lang="en-US" sz="1200" b="0" i="0" u="none" strike="noStrike">
                        <a:solidFill>
                          <a:schemeClr val="tx1"/>
                        </a:solidFill>
                        <a:latin typeface="Arial Mon"/>
                      </a:endParaRPr>
                    </a:p>
                  </a:txBody>
                  <a:tcPr marL="9255" marR="9255" marT="9255" marB="0" anchor="b">
                    <a:lnL>
                      <a:noFill/>
                    </a:lnL>
                    <a:lnR>
                      <a:noFill/>
                    </a:lnR>
                    <a:lnT>
                      <a:noFill/>
                    </a:lnT>
                    <a:lnB>
                      <a:noFill/>
                    </a:lnB>
                  </a:tcPr>
                </a:tc>
                <a:tc>
                  <a:txBody>
                    <a:bodyPr/>
                    <a:lstStyle/>
                    <a:p>
                      <a:pPr algn="ctr" fontAlgn="b"/>
                      <a:endParaRPr lang="en-US" sz="1200" b="0" i="0" u="none" strike="noStrike">
                        <a:solidFill>
                          <a:schemeClr val="tx1"/>
                        </a:solidFill>
                        <a:latin typeface="Arial Mon"/>
                      </a:endParaRPr>
                    </a:p>
                  </a:txBody>
                  <a:tcPr marL="9255" marR="9255" marT="9255" marB="0" anchor="b">
                    <a:lnL>
                      <a:noFill/>
                    </a:lnL>
                    <a:lnR>
                      <a:noFill/>
                    </a:lnR>
                    <a:lnT>
                      <a:noFill/>
                    </a:lnT>
                    <a:lnB>
                      <a:noFill/>
                    </a:lnB>
                  </a:tcPr>
                </a:tc>
                <a:tc>
                  <a:txBody>
                    <a:bodyPr/>
                    <a:lstStyle/>
                    <a:p>
                      <a:pPr algn="ctr" fontAlgn="b"/>
                      <a:endParaRPr lang="en-US" sz="1200" b="0" i="0" u="none" strike="noStrike">
                        <a:solidFill>
                          <a:schemeClr val="tx1"/>
                        </a:solidFill>
                        <a:latin typeface="Arial Mon"/>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r>
              <a:tr h="191601">
                <a:tc>
                  <a:txBody>
                    <a:bodyPr/>
                    <a:lstStyle/>
                    <a:p>
                      <a:pPr algn="ctr" fontAlgn="b"/>
                      <a:r>
                        <a:rPr lang="en-US" sz="1200" b="0" i="0" u="none" strike="noStrike">
                          <a:solidFill>
                            <a:schemeClr val="tx1"/>
                          </a:solidFill>
                          <a:latin typeface="Arial Mon"/>
                        </a:rPr>
                        <a:t>Variable</a:t>
                      </a:r>
                    </a:p>
                  </a:txBody>
                  <a:tcPr marL="9255" marR="9255" marT="9255" marB="0" anchor="b">
                    <a:lnL>
                      <a:noFill/>
                    </a:lnL>
                    <a:lnR>
                      <a:noFill/>
                    </a:lnR>
                    <a:lnT>
                      <a:noFill/>
                    </a:lnT>
                    <a:lnB>
                      <a:noFill/>
                    </a:lnB>
                  </a:tcPr>
                </a:tc>
                <a:tc>
                  <a:txBody>
                    <a:bodyPr/>
                    <a:lstStyle/>
                    <a:p>
                      <a:pPr algn="ctr" fontAlgn="b"/>
                      <a:r>
                        <a:rPr lang="en-US" sz="1200" b="0" i="0" u="none" strike="noStrike" dirty="0">
                          <a:solidFill>
                            <a:schemeClr val="tx1"/>
                          </a:solidFill>
                          <a:latin typeface="Arial Mon"/>
                        </a:rPr>
                        <a:t>Coefficient</a:t>
                      </a:r>
                    </a:p>
                  </a:txBody>
                  <a:tcPr marL="9255" marR="9255" marT="9255" marB="0" anchor="b">
                    <a:lnL>
                      <a:noFill/>
                    </a:lnL>
                    <a:lnR>
                      <a:noFill/>
                    </a:lnR>
                    <a:lnT>
                      <a:noFill/>
                    </a:lnT>
                    <a:lnB>
                      <a:noFill/>
                    </a:lnB>
                  </a:tcPr>
                </a:tc>
                <a:tc>
                  <a:txBody>
                    <a:bodyPr/>
                    <a:lstStyle/>
                    <a:p>
                      <a:pPr algn="ctr" fontAlgn="b"/>
                      <a:r>
                        <a:rPr lang="en-US" sz="1200" b="0" i="0" u="none" strike="noStrike" dirty="0">
                          <a:solidFill>
                            <a:schemeClr val="tx1"/>
                          </a:solidFill>
                          <a:latin typeface="Arial Mon"/>
                        </a:rPr>
                        <a:t>Std. Error</a:t>
                      </a:r>
                    </a:p>
                  </a:txBody>
                  <a:tcPr marL="9255" marR="9255" marT="9255" marB="0" anchor="b">
                    <a:lnL>
                      <a:noFill/>
                    </a:lnL>
                    <a:lnR>
                      <a:noFill/>
                    </a:lnR>
                    <a:lnT>
                      <a:noFill/>
                    </a:lnT>
                    <a:lnB>
                      <a:noFill/>
                    </a:lnB>
                  </a:tcPr>
                </a:tc>
                <a:tc>
                  <a:txBody>
                    <a:bodyPr/>
                    <a:lstStyle/>
                    <a:p>
                      <a:pPr algn="l" fontAlgn="b"/>
                      <a:r>
                        <a:rPr lang="en-US" sz="1100" b="0" i="0" u="none" strike="noStrike">
                          <a:solidFill>
                            <a:schemeClr val="tx1"/>
                          </a:solidFill>
                          <a:latin typeface="Calibri"/>
                        </a:rPr>
                        <a:t>t-Statistic</a:t>
                      </a:r>
                    </a:p>
                  </a:txBody>
                  <a:tcPr marL="9255" marR="9255" marT="9255" marB="0" anchor="b">
                    <a:lnL>
                      <a:noFill/>
                    </a:lnL>
                    <a:lnR>
                      <a:noFill/>
                    </a:lnR>
                    <a:lnT>
                      <a:noFill/>
                    </a:lnT>
                    <a:lnB>
                      <a:noFill/>
                    </a:lnB>
                  </a:tcPr>
                </a:tc>
                <a:tc>
                  <a:txBody>
                    <a:bodyPr/>
                    <a:lstStyle/>
                    <a:p>
                      <a:pPr algn="l" fontAlgn="b"/>
                      <a:r>
                        <a:rPr lang="en-US" sz="1100" b="0" i="0" u="none" strike="noStrike">
                          <a:solidFill>
                            <a:schemeClr val="tx1"/>
                          </a:solidFill>
                          <a:latin typeface="Calibri"/>
                        </a:rPr>
                        <a:t>Prob.  </a:t>
                      </a:r>
                    </a:p>
                  </a:txBody>
                  <a:tcPr marL="9255" marR="9255" marT="9255" marB="0" anchor="b">
                    <a:lnL>
                      <a:noFill/>
                    </a:lnL>
                    <a:lnR>
                      <a:noFill/>
                    </a:lnR>
                    <a:lnT>
                      <a:noFill/>
                    </a:lnT>
                    <a:lnB>
                      <a:noFill/>
                    </a:lnB>
                  </a:tcPr>
                </a:tc>
              </a:tr>
              <a:tr h="176403">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C</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24405688</a:t>
                      </a:r>
                    </a:p>
                  </a:txBody>
                  <a:tcPr marL="9255" marR="9255" marT="9255" marB="0" anchor="b">
                    <a:lnL>
                      <a:noFill/>
                    </a:lnL>
                    <a:lnR>
                      <a:noFill/>
                    </a:lnR>
                    <a:lnT>
                      <a:noFill/>
                    </a:lnT>
                    <a:lnB>
                      <a:noFill/>
                    </a:lnB>
                  </a:tcPr>
                </a:tc>
                <a:tc>
                  <a:txBody>
                    <a:bodyPr/>
                    <a:lstStyle/>
                    <a:p>
                      <a:pPr algn="r" fontAlgn="b"/>
                      <a:r>
                        <a:rPr lang="en-US" sz="1100" b="0" i="0" u="none" strike="noStrike" dirty="0">
                          <a:solidFill>
                            <a:schemeClr val="tx1"/>
                          </a:solidFill>
                          <a:latin typeface="Calibri"/>
                        </a:rPr>
                        <a:t>29076233</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0.839369</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0.4485</a:t>
                      </a: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X1</a:t>
                      </a:r>
                    </a:p>
                  </a:txBody>
                  <a:tcPr marL="9255" marR="9255" marT="9255" marB="0" anchor="b">
                    <a:lnL>
                      <a:noFill/>
                    </a:lnL>
                    <a:lnR>
                      <a:noFill/>
                    </a:lnR>
                    <a:lnT>
                      <a:noFill/>
                    </a:lnT>
                    <a:lnB>
                      <a:noFill/>
                    </a:lnB>
                  </a:tcPr>
                </a:tc>
                <a:tc>
                  <a:txBody>
                    <a:bodyPr/>
                    <a:lstStyle/>
                    <a:p>
                      <a:pPr algn="r" fontAlgn="b"/>
                      <a:r>
                        <a:rPr lang="en-US" sz="1100" b="0" i="0" u="none" strike="noStrike" dirty="0">
                          <a:solidFill>
                            <a:schemeClr val="tx1"/>
                          </a:solidFill>
                          <a:latin typeface="Calibri"/>
                        </a:rPr>
                        <a:t>1.242725</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0.083405</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14.89994</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0.0001</a:t>
                      </a: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X2</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-1.549009</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0.210483</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-7.35929</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0.0018</a:t>
                      </a: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X3</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0.257127</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0.079718</a:t>
                      </a:r>
                    </a:p>
                  </a:txBody>
                  <a:tcPr marL="9255" marR="9255" marT="9255" marB="0" anchor="b">
                    <a:lnL>
                      <a:noFill/>
                    </a:lnL>
                    <a:lnR>
                      <a:noFill/>
                    </a:lnR>
                    <a:lnT>
                      <a:noFill/>
                    </a:lnT>
                    <a:lnB>
                      <a:noFill/>
                    </a:lnB>
                  </a:tcPr>
                </a:tc>
                <a:tc>
                  <a:txBody>
                    <a:bodyPr/>
                    <a:lstStyle/>
                    <a:p>
                      <a:pPr algn="r" fontAlgn="b"/>
                      <a:r>
                        <a:rPr lang="en-US" sz="1100" b="0" i="0" u="none" strike="noStrike" dirty="0">
                          <a:solidFill>
                            <a:schemeClr val="tx1"/>
                          </a:solidFill>
                          <a:latin typeface="Calibri"/>
                        </a:rPr>
                        <a:t>3.225471</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0.0321</a:t>
                      </a: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X4</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0.431823</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0.104117</a:t>
                      </a:r>
                    </a:p>
                  </a:txBody>
                  <a:tcPr marL="9255" marR="9255" marT="9255" marB="0" anchor="b">
                    <a:lnL>
                      <a:noFill/>
                    </a:lnL>
                    <a:lnR>
                      <a:noFill/>
                    </a:lnR>
                    <a:lnT>
                      <a:noFill/>
                    </a:lnT>
                    <a:lnB>
                      <a:noFill/>
                    </a:lnB>
                  </a:tcPr>
                </a:tc>
                <a:tc>
                  <a:txBody>
                    <a:bodyPr/>
                    <a:lstStyle/>
                    <a:p>
                      <a:pPr algn="r" fontAlgn="b"/>
                      <a:r>
                        <a:rPr lang="en-US" sz="1100" b="0" i="0" u="none" strike="noStrike" dirty="0">
                          <a:solidFill>
                            <a:schemeClr val="tx1"/>
                          </a:solidFill>
                          <a:latin typeface="Calibri"/>
                        </a:rPr>
                        <a:t>4.147468</a:t>
                      </a:r>
                    </a:p>
                  </a:txBody>
                  <a:tcPr marL="9255" marR="9255" marT="9255" marB="0" anchor="b">
                    <a:lnL>
                      <a:noFill/>
                    </a:lnL>
                    <a:lnR>
                      <a:noFill/>
                    </a:lnR>
                    <a:lnT>
                      <a:noFill/>
                    </a:lnT>
                    <a:lnB>
                      <a:noFill/>
                    </a:lnB>
                  </a:tcPr>
                </a:tc>
                <a:tc>
                  <a:txBody>
                    <a:bodyPr/>
                    <a:lstStyle/>
                    <a:p>
                      <a:pPr algn="r" fontAlgn="b"/>
                      <a:r>
                        <a:rPr lang="en-US" sz="1100" b="0" i="0" u="none" strike="noStrike" dirty="0">
                          <a:solidFill>
                            <a:schemeClr val="tx1"/>
                          </a:solidFill>
                          <a:latin typeface="Calibri"/>
                        </a:rPr>
                        <a:t>0.0143</a:t>
                      </a: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X5</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-0.076616</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0.022688</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-3.37702</a:t>
                      </a:r>
                    </a:p>
                  </a:txBody>
                  <a:tcPr marL="9255" marR="9255" marT="9255" marB="0" anchor="b">
                    <a:lnL>
                      <a:noFill/>
                    </a:lnL>
                    <a:lnR>
                      <a:noFill/>
                    </a:lnR>
                    <a:lnT>
                      <a:noFill/>
                    </a:lnT>
                    <a:lnB>
                      <a:noFill/>
                    </a:lnB>
                  </a:tcPr>
                </a:tc>
                <a:tc>
                  <a:txBody>
                    <a:bodyPr/>
                    <a:lstStyle/>
                    <a:p>
                      <a:pPr algn="r" fontAlgn="b"/>
                      <a:r>
                        <a:rPr lang="en-US" sz="1100" b="0" i="0" u="none" strike="noStrike" dirty="0">
                          <a:solidFill>
                            <a:schemeClr val="tx1"/>
                          </a:solidFill>
                          <a:latin typeface="Calibri"/>
                        </a:rPr>
                        <a:t>0.0279</a:t>
                      </a:r>
                    </a:p>
                  </a:txBody>
                  <a:tcPr marL="9255" marR="9255" marT="9255" marB="0" anchor="b">
                    <a:lnL>
                      <a:noFill/>
                    </a:lnL>
                    <a:lnR>
                      <a:noFill/>
                    </a:lnR>
                    <a:lnT>
                      <a:noFill/>
                    </a:lnT>
                    <a:lnB>
                      <a:noFill/>
                    </a:lnB>
                  </a:tcPr>
                </a:tc>
              </a:tr>
              <a:tr h="176403">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dirty="0">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l" fontAlgn="b"/>
                      <a:endParaRPr lang="en-US" sz="1100" b="0" i="0" u="none" strike="noStrike" dirty="0">
                        <a:solidFill>
                          <a:schemeClr val="tx1"/>
                        </a:solidFill>
                        <a:latin typeface="Calibri"/>
                      </a:endParaRP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R-squared</a:t>
                      </a:r>
                    </a:p>
                  </a:txBody>
                  <a:tcPr marL="9255" marR="9255" marT="9255" marB="0" anchor="b">
                    <a:lnL>
                      <a:noFill/>
                    </a:lnL>
                    <a:lnR>
                      <a:noFill/>
                    </a:lnR>
                    <a:lnT>
                      <a:noFill/>
                    </a:lnT>
                    <a:lnB>
                      <a:noFill/>
                    </a:lnB>
                  </a:tcPr>
                </a:tc>
                <a:tc>
                  <a:txBody>
                    <a:bodyPr/>
                    <a:lstStyle/>
                    <a:p>
                      <a:pPr algn="r" fontAlgn="b"/>
                      <a:r>
                        <a:rPr lang="en-US" sz="1100" b="0" i="0" u="none" strike="noStrike" dirty="0">
                          <a:solidFill>
                            <a:schemeClr val="tx1"/>
                          </a:solidFill>
                          <a:latin typeface="Calibri"/>
                        </a:rPr>
                        <a:t>0.985747</a:t>
                      </a:r>
                    </a:p>
                  </a:txBody>
                  <a:tcPr marL="9255" marR="9255" marT="9255" marB="0" anchor="b">
                    <a:lnL>
                      <a:noFill/>
                    </a:lnL>
                    <a:lnR>
                      <a:noFill/>
                    </a:lnR>
                    <a:lnT>
                      <a:noFill/>
                    </a:lnT>
                    <a:lnB>
                      <a:noFill/>
                    </a:lnB>
                  </a:tcPr>
                </a:tc>
                <a:tc gridSpan="2">
                  <a:txBody>
                    <a:bodyPr/>
                    <a:lstStyle/>
                    <a:p>
                      <a:pPr algn="l" fontAlgn="b"/>
                      <a:r>
                        <a:rPr lang="en-US" sz="1100" b="0" i="0" u="none" strike="noStrike">
                          <a:solidFill>
                            <a:schemeClr val="tx1"/>
                          </a:solidFill>
                          <a:latin typeface="Calibri"/>
                        </a:rPr>
                        <a:t>    Mean dependent var</a:t>
                      </a:r>
                    </a:p>
                  </a:txBody>
                  <a:tcPr marL="9255" marR="9255" marT="9255" marB="0" anchor="b">
                    <a:lnL>
                      <a:noFill/>
                    </a:lnL>
                    <a:lnR>
                      <a:noFill/>
                    </a:lnR>
                    <a:lnT>
                      <a:noFill/>
                    </a:lnT>
                    <a:lnB>
                      <a:noFill/>
                    </a:lnB>
                  </a:tcPr>
                </a:tc>
                <a:tc hMerge="1">
                  <a:txBody>
                    <a:bodyPr/>
                    <a:lstStyle/>
                    <a:p>
                      <a:endParaRPr lang="en-US"/>
                    </a:p>
                  </a:txBody>
                  <a:tcPr/>
                </a:tc>
                <a:tc>
                  <a:txBody>
                    <a:bodyPr/>
                    <a:lstStyle/>
                    <a:p>
                      <a:pPr algn="r" fontAlgn="b"/>
                      <a:r>
                        <a:rPr lang="en-US" sz="1100" b="0" i="0" u="none" strike="noStrike" dirty="0">
                          <a:solidFill>
                            <a:schemeClr val="tx1"/>
                          </a:solidFill>
                          <a:latin typeface="Calibri"/>
                        </a:rPr>
                        <a:t>2.12E+08</a:t>
                      </a: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Adjusted R-squared</a:t>
                      </a:r>
                    </a:p>
                  </a:txBody>
                  <a:tcPr marL="9255" marR="9255" marT="9255" marB="0" anchor="b">
                    <a:lnL>
                      <a:noFill/>
                    </a:lnL>
                    <a:lnR>
                      <a:noFill/>
                    </a:lnR>
                    <a:lnT>
                      <a:noFill/>
                    </a:lnT>
                    <a:lnB>
                      <a:noFill/>
                    </a:lnB>
                  </a:tcPr>
                </a:tc>
                <a:tc>
                  <a:txBody>
                    <a:bodyPr/>
                    <a:lstStyle/>
                    <a:p>
                      <a:pPr algn="r" fontAlgn="b"/>
                      <a:r>
                        <a:rPr lang="en-US" sz="1100" b="0" i="0" u="none" strike="noStrike" dirty="0">
                          <a:solidFill>
                            <a:schemeClr val="tx1"/>
                          </a:solidFill>
                          <a:latin typeface="Calibri"/>
                        </a:rPr>
                        <a:t>0.967931</a:t>
                      </a:r>
                    </a:p>
                  </a:txBody>
                  <a:tcPr marL="9255" marR="9255" marT="9255" marB="0" anchor="b">
                    <a:lnL>
                      <a:noFill/>
                    </a:lnL>
                    <a:lnR>
                      <a:noFill/>
                    </a:lnR>
                    <a:lnT>
                      <a:noFill/>
                    </a:lnT>
                    <a:lnB>
                      <a:noFill/>
                    </a:lnB>
                  </a:tcPr>
                </a:tc>
                <a:tc gridSpan="2">
                  <a:txBody>
                    <a:bodyPr/>
                    <a:lstStyle/>
                    <a:p>
                      <a:pPr algn="l" fontAlgn="b"/>
                      <a:r>
                        <a:rPr lang="en-US" sz="1100" b="0" i="0" u="none" strike="noStrike">
                          <a:solidFill>
                            <a:schemeClr val="tx1"/>
                          </a:solidFill>
                          <a:latin typeface="Calibri"/>
                        </a:rPr>
                        <a:t>    S.D. dependent var</a:t>
                      </a:r>
                    </a:p>
                  </a:txBody>
                  <a:tcPr marL="9255" marR="9255" marT="9255" marB="0" anchor="b">
                    <a:lnL>
                      <a:noFill/>
                    </a:lnL>
                    <a:lnR>
                      <a:noFill/>
                    </a:lnR>
                    <a:lnT>
                      <a:noFill/>
                    </a:lnT>
                    <a:lnB>
                      <a:noFill/>
                    </a:lnB>
                  </a:tcPr>
                </a:tc>
                <a:tc hMerge="1">
                  <a:txBody>
                    <a:bodyPr/>
                    <a:lstStyle/>
                    <a:p>
                      <a:endParaRPr lang="en-US"/>
                    </a:p>
                  </a:txBody>
                  <a:tcPr/>
                </a:tc>
                <a:tc>
                  <a:txBody>
                    <a:bodyPr/>
                    <a:lstStyle/>
                    <a:p>
                      <a:pPr algn="r" fontAlgn="b"/>
                      <a:r>
                        <a:rPr lang="en-US" sz="1100" b="0" i="0" u="none" strike="noStrike" dirty="0">
                          <a:solidFill>
                            <a:schemeClr val="tx1"/>
                          </a:solidFill>
                          <a:latin typeface="Calibri"/>
                        </a:rPr>
                        <a:t>2.74E+08</a:t>
                      </a: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S.E. of regression</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49147100</a:t>
                      </a:r>
                    </a:p>
                  </a:txBody>
                  <a:tcPr marL="9255" marR="9255" marT="9255" marB="0" anchor="b">
                    <a:lnL>
                      <a:noFill/>
                    </a:lnL>
                    <a:lnR>
                      <a:noFill/>
                    </a:lnR>
                    <a:lnT>
                      <a:noFill/>
                    </a:lnT>
                    <a:lnB>
                      <a:noFill/>
                    </a:lnB>
                  </a:tcPr>
                </a:tc>
                <a:tc gridSpan="2">
                  <a:txBody>
                    <a:bodyPr/>
                    <a:lstStyle/>
                    <a:p>
                      <a:pPr algn="l" fontAlgn="b"/>
                      <a:r>
                        <a:rPr lang="en-US" sz="1100" b="0" i="0" u="none" strike="noStrike">
                          <a:solidFill>
                            <a:schemeClr val="tx1"/>
                          </a:solidFill>
                          <a:latin typeface="Calibri"/>
                        </a:rPr>
                        <a:t>    Akaike info criterion</a:t>
                      </a:r>
                    </a:p>
                  </a:txBody>
                  <a:tcPr marL="9255" marR="9255" marT="9255" marB="0" anchor="b">
                    <a:lnL>
                      <a:noFill/>
                    </a:lnL>
                    <a:lnR>
                      <a:noFill/>
                    </a:lnR>
                    <a:lnT>
                      <a:noFill/>
                    </a:lnT>
                    <a:lnB>
                      <a:noFill/>
                    </a:lnB>
                  </a:tcPr>
                </a:tc>
                <a:tc hMerge="1">
                  <a:txBody>
                    <a:bodyPr/>
                    <a:lstStyle/>
                    <a:p>
                      <a:endParaRPr lang="en-US"/>
                    </a:p>
                  </a:txBody>
                  <a:tcPr/>
                </a:tc>
                <a:tc>
                  <a:txBody>
                    <a:bodyPr/>
                    <a:lstStyle/>
                    <a:p>
                      <a:pPr algn="r" fontAlgn="b"/>
                      <a:r>
                        <a:rPr lang="en-US" sz="1100" b="0" i="0" u="none" strike="noStrike" dirty="0">
                          <a:solidFill>
                            <a:schemeClr val="tx1"/>
                          </a:solidFill>
                          <a:latin typeface="Calibri"/>
                        </a:rPr>
                        <a:t>38.54224</a:t>
                      </a: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Sum squared resid</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9.66E+15</a:t>
                      </a:r>
                    </a:p>
                  </a:txBody>
                  <a:tcPr marL="9255" marR="9255" marT="9255" marB="0" anchor="b">
                    <a:lnL>
                      <a:noFill/>
                    </a:lnL>
                    <a:lnR>
                      <a:noFill/>
                    </a:lnR>
                    <a:lnT>
                      <a:noFill/>
                    </a:lnT>
                    <a:lnB>
                      <a:noFill/>
                    </a:lnB>
                  </a:tcPr>
                </a:tc>
                <a:tc gridSpan="2">
                  <a:txBody>
                    <a:bodyPr/>
                    <a:lstStyle/>
                    <a:p>
                      <a:pPr algn="l" fontAlgn="b"/>
                      <a:r>
                        <a:rPr lang="en-US" sz="1100" b="0" i="0" u="none" strike="noStrike">
                          <a:solidFill>
                            <a:schemeClr val="tx1"/>
                          </a:solidFill>
                          <a:latin typeface="Calibri"/>
                        </a:rPr>
                        <a:t>    Schwarz criterion</a:t>
                      </a:r>
                    </a:p>
                  </a:txBody>
                  <a:tcPr marL="9255" marR="9255" marT="9255" marB="0" anchor="b">
                    <a:lnL>
                      <a:noFill/>
                    </a:lnL>
                    <a:lnR>
                      <a:noFill/>
                    </a:lnR>
                    <a:lnT>
                      <a:noFill/>
                    </a:lnT>
                    <a:lnB>
                      <a:noFill/>
                    </a:lnB>
                  </a:tcPr>
                </a:tc>
                <a:tc hMerge="1">
                  <a:txBody>
                    <a:bodyPr/>
                    <a:lstStyle/>
                    <a:p>
                      <a:endParaRPr lang="en-US"/>
                    </a:p>
                  </a:txBody>
                  <a:tcPr/>
                </a:tc>
                <a:tc>
                  <a:txBody>
                    <a:bodyPr/>
                    <a:lstStyle/>
                    <a:p>
                      <a:pPr algn="r" fontAlgn="b"/>
                      <a:r>
                        <a:rPr lang="en-US" sz="1100" b="0" i="0" u="none" strike="noStrike" dirty="0">
                          <a:solidFill>
                            <a:schemeClr val="tx1"/>
                          </a:solidFill>
                          <a:latin typeface="Calibri"/>
                        </a:rPr>
                        <a:t>38.72379</a:t>
                      </a: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Log likelihood</a:t>
                      </a:r>
                    </a:p>
                  </a:txBody>
                  <a:tcPr marL="9255" marR="9255" marT="9255" marB="0" anchor="b">
                    <a:lnL>
                      <a:noFill/>
                    </a:lnL>
                    <a:lnR>
                      <a:noFill/>
                    </a:lnR>
                    <a:lnT>
                      <a:noFill/>
                    </a:lnT>
                    <a:lnB>
                      <a:noFill/>
                    </a:lnB>
                  </a:tcPr>
                </a:tc>
                <a:tc>
                  <a:txBody>
                    <a:bodyPr/>
                    <a:lstStyle/>
                    <a:p>
                      <a:pPr algn="r" fontAlgn="b"/>
                      <a:r>
                        <a:rPr lang="en-US" sz="1100" b="0" i="0" u="none" strike="noStrike">
                          <a:solidFill>
                            <a:schemeClr val="tx1"/>
                          </a:solidFill>
                          <a:latin typeface="Calibri"/>
                        </a:rPr>
                        <a:t>-186.7112</a:t>
                      </a:r>
                    </a:p>
                  </a:txBody>
                  <a:tcPr marL="9255" marR="9255" marT="9255" marB="0" anchor="b">
                    <a:lnL>
                      <a:noFill/>
                    </a:lnL>
                    <a:lnR>
                      <a:noFill/>
                    </a:lnR>
                    <a:lnT>
                      <a:noFill/>
                    </a:lnT>
                    <a:lnB>
                      <a:noFill/>
                    </a:lnB>
                  </a:tcPr>
                </a:tc>
                <a:tc>
                  <a:txBody>
                    <a:bodyPr/>
                    <a:lstStyle/>
                    <a:p>
                      <a:pPr algn="l" fontAlgn="b"/>
                      <a:r>
                        <a:rPr lang="en-US" sz="1100" b="0" i="0" u="none" strike="noStrike">
                          <a:solidFill>
                            <a:schemeClr val="tx1"/>
                          </a:solidFill>
                          <a:latin typeface="Calibri"/>
                        </a:rPr>
                        <a:t>    F-statistic</a:t>
                      </a:r>
                    </a:p>
                  </a:txBody>
                  <a:tcPr marL="9255" marR="9255" marT="9255" marB="0" anchor="b">
                    <a:lnL>
                      <a:noFill/>
                    </a:lnL>
                    <a:lnR>
                      <a:noFill/>
                    </a:lnR>
                    <a:lnT>
                      <a:noFill/>
                    </a:lnT>
                    <a:lnB>
                      <a:noFill/>
                    </a:lnB>
                  </a:tcPr>
                </a:tc>
                <a:tc>
                  <a:txBody>
                    <a:bodyPr/>
                    <a:lstStyle/>
                    <a:p>
                      <a:pPr algn="l" fontAlgn="b"/>
                      <a:endParaRPr lang="en-US" sz="1100" b="0" i="0" u="none" strike="noStrike">
                        <a:solidFill>
                          <a:schemeClr val="tx1"/>
                        </a:solidFill>
                        <a:latin typeface="Calibri"/>
                      </a:endParaRPr>
                    </a:p>
                  </a:txBody>
                  <a:tcPr marL="9255" marR="9255" marT="9255" marB="0" anchor="b">
                    <a:lnL>
                      <a:noFill/>
                    </a:lnL>
                    <a:lnR>
                      <a:noFill/>
                    </a:lnR>
                    <a:lnT>
                      <a:noFill/>
                    </a:lnT>
                    <a:lnB>
                      <a:noFill/>
                    </a:lnB>
                  </a:tcPr>
                </a:tc>
                <a:tc>
                  <a:txBody>
                    <a:bodyPr/>
                    <a:lstStyle/>
                    <a:p>
                      <a:pPr algn="r" fontAlgn="b"/>
                      <a:r>
                        <a:rPr lang="en-US" sz="1100" b="0" i="0" u="none" strike="noStrike" dirty="0">
                          <a:solidFill>
                            <a:schemeClr val="tx1"/>
                          </a:solidFill>
                          <a:latin typeface="Calibri"/>
                        </a:rPr>
                        <a:t>55.32934</a:t>
                      </a:r>
                    </a:p>
                  </a:txBody>
                  <a:tcPr marL="9255" marR="9255" marT="9255" marB="0" anchor="b">
                    <a:lnL>
                      <a:noFill/>
                    </a:lnL>
                    <a:lnR>
                      <a:noFill/>
                    </a:lnR>
                    <a:lnT>
                      <a:noFill/>
                    </a:lnT>
                    <a:lnB>
                      <a:noFill/>
                    </a:lnB>
                  </a:tcPr>
                </a:tc>
              </a:tr>
              <a:tr h="176403">
                <a:tc>
                  <a:txBody>
                    <a:bodyPr/>
                    <a:lstStyle/>
                    <a:p>
                      <a:pPr algn="l" fontAlgn="b"/>
                      <a:r>
                        <a:rPr lang="en-US" sz="1100" b="0" i="0" u="none" strike="noStrike">
                          <a:solidFill>
                            <a:schemeClr val="tx1"/>
                          </a:solidFill>
                          <a:latin typeface="Calibri"/>
                        </a:rPr>
                        <a:t>Durbin-Watson stat</a:t>
                      </a:r>
                    </a:p>
                  </a:txBody>
                  <a:tcPr marL="9255" marR="9255" marT="9255" marB="0" anchor="b">
                    <a:lnL>
                      <a:noFill/>
                    </a:lnL>
                    <a:lnR>
                      <a:noFill/>
                    </a:lnR>
                    <a:lnT>
                      <a:noFill/>
                    </a:lnT>
                    <a:lnB>
                      <a:noFill/>
                    </a:lnB>
                  </a:tcPr>
                </a:tc>
                <a:tc>
                  <a:txBody>
                    <a:bodyPr/>
                    <a:lstStyle/>
                    <a:p>
                      <a:pPr algn="r" fontAlgn="b"/>
                      <a:r>
                        <a:rPr lang="en-US" sz="1100" b="0" i="0" u="none" strike="noStrike" dirty="0">
                          <a:solidFill>
                            <a:schemeClr val="tx1"/>
                          </a:solidFill>
                          <a:latin typeface="Calibri"/>
                        </a:rPr>
                        <a:t>2.28475</a:t>
                      </a:r>
                    </a:p>
                  </a:txBody>
                  <a:tcPr marL="9255" marR="9255" marT="9255" marB="0" anchor="b">
                    <a:lnL>
                      <a:noFill/>
                    </a:lnL>
                    <a:lnR>
                      <a:noFill/>
                    </a:lnR>
                    <a:lnT>
                      <a:noFill/>
                    </a:lnT>
                    <a:lnB>
                      <a:noFill/>
                    </a:lnB>
                  </a:tcPr>
                </a:tc>
                <a:tc gridSpan="2">
                  <a:txBody>
                    <a:bodyPr/>
                    <a:lstStyle/>
                    <a:p>
                      <a:pPr algn="l" fontAlgn="b"/>
                      <a:r>
                        <a:rPr lang="en-US" sz="1100" b="0" i="0" u="none" strike="noStrike">
                          <a:solidFill>
                            <a:schemeClr val="tx1"/>
                          </a:solidFill>
                          <a:latin typeface="Calibri"/>
                        </a:rPr>
                        <a:t>    Prob(F-statistic)</a:t>
                      </a:r>
                    </a:p>
                  </a:txBody>
                  <a:tcPr marL="9255" marR="9255" marT="9255" marB="0" anchor="b">
                    <a:lnL>
                      <a:noFill/>
                    </a:lnL>
                    <a:lnR>
                      <a:noFill/>
                    </a:lnR>
                    <a:lnT>
                      <a:noFill/>
                    </a:lnT>
                    <a:lnB>
                      <a:noFill/>
                    </a:lnB>
                  </a:tcPr>
                </a:tc>
                <a:tc hMerge="1">
                  <a:txBody>
                    <a:bodyPr/>
                    <a:lstStyle/>
                    <a:p>
                      <a:endParaRPr lang="en-US"/>
                    </a:p>
                  </a:txBody>
                  <a:tcPr/>
                </a:tc>
                <a:tc>
                  <a:txBody>
                    <a:bodyPr/>
                    <a:lstStyle/>
                    <a:p>
                      <a:pPr algn="r" fontAlgn="b"/>
                      <a:r>
                        <a:rPr lang="en-US" sz="1100" b="0" i="0" u="none" strike="noStrike" dirty="0">
                          <a:solidFill>
                            <a:schemeClr val="tx1"/>
                          </a:solidFill>
                          <a:latin typeface="Calibri"/>
                        </a:rPr>
                        <a:t>0.000876</a:t>
                      </a:r>
                    </a:p>
                  </a:txBody>
                  <a:tcPr marL="9255" marR="9255" marT="9255"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Дүгнэлт</a:t>
            </a:r>
            <a:endParaRPr lang="en-US" dirty="0"/>
          </a:p>
        </p:txBody>
      </p:sp>
      <p:sp>
        <p:nvSpPr>
          <p:cNvPr id="3" name="Content Placeholder 2"/>
          <p:cNvSpPr>
            <a:spLocks noGrp="1"/>
          </p:cNvSpPr>
          <p:nvPr>
            <p:ph idx="1"/>
          </p:nvPr>
        </p:nvSpPr>
        <p:spPr>
          <a:xfrm>
            <a:off x="457200" y="990600"/>
            <a:ext cx="8229600" cy="5318760"/>
          </a:xfrm>
        </p:spPr>
        <p:txBody>
          <a:bodyPr>
            <a:noAutofit/>
          </a:bodyPr>
          <a:lstStyle/>
          <a:p>
            <a:pPr>
              <a:buNone/>
            </a:pPr>
            <a:r>
              <a:rPr lang="mn-MN" sz="1400" b="1" i="1" dirty="0" smtClean="0"/>
              <a:t> </a:t>
            </a:r>
            <a:endParaRPr lang="en-US" sz="1400" dirty="0" smtClean="0">
              <a:latin typeface="Arial Mon" pitchFamily="34" charset="0"/>
            </a:endParaRPr>
          </a:p>
          <a:p>
            <a:r>
              <a:rPr lang="mn-MN" sz="2000" dirty="0" smtClean="0"/>
              <a:t>“</a:t>
            </a:r>
            <a:r>
              <a:rPr lang="en-US" sz="2000" dirty="0" err="1" smtClean="0">
                <a:latin typeface="Arial Mon" pitchFamily="34" charset="0"/>
              </a:rPr>
              <a:t>Õààí</a:t>
            </a:r>
            <a:r>
              <a:rPr lang="mn-MN" sz="2000" dirty="0" smtClean="0"/>
              <a:t>” Банкинд удирдамжийн дагуу дадлага хийж, тухайн байгууллагын дотоод орчин,  үй</a:t>
            </a:r>
            <a:r>
              <a:rPr lang="en-US" sz="2000" dirty="0" smtClean="0">
                <a:latin typeface="Arial Mon" pitchFamily="34" charset="0"/>
              </a:rPr>
              <a:t>à</a:t>
            </a:r>
            <a:r>
              <a:rPr lang="mn-MN" sz="2000" dirty="0" smtClean="0"/>
              <a:t>л ажиллагаатай танилцаж тайлангаа </a:t>
            </a:r>
            <a:r>
              <a:rPr lang="en-US" sz="2000" dirty="0" smtClean="0">
                <a:latin typeface="Arial Mon" pitchFamily="34" charset="0"/>
              </a:rPr>
              <a:t> ¿</a:t>
            </a:r>
            <a:r>
              <a:rPr lang="en-US" sz="2000" dirty="0" err="1" smtClean="0">
                <a:latin typeface="Arial Mon" pitchFamily="34" charset="0"/>
              </a:rPr>
              <a:t>íäñýí</a:t>
            </a:r>
            <a:r>
              <a:rPr lang="en-US" sz="2000" dirty="0" smtClean="0">
                <a:latin typeface="Arial Mon" pitchFamily="34" charset="0"/>
              </a:rPr>
              <a:t> 4 </a:t>
            </a:r>
            <a:r>
              <a:rPr lang="en-US" sz="2000" dirty="0" err="1" smtClean="0">
                <a:latin typeface="Arial Mon" pitchFamily="34" charset="0"/>
              </a:rPr>
              <a:t>á¿ëýãò</a:t>
            </a:r>
            <a:r>
              <a:rPr lang="en-US" sz="2000" dirty="0" smtClean="0">
                <a:latin typeface="Arial Mon" pitchFamily="34" charset="0"/>
              </a:rPr>
              <a:t> </a:t>
            </a:r>
            <a:r>
              <a:rPr lang="en-US" sz="2000" dirty="0" err="1" smtClean="0">
                <a:latin typeface="Arial Mon" pitchFamily="34" charset="0"/>
              </a:rPr>
              <a:t>õóâààí</a:t>
            </a:r>
            <a:r>
              <a:rPr lang="en-US" sz="2000" dirty="0" smtClean="0">
                <a:latin typeface="Arial Mon" pitchFamily="34" charset="0"/>
              </a:rPr>
              <a:t> </a:t>
            </a:r>
            <a:r>
              <a:rPr lang="mn-MN" sz="2000" dirty="0" smtClean="0"/>
              <a:t>тайлагналалаа.</a:t>
            </a:r>
            <a:endParaRPr lang="en-US" sz="2000" dirty="0" smtClean="0">
              <a:latin typeface="Arial Mon" pitchFamily="34" charset="0"/>
            </a:endParaRPr>
          </a:p>
          <a:p>
            <a:r>
              <a:rPr lang="en-US" sz="2000" i="1" dirty="0" err="1" smtClean="0">
                <a:latin typeface="Arial Mon" pitchFamily="34" charset="0"/>
              </a:rPr>
              <a:t>Õààí</a:t>
            </a:r>
            <a:r>
              <a:rPr lang="en-US" sz="2000" dirty="0" smtClean="0">
                <a:latin typeface="Arial Mon" pitchFamily="34" charset="0"/>
              </a:rPr>
              <a:t> </a:t>
            </a:r>
            <a:r>
              <a:rPr lang="mn-MN" sz="2000" dirty="0" smtClean="0"/>
              <a:t>банкны үйл ажиллагаа, бүтэц зохион байгуулалт, бүтээгдэхүүн үйлчилгээний тухай ерөнхий мэдээллийг оруулж судалсан зүйлээ, холбогдох бичиг баримтын хамт хавсарган оруулсан. </a:t>
            </a:r>
            <a:r>
              <a:rPr lang="en-US" sz="2000" dirty="0" smtClean="0">
                <a:latin typeface="Arial Mon" pitchFamily="34" charset="0"/>
              </a:rPr>
              <a:t>M</a:t>
            </a:r>
            <a:r>
              <a:rPr lang="mn-MN" sz="2000" dirty="0" smtClean="0"/>
              <a:t>өн Хаан Банк Багануур салбарын зээл ба урьдчилгаа , татварын дараах ашиг , өөрийн хөрөнгө ,хүүгийн орлого, нийт ашиг гэсэн үзүүлэлтүүдийн харьцуулан графикаар илэрхийлэн зээлийн төрлүүдийг авч үзэн эдгээр үзүүлэлтүүд нь нийт зээлд хэрхэн нөлөөлж буйд шинжилгээ хийж тайлбарласан.</a:t>
            </a:r>
            <a:r>
              <a:rPr lang="en-US" sz="2000" dirty="0" smtClean="0"/>
              <a:t> </a:t>
            </a:r>
            <a:r>
              <a:rPr lang="mn-MN" sz="2000" dirty="0" smtClean="0"/>
              <a:t>Эцэст нь хэлэхэд эконометрикийн мэргэнжлийн зүгээс зааж зөвлөх хүн байсангүй хүндрэлтэй байлаа.  Давуу тал нь гэвэл ажил дээр гараад маш хянамгай нямбай өөриймсөг  байх гэх мэт  мэдэж байвал зохих ер нь онол дээр үзээгүй зүйлсээ практикт  ажилсанаар мэдэж авсан.</a:t>
            </a:r>
            <a:endParaRPr lang="en-US" sz="2000" dirty="0" smtClean="0">
              <a:latin typeface="Arial Mon" pitchFamily="34" charset="0"/>
            </a:endParaRPr>
          </a:p>
          <a:p>
            <a:endParaRPr lang="en-US" sz="2000" dirty="0">
              <a:latin typeface="Arial Mon"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194</TotalTime>
  <Words>1113</Words>
  <Application>Microsoft Office PowerPoint</Application>
  <PresentationFormat>On-screen Show (4:3)</PresentationFormat>
  <Paragraphs>467</Paragraphs>
  <Slides>21</Slides>
  <Notes>1</Notes>
  <HiddenSlides>1</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Мэргэшүүлэх дадлагын тайлан</vt:lpstr>
      <vt:lpstr>Хаан Банк Багануур салбар</vt:lpstr>
      <vt:lpstr>Хан Банк Багануур салбар танилцуулга</vt:lpstr>
      <vt:lpstr>Зээл ба харилцагчдад олгосон зээл</vt:lpstr>
      <vt:lpstr>Эрсдэл , зээлийн эрсдэл</vt:lpstr>
      <vt:lpstr>Зээлийн насжилтын шинжилгээ</vt:lpstr>
      <vt:lpstr>Судалгаа шинжилгээ</vt:lpstr>
      <vt:lpstr>График</vt:lpstr>
      <vt:lpstr>Нэгтгэсэн график</vt:lpstr>
      <vt:lpstr>Татварын дараахь ашиг</vt:lpstr>
      <vt:lpstr>Хүүгийн орлого</vt:lpstr>
      <vt:lpstr>Нийт ашиг</vt:lpstr>
      <vt:lpstr>Өөрийн хөрөнгө</vt:lpstr>
      <vt:lpstr>Зээл ба урьдчилгаа</vt:lpstr>
      <vt:lpstr>Slide 15</vt:lpstr>
      <vt:lpstr>Тархалтын цуваа</vt:lpstr>
      <vt:lpstr>Зээл , өөрийн хөрөнгө, нийт ашиг, татварын дараах ашиг, хүүгийн орлого </vt:lpstr>
      <vt:lpstr>  Correlation Matrix</vt:lpstr>
      <vt:lpstr>Covariances  Matrix  </vt:lpstr>
      <vt:lpstr>Slide 20</vt:lpstr>
      <vt:lpstr>Дүгнэлт</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Мэргэжлийн дадлагын тайлан</dc:title>
  <dc:creator>user</dc:creator>
  <cp:lastModifiedBy>mat</cp:lastModifiedBy>
  <cp:revision>24</cp:revision>
  <dcterms:created xsi:type="dcterms:W3CDTF">2005-01-03T11:27:00Z</dcterms:created>
  <dcterms:modified xsi:type="dcterms:W3CDTF">2011-03-17T07:04:14Z</dcterms:modified>
</cp:coreProperties>
</file>