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94" r:id="rId2"/>
    <p:sldId id="295" r:id="rId3"/>
    <p:sldId id="293" r:id="rId4"/>
    <p:sldId id="297" r:id="rId5"/>
    <p:sldId id="298" r:id="rId6"/>
    <p:sldId id="299" r:id="rId7"/>
    <p:sldId id="300" r:id="rId8"/>
    <p:sldId id="301" r:id="rId9"/>
    <p:sldId id="302" r:id="rId10"/>
    <p:sldId id="303" r:id="rId11"/>
    <p:sldId id="304" r:id="rId12"/>
    <p:sldId id="305" r:id="rId13"/>
    <p:sldId id="306" r:id="rId14"/>
    <p:sldId id="256" r:id="rId15"/>
    <p:sldId id="258" r:id="rId16"/>
    <p:sldId id="257" r:id="rId17"/>
    <p:sldId id="259" r:id="rId18"/>
    <p:sldId id="260" r:id="rId19"/>
    <p:sldId id="268" r:id="rId20"/>
    <p:sldId id="261" r:id="rId21"/>
    <p:sldId id="262" r:id="rId22"/>
    <p:sldId id="263" r:id="rId23"/>
    <p:sldId id="264" r:id="rId24"/>
    <p:sldId id="265" r:id="rId25"/>
    <p:sldId id="266" r:id="rId26"/>
    <p:sldId id="267" r:id="rId27"/>
    <p:sldId id="269" r:id="rId28"/>
    <p:sldId id="270" r:id="rId29"/>
    <p:sldId id="271"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7" r:id="rId43"/>
    <p:sldId id="288" r:id="rId44"/>
    <p:sldId id="286" r:id="rId45"/>
    <p:sldId id="289" r:id="rId46"/>
    <p:sldId id="290" r:id="rId47"/>
    <p:sldId id="291" r:id="rId48"/>
    <p:sldId id="292" r:id="rId49"/>
    <p:sldId id="296" r:id="rId50"/>
    <p:sldId id="307" r:id="rId51"/>
    <p:sldId id="308" r:id="rId52"/>
    <p:sldId id="309"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6" autoAdjust="0"/>
    <p:restoredTop sz="94660"/>
  </p:normalViewPr>
  <p:slideViewPr>
    <p:cSldViewPr>
      <p:cViewPr varScale="1">
        <p:scale>
          <a:sx n="65" d="100"/>
          <a:sy n="65" d="100"/>
        </p:scale>
        <p:origin x="-1440"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5/28/2014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5/28/2014</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5/28/2014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5/28/2014</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5/28/2014</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5/28/2014</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5/28/2014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myabakus.com/en/blog/what-is-myabaku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myabakus.com/en/testimonial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myabakus.com/en/why"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myabakus.com/en/signup"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latin typeface="Times New Roman" panose="02020603050405020304" pitchFamily="18" charset="0"/>
                <a:cs typeface="Times New Roman" panose="02020603050405020304" pitchFamily="18" charset="0"/>
              </a:rPr>
              <a:t>ACCOUNTING SOFTWARE</a:t>
            </a:r>
            <a:endParaRPr lang="en-US"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40522" y="1600200"/>
            <a:ext cx="7300955" cy="4873625"/>
          </a:xfrm>
        </p:spPr>
      </p:pic>
    </p:spTree>
    <p:extLst>
      <p:ext uri="{BB962C8B-B14F-4D97-AF65-F5344CB8AC3E}">
        <p14:creationId xmlns:p14="http://schemas.microsoft.com/office/powerpoint/2010/main" val="31231685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rgbClr val="FF0000"/>
                </a:solidFill>
                <a:latin typeface="Times New Roman" panose="02020603050405020304" pitchFamily="18" charset="0"/>
                <a:cs typeface="Times New Roman" panose="02020603050405020304" pitchFamily="18" charset="0"/>
              </a:rPr>
              <a:t>Life made easy with Accounting </a:t>
            </a:r>
            <a:r>
              <a:rPr lang="en-US" dirty="0" smtClean="0">
                <a:solidFill>
                  <a:srgbClr val="FF0000"/>
                </a:solidFill>
                <a:latin typeface="Times New Roman" panose="02020603050405020304" pitchFamily="18" charset="0"/>
                <a:cs typeface="Times New Roman" panose="02020603050405020304" pitchFamily="18" charset="0"/>
              </a:rPr>
              <a:t>Software</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marL="0" indent="0" algn="just" fontAlgn="base">
              <a:buNone/>
            </a:pPr>
            <a:r>
              <a:rPr lang="en-US" sz="2800" dirty="0">
                <a:latin typeface="Times New Roman" panose="02020603050405020304" pitchFamily="18" charset="0"/>
                <a:cs typeface="Times New Roman" panose="02020603050405020304" pitchFamily="18" charset="0"/>
              </a:rPr>
              <a:t> Accounting Software is designed to compute account related information in a user friendly manner to compute and analyze data faster. Most software’s are designed not only to collect and analyze data but also used for functioning of business. To record and process accounting transactions within functional modules such as accounts payable/ receivable, payroll and trial balance - we employ an Accounting Software . </a:t>
            </a:r>
          </a:p>
        </p:txBody>
      </p:sp>
    </p:spTree>
    <p:extLst>
      <p:ext uri="{BB962C8B-B14F-4D97-AF65-F5344CB8AC3E}">
        <p14:creationId xmlns:p14="http://schemas.microsoft.com/office/powerpoint/2010/main" val="187810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pPr marL="0" indent="0" algn="just" fontAlgn="base">
              <a:buNone/>
            </a:pPr>
            <a:r>
              <a:rPr lang="en-US" sz="2800" dirty="0">
                <a:latin typeface="Times New Roman" panose="02020603050405020304" pitchFamily="18" charset="0"/>
                <a:cs typeface="Times New Roman" panose="02020603050405020304" pitchFamily="18" charset="0"/>
              </a:rPr>
              <a:t>It functions as an Accounting Information System. At first glance all accounting software look similar but beyond these core attributes lie dozens of other features covering a vast array of functions and services. Some of these features can be considered indispensable. Many others however, are marginally useful or nothing more than marketing gimmicks. </a:t>
            </a:r>
          </a:p>
        </p:txBody>
      </p:sp>
    </p:spTree>
    <p:extLst>
      <p:ext uri="{BB962C8B-B14F-4D97-AF65-F5344CB8AC3E}">
        <p14:creationId xmlns:p14="http://schemas.microsoft.com/office/powerpoint/2010/main" val="2042697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Reporting and Analysis </a:t>
            </a:r>
          </a:p>
        </p:txBody>
      </p:sp>
      <p:sp>
        <p:nvSpPr>
          <p:cNvPr id="3" name="Content Placeholder 2"/>
          <p:cNvSpPr>
            <a:spLocks noGrp="1"/>
          </p:cNvSpPr>
          <p:nvPr>
            <p:ph sz="quarter" idx="1"/>
          </p:nvPr>
        </p:nvSpPr>
        <p:spPr/>
        <p:txBody>
          <a:bodyPr>
            <a:normAutofit/>
          </a:bodyPr>
          <a:lstStyle/>
          <a:p>
            <a:pPr algn="just"/>
            <a:r>
              <a:rPr lang="en-US" sz="3200" dirty="0"/>
              <a:t>- Besides helping users gain insight into crucial financial activities, reporting and analysis functions help companies conform to government and industry regulations. </a:t>
            </a:r>
          </a:p>
        </p:txBody>
      </p:sp>
    </p:spTree>
    <p:extLst>
      <p:ext uri="{BB962C8B-B14F-4D97-AF65-F5344CB8AC3E}">
        <p14:creationId xmlns:p14="http://schemas.microsoft.com/office/powerpoint/2010/main" val="2908785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Graphics</a:t>
            </a:r>
          </a:p>
        </p:txBody>
      </p:sp>
      <p:sp>
        <p:nvSpPr>
          <p:cNvPr id="3" name="Content Placeholder 2"/>
          <p:cNvSpPr>
            <a:spLocks noGrp="1"/>
          </p:cNvSpPr>
          <p:nvPr>
            <p:ph sz="quarter" idx="1"/>
          </p:nvPr>
        </p:nvSpPr>
        <p:spPr/>
        <p:txBody>
          <a:bodyPr>
            <a:normAutofit/>
          </a:bodyPr>
          <a:lstStyle/>
          <a:p>
            <a:r>
              <a:rPr lang="en-US" sz="2800" dirty="0"/>
              <a:t>- Accounting is a numbers-focused activity. Yet graphics , in the form of charts and other illustrative formats, is a powerful tool that can be used to present trends and other concepts in a way that numbers alone can’t convey. </a:t>
            </a:r>
          </a:p>
          <a:p>
            <a:endParaRPr lang="en-US" sz="2800" dirty="0"/>
          </a:p>
        </p:txBody>
      </p:sp>
    </p:spTree>
    <p:extLst>
      <p:ext uri="{BB962C8B-B14F-4D97-AF65-F5344CB8AC3E}">
        <p14:creationId xmlns:p14="http://schemas.microsoft.com/office/powerpoint/2010/main" val="3749484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Automation</a:t>
            </a:r>
            <a:endParaRPr lang="en-US" sz="3600" dirty="0"/>
          </a:p>
        </p:txBody>
      </p:sp>
      <p:sp>
        <p:nvSpPr>
          <p:cNvPr id="3" name="Content Placeholder 2"/>
          <p:cNvSpPr>
            <a:spLocks noGrp="1"/>
          </p:cNvSpPr>
          <p:nvPr>
            <p:ph sz="quarter" idx="1"/>
          </p:nvPr>
        </p:nvSpPr>
        <p:spPr/>
        <p:txBody>
          <a:bodyPr>
            <a:normAutofit/>
          </a:bodyPr>
          <a:lstStyle/>
          <a:p>
            <a:pPr algn="just"/>
            <a:r>
              <a:rPr lang="en-US" sz="2800" dirty="0" smtClean="0"/>
              <a:t>- </a:t>
            </a:r>
            <a:r>
              <a:rPr lang="en-US" sz="2800" dirty="0"/>
              <a:t>For many business concerns support for simple accounting transactions and basic financial management tasks just isn’t enough. Many companies require the full amount of employee expenses, payrolls and time sheets, company and departmental budgets, purchase requisitions and other complex financial activities. </a:t>
            </a:r>
          </a:p>
          <a:p>
            <a:endParaRPr lang="en-US" sz="2800" dirty="0"/>
          </a:p>
        </p:txBody>
      </p:sp>
    </p:spTree>
    <p:extLst>
      <p:ext uri="{BB962C8B-B14F-4D97-AF65-F5344CB8AC3E}">
        <p14:creationId xmlns:p14="http://schemas.microsoft.com/office/powerpoint/2010/main" val="4220362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Automatic Updates </a:t>
            </a:r>
          </a:p>
        </p:txBody>
      </p:sp>
      <p:sp>
        <p:nvSpPr>
          <p:cNvPr id="3" name="Content Placeholder 2"/>
          <p:cNvSpPr>
            <a:spLocks noGrp="1"/>
          </p:cNvSpPr>
          <p:nvPr>
            <p:ph sz="quarter" idx="1"/>
          </p:nvPr>
        </p:nvSpPr>
        <p:spPr/>
        <p:txBody>
          <a:bodyPr>
            <a:normAutofit/>
          </a:bodyPr>
          <a:lstStyle/>
          <a:p>
            <a:pPr algn="just"/>
            <a:r>
              <a:rPr lang="en-US" sz="3200" dirty="0" smtClean="0"/>
              <a:t>- </a:t>
            </a:r>
            <a:r>
              <a:rPr lang="en-US" sz="3200" dirty="0"/>
              <a:t>Using out-of-date accounting software is like eating food that has passed its date of expiry. Tax laws, regulations and financial practices change over time, so it is vital to use software that receives fast, user-transparent and automatic updates</a:t>
            </a:r>
          </a:p>
          <a:p>
            <a:endParaRPr lang="en-US" sz="3200" dirty="0"/>
          </a:p>
        </p:txBody>
      </p:sp>
    </p:spTree>
    <p:extLst>
      <p:ext uri="{BB962C8B-B14F-4D97-AF65-F5344CB8AC3E}">
        <p14:creationId xmlns:p14="http://schemas.microsoft.com/office/powerpoint/2010/main" val="1252545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Customization</a:t>
            </a:r>
            <a:endParaRPr lang="en-US" sz="3200" dirty="0"/>
          </a:p>
        </p:txBody>
      </p:sp>
      <p:sp>
        <p:nvSpPr>
          <p:cNvPr id="3" name="Content Placeholder 2"/>
          <p:cNvSpPr>
            <a:spLocks noGrp="1"/>
          </p:cNvSpPr>
          <p:nvPr>
            <p:ph sz="quarter" idx="1"/>
          </p:nvPr>
        </p:nvSpPr>
        <p:spPr/>
        <p:txBody>
          <a:bodyPr>
            <a:normAutofit/>
          </a:bodyPr>
          <a:lstStyle/>
          <a:p>
            <a:pPr algn="just"/>
            <a:r>
              <a:rPr lang="en-US" sz="3200" dirty="0" smtClean="0"/>
              <a:t>- </a:t>
            </a:r>
            <a:r>
              <a:rPr lang="en-US" sz="3200" dirty="0"/>
              <a:t>Chances are that no accounting software will exactly match your business needs. That is why the software should allow easy customization of statements, forms, reports, screens, help systems and other program facets.</a:t>
            </a:r>
          </a:p>
          <a:p>
            <a:endParaRPr lang="en-US" sz="3200" dirty="0"/>
          </a:p>
        </p:txBody>
      </p:sp>
    </p:spTree>
    <p:extLst>
      <p:ext uri="{BB962C8B-B14F-4D97-AF65-F5344CB8AC3E}">
        <p14:creationId xmlns:p14="http://schemas.microsoft.com/office/powerpoint/2010/main" val="3394544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Interoperability</a:t>
            </a:r>
            <a:endParaRPr lang="en-US" sz="3200" dirty="0"/>
          </a:p>
        </p:txBody>
      </p:sp>
      <p:sp>
        <p:nvSpPr>
          <p:cNvPr id="3" name="Content Placeholder 2"/>
          <p:cNvSpPr>
            <a:spLocks noGrp="1"/>
          </p:cNvSpPr>
          <p:nvPr>
            <p:ph sz="quarter" idx="1"/>
          </p:nvPr>
        </p:nvSpPr>
        <p:spPr/>
        <p:txBody>
          <a:bodyPr>
            <a:normAutofit/>
          </a:bodyPr>
          <a:lstStyle/>
          <a:p>
            <a:r>
              <a:rPr lang="en-US" sz="3200" dirty="0"/>
              <a:t>  </a:t>
            </a:r>
            <a:r>
              <a:rPr lang="en-US" sz="3200" dirty="0" smtClean="0"/>
              <a:t>- </a:t>
            </a:r>
            <a:r>
              <a:rPr lang="en-US" sz="3200" dirty="0"/>
              <a:t>Data entered can be productively used by various business applications in HR, sales, shipping other key business sectors. Conversely, you may want your accounting program to draw information from other sources. </a:t>
            </a:r>
          </a:p>
          <a:p>
            <a:endParaRPr lang="en-US" sz="3200" dirty="0"/>
          </a:p>
        </p:txBody>
      </p:sp>
    </p:spTree>
    <p:extLst>
      <p:ext uri="{BB962C8B-B14F-4D97-AF65-F5344CB8AC3E}">
        <p14:creationId xmlns:p14="http://schemas.microsoft.com/office/powerpoint/2010/main" val="2877727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Internet Connectivity </a:t>
            </a:r>
            <a:endParaRPr lang="en-US" dirty="0"/>
          </a:p>
        </p:txBody>
      </p:sp>
      <p:sp>
        <p:nvSpPr>
          <p:cNvPr id="3" name="Content Placeholder 2"/>
          <p:cNvSpPr>
            <a:spLocks noGrp="1"/>
          </p:cNvSpPr>
          <p:nvPr>
            <p:ph sz="quarter" idx="1"/>
          </p:nvPr>
        </p:nvSpPr>
        <p:spPr/>
        <p:txBody>
          <a:bodyPr>
            <a:normAutofit/>
          </a:bodyPr>
          <a:lstStyle/>
          <a:p>
            <a:pPr algn="just"/>
            <a:r>
              <a:rPr lang="en-US" sz="3200" dirty="0"/>
              <a:t>- </a:t>
            </a:r>
            <a:r>
              <a:rPr lang="en-US" sz="3200" dirty="0" smtClean="0"/>
              <a:t>With </a:t>
            </a:r>
            <a:r>
              <a:rPr lang="en-US" sz="3200" dirty="0"/>
              <a:t>the world on the web accounting software should enable transmission and reception of digital documents and handle electronic fund transfers.</a:t>
            </a:r>
          </a:p>
        </p:txBody>
      </p:sp>
    </p:spTree>
    <p:extLst>
      <p:ext uri="{BB962C8B-B14F-4D97-AF65-F5344CB8AC3E}">
        <p14:creationId xmlns:p14="http://schemas.microsoft.com/office/powerpoint/2010/main" val="3353097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Scalability</a:t>
            </a:r>
          </a:p>
        </p:txBody>
      </p:sp>
      <p:sp>
        <p:nvSpPr>
          <p:cNvPr id="3" name="Content Placeholder 2"/>
          <p:cNvSpPr>
            <a:spLocks noGrp="1"/>
          </p:cNvSpPr>
          <p:nvPr>
            <p:ph sz="quarter" idx="1"/>
          </p:nvPr>
        </p:nvSpPr>
        <p:spPr/>
        <p:txBody>
          <a:bodyPr>
            <a:normAutofit/>
          </a:bodyPr>
          <a:lstStyle/>
          <a:p>
            <a:r>
              <a:rPr lang="en-US" sz="3200" dirty="0"/>
              <a:t>- </a:t>
            </a:r>
            <a:r>
              <a:rPr lang="en-US" sz="3200" dirty="0" smtClean="0"/>
              <a:t>When </a:t>
            </a:r>
            <a:r>
              <a:rPr lang="en-US" sz="3200" dirty="0"/>
              <a:t>business expands the software should keep pace through up gradation to accommodate a large number of users and a growing amount of financial data and transactions .</a:t>
            </a:r>
          </a:p>
          <a:p>
            <a:endParaRPr lang="en-US" sz="3200" dirty="0"/>
          </a:p>
        </p:txBody>
      </p:sp>
    </p:spTree>
    <p:extLst>
      <p:ext uri="{BB962C8B-B14F-4D97-AF65-F5344CB8AC3E}">
        <p14:creationId xmlns:p14="http://schemas.microsoft.com/office/powerpoint/2010/main" val="3004662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Expandability</a:t>
            </a:r>
            <a:endParaRPr lang="en-US" dirty="0"/>
          </a:p>
        </p:txBody>
      </p:sp>
      <p:sp>
        <p:nvSpPr>
          <p:cNvPr id="3" name="Content Placeholder 2"/>
          <p:cNvSpPr>
            <a:spLocks noGrp="1"/>
          </p:cNvSpPr>
          <p:nvPr>
            <p:ph sz="quarter" idx="1"/>
          </p:nvPr>
        </p:nvSpPr>
        <p:spPr/>
        <p:txBody>
          <a:bodyPr>
            <a:normAutofit/>
          </a:bodyPr>
          <a:lstStyle/>
          <a:p>
            <a:r>
              <a:rPr lang="en-US" sz="3200" dirty="0"/>
              <a:t>- </a:t>
            </a:r>
            <a:r>
              <a:rPr lang="en-US" sz="3200" dirty="0" smtClean="0"/>
              <a:t>The </a:t>
            </a:r>
            <a:r>
              <a:rPr lang="en-US" sz="3200" dirty="0"/>
              <a:t>business can grow both in size and scope. The accounting software should either offer add-on modules that allow customers to slap extra capabilities to its product or migrate to a full ERP environment .</a:t>
            </a:r>
          </a:p>
          <a:p>
            <a:endParaRPr lang="en-US" sz="3200" dirty="0"/>
          </a:p>
        </p:txBody>
      </p:sp>
    </p:spTree>
    <p:extLst>
      <p:ext uri="{BB962C8B-B14F-4D97-AF65-F5344CB8AC3E}">
        <p14:creationId xmlns:p14="http://schemas.microsoft.com/office/powerpoint/2010/main" val="28108568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Security</a:t>
            </a:r>
            <a:endParaRPr lang="en-US" sz="3600" dirty="0"/>
          </a:p>
        </p:txBody>
      </p:sp>
      <p:sp>
        <p:nvSpPr>
          <p:cNvPr id="3" name="Content Placeholder 2"/>
          <p:cNvSpPr>
            <a:spLocks noGrp="1"/>
          </p:cNvSpPr>
          <p:nvPr>
            <p:ph sz="quarter" idx="1"/>
          </p:nvPr>
        </p:nvSpPr>
        <p:spPr/>
        <p:txBody>
          <a:bodyPr>
            <a:normAutofit/>
          </a:bodyPr>
          <a:lstStyle/>
          <a:p>
            <a:pPr algn="just"/>
            <a:r>
              <a:rPr lang="en-US" sz="2800" dirty="0"/>
              <a:t>- </a:t>
            </a:r>
            <a:r>
              <a:rPr lang="en-US" sz="2800" dirty="0" smtClean="0"/>
              <a:t>The </a:t>
            </a:r>
            <a:r>
              <a:rPr lang="en-US" sz="2800" dirty="0"/>
              <a:t>entire business depends on the accounting software for its existence. If data is lost or tampered with, you stand to lose time, money, business secrets (such as sales or profit data) and, if damage is severe enough, the company itself. We should be aware of the software’s built-in security features as well as how its product’s ability to mesh with on-site safeguards (such as anti-malware technology and network firewalls). </a:t>
            </a:r>
          </a:p>
          <a:p>
            <a:endParaRPr lang="en-US" sz="2800" dirty="0"/>
          </a:p>
        </p:txBody>
      </p:sp>
    </p:spTree>
    <p:extLst>
      <p:ext uri="{BB962C8B-B14F-4D97-AF65-F5344CB8AC3E}">
        <p14:creationId xmlns:p14="http://schemas.microsoft.com/office/powerpoint/2010/main" val="929253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1752600"/>
            <a:ext cx="7162800" cy="3124200"/>
          </a:xfrm>
        </p:spPr>
        <p:txBody>
          <a:bodyPr>
            <a:noAutofit/>
          </a:bodyPr>
          <a:lstStyle/>
          <a:p>
            <a:pPr marL="182880" indent="0" algn="just" fontAlgn="base">
              <a:buNone/>
            </a:pPr>
            <a:r>
              <a:rPr lang="en-US" sz="2400" dirty="0" smtClean="0">
                <a:solidFill>
                  <a:schemeClr val="tx1"/>
                </a:solidFill>
                <a:latin typeface="Times New Roman" panose="02020603050405020304" pitchFamily="18" charset="0"/>
                <a:cs typeface="Times New Roman" panose="02020603050405020304" pitchFamily="18" charset="0"/>
              </a:rPr>
              <a:t>If </a:t>
            </a:r>
            <a:r>
              <a:rPr lang="en-US" sz="2400" dirty="0">
                <a:solidFill>
                  <a:schemeClr val="tx1"/>
                </a:solidFill>
                <a:latin typeface="Times New Roman" panose="02020603050405020304" pitchFamily="18" charset="0"/>
                <a:cs typeface="Times New Roman" panose="02020603050405020304" pitchFamily="18" charset="0"/>
              </a:rPr>
              <a:t>you are looking for an easy and fast software to manage your business, </a:t>
            </a:r>
            <a:r>
              <a:rPr lang="en-US" sz="2400" dirty="0" err="1">
                <a:solidFill>
                  <a:schemeClr val="tx1"/>
                </a:solidFill>
                <a:latin typeface="Times New Roman" panose="02020603050405020304" pitchFamily="18" charset="0"/>
                <a:cs typeface="Times New Roman" panose="02020603050405020304" pitchFamily="18" charset="0"/>
              </a:rPr>
              <a:t>myAbakus</a:t>
            </a:r>
            <a:r>
              <a:rPr lang="en-US" sz="2400" dirty="0">
                <a:solidFill>
                  <a:schemeClr val="tx1"/>
                </a:solidFill>
                <a:latin typeface="Times New Roman" panose="02020603050405020304" pitchFamily="18" charset="0"/>
                <a:cs typeface="Times New Roman" panose="02020603050405020304" pitchFamily="18" charset="0"/>
              </a:rPr>
              <a:t> can help you: </a:t>
            </a:r>
            <a:br>
              <a:rPr lang="en-US" sz="2400" dirty="0">
                <a:solidFill>
                  <a:schemeClr val="tx1"/>
                </a:solidFill>
                <a:latin typeface="Times New Roman" panose="02020603050405020304" pitchFamily="18" charset="0"/>
                <a:cs typeface="Times New Roman" panose="02020603050405020304" pitchFamily="18" charset="0"/>
              </a:rPr>
            </a:b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Send sales invoices and manage customer info </a:t>
            </a:r>
            <a:r>
              <a:rPr lang="mn-MN" sz="2400" dirty="0" smtClean="0">
                <a:solidFill>
                  <a:schemeClr val="tx1"/>
                </a:solidFill>
                <a:latin typeface="Times New Roman" panose="02020603050405020304" pitchFamily="18" charset="0"/>
                <a:cs typeface="Times New Roman" panose="02020603050405020304" pitchFamily="18" charset="0"/>
              </a:rPr>
              <a:t/>
            </a:r>
            <a:br>
              <a:rPr lang="mn-MN" sz="2400" dirty="0" smtClean="0">
                <a:solidFill>
                  <a:schemeClr val="tx1"/>
                </a:solidFill>
                <a:latin typeface="Times New Roman" panose="02020603050405020304" pitchFamily="18" charset="0"/>
                <a:cs typeface="Times New Roman" panose="02020603050405020304" pitchFamily="18" charset="0"/>
              </a:rPr>
            </a:b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Track expenses, bills to pay, and cash accounts </a:t>
            </a:r>
            <a:r>
              <a:rPr lang="mn-MN" sz="2400" dirty="0" smtClean="0">
                <a:solidFill>
                  <a:schemeClr val="tx1"/>
                </a:solidFill>
                <a:latin typeface="Times New Roman" panose="02020603050405020304" pitchFamily="18" charset="0"/>
                <a:cs typeface="Times New Roman" panose="02020603050405020304" pitchFamily="18" charset="0"/>
              </a:rPr>
              <a:t/>
            </a:r>
            <a:br>
              <a:rPr lang="mn-MN" sz="2400" dirty="0" smtClean="0">
                <a:solidFill>
                  <a:schemeClr val="tx1"/>
                </a:solidFill>
                <a:latin typeface="Times New Roman" panose="02020603050405020304" pitchFamily="18" charset="0"/>
                <a:cs typeface="Times New Roman" panose="02020603050405020304" pitchFamily="18" charset="0"/>
              </a:rPr>
            </a:b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Manage inventory, cash flow and more! No accountant or accounting knowledge required, so we recommend that the accountant sticks to its own: </a:t>
            </a:r>
            <a:r>
              <a:rPr lang="en-US" sz="2400" dirty="0" smtClean="0">
                <a:solidFill>
                  <a:schemeClr val="tx1"/>
                </a:solidFill>
                <a:latin typeface="Times New Roman" panose="02020603050405020304" pitchFamily="18" charset="0"/>
                <a:cs typeface="Times New Roman" panose="02020603050405020304" pitchFamily="18" charset="0"/>
              </a:rPr>
              <a:t>Taxe</a:t>
            </a:r>
            <a:r>
              <a:rPr lang="en-US" sz="2400" dirty="0">
                <a:solidFill>
                  <a:schemeClr val="tx1"/>
                </a:solidFill>
                <a:latin typeface="Times New Roman" panose="02020603050405020304" pitchFamily="18" charset="0"/>
                <a:cs typeface="Times New Roman" panose="02020603050405020304" pitchFamily="18" charset="0"/>
              </a:rPr>
              <a:t>s</a:t>
            </a:r>
          </a:p>
        </p:txBody>
      </p:sp>
    </p:spTree>
    <p:extLst>
      <p:ext uri="{BB962C8B-B14F-4D97-AF65-F5344CB8AC3E}">
        <p14:creationId xmlns:p14="http://schemas.microsoft.com/office/powerpoint/2010/main" val="3356129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What is </a:t>
            </a:r>
            <a:r>
              <a:rPr lang="en-US" b="1" dirty="0" err="1">
                <a:solidFill>
                  <a:schemeClr val="tx1"/>
                </a:solidFill>
                <a:latin typeface="Times New Roman" panose="02020603050405020304" pitchFamily="18" charset="0"/>
                <a:cs typeface="Times New Roman" panose="02020603050405020304" pitchFamily="18" charset="0"/>
              </a:rPr>
              <a:t>myAbakus</a:t>
            </a:r>
            <a:r>
              <a:rPr lang="en-US" b="1"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algn="just" fontAlgn="base"/>
            <a:r>
              <a:rPr lang="en-US" sz="2800" u="sng" dirty="0" err="1" smtClean="0">
                <a:latin typeface="Times New Roman" panose="02020603050405020304" pitchFamily="18" charset="0"/>
                <a:cs typeface="Times New Roman" panose="02020603050405020304" pitchFamily="18" charset="0"/>
                <a:hlinkClick r:id="rId2"/>
              </a:rPr>
              <a:t>myAbakus</a:t>
            </a:r>
            <a:r>
              <a:rPr lang="en-US" sz="2800" u="sng" dirty="0" smtClean="0">
                <a:latin typeface="Times New Roman" panose="02020603050405020304" pitchFamily="18" charset="0"/>
                <a:cs typeface="Times New Roman" panose="02020603050405020304" pitchFamily="18" charset="0"/>
                <a:hlinkClick r:id="rId2"/>
              </a:rPr>
              <a:t> </a:t>
            </a:r>
            <a:r>
              <a:rPr lang="en-US" sz="2800" u="sng" dirty="0">
                <a:latin typeface="Times New Roman" panose="02020603050405020304" pitchFamily="18" charset="0"/>
                <a:cs typeface="Times New Roman" panose="02020603050405020304" pitchFamily="18" charset="0"/>
                <a:hlinkClick r:id="rId2"/>
              </a:rPr>
              <a:t>is an easy to use and simple bookkeeping software</a:t>
            </a:r>
            <a:r>
              <a:rPr lang="en-US" sz="2800" dirty="0">
                <a:latin typeface="Times New Roman" panose="02020603050405020304" pitchFamily="18" charset="0"/>
                <a:cs typeface="Times New Roman" panose="02020603050405020304" pitchFamily="18" charset="0"/>
              </a:rPr>
              <a:t> designed to help those who view accounting more as a management tool than a fiscal obligation and want reliable and up-to-date financial information, with the daily management and control of their businesses.</a:t>
            </a:r>
          </a:p>
          <a:p>
            <a:endParaRPr lang="en-US" sz="2800" dirty="0"/>
          </a:p>
        </p:txBody>
      </p:sp>
    </p:spTree>
    <p:extLst>
      <p:ext uri="{BB962C8B-B14F-4D97-AF65-F5344CB8AC3E}">
        <p14:creationId xmlns:p14="http://schemas.microsoft.com/office/powerpoint/2010/main" val="13274127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295400"/>
            <a:ext cx="6400800" cy="914400"/>
          </a:xfrm>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Who can use </a:t>
            </a:r>
            <a:r>
              <a:rPr lang="en-US" b="1" dirty="0" err="1">
                <a:solidFill>
                  <a:schemeClr val="tx1"/>
                </a:solidFill>
                <a:latin typeface="Times New Roman" panose="02020603050405020304" pitchFamily="18" charset="0"/>
                <a:cs typeface="Times New Roman" panose="02020603050405020304" pitchFamily="18" charset="0"/>
              </a:rPr>
              <a:t>myAbakus</a:t>
            </a:r>
            <a:r>
              <a:rPr lang="en-US" b="1"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2514600"/>
            <a:ext cx="7467600" cy="4873752"/>
          </a:xfrm>
        </p:spPr>
        <p:txBody>
          <a:bodyPr/>
          <a:lstStyle/>
          <a:p>
            <a:pPr algn="just" fontAlgn="base"/>
            <a:r>
              <a:rPr lang="en-US" dirty="0" smtClean="0">
                <a:latin typeface="Times New Roman" panose="02020603050405020304" pitchFamily="18" charset="0"/>
                <a:cs typeface="Times New Roman" panose="02020603050405020304" pitchFamily="18" charset="0"/>
              </a:rPr>
              <a:t>Any </a:t>
            </a:r>
            <a:r>
              <a:rPr lang="en-US" dirty="0">
                <a:latin typeface="Times New Roman" panose="02020603050405020304" pitchFamily="18" charset="0"/>
                <a:cs typeface="Times New Roman" panose="02020603050405020304" pitchFamily="18" charset="0"/>
              </a:rPr>
              <a:t>person, group or entity interested in keeping its accounts in order and up-to-date: entrepreneurs, small businesses, freelancers, non-profits. </a:t>
            </a:r>
            <a:r>
              <a:rPr lang="en-US" dirty="0">
                <a:latin typeface="Times New Roman" panose="02020603050405020304" pitchFamily="18" charset="0"/>
                <a:cs typeface="Times New Roman" panose="02020603050405020304" pitchFamily="18" charset="0"/>
                <a:hlinkClick r:id="rId2"/>
              </a:rPr>
              <a:t>Users of our simple bookkeeping software around the world</a:t>
            </a:r>
            <a:r>
              <a:rPr lang="en-US" dirty="0">
                <a:latin typeface="Times New Roman" panose="02020603050405020304" pitchFamily="18" charset="0"/>
                <a:cs typeface="Times New Roman" panose="02020603050405020304" pitchFamily="18" charset="0"/>
              </a:rPr>
              <a:t> are in professional services, retail, manufacturing, or simply want to keep track of personal expenses.</a:t>
            </a:r>
          </a:p>
          <a:p>
            <a:pPr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6458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Why use </a:t>
            </a:r>
            <a:r>
              <a:rPr lang="en-US" b="1" dirty="0" err="1">
                <a:solidFill>
                  <a:schemeClr val="tx1"/>
                </a:solidFill>
                <a:latin typeface="Times New Roman" panose="02020603050405020304" pitchFamily="18" charset="0"/>
                <a:cs typeface="Times New Roman" panose="02020603050405020304" pitchFamily="18" charset="0"/>
              </a:rPr>
              <a:t>myAbakus</a:t>
            </a:r>
            <a:r>
              <a:rPr lang="en-US" b="1"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lgn="just" fontAlgn="base">
              <a:buNone/>
            </a:pPr>
            <a:endParaRPr lang="en-US" dirty="0" smtClean="0">
              <a:latin typeface="Times New Roman" panose="02020603050405020304" pitchFamily="18" charset="0"/>
              <a:cs typeface="Times New Roman" panose="02020603050405020304" pitchFamily="18" charset="0"/>
              <a:hlinkClick r:id="rId2"/>
            </a:endParaRPr>
          </a:p>
          <a:p>
            <a:pPr marL="0" indent="0" algn="just" fontAlgn="base">
              <a:buNone/>
            </a:pPr>
            <a:r>
              <a:rPr lang="en-US" dirty="0" smtClean="0">
                <a:latin typeface="Times New Roman" panose="02020603050405020304" pitchFamily="18" charset="0"/>
                <a:cs typeface="Times New Roman" panose="02020603050405020304" pitchFamily="18" charset="0"/>
                <a:hlinkClick r:id="rId2"/>
              </a:rPr>
              <a:t>We </a:t>
            </a:r>
            <a:r>
              <a:rPr lang="en-US" dirty="0">
                <a:latin typeface="Times New Roman" panose="02020603050405020304" pitchFamily="18" charset="0"/>
                <a:cs typeface="Times New Roman" panose="02020603050405020304" pitchFamily="18" charset="0"/>
                <a:hlinkClick r:id="rId2"/>
              </a:rPr>
              <a:t>recommend you use our simple bookkeeping software </a:t>
            </a:r>
            <a:r>
              <a:rPr lang="en-US" dirty="0">
                <a:latin typeface="Times New Roman" panose="02020603050405020304" pitchFamily="18" charset="0"/>
                <a:cs typeface="Times New Roman" panose="02020603050405020304" pitchFamily="18" charset="0"/>
              </a:rPr>
              <a:t>because understanding and controlling your business finances is important for its survival and growth. And because given the personal effort required, you should know for sure if your business is generating (or not) an adequate profit.</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4534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43000"/>
            <a:ext cx="6400800" cy="990600"/>
          </a:xfrm>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Can I try before paying</a:t>
            </a:r>
            <a:r>
              <a:rPr lang="en-US" b="1"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2362200"/>
            <a:ext cx="7467600" cy="4111752"/>
          </a:xfrm>
        </p:spPr>
        <p:txBody>
          <a:bodyPr/>
          <a:lstStyle/>
          <a:p>
            <a:pPr algn="just" fontAlgn="base"/>
            <a:r>
              <a:rPr lang="en-US" dirty="0" smtClean="0">
                <a:latin typeface="Times New Roman" panose="02020603050405020304" pitchFamily="18" charset="0"/>
                <a:cs typeface="Times New Roman" panose="02020603050405020304" pitchFamily="18" charset="0"/>
              </a:rPr>
              <a:t>Sure</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hlinkClick r:id="rId2"/>
              </a:rPr>
              <a:t>Our simple bookkeeping software comes with a 15-day free trial period that can be extended up to 45 days</a:t>
            </a:r>
            <a:r>
              <a:rPr lang="en-US" dirty="0">
                <a:latin typeface="Times New Roman" panose="02020603050405020304" pitchFamily="18" charset="0"/>
                <a:cs typeface="Times New Roman" panose="02020603050405020304" pitchFamily="18" charset="0"/>
              </a:rPr>
              <a:t> for those who remain active entering data. And during this time you can add as many features as you want to your plan, so that you can test them adequately before buying a subscription.</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1517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371600"/>
            <a:ext cx="7086600" cy="1676400"/>
          </a:xfrm>
        </p:spPr>
        <p:txBody>
          <a:bodyPr>
            <a:normAutofit/>
          </a:bodyPr>
          <a:lstStyle/>
          <a:p>
            <a:r>
              <a:rPr lang="en-US" dirty="0" smtClean="0">
                <a:solidFill>
                  <a:srgbClr val="7030A0"/>
                </a:solidFill>
                <a:latin typeface="Times New Roman" panose="02020603050405020304" pitchFamily="18" charset="0"/>
                <a:cs typeface="Times New Roman" panose="02020603050405020304" pitchFamily="18" charset="0"/>
              </a:rPr>
              <a:t>Easy online invoicing and customer management system</a:t>
            </a:r>
            <a:r>
              <a:rPr lang="en-US" dirty="0">
                <a:solidFill>
                  <a:srgbClr val="7030A0"/>
                </a:solidFill>
                <a:latin typeface="Times New Roman" panose="02020603050405020304" pitchFamily="18" charset="0"/>
                <a:cs typeface="Times New Roman" panose="02020603050405020304" pitchFamily="18" charset="0"/>
              </a:rPr>
              <a:t/>
            </a:r>
            <a:br>
              <a:rPr lang="en-US" dirty="0">
                <a:solidFill>
                  <a:srgbClr val="7030A0"/>
                </a:solidFill>
                <a:latin typeface="Times New Roman" panose="02020603050405020304" pitchFamily="18" charset="0"/>
                <a:cs typeface="Times New Roman" panose="02020603050405020304" pitchFamily="18" charset="0"/>
              </a:rPr>
            </a:br>
            <a:endParaRPr lang="en-US" dirty="0">
              <a:solidFill>
                <a:srgbClr val="7030A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2667000"/>
            <a:ext cx="3562350" cy="3562350"/>
          </a:xfrm>
          <a:prstGeom prst="rect">
            <a:avLst/>
          </a:prstGeom>
        </p:spPr>
      </p:pic>
      <p:sp>
        <p:nvSpPr>
          <p:cNvPr id="4" name="Rectangle 3"/>
          <p:cNvSpPr/>
          <p:nvPr/>
        </p:nvSpPr>
        <p:spPr>
          <a:xfrm>
            <a:off x="762000" y="3048000"/>
            <a:ext cx="3581400" cy="2308324"/>
          </a:xfrm>
          <a:prstGeom prst="rect">
            <a:avLst/>
          </a:prstGeom>
        </p:spPr>
        <p:txBody>
          <a:bodyPr wrap="square">
            <a:spAutoFit/>
          </a:bodyPr>
          <a:lstStyle/>
          <a:p>
            <a:r>
              <a:rPr lang="en-US" sz="2400" dirty="0"/>
              <a:t>Create and customize your invoices with your company's logo, print them, or email them directly to your customers.</a:t>
            </a:r>
          </a:p>
        </p:txBody>
      </p:sp>
    </p:spTree>
    <p:extLst>
      <p:ext uri="{BB962C8B-B14F-4D97-AF65-F5344CB8AC3E}">
        <p14:creationId xmlns:p14="http://schemas.microsoft.com/office/powerpoint/2010/main" val="3682255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981200"/>
            <a:ext cx="4343400" cy="685800"/>
          </a:xfrm>
        </p:spPr>
        <p:txBody>
          <a:bodyPr>
            <a:normAutofit fontScale="90000"/>
          </a:bodyPr>
          <a:lstStyle/>
          <a:p>
            <a:r>
              <a:rPr lang="en-US" b="1" dirty="0">
                <a:solidFill>
                  <a:srgbClr val="7030A0"/>
                </a:solidFill>
              </a:rPr>
              <a:t>Easy and online invoicing</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762000" y="2895600"/>
            <a:ext cx="4557888" cy="2590800"/>
          </a:xfrm>
        </p:spPr>
      </p:pic>
      <p:sp>
        <p:nvSpPr>
          <p:cNvPr id="5" name="Rectangle 4"/>
          <p:cNvSpPr/>
          <p:nvPr/>
        </p:nvSpPr>
        <p:spPr>
          <a:xfrm>
            <a:off x="5410200" y="1447800"/>
            <a:ext cx="2971800" cy="4154984"/>
          </a:xfrm>
          <a:prstGeom prst="rect">
            <a:avLst/>
          </a:prstGeom>
        </p:spPr>
        <p:txBody>
          <a:bodyPr wrap="square">
            <a:spAutoFit/>
          </a:bodyPr>
          <a:lstStyle/>
          <a:p>
            <a:pPr algn="just"/>
            <a:r>
              <a:rPr lang="en-US" sz="2400" dirty="0">
                <a:solidFill>
                  <a:srgbClr val="333333"/>
                </a:solidFill>
                <a:latin typeface="Helvetica Neue"/>
              </a:rPr>
              <a:t>Customize your invoices with your own logo and comments, then you can print them or send them directly by e-mail. We offer the possibility of using pre-printed forms as an additional service.</a:t>
            </a:r>
            <a:endParaRPr lang="en-US" sz="2400" dirty="0"/>
          </a:p>
        </p:txBody>
      </p:sp>
    </p:spTree>
    <p:extLst>
      <p:ext uri="{BB962C8B-B14F-4D97-AF65-F5344CB8AC3E}">
        <p14:creationId xmlns:p14="http://schemas.microsoft.com/office/powerpoint/2010/main" val="16690327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Customer management (CRM)</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71311" y="1828800"/>
            <a:ext cx="4557889" cy="2590800"/>
          </a:xfrm>
        </p:spPr>
      </p:pic>
      <p:sp>
        <p:nvSpPr>
          <p:cNvPr id="5" name="Rectangle 4"/>
          <p:cNvSpPr/>
          <p:nvPr/>
        </p:nvSpPr>
        <p:spPr>
          <a:xfrm>
            <a:off x="5029200" y="1600200"/>
            <a:ext cx="3352800" cy="4832092"/>
          </a:xfrm>
          <a:prstGeom prst="rect">
            <a:avLst/>
          </a:prstGeom>
        </p:spPr>
        <p:txBody>
          <a:bodyPr wrap="square">
            <a:spAutoFit/>
          </a:bodyPr>
          <a:lstStyle/>
          <a:p>
            <a:pPr algn="just"/>
            <a:r>
              <a:rPr lang="en-US" sz="2200" dirty="0">
                <a:solidFill>
                  <a:srgbClr val="333333"/>
                </a:solidFill>
                <a:latin typeface="Helvetica Neue"/>
              </a:rPr>
              <a:t>Keep all customer information in the customer management system, where you have access to detailed income and accounts receivables reports. It's the ideal way to see which are your best customers or identify which ones need special follow-up in order to retain them as customers.</a:t>
            </a:r>
            <a:endParaRPr lang="en-US" sz="2200" dirty="0"/>
          </a:p>
        </p:txBody>
      </p:sp>
    </p:spTree>
    <p:extLst>
      <p:ext uri="{BB962C8B-B14F-4D97-AF65-F5344CB8AC3E}">
        <p14:creationId xmlns:p14="http://schemas.microsoft.com/office/powerpoint/2010/main" val="6825151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1955"/>
            <a:ext cx="8229600" cy="1143000"/>
          </a:xfrm>
        </p:spPr>
        <p:txBody>
          <a:bodyPr/>
          <a:lstStyle/>
          <a:p>
            <a:r>
              <a:rPr lang="en-US" b="1" dirty="0">
                <a:solidFill>
                  <a:srgbClr val="7030A0"/>
                </a:solidFill>
              </a:rPr>
              <a:t>Send quotes by e-mail</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290484"/>
            <a:ext cx="4289778" cy="2438400"/>
          </a:xfrm>
        </p:spPr>
      </p:pic>
      <p:sp>
        <p:nvSpPr>
          <p:cNvPr id="5" name="Rectangle 4"/>
          <p:cNvSpPr/>
          <p:nvPr/>
        </p:nvSpPr>
        <p:spPr>
          <a:xfrm>
            <a:off x="5181600" y="1295400"/>
            <a:ext cx="3429000" cy="3816429"/>
          </a:xfrm>
          <a:prstGeom prst="rect">
            <a:avLst/>
          </a:prstGeom>
        </p:spPr>
        <p:txBody>
          <a:bodyPr wrap="square">
            <a:spAutoFit/>
          </a:bodyPr>
          <a:lstStyle/>
          <a:p>
            <a:pPr algn="just"/>
            <a:r>
              <a:rPr lang="en-US" sz="2200" dirty="0">
                <a:solidFill>
                  <a:srgbClr val="333333"/>
                </a:solidFill>
                <a:latin typeface="Helvetica Neue"/>
              </a:rPr>
              <a:t>Ever needed to send a quick quote to close a deal? In </a:t>
            </a:r>
            <a:r>
              <a:rPr lang="en-US" sz="2200" dirty="0" err="1">
                <a:solidFill>
                  <a:srgbClr val="333333"/>
                </a:solidFill>
                <a:latin typeface="Helvetica Neue"/>
              </a:rPr>
              <a:t>myAbakus</a:t>
            </a:r>
            <a:r>
              <a:rPr lang="en-US" sz="2200" dirty="0">
                <a:solidFill>
                  <a:srgbClr val="333333"/>
                </a:solidFill>
                <a:latin typeface="Helvetica Neue"/>
              </a:rPr>
              <a:t> you can create quotes with existing product and customer information, and then you can send them directly by e-mail. Quickly convert quotes to invoices in order to speed up your billing process.</a:t>
            </a:r>
            <a:endParaRPr lang="en-US" sz="2200" dirty="0"/>
          </a:p>
        </p:txBody>
      </p:sp>
    </p:spTree>
    <p:extLst>
      <p:ext uri="{BB962C8B-B14F-4D97-AF65-F5344CB8AC3E}">
        <p14:creationId xmlns:p14="http://schemas.microsoft.com/office/powerpoint/2010/main" val="15435240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Custom, tax friendly invoices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3400" y="1600200"/>
            <a:ext cx="3619500" cy="2057400"/>
          </a:xfrm>
        </p:spPr>
      </p:pic>
      <p:sp>
        <p:nvSpPr>
          <p:cNvPr id="5" name="Rectangle 4"/>
          <p:cNvSpPr/>
          <p:nvPr/>
        </p:nvSpPr>
        <p:spPr>
          <a:xfrm>
            <a:off x="5029200" y="1524000"/>
            <a:ext cx="3276600" cy="3139321"/>
          </a:xfrm>
          <a:prstGeom prst="rect">
            <a:avLst/>
          </a:prstGeom>
        </p:spPr>
        <p:txBody>
          <a:bodyPr wrap="square">
            <a:spAutoFit/>
          </a:bodyPr>
          <a:lstStyle/>
          <a:p>
            <a:pPr algn="just"/>
            <a:r>
              <a:rPr lang="en-US" sz="2200" dirty="0">
                <a:solidFill>
                  <a:srgbClr val="333333"/>
                </a:solidFill>
                <a:latin typeface="Helvetica Neue"/>
              </a:rPr>
              <a:t>In </a:t>
            </a:r>
            <a:r>
              <a:rPr lang="en-US" sz="2200" dirty="0" err="1">
                <a:solidFill>
                  <a:srgbClr val="333333"/>
                </a:solidFill>
                <a:latin typeface="Helvetica Neue"/>
              </a:rPr>
              <a:t>myAbakus</a:t>
            </a:r>
            <a:r>
              <a:rPr lang="en-US" sz="2200" dirty="0">
                <a:solidFill>
                  <a:srgbClr val="333333"/>
                </a:solidFill>
                <a:latin typeface="Helvetica Neue"/>
              </a:rPr>
              <a:t> you can customize your invoices with your own header and footer, adding any text or legal wording required by your local tax authority for use on legal invoicing documents.</a:t>
            </a:r>
            <a:endParaRPr lang="en-US" sz="2200" dirty="0"/>
          </a:p>
        </p:txBody>
      </p:sp>
    </p:spTree>
    <p:extLst>
      <p:ext uri="{BB962C8B-B14F-4D97-AF65-F5344CB8AC3E}">
        <p14:creationId xmlns:p14="http://schemas.microsoft.com/office/powerpoint/2010/main" val="35162149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7467600" cy="1143000"/>
          </a:xfrm>
        </p:spPr>
        <p:txBody>
          <a:bodyPr>
            <a:normAutofit/>
          </a:bodyPr>
          <a:lstStyle/>
          <a:p>
            <a:r>
              <a:rPr lang="en-US" dirty="0">
                <a:solidFill>
                  <a:srgbClr val="7030A0"/>
                </a:solidFill>
              </a:rPr>
              <a:t>Accounts receivable management</a:t>
            </a:r>
            <a:br>
              <a:rPr lang="en-US" dirty="0">
                <a:solidFill>
                  <a:srgbClr val="7030A0"/>
                </a:solidFill>
              </a:rPr>
            </a:b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3400" y="2362200"/>
            <a:ext cx="4985063" cy="3135481"/>
          </a:xfrm>
        </p:spPr>
      </p:pic>
      <p:sp>
        <p:nvSpPr>
          <p:cNvPr id="3" name="Rectangle 2"/>
          <p:cNvSpPr/>
          <p:nvPr/>
        </p:nvSpPr>
        <p:spPr>
          <a:xfrm>
            <a:off x="5791200" y="2209800"/>
            <a:ext cx="2743200" cy="3046988"/>
          </a:xfrm>
          <a:prstGeom prst="rect">
            <a:avLst/>
          </a:prstGeom>
        </p:spPr>
        <p:txBody>
          <a:bodyPr wrap="square">
            <a:spAutoFit/>
          </a:bodyPr>
          <a:lstStyle/>
          <a:p>
            <a:r>
              <a:rPr lang="en-US" sz="2400" dirty="0"/>
              <a:t>Keep your sales and collection data up to date to make sure customers are paying you when and how they should.</a:t>
            </a:r>
          </a:p>
        </p:txBody>
      </p:sp>
    </p:spTree>
    <p:extLst>
      <p:ext uri="{BB962C8B-B14F-4D97-AF65-F5344CB8AC3E}">
        <p14:creationId xmlns:p14="http://schemas.microsoft.com/office/powerpoint/2010/main" val="41183009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Spot aging receivables problems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85800" y="1524000"/>
            <a:ext cx="4800600" cy="2728762"/>
          </a:xfrm>
        </p:spPr>
      </p:pic>
      <p:sp>
        <p:nvSpPr>
          <p:cNvPr id="5" name="Rectangle 4"/>
          <p:cNvSpPr/>
          <p:nvPr/>
        </p:nvSpPr>
        <p:spPr>
          <a:xfrm>
            <a:off x="5562600" y="1524000"/>
            <a:ext cx="3048000" cy="2800767"/>
          </a:xfrm>
          <a:prstGeom prst="rect">
            <a:avLst/>
          </a:prstGeom>
        </p:spPr>
        <p:txBody>
          <a:bodyPr wrap="square">
            <a:spAutoFit/>
          </a:bodyPr>
          <a:lstStyle/>
          <a:p>
            <a:r>
              <a:rPr lang="en-US" sz="2200" dirty="0"/>
              <a:t>On a single accounts receivable aging report, check which customers are behind on their payments, for how long, and for what amount. This is very important to avoid cash shortages!</a:t>
            </a:r>
          </a:p>
        </p:txBody>
      </p:sp>
    </p:spTree>
    <p:extLst>
      <p:ext uri="{BB962C8B-B14F-4D97-AF65-F5344CB8AC3E}">
        <p14:creationId xmlns:p14="http://schemas.microsoft.com/office/powerpoint/2010/main" val="922421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Send statements by e-mail</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3400" y="1447800"/>
            <a:ext cx="4826000" cy="2743200"/>
          </a:xfrm>
        </p:spPr>
      </p:pic>
      <p:sp>
        <p:nvSpPr>
          <p:cNvPr id="3" name="Rectangle 2"/>
          <p:cNvSpPr/>
          <p:nvPr/>
        </p:nvSpPr>
        <p:spPr>
          <a:xfrm>
            <a:off x="5638800" y="1295400"/>
            <a:ext cx="3276600" cy="4493538"/>
          </a:xfrm>
          <a:prstGeom prst="rect">
            <a:avLst/>
          </a:prstGeom>
        </p:spPr>
        <p:txBody>
          <a:bodyPr wrap="square">
            <a:spAutoFit/>
          </a:bodyPr>
          <a:lstStyle/>
          <a:p>
            <a:r>
              <a:rPr lang="en-US" sz="2200" dirty="0"/>
              <a:t>To increase accounts receivable turnover ratio, send your customers quick reminders of how much they owe you. In </a:t>
            </a:r>
            <a:r>
              <a:rPr lang="en-US" sz="2200" dirty="0" err="1"/>
              <a:t>myAbakus</a:t>
            </a:r>
            <a:r>
              <a:rPr lang="en-US" sz="2200" dirty="0"/>
              <a:t>, you can send account statements by e-mail, which show a clear history of invoices, payments and amounts due.</a:t>
            </a:r>
          </a:p>
        </p:txBody>
      </p:sp>
    </p:spTree>
    <p:extLst>
      <p:ext uri="{BB962C8B-B14F-4D97-AF65-F5344CB8AC3E}">
        <p14:creationId xmlns:p14="http://schemas.microsoft.com/office/powerpoint/2010/main" val="36416604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Register multiple payments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85800" y="1828800"/>
            <a:ext cx="4289778" cy="2438400"/>
          </a:xfrm>
        </p:spPr>
      </p:pic>
      <p:sp>
        <p:nvSpPr>
          <p:cNvPr id="5" name="Rectangle 4"/>
          <p:cNvSpPr/>
          <p:nvPr/>
        </p:nvSpPr>
        <p:spPr>
          <a:xfrm>
            <a:off x="5181600" y="1730276"/>
            <a:ext cx="3505200" cy="3477875"/>
          </a:xfrm>
          <a:prstGeom prst="rect">
            <a:avLst/>
          </a:prstGeom>
        </p:spPr>
        <p:txBody>
          <a:bodyPr wrap="square">
            <a:spAutoFit/>
          </a:bodyPr>
          <a:lstStyle/>
          <a:p>
            <a:r>
              <a:rPr lang="en-US" sz="2200" dirty="0">
                <a:solidFill>
                  <a:srgbClr val="333333"/>
                </a:solidFill>
                <a:latin typeface="Helvetica Neue"/>
              </a:rPr>
              <a:t>When a customer owes several invoices, they often send bulk payments with one check or transfer to cover various invoices. In </a:t>
            </a:r>
            <a:r>
              <a:rPr lang="en-US" sz="2200" dirty="0" err="1">
                <a:solidFill>
                  <a:srgbClr val="333333"/>
                </a:solidFill>
                <a:latin typeface="Helvetica Neue"/>
              </a:rPr>
              <a:t>myAbakus</a:t>
            </a:r>
            <a:r>
              <a:rPr lang="en-US" sz="2200" dirty="0">
                <a:solidFill>
                  <a:srgbClr val="333333"/>
                </a:solidFill>
                <a:latin typeface="Helvetica Neue"/>
              </a:rPr>
              <a:t> you can enter this type of payments, keeping one cash entry to allow for easier bank reconciliation.</a:t>
            </a:r>
            <a:endParaRPr lang="en-US" sz="2200" dirty="0"/>
          </a:p>
        </p:txBody>
      </p:sp>
    </p:spTree>
    <p:extLst>
      <p:ext uri="{BB962C8B-B14F-4D97-AF65-F5344CB8AC3E}">
        <p14:creationId xmlns:p14="http://schemas.microsoft.com/office/powerpoint/2010/main" val="4764471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Important alerts to your e-mail</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4800" y="1676400"/>
            <a:ext cx="4648200" cy="2642135"/>
          </a:xfrm>
        </p:spPr>
      </p:pic>
      <p:sp>
        <p:nvSpPr>
          <p:cNvPr id="5" name="Rectangle 4"/>
          <p:cNvSpPr/>
          <p:nvPr/>
        </p:nvSpPr>
        <p:spPr>
          <a:xfrm>
            <a:off x="5181600" y="1676400"/>
            <a:ext cx="3581400" cy="2462213"/>
          </a:xfrm>
          <a:prstGeom prst="rect">
            <a:avLst/>
          </a:prstGeom>
        </p:spPr>
        <p:txBody>
          <a:bodyPr wrap="square">
            <a:spAutoFit/>
          </a:bodyPr>
          <a:lstStyle/>
          <a:p>
            <a:r>
              <a:rPr lang="en-US" sz="2200" dirty="0"/>
              <a:t>Setup important alerts to be sent to your e-mail when invoices are past due so you can take action and send statements and reminders to your customers.</a:t>
            </a:r>
          </a:p>
        </p:txBody>
      </p:sp>
    </p:spTree>
    <p:extLst>
      <p:ext uri="{BB962C8B-B14F-4D97-AF65-F5344CB8AC3E}">
        <p14:creationId xmlns:p14="http://schemas.microsoft.com/office/powerpoint/2010/main" val="106743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7030A0"/>
                </a:solidFill>
              </a:rPr>
              <a:t>Cash control and bank </a:t>
            </a:r>
            <a:r>
              <a:rPr lang="en-US" dirty="0" smtClean="0">
                <a:solidFill>
                  <a:srgbClr val="7030A0"/>
                </a:solidFill>
              </a:rPr>
              <a:t>reconciliation</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762000" y="1905000"/>
            <a:ext cx="4691630" cy="3886200"/>
          </a:xfrm>
        </p:spPr>
      </p:pic>
      <p:sp>
        <p:nvSpPr>
          <p:cNvPr id="3" name="Rectangle 2"/>
          <p:cNvSpPr/>
          <p:nvPr/>
        </p:nvSpPr>
        <p:spPr>
          <a:xfrm>
            <a:off x="5562600" y="1752600"/>
            <a:ext cx="2819400" cy="3970318"/>
          </a:xfrm>
          <a:prstGeom prst="rect">
            <a:avLst/>
          </a:prstGeom>
        </p:spPr>
        <p:txBody>
          <a:bodyPr wrap="square">
            <a:spAutoFit/>
          </a:bodyPr>
          <a:lstStyle/>
          <a:p>
            <a:r>
              <a:rPr lang="en-US" sz="2800" dirty="0"/>
              <a:t>Make sure everything (that should) has been accounted by keeping your cash accounts up to date and reconciled.</a:t>
            </a:r>
          </a:p>
        </p:txBody>
      </p:sp>
    </p:spTree>
    <p:extLst>
      <p:ext uri="{BB962C8B-B14F-4D97-AF65-F5344CB8AC3E}">
        <p14:creationId xmlns:p14="http://schemas.microsoft.com/office/powerpoint/2010/main" val="500152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Unify management of all cash, credit, and bank accounts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905000"/>
            <a:ext cx="4876800" cy="2514600"/>
          </a:xfrm>
        </p:spPr>
      </p:pic>
      <p:sp>
        <p:nvSpPr>
          <p:cNvPr id="5" name="Rectangle 4"/>
          <p:cNvSpPr/>
          <p:nvPr/>
        </p:nvSpPr>
        <p:spPr>
          <a:xfrm>
            <a:off x="5486400" y="1752600"/>
            <a:ext cx="2667000" cy="4524315"/>
          </a:xfrm>
          <a:prstGeom prst="rect">
            <a:avLst/>
          </a:prstGeom>
        </p:spPr>
        <p:txBody>
          <a:bodyPr wrap="square">
            <a:spAutoFit/>
          </a:bodyPr>
          <a:lstStyle/>
          <a:p>
            <a:r>
              <a:rPr lang="en-US" sz="2400" dirty="0"/>
              <a:t>In </a:t>
            </a:r>
            <a:r>
              <a:rPr lang="en-US" sz="2400" dirty="0" err="1"/>
              <a:t>myAbakus</a:t>
            </a:r>
            <a:r>
              <a:rPr lang="en-US" sz="2400" dirty="0"/>
              <a:t> you can keep track of all your cash on hand, credit cards, loans and bank accounts. You can also make adjustments and transferences between each other.</a:t>
            </a:r>
          </a:p>
        </p:txBody>
      </p:sp>
    </p:spTree>
    <p:extLst>
      <p:ext uri="{BB962C8B-B14F-4D97-AF65-F5344CB8AC3E}">
        <p14:creationId xmlns:p14="http://schemas.microsoft.com/office/powerpoint/2010/main" val="12341110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Bank reconciliation</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752600"/>
            <a:ext cx="4724400" cy="2685448"/>
          </a:xfrm>
        </p:spPr>
      </p:pic>
      <p:sp>
        <p:nvSpPr>
          <p:cNvPr id="5" name="Rectangle 4"/>
          <p:cNvSpPr/>
          <p:nvPr/>
        </p:nvSpPr>
        <p:spPr>
          <a:xfrm>
            <a:off x="5562600" y="1779687"/>
            <a:ext cx="2895600" cy="4524315"/>
          </a:xfrm>
          <a:prstGeom prst="rect">
            <a:avLst/>
          </a:prstGeom>
        </p:spPr>
        <p:txBody>
          <a:bodyPr wrap="square">
            <a:spAutoFit/>
          </a:bodyPr>
          <a:lstStyle/>
          <a:p>
            <a:r>
              <a:rPr lang="en-US" sz="2400" dirty="0"/>
              <a:t>With the cash flow report you can easily reconcile each account to make sure they reflect all transactions and real balances shown on the bank statements and petty cash receipts.</a:t>
            </a:r>
          </a:p>
        </p:txBody>
      </p:sp>
    </p:spTree>
    <p:extLst>
      <p:ext uri="{BB962C8B-B14F-4D97-AF65-F5344CB8AC3E}">
        <p14:creationId xmlns:p14="http://schemas.microsoft.com/office/powerpoint/2010/main" val="15501009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Enter all pending and recurring expenses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81000" y="2057400"/>
            <a:ext cx="4800600" cy="2728762"/>
          </a:xfrm>
        </p:spPr>
      </p:pic>
      <p:sp>
        <p:nvSpPr>
          <p:cNvPr id="5" name="Rectangle 4"/>
          <p:cNvSpPr/>
          <p:nvPr/>
        </p:nvSpPr>
        <p:spPr>
          <a:xfrm>
            <a:off x="5410200" y="1905000"/>
            <a:ext cx="2971800" cy="3785652"/>
          </a:xfrm>
          <a:prstGeom prst="rect">
            <a:avLst/>
          </a:prstGeom>
        </p:spPr>
        <p:txBody>
          <a:bodyPr wrap="square">
            <a:spAutoFit/>
          </a:bodyPr>
          <a:lstStyle/>
          <a:p>
            <a:r>
              <a:rPr lang="en-US" sz="2400" dirty="0"/>
              <a:t>In </a:t>
            </a:r>
            <a:r>
              <a:rPr lang="en-US" sz="2400" dirty="0" err="1"/>
              <a:t>myAbakus</a:t>
            </a:r>
            <a:r>
              <a:rPr lang="en-US" sz="2400" dirty="0"/>
              <a:t> you can control your cash by entering all pending payments and recurring expenses, in order to feed the cash flow report and plan your future cash positions.</a:t>
            </a:r>
          </a:p>
        </p:txBody>
      </p:sp>
    </p:spTree>
    <p:extLst>
      <p:ext uri="{BB962C8B-B14F-4D97-AF65-F5344CB8AC3E}">
        <p14:creationId xmlns:p14="http://schemas.microsoft.com/office/powerpoint/2010/main" val="8133391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Make adjustments and transfers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3400" y="1981200"/>
            <a:ext cx="4876800" cy="2772076"/>
          </a:xfrm>
        </p:spPr>
      </p:pic>
      <p:sp>
        <p:nvSpPr>
          <p:cNvPr id="5" name="Rectangle 4"/>
          <p:cNvSpPr/>
          <p:nvPr/>
        </p:nvSpPr>
        <p:spPr>
          <a:xfrm>
            <a:off x="5562600" y="1828800"/>
            <a:ext cx="2895600" cy="4154984"/>
          </a:xfrm>
          <a:prstGeom prst="rect">
            <a:avLst/>
          </a:prstGeom>
        </p:spPr>
        <p:txBody>
          <a:bodyPr wrap="square">
            <a:spAutoFit/>
          </a:bodyPr>
          <a:lstStyle/>
          <a:p>
            <a:r>
              <a:rPr lang="en-US" sz="2400" dirty="0"/>
              <a:t>Easily adjust balances, make capital contributions and transfer between accounts. Keep all cash accounts updated in order to know your real financial position and obligations.</a:t>
            </a:r>
          </a:p>
        </p:txBody>
      </p:sp>
    </p:spTree>
    <p:extLst>
      <p:ext uri="{BB962C8B-B14F-4D97-AF65-F5344CB8AC3E}">
        <p14:creationId xmlns:p14="http://schemas.microsoft.com/office/powerpoint/2010/main" val="29002356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7030A0"/>
                </a:solidFill>
              </a:rPr>
              <a:t>Cash flow management for financial </a:t>
            </a:r>
            <a:r>
              <a:rPr lang="en-US" dirty="0" smtClean="0">
                <a:solidFill>
                  <a:srgbClr val="7030A0"/>
                </a:solidFill>
              </a:rPr>
              <a:t>decisions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66800" y="2057400"/>
            <a:ext cx="3886200" cy="3810000"/>
          </a:xfrm>
        </p:spPr>
      </p:pic>
      <p:sp>
        <p:nvSpPr>
          <p:cNvPr id="3" name="Rectangle 2"/>
          <p:cNvSpPr/>
          <p:nvPr/>
        </p:nvSpPr>
        <p:spPr>
          <a:xfrm>
            <a:off x="5334000" y="2090172"/>
            <a:ext cx="3429000" cy="3539430"/>
          </a:xfrm>
          <a:prstGeom prst="rect">
            <a:avLst/>
          </a:prstGeom>
        </p:spPr>
        <p:txBody>
          <a:bodyPr wrap="square">
            <a:spAutoFit/>
          </a:bodyPr>
          <a:lstStyle/>
          <a:p>
            <a:r>
              <a:rPr lang="en-US" sz="2800" dirty="0"/>
              <a:t>Stay ahead of the game and avoid nasty surprises by entering pending collections and payments, as well as recurring expenses.</a:t>
            </a:r>
          </a:p>
        </p:txBody>
      </p:sp>
    </p:spTree>
    <p:extLst>
      <p:ext uri="{BB962C8B-B14F-4D97-AF65-F5344CB8AC3E}">
        <p14:creationId xmlns:p14="http://schemas.microsoft.com/office/powerpoint/2010/main" val="1211704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Know your real cash flow position</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23711" y="1676400"/>
            <a:ext cx="4557889" cy="2590800"/>
          </a:xfrm>
        </p:spPr>
      </p:pic>
      <p:sp>
        <p:nvSpPr>
          <p:cNvPr id="5" name="Rectangle 4"/>
          <p:cNvSpPr/>
          <p:nvPr/>
        </p:nvSpPr>
        <p:spPr>
          <a:xfrm>
            <a:off x="5191432" y="1600200"/>
            <a:ext cx="3342968" cy="3785652"/>
          </a:xfrm>
          <a:prstGeom prst="rect">
            <a:avLst/>
          </a:prstGeom>
        </p:spPr>
        <p:txBody>
          <a:bodyPr wrap="square">
            <a:spAutoFit/>
          </a:bodyPr>
          <a:lstStyle/>
          <a:p>
            <a:r>
              <a:rPr lang="en-US" sz="2400" dirty="0"/>
              <a:t>With the cash flow report you will be able to determine how your financial position will be on the future and you will be able to make good decisions regarding loans, expenses and investments.</a:t>
            </a:r>
          </a:p>
        </p:txBody>
      </p:sp>
    </p:spTree>
    <p:extLst>
      <p:ext uri="{BB962C8B-B14F-4D97-AF65-F5344CB8AC3E}">
        <p14:creationId xmlns:p14="http://schemas.microsoft.com/office/powerpoint/2010/main" val="22577545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Anticipate financing needs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47329" y="1752600"/>
            <a:ext cx="4826000" cy="2743200"/>
          </a:xfrm>
        </p:spPr>
      </p:pic>
      <p:sp>
        <p:nvSpPr>
          <p:cNvPr id="5" name="Rectangle 4"/>
          <p:cNvSpPr/>
          <p:nvPr/>
        </p:nvSpPr>
        <p:spPr>
          <a:xfrm>
            <a:off x="5410200" y="1752600"/>
            <a:ext cx="3352800" cy="4154984"/>
          </a:xfrm>
          <a:prstGeom prst="rect">
            <a:avLst/>
          </a:prstGeom>
        </p:spPr>
        <p:txBody>
          <a:bodyPr wrap="square">
            <a:spAutoFit/>
          </a:bodyPr>
          <a:lstStyle/>
          <a:p>
            <a:r>
              <a:rPr lang="en-US" sz="2400" dirty="0"/>
              <a:t>Use the cash flow report to foresee situations where you may need additional financing and determine whether you can make use of income from accounts receivable or if you will have to go to the bank for a loan .</a:t>
            </a:r>
          </a:p>
        </p:txBody>
      </p:sp>
    </p:spTree>
    <p:extLst>
      <p:ext uri="{BB962C8B-B14F-4D97-AF65-F5344CB8AC3E}">
        <p14:creationId xmlns:p14="http://schemas.microsoft.com/office/powerpoint/2010/main" val="37588155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Foresee cash shortages and plan ahead</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85800" y="1752600"/>
            <a:ext cx="4691944" cy="2667000"/>
          </a:xfrm>
        </p:spPr>
      </p:pic>
      <p:sp>
        <p:nvSpPr>
          <p:cNvPr id="5" name="Rectangle 4"/>
          <p:cNvSpPr/>
          <p:nvPr/>
        </p:nvSpPr>
        <p:spPr>
          <a:xfrm>
            <a:off x="5257800" y="1752600"/>
            <a:ext cx="3505200" cy="2677656"/>
          </a:xfrm>
          <a:prstGeom prst="rect">
            <a:avLst/>
          </a:prstGeom>
        </p:spPr>
        <p:txBody>
          <a:bodyPr wrap="square">
            <a:spAutoFit/>
          </a:bodyPr>
          <a:lstStyle/>
          <a:p>
            <a:r>
              <a:rPr lang="en-US" sz="2800" dirty="0"/>
              <a:t>If you keep track of future expenses and pending payments from customers you can easily forecast cash shortages.</a:t>
            </a:r>
          </a:p>
        </p:txBody>
      </p:sp>
    </p:spTree>
    <p:extLst>
      <p:ext uri="{BB962C8B-B14F-4D97-AF65-F5344CB8AC3E}">
        <p14:creationId xmlns:p14="http://schemas.microsoft.com/office/powerpoint/2010/main" val="37622186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Plan your investments wisely</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676400"/>
            <a:ext cx="4826000" cy="2743200"/>
          </a:xfrm>
        </p:spPr>
      </p:pic>
      <p:sp>
        <p:nvSpPr>
          <p:cNvPr id="5" name="Rectangle 4"/>
          <p:cNvSpPr/>
          <p:nvPr/>
        </p:nvSpPr>
        <p:spPr>
          <a:xfrm>
            <a:off x="5410200" y="1905000"/>
            <a:ext cx="3276600" cy="3539430"/>
          </a:xfrm>
          <a:prstGeom prst="rect">
            <a:avLst/>
          </a:prstGeom>
        </p:spPr>
        <p:txBody>
          <a:bodyPr wrap="square">
            <a:spAutoFit/>
          </a:bodyPr>
          <a:lstStyle/>
          <a:p>
            <a:r>
              <a:rPr lang="en-US" sz="2800" dirty="0"/>
              <a:t>Use the cash flow report to plan the use of available resources for investments, stock replenishment or purchase of fixed assets.</a:t>
            </a:r>
          </a:p>
        </p:txBody>
      </p:sp>
    </p:spTree>
    <p:extLst>
      <p:ext uri="{BB962C8B-B14F-4D97-AF65-F5344CB8AC3E}">
        <p14:creationId xmlns:p14="http://schemas.microsoft.com/office/powerpoint/2010/main" val="40337453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rPr>
              <a:t>Inventory management and fixed assets </a:t>
            </a:r>
            <a:r>
              <a:rPr lang="en-US" b="1" dirty="0" smtClean="0">
                <a:solidFill>
                  <a:srgbClr val="7030A0"/>
                </a:solidFill>
              </a:rPr>
              <a:t>register</a:t>
            </a:r>
            <a:endParaRPr lang="en-US" b="1"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85800" y="1752600"/>
            <a:ext cx="4495800" cy="4436121"/>
          </a:xfrm>
        </p:spPr>
      </p:pic>
      <p:sp>
        <p:nvSpPr>
          <p:cNvPr id="3" name="Rectangle 2"/>
          <p:cNvSpPr/>
          <p:nvPr/>
        </p:nvSpPr>
        <p:spPr>
          <a:xfrm>
            <a:off x="5410200" y="1676400"/>
            <a:ext cx="3429000" cy="3539430"/>
          </a:xfrm>
          <a:prstGeom prst="rect">
            <a:avLst/>
          </a:prstGeom>
        </p:spPr>
        <p:txBody>
          <a:bodyPr wrap="square">
            <a:spAutoFit/>
          </a:bodyPr>
          <a:lstStyle/>
          <a:p>
            <a:r>
              <a:rPr lang="en-US" sz="2800" dirty="0"/>
              <a:t>Maintain system and real quantities synced, know when to reorder, and see how your products are contributing (or not) to your bottom line.</a:t>
            </a:r>
          </a:p>
        </p:txBody>
      </p:sp>
    </p:spTree>
    <p:extLst>
      <p:ext uri="{BB962C8B-B14F-4D97-AF65-F5344CB8AC3E}">
        <p14:creationId xmlns:p14="http://schemas.microsoft.com/office/powerpoint/2010/main" val="28843739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Control your product list</a:t>
            </a:r>
            <a:endParaRPr lang="en-US" dirty="0">
              <a:solidFill>
                <a:srgbClr val="7030A0"/>
              </a:solidFill>
            </a:endParaRPr>
          </a:p>
        </p:txBody>
      </p:sp>
      <p:pic>
        <p:nvPicPr>
          <p:cNvPr id="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2057400"/>
            <a:ext cx="4451327" cy="2530228"/>
          </a:xfrm>
        </p:spPr>
      </p:pic>
      <p:sp>
        <p:nvSpPr>
          <p:cNvPr id="5" name="Rectangle 4"/>
          <p:cNvSpPr/>
          <p:nvPr/>
        </p:nvSpPr>
        <p:spPr>
          <a:xfrm>
            <a:off x="5080819" y="1813173"/>
            <a:ext cx="3505200" cy="4401205"/>
          </a:xfrm>
          <a:prstGeom prst="rect">
            <a:avLst/>
          </a:prstGeom>
        </p:spPr>
        <p:txBody>
          <a:bodyPr wrap="square">
            <a:spAutoFit/>
          </a:bodyPr>
          <a:lstStyle/>
          <a:p>
            <a:r>
              <a:rPr lang="en-US" sz="2800" dirty="0"/>
              <a:t>In </a:t>
            </a:r>
            <a:r>
              <a:rPr lang="en-US" sz="2800" dirty="0" err="1"/>
              <a:t>myAbakus</a:t>
            </a:r>
            <a:r>
              <a:rPr lang="en-US" sz="2800" dirty="0"/>
              <a:t> you can enter and manage a list of products that reflect your business operation. You can enter code, price, cost and reorder amount for each one.</a:t>
            </a:r>
          </a:p>
        </p:txBody>
      </p:sp>
    </p:spTree>
    <p:extLst>
      <p:ext uri="{BB962C8B-B14F-4D97-AF65-F5344CB8AC3E}">
        <p14:creationId xmlns:p14="http://schemas.microsoft.com/office/powerpoint/2010/main" val="21627745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Adjust and transfer quantities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752600"/>
            <a:ext cx="4557889" cy="2590800"/>
          </a:xfrm>
        </p:spPr>
      </p:pic>
      <p:sp>
        <p:nvSpPr>
          <p:cNvPr id="5" name="Rectangle 4"/>
          <p:cNvSpPr/>
          <p:nvPr/>
        </p:nvSpPr>
        <p:spPr>
          <a:xfrm>
            <a:off x="5029200" y="1691879"/>
            <a:ext cx="3657600" cy="3785652"/>
          </a:xfrm>
          <a:prstGeom prst="rect">
            <a:avLst/>
          </a:prstGeom>
        </p:spPr>
        <p:txBody>
          <a:bodyPr wrap="square">
            <a:spAutoFit/>
          </a:bodyPr>
          <a:lstStyle/>
          <a:p>
            <a:r>
              <a:rPr lang="en-US" sz="2400" dirty="0"/>
              <a:t>Update the stock amount on </a:t>
            </a:r>
            <a:r>
              <a:rPr lang="en-US" sz="2400" dirty="0" err="1"/>
              <a:t>myAbakus</a:t>
            </a:r>
            <a:r>
              <a:rPr lang="en-US" sz="2400" dirty="0"/>
              <a:t> with the one from a physical verification of stock. If your company has more than one warehouse or store, you can adjust or transfer amounts from one to another.</a:t>
            </a:r>
          </a:p>
        </p:txBody>
      </p:sp>
    </p:spTree>
    <p:extLst>
      <p:ext uri="{BB962C8B-B14F-4D97-AF65-F5344CB8AC3E}">
        <p14:creationId xmlns:p14="http://schemas.microsoft.com/office/powerpoint/2010/main" val="39200674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Manage materials and fixed assets</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4800" y="1676400"/>
            <a:ext cx="4691944" cy="2667000"/>
          </a:xfrm>
        </p:spPr>
      </p:pic>
      <p:sp>
        <p:nvSpPr>
          <p:cNvPr id="5" name="Rectangle 4"/>
          <p:cNvSpPr/>
          <p:nvPr/>
        </p:nvSpPr>
        <p:spPr>
          <a:xfrm>
            <a:off x="5029200" y="1676400"/>
            <a:ext cx="3581400" cy="3970318"/>
          </a:xfrm>
          <a:prstGeom prst="rect">
            <a:avLst/>
          </a:prstGeom>
        </p:spPr>
        <p:txBody>
          <a:bodyPr wrap="square">
            <a:spAutoFit/>
          </a:bodyPr>
          <a:lstStyle/>
          <a:p>
            <a:r>
              <a:rPr lang="en-US" sz="2800" dirty="0"/>
              <a:t>Manage the units and cost of your fixed assets. If you manufacture or assemble, in </a:t>
            </a:r>
            <a:r>
              <a:rPr lang="en-US" sz="2800" dirty="0" err="1"/>
              <a:t>myAbakus</a:t>
            </a:r>
            <a:r>
              <a:rPr lang="en-US" sz="2800" dirty="0"/>
              <a:t> you can keep track of parts, materials, and cost of goods sold.</a:t>
            </a:r>
          </a:p>
        </p:txBody>
      </p:sp>
    </p:spTree>
    <p:extLst>
      <p:ext uri="{BB962C8B-B14F-4D97-AF65-F5344CB8AC3E}">
        <p14:creationId xmlns:p14="http://schemas.microsoft.com/office/powerpoint/2010/main" val="34340944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Optimize inventory rotation and product gross profit</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752600"/>
            <a:ext cx="4557889" cy="2590800"/>
          </a:xfrm>
        </p:spPr>
      </p:pic>
      <p:sp>
        <p:nvSpPr>
          <p:cNvPr id="5" name="Rectangle 4"/>
          <p:cNvSpPr/>
          <p:nvPr/>
        </p:nvSpPr>
        <p:spPr>
          <a:xfrm>
            <a:off x="5154561" y="1828800"/>
            <a:ext cx="3505200" cy="3416320"/>
          </a:xfrm>
          <a:prstGeom prst="rect">
            <a:avLst/>
          </a:prstGeom>
        </p:spPr>
        <p:txBody>
          <a:bodyPr wrap="square">
            <a:spAutoFit/>
          </a:bodyPr>
          <a:lstStyle/>
          <a:p>
            <a:r>
              <a:rPr lang="en-US" sz="2400" dirty="0"/>
              <a:t>Inventory reports are designed to provide you with insights on which you can take actions, such as verifying optimal rotation quantities and determining real gross profit per product.</a:t>
            </a:r>
          </a:p>
        </p:txBody>
      </p:sp>
    </p:spTree>
    <p:extLst>
      <p:ext uri="{BB962C8B-B14F-4D97-AF65-F5344CB8AC3E}">
        <p14:creationId xmlns:p14="http://schemas.microsoft.com/office/powerpoint/2010/main" val="6797883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Business financial </a:t>
            </a:r>
            <a:r>
              <a:rPr lang="en-US" b="1" dirty="0" smtClean="0">
                <a:solidFill>
                  <a:srgbClr val="7030A0"/>
                </a:solidFill>
              </a:rPr>
              <a:t>management</a:t>
            </a:r>
            <a:endParaRPr lang="en-US" b="1"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828800"/>
            <a:ext cx="5257800" cy="3611880"/>
          </a:xfrm>
        </p:spPr>
      </p:pic>
      <p:sp>
        <p:nvSpPr>
          <p:cNvPr id="3" name="Rectangle 2"/>
          <p:cNvSpPr/>
          <p:nvPr/>
        </p:nvSpPr>
        <p:spPr>
          <a:xfrm>
            <a:off x="5943600" y="1752600"/>
            <a:ext cx="2895600" cy="3046988"/>
          </a:xfrm>
          <a:prstGeom prst="rect">
            <a:avLst/>
          </a:prstGeom>
        </p:spPr>
        <p:txBody>
          <a:bodyPr wrap="square">
            <a:spAutoFit/>
          </a:bodyPr>
          <a:lstStyle/>
          <a:p>
            <a:r>
              <a:rPr lang="en-US" sz="2400" dirty="0"/>
              <a:t>Once you understand and measure your business's performance, you can set goals, take actions, and evaluate results.</a:t>
            </a:r>
          </a:p>
        </p:txBody>
      </p:sp>
    </p:spTree>
    <p:extLst>
      <p:ext uri="{BB962C8B-B14F-4D97-AF65-F5344CB8AC3E}">
        <p14:creationId xmlns:p14="http://schemas.microsoft.com/office/powerpoint/2010/main" val="24243499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Stay on top of your profit</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83836" y="1905000"/>
            <a:ext cx="4428158" cy="2517058"/>
          </a:xfrm>
        </p:spPr>
      </p:pic>
      <p:sp>
        <p:nvSpPr>
          <p:cNvPr id="5" name="Rectangle 4"/>
          <p:cNvSpPr/>
          <p:nvPr/>
        </p:nvSpPr>
        <p:spPr>
          <a:xfrm>
            <a:off x="5029200" y="1752600"/>
            <a:ext cx="3657600" cy="3970318"/>
          </a:xfrm>
          <a:prstGeom prst="rect">
            <a:avLst/>
          </a:prstGeom>
        </p:spPr>
        <p:txBody>
          <a:bodyPr wrap="square">
            <a:spAutoFit/>
          </a:bodyPr>
          <a:lstStyle/>
          <a:p>
            <a:r>
              <a:rPr lang="en-US" sz="2800" dirty="0"/>
              <a:t>With the Profit report (P&amp;L) you can analyze your operation's performance and make decisions regarding sales strategies or cost reduction schemes.</a:t>
            </a:r>
          </a:p>
        </p:txBody>
      </p:sp>
    </p:spTree>
    <p:extLst>
      <p:ext uri="{BB962C8B-B14F-4D97-AF65-F5344CB8AC3E}">
        <p14:creationId xmlns:p14="http://schemas.microsoft.com/office/powerpoint/2010/main" val="24772499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Real product profitability</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752600"/>
            <a:ext cx="4557712" cy="2590800"/>
          </a:xfrm>
        </p:spPr>
      </p:pic>
      <p:sp>
        <p:nvSpPr>
          <p:cNvPr id="5" name="Rectangle 4"/>
          <p:cNvSpPr/>
          <p:nvPr/>
        </p:nvSpPr>
        <p:spPr>
          <a:xfrm>
            <a:off x="4991100" y="1828800"/>
            <a:ext cx="3733800" cy="3539430"/>
          </a:xfrm>
          <a:prstGeom prst="rect">
            <a:avLst/>
          </a:prstGeom>
        </p:spPr>
        <p:txBody>
          <a:bodyPr wrap="square">
            <a:spAutoFit/>
          </a:bodyPr>
          <a:lstStyle/>
          <a:p>
            <a:r>
              <a:rPr lang="en-US" sz="2800" dirty="0"/>
              <a:t>Use the profit report to make decisions regarding your product lines, such as finding new vendors, and optimizing your production processes.</a:t>
            </a:r>
          </a:p>
        </p:txBody>
      </p:sp>
    </p:spTree>
    <p:extLst>
      <p:ext uri="{BB962C8B-B14F-4D97-AF65-F5344CB8AC3E}">
        <p14:creationId xmlns:p14="http://schemas.microsoft.com/office/powerpoint/2010/main" val="7482266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Stay on top of expenses to avoid loss of profit</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4800" y="1752600"/>
            <a:ext cx="4705908" cy="2674937"/>
          </a:xfrm>
        </p:spPr>
      </p:pic>
      <p:sp>
        <p:nvSpPr>
          <p:cNvPr id="5" name="Rectangle 4"/>
          <p:cNvSpPr/>
          <p:nvPr/>
        </p:nvSpPr>
        <p:spPr>
          <a:xfrm>
            <a:off x="5029200" y="1752600"/>
            <a:ext cx="3657600" cy="3108543"/>
          </a:xfrm>
          <a:prstGeom prst="rect">
            <a:avLst/>
          </a:prstGeom>
        </p:spPr>
        <p:txBody>
          <a:bodyPr wrap="square">
            <a:spAutoFit/>
          </a:bodyPr>
          <a:lstStyle/>
          <a:p>
            <a:r>
              <a:rPr lang="en-US" sz="2800" dirty="0"/>
              <a:t>Use the expense detail report to identify expense categories that are draining funds from the company and affecting your profit.</a:t>
            </a:r>
          </a:p>
        </p:txBody>
      </p:sp>
    </p:spTree>
    <p:extLst>
      <p:ext uri="{BB962C8B-B14F-4D97-AF65-F5344CB8AC3E}">
        <p14:creationId xmlns:p14="http://schemas.microsoft.com/office/powerpoint/2010/main" val="31593033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See your financial position in a snapshot</a:t>
            </a:r>
            <a:endParaRPr lang="en-US" dirty="0">
              <a:solidFill>
                <a:srgbClr val="7030A0"/>
              </a:solidFill>
            </a:endParaRP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752600"/>
            <a:ext cx="4405312" cy="2504072"/>
          </a:xfrm>
        </p:spPr>
      </p:pic>
      <p:sp>
        <p:nvSpPr>
          <p:cNvPr id="5" name="Rectangle 4"/>
          <p:cNvSpPr/>
          <p:nvPr/>
        </p:nvSpPr>
        <p:spPr>
          <a:xfrm>
            <a:off x="4999703" y="1828800"/>
            <a:ext cx="3657600" cy="3539430"/>
          </a:xfrm>
          <a:prstGeom prst="rect">
            <a:avLst/>
          </a:prstGeom>
        </p:spPr>
        <p:txBody>
          <a:bodyPr wrap="square">
            <a:spAutoFit/>
          </a:bodyPr>
          <a:lstStyle/>
          <a:p>
            <a:r>
              <a:rPr lang="en-US" sz="2800" dirty="0"/>
              <a:t>Every time you enter </a:t>
            </a:r>
            <a:r>
              <a:rPr lang="en-US" sz="2800" dirty="0" err="1"/>
              <a:t>myAbakus</a:t>
            </a:r>
            <a:r>
              <a:rPr lang="en-US" sz="2800" dirty="0"/>
              <a:t> you can see a quick snapshot of your current financial position, and also the sales and profits for the current month.</a:t>
            </a:r>
          </a:p>
        </p:txBody>
      </p:sp>
    </p:spTree>
    <p:extLst>
      <p:ext uri="{BB962C8B-B14F-4D97-AF65-F5344CB8AC3E}">
        <p14:creationId xmlns:p14="http://schemas.microsoft.com/office/powerpoint/2010/main" val="41752699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However, human frailties of miscalculations and forgetfulness can have disastrous consequences on Accounting. So the question of implementation of software is of utmost importance. Basic training in the use of software may be necessary and only when thorough knowledge is gained with all the aspects of the accounting software, should it be installed and configured in our system.</a:t>
            </a:r>
          </a:p>
        </p:txBody>
      </p:sp>
    </p:spTree>
    <p:extLst>
      <p:ext uri="{BB962C8B-B14F-4D97-AF65-F5344CB8AC3E}">
        <p14:creationId xmlns:p14="http://schemas.microsoft.com/office/powerpoint/2010/main" val="25546190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7467600" cy="6016752"/>
          </a:xfrm>
        </p:spPr>
        <p:txBody>
          <a:bodyPr>
            <a:normAutofit/>
          </a:bodyPr>
          <a:lstStyle/>
          <a:p>
            <a:r>
              <a:rPr lang="mn-MN" sz="2800" u="sng" dirty="0"/>
              <a:t>....</a:t>
            </a:r>
            <a:r>
              <a:rPr lang="mn-MN" sz="2800" dirty="0"/>
              <a:t> </a:t>
            </a:r>
            <a:r>
              <a:rPr lang="mn-MN" sz="2800" u="sng" dirty="0"/>
              <a:t>..</a:t>
            </a:r>
            <a:r>
              <a:rPr lang="mn-MN" sz="2800" dirty="0"/>
              <a:t> </a:t>
            </a:r>
            <a:r>
              <a:rPr lang="mn-MN" sz="2800" u="sng" dirty="0"/>
              <a:t>...</a:t>
            </a:r>
            <a:r>
              <a:rPr lang="mn-MN" sz="2800" dirty="0"/>
              <a:t> </a:t>
            </a:r>
            <a:r>
              <a:rPr lang="en-US" sz="2800" dirty="0"/>
              <a:t>is the degree to which something is simple and easy to use.</a:t>
            </a:r>
          </a:p>
          <a:p>
            <a:r>
              <a:rPr lang="en-US" sz="2800" u="sng" dirty="0"/>
              <a:t>…………. </a:t>
            </a:r>
            <a:r>
              <a:rPr lang="en-US" sz="2800" dirty="0"/>
              <a:t>is the degree to which something is practical and useful.</a:t>
            </a:r>
          </a:p>
          <a:p>
            <a:r>
              <a:rPr lang="en-US" sz="2800" dirty="0"/>
              <a:t>A </a:t>
            </a:r>
            <a:r>
              <a:rPr lang="en-US" sz="2800" u="sng" dirty="0"/>
              <a:t>….</a:t>
            </a:r>
            <a:r>
              <a:rPr lang="en-US" sz="2800" dirty="0"/>
              <a:t> </a:t>
            </a:r>
            <a:r>
              <a:rPr lang="en-US" sz="2800" u="sng" dirty="0"/>
              <a:t>……. </a:t>
            </a:r>
            <a:r>
              <a:rPr lang="en-US" sz="2800" dirty="0"/>
              <a:t>Is the official legal permission to use a computer program.</a:t>
            </a:r>
          </a:p>
          <a:p>
            <a:r>
              <a:rPr lang="en-US" sz="2800" u="sng" dirty="0"/>
              <a:t>….</a:t>
            </a:r>
            <a:r>
              <a:rPr lang="en-US" sz="2800" dirty="0"/>
              <a:t> </a:t>
            </a:r>
            <a:r>
              <a:rPr lang="en-US" sz="2800" u="sng" dirty="0"/>
              <a:t>…… </a:t>
            </a:r>
            <a:r>
              <a:rPr lang="en-US" sz="2800" dirty="0"/>
              <a:t>is the analysis of information to find patterns within it.</a:t>
            </a:r>
          </a:p>
          <a:p>
            <a:r>
              <a:rPr lang="en-US" sz="2800" u="sng" dirty="0"/>
              <a:t>……</a:t>
            </a:r>
            <a:r>
              <a:rPr lang="en-US" sz="2800" dirty="0"/>
              <a:t> </a:t>
            </a:r>
            <a:r>
              <a:rPr lang="en-US" sz="2800" u="sng" dirty="0"/>
              <a:t>…… </a:t>
            </a:r>
            <a:r>
              <a:rPr lang="en-US" sz="2800" dirty="0"/>
              <a:t>is the ability to use a program from a computer or electronic device other than the one that the program is installed on.</a:t>
            </a:r>
            <a:r>
              <a:rPr lang="mn-MN" sz="2800" u="sng" dirty="0"/>
              <a:t>   </a:t>
            </a:r>
            <a:r>
              <a:rPr lang="mn-MN" sz="2800" dirty="0"/>
              <a:t>             </a:t>
            </a:r>
            <a:endParaRPr lang="en-US" sz="2800" dirty="0"/>
          </a:p>
        </p:txBody>
      </p:sp>
    </p:spTree>
    <p:extLst>
      <p:ext uri="{BB962C8B-B14F-4D97-AF65-F5344CB8AC3E}">
        <p14:creationId xmlns:p14="http://schemas.microsoft.com/office/powerpoint/2010/main" val="10406058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a:t>
            </a:r>
            <a:endParaRPr lang="en-US" dirty="0"/>
          </a:p>
        </p:txBody>
      </p:sp>
      <p:sp>
        <p:nvSpPr>
          <p:cNvPr id="3" name="Content Placeholder 2"/>
          <p:cNvSpPr>
            <a:spLocks noGrp="1"/>
          </p:cNvSpPr>
          <p:nvPr>
            <p:ph sz="quarter" idx="1"/>
          </p:nvPr>
        </p:nvSpPr>
        <p:spPr/>
        <p:txBody>
          <a:bodyPr/>
          <a:lstStyle/>
          <a:p>
            <a:pPr algn="ctr"/>
            <a:r>
              <a:rPr lang="en-US" dirty="0"/>
              <a:t>EASE OF USE</a:t>
            </a:r>
          </a:p>
          <a:p>
            <a:pPr algn="ctr"/>
            <a:r>
              <a:rPr lang="en-US" dirty="0"/>
              <a:t>FUNCTIONALITY</a:t>
            </a:r>
          </a:p>
          <a:p>
            <a:pPr algn="ctr"/>
            <a:r>
              <a:rPr lang="en-US" dirty="0"/>
              <a:t>USER LICENCES </a:t>
            </a:r>
          </a:p>
          <a:p>
            <a:pPr algn="ctr"/>
            <a:r>
              <a:rPr lang="en-US" dirty="0"/>
              <a:t>DATA MINING</a:t>
            </a:r>
          </a:p>
          <a:p>
            <a:pPr algn="ctr"/>
            <a:r>
              <a:rPr lang="en-US" dirty="0"/>
              <a:t>REMOTE ACCESS</a:t>
            </a:r>
          </a:p>
          <a:p>
            <a:pPr algn="ctr"/>
            <a:endParaRPr lang="en-US" dirty="0"/>
          </a:p>
        </p:txBody>
      </p:sp>
    </p:spTree>
    <p:extLst>
      <p:ext uri="{BB962C8B-B14F-4D97-AF65-F5344CB8AC3E}">
        <p14:creationId xmlns:p14="http://schemas.microsoft.com/office/powerpoint/2010/main" val="12851031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rot="20642746">
            <a:off x="1232419" y="2120183"/>
            <a:ext cx="6135229" cy="955931"/>
          </a:xfrm>
        </p:spPr>
        <p:txBody>
          <a:bodyPr>
            <a:noAutofit/>
          </a:bodyPr>
          <a:lstStyle/>
          <a:p>
            <a:pPr marL="0" indent="0" algn="ctr">
              <a:buNone/>
            </a:pPr>
            <a:r>
              <a:rPr lang="en-US" sz="5400" dirty="0">
                <a:solidFill>
                  <a:srgbClr val="FF0000"/>
                </a:solidFill>
              </a:rPr>
              <a:t>THANK YOU FOR ATTENTION</a:t>
            </a:r>
          </a:p>
        </p:txBody>
      </p:sp>
    </p:spTree>
    <p:extLst>
      <p:ext uri="{BB962C8B-B14F-4D97-AF65-F5344CB8AC3E}">
        <p14:creationId xmlns:p14="http://schemas.microsoft.com/office/powerpoint/2010/main" val="1912105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1746</TotalTime>
  <Words>1819</Words>
  <Application>Microsoft Office PowerPoint</Application>
  <PresentationFormat>On-screen Show (4:3)</PresentationFormat>
  <Paragraphs>107</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Oriel</vt:lpstr>
      <vt:lpstr>ACCOUNTING SOFTWARE</vt:lpstr>
      <vt:lpstr>Life made easy with Accounting Software</vt:lpstr>
      <vt:lpstr>PowerPoint Presentation</vt:lpstr>
      <vt:lpstr>Reporting and Analysis </vt:lpstr>
      <vt:lpstr>Graphics</vt:lpstr>
      <vt:lpstr>Automation</vt:lpstr>
      <vt:lpstr>Automatic Updates </vt:lpstr>
      <vt:lpstr>Customization</vt:lpstr>
      <vt:lpstr>Interoperability</vt:lpstr>
      <vt:lpstr>Internet Connectivity </vt:lpstr>
      <vt:lpstr>Scalability</vt:lpstr>
      <vt:lpstr>Expandability</vt:lpstr>
      <vt:lpstr>Security</vt:lpstr>
      <vt:lpstr>If you are looking for an easy and fast software to manage your business, myAbakus can help you:  ✓ Send sales invoices and manage customer info  ✓ Track expenses, bills to pay, and cash accounts  ✓ Manage inventory, cash flow and more! No accountant or accounting knowledge required, so we recommend that the accountant sticks to its own: Taxes</vt:lpstr>
      <vt:lpstr>What is myAbakus?</vt:lpstr>
      <vt:lpstr>Who can use myAbakus?</vt:lpstr>
      <vt:lpstr>Why use myAbakus?</vt:lpstr>
      <vt:lpstr>Can I try before paying?</vt:lpstr>
      <vt:lpstr>Easy online invoicing and customer management system </vt:lpstr>
      <vt:lpstr>Easy and online invoicing</vt:lpstr>
      <vt:lpstr>Customer management (CRM)</vt:lpstr>
      <vt:lpstr>Send quotes by e-mail</vt:lpstr>
      <vt:lpstr>Custom, tax friendly invoices</vt:lpstr>
      <vt:lpstr>Accounts receivable management </vt:lpstr>
      <vt:lpstr>Spot aging receivables problems</vt:lpstr>
      <vt:lpstr>Send statements by e-mail</vt:lpstr>
      <vt:lpstr>Register multiple payments</vt:lpstr>
      <vt:lpstr>Important alerts to your e-mail</vt:lpstr>
      <vt:lpstr>Cash control and bank reconciliation</vt:lpstr>
      <vt:lpstr>Unify management of all cash, credit, and bank accounts</vt:lpstr>
      <vt:lpstr>Bank reconciliation</vt:lpstr>
      <vt:lpstr>Enter all pending and recurring expenses</vt:lpstr>
      <vt:lpstr>Make adjustments and transfers</vt:lpstr>
      <vt:lpstr>Cash flow management for financial decisions</vt:lpstr>
      <vt:lpstr>Know your real cash flow position</vt:lpstr>
      <vt:lpstr>Anticipate financing needs</vt:lpstr>
      <vt:lpstr>Foresee cash shortages and plan ahead</vt:lpstr>
      <vt:lpstr>Plan your investments wisely</vt:lpstr>
      <vt:lpstr>Inventory management and fixed assets register</vt:lpstr>
      <vt:lpstr>Control your product list</vt:lpstr>
      <vt:lpstr>Adjust and transfer quantities</vt:lpstr>
      <vt:lpstr>Manage materials and fixed assets</vt:lpstr>
      <vt:lpstr>Optimize inventory rotation and product gross profit</vt:lpstr>
      <vt:lpstr>Business financial management</vt:lpstr>
      <vt:lpstr>Stay on top of your profit</vt:lpstr>
      <vt:lpstr>Real product profitability</vt:lpstr>
      <vt:lpstr>Stay on top of expenses to avoid loss of profit</vt:lpstr>
      <vt:lpstr>See your financial position in a snapshot</vt:lpstr>
      <vt:lpstr>PowerPoint Presentation</vt:lpstr>
      <vt:lpstr>PowerPoint Presentation</vt:lpstr>
      <vt:lpstr>KEY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If you are looking for an easy and fast software to manage your business, myAbakus can help you: ✓ Send sales invoices and manage customer info ✓ Track expenses, bills to pay, and cash accounts ✓ Manage inventory, cash flow and more! No accountant or accounting knowledge required, so we recommend that the accountant sticks to its own: Taxes  </dc:title>
  <dc:creator>Chimge</dc:creator>
  <cp:lastModifiedBy>Chimge</cp:lastModifiedBy>
  <cp:revision>37</cp:revision>
  <dcterms:created xsi:type="dcterms:W3CDTF">2006-08-16T00:00:00Z</dcterms:created>
  <dcterms:modified xsi:type="dcterms:W3CDTF">2014-05-28T13:14:48Z</dcterms:modified>
</cp:coreProperties>
</file>