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72" r:id="rId2"/>
    <p:sldId id="257" r:id="rId3"/>
    <p:sldId id="259" r:id="rId4"/>
    <p:sldId id="258" r:id="rId5"/>
    <p:sldId id="260" r:id="rId6"/>
    <p:sldId id="261" r:id="rId7"/>
    <p:sldId id="262" r:id="rId8"/>
    <p:sldId id="263" r:id="rId9"/>
    <p:sldId id="264" r:id="rId10"/>
    <p:sldId id="273" r:id="rId11"/>
    <p:sldId id="265" r:id="rId12"/>
    <p:sldId id="266" r:id="rId13"/>
    <p:sldId id="267" r:id="rId14"/>
    <p:sldId id="268" r:id="rId15"/>
    <p:sldId id="270" r:id="rId16"/>
    <p:sldId id="274" r:id="rId17"/>
    <p:sldId id="271" r:id="rId18"/>
    <p:sldId id="269"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65E9BF12-9AB0-4EA6-94AC-2DD1F1B53B28}" type="datetimeFigureOut">
              <a:rPr lang="en-US" smtClean="0"/>
              <a:t>10/15/2014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795A941F-3AC8-44A2-BBA0-B641F196433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5E9BF12-9AB0-4EA6-94AC-2DD1F1B53B28}" type="datetimeFigureOut">
              <a:rPr lang="en-US" smtClean="0"/>
              <a:t>10/15/2014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5A941F-3AC8-44A2-BBA0-B641F196433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5E9BF12-9AB0-4EA6-94AC-2DD1F1B53B28}" type="datetimeFigureOut">
              <a:rPr lang="en-US" smtClean="0"/>
              <a:t>10/15/2014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5A941F-3AC8-44A2-BBA0-B641F196433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5E9BF12-9AB0-4EA6-94AC-2DD1F1B53B28}" type="datetimeFigureOut">
              <a:rPr lang="en-US" smtClean="0"/>
              <a:t>10/15/2014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5A941F-3AC8-44A2-BBA0-B641F196433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5E9BF12-9AB0-4EA6-94AC-2DD1F1B53B28}" type="datetimeFigureOut">
              <a:rPr lang="en-US" smtClean="0"/>
              <a:t>10/15/2014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5A941F-3AC8-44A2-BBA0-B641F196433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5E9BF12-9AB0-4EA6-94AC-2DD1F1B53B28}" type="datetimeFigureOut">
              <a:rPr lang="en-US" smtClean="0"/>
              <a:t>10/15/2014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5A941F-3AC8-44A2-BBA0-B641F196433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E9BF12-9AB0-4EA6-94AC-2DD1F1B53B28}" type="datetimeFigureOut">
              <a:rPr lang="en-US" smtClean="0"/>
              <a:t>10/15/2014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5A941F-3AC8-44A2-BBA0-B641F196433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5E9BF12-9AB0-4EA6-94AC-2DD1F1B53B28}" type="datetimeFigureOut">
              <a:rPr lang="en-US" smtClean="0"/>
              <a:t>10/15/2014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5A941F-3AC8-44A2-BBA0-B641F196433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5E9BF12-9AB0-4EA6-94AC-2DD1F1B53B28}" type="datetimeFigureOut">
              <a:rPr lang="en-US" smtClean="0"/>
              <a:t>10/15/2014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795A941F-3AC8-44A2-BBA0-B641F1964330}"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5E9BF12-9AB0-4EA6-94AC-2DD1F1B53B28}" type="datetimeFigureOut">
              <a:rPr lang="en-US" smtClean="0"/>
              <a:t>10/15/2014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5A941F-3AC8-44A2-BBA0-B641F196433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5E9BF12-9AB0-4EA6-94AC-2DD1F1B53B28}" type="datetimeFigureOut">
              <a:rPr lang="en-US" smtClean="0"/>
              <a:t>10/15/2014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5A941F-3AC8-44A2-BBA0-B641F196433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5E9BF12-9AB0-4EA6-94AC-2DD1F1B53B28}" type="datetimeFigureOut">
              <a:rPr lang="en-US" smtClean="0"/>
              <a:t>10/15/2014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95A941F-3AC8-44A2-BBA0-B641F1964330}"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mn.wikipedia.org/wiki/%D0%9D%D2%AE%D0%91" TargetMode="External"/><Relationship Id="rId7" Type="http://schemas.openxmlformats.org/officeDocument/2006/relationships/image" Target="../media/image2.png"/><Relationship Id="rId2" Type="http://schemas.openxmlformats.org/officeDocument/2006/relationships/hyperlink" Target="http://mn.wikipedia.org/wiki/%D0%93%D0%B5%D1%80%D0%BC%D0%B0%D0%BD_%D1%85%D1%8D%D0%BB" TargetMode="External"/><Relationship Id="rId1" Type="http://schemas.openxmlformats.org/officeDocument/2006/relationships/slideLayout" Target="../slideLayouts/slideLayout1.xml"/><Relationship Id="rId6" Type="http://schemas.openxmlformats.org/officeDocument/2006/relationships/hyperlink" Target="http://mn.wikipedia.org/w/index.php?title=G4&amp;action=edit&amp;redlink=1" TargetMode="External"/><Relationship Id="rId5" Type="http://schemas.openxmlformats.org/officeDocument/2006/relationships/hyperlink" Target="http://mn.wikipedia.org/wiki/%D0%98%D1%85_%D0%9D%D0%B0%D0%B9%D0%BC" TargetMode="External"/><Relationship Id="rId4" Type="http://schemas.openxmlformats.org/officeDocument/2006/relationships/hyperlink" Target="http://mn.wikipedia.org/wiki/%D0%9D%D0%90%D0%A2%D0%9E"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mn.wikipedia.org/wiki/%D0%A2%D0%B5%D1%85%D0%BD%D0%BE%D0%BB%D0%BE%D0%B3%D0%B8" TargetMode="External"/><Relationship Id="rId2" Type="http://schemas.openxmlformats.org/officeDocument/2006/relationships/hyperlink" Target="http://mn.wikipedia.org/wiki/%D0%A8%D0%B8%D0%BD%D0%B6%D0%BB%D1%8D%D1%85_%D1%83%D1%85%D0%B0%D0%B0%D0%BD" TargetMode="Externa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l"/>
            <a:r>
              <a:rPr lang="mn-MN" dirty="0" smtClean="0"/>
              <a:t>Та яагаад багш гэх энэхүү мэргэжлийг сонгосон бэ?</a:t>
            </a:r>
            <a:endParaRPr lang="en-US" dirty="0"/>
          </a:p>
        </p:txBody>
      </p:sp>
    </p:spTree>
    <p:extLst>
      <p:ext uri="{BB962C8B-B14F-4D97-AF65-F5344CB8AC3E}">
        <p14:creationId xmlns:p14="http://schemas.microsoft.com/office/powerpoint/2010/main" val="41660074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mn-MN" dirty="0"/>
              <a:t>Улс </a:t>
            </a:r>
            <a:r>
              <a:rPr lang="mn-MN" dirty="0" smtClean="0"/>
              <a:t>орон болон монгол улсын </a:t>
            </a:r>
            <a:r>
              <a:rPr lang="mn-MN" dirty="0"/>
              <a:t>багшийн цалин</a:t>
            </a:r>
            <a:endParaRPr lang="en-US" dirty="0"/>
          </a:p>
        </p:txBody>
      </p:sp>
      <p:sp>
        <p:nvSpPr>
          <p:cNvPr id="4" name="Subtitle 3"/>
          <p:cNvSpPr>
            <a:spLocks noGrp="1"/>
          </p:cNvSpPr>
          <p:nvPr>
            <p:ph type="subTitle" idx="1"/>
          </p:nvPr>
        </p:nvSpPr>
        <p:spPr/>
        <p:txBody>
          <a:bodyPr/>
          <a:lstStyle/>
          <a:p>
            <a:endParaRPr lang="mn-MN"/>
          </a:p>
        </p:txBody>
      </p:sp>
    </p:spTree>
    <p:extLst>
      <p:ext uri="{BB962C8B-B14F-4D97-AF65-F5344CB8AC3E}">
        <p14:creationId xmlns:p14="http://schemas.microsoft.com/office/powerpoint/2010/main" val="194280654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ctrTitle"/>
          </p:nvPr>
        </p:nvSpPr>
        <p:spPr>
          <a:xfrm>
            <a:off x="457200" y="990600"/>
            <a:ext cx="8305800" cy="3505200"/>
          </a:xfrm>
        </p:spPr>
        <p:txBody>
          <a:bodyPr>
            <a:normAutofit/>
          </a:bodyPr>
          <a:lstStyle/>
          <a:p>
            <a:pPr algn="l"/>
            <a:r>
              <a:rPr lang="mn-MN" dirty="0" smtClean="0"/>
              <a:t>Багш нарын цалингаар дэлхийг тэргүүлэгч улс орон</a:t>
            </a:r>
            <a:endParaRPr lang="en-US" dirty="0"/>
          </a:p>
        </p:txBody>
      </p:sp>
    </p:spTree>
    <p:extLst>
      <p:ext uri="{BB962C8B-B14F-4D97-AF65-F5344CB8AC3E}">
        <p14:creationId xmlns:p14="http://schemas.microsoft.com/office/powerpoint/2010/main" val="230387850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219199"/>
            <a:ext cx="8534400" cy="4607169"/>
          </a:xfrm>
        </p:spPr>
        <p:txBody>
          <a:bodyPr>
            <a:normAutofit/>
          </a:bodyPr>
          <a:lstStyle/>
          <a:p>
            <a:pPr algn="l"/>
            <a:r>
              <a:rPr lang="en-US" dirty="0" smtClean="0"/>
              <a:t>1.</a:t>
            </a:r>
            <a:r>
              <a:rPr lang="mn-MN" dirty="0"/>
              <a:t> </a:t>
            </a:r>
            <a:r>
              <a:rPr lang="mn-MN" dirty="0" smtClean="0"/>
              <a:t>Люксембург</a:t>
            </a:r>
            <a:r>
              <a:rPr lang="en-US" dirty="0" smtClean="0"/>
              <a:t> $</a:t>
            </a:r>
            <a:r>
              <a:rPr lang="mn-MN" dirty="0" smtClean="0"/>
              <a:t> </a:t>
            </a:r>
            <a:r>
              <a:rPr lang="en-US" dirty="0" smtClean="0"/>
              <a:t>97,808</a:t>
            </a:r>
            <a:br>
              <a:rPr lang="en-US" dirty="0" smtClean="0"/>
            </a:br>
            <a:r>
              <a:rPr lang="en-US" dirty="0" smtClean="0"/>
              <a:t>2.</a:t>
            </a:r>
            <a:r>
              <a:rPr lang="mn-MN" b="0" dirty="0">
                <a:effectLst/>
              </a:rPr>
              <a:t> </a:t>
            </a:r>
            <a:r>
              <a:rPr lang="mn-MN" dirty="0" smtClean="0">
                <a:effectLst/>
              </a:rPr>
              <a:t>Швейцари</a:t>
            </a:r>
            <a:r>
              <a:rPr lang="mn-MN" b="0" dirty="0" smtClean="0">
                <a:effectLst/>
              </a:rPr>
              <a:t> </a:t>
            </a:r>
            <a:r>
              <a:rPr lang="en-US" dirty="0"/>
              <a:t>$</a:t>
            </a:r>
            <a:r>
              <a:rPr lang="mn-MN" dirty="0"/>
              <a:t> </a:t>
            </a:r>
            <a:r>
              <a:rPr lang="mn-MN" dirty="0" smtClean="0"/>
              <a:t> </a:t>
            </a:r>
            <a:r>
              <a:rPr lang="en-US" dirty="0" smtClean="0"/>
              <a:t>68,849</a:t>
            </a:r>
            <a:br>
              <a:rPr lang="en-US" dirty="0" smtClean="0"/>
            </a:br>
            <a:r>
              <a:rPr lang="en-US" dirty="0" smtClean="0"/>
              <a:t>3.</a:t>
            </a:r>
            <a:r>
              <a:rPr lang="mn-MN" dirty="0" smtClean="0"/>
              <a:t>Герман </a:t>
            </a:r>
            <a:r>
              <a:rPr lang="en-US" dirty="0" smtClean="0"/>
              <a:t>$</a:t>
            </a:r>
            <a:r>
              <a:rPr lang="mn-MN" dirty="0" smtClean="0"/>
              <a:t> </a:t>
            </a:r>
            <a:r>
              <a:rPr lang="en-US" dirty="0" smtClean="0"/>
              <a:t>64,289</a:t>
            </a:r>
            <a:br>
              <a:rPr lang="en-US" dirty="0" smtClean="0"/>
            </a:br>
            <a:r>
              <a:rPr lang="en-US" dirty="0" smtClean="0"/>
              <a:t>4.</a:t>
            </a:r>
            <a:r>
              <a:rPr lang="mn-MN" dirty="0" smtClean="0"/>
              <a:t>Голланд </a:t>
            </a:r>
            <a:r>
              <a:rPr lang="en-US" dirty="0"/>
              <a:t>$</a:t>
            </a:r>
            <a:r>
              <a:rPr lang="mn-MN" dirty="0"/>
              <a:t> </a:t>
            </a:r>
            <a:r>
              <a:rPr lang="mn-MN" dirty="0" smtClean="0"/>
              <a:t> 59,894</a:t>
            </a:r>
            <a:br>
              <a:rPr lang="mn-MN" dirty="0" smtClean="0"/>
            </a:br>
            <a:r>
              <a:rPr lang="mn-MN" dirty="0" smtClean="0"/>
              <a:t>5.Канад </a:t>
            </a:r>
            <a:r>
              <a:rPr lang="en-US" dirty="0"/>
              <a:t>$</a:t>
            </a:r>
            <a:r>
              <a:rPr lang="mn-MN" dirty="0"/>
              <a:t> </a:t>
            </a:r>
            <a:r>
              <a:rPr lang="mn-MN" dirty="0" smtClean="0"/>
              <a:t> 56,422</a:t>
            </a:r>
            <a:endParaRPr lang="en-US" dirty="0"/>
          </a:p>
        </p:txBody>
      </p:sp>
    </p:spTree>
    <p:extLst>
      <p:ext uri="{BB962C8B-B14F-4D97-AF65-F5344CB8AC3E}">
        <p14:creationId xmlns:p14="http://schemas.microsoft.com/office/powerpoint/2010/main" val="336367415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228600"/>
            <a:ext cx="8305800" cy="5867400"/>
          </a:xfrm>
        </p:spPr>
        <p:txBody>
          <a:bodyPr>
            <a:normAutofit fontScale="90000"/>
          </a:bodyPr>
          <a:lstStyle/>
          <a:p>
            <a:pPr algn="l"/>
            <a:r>
              <a:rPr lang="mn-MN" dirty="0" smtClean="0"/>
              <a:t>6. Ирланд </a:t>
            </a:r>
            <a:r>
              <a:rPr lang="en-US" dirty="0" smtClean="0"/>
              <a:t>$ </a:t>
            </a:r>
            <a:r>
              <a:rPr lang="mn-MN" dirty="0" smtClean="0"/>
              <a:t>54,954</a:t>
            </a:r>
            <a:br>
              <a:rPr lang="mn-MN" dirty="0" smtClean="0"/>
            </a:br>
            <a:r>
              <a:rPr lang="mn-MN" dirty="0" smtClean="0"/>
              <a:t>7. Дани </a:t>
            </a:r>
            <a:r>
              <a:rPr lang="en-US" dirty="0" smtClean="0"/>
              <a:t>$</a:t>
            </a:r>
            <a:r>
              <a:rPr lang="mn-MN" dirty="0" smtClean="0"/>
              <a:t> 53,004</a:t>
            </a:r>
            <a:br>
              <a:rPr lang="mn-MN" dirty="0" smtClean="0"/>
            </a:br>
            <a:r>
              <a:rPr lang="mn-MN" dirty="0" smtClean="0"/>
              <a:t>8. Бельги </a:t>
            </a:r>
            <a:r>
              <a:rPr lang="en-US" dirty="0" smtClean="0"/>
              <a:t>$</a:t>
            </a:r>
            <a:r>
              <a:rPr lang="mn-MN" dirty="0" smtClean="0"/>
              <a:t> 49,185</a:t>
            </a:r>
            <a:br>
              <a:rPr lang="mn-MN" dirty="0" smtClean="0"/>
            </a:br>
            <a:r>
              <a:rPr lang="mn-MN" dirty="0" smtClean="0"/>
              <a:t>9. Австраль </a:t>
            </a:r>
            <a:r>
              <a:rPr lang="en-US" dirty="0" smtClean="0"/>
              <a:t>$</a:t>
            </a:r>
            <a:r>
              <a:rPr lang="mn-MN" dirty="0" smtClean="0"/>
              <a:t> 48,937</a:t>
            </a:r>
            <a:br>
              <a:rPr lang="mn-MN" dirty="0" smtClean="0"/>
            </a:br>
            <a:r>
              <a:rPr lang="mn-MN" dirty="0" smtClean="0"/>
              <a:t>10. Өмнөд солонгос </a:t>
            </a:r>
            <a:r>
              <a:rPr lang="en-US" dirty="0" smtClean="0"/>
              <a:t>$</a:t>
            </a:r>
            <a:r>
              <a:rPr lang="mn-MN" dirty="0" smtClean="0"/>
              <a:t> 48,181</a:t>
            </a:r>
            <a:br>
              <a:rPr lang="mn-MN" dirty="0" smtClean="0"/>
            </a:br>
            <a:endParaRPr lang="en-US" dirty="0"/>
          </a:p>
        </p:txBody>
      </p:sp>
    </p:spTree>
    <p:extLst>
      <p:ext uri="{BB962C8B-B14F-4D97-AF65-F5344CB8AC3E}">
        <p14:creationId xmlns:p14="http://schemas.microsoft.com/office/powerpoint/2010/main" val="219817688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914400"/>
            <a:ext cx="8232648" cy="4572000"/>
          </a:xfrm>
        </p:spPr>
        <p:txBody>
          <a:bodyPr>
            <a:normAutofit/>
          </a:bodyPr>
          <a:lstStyle/>
          <a:p>
            <a:pPr algn="l"/>
            <a:r>
              <a:rPr lang="mn-MN" dirty="0" smtClean="0"/>
              <a:t>11.Шотланд </a:t>
            </a:r>
            <a:r>
              <a:rPr lang="en-US" dirty="0" smtClean="0"/>
              <a:t>$</a:t>
            </a:r>
            <a:r>
              <a:rPr lang="mn-MN" dirty="0" smtClean="0"/>
              <a:t> 47,984</a:t>
            </a:r>
            <a:br>
              <a:rPr lang="mn-MN" dirty="0" smtClean="0"/>
            </a:br>
            <a:r>
              <a:rPr lang="mn-MN" dirty="0" smtClean="0"/>
              <a:t>12.АНУ </a:t>
            </a:r>
            <a:r>
              <a:rPr lang="en-US" dirty="0" smtClean="0"/>
              <a:t>$</a:t>
            </a:r>
            <a:r>
              <a:rPr lang="mn-MN" dirty="0" smtClean="0"/>
              <a:t> 47,165</a:t>
            </a:r>
            <a:br>
              <a:rPr lang="mn-MN" dirty="0" smtClean="0"/>
            </a:br>
            <a:r>
              <a:rPr lang="mn-MN" dirty="0" smtClean="0"/>
              <a:t>13.Япон </a:t>
            </a:r>
            <a:r>
              <a:rPr lang="en-US" dirty="0" smtClean="0"/>
              <a:t>$</a:t>
            </a:r>
            <a:r>
              <a:rPr lang="mn-MN" dirty="0" smtClean="0"/>
              <a:t> 45,741</a:t>
            </a:r>
            <a:br>
              <a:rPr lang="mn-MN" dirty="0" smtClean="0"/>
            </a:br>
            <a:r>
              <a:rPr lang="mn-MN" dirty="0" smtClean="0"/>
              <a:t>14. Испани </a:t>
            </a:r>
            <a:r>
              <a:rPr lang="en-US" dirty="0" smtClean="0"/>
              <a:t>$</a:t>
            </a:r>
            <a:r>
              <a:rPr lang="mn-MN" dirty="0" smtClean="0"/>
              <a:t> 44,352</a:t>
            </a:r>
            <a:br>
              <a:rPr lang="mn-MN" dirty="0" smtClean="0"/>
            </a:br>
            <a:r>
              <a:rPr lang="mn-MN" dirty="0" smtClean="0"/>
              <a:t>15. Австри </a:t>
            </a:r>
            <a:r>
              <a:rPr lang="en-US" dirty="0" smtClean="0"/>
              <a:t>$</a:t>
            </a:r>
            <a:r>
              <a:rPr lang="mn-MN" dirty="0" smtClean="0"/>
              <a:t> </a:t>
            </a:r>
            <a:r>
              <a:rPr lang="en-US" dirty="0" smtClean="0"/>
              <a:t>44,352</a:t>
            </a:r>
            <a:endParaRPr lang="en-US" dirty="0"/>
          </a:p>
        </p:txBody>
      </p:sp>
    </p:spTree>
    <p:extLst>
      <p:ext uri="{BB962C8B-B14F-4D97-AF65-F5344CB8AC3E}">
        <p14:creationId xmlns:p14="http://schemas.microsoft.com/office/powerpoint/2010/main" val="346411635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371600"/>
            <a:ext cx="8382000" cy="4572000"/>
          </a:xfrm>
        </p:spPr>
        <p:txBody>
          <a:bodyPr/>
          <a:lstStyle/>
          <a:p>
            <a:pPr algn="l"/>
            <a:r>
              <a:rPr lang="en-US" dirty="0" smtClean="0"/>
              <a:t>16. </a:t>
            </a:r>
            <a:r>
              <a:rPr lang="mn-MN" dirty="0" smtClean="0"/>
              <a:t>Англи </a:t>
            </a:r>
            <a:r>
              <a:rPr lang="en-US" dirty="0"/>
              <a:t>$</a:t>
            </a:r>
            <a:r>
              <a:rPr lang="mn-MN" dirty="0"/>
              <a:t> </a:t>
            </a:r>
            <a:r>
              <a:rPr lang="mn-MN" dirty="0" smtClean="0"/>
              <a:t>44,269</a:t>
            </a:r>
            <a:r>
              <a:rPr lang="en-US" dirty="0" smtClean="0"/>
              <a:t/>
            </a:r>
            <a:br>
              <a:rPr lang="en-US" dirty="0" smtClean="0"/>
            </a:br>
            <a:r>
              <a:rPr lang="en-US" dirty="0" smtClean="0"/>
              <a:t>17. </a:t>
            </a:r>
            <a:r>
              <a:rPr lang="mn-MN" dirty="0" smtClean="0"/>
              <a:t>Шинэ Зеланд </a:t>
            </a:r>
            <a:r>
              <a:rPr lang="en-US" dirty="0"/>
              <a:t>$</a:t>
            </a:r>
            <a:r>
              <a:rPr lang="mn-MN" dirty="0"/>
              <a:t> </a:t>
            </a:r>
            <a:r>
              <a:rPr lang="mn-MN" dirty="0" smtClean="0"/>
              <a:t>42,241</a:t>
            </a:r>
            <a:br>
              <a:rPr lang="mn-MN" dirty="0" smtClean="0"/>
            </a:br>
            <a:r>
              <a:rPr lang="mn-MN" dirty="0" smtClean="0"/>
              <a:t>18.Финланд </a:t>
            </a:r>
            <a:r>
              <a:rPr lang="en-US" dirty="0"/>
              <a:t>$</a:t>
            </a:r>
            <a:r>
              <a:rPr lang="mn-MN" dirty="0"/>
              <a:t> </a:t>
            </a:r>
            <a:r>
              <a:rPr lang="mn-MN" dirty="0" smtClean="0"/>
              <a:t>40,702</a:t>
            </a:r>
            <a:br>
              <a:rPr lang="mn-MN" dirty="0" smtClean="0"/>
            </a:br>
            <a:r>
              <a:rPr lang="mn-MN" dirty="0" smtClean="0"/>
              <a:t>19.Португал </a:t>
            </a:r>
            <a:r>
              <a:rPr lang="en-US" dirty="0"/>
              <a:t>$</a:t>
            </a:r>
            <a:r>
              <a:rPr lang="mn-MN" dirty="0"/>
              <a:t> </a:t>
            </a:r>
            <a:r>
              <a:rPr lang="mn-MN" dirty="0" smtClean="0"/>
              <a:t>39,424</a:t>
            </a:r>
            <a:br>
              <a:rPr lang="mn-MN" dirty="0" smtClean="0"/>
            </a:br>
            <a:r>
              <a:rPr lang="mn-MN" dirty="0" smtClean="0"/>
              <a:t>20.Норвеги </a:t>
            </a:r>
            <a:r>
              <a:rPr lang="en-US" dirty="0"/>
              <a:t>$</a:t>
            </a:r>
            <a:r>
              <a:rPr lang="mn-MN" dirty="0"/>
              <a:t> </a:t>
            </a:r>
            <a:r>
              <a:rPr lang="mn-MN" dirty="0" smtClean="0"/>
              <a:t>38,533</a:t>
            </a:r>
            <a:endParaRPr lang="en-US" dirty="0"/>
          </a:p>
        </p:txBody>
      </p:sp>
    </p:spTree>
    <p:extLst>
      <p:ext uri="{BB962C8B-B14F-4D97-AF65-F5344CB8AC3E}">
        <p14:creationId xmlns:p14="http://schemas.microsoft.com/office/powerpoint/2010/main" val="120061092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838200"/>
            <a:ext cx="8080248" cy="4724400"/>
          </a:xfrm>
        </p:spPr>
        <p:txBody>
          <a:bodyPr/>
          <a:lstStyle/>
          <a:p>
            <a:pPr algn="l"/>
            <a:r>
              <a:rPr lang="en-US" dirty="0" smtClean="0"/>
              <a:t>21.</a:t>
            </a:r>
            <a:r>
              <a:rPr lang="mn-MN" dirty="0" smtClean="0"/>
              <a:t>Швед </a:t>
            </a:r>
            <a:r>
              <a:rPr lang="en-US" dirty="0" smtClean="0"/>
              <a:t>$</a:t>
            </a:r>
            <a:r>
              <a:rPr lang="mn-MN" dirty="0" smtClean="0"/>
              <a:t> 35,822</a:t>
            </a:r>
            <a:br>
              <a:rPr lang="mn-MN" dirty="0" smtClean="0"/>
            </a:br>
            <a:r>
              <a:rPr lang="mn-MN" dirty="0" smtClean="0"/>
              <a:t>22. Итали </a:t>
            </a:r>
            <a:r>
              <a:rPr lang="en-US" dirty="0" smtClean="0"/>
              <a:t>$</a:t>
            </a:r>
            <a:r>
              <a:rPr lang="mn-MN" dirty="0" smtClean="0"/>
              <a:t> 35,273</a:t>
            </a:r>
            <a:br>
              <a:rPr lang="mn-MN" dirty="0" smtClean="0"/>
            </a:br>
            <a:r>
              <a:rPr lang="mn-MN" dirty="0" smtClean="0"/>
              <a:t>23. Франц </a:t>
            </a:r>
            <a:r>
              <a:rPr lang="en-US" dirty="0" smtClean="0"/>
              <a:t>$</a:t>
            </a:r>
            <a:r>
              <a:rPr lang="mn-MN" dirty="0" smtClean="0"/>
              <a:t> 35,236</a:t>
            </a:r>
            <a:br>
              <a:rPr lang="mn-MN" dirty="0" smtClean="0"/>
            </a:br>
            <a:r>
              <a:rPr lang="mn-MN" dirty="0" smtClean="0"/>
              <a:t>24. Словен </a:t>
            </a:r>
            <a:r>
              <a:rPr lang="en-US" dirty="0" smtClean="0"/>
              <a:t>$</a:t>
            </a:r>
            <a:r>
              <a:rPr lang="mn-MN" dirty="0" smtClean="0"/>
              <a:t> 32,193</a:t>
            </a:r>
            <a:br>
              <a:rPr lang="mn-MN" dirty="0" smtClean="0"/>
            </a:br>
            <a:r>
              <a:rPr lang="mn-MN" dirty="0" smtClean="0"/>
              <a:t>25. Грек </a:t>
            </a:r>
            <a:r>
              <a:rPr lang="en-US" dirty="0" smtClean="0"/>
              <a:t>$</a:t>
            </a:r>
            <a:r>
              <a:rPr lang="mn-MN" dirty="0" smtClean="0"/>
              <a:t> 28,184</a:t>
            </a:r>
            <a:endParaRPr lang="en-US" dirty="0"/>
          </a:p>
        </p:txBody>
      </p:sp>
    </p:spTree>
    <p:extLst>
      <p:ext uri="{BB962C8B-B14F-4D97-AF65-F5344CB8AC3E}">
        <p14:creationId xmlns:p14="http://schemas.microsoft.com/office/powerpoint/2010/main" val="425368031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914400"/>
            <a:ext cx="7927848" cy="5105400"/>
          </a:xfrm>
        </p:spPr>
        <p:txBody>
          <a:bodyPr/>
          <a:lstStyle/>
          <a:p>
            <a:pPr algn="l"/>
            <a:r>
              <a:rPr lang="mn-MN" dirty="0" smtClean="0"/>
              <a:t>26. Исланд </a:t>
            </a:r>
            <a:r>
              <a:rPr lang="en-US" dirty="0" smtClean="0"/>
              <a:t>$</a:t>
            </a:r>
            <a:r>
              <a:rPr lang="mn-MN" dirty="0" smtClean="0"/>
              <a:t> 27,047</a:t>
            </a:r>
            <a:br>
              <a:rPr lang="mn-MN" dirty="0" smtClean="0"/>
            </a:br>
            <a:r>
              <a:rPr lang="mn-MN" dirty="0" smtClean="0"/>
              <a:t>27. Турк </a:t>
            </a:r>
            <a:r>
              <a:rPr lang="en-US" dirty="0" smtClean="0"/>
              <a:t>$</a:t>
            </a:r>
            <a:r>
              <a:rPr lang="mn-MN" dirty="0" smtClean="0"/>
              <a:t> 25,468</a:t>
            </a:r>
            <a:br>
              <a:rPr lang="mn-MN" dirty="0" smtClean="0"/>
            </a:br>
            <a:r>
              <a:rPr lang="mn-MN" dirty="0" smtClean="0"/>
              <a:t>28. Израел </a:t>
            </a:r>
            <a:r>
              <a:rPr lang="en-US" dirty="0" smtClean="0"/>
              <a:t>$</a:t>
            </a:r>
            <a:r>
              <a:rPr lang="mn-MN" dirty="0" smtClean="0"/>
              <a:t> 24,496</a:t>
            </a:r>
            <a:br>
              <a:rPr lang="mn-MN" dirty="0" smtClean="0"/>
            </a:br>
            <a:r>
              <a:rPr lang="mn-MN" dirty="0" smtClean="0"/>
              <a:t>29. Чили </a:t>
            </a:r>
            <a:r>
              <a:rPr lang="en-US" dirty="0" smtClean="0"/>
              <a:t>$</a:t>
            </a:r>
            <a:r>
              <a:rPr lang="mn-MN" dirty="0" smtClean="0"/>
              <a:t> 24,091</a:t>
            </a:r>
            <a:br>
              <a:rPr lang="mn-MN" dirty="0" smtClean="0"/>
            </a:br>
            <a:r>
              <a:rPr lang="mn-MN" dirty="0" smtClean="0"/>
              <a:t>30. Мексик </a:t>
            </a:r>
            <a:r>
              <a:rPr lang="en-US" dirty="0" smtClean="0"/>
              <a:t>$</a:t>
            </a:r>
            <a:r>
              <a:rPr lang="mn-MN" dirty="0" smtClean="0"/>
              <a:t> 22,250</a:t>
            </a:r>
            <a:endParaRPr lang="en-US" dirty="0"/>
          </a:p>
        </p:txBody>
      </p:sp>
    </p:spTree>
    <p:extLst>
      <p:ext uri="{BB962C8B-B14F-4D97-AF65-F5344CB8AC3E}">
        <p14:creationId xmlns:p14="http://schemas.microsoft.com/office/powerpoint/2010/main" val="341965014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l"/>
            <a:r>
              <a:rPr lang="mn-MN" dirty="0" smtClean="0"/>
              <a:t>Монгол </a:t>
            </a:r>
            <a:r>
              <a:rPr lang="en-US" dirty="0" smtClean="0"/>
              <a:t>$</a:t>
            </a:r>
            <a:r>
              <a:rPr lang="mn-MN" dirty="0" smtClean="0"/>
              <a:t>4200</a:t>
            </a:r>
            <a:br>
              <a:rPr lang="mn-MN" dirty="0" smtClean="0"/>
            </a:br>
            <a:endParaRPr lang="en-US" dirty="0"/>
          </a:p>
        </p:txBody>
      </p:sp>
    </p:spTree>
    <p:extLst>
      <p:ext uri="{BB962C8B-B14F-4D97-AF65-F5344CB8AC3E}">
        <p14:creationId xmlns:p14="http://schemas.microsoft.com/office/powerpoint/2010/main" val="945544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81000"/>
            <a:ext cx="8229600" cy="7010400"/>
          </a:xfrm>
        </p:spPr>
        <p:txBody>
          <a:bodyPr>
            <a:normAutofit fontScale="90000"/>
          </a:bodyPr>
          <a:lstStyle/>
          <a:p>
            <a:pPr algn="l"/>
            <a:r>
              <a:rPr lang="mn-MN" dirty="0" smtClean="0"/>
              <a:t>Герман </a:t>
            </a:r>
            <a:r>
              <a:rPr lang="en-US" dirty="0" smtClean="0"/>
              <a:t/>
            </a:r>
            <a:br>
              <a:rPr lang="en-US" dirty="0" smtClean="0"/>
            </a:br>
            <a:r>
              <a:rPr lang="en-US" dirty="0" smtClean="0"/>
              <a:t>$</a:t>
            </a:r>
            <a:r>
              <a:rPr lang="mn-MN" dirty="0" smtClean="0"/>
              <a:t> </a:t>
            </a:r>
            <a:r>
              <a:rPr lang="en-US" dirty="0" smtClean="0"/>
              <a:t>64,289=115,720,000</a:t>
            </a:r>
            <a:r>
              <a:rPr lang="mn-MN" dirty="0" smtClean="0"/>
              <a:t>₮</a:t>
            </a:r>
            <a:r>
              <a:rPr lang="en-US" dirty="0" smtClean="0"/>
              <a:t/>
            </a:r>
            <a:br>
              <a:rPr lang="en-US" dirty="0" smtClean="0"/>
            </a:br>
            <a:r>
              <a:rPr lang="mn-MN" sz="3100" dirty="0">
                <a:effectLst/>
              </a:rPr>
              <a:t>Герман</a:t>
            </a:r>
            <a:r>
              <a:rPr lang="mn-MN" sz="3100" b="0" dirty="0">
                <a:effectLst/>
              </a:rPr>
              <a:t> (</a:t>
            </a:r>
            <a:r>
              <a:rPr lang="mn-MN" sz="3100" b="0" dirty="0">
                <a:effectLst/>
                <a:hlinkClick r:id="rId2" tooltip="Герман хэл"/>
              </a:rPr>
              <a:t>герм.</a:t>
            </a:r>
            <a:r>
              <a:rPr lang="mn-MN" sz="3100" b="0" dirty="0">
                <a:effectLst/>
              </a:rPr>
              <a:t> </a:t>
            </a:r>
            <a:r>
              <a:rPr lang="en-US" sz="3100" b="0" i="1" dirty="0">
                <a:effectLst/>
              </a:rPr>
              <a:t>Deutschland</a:t>
            </a:r>
            <a:r>
              <a:rPr lang="en-US" sz="3100" b="0" dirty="0">
                <a:effectLst/>
              </a:rPr>
              <a:t>), </a:t>
            </a:r>
            <a:r>
              <a:rPr lang="mn-MN" sz="3100" b="0" dirty="0">
                <a:effectLst/>
              </a:rPr>
              <a:t>албан ёсоор </a:t>
            </a:r>
            <a:r>
              <a:rPr lang="mn-MN" sz="3100" dirty="0">
                <a:effectLst/>
              </a:rPr>
              <a:t>Холбооны Бүгд Найрамдах Герман </a:t>
            </a:r>
            <a:r>
              <a:rPr lang="en-US" sz="3100" dirty="0">
                <a:effectLst/>
              </a:rPr>
              <a:t/>
            </a:r>
            <a:br>
              <a:rPr lang="en-US" sz="3100" dirty="0">
                <a:effectLst/>
              </a:rPr>
            </a:br>
            <a:r>
              <a:rPr lang="ru-RU" sz="3100" b="0" dirty="0">
                <a:effectLst/>
              </a:rPr>
              <a:t>Герман нь </a:t>
            </a:r>
            <a:r>
              <a:rPr lang="ru-RU" sz="3100" b="0" dirty="0">
                <a:effectLst/>
                <a:hlinkClick r:id="rId3" tooltip="НҮБ"/>
              </a:rPr>
              <a:t>НҮБ</a:t>
            </a:r>
            <a:r>
              <a:rPr lang="ru-RU" sz="3100" b="0" dirty="0">
                <a:effectLst/>
              </a:rPr>
              <a:t>, </a:t>
            </a:r>
            <a:r>
              <a:rPr lang="ru-RU" sz="3100" b="0" dirty="0">
                <a:effectLst/>
                <a:hlinkClick r:id="rId4" tooltip="НАТО"/>
              </a:rPr>
              <a:t>НАТО</a:t>
            </a:r>
            <a:r>
              <a:rPr lang="ru-RU" sz="3100" b="0" dirty="0">
                <a:effectLst/>
              </a:rPr>
              <a:t>, </a:t>
            </a:r>
            <a:r>
              <a:rPr lang="ru-RU" sz="3100" b="0" dirty="0">
                <a:effectLst/>
                <a:hlinkClick r:id="rId5" tooltip="Их Найм"/>
              </a:rPr>
              <a:t>Их Найм</a:t>
            </a:r>
            <a:r>
              <a:rPr lang="ru-RU" sz="3100" b="0" dirty="0">
                <a:effectLst/>
              </a:rPr>
              <a:t>, </a:t>
            </a:r>
            <a:r>
              <a:rPr lang="ru-RU" sz="3100" b="0" dirty="0">
                <a:effectLst/>
                <a:hlinkClick r:id="rId6" tooltip="G4 (ийм хуудас байхгүй)"/>
              </a:rPr>
              <a:t>G4</a:t>
            </a:r>
            <a:r>
              <a:rPr lang="ru-RU" sz="3100" b="0" dirty="0">
                <a:effectLst/>
              </a:rPr>
              <a:t> зэрэг байгууллагуудын </a:t>
            </a:r>
            <a:r>
              <a:rPr lang="ru-RU" sz="3100" b="0" dirty="0" smtClean="0">
                <a:effectLst/>
              </a:rPr>
              <a:t>гишүүн</a:t>
            </a:r>
            <a:r>
              <a:rPr lang="en-US" sz="3100" b="0" dirty="0" smtClean="0">
                <a:effectLst/>
              </a:rPr>
              <a:t/>
            </a:r>
            <a:br>
              <a:rPr lang="en-US" sz="3100" b="0" dirty="0" smtClean="0">
                <a:effectLst/>
              </a:rPr>
            </a:br>
            <a:r>
              <a:rPr lang="mn-MN" sz="3100" dirty="0">
                <a:effectLst/>
              </a:rPr>
              <a:t>Мөнгөний </a:t>
            </a:r>
            <a:r>
              <a:rPr lang="mn-MN" sz="3100" dirty="0" smtClean="0">
                <a:effectLst/>
              </a:rPr>
              <a:t>нэгж</a:t>
            </a:r>
            <a:r>
              <a:rPr lang="en-US" sz="3100" dirty="0" smtClean="0">
                <a:effectLst/>
              </a:rPr>
              <a:t> </a:t>
            </a:r>
            <a:r>
              <a:rPr lang="mn-MN" sz="3100" dirty="0" smtClean="0">
                <a:effectLst/>
              </a:rPr>
              <a:t>ЕВРО</a:t>
            </a:r>
            <a:br>
              <a:rPr lang="mn-MN" sz="3100" dirty="0" smtClean="0">
                <a:effectLst/>
              </a:rPr>
            </a:br>
            <a:r>
              <a:rPr lang="mn-MN" sz="3100" dirty="0" smtClean="0">
                <a:effectLst/>
              </a:rPr>
              <a:t>ДНБ нэг хүнд </a:t>
            </a:r>
            <a:r>
              <a:rPr lang="en-US" sz="3100" b="0" dirty="0">
                <a:effectLst/>
              </a:rPr>
              <a:t>$</a:t>
            </a:r>
            <a:r>
              <a:rPr lang="en-US" sz="3100" b="0" dirty="0" smtClean="0">
                <a:effectLst/>
              </a:rPr>
              <a:t>44,555</a:t>
            </a:r>
            <a:r>
              <a:rPr lang="mn-MN" sz="3100" b="0" dirty="0" smtClean="0">
                <a:effectLst/>
              </a:rPr>
              <a:t> </a:t>
            </a:r>
            <a:r>
              <a:rPr lang="mn-MN" sz="3200" dirty="0">
                <a:effectLst/>
              </a:rPr>
              <a:t>манай улсаас </a:t>
            </a:r>
            <a:r>
              <a:rPr lang="mn-MN" sz="3200" dirty="0" smtClean="0">
                <a:effectLst/>
              </a:rPr>
              <a:t>12 дахин их</a:t>
            </a:r>
            <a:r>
              <a:rPr lang="mn-MN" sz="3100" b="0" dirty="0" smtClean="0">
                <a:effectLst/>
              </a:rPr>
              <a:t/>
            </a:r>
            <a:br>
              <a:rPr lang="mn-MN" sz="3100" b="0" dirty="0" smtClean="0">
                <a:effectLst/>
              </a:rPr>
            </a:br>
            <a:r>
              <a:rPr lang="mn-MN" sz="3100" b="0" dirty="0" smtClean="0">
                <a:effectLst/>
              </a:rPr>
              <a:t>Дунд сургуулын багшийн цалин дунджаар 9</a:t>
            </a:r>
            <a:r>
              <a:rPr lang="en-US" sz="3100" b="0" dirty="0" smtClean="0">
                <a:effectLst/>
              </a:rPr>
              <a:t>,643,000 </a:t>
            </a:r>
            <a:r>
              <a:rPr lang="mn-MN" sz="3100" b="0" dirty="0" smtClean="0">
                <a:effectLst/>
              </a:rPr>
              <a:t>₮</a:t>
            </a:r>
            <a:br>
              <a:rPr lang="mn-MN" sz="3100" b="0" dirty="0" smtClean="0">
                <a:effectLst/>
              </a:rPr>
            </a:br>
            <a:r>
              <a:rPr lang="mn-MN" sz="3100" b="0" dirty="0" smtClean="0">
                <a:effectLst/>
              </a:rPr>
              <a:t> </a:t>
            </a:r>
            <a:r>
              <a:rPr lang="mn-MN" sz="2800" dirty="0">
                <a:effectLst/>
              </a:rPr>
              <a:t>манай улсаас </a:t>
            </a:r>
            <a:r>
              <a:rPr lang="en-US" sz="3100" b="0" dirty="0" smtClean="0">
                <a:effectLst/>
              </a:rPr>
              <a:t>13 </a:t>
            </a:r>
            <a:r>
              <a:rPr lang="mn-MN" sz="3100" dirty="0">
                <a:effectLst/>
              </a:rPr>
              <a:t>дахин их</a:t>
            </a:r>
            <a:r>
              <a:rPr lang="en-US" sz="1800" dirty="0" smtClean="0"/>
              <a:t/>
            </a:r>
            <a:br>
              <a:rPr lang="en-US" sz="1800" dirty="0" smtClean="0"/>
            </a:br>
            <a:r>
              <a:rPr lang="en-US" dirty="0"/>
              <a:t/>
            </a:r>
            <a:br>
              <a:rPr lang="en-US" dirty="0"/>
            </a:br>
            <a:endParaRPr lang="en-US" dirty="0"/>
          </a:p>
        </p:txBody>
      </p:sp>
      <p:pic>
        <p:nvPicPr>
          <p:cNvPr id="409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2200" y="457200"/>
            <a:ext cx="1857375" cy="1262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378120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762000"/>
            <a:ext cx="8534400" cy="4800600"/>
          </a:xfrm>
        </p:spPr>
        <p:txBody>
          <a:bodyPr>
            <a:noAutofit/>
          </a:bodyPr>
          <a:lstStyle/>
          <a:p>
            <a:pPr algn="l"/>
            <a:r>
              <a:rPr lang="mn-MN" sz="2400" b="0" dirty="0">
                <a:effectLst/>
              </a:rPr>
              <a:t> ДНБ нь дэлхийд тавд (худалдан авах чадвараар харьцуулсан), эсвэл гуравт (нэрлэсэн) ордог. Мөн дэлхийн хамгийн том экспортлогч орон юм. Германы гадаад орнуудад үзүүлэх тусалцаа нь дэлхийд хоёрт ордог бөгөөд цэрэг армийн зарцуулалт нь зургаад орно. Герман нь амьдралын чанар өндөртэй бөгөөд нийгмийн аюулгүй байдлыг хангах нарийн системийг бий болгожээ. Европын үйл ажиллагаанд чухал байр суурь эзлэдэг бөгөөд дэлхийн орнуудтай сайн хамтын ажиллагаатай. Герман нь </a:t>
            </a:r>
            <a:r>
              <a:rPr lang="mn-MN" sz="2400" b="0" dirty="0">
                <a:effectLst/>
                <a:hlinkClick r:id="rId2" tooltip="Шинжлэх ухаан"/>
              </a:rPr>
              <a:t>шинжлэх ухаан</a:t>
            </a:r>
            <a:r>
              <a:rPr lang="mn-MN" sz="2400" b="0" dirty="0">
                <a:effectLst/>
              </a:rPr>
              <a:t>, </a:t>
            </a:r>
            <a:r>
              <a:rPr lang="mn-MN" sz="2400" b="0" dirty="0">
                <a:effectLst/>
                <a:hlinkClick r:id="rId3" tooltip="Технологи"/>
              </a:rPr>
              <a:t>технологийн</a:t>
            </a:r>
            <a:r>
              <a:rPr lang="mn-MN" sz="2400" b="0" dirty="0">
                <a:effectLst/>
              </a:rPr>
              <a:t> салбарт тэргүүлэгч орнуудын дунд жагсдаг.</a:t>
            </a:r>
            <a:endParaRPr lang="en-US" sz="2400" dirty="0"/>
          </a:p>
        </p:txBody>
      </p:sp>
    </p:spTree>
    <p:extLst>
      <p:ext uri="{BB962C8B-B14F-4D97-AF65-F5344CB8AC3E}">
        <p14:creationId xmlns:p14="http://schemas.microsoft.com/office/powerpoint/2010/main" val="391445209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0800"/>
            <a:ext cx="8262551" cy="5029200"/>
          </a:xfrm>
        </p:spPr>
        <p:txBody>
          <a:bodyPr>
            <a:normAutofit fontScale="90000"/>
          </a:bodyPr>
          <a:lstStyle/>
          <a:p>
            <a:pPr algn="l"/>
            <a:r>
              <a:rPr lang="mn-MN" dirty="0" smtClean="0">
                <a:effectLst/>
              </a:rPr>
              <a:t>Швейцари</a:t>
            </a:r>
            <a:r>
              <a:rPr lang="en-US" dirty="0" smtClean="0">
                <a:effectLst/>
              </a:rPr>
              <a:t> </a:t>
            </a:r>
            <a:r>
              <a:rPr lang="mn-MN" b="0" dirty="0" smtClean="0">
                <a:effectLst/>
              </a:rPr>
              <a:t/>
            </a:r>
            <a:br>
              <a:rPr lang="mn-MN" b="0" dirty="0" smtClean="0">
                <a:effectLst/>
              </a:rPr>
            </a:br>
            <a:r>
              <a:rPr lang="en-US" dirty="0" smtClean="0"/>
              <a:t>$</a:t>
            </a:r>
            <a:r>
              <a:rPr lang="mn-MN" dirty="0" smtClean="0"/>
              <a:t>  </a:t>
            </a:r>
            <a:r>
              <a:rPr lang="en-US" dirty="0" smtClean="0"/>
              <a:t>68,849=123,928,000</a:t>
            </a:r>
            <a:r>
              <a:rPr lang="mn-MN" dirty="0" smtClean="0"/>
              <a:t>₮</a:t>
            </a:r>
            <a:r>
              <a:rPr lang="en-US" dirty="0" smtClean="0"/>
              <a:t/>
            </a:r>
            <a:br>
              <a:rPr lang="en-US" dirty="0" smtClean="0"/>
            </a:br>
            <a:r>
              <a:rPr lang="mn-MN" sz="3100" dirty="0">
                <a:effectLst/>
              </a:rPr>
              <a:t>Швейцари улс</a:t>
            </a:r>
            <a:r>
              <a:rPr lang="mn-MN" sz="3100" b="0" dirty="0">
                <a:effectLst/>
              </a:rPr>
              <a:t> </a:t>
            </a:r>
            <a:r>
              <a:rPr lang="mn-MN" sz="3100" b="0" dirty="0" smtClean="0">
                <a:effectLst/>
              </a:rPr>
              <a:t>албан </a:t>
            </a:r>
            <a:r>
              <a:rPr lang="mn-MN" sz="3100" b="0" dirty="0">
                <a:effectLst/>
              </a:rPr>
              <a:t>ёсоор </a:t>
            </a:r>
            <a:r>
              <a:rPr lang="mn-MN" sz="3100" dirty="0">
                <a:effectLst/>
              </a:rPr>
              <a:t>Холбоот Швейцари </a:t>
            </a:r>
            <a:r>
              <a:rPr lang="mn-MN" sz="3100" dirty="0" smtClean="0">
                <a:effectLst/>
              </a:rPr>
              <a:t>Улс</a:t>
            </a:r>
            <a:br>
              <a:rPr lang="mn-MN" sz="3100" dirty="0" smtClean="0">
                <a:effectLst/>
              </a:rPr>
            </a:br>
            <a:r>
              <a:rPr lang="ru-RU" sz="3100" b="0" dirty="0">
                <a:effectLst/>
              </a:rPr>
              <a:t>Швейцари бол дэлхийн хамгийн баян орнуудын нэг мөн</a:t>
            </a:r>
            <a:r>
              <a:rPr lang="ru-RU" sz="3100" b="0" dirty="0" smtClean="0">
                <a:effectLst/>
              </a:rPr>
              <a:t>.</a:t>
            </a:r>
            <a:r>
              <a:rPr lang="mn-MN" sz="3100" b="0" dirty="0" smtClean="0">
                <a:effectLst/>
              </a:rPr>
              <a:t/>
            </a:r>
            <a:br>
              <a:rPr lang="mn-MN" sz="3100" b="0" dirty="0" smtClean="0">
                <a:effectLst/>
              </a:rPr>
            </a:br>
            <a:r>
              <a:rPr lang="mn-MN" sz="3100" b="0" dirty="0" smtClean="0">
                <a:effectLst/>
              </a:rPr>
              <a:t>ДНБ нэг хүнд </a:t>
            </a:r>
            <a:r>
              <a:rPr lang="en-US" sz="3100" b="0" dirty="0" smtClean="0">
                <a:effectLst/>
              </a:rPr>
              <a:t>$43,369</a:t>
            </a:r>
            <a:r>
              <a:rPr lang="mn-MN" sz="3100" b="0" dirty="0" smtClean="0">
                <a:effectLst/>
              </a:rPr>
              <a:t> </a:t>
            </a:r>
            <a:r>
              <a:rPr lang="mn-MN" sz="3200" dirty="0">
                <a:effectLst/>
              </a:rPr>
              <a:t>манай улсаас </a:t>
            </a:r>
            <a:r>
              <a:rPr lang="mn-MN" sz="3200" dirty="0" smtClean="0">
                <a:effectLst/>
              </a:rPr>
              <a:t>11 </a:t>
            </a:r>
            <a:r>
              <a:rPr lang="mn-MN" sz="3200" dirty="0">
                <a:effectLst/>
              </a:rPr>
              <a:t>дахин их</a:t>
            </a:r>
            <a:r>
              <a:rPr lang="en-US" sz="3100" b="0" dirty="0" smtClean="0">
                <a:effectLst/>
              </a:rPr>
              <a:t/>
            </a:r>
            <a:br>
              <a:rPr lang="en-US" sz="3100" b="0" dirty="0" smtClean="0">
                <a:effectLst/>
              </a:rPr>
            </a:br>
            <a:r>
              <a:rPr lang="mn-MN" sz="3100" b="0" dirty="0" smtClean="0">
                <a:effectLst/>
              </a:rPr>
              <a:t>Мөнгөний нэгж Швейцар франк </a:t>
            </a:r>
            <a:r>
              <a:rPr lang="en-US" sz="3100" b="0" dirty="0" smtClean="0">
                <a:effectLst/>
              </a:rPr>
              <a:t>CHF</a:t>
            </a:r>
            <a:r>
              <a:rPr lang="mn-MN" sz="3100" b="0" dirty="0" smtClean="0">
                <a:effectLst/>
              </a:rPr>
              <a:t/>
            </a:r>
            <a:br>
              <a:rPr lang="mn-MN" sz="3100" b="0" dirty="0" smtClean="0">
                <a:effectLst/>
              </a:rPr>
            </a:br>
            <a:r>
              <a:rPr lang="mn-MN" sz="3100" b="0" dirty="0">
                <a:effectLst/>
              </a:rPr>
              <a:t>Дунд сургуулын багшийн цалин </a:t>
            </a:r>
            <a:r>
              <a:rPr lang="mn-MN" sz="3100" b="0" dirty="0" smtClean="0">
                <a:effectLst/>
              </a:rPr>
              <a:t>дунджаар </a:t>
            </a:r>
            <a:r>
              <a:rPr lang="en-US" sz="3100" b="0" dirty="0" smtClean="0">
                <a:effectLst/>
              </a:rPr>
              <a:t>10,327,000</a:t>
            </a:r>
            <a:r>
              <a:rPr lang="mn-MN" sz="3100" b="0" dirty="0" smtClean="0">
                <a:effectLst/>
              </a:rPr>
              <a:t>₮</a:t>
            </a:r>
            <a:r>
              <a:rPr lang="en-US" sz="3100" b="0" dirty="0" smtClean="0">
                <a:effectLst/>
              </a:rPr>
              <a:t> </a:t>
            </a:r>
            <a:r>
              <a:rPr lang="mn-MN" sz="2800" dirty="0">
                <a:effectLst/>
              </a:rPr>
              <a:t>манай улсаас </a:t>
            </a:r>
            <a:r>
              <a:rPr lang="mn-MN" sz="2800" dirty="0" smtClean="0">
                <a:effectLst/>
              </a:rPr>
              <a:t> </a:t>
            </a:r>
            <a:r>
              <a:rPr lang="en-US" sz="2800" b="0" dirty="0" smtClean="0">
                <a:effectLst/>
              </a:rPr>
              <a:t>15 </a:t>
            </a:r>
            <a:r>
              <a:rPr lang="mn-MN" sz="3100" dirty="0">
                <a:effectLst/>
              </a:rPr>
              <a:t>дахин их</a:t>
            </a:r>
            <a:r>
              <a:rPr lang="en-US" sz="3100" dirty="0" smtClean="0"/>
              <a:t/>
            </a:r>
            <a:br>
              <a:rPr lang="en-US" sz="3100" dirty="0" smtClean="0"/>
            </a:br>
            <a:r>
              <a:rPr lang="en-US" dirty="0"/>
              <a:t/>
            </a:r>
            <a:br>
              <a:rPr lang="en-US" dirty="0"/>
            </a:br>
            <a:endParaRPr lang="en-US"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1" y="762000"/>
            <a:ext cx="1905000" cy="1265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190070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362200"/>
            <a:ext cx="8458200" cy="4267200"/>
          </a:xfrm>
        </p:spPr>
        <p:txBody>
          <a:bodyPr>
            <a:normAutofit fontScale="90000"/>
          </a:bodyPr>
          <a:lstStyle/>
          <a:p>
            <a:pPr algn="l"/>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mn-MN" dirty="0" smtClean="0"/>
              <a:t>Люксембург</a:t>
            </a:r>
            <a:r>
              <a:rPr lang="en-US" dirty="0" smtClean="0"/>
              <a:t> </a:t>
            </a:r>
            <a:r>
              <a:rPr lang="mn-MN" dirty="0" smtClean="0"/>
              <a:t/>
            </a:r>
            <a:br>
              <a:rPr lang="mn-MN" dirty="0" smtClean="0"/>
            </a:br>
            <a:r>
              <a:rPr lang="en-US" dirty="0" smtClean="0"/>
              <a:t>$</a:t>
            </a:r>
            <a:r>
              <a:rPr lang="mn-MN" dirty="0" smtClean="0"/>
              <a:t> </a:t>
            </a:r>
            <a:r>
              <a:rPr lang="en-US" dirty="0" smtClean="0"/>
              <a:t>97,808=176,054,000</a:t>
            </a:r>
            <a:br>
              <a:rPr lang="en-US" dirty="0" smtClean="0"/>
            </a:br>
            <a:r>
              <a:rPr lang="mn-MN" sz="2800" dirty="0">
                <a:effectLst/>
              </a:rPr>
              <a:t>Люксембургийн Их Вант </a:t>
            </a:r>
            <a:r>
              <a:rPr lang="mn-MN" sz="2800" dirty="0" smtClean="0">
                <a:effectLst/>
              </a:rPr>
              <a:t>Улс</a:t>
            </a:r>
            <a:r>
              <a:rPr lang="en-US" sz="2800" dirty="0" smtClean="0">
                <a:effectLst/>
              </a:rPr>
              <a:t> </a:t>
            </a:r>
            <a:r>
              <a:rPr lang="mn-MN" sz="2800" dirty="0" smtClean="0">
                <a:effectLst/>
              </a:rPr>
              <a:t>нь аялал жуулчлал худалдаа наймаа өндөр хөгжсөн улс юм.</a:t>
            </a:r>
            <a:br>
              <a:rPr lang="mn-MN" sz="2800" dirty="0" smtClean="0">
                <a:effectLst/>
              </a:rPr>
            </a:br>
            <a:r>
              <a:rPr lang="mn-MN" sz="2800" dirty="0" smtClean="0">
                <a:effectLst/>
              </a:rPr>
              <a:t>ДНБ нэг хүнд </a:t>
            </a:r>
            <a:r>
              <a:rPr lang="en-US" sz="2800" dirty="0" smtClean="0">
                <a:effectLst/>
              </a:rPr>
              <a:t>$</a:t>
            </a:r>
            <a:r>
              <a:rPr lang="mn-MN" sz="2800" dirty="0" smtClean="0">
                <a:effectLst/>
              </a:rPr>
              <a:t> 120,560</a:t>
            </a:r>
            <a:r>
              <a:rPr lang="en-US" sz="2800" dirty="0" smtClean="0">
                <a:effectLst/>
              </a:rPr>
              <a:t>  </a:t>
            </a:r>
            <a:r>
              <a:rPr lang="mn-MN" sz="2800" dirty="0" smtClean="0">
                <a:effectLst/>
              </a:rPr>
              <a:t>манай улсаас 33 дахин их</a:t>
            </a:r>
            <a:br>
              <a:rPr lang="mn-MN" sz="2800" dirty="0" smtClean="0">
                <a:effectLst/>
              </a:rPr>
            </a:br>
            <a:r>
              <a:rPr lang="mn-MN" sz="2800" dirty="0">
                <a:effectLst/>
              </a:rPr>
              <a:t>Дунд сургуулын багшийн цалин </a:t>
            </a:r>
            <a:r>
              <a:rPr lang="mn-MN" sz="2800" dirty="0" smtClean="0">
                <a:effectLst/>
              </a:rPr>
              <a:t>дунджаар </a:t>
            </a:r>
            <a:r>
              <a:rPr lang="en-US" sz="2800" dirty="0" smtClean="0">
                <a:effectLst/>
              </a:rPr>
              <a:t>14,671,000</a:t>
            </a:r>
            <a:r>
              <a:rPr lang="mn-MN" sz="2800" dirty="0">
                <a:effectLst/>
              </a:rPr>
              <a:t/>
            </a:r>
            <a:br>
              <a:rPr lang="mn-MN" sz="2800" dirty="0">
                <a:effectLst/>
              </a:rPr>
            </a:br>
            <a:r>
              <a:rPr lang="mn-MN" sz="2800" dirty="0">
                <a:effectLst/>
              </a:rPr>
              <a:t> манай улсаас </a:t>
            </a:r>
            <a:r>
              <a:rPr lang="en-US" sz="2800" dirty="0" smtClean="0">
                <a:effectLst/>
              </a:rPr>
              <a:t>26 </a:t>
            </a:r>
            <a:r>
              <a:rPr lang="mn-MN" sz="2800" dirty="0" smtClean="0">
                <a:effectLst/>
              </a:rPr>
              <a:t>дахин их</a:t>
            </a:r>
            <a:br>
              <a:rPr lang="mn-MN" sz="2800" dirty="0" smtClean="0">
                <a:effectLst/>
              </a:rPr>
            </a:br>
            <a:r>
              <a:rPr lang="en-US" dirty="0" smtClean="0"/>
              <a:t/>
            </a:r>
            <a:br>
              <a:rPr lang="en-US" dirty="0" smtClean="0"/>
            </a:b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1143000"/>
            <a:ext cx="2088283" cy="1252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777838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28600"/>
            <a:ext cx="8153400" cy="6248400"/>
          </a:xfrm>
        </p:spPr>
        <p:txBody>
          <a:bodyPr>
            <a:normAutofit fontScale="90000"/>
          </a:bodyPr>
          <a:lstStyle/>
          <a:p>
            <a:pPr algn="l"/>
            <a:r>
              <a:rPr lang="mn-MN" dirty="0" smtClean="0"/>
              <a:t>Монгол </a:t>
            </a:r>
            <a:br>
              <a:rPr lang="mn-MN" dirty="0" smtClean="0"/>
            </a:br>
            <a:r>
              <a:rPr lang="en-US" dirty="0" smtClean="0"/>
              <a:t>$4200=7,560,000</a:t>
            </a:r>
            <a:r>
              <a:rPr lang="mn-MN" dirty="0" smtClean="0"/>
              <a:t>₮</a:t>
            </a:r>
            <a:br>
              <a:rPr lang="mn-MN" dirty="0" smtClean="0"/>
            </a:br>
            <a:r>
              <a:rPr lang="mn-MN" sz="2800" dirty="0" smtClean="0"/>
              <a:t>ДНБ нэг хүнд </a:t>
            </a:r>
            <a:r>
              <a:rPr lang="en-US" sz="2800" dirty="0" smtClean="0"/>
              <a:t>3,627$</a:t>
            </a:r>
            <a:r>
              <a:rPr lang="mn-MN" sz="2800" dirty="0" smtClean="0"/>
              <a:t/>
            </a:r>
            <a:br>
              <a:rPr lang="mn-MN" sz="2800" dirty="0" smtClean="0"/>
            </a:br>
            <a:r>
              <a:rPr lang="mn-MN" sz="2800" dirty="0">
                <a:effectLst/>
              </a:rPr>
              <a:t>Дунд сургуулын багшийн цалин </a:t>
            </a:r>
            <a:r>
              <a:rPr lang="mn-MN" sz="2800" dirty="0" smtClean="0">
                <a:effectLst/>
              </a:rPr>
              <a:t>дунджаар </a:t>
            </a:r>
            <a:r>
              <a:rPr lang="en-US" sz="2800" dirty="0" smtClean="0">
                <a:effectLst/>
              </a:rPr>
              <a:t>350$ </a:t>
            </a:r>
            <a:r>
              <a:rPr lang="mn-MN" sz="2800" dirty="0" smtClean="0">
                <a:effectLst/>
              </a:rPr>
              <a:t>буюу </a:t>
            </a:r>
            <a:r>
              <a:rPr lang="en-US" sz="2800" dirty="0" smtClean="0">
                <a:effectLst/>
              </a:rPr>
              <a:t>630,000</a:t>
            </a:r>
            <a:r>
              <a:rPr lang="mn-MN" sz="2800" dirty="0" smtClean="0">
                <a:effectLst/>
              </a:rPr>
              <a:t>₮</a:t>
            </a:r>
            <a:r>
              <a:rPr lang="en-US" sz="2800" dirty="0" smtClean="0">
                <a:effectLst/>
              </a:rPr>
              <a:t/>
            </a:r>
            <a:br>
              <a:rPr lang="en-US" sz="2800" dirty="0" smtClean="0">
                <a:effectLst/>
              </a:rPr>
            </a:br>
            <a:r>
              <a:rPr lang="en-US" sz="2800" dirty="0">
                <a:effectLst/>
              </a:rPr>
              <a:t/>
            </a:r>
            <a:br>
              <a:rPr lang="en-US" sz="2800" dirty="0">
                <a:effectLst/>
              </a:rPr>
            </a:br>
            <a:r>
              <a:rPr lang="en-US" sz="2800" dirty="0" smtClean="0">
                <a:effectLst/>
              </a:rPr>
              <a:t/>
            </a:r>
            <a:br>
              <a:rPr lang="en-US" sz="2800" dirty="0" smtClean="0">
                <a:effectLst/>
              </a:rPr>
            </a:br>
            <a:r>
              <a:rPr lang="en-US" sz="2800" dirty="0" smtClean="0">
                <a:effectLst/>
              </a:rPr>
              <a:t/>
            </a:r>
            <a:br>
              <a:rPr lang="en-US" sz="2800" dirty="0" smtClean="0">
                <a:effectLst/>
              </a:rPr>
            </a:br>
            <a:r>
              <a:rPr lang="mn-MN" sz="2800" dirty="0" smtClean="0"/>
              <a:t/>
            </a:r>
            <a:br>
              <a:rPr lang="mn-MN" sz="2800" dirty="0" smtClean="0"/>
            </a:br>
            <a:r>
              <a:rPr lang="en-US" dirty="0" smtClean="0"/>
              <a:t/>
            </a:r>
            <a:br>
              <a:rPr lang="en-US" dirty="0" smtClean="0"/>
            </a:b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581400"/>
            <a:ext cx="4286250" cy="283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7806" y="533400"/>
            <a:ext cx="1995323" cy="102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528201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82000" cy="5772912"/>
          </a:xfrm>
        </p:spPr>
        <p:txBody>
          <a:bodyPr>
            <a:normAutofit/>
          </a:bodyPr>
          <a:lstStyle/>
          <a:p>
            <a:r>
              <a:rPr lang="mn-MN" sz="5400" b="1" dirty="0" smtClean="0">
                <a:solidFill>
                  <a:schemeClr val="tx2">
                    <a:lumMod val="60000"/>
                    <a:lumOff val="40000"/>
                  </a:schemeClr>
                </a:solidFill>
              </a:rPr>
              <a:t>Дунд сургуулийн багшийн цалин болох </a:t>
            </a:r>
            <a:r>
              <a:rPr lang="en-US" sz="5400" b="1" dirty="0" smtClean="0">
                <a:solidFill>
                  <a:schemeClr val="tx2">
                    <a:lumMod val="60000"/>
                    <a:lumOff val="40000"/>
                  </a:schemeClr>
                </a:solidFill>
              </a:rPr>
              <a:t>630,000</a:t>
            </a:r>
            <a:r>
              <a:rPr lang="mn-MN" sz="5400" b="1" dirty="0" smtClean="0">
                <a:solidFill>
                  <a:schemeClr val="tx2">
                    <a:lumMod val="60000"/>
                    <a:lumOff val="40000"/>
                  </a:schemeClr>
                </a:solidFill>
              </a:rPr>
              <a:t>₮ </a:t>
            </a:r>
            <a:r>
              <a:rPr lang="en-US" sz="5400" b="1" dirty="0" smtClean="0">
                <a:solidFill>
                  <a:schemeClr val="tx2">
                    <a:lumMod val="60000"/>
                    <a:lumOff val="40000"/>
                  </a:schemeClr>
                </a:solidFill>
              </a:rPr>
              <a:t>-</a:t>
            </a:r>
            <a:r>
              <a:rPr lang="mn-MN" sz="5400" b="1" dirty="0" smtClean="0">
                <a:solidFill>
                  <a:schemeClr val="tx2">
                    <a:lumMod val="60000"/>
                    <a:lumOff val="40000"/>
                  </a:schemeClr>
                </a:solidFill>
              </a:rPr>
              <a:t>ийг хэрхэн зарцуулах вэ?</a:t>
            </a:r>
            <a:br>
              <a:rPr lang="mn-MN" sz="5400" b="1" dirty="0" smtClean="0">
                <a:solidFill>
                  <a:schemeClr val="tx2">
                    <a:lumMod val="60000"/>
                    <a:lumOff val="40000"/>
                  </a:schemeClr>
                </a:solidFill>
              </a:rPr>
            </a:br>
            <a:r>
              <a:rPr lang="mn-MN" sz="5400" b="1" dirty="0" smtClean="0">
                <a:solidFill>
                  <a:schemeClr val="tx2">
                    <a:lumMod val="60000"/>
                    <a:lumOff val="40000"/>
                  </a:schemeClr>
                </a:solidFill>
              </a:rPr>
              <a:t>Мөнгөн хуримтлал үүсгэх боломжтой юу?</a:t>
            </a:r>
            <a:br>
              <a:rPr lang="mn-MN" sz="5400" b="1" dirty="0" smtClean="0">
                <a:solidFill>
                  <a:schemeClr val="tx2">
                    <a:lumMod val="60000"/>
                    <a:lumOff val="40000"/>
                  </a:schemeClr>
                </a:solidFill>
              </a:rPr>
            </a:br>
            <a:endParaRPr lang="en-US" sz="5400" b="1" dirty="0">
              <a:solidFill>
                <a:schemeClr val="tx2">
                  <a:lumMod val="60000"/>
                  <a:lumOff val="40000"/>
                </a:schemeClr>
              </a:solidFill>
            </a:endParaRPr>
          </a:p>
        </p:txBody>
      </p:sp>
    </p:spTree>
    <p:extLst>
      <p:ext uri="{BB962C8B-B14F-4D97-AF65-F5344CB8AC3E}">
        <p14:creationId xmlns:p14="http://schemas.microsoft.com/office/powerpoint/2010/main" val="3682560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28600"/>
            <a:ext cx="8534400" cy="6248400"/>
          </a:xfrm>
        </p:spPr>
        <p:txBody>
          <a:bodyPr/>
          <a:lstStyle/>
          <a:p>
            <a:pPr algn="l"/>
            <a:r>
              <a:rPr lang="mn-MN" dirty="0" smtClean="0"/>
              <a:t>Багшийн цалинг нэмэх нь зөв үү?</a:t>
            </a:r>
            <a:r>
              <a:rPr lang="mn-MN" dirty="0"/>
              <a:t/>
            </a:r>
            <a:br>
              <a:rPr lang="mn-MN" dirty="0"/>
            </a:br>
            <a:r>
              <a:rPr lang="mn-MN" dirty="0" smtClean="0"/>
              <a:t/>
            </a:r>
            <a:br>
              <a:rPr lang="mn-MN" dirty="0" smtClean="0"/>
            </a:br>
            <a:r>
              <a:rPr lang="mn-MN" dirty="0"/>
              <a:t/>
            </a:r>
            <a:br>
              <a:rPr lang="mn-MN" dirty="0"/>
            </a:br>
            <a:endParaRPr lang="en-US" dirty="0"/>
          </a:p>
        </p:txBody>
      </p:sp>
    </p:spTree>
    <p:extLst>
      <p:ext uri="{BB962C8B-B14F-4D97-AF65-F5344CB8AC3E}">
        <p14:creationId xmlns:p14="http://schemas.microsoft.com/office/powerpoint/2010/main" val="178977938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mn-MN" dirty="0" smtClean="0"/>
              <a:t>Анхаарал тавьсан та бүхэнд баярлалаа</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3276600"/>
            <a:ext cx="2438400" cy="3115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779118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589</TotalTime>
  <Words>81</Words>
  <Application>Microsoft Office PowerPoint</Application>
  <PresentationFormat>On-screen Show (4:3)</PresentationFormat>
  <Paragraphs>18</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Flow</vt:lpstr>
      <vt:lpstr>Та яагаад багш гэх энэхүү мэргэжлийг сонгосон бэ?</vt:lpstr>
      <vt:lpstr>Улс орон болон монгол улсын багшийн цалин</vt:lpstr>
      <vt:lpstr>Багш нарын цалингаар дэлхийг тэргүүлэгч улс орон</vt:lpstr>
      <vt:lpstr>1. Люксембург $ 97,808 2. Швейцари $  68,849 3.Герман $ 64,289 4.Голланд $  59,894 5.Канад $  56,422</vt:lpstr>
      <vt:lpstr>6. Ирланд $ 54,954 7. Дани $ 53,004 8. Бельги $ 49,185 9. Австраль $ 48,937 10. Өмнөд солонгос $ 48,181 </vt:lpstr>
      <vt:lpstr>11.Шотланд $ 47,984 12.АНУ $ 47,165 13.Япон $ 45,741 14. Испани $ 44,352 15. Австри $ 44,352</vt:lpstr>
      <vt:lpstr>16. Англи $ 44,269 17. Шинэ Зеланд $ 42,241 18.Финланд $ 40,702 19.Португал $ 39,424 20.Норвеги $ 38,533</vt:lpstr>
      <vt:lpstr>21.Швед $ 35,822 22. Итали $ 35,273 23. Франц $ 35,236 24. Словен $ 32,193 25. Грек $ 28,184</vt:lpstr>
      <vt:lpstr>26. Исланд $ 27,047 27. Турк $ 25,468 28. Израел $ 24,496 29. Чили $ 24,091 30. Мексик $ 22,250</vt:lpstr>
      <vt:lpstr>Монгол $4200 </vt:lpstr>
      <vt:lpstr>Герман  $ 64,289=115,720,000₮ Герман (герм. Deutschland), албан ёсоор Холбооны Бүгд Найрамдах Герман  Герман нь НҮБ, НАТО, Их Найм, G4 зэрэг байгууллагуудын гишүүн Мөнгөний нэгж ЕВРО ДНБ нэг хүнд $44,555 манай улсаас 12 дахин их Дунд сургуулын багшийн цалин дунджаар 9,643,000 ₮  манай улсаас 13 дахин их  </vt:lpstr>
      <vt:lpstr> ДНБ нь дэлхийд тавд (худалдан авах чадвараар харьцуулсан), эсвэл гуравт (нэрлэсэн) ордог. Мөн дэлхийн хамгийн том экспортлогч орон юм. Германы гадаад орнуудад үзүүлэх тусалцаа нь дэлхийд хоёрт ордог бөгөөд цэрэг армийн зарцуулалт нь зургаад орно. Герман нь амьдралын чанар өндөртэй бөгөөд нийгмийн аюулгүй байдлыг хангах нарийн системийг бий болгожээ. Европын үйл ажиллагаанд чухал байр суурь эзлэдэг бөгөөд дэлхийн орнуудтай сайн хамтын ажиллагаатай. Герман нь шинжлэх ухаан, технологийн салбарт тэргүүлэгч орнуудын дунд жагсдаг.</vt:lpstr>
      <vt:lpstr>Швейцари  $  68,849=123,928,000₮ Швейцари улс албан ёсоор Холбоот Швейцари Улс Швейцари бол дэлхийн хамгийн баян орнуудын нэг мөн. ДНБ нэг хүнд $43,369 манай улсаас 11 дахин их Мөнгөний нэгж Швейцар франк CHF Дунд сургуулын багшийн цалин дунджаар 10,327,000₮ манай улсаас  15 дахин их  </vt:lpstr>
      <vt:lpstr>    Люксембург  $ 97,808=176,054,000 Люксембургийн Их Вант Улс нь аялал жуулчлал худалдаа наймаа өндөр хөгжсөн улс юм. ДНБ нэг хүнд $ 120,560  манай улсаас 33 дахин их Дунд сургуулын багшийн цалин дунджаар 14,671,000  манай улсаас 26 дахин их  </vt:lpstr>
      <vt:lpstr>Монгол  $4200=7,560,000₮ ДНБ нэг хүнд 3,627$ Дунд сургуулын багшийн цалин дунджаар 350$ буюу 630,000₮      </vt:lpstr>
      <vt:lpstr>Дунд сургуулийн багшийн цалин болох 630,000₮ -ийг хэрхэн зарцуулах вэ? Мөнгөн хуримтлал үүсгэх боломжтой юу? </vt:lpstr>
      <vt:lpstr>Багшийн цалинг нэмэх нь зөв үү?   </vt:lpstr>
      <vt:lpstr>Анхаарал тавьсан та бүхэнд баярлалаа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Улс орны багшийн цалин</dc:title>
  <dc:creator>HP</dc:creator>
  <cp:lastModifiedBy>Acer</cp:lastModifiedBy>
  <cp:revision>35</cp:revision>
  <dcterms:created xsi:type="dcterms:W3CDTF">2014-05-12T12:46:45Z</dcterms:created>
  <dcterms:modified xsi:type="dcterms:W3CDTF">2014-10-15T15:22:16Z</dcterms:modified>
</cp:coreProperties>
</file>