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8" r:id="rId3"/>
    <p:sldId id="269" r:id="rId4"/>
    <p:sldId id="270" r:id="rId5"/>
    <p:sldId id="271" r:id="rId6"/>
    <p:sldId id="261" r:id="rId7"/>
    <p:sldId id="272" r:id="rId8"/>
    <p:sldId id="273" r:id="rId9"/>
    <p:sldId id="274" r:id="rId10"/>
    <p:sldId id="264" r:id="rId11"/>
    <p:sldId id="276" r:id="rId12"/>
    <p:sldId id="275" r:id="rId13"/>
    <p:sldId id="265" r:id="rId14"/>
    <p:sldId id="277" r:id="rId15"/>
    <p:sldId id="278" r:id="rId16"/>
    <p:sldId id="279" r:id="rId17"/>
    <p:sldId id="266" r:id="rId18"/>
    <p:sldId id="280" r:id="rId19"/>
    <p:sldId id="281" r:id="rId20"/>
    <p:sldId id="282" r:id="rId21"/>
    <p:sldId id="26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1092"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E49E5A8-2571-43C7-997D-55F5961D1D31}" type="datetimeFigureOut">
              <a:rPr lang="en-US" smtClean="0"/>
              <a:pPr/>
              <a:t>1/12/2014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651B74-F71C-42D3-9A12-FA15FF5AF56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49E5A8-2571-43C7-997D-55F5961D1D31}" type="datetimeFigureOut">
              <a:rPr lang="en-US" smtClean="0"/>
              <a:pPr/>
              <a:t>1/12/2014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651B74-F71C-42D3-9A12-FA15FF5AF56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49E5A8-2571-43C7-997D-55F5961D1D31}" type="datetimeFigureOut">
              <a:rPr lang="en-US" smtClean="0"/>
              <a:pPr/>
              <a:t>1/12/2014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651B74-F71C-42D3-9A12-FA15FF5AF56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E49E5A8-2571-43C7-997D-55F5961D1D31}" type="datetimeFigureOut">
              <a:rPr lang="en-US" smtClean="0"/>
              <a:pPr/>
              <a:t>1/12/2014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651B74-F71C-42D3-9A12-FA15FF5AF56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E49E5A8-2571-43C7-997D-55F5961D1D31}" type="datetimeFigureOut">
              <a:rPr lang="en-US" smtClean="0"/>
              <a:pPr/>
              <a:t>1/12/2014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651B74-F71C-42D3-9A12-FA15FF5AF56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49E5A8-2571-43C7-997D-55F5961D1D31}" type="datetimeFigureOut">
              <a:rPr lang="en-US" smtClean="0"/>
              <a:pPr/>
              <a:t>1/12/2014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651B74-F71C-42D3-9A12-FA15FF5AF56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49E5A8-2571-43C7-997D-55F5961D1D31}" type="datetimeFigureOut">
              <a:rPr lang="en-US" smtClean="0"/>
              <a:pPr/>
              <a:t>1/12/2014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651B74-F71C-42D3-9A12-FA15FF5AF56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49E5A8-2571-43C7-997D-55F5961D1D31}" type="datetimeFigureOut">
              <a:rPr lang="en-US" smtClean="0"/>
              <a:pPr/>
              <a:t>1/12/2014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651B74-F71C-42D3-9A12-FA15FF5AF56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49E5A8-2571-43C7-997D-55F5961D1D31}" type="datetimeFigureOut">
              <a:rPr lang="en-US" smtClean="0"/>
              <a:pPr/>
              <a:t>1/12/2014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651B74-F71C-42D3-9A12-FA15FF5AF56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49E5A8-2571-43C7-997D-55F5961D1D31}" type="datetimeFigureOut">
              <a:rPr lang="en-US" smtClean="0"/>
              <a:pPr/>
              <a:t>1/12/2014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651B74-F71C-42D3-9A12-FA15FF5AF56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49E5A8-2571-43C7-997D-55F5961D1D31}" type="datetimeFigureOut">
              <a:rPr lang="en-US" smtClean="0"/>
              <a:pPr/>
              <a:t>1/12/2014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651B74-F71C-42D3-9A12-FA15FF5AF56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49E5A8-2571-43C7-997D-55F5961D1D31}" type="datetimeFigureOut">
              <a:rPr lang="en-US" smtClean="0"/>
              <a:pPr/>
              <a:t>1/12/2014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651B74-F71C-42D3-9A12-FA15FF5AF56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1928802"/>
            <a:ext cx="7643866" cy="2357454"/>
          </a:xfrm>
        </p:spPr>
        <p:txBody>
          <a:bodyPr>
            <a:normAutofit/>
          </a:bodyPr>
          <a:lstStyle/>
          <a:p>
            <a:pPr algn="l"/>
            <a:r>
              <a:rPr lang="mn-MN" b="1" dirty="0" smtClean="0">
                <a:latin typeface="Times New Roman" pitchFamily="18" charset="0"/>
                <a:cs typeface="Times New Roman" pitchFamily="18" charset="0"/>
              </a:rPr>
              <a:t>Радиологийн үндсэн аргууд </a:t>
            </a:r>
            <a:endParaRPr lang="en-US" b="1"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28596" y="357166"/>
            <a:ext cx="8229600" cy="5786478"/>
          </a:xfrm>
        </p:spPr>
        <p:txBody>
          <a:bodyPr>
            <a:noAutofit/>
          </a:bodyPr>
          <a:lstStyle/>
          <a:p>
            <a:pPr>
              <a:buNone/>
            </a:pPr>
            <a:r>
              <a:rPr lang="mn-MN" sz="2000" dirty="0" smtClean="0">
                <a:latin typeface="Times New Roman" pitchFamily="18" charset="0"/>
                <a:cs typeface="Times New Roman" pitchFamily="18" charset="0"/>
              </a:rPr>
              <a:t>         Дүрслэл оношлогоо буюу радиологийн оношлого нь өвчнийг илрүүлэх түүнээс урьдчилан сэргийлэх зорилогоор хүний биеийн эрүүл ба эмгэг өөрчлөлтөд орсон  эрхтэн системийн бүтэц үйл ажиллагааг судлахад янз бүрийн цацрагийг ашигладаг шинжлэх ухаан юм. </a:t>
            </a:r>
          </a:p>
          <a:p>
            <a:pPr>
              <a:buNone/>
            </a:pPr>
            <a:endParaRPr lang="mn-MN" sz="2000" dirty="0" smtClean="0">
              <a:latin typeface="Times New Roman" pitchFamily="18" charset="0"/>
              <a:cs typeface="Times New Roman" pitchFamily="18" charset="0"/>
            </a:endParaRPr>
          </a:p>
          <a:p>
            <a:pPr>
              <a:buNone/>
            </a:pPr>
            <a:r>
              <a:rPr lang="mn-MN" sz="2000" b="1" dirty="0" smtClean="0">
                <a:latin typeface="Times New Roman" pitchFamily="18" charset="0"/>
                <a:cs typeface="Times New Roman" pitchFamily="18" charset="0"/>
              </a:rPr>
              <a:t>Радиологийн  оношлогоо эмчилгэний үндсэн аргууд </a:t>
            </a:r>
          </a:p>
          <a:p>
            <a:pPr lvl="1">
              <a:buFont typeface="Wingdings" pitchFamily="2" charset="2"/>
              <a:buChar char="Ø"/>
            </a:pPr>
            <a:r>
              <a:rPr lang="mn-MN" sz="2000" dirty="0" smtClean="0">
                <a:latin typeface="Times New Roman" pitchFamily="18" charset="0"/>
                <a:cs typeface="Times New Roman" pitchFamily="18" charset="0"/>
              </a:rPr>
              <a:t>рентген  оношлогоо / рентгенографи, рентгеноскопи /</a:t>
            </a:r>
          </a:p>
          <a:p>
            <a:pPr lvl="1">
              <a:buFont typeface="Wingdings" pitchFamily="2" charset="2"/>
              <a:buChar char="Ø"/>
            </a:pPr>
            <a:r>
              <a:rPr lang="mn-MN" sz="2000" dirty="0" smtClean="0">
                <a:latin typeface="Times New Roman" pitchFamily="18" charset="0"/>
                <a:cs typeface="Times New Roman" pitchFamily="18" charset="0"/>
              </a:rPr>
              <a:t>Компьютерт томографи </a:t>
            </a:r>
          </a:p>
          <a:p>
            <a:pPr lvl="1">
              <a:buFont typeface="Wingdings" pitchFamily="2" charset="2"/>
              <a:buChar char="Ø"/>
            </a:pPr>
            <a:r>
              <a:rPr lang="mn-MN" sz="2000" dirty="0" smtClean="0">
                <a:latin typeface="Times New Roman" pitchFamily="18" charset="0"/>
                <a:cs typeface="Times New Roman" pitchFamily="18" charset="0"/>
              </a:rPr>
              <a:t>Хэт авиа оношлогоо </a:t>
            </a:r>
          </a:p>
          <a:p>
            <a:pPr lvl="1">
              <a:buFont typeface="Wingdings" pitchFamily="2" charset="2"/>
              <a:buChar char="Ø"/>
            </a:pPr>
            <a:r>
              <a:rPr lang="mn-MN" sz="2000" dirty="0" smtClean="0">
                <a:latin typeface="Times New Roman" pitchFamily="18" charset="0"/>
                <a:cs typeface="Times New Roman" pitchFamily="18" charset="0"/>
              </a:rPr>
              <a:t>Соронзон Резонанст томографи </a:t>
            </a:r>
          </a:p>
          <a:p>
            <a:pPr lvl="1">
              <a:buFont typeface="Wingdings" pitchFamily="2" charset="2"/>
              <a:buChar char="Ø"/>
            </a:pPr>
            <a:r>
              <a:rPr lang="mn-MN" sz="2000" dirty="0" smtClean="0">
                <a:latin typeface="Times New Roman" pitchFamily="18" charset="0"/>
                <a:cs typeface="Times New Roman" pitchFamily="18" charset="0"/>
              </a:rPr>
              <a:t>Ангиографи </a:t>
            </a:r>
          </a:p>
          <a:p>
            <a:pPr lvl="1">
              <a:buFont typeface="Wingdings" pitchFamily="2" charset="2"/>
              <a:buChar char="Ø"/>
            </a:pPr>
            <a:r>
              <a:rPr lang="mn-MN" sz="2000" dirty="0" smtClean="0">
                <a:latin typeface="Times New Roman" pitchFamily="18" charset="0"/>
                <a:cs typeface="Times New Roman" pitchFamily="18" charset="0"/>
              </a:rPr>
              <a:t>Маммографи </a:t>
            </a:r>
          </a:p>
          <a:p>
            <a:pPr lvl="1">
              <a:buFont typeface="Wingdings" pitchFamily="2" charset="2"/>
              <a:buChar char="Ø"/>
            </a:pPr>
            <a:r>
              <a:rPr lang="mn-MN" sz="2000" dirty="0" smtClean="0">
                <a:latin typeface="Times New Roman" pitchFamily="18" charset="0"/>
                <a:cs typeface="Times New Roman" pitchFamily="18" charset="0"/>
              </a:rPr>
              <a:t>Цөмийн оношлогоо </a:t>
            </a:r>
          </a:p>
          <a:p>
            <a:pPr lvl="1">
              <a:buFont typeface="Wingdings" pitchFamily="2" charset="2"/>
              <a:buChar char="Ø"/>
            </a:pPr>
            <a:r>
              <a:rPr lang="mn-MN" sz="2000" dirty="0" smtClean="0">
                <a:latin typeface="Times New Roman" pitchFamily="18" charset="0"/>
                <a:cs typeface="Times New Roman" pitchFamily="18" charset="0"/>
              </a:rPr>
              <a:t>Туяа эмчилгээ </a:t>
            </a:r>
          </a:p>
          <a:p>
            <a:pPr>
              <a:buNone/>
            </a:pPr>
            <a:endParaRPr lang="mn-MN" sz="1200" dirty="0">
              <a:latin typeface="Times New Roman" pitchFamily="18" charset="0"/>
              <a:cs typeface="Times New Roman" pitchFamily="18" charset="0"/>
            </a:endParaRPr>
          </a:p>
          <a:p>
            <a:pPr>
              <a:buNone/>
            </a:pPr>
            <a:endParaRPr lang="mn-MN" sz="1200" dirty="0" smtClean="0">
              <a:latin typeface="Times New Roman" pitchFamily="18" charset="0"/>
              <a:cs typeface="Times New Roman" pitchFamily="18" charset="0"/>
            </a:endParaRPr>
          </a:p>
          <a:p>
            <a:pPr>
              <a:buNone/>
            </a:pPr>
            <a:endParaRPr lang="mn-MN" sz="1200" dirty="0">
              <a:latin typeface="Times New Roman" pitchFamily="18" charset="0"/>
              <a:cs typeface="Times New Roman" pitchFamily="18" charset="0"/>
            </a:endParaRPr>
          </a:p>
          <a:p>
            <a:pPr>
              <a:buNone/>
            </a:pPr>
            <a:endParaRPr lang="mn-MN" sz="1200" dirty="0" smtClean="0">
              <a:latin typeface="Times New Roman" pitchFamily="18" charset="0"/>
              <a:cs typeface="Times New Roman" pitchFamily="18" charset="0"/>
            </a:endParaRPr>
          </a:p>
          <a:p>
            <a:pPr>
              <a:buNone/>
            </a:pPr>
            <a:endParaRPr lang="mn-MN" sz="1200" dirty="0">
              <a:latin typeface="Times New Roman" pitchFamily="18" charset="0"/>
              <a:cs typeface="Times New Roman" pitchFamily="18" charset="0"/>
            </a:endParaRPr>
          </a:p>
          <a:p>
            <a:pPr>
              <a:buNone/>
            </a:pPr>
            <a:endParaRPr lang="mn-MN" sz="1200" dirty="0" smtClean="0">
              <a:latin typeface="Times New Roman" pitchFamily="18" charset="0"/>
              <a:cs typeface="Times New Roman" pitchFamily="18" charset="0"/>
            </a:endParaRPr>
          </a:p>
          <a:p>
            <a:pPr>
              <a:buNone/>
            </a:pPr>
            <a:endParaRPr lang="mn-MN" sz="1200" dirty="0">
              <a:latin typeface="Times New Roman" pitchFamily="18" charset="0"/>
              <a:cs typeface="Times New Roman" pitchFamily="18" charset="0"/>
            </a:endParaRPr>
          </a:p>
          <a:p>
            <a:pPr>
              <a:buNone/>
            </a:pPr>
            <a:endParaRPr lang="mn-MN" sz="1200" dirty="0" smtClean="0">
              <a:latin typeface="Times New Roman" pitchFamily="18" charset="0"/>
              <a:cs typeface="Times New Roman" pitchFamily="18" charset="0"/>
            </a:endParaRPr>
          </a:p>
          <a:p>
            <a:pPr>
              <a:buNone/>
            </a:pPr>
            <a:endParaRPr lang="mn-MN" sz="1200" dirty="0">
              <a:latin typeface="Times New Roman" pitchFamily="18" charset="0"/>
              <a:cs typeface="Times New Roman" pitchFamily="18" charset="0"/>
            </a:endParaRPr>
          </a:p>
          <a:p>
            <a:pPr>
              <a:buNone/>
            </a:pPr>
            <a:endParaRPr lang="mn-MN" sz="1200" dirty="0" smtClean="0">
              <a:latin typeface="Times New Roman" pitchFamily="18" charset="0"/>
              <a:cs typeface="Times New Roman" pitchFamily="18" charset="0"/>
            </a:endParaRPr>
          </a:p>
          <a:p>
            <a:pPr>
              <a:buNone/>
            </a:pPr>
            <a:endParaRPr lang="mn-MN" sz="1200" dirty="0" smtClean="0">
              <a:latin typeface="Times New Roman" pitchFamily="18" charset="0"/>
              <a:cs typeface="Times New Roman" pitchFamily="18" charset="0"/>
            </a:endParaRPr>
          </a:p>
          <a:p>
            <a:pPr lvl="1">
              <a:buNone/>
            </a:pPr>
            <a:r>
              <a:rPr lang="mn-MN" sz="1200" dirty="0" smtClean="0">
                <a:latin typeface="Times New Roman" pitchFamily="18" charset="0"/>
                <a:cs typeface="Times New Roman" pitchFamily="18" charset="0"/>
              </a:rPr>
              <a:t> </a:t>
            </a:r>
          </a:p>
          <a:p>
            <a:pPr lvl="1">
              <a:buNone/>
            </a:pPr>
            <a:r>
              <a:rPr lang="mn-MN" sz="1200" dirty="0" smtClean="0">
                <a:latin typeface="Times New Roman" pitchFamily="18" charset="0"/>
                <a:cs typeface="Times New Roman" pitchFamily="18" charset="0"/>
              </a:rPr>
              <a:t> </a:t>
            </a:r>
          </a:p>
          <a:p>
            <a:pPr>
              <a:buNone/>
            </a:pPr>
            <a:r>
              <a:rPr lang="mn-MN" sz="1200" dirty="0" smtClean="0">
                <a:latin typeface="Times New Roman" pitchFamily="18" charset="0"/>
                <a:cs typeface="Times New Roman" pitchFamily="18" charset="0"/>
              </a:rPr>
              <a:t> </a:t>
            </a:r>
            <a:endParaRPr lang="en-US" sz="12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lnSpcReduction="10000"/>
          </a:bodyPr>
          <a:lstStyle/>
          <a:p>
            <a:pPr>
              <a:buNone/>
            </a:pPr>
            <a:r>
              <a:rPr lang="mn-MN" b="1" dirty="0" smtClean="0">
                <a:latin typeface="Times New Roman" pitchFamily="18" charset="0"/>
                <a:cs typeface="Times New Roman" pitchFamily="18" charset="0"/>
              </a:rPr>
              <a:t>Рентген оношлогоо </a:t>
            </a:r>
          </a:p>
          <a:p>
            <a:pPr>
              <a:buNone/>
            </a:pPr>
            <a:r>
              <a:rPr lang="mn-MN" dirty="0" smtClean="0">
                <a:latin typeface="Times New Roman" pitchFamily="18" charset="0"/>
                <a:cs typeface="Times New Roman" pitchFamily="18" charset="0"/>
              </a:rPr>
              <a:t>          Орчин үед  клиникийн АУ-ны тулгуур баганын нэг болох радиологи оношлогооны салбарыг рентген туяагүйгээр төсөөлөхийн аргагүй юм. Дэлхий дээрх бүх оношлогооны аргуудын 70% ийг рентген оношлогоо эзэлж байгаа бөгөөд алёын удирдлага телевиозрын систем бүхий рентген аппаратууд, рентген компьютерт томографик, ангиографийн бүрдмэл төхөөрөмжүүд цөм л “х” цацрагаар оношлогоо эмчилгээ явуулж байна. </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697559"/>
          </a:xfrm>
        </p:spPr>
        <p:txBody>
          <a:bodyPr>
            <a:normAutofit fontScale="92500" lnSpcReduction="20000"/>
          </a:bodyPr>
          <a:lstStyle/>
          <a:p>
            <a:pPr>
              <a:buNone/>
            </a:pPr>
            <a:r>
              <a:rPr lang="mn-MN" b="1" dirty="0" smtClean="0">
                <a:latin typeface="Times New Roman" pitchFamily="18" charset="0"/>
                <a:cs typeface="Times New Roman" pitchFamily="18" charset="0"/>
              </a:rPr>
              <a:t>Рентген шинжилээний онцлог </a:t>
            </a:r>
          </a:p>
          <a:p>
            <a:pPr>
              <a:buNone/>
            </a:pPr>
            <a:r>
              <a:rPr lang="mn-MN" dirty="0" smtClean="0">
                <a:latin typeface="Times New Roman" pitchFamily="18" charset="0"/>
                <a:cs typeface="Times New Roman" pitchFamily="18" charset="0"/>
              </a:rPr>
              <a:t>         рентген шинжилгээ нь өвчтөнд зовиургүй бараг бүх эрхтэн системийг шинжлэх бололцоотой энгийн, хурдан зэрэг олон давуу талтай. Рентген оношлогооны аргуудад рентген зураг, рентген харалт, маммографи /хөхний зураг/, компьютерт томографи багтах ба эдгээр аргууд нь рентген цацрагийг ашиглан оношлогооо хийдэг. Рентген цацраг хүний биеэр чөлөөтэй нэвтрэх ба энэ чанарыг ашиглан компьютер болон телевизийн дэлгэц рентген хальсан дээр хүний биеийн шинжилж буй эд эрхтэний зургийг буулгаж дотоод бүтцийг нь харж шинжлэх бололцоотой болсон. </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697559"/>
          </a:xfrm>
        </p:spPr>
        <p:txBody>
          <a:bodyPr>
            <a:normAutofit fontScale="92500" lnSpcReduction="20000"/>
          </a:bodyPr>
          <a:lstStyle/>
          <a:p>
            <a:r>
              <a:rPr lang="mn-MN" dirty="0" smtClean="0">
                <a:latin typeface="Times New Roman" pitchFamily="18" charset="0"/>
                <a:cs typeface="Times New Roman" pitchFamily="18" charset="0"/>
              </a:rPr>
              <a:t>Рентген шинжилгээг хүний биед төрөл бүрийн гуурс болон зарим багаж хэрэгсэл тавих байрлуулах хянах, түүний хяналтан доор зарим төрлийн эмчилгээ хийхэд ашиглаж байна. Шинжилгээг стандартын дагуу заагдсан хугацаанд нь хийсэн тохиолдолд өвчтөн цацрагийн сөрөг нөлөөлөлд өртөхгүй. Радиологч эмч техникч нар нь хамгийн бага цацрагаар богино хугацаанд хэрэгцээтэй мэдээлэлээ олж авч чадахуйцаар мэрэгжсэн байдаг. Ихэнх рентген шинжилгээний үед өвчтөнд өгсөн цацрагийн тун нь маш бага буюу зөвшөөрөгдсөн хэмжээнээс доогуур байдаг тул шинжлүүлэгчийн биед ямар ч  өөрчлөлт гардаггүй.</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357166"/>
            <a:ext cx="8329642" cy="6215106"/>
          </a:xfrm>
        </p:spPr>
        <p:txBody>
          <a:bodyPr>
            <a:noAutofit/>
          </a:bodyPr>
          <a:lstStyle/>
          <a:p>
            <a:pPr algn="l"/>
            <a:r>
              <a:rPr lang="mn-MN" sz="3200" dirty="0" smtClean="0">
                <a:latin typeface="Times New Roman" pitchFamily="18" charset="0"/>
                <a:cs typeface="Times New Roman" pitchFamily="18" charset="0"/>
              </a:rPr>
              <a:t>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smtClean="0">
                <a:latin typeface="Times New Roman" pitchFamily="18" charset="0"/>
                <a:cs typeface="Times New Roman" pitchFamily="18" charset="0"/>
              </a:rPr>
              <a:t>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b="1" dirty="0" smtClean="0">
                <a:latin typeface="Times New Roman" pitchFamily="18" charset="0"/>
                <a:cs typeface="Times New Roman" pitchFamily="18" charset="0"/>
              </a:rPr>
              <a:t>Рентгенографи </a:t>
            </a: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b="0" dirty="0" smtClean="0">
                <a:latin typeface="Times New Roman" pitchFamily="18" charset="0"/>
                <a:cs typeface="Times New Roman" pitchFamily="18" charset="0"/>
              </a:rPr>
              <a:t> рентген цацрагийн тусламжтай судалж буй эрхтэнийхээ негатив дүрсийг рентген хальсан дээр буулгаж авах арга юм. Рентген хальс нь 1 буюу 2 талдаа рентген туяанд мэдрэг бодисоор бүрсэн нимгэн плёнка  юм. Рентген зургийг уншихдаа негатив дүрсийг позитив болгож уншина. </a:t>
            </a: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b="0" dirty="0" smtClean="0">
                <a:latin typeface="Times New Roman" pitchFamily="18" charset="0"/>
                <a:cs typeface="Times New Roman" pitchFamily="18" charset="0"/>
              </a:rPr>
              <a:t> </a:t>
            </a:r>
            <a:br>
              <a:rPr lang="mn-MN" sz="3200" b="0" dirty="0" smtClean="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b="0" dirty="0" smtClean="0">
                <a:latin typeface="Times New Roman" pitchFamily="18" charset="0"/>
                <a:cs typeface="Times New Roman" pitchFamily="18" charset="0"/>
              </a:rPr>
              <a:t/>
            </a:r>
            <a:br>
              <a:rPr lang="mn-MN" sz="3200" b="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dirty="0" smtClean="0">
                <a:latin typeface="Times New Roman" pitchFamily="18" charset="0"/>
                <a:cs typeface="Times New Roman" pitchFamily="18" charset="0"/>
              </a:rPr>
              <a:t/>
            </a:r>
            <a:br>
              <a:rPr lang="mn-MN" sz="3200" dirty="0" smtClean="0">
                <a:latin typeface="Times New Roman" pitchFamily="18" charset="0"/>
                <a:cs typeface="Times New Roman" pitchFamily="18" charset="0"/>
              </a:rPr>
            </a:br>
            <a:r>
              <a:rPr lang="mn-MN" sz="3200" dirty="0">
                <a:latin typeface="Times New Roman" pitchFamily="18" charset="0"/>
                <a:cs typeface="Times New Roman" pitchFamily="18" charset="0"/>
              </a:rPr>
              <a:t/>
            </a:r>
            <a:br>
              <a:rPr lang="mn-MN" sz="3200" dirty="0">
                <a:latin typeface="Times New Roman" pitchFamily="18" charset="0"/>
                <a:cs typeface="Times New Roman" pitchFamily="18" charset="0"/>
              </a:rPr>
            </a:br>
            <a:r>
              <a:rPr lang="mn-MN" sz="3200" b="0" dirty="0" smtClean="0">
                <a:latin typeface="Times New Roman" pitchFamily="18" charset="0"/>
                <a:cs typeface="Times New Roman" pitchFamily="18" charset="0"/>
              </a:rPr>
              <a:t/>
            </a:r>
            <a:br>
              <a:rPr lang="mn-MN" sz="3200" b="0" dirty="0" smtClean="0">
                <a:latin typeface="Times New Roman" pitchFamily="18" charset="0"/>
                <a:cs typeface="Times New Roman" pitchFamily="18" charset="0"/>
              </a:rPr>
            </a:br>
            <a:r>
              <a:rPr lang="mn-MN" sz="3200" b="0" dirty="0" smtClean="0">
                <a:latin typeface="Times New Roman" pitchFamily="18" charset="0"/>
                <a:cs typeface="Times New Roman" pitchFamily="18" charset="0"/>
              </a:rPr>
              <a:t/>
            </a:r>
            <a:br>
              <a:rPr lang="mn-MN" sz="3200" b="0" dirty="0" smtClean="0">
                <a:latin typeface="Times New Roman" pitchFamily="18" charset="0"/>
                <a:cs typeface="Times New Roman" pitchFamily="18" charset="0"/>
              </a:rPr>
            </a:br>
            <a:endParaRPr lang="en-US" sz="32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57200" y="357166"/>
            <a:ext cx="8186766" cy="5768997"/>
          </a:xfrm>
        </p:spPr>
        <p:txBody>
          <a:bodyPr>
            <a:noAutofit/>
          </a:bodyPr>
          <a:lstStyle/>
          <a:p>
            <a:pPr>
              <a:buNone/>
            </a:pPr>
            <a:r>
              <a:rPr lang="mn-MN" sz="2800" b="1" dirty="0" smtClean="0">
                <a:latin typeface="Times New Roman" pitchFamily="18" charset="0"/>
                <a:cs typeface="Times New Roman" pitchFamily="18" charset="0"/>
              </a:rPr>
              <a:t>Рентгеноскопи </a:t>
            </a:r>
            <a:r>
              <a:rPr lang="mn-MN" sz="2800" dirty="0" smtClean="0">
                <a:latin typeface="Times New Roman" pitchFamily="18" charset="0"/>
                <a:cs typeface="Times New Roman" pitchFamily="18" charset="0"/>
              </a:rPr>
              <a:t>рентген </a:t>
            </a:r>
            <a:r>
              <a:rPr lang="mn-MN" sz="2800" dirty="0" smtClean="0">
                <a:latin typeface="Times New Roman" pitchFamily="18" charset="0"/>
                <a:cs typeface="Times New Roman" pitchFamily="18" charset="0"/>
              </a:rPr>
              <a:t>цацрагийн тусламжтай судалж буй эрхтэнийхээ позитив дүрсийг дэлгэц  дээр  харш шинжлэх ухаан юм. Дэлгэц дээр дүрсийн сүүдэр  хараас цагаан хүртэлх саарал шатлалаар ялгарч харагдана. </a:t>
            </a:r>
            <a:br>
              <a:rPr lang="mn-MN" sz="2800" dirty="0" smtClean="0">
                <a:latin typeface="Times New Roman" pitchFamily="18" charset="0"/>
                <a:cs typeface="Times New Roman" pitchFamily="18" charset="0"/>
              </a:rPr>
            </a:br>
            <a:r>
              <a:rPr lang="mn-MN" sz="2800" dirty="0" smtClean="0">
                <a:latin typeface="Times New Roman" pitchFamily="18" charset="0"/>
                <a:cs typeface="Times New Roman" pitchFamily="18" charset="0"/>
              </a:rPr>
              <a:t>Хар дүрсийг сүүдэржилт цагаан дүрсийг цайваржилт гэж нэрлэнэ. Хүний биеийн бүх хэсгийг олон байрлалаар рентгенд харж болох ба хоол боловсруулах зам боон судасны системийг харахад рентген тодосгогч бодисыг хэрэглэнэ. Энэ аргын даву тал нь хямд хурдан, эрхтэн системийн үйл ажиллагааг шинжлэх бололцоотой. Сул тал нь эмчлүүлэгчид цацрагийн ачаалал их байдаг. </a:t>
            </a:r>
            <a:endParaRPr lang="en-US" sz="2800" dirty="0" smtClean="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54758"/>
          </a:xfrm>
        </p:spPr>
        <p:txBody>
          <a:bodyPr>
            <a:noAutofit/>
          </a:bodyPr>
          <a:lstStyle/>
          <a:p>
            <a:pPr algn="l"/>
            <a:r>
              <a:rPr lang="mn-MN" sz="2800" b="1" dirty="0" smtClean="0">
                <a:latin typeface="Times New Roman" pitchFamily="18" charset="0"/>
                <a:cs typeface="Times New Roman" pitchFamily="18" charset="0"/>
              </a:rPr>
              <a:t>Компьютерт томографи </a:t>
            </a:r>
            <a:r>
              <a:rPr lang="mn-MN" sz="2800" dirty="0" smtClean="0">
                <a:latin typeface="Times New Roman" pitchFamily="18" charset="0"/>
                <a:cs typeface="Times New Roman" pitchFamily="18" charset="0"/>
              </a:rPr>
              <a:t/>
            </a:r>
            <a:br>
              <a:rPr lang="mn-MN" sz="2800" dirty="0" smtClean="0">
                <a:latin typeface="Times New Roman" pitchFamily="18" charset="0"/>
                <a:cs typeface="Times New Roman" pitchFamily="18" charset="0"/>
              </a:rPr>
            </a:br>
            <a:r>
              <a:rPr lang="mn-MN" sz="2800" dirty="0" smtClean="0">
                <a:latin typeface="Times New Roman" pitchFamily="18" charset="0"/>
                <a:cs typeface="Times New Roman" pitchFamily="18" charset="0"/>
              </a:rPr>
              <a:t>КТ шинжилгээ нь орчин үеийн оношлогооны чадвар өндөртэй шинжлүүлэгчдэд зовиургүй дүрслэл оношлогооны 1 юм. КТ нь нимгэн багц болгосон рентген цацрагийг хүний биеээр  нэвтрүүлэх замаар үечилсэн зүслэгүүд хийж  улмар дүрсийн мэдээллээ тусгай тоолуураар бүртгэн авч компьютерт  боловсруулан биеийн эд эрхтэний хөндлөн зүслэгийн дүрсийг дэлгэц дээр харуулдаг оношлогооны арга юм. </a:t>
            </a:r>
            <a:br>
              <a:rPr lang="mn-MN" sz="2800" dirty="0" smtClean="0">
                <a:latin typeface="Times New Roman" pitchFamily="18" charset="0"/>
                <a:cs typeface="Times New Roman" pitchFamily="18" charset="0"/>
              </a:rPr>
            </a:br>
            <a:r>
              <a:rPr lang="en-US" sz="2200" dirty="0" smtClean="0">
                <a:latin typeface="Times New Roman" pitchFamily="18" charset="0"/>
                <a:cs typeface="Times New Roman" pitchFamily="18" charset="0"/>
              </a:rPr>
              <a:t/>
            </a:r>
            <a:br>
              <a:rPr lang="en-US" sz="2200" dirty="0" smtClean="0">
                <a:latin typeface="Times New Roman" pitchFamily="18" charset="0"/>
                <a:cs typeface="Times New Roman" pitchFamily="18" charset="0"/>
              </a:rPr>
            </a:br>
            <a:endParaRPr lang="en-US" sz="22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57200" y="785794"/>
            <a:ext cx="8115328" cy="5340369"/>
          </a:xfrm>
        </p:spPr>
        <p:txBody>
          <a:bodyPr>
            <a:normAutofit/>
          </a:bodyPr>
          <a:lstStyle/>
          <a:p>
            <a:pPr>
              <a:buNone/>
            </a:pPr>
            <a:r>
              <a:rPr lang="mn-MN" sz="2800" dirty="0" smtClean="0">
                <a:latin typeface="Times New Roman" pitchFamily="18" charset="0"/>
                <a:cs typeface="Times New Roman" pitchFamily="18" charset="0"/>
              </a:rPr>
              <a:t>КТ  нь тархи цээж ба хэвлийн хөндий, яс, уушиг,  зөөлөн эд, судас зэрэг  хүний биеийн бүх эд эрхтэнүүдийг өндөр ялгаралтайгар дүрслэн харуулж чаддаг бөгөөд бүртгэгдсэн дүрсийг 2 ба 3 хэмжээст дүрсэд хувиргах, нягт, талбай, эзэлхүүнийг хэмжих тусгай программуудтай байдаг.  Бүх биеийн КТ  нь шинжлүүлэгчдээ тохиромжтой, ямар 1 зовиургүй, тэдний ая тухыг хангасан өвчтөнд өгөх ионжуулагч цацрагийн ачаалал, хор нөлөө багатай шинжилгээ юм.</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285728"/>
            <a:ext cx="8329642" cy="6369072"/>
          </a:xfrm>
        </p:spPr>
        <p:txBody>
          <a:bodyPr>
            <a:normAutofit/>
          </a:bodyPr>
          <a:lstStyle/>
          <a:p>
            <a:pPr algn="l"/>
            <a:r>
              <a:rPr lang="mn-MN" sz="2800" b="1" dirty="0" smtClean="0">
                <a:latin typeface="Times New Roman" pitchFamily="18" charset="0"/>
                <a:cs typeface="Times New Roman" pitchFamily="18" charset="0"/>
              </a:rPr>
              <a:t>Хэт авиа оношлогоо /ЭХОграфи/</a:t>
            </a:r>
            <a:r>
              <a:rPr lang="mn-MN" sz="2800" dirty="0" smtClean="0">
                <a:latin typeface="Times New Roman" pitchFamily="18" charset="0"/>
                <a:cs typeface="Times New Roman" pitchFamily="18" charset="0"/>
              </a:rPr>
              <a:t/>
            </a:r>
            <a:br>
              <a:rPr lang="mn-MN" sz="2800" dirty="0" smtClean="0">
                <a:latin typeface="Times New Roman" pitchFamily="18" charset="0"/>
                <a:cs typeface="Times New Roman" pitchFamily="18" charset="0"/>
              </a:rPr>
            </a:br>
            <a:r>
              <a:rPr lang="mn-MN" sz="2800" dirty="0" smtClean="0">
                <a:latin typeface="Times New Roman" pitchFamily="18" charset="0"/>
                <a:cs typeface="Times New Roman" pitchFamily="18" charset="0"/>
              </a:rPr>
              <a:t>өндөр давтамжтай дууны долгионыг ашиглан хүний биеийн дотоод бүтцийг харж шинжилдэг арга юм. Хэт авиаг хүний биеэр нэвтрүүлэн эд эрхтэний заагаас буцаж ойсон авиаг нь бүртгэн авч дэлгэц дээр дүрс болон бодит агшинд дүрслэгддэг. Хэт авианы оношлогооны аргыг яс, уушигнаас бусад  биеийн бүх хэсгийг шинжлэхэд ашиглаж байна. Мөн эд эрхтэний дүрсийг бодит агшинд нь буюу физиологийн хөдөлгөөнд нь  аппаратын дэлгэц дээр харах боломжтой бөгөөд шинжлүүлэгчдэд цацрагийн сөрөг нөлөө байдаггүй. </a:t>
            </a:r>
            <a:r>
              <a:rPr lang="mn-MN" sz="1600" dirty="0" smtClean="0">
                <a:latin typeface="Times New Roman" pitchFamily="18" charset="0"/>
                <a:cs typeface="Times New Roman" pitchFamily="18" charset="0"/>
              </a:rPr>
              <a:t/>
            </a:r>
            <a:br>
              <a:rPr lang="mn-MN" sz="1600" dirty="0" smtClean="0">
                <a:latin typeface="Times New Roman" pitchFamily="18" charset="0"/>
                <a:cs typeface="Times New Roman" pitchFamily="18" charset="0"/>
              </a:rPr>
            </a:br>
            <a:r>
              <a:rPr lang="mn-MN" sz="1600" dirty="0" smtClean="0">
                <a:latin typeface="Times New Roman" pitchFamily="18" charset="0"/>
                <a:cs typeface="Times New Roman" pitchFamily="18" charset="0"/>
              </a:rPr>
              <a:t/>
            </a:r>
            <a:br>
              <a:rPr lang="mn-MN" sz="1600" dirty="0" smtClean="0">
                <a:latin typeface="Times New Roman" pitchFamily="18" charset="0"/>
                <a:cs typeface="Times New Roman" pitchFamily="18" charset="0"/>
              </a:rPr>
            </a:br>
            <a:r>
              <a:rPr lang="mn-MN" sz="1600" dirty="0" smtClean="0">
                <a:latin typeface="Times New Roman" pitchFamily="18" charset="0"/>
                <a:cs typeface="Times New Roman" pitchFamily="18" charset="0"/>
              </a:rPr>
              <a:t/>
            </a:r>
            <a:br>
              <a:rPr lang="mn-MN" sz="1600" dirty="0" smtClean="0">
                <a:latin typeface="Times New Roman" pitchFamily="18" charset="0"/>
                <a:cs typeface="Times New Roman" pitchFamily="18" charset="0"/>
              </a:rPr>
            </a:br>
            <a:r>
              <a:rPr lang="mn-MN" sz="1600" dirty="0" smtClean="0">
                <a:latin typeface="Times New Roman" pitchFamily="18" charset="0"/>
                <a:cs typeface="Times New Roman" pitchFamily="18" charset="0"/>
              </a:rPr>
              <a:t/>
            </a:r>
            <a:br>
              <a:rPr lang="mn-MN" sz="1600" dirty="0" smtClean="0">
                <a:latin typeface="Times New Roman" pitchFamily="18" charset="0"/>
                <a:cs typeface="Times New Roman" pitchFamily="18" charset="0"/>
              </a:rPr>
            </a:br>
            <a:endParaRPr lang="en-US" sz="16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428604"/>
            <a:ext cx="8115328" cy="5697559"/>
          </a:xfrm>
        </p:spPr>
        <p:txBody>
          <a:bodyPr>
            <a:normAutofit/>
          </a:bodyPr>
          <a:lstStyle/>
          <a:p>
            <a:pPr>
              <a:buNone/>
            </a:pPr>
            <a:r>
              <a:rPr lang="mn-MN" dirty="0" smtClean="0">
                <a:latin typeface="Times New Roman" pitchFamily="18" charset="0"/>
                <a:cs typeface="Times New Roman" pitchFamily="18" charset="0"/>
              </a:rPr>
              <a:t>Хэт авианы аргаар зүрхний хавхлагийн хөдөлгөөн цусны урсгал,  умай дахь ургийн хөдөлгөөн зэргийг харах бүтцийн болоод үйл ажиллагааны өөрчлөлтийг нэгэн зэрэг үнэлэх боломжтой. Хэт авиан арга нь зүрх судасны систем, хэвлийн хөндийн цуллаг эрхтэнүүд, бөөр, шээс дамжуулах зам, умайн дайвар зэргийг шинжлэхэд хамгийн тохиромжтой бөгөөд нүд хэвлий, бага аарцгийн хөндий, зүрх цусны судаснуудыг шинжилж биед байрласан халдварын голомт өвдөлт, хавагналтын шалтгаан, эх үүсвэрийг илрүүлдэг.</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428604"/>
            <a:ext cx="8186766" cy="5697559"/>
          </a:xfrm>
        </p:spPr>
        <p:txBody>
          <a:bodyPr>
            <a:normAutofit fontScale="92500" lnSpcReduction="10000"/>
          </a:bodyPr>
          <a:lstStyle/>
          <a:p>
            <a:pPr>
              <a:buNone/>
            </a:pPr>
            <a:r>
              <a:rPr lang="mn-MN" b="1" dirty="0" smtClean="0">
                <a:latin typeface="Times New Roman" pitchFamily="18" charset="0"/>
                <a:cs typeface="Times New Roman" pitchFamily="18" charset="0"/>
              </a:rPr>
              <a:t>Маммографи </a:t>
            </a:r>
            <a:r>
              <a:rPr lang="mn-MN" dirty="0" smtClean="0">
                <a:latin typeface="Times New Roman" pitchFamily="18" charset="0"/>
                <a:cs typeface="Times New Roman" pitchFamily="18" charset="0"/>
              </a:rPr>
              <a:t/>
            </a:r>
            <a:br>
              <a:rPr lang="mn-MN" dirty="0" smtClean="0">
                <a:latin typeface="Times New Roman" pitchFamily="18" charset="0"/>
                <a:cs typeface="Times New Roman" pitchFamily="18" charset="0"/>
              </a:rPr>
            </a:br>
            <a:r>
              <a:rPr lang="mn-MN" dirty="0" smtClean="0">
                <a:latin typeface="Times New Roman" pitchFamily="18" charset="0"/>
                <a:cs typeface="Times New Roman" pitchFamily="18" charset="0"/>
              </a:rPr>
              <a:t>маммографи гэдэг нь бага тунгийн рентген цацраг өндөр тодролтой мэдрэг рентген хальс ашиглаж хөхний зураг авдаг өвөрмөц арга юм. Энэ арга нь хөхний хавдрын эрт оношлогоонд  голлох үүрэг гүйцэтгэх ба хөхөнд гарсан өөрчлөлтийг өвчтөн ба эмчид мэдэгдэхээс 1-2 жилиин өмнө илрүүлж чаддаг. Скрининг  буюу урьдчилан сэргийлэх маммографи нь ямар 1 зовиур эмнэлзүйн шинж илрээгүй үед нь хөхний өвчнийг оношлодог. Анхны авахулсан зургаар хөхөнд хортой буюу хоргүй өвчин байгааг нарийн тодорхойлоход хангалтгүй байдаг. Хэрэв зурганд ямар 1 сэжигтэй шинж тэмдэг буюу сүүдэр илэрсэн тохиолдолд  радиологч  эмч дараагийн шатны шинжилгээг хийх ёстой.</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85728"/>
            <a:ext cx="8186766" cy="6297634"/>
          </a:xfrm>
        </p:spPr>
        <p:txBody>
          <a:bodyPr>
            <a:normAutofit/>
          </a:bodyPr>
          <a:lstStyle/>
          <a:p>
            <a:pPr algn="l"/>
            <a:r>
              <a:rPr lang="mn-MN" sz="2800" b="1" dirty="0" smtClean="0">
                <a:latin typeface="Times New Roman" pitchFamily="18" charset="0"/>
                <a:cs typeface="Times New Roman" pitchFamily="18" charset="0"/>
              </a:rPr>
              <a:t>Цээжний хөндийн эрхтэний рентген  оношлогоо </a:t>
            </a:r>
            <a:r>
              <a:rPr lang="mn-MN" sz="2800" dirty="0" smtClean="0">
                <a:latin typeface="Times New Roman" pitchFamily="18" charset="0"/>
                <a:cs typeface="Times New Roman" pitchFamily="18" charset="0"/>
              </a:rPr>
              <a:t/>
            </a:r>
            <a:br>
              <a:rPr lang="mn-MN" sz="2800" dirty="0" smtClean="0">
                <a:latin typeface="Times New Roman" pitchFamily="18" charset="0"/>
                <a:cs typeface="Times New Roman" pitchFamily="18" charset="0"/>
              </a:rPr>
            </a:br>
            <a:r>
              <a:rPr lang="mn-MN" sz="2800" dirty="0" smtClean="0">
                <a:latin typeface="Times New Roman" pitchFamily="18" charset="0"/>
                <a:cs typeface="Times New Roman" pitchFamily="18" charset="0"/>
              </a:rPr>
              <a:t>Цээжний хөндийн эрхтний эрүүл ба эмгэг үед нь судлах шинжилгээний гол арга юм.  Цээжний хөндийд орших агаараар дүүргэгдсэн хөвсгөр эрхтэн уушиг ба цус агуулсан булчинлаг  эрхтэн зүрх том судас голтын эрхтэнүүд нь нягт болон рентген туяаг шингээх чанараараа эрс ялгаатай учир өөр хоорондоо тод ялгарч харагдана. </a:t>
            </a:r>
            <a:br>
              <a:rPr lang="mn-MN" sz="2800" dirty="0" smtClean="0">
                <a:latin typeface="Times New Roman" pitchFamily="18" charset="0"/>
                <a:cs typeface="Times New Roman" pitchFamily="18" charset="0"/>
              </a:rPr>
            </a:br>
            <a:r>
              <a:rPr lang="mn-MN" sz="2800" dirty="0" smtClean="0">
                <a:latin typeface="Times New Roman" pitchFamily="18" charset="0"/>
                <a:cs typeface="Times New Roman" pitchFamily="18" charset="0"/>
              </a:rPr>
              <a:t>Шинжлэх аргууд</a:t>
            </a:r>
            <a:r>
              <a:rPr lang="en-US" sz="2800" dirty="0" smtClean="0">
                <a:latin typeface="Times New Roman" pitchFamily="18" charset="0"/>
                <a:cs typeface="Times New Roman" pitchFamily="18" charset="0"/>
              </a:rPr>
              <a:t>:</a:t>
            </a:r>
            <a:r>
              <a:rPr lang="mn-MN" sz="2800" dirty="0" smtClean="0">
                <a:latin typeface="Times New Roman" pitchFamily="18" charset="0"/>
                <a:cs typeface="Times New Roman" pitchFamily="18" charset="0"/>
              </a:rPr>
              <a:t/>
            </a:r>
            <a:br>
              <a:rPr lang="mn-MN" sz="2800" dirty="0" smtClean="0">
                <a:latin typeface="Times New Roman" pitchFamily="18" charset="0"/>
                <a:cs typeface="Times New Roman" pitchFamily="18" charset="0"/>
              </a:rPr>
            </a:br>
            <a:r>
              <a:rPr lang="mn-MN" sz="2800" dirty="0" smtClean="0">
                <a:latin typeface="Times New Roman" pitchFamily="18" charset="0"/>
                <a:cs typeface="Times New Roman" pitchFamily="18" charset="0"/>
              </a:rPr>
              <a:t>Цээжний хөндийн эрхтнийг шинжлэх хамгийн түгээмэл арга бол  рентген туяаны шууд тусгалд харах </a:t>
            </a:r>
            <a:r>
              <a:rPr lang="en-US" sz="2800" dirty="0" smtClean="0">
                <a:latin typeface="Times New Roman" pitchFamily="18" charset="0"/>
                <a:cs typeface="Times New Roman" pitchFamily="18" charset="0"/>
              </a:rPr>
              <a:t>(</a:t>
            </a:r>
            <a:r>
              <a:rPr lang="mn-MN" sz="2800" dirty="0" smtClean="0">
                <a:latin typeface="Times New Roman" pitchFamily="18" charset="0"/>
                <a:cs typeface="Times New Roman" pitchFamily="18" charset="0"/>
              </a:rPr>
              <a:t>рентгенскопи</a:t>
            </a:r>
            <a:r>
              <a:rPr lang="en-US" sz="2800" dirty="0" smtClean="0">
                <a:latin typeface="Times New Roman" pitchFamily="18" charset="0"/>
                <a:cs typeface="Times New Roman" pitchFamily="18" charset="0"/>
              </a:rPr>
              <a:t>)</a:t>
            </a:r>
            <a:r>
              <a:rPr lang="mn-MN" sz="2800" dirty="0" smtClean="0">
                <a:latin typeface="Times New Roman" pitchFamily="18" charset="0"/>
                <a:cs typeface="Times New Roman" pitchFamily="18" charset="0"/>
              </a:rPr>
              <a:t> ба рентген хальсан дээр зураг авч шинжлэх арга </a:t>
            </a:r>
            <a:r>
              <a:rPr lang="en-US" sz="2800" dirty="0" smtClean="0">
                <a:latin typeface="Times New Roman" pitchFamily="18" charset="0"/>
                <a:cs typeface="Times New Roman" pitchFamily="18" charset="0"/>
              </a:rPr>
              <a:t>(</a:t>
            </a:r>
            <a:r>
              <a:rPr lang="mn-MN" sz="2800" dirty="0" smtClean="0">
                <a:latin typeface="Times New Roman" pitchFamily="18" charset="0"/>
                <a:cs typeface="Times New Roman" pitchFamily="18" charset="0"/>
              </a:rPr>
              <a:t>рентгентомографи</a:t>
            </a:r>
            <a:r>
              <a:rPr lang="en-US" sz="2800" dirty="0" smtClean="0">
                <a:latin typeface="Times New Roman" pitchFamily="18" charset="0"/>
                <a:cs typeface="Times New Roman" pitchFamily="18" charset="0"/>
              </a:rPr>
              <a:t>)</a:t>
            </a:r>
            <a:r>
              <a:rPr lang="mn-MN" sz="2800" dirty="0" smtClean="0">
                <a:latin typeface="Times New Roman" pitchFamily="18" charset="0"/>
                <a:cs typeface="Times New Roman" pitchFamily="18" charset="0"/>
              </a:rPr>
              <a:t> юм. </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571480"/>
            <a:ext cx="8258204" cy="5554683"/>
          </a:xfrm>
        </p:spPr>
        <p:txBody>
          <a:bodyPr>
            <a:normAutofit/>
          </a:bodyPr>
          <a:lstStyle/>
          <a:p>
            <a:pPr>
              <a:buNone/>
            </a:pPr>
            <a:r>
              <a:rPr lang="en-US" b="1" dirty="0" smtClean="0">
                <a:latin typeface="Times New Roman" pitchFamily="18" charset="0"/>
                <a:cs typeface="Times New Roman" pitchFamily="18" charset="0"/>
              </a:rPr>
              <a:t>1</a:t>
            </a:r>
            <a:r>
              <a:rPr lang="mn-MN" b="1" dirty="0" smtClean="0">
                <a:latin typeface="Times New Roman" pitchFamily="18" charset="0"/>
                <a:cs typeface="Times New Roman" pitchFamily="18" charset="0"/>
              </a:rPr>
              <a:t>. Рентгентомографи </a:t>
            </a:r>
            <a:r>
              <a:rPr lang="mn-MN" dirty="0" smtClean="0">
                <a:latin typeface="Times New Roman" pitchFamily="18" charset="0"/>
                <a:cs typeface="Times New Roman" pitchFamily="18" charset="0"/>
              </a:rPr>
              <a:t>– ц\х эрхтний зургийг эгц , хажуу , баруун ба зүүн ташуу гэсэн 4 байрлалд авна. </a:t>
            </a:r>
            <a:br>
              <a:rPr lang="mn-MN" dirty="0" smtClean="0">
                <a:latin typeface="Times New Roman" pitchFamily="18" charset="0"/>
                <a:cs typeface="Times New Roman" pitchFamily="18" charset="0"/>
              </a:rPr>
            </a:br>
            <a:r>
              <a:rPr lang="mn-MN" dirty="0" smtClean="0">
                <a:latin typeface="Times New Roman" pitchFamily="18" charset="0"/>
                <a:cs typeface="Times New Roman" pitchFamily="18" charset="0"/>
              </a:rPr>
              <a:t>Уушиг ба голтын эрхтний нягтын зөрүү их тул рентген зураг дээр хоорондоо эрс ялгаатай, тод дүрслэгдэх ба нэмэлт тод – гч бодис хэрэглэхгүй. </a:t>
            </a:r>
            <a:br>
              <a:rPr lang="mn-MN" dirty="0" smtClean="0">
                <a:latin typeface="Times New Roman" pitchFamily="18" charset="0"/>
                <a:cs typeface="Times New Roman" pitchFamily="18" charset="0"/>
              </a:rPr>
            </a:br>
            <a:r>
              <a:rPr lang="mn-MN" dirty="0" smtClean="0">
                <a:latin typeface="Times New Roman" pitchFamily="18" charset="0"/>
                <a:cs typeface="Times New Roman" pitchFamily="18" charset="0"/>
              </a:rPr>
              <a:t>Давуу тал нь: а. 1-2мм хэмжээтэй жижиг сүүдэр тод харагдана. </a:t>
            </a:r>
            <a:br>
              <a:rPr lang="mn-MN" dirty="0" smtClean="0">
                <a:latin typeface="Times New Roman" pitchFamily="18" charset="0"/>
                <a:cs typeface="Times New Roman" pitchFamily="18" charset="0"/>
              </a:rPr>
            </a:br>
            <a:r>
              <a:rPr lang="mn-MN" dirty="0" smtClean="0">
                <a:latin typeface="Times New Roman" pitchFamily="18" charset="0"/>
                <a:cs typeface="Times New Roman" pitchFamily="18" charset="0"/>
              </a:rPr>
              <a:t>б. Өвчтөнд туяаны ачаалал багатай.</a:t>
            </a:r>
            <a:br>
              <a:rPr lang="mn-MN" dirty="0" smtClean="0">
                <a:latin typeface="Times New Roman" pitchFamily="18" charset="0"/>
                <a:cs typeface="Times New Roman" pitchFamily="18" charset="0"/>
              </a:rPr>
            </a:br>
            <a:r>
              <a:rPr lang="mn-MN" dirty="0" smtClean="0">
                <a:latin typeface="Times New Roman" pitchFamily="18" charset="0"/>
                <a:cs typeface="Times New Roman" pitchFamily="18" charset="0"/>
              </a:rPr>
              <a:t>в. Бодит баримт үлдэж , цаашид өвчний явцыг харьцуулан судлах боломжтой.</a:t>
            </a:r>
            <a:br>
              <a:rPr lang="mn-MN" dirty="0" smtClean="0">
                <a:latin typeface="Times New Roman" pitchFamily="18" charset="0"/>
                <a:cs typeface="Times New Roman" pitchFamily="18" charset="0"/>
              </a:rPr>
            </a:b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642918"/>
            <a:ext cx="8186766" cy="5483245"/>
          </a:xfrm>
        </p:spPr>
        <p:txBody>
          <a:bodyPr>
            <a:normAutofit/>
          </a:bodyPr>
          <a:lstStyle/>
          <a:p>
            <a:pPr>
              <a:buNone/>
            </a:pPr>
            <a:r>
              <a:rPr lang="mn-MN" b="1" dirty="0" smtClean="0">
                <a:latin typeface="Times New Roman" pitchFamily="18" charset="0"/>
                <a:cs typeface="Times New Roman" pitchFamily="18" charset="0"/>
              </a:rPr>
              <a:t>2</a:t>
            </a:r>
            <a:r>
              <a:rPr lang="mn-MN" dirty="0" smtClean="0">
                <a:latin typeface="Times New Roman" pitchFamily="18" charset="0"/>
                <a:cs typeface="Times New Roman" pitchFamily="18" charset="0"/>
              </a:rPr>
              <a:t>. </a:t>
            </a:r>
            <a:r>
              <a:rPr lang="mn-MN" b="1" dirty="0" smtClean="0">
                <a:latin typeface="Times New Roman" pitchFamily="18" charset="0"/>
                <a:cs typeface="Times New Roman" pitchFamily="18" charset="0"/>
              </a:rPr>
              <a:t>Рентгеноскопи</a:t>
            </a:r>
            <a:r>
              <a:rPr lang="mn-MN" dirty="0" smtClean="0">
                <a:latin typeface="Times New Roman" pitchFamily="18" charset="0"/>
                <a:cs typeface="Times New Roman" pitchFamily="18" charset="0"/>
              </a:rPr>
              <a:t>.- шинжлүүлэгчийг олон байрлалд эргүүлэн рентгенд харах арга юм.</a:t>
            </a:r>
            <a:br>
              <a:rPr lang="mn-MN" dirty="0" smtClean="0">
                <a:latin typeface="Times New Roman" pitchFamily="18" charset="0"/>
                <a:cs typeface="Times New Roman" pitchFamily="18" charset="0"/>
              </a:rPr>
            </a:br>
            <a:r>
              <a:rPr lang="mn-MN" dirty="0" smtClean="0">
                <a:latin typeface="Times New Roman" pitchFamily="18" charset="0"/>
                <a:cs typeface="Times New Roman" pitchFamily="18" charset="0"/>
              </a:rPr>
              <a:t>Давуу тал:</a:t>
            </a:r>
            <a:br>
              <a:rPr lang="mn-MN" dirty="0" smtClean="0">
                <a:latin typeface="Times New Roman" pitchFamily="18" charset="0"/>
                <a:cs typeface="Times New Roman" pitchFamily="18" charset="0"/>
              </a:rPr>
            </a:br>
            <a:r>
              <a:rPr lang="mn-MN" dirty="0" smtClean="0">
                <a:latin typeface="Times New Roman" pitchFamily="18" charset="0"/>
                <a:cs typeface="Times New Roman" pitchFamily="18" charset="0"/>
              </a:rPr>
              <a:t>А. Эрхтний физлогийн хөдөлгөөн үнэлнэ.</a:t>
            </a:r>
            <a:br>
              <a:rPr lang="mn-MN" dirty="0" smtClean="0">
                <a:latin typeface="Times New Roman" pitchFamily="18" charset="0"/>
                <a:cs typeface="Times New Roman" pitchFamily="18" charset="0"/>
              </a:rPr>
            </a:br>
            <a:r>
              <a:rPr lang="mn-MN" dirty="0" smtClean="0">
                <a:latin typeface="Times New Roman" pitchFamily="18" charset="0"/>
                <a:cs typeface="Times New Roman" pitchFamily="18" charset="0"/>
              </a:rPr>
              <a:t>Б. Бүтэц , үйл ажиллагааны хавсарсан өөрчлөлтүүдийг </a:t>
            </a:r>
            <a:r>
              <a:rPr lang="mn-MN" dirty="0" smtClean="0">
                <a:latin typeface="Times New Roman" pitchFamily="18" charset="0"/>
                <a:cs typeface="Times New Roman" pitchFamily="18" charset="0"/>
              </a:rPr>
              <a:t>шинжлэнэ.</a:t>
            </a:r>
            <a:endParaRPr lang="en-US" dirty="0" smtClean="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571480"/>
            <a:ext cx="8186766" cy="5554683"/>
          </a:xfrm>
        </p:spPr>
        <p:txBody>
          <a:bodyPr>
            <a:normAutofit/>
          </a:bodyPr>
          <a:lstStyle/>
          <a:p>
            <a:pPr>
              <a:buNone/>
            </a:pPr>
            <a:r>
              <a:rPr lang="mn-MN" b="1" dirty="0" smtClean="0">
                <a:latin typeface="Times New Roman" pitchFamily="18" charset="0"/>
                <a:cs typeface="Times New Roman" pitchFamily="18" charset="0"/>
              </a:rPr>
              <a:t>3</a:t>
            </a:r>
            <a:r>
              <a:rPr lang="mn-MN" dirty="0" smtClean="0">
                <a:latin typeface="Times New Roman" pitchFamily="18" charset="0"/>
                <a:cs typeface="Times New Roman" pitchFamily="18" charset="0"/>
              </a:rPr>
              <a:t>. </a:t>
            </a:r>
            <a:r>
              <a:rPr lang="mn-MN" b="1" dirty="0" smtClean="0">
                <a:latin typeface="Times New Roman" pitchFamily="18" charset="0"/>
                <a:cs typeface="Times New Roman" pitchFamily="18" charset="0"/>
              </a:rPr>
              <a:t>КТ</a:t>
            </a:r>
            <a:r>
              <a:rPr lang="mn-MN" dirty="0" smtClean="0">
                <a:latin typeface="Times New Roman" pitchFamily="18" charset="0"/>
                <a:cs typeface="Times New Roman" pitchFamily="18" charset="0"/>
              </a:rPr>
              <a:t>- уушигны оройгоос өрцний төвгөр хүртэл 0,2-1,0см зузаантай зүслэг хийж аксиаль байрлалын зураг авах арга юм.</a:t>
            </a:r>
            <a:br>
              <a:rPr lang="mn-MN" dirty="0" smtClean="0">
                <a:latin typeface="Times New Roman" pitchFamily="18" charset="0"/>
                <a:cs typeface="Times New Roman" pitchFamily="18" charset="0"/>
              </a:rPr>
            </a:br>
            <a:r>
              <a:rPr lang="mn-MN" dirty="0" smtClean="0">
                <a:latin typeface="Times New Roman" pitchFamily="18" charset="0"/>
                <a:cs typeface="Times New Roman" pitchFamily="18" charset="0"/>
              </a:rPr>
              <a:t>Давуу тал:</a:t>
            </a:r>
            <a:br>
              <a:rPr lang="mn-MN" dirty="0" smtClean="0">
                <a:latin typeface="Times New Roman" pitchFamily="18" charset="0"/>
                <a:cs typeface="Times New Roman" pitchFamily="18" charset="0"/>
              </a:rPr>
            </a:br>
            <a:r>
              <a:rPr lang="mn-MN" dirty="0" smtClean="0">
                <a:latin typeface="Times New Roman" pitchFamily="18" charset="0"/>
                <a:cs typeface="Times New Roman" pitchFamily="18" charset="0"/>
              </a:rPr>
              <a:t>а. Шинжилгээ зовиургүи хурдан </a:t>
            </a:r>
            <a:br>
              <a:rPr lang="mn-MN" dirty="0" smtClean="0">
                <a:latin typeface="Times New Roman" pitchFamily="18" charset="0"/>
                <a:cs typeface="Times New Roman" pitchFamily="18" charset="0"/>
              </a:rPr>
            </a:br>
            <a:r>
              <a:rPr lang="mn-MN" dirty="0" smtClean="0">
                <a:latin typeface="Times New Roman" pitchFamily="18" charset="0"/>
                <a:cs typeface="Times New Roman" pitchFamily="18" charset="0"/>
              </a:rPr>
              <a:t>б. Зүслэгийн хавтгай дйхь бүх мэдээллийг нэгэн зэрэг авч харвцуулан үзэх боломжтой.</a:t>
            </a:r>
            <a:br>
              <a:rPr lang="mn-MN" dirty="0" smtClean="0">
                <a:latin typeface="Times New Roman" pitchFamily="18" charset="0"/>
                <a:cs typeface="Times New Roman" pitchFamily="18" charset="0"/>
              </a:rPr>
            </a:br>
            <a:r>
              <a:rPr lang="mn-MN" dirty="0" smtClean="0">
                <a:latin typeface="Times New Roman" pitchFamily="18" charset="0"/>
                <a:cs typeface="Times New Roman" pitchFamily="18" charset="0"/>
              </a:rPr>
              <a:t>в. Яс болон зөөлөн эдийн бүх өрчлөлтийг илрүүлж болно.</a:t>
            </a:r>
            <a:br>
              <a:rPr lang="mn-MN" dirty="0" smtClean="0">
                <a:latin typeface="Times New Roman" pitchFamily="18" charset="0"/>
                <a:cs typeface="Times New Roman" pitchFamily="18" charset="0"/>
              </a:rPr>
            </a:br>
            <a:r>
              <a:rPr lang="mn-MN" dirty="0" smtClean="0">
                <a:latin typeface="Times New Roman" pitchFamily="18" charset="0"/>
                <a:cs typeface="Times New Roman" pitchFamily="18" charset="0"/>
              </a:rPr>
              <a:t>г.  Эдэд гарсан нягтын зөрүүг маш сайн мэдэрнэ.</a:t>
            </a:r>
            <a:endParaRPr lang="en-US" dirty="0" smtClean="0"/>
          </a:p>
          <a:p>
            <a:pPr>
              <a:buNone/>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85728"/>
            <a:ext cx="8443914" cy="6429420"/>
          </a:xfrm>
        </p:spPr>
        <p:txBody>
          <a:bodyPr>
            <a:normAutofit/>
          </a:bodyPr>
          <a:lstStyle/>
          <a:p>
            <a:pPr algn="l"/>
            <a:r>
              <a:rPr lang="mn-MN" sz="2800" b="1" dirty="0" smtClean="0">
                <a:latin typeface="Times New Roman" pitchFamily="18" charset="0"/>
                <a:cs typeface="Times New Roman" pitchFamily="18" charset="0"/>
              </a:rPr>
              <a:t>Хоол боловсруулах оношлогооны рентген оношлогоо</a:t>
            </a:r>
            <a:br>
              <a:rPr lang="mn-MN" sz="2800" b="1" dirty="0" smtClean="0">
                <a:latin typeface="Times New Roman" pitchFamily="18" charset="0"/>
                <a:cs typeface="Times New Roman" pitchFamily="18" charset="0"/>
              </a:rPr>
            </a:br>
            <a:r>
              <a:rPr lang="mn-MN" sz="2800" dirty="0" smtClean="0">
                <a:latin typeface="Times New Roman" pitchFamily="18" charset="0"/>
                <a:cs typeface="Times New Roman" pitchFamily="18" charset="0"/>
              </a:rPr>
              <a:t>хоол боловсруулах замын ХБЗ эрхтнүүд нь тус бүрдээ өөр өөрийн онцлог бүтэц, үйл ажиллагаатай бөгөөд ойр орчныхоо эрхтнүүдээс тод ялгаран харагдахгүй, рентген туяаг сайн шингээдэггүй учраас ХБ3ын эрхтнүүдийг шинжлэхийн тулд тусгай тодосгогч бодис ашиглах ХБЗын зохиомлоор тодруулж, шинжлэхийн тулд тодосгогч бодисоор Бари сульфатийн усан уусмал ашиглана.</a:t>
            </a:r>
            <a:r>
              <a:rPr lang="mn-MN" sz="1400" dirty="0" smtClean="0">
                <a:latin typeface="Times New Roman" pitchFamily="18" charset="0"/>
                <a:cs typeface="Times New Roman" pitchFamily="18" charset="0"/>
              </a:rPr>
              <a:t/>
            </a:r>
            <a:br>
              <a:rPr lang="mn-MN" sz="1400" dirty="0" smtClean="0">
                <a:latin typeface="Times New Roman" pitchFamily="18" charset="0"/>
                <a:cs typeface="Times New Roman" pitchFamily="18" charset="0"/>
              </a:rPr>
            </a:br>
            <a:endParaRPr lang="en-US" sz="1400" b="1"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57200" y="500042"/>
            <a:ext cx="8258204" cy="5929353"/>
          </a:xfrm>
        </p:spPr>
        <p:txBody>
          <a:bodyPr>
            <a:normAutofit fontScale="62500" lnSpcReduction="20000"/>
          </a:bodyPr>
          <a:lstStyle/>
          <a:p>
            <a:pPr>
              <a:buNone/>
            </a:pPr>
            <a:r>
              <a:rPr lang="mn-MN" sz="3800" dirty="0" smtClean="0">
                <a:latin typeface="Times New Roman" pitchFamily="18" charset="0"/>
                <a:cs typeface="Times New Roman" pitchFamily="18" charset="0"/>
              </a:rPr>
              <a:t> </a:t>
            </a:r>
            <a:r>
              <a:rPr lang="mn-MN" sz="5100" b="1" dirty="0" smtClean="0">
                <a:latin typeface="Times New Roman" pitchFamily="18" charset="0"/>
                <a:cs typeface="Times New Roman" pitchFamily="18" charset="0"/>
              </a:rPr>
              <a:t>Тодосгогч бодис Бари-сульфат </a:t>
            </a:r>
            <a:r>
              <a:rPr lang="mn-MN" sz="5100" dirty="0" smtClean="0">
                <a:latin typeface="Times New Roman" pitchFamily="18" charset="0"/>
                <a:cs typeface="Times New Roman" pitchFamily="18" charset="0"/>
              </a:rPr>
              <a:t/>
            </a:r>
            <a:br>
              <a:rPr lang="mn-MN" sz="5100" dirty="0" smtClean="0">
                <a:latin typeface="Times New Roman" pitchFamily="18" charset="0"/>
                <a:cs typeface="Times New Roman" pitchFamily="18" charset="0"/>
              </a:rPr>
            </a:br>
            <a:r>
              <a:rPr lang="mn-MN" sz="5100" dirty="0" smtClean="0">
                <a:latin typeface="Times New Roman" pitchFamily="18" charset="0"/>
                <a:cs typeface="Times New Roman" pitchFamily="18" charset="0"/>
              </a:rPr>
              <a:t>Бари сульфат нь: Рентген туяаг өөртөө сайн шингээдэг, ус хоол боловсруулах шүүсэнд уусдаггүй, хүний биед хорт нөлөөгүй, тодруулах чанар сайтай тодосгогч бодис.</a:t>
            </a:r>
            <a:br>
              <a:rPr lang="mn-MN" sz="5100" dirty="0" smtClean="0">
                <a:latin typeface="Times New Roman" pitchFamily="18" charset="0"/>
                <a:cs typeface="Times New Roman" pitchFamily="18" charset="0"/>
              </a:rPr>
            </a:br>
            <a:r>
              <a:rPr lang="mn-MN" sz="5100" dirty="0" smtClean="0">
                <a:latin typeface="Times New Roman" pitchFamily="18" charset="0"/>
                <a:cs typeface="Times New Roman" pitchFamily="18" charset="0"/>
              </a:rPr>
              <a:t>Тухайлбал: улаан хоолой, ходоод лээл гэдэс нарийн гэдсийг шинжлэхийн тулд Бари сульфатын усан уусмалыг уулгаж шинжлэх ба бүлүүн гэдсийг шинжлэхийн тулд Бари сульфатын усан уусмалыг Бабровын аппартын тусламжтайгаар шулуун гэдсээр нь шахаж шинжилнэ. </a:t>
            </a:r>
            <a:br>
              <a:rPr lang="mn-MN" sz="5100" dirty="0" smtClean="0">
                <a:latin typeface="Times New Roman" pitchFamily="18" charset="0"/>
                <a:cs typeface="Times New Roman" pitchFamily="18" charset="0"/>
              </a:rPr>
            </a:br>
            <a:endParaRPr lang="en-US" sz="5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57200" y="500042"/>
            <a:ext cx="8186766" cy="5715039"/>
          </a:xfrm>
        </p:spPr>
        <p:txBody>
          <a:bodyPr>
            <a:normAutofit/>
          </a:bodyPr>
          <a:lstStyle/>
          <a:p>
            <a:pPr>
              <a:buNone/>
            </a:pPr>
            <a:r>
              <a:rPr lang="mn-MN" sz="3200" dirty="0" smtClean="0">
                <a:latin typeface="Times New Roman" pitchFamily="18" charset="0"/>
                <a:cs typeface="Times New Roman" pitchFamily="18" charset="0"/>
              </a:rPr>
              <a:t>ХБЗын шинжлэхдээ тодосгогч бодисоор хагас ба бүрэн дүүргэж шинжлэх бөгөөд мөн тодорхой хэмжээний хий шахаж. ХБЗыг давхар тодосгогчын аргаар судлаж, шинжлэн олон байрлалд харж, ХБЗын бүтэц үйл ажиллагаа, ходоод гэдэсний хэлбэр хэмжээ байрлал гадаргуугын эмгэг өөрчлөлтүүд боло голомтот өөрчлөлтүүдийг оношлоно. </a:t>
            </a:r>
            <a:endParaRPr lang="en-US" sz="3200" dirty="0" smtClean="0"/>
          </a:p>
          <a:p>
            <a:pPr>
              <a:buNone/>
            </a:pP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57200" y="428604"/>
            <a:ext cx="8186766" cy="5697559"/>
          </a:xfrm>
        </p:spPr>
        <p:txBody>
          <a:bodyPr>
            <a:normAutofit/>
          </a:bodyPr>
          <a:lstStyle/>
          <a:p>
            <a:pPr>
              <a:buNone/>
            </a:pPr>
            <a:r>
              <a:rPr lang="mn-MN" sz="2800" dirty="0" smtClean="0">
                <a:latin typeface="Times New Roman" pitchFamily="18" charset="0"/>
                <a:cs typeface="Times New Roman" pitchFamily="18" charset="0"/>
              </a:rPr>
              <a:t>Улаан хоолой, ходоодыг тод бодисоор хагас дүүргэж салст бүрхэвчийн байдлыг үнэлэх бөгөөд тодосгогч бодисоор бүрэн дүүргэж улаан хоолой, ходоодны хэлбэр хэмжээ, байрлал, гадаргуу, шилжилтийн байдалд бүрэн дүгнэлт өгнө. ХБЗын хэсэг тус бүр нь тод бодисоор 3н үе шаттай дүүрнэ.</a:t>
            </a:r>
            <a:br>
              <a:rPr lang="mn-MN" sz="2800" dirty="0" smtClean="0">
                <a:latin typeface="Times New Roman" pitchFamily="18" charset="0"/>
                <a:cs typeface="Times New Roman" pitchFamily="18" charset="0"/>
              </a:rPr>
            </a:br>
            <a:r>
              <a:rPr lang="mn-MN" sz="2800" dirty="0" smtClean="0">
                <a:latin typeface="Times New Roman" pitchFamily="18" charset="0"/>
                <a:cs typeface="Times New Roman" pitchFamily="18" charset="0"/>
              </a:rPr>
              <a:t>1. Салст бүрхэвчийн тодролын үе </a:t>
            </a:r>
            <a:br>
              <a:rPr lang="mn-MN" sz="2800" dirty="0" smtClean="0">
                <a:latin typeface="Times New Roman" pitchFamily="18" charset="0"/>
                <a:cs typeface="Times New Roman" pitchFamily="18" charset="0"/>
              </a:rPr>
            </a:br>
            <a:r>
              <a:rPr lang="mn-MN" sz="2800" dirty="0" smtClean="0">
                <a:latin typeface="Times New Roman" pitchFamily="18" charset="0"/>
                <a:cs typeface="Times New Roman" pitchFamily="18" charset="0"/>
              </a:rPr>
              <a:t>2. Давхар тодосгогчийн үе </a:t>
            </a:r>
            <a:r>
              <a:rPr lang="en-US" sz="2800" dirty="0" smtClean="0">
                <a:latin typeface="Times New Roman" pitchFamily="18" charset="0"/>
                <a:cs typeface="Times New Roman" pitchFamily="18" charset="0"/>
              </a:rPr>
              <a:t>(</a:t>
            </a:r>
            <a:r>
              <a:rPr lang="mn-MN" sz="2800" dirty="0" smtClean="0">
                <a:latin typeface="Times New Roman" pitchFamily="18" charset="0"/>
                <a:cs typeface="Times New Roman" pitchFamily="18" charset="0"/>
              </a:rPr>
              <a:t>хий шахах</a:t>
            </a:r>
            <a:r>
              <a:rPr lang="en-US" sz="2800" dirty="0" smtClean="0">
                <a:latin typeface="Times New Roman" pitchFamily="18" charset="0"/>
                <a:cs typeface="Times New Roman" pitchFamily="18" charset="0"/>
              </a:rPr>
              <a:t>)</a:t>
            </a:r>
            <a:r>
              <a:rPr lang="mn-MN" sz="2800" dirty="0" smtClean="0">
                <a:latin typeface="Times New Roman" pitchFamily="18" charset="0"/>
                <a:cs typeface="Times New Roman" pitchFamily="18" charset="0"/>
              </a:rPr>
              <a:t/>
            </a:r>
            <a:br>
              <a:rPr lang="mn-MN" sz="2800" dirty="0" smtClean="0">
                <a:latin typeface="Times New Roman" pitchFamily="18" charset="0"/>
                <a:cs typeface="Times New Roman" pitchFamily="18" charset="0"/>
              </a:rPr>
            </a:br>
            <a:r>
              <a:rPr lang="mn-MN" sz="2800" dirty="0" smtClean="0">
                <a:latin typeface="Times New Roman" pitchFamily="18" charset="0"/>
                <a:cs typeface="Times New Roman" pitchFamily="18" charset="0"/>
              </a:rPr>
              <a:t>3. Тод бодисоор бүрэн лүүргэх үе </a:t>
            </a:r>
            <a:br>
              <a:rPr lang="mn-MN" sz="2800" dirty="0" smtClean="0">
                <a:latin typeface="Times New Roman" pitchFamily="18" charset="0"/>
                <a:cs typeface="Times New Roman" pitchFamily="18" charset="0"/>
              </a:rPr>
            </a:br>
            <a:r>
              <a:rPr lang="mn-MN" sz="2800" dirty="0" smtClean="0">
                <a:latin typeface="Times New Roman" pitchFamily="18" charset="0"/>
                <a:cs typeface="Times New Roman" pitchFamily="18" charset="0"/>
              </a:rPr>
              <a:t>ХБЗ тод бодисоор дүүрэх энэ 3 үе шат нь ХБЗын эрхтэн тус бүр ялгаатай байна.</a:t>
            </a:r>
            <a:endParaRPr 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372476" cy="6858000"/>
          </a:xfrm>
        </p:spPr>
        <p:txBody>
          <a:bodyPr>
            <a:normAutofit/>
          </a:bodyPr>
          <a:lstStyle/>
          <a:p>
            <a:pPr algn="l"/>
            <a:r>
              <a:rPr lang="mn-MN" sz="2600" b="1" dirty="0" smtClean="0">
                <a:latin typeface="Times New Roman" pitchFamily="18" charset="0"/>
                <a:cs typeface="Times New Roman" pitchFamily="18" charset="0"/>
              </a:rPr>
              <a:t>Бөөр шээс дамжуулах замын рентген оношлогоо</a:t>
            </a:r>
            <a:r>
              <a:rPr lang="en-US" sz="2600" dirty="0" smtClean="0">
                <a:latin typeface="Times New Roman" pitchFamily="18" charset="0"/>
                <a:cs typeface="Times New Roman" pitchFamily="18" charset="0"/>
              </a:rPr>
              <a:t/>
            </a:r>
            <a:br>
              <a:rPr lang="en-US" sz="2600" dirty="0" smtClean="0">
                <a:latin typeface="Times New Roman" pitchFamily="18" charset="0"/>
                <a:cs typeface="Times New Roman" pitchFamily="18" charset="0"/>
              </a:rPr>
            </a:br>
            <a:r>
              <a:rPr lang="mn-MN" sz="2600" dirty="0" smtClean="0">
                <a:latin typeface="Times New Roman" pitchFamily="18" charset="0"/>
                <a:cs typeface="Times New Roman" pitchFamily="18" charset="0"/>
              </a:rPr>
              <a:t>Бөөр хөдөлгөөнтэй  эрхтэн бөгөөд амьсгал авах хэвтэж босоход дунджаар  3-4 см  дээш доош хөдлөнө. Энэ хэмжээнээс илүү шилжиж байвал  эмгэг өөрчлөлт гэж үзнэ. Хэвлийн тойм рентген зурганд “зохих бэлтгэл хангагдсан ” бөөрний сүүдэр харагдана. </a:t>
            </a:r>
            <a:br>
              <a:rPr lang="mn-MN" sz="2600" dirty="0" smtClean="0">
                <a:latin typeface="Times New Roman" pitchFamily="18" charset="0"/>
                <a:cs typeface="Times New Roman" pitchFamily="18" charset="0"/>
              </a:rPr>
            </a:br>
            <a:r>
              <a:rPr lang="mn-MN" sz="2600" dirty="0" smtClean="0">
                <a:latin typeface="Times New Roman" pitchFamily="18" charset="0"/>
                <a:cs typeface="Times New Roman" pitchFamily="18" charset="0"/>
              </a:rPr>
              <a:t>Бөөрөөр дамжиж харагддаг тодорхой бодисыг  ашиглан бөөрний морфологи ба үйл ажиллагааны өөрчлөлтийг оношлох шинжилгээний  аргыг ялгаруулах  урографийн шинжилгээ гэнэ. Энэ шинжилгээгээр бөөрний  ялгаруулах үйл ажиллагаа,  бөөр шээс дамжуулах замын үрэвсэл, сүрьеэ, хавдар гэмтэл, төрөлхийн ба дутуу хөгжилийн этгэг өөрчлөлт,  бөөр шээс дамжуулах замын чулуужих өвчнийг оношлоно. </a:t>
            </a:r>
            <a:endParaRPr lang="en-US" sz="2600"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290</TotalTime>
  <Words>639</Words>
  <Application>Microsoft Office PowerPoint</Application>
  <PresentationFormat>On-screen Show (4:3)</PresentationFormat>
  <Paragraphs>47</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Радиологийн үндсэн аргууд </vt:lpstr>
      <vt:lpstr>Slide 2</vt:lpstr>
      <vt:lpstr>Slide 3</vt:lpstr>
      <vt:lpstr>Slide 4</vt:lpstr>
      <vt:lpstr>Slide 5</vt:lpstr>
      <vt:lpstr>                                          Рентгенографи   рентген цацрагийн тусламжтай судалж буй эрхтэнийхээ негатив дүрсийг рентген хальсан дээр буулгаж авах арга юм. Рентген хальс нь 1 буюу 2 талдаа рентген туяанд мэдрэг бодисоор бүрсэн нимгэн плёнка  юм. Рентген зургийг уншихдаа негатив дүрсийг позитив болгож уншина.                                           </vt:lpstr>
      <vt:lpstr>Slide 7</vt:lpstr>
      <vt:lpstr>Компьютерт томографи  КТ шинжилгээ нь орчин үеийн оношлогооны чадвар өндөртэй шинжлүүлэгчдэд зовиургүй дүрслэл оношлогооны 1 юм. КТ нь нимгэн багц болгосон рентген цацрагийг хүний биеээр  нэвтрүүлэх замаар үечилсэн зүслэгүүд хийж  улмар дүрсийн мэдээллээ тусгай тоолуураар бүртгэн авч компьютерт  боловсруулан биеийн эд эрхтэний хөндлөн зүслэгийн дүрсийг дэлгэц дээр харуулдаг оношлогооны арга юм.   </vt:lpstr>
      <vt:lpstr>Slide 9</vt:lpstr>
      <vt:lpstr>Хэт авиа оношлогоо /ЭХОграфи/ өндөр давтамжтай дууны долгионыг ашиглан хүний биеийн дотоод бүтцийг харж шинжилдэг арга юм. Хэт авиаг хүний биеэр нэвтрүүлэн эд эрхтэний заагаас буцаж ойсон авиаг нь бүртгэн авч дэлгэц дээр дүрс болон бодит агшинд дүрслэгддэг. Хэт авианы оношлогооны аргыг яс, уушигнаас бусад  биеийн бүх хэсгийг шинжлэхэд ашиглаж байна. Мөн эд эрхтэний дүрсийг бодит агшинд нь буюу физиологийн хөдөлгөөнд нь  аппаратын дэлгэц дээр харах боломжтой бөгөөд шинжлүүлэгчдэд цацрагийн сөрөг нөлөө байдаггүй.     </vt:lpstr>
      <vt:lpstr>Slide 11</vt:lpstr>
      <vt:lpstr>Slide 12</vt:lpstr>
      <vt:lpstr>Цээжний хөндийн эрхтэний рентген  оношлогоо  Цээжний хөндийн эрхтний эрүүл ба эмгэг үед нь судлах шинжилгээний гол арга юм.  Цээжний хөндийд орших агаараар дүүргэгдсэн хөвсгөр эрхтэн уушиг ба цус агуулсан булчинлаг  эрхтэн зүрх том судас голтын эрхтэнүүд нь нягт болон рентген туяаг шингээх чанараараа эрс ялгаатай учир өөр хоорондоо тод ялгарч харагдана.  Шинжлэх аргууд: Цээжний хөндийн эрхтнийг шинжлэх хамгийн түгээмэл арга бол  рентген туяаны шууд тусгалд харах (рентгенскопи) ба рентген хальсан дээр зураг авч шинжлэх арга (рентгентомографи) юм.  </vt:lpstr>
      <vt:lpstr>Slide 14</vt:lpstr>
      <vt:lpstr>Slide 15</vt:lpstr>
      <vt:lpstr>Slide 16</vt:lpstr>
      <vt:lpstr>Хоол боловсруулах оношлогооны рентген оношлогоо хоол боловсруулах замын ХБЗ эрхтнүүд нь тус бүрдээ өөр өөрийн онцлог бүтэц, үйл ажиллагаатай бөгөөд ойр орчныхоо эрхтнүүдээс тод ялгаран харагдахгүй, рентген туяаг сайн шингээдэггүй учраас ХБ3ын эрхтнүүдийг шинжлэхийн тулд тусгай тодосгогч бодис ашиглах ХБЗын зохиомлоор тодруулж, шинжлэхийн тулд тодосгогч бодисоор Бари сульфатийн усан уусмал ашиглана. </vt:lpstr>
      <vt:lpstr>Slide 18</vt:lpstr>
      <vt:lpstr>Slide 19</vt:lpstr>
      <vt:lpstr>Slide 20</vt:lpstr>
      <vt:lpstr>Бөөр шээс дамжуулах замын рентген оношлогоо Бөөр хөдөлгөөнтэй  эрхтэн бөгөөд амьсгал авах хэвтэж босоход дунджаар  3-4 см  дээш доош хөдлөнө. Энэ хэмжээнээс илүү шилжиж байвал  эмгэг өөрчлөлт гэж үзнэ. Хэвлийн тойм рентген зурганд “зохих бэлтгэл хангагдсан ” бөөрний сүүдэр харагдана.  Бөөрөөр дамжиж харагддаг тодорхой бодисыг  ашиглан бөөрний морфологи ба үйл ажиллагааны өөрчлөлтийг оношлох шинжилгээний  аргыг ялгаруулах  урографийн шинжилгээ гэнэ. Энэ шинжилгээгээр бөөрний  ялгаруулах үйл ажиллагаа,  бөөр шээс дамжуулах замын үрэвсэл, сүрьеэ, хавдар гэмтэл, төрөлхийн ба дутуу хөгжилийн этгэг өөрчлөлт,  бөөр шээс дамжуулах замын чулуужих өвчнийг оношлоно.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Радиологийн үндсэн аргууд </dc:title>
  <dc:creator>Jak</dc:creator>
  <cp:lastModifiedBy>dondog</cp:lastModifiedBy>
  <cp:revision>37</cp:revision>
  <dcterms:created xsi:type="dcterms:W3CDTF">2012-07-23T01:49:08Z</dcterms:created>
  <dcterms:modified xsi:type="dcterms:W3CDTF">2014-01-12T09:14:12Z</dcterms:modified>
</cp:coreProperties>
</file>