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3" r:id="rId8"/>
    <p:sldId id="268" r:id="rId9"/>
    <p:sldId id="264" r:id="rId10"/>
    <p:sldId id="267"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2B1504-FA00-4350-86AB-6665C028C1B5}" type="doc">
      <dgm:prSet loTypeId="urn:microsoft.com/office/officeart/2005/8/layout/hierarchy1" loCatId="hierarchy" qsTypeId="urn:microsoft.com/office/officeart/2005/8/quickstyle/simple1" qsCatId="simple" csTypeId="urn:microsoft.com/office/officeart/2005/8/colors/accent1_4" csCatId="accent1" phldr="1"/>
      <dgm:spPr/>
      <dgm:t>
        <a:bodyPr/>
        <a:lstStyle/>
        <a:p>
          <a:endParaRPr lang="en-US"/>
        </a:p>
      </dgm:t>
    </dgm:pt>
    <dgm:pt modelId="{1F568DD3-2D95-4034-A481-877B36F787D5}">
      <dgm:prSet phldrT="[Text]"/>
      <dgm:spPr/>
      <dgm:t>
        <a:bodyPr/>
        <a:lstStyle/>
        <a:p>
          <a:r>
            <a:rPr lang="mn-MN" dirty="0" smtClean="0">
              <a:latin typeface="Arial" pitchFamily="34" charset="0"/>
              <a:cs typeface="Arial" pitchFamily="34" charset="0"/>
            </a:rPr>
            <a:t>Токиогийн хөрөнгийн бирж</a:t>
          </a:r>
        </a:p>
      </dgm:t>
    </dgm:pt>
    <dgm:pt modelId="{AB0C7D98-7ACD-4428-AE39-AA79573CB14D}" type="parTrans" cxnId="{0C8602C3-FB02-496E-AC10-F32FD837A1E3}">
      <dgm:prSet/>
      <dgm:spPr/>
      <dgm:t>
        <a:bodyPr/>
        <a:lstStyle/>
        <a:p>
          <a:endParaRPr lang="en-US"/>
        </a:p>
      </dgm:t>
    </dgm:pt>
    <dgm:pt modelId="{4C2B36FD-AC4D-4F4F-87EB-D29006E4B199}" type="sibTrans" cxnId="{0C8602C3-FB02-496E-AC10-F32FD837A1E3}">
      <dgm:prSet/>
      <dgm:spPr/>
      <dgm:t>
        <a:bodyPr/>
        <a:lstStyle/>
        <a:p>
          <a:endParaRPr lang="en-US"/>
        </a:p>
      </dgm:t>
    </dgm:pt>
    <dgm:pt modelId="{DF0BC049-06C1-41DC-8311-A3024E86C11D}">
      <dgm:prSet phldrT="[Text]"/>
      <dgm:spPr/>
      <dgm:t>
        <a:bodyPr/>
        <a:lstStyle/>
        <a:p>
          <a:r>
            <a:rPr lang="mn-MN" dirty="0" smtClean="0">
              <a:latin typeface="Arial" pitchFamily="34" charset="0"/>
              <a:cs typeface="Arial" pitchFamily="34" charset="0"/>
            </a:rPr>
            <a:t>1 дүгээр бүлэг</a:t>
          </a:r>
          <a:endParaRPr lang="en-US" dirty="0">
            <a:latin typeface="Arial" pitchFamily="34" charset="0"/>
            <a:cs typeface="Arial" pitchFamily="34" charset="0"/>
          </a:endParaRPr>
        </a:p>
      </dgm:t>
    </dgm:pt>
    <dgm:pt modelId="{622F3C2C-2174-43C6-907F-2993992C8696}" type="parTrans" cxnId="{0DC46AF2-CF87-4F9C-98B2-2F006978BE5A}">
      <dgm:prSet/>
      <dgm:spPr/>
      <dgm:t>
        <a:bodyPr/>
        <a:lstStyle/>
        <a:p>
          <a:endParaRPr lang="en-US">
            <a:latin typeface="Arial" pitchFamily="34" charset="0"/>
            <a:cs typeface="Arial" pitchFamily="34" charset="0"/>
          </a:endParaRPr>
        </a:p>
      </dgm:t>
    </dgm:pt>
    <dgm:pt modelId="{15B559F8-66C2-481D-B1FF-D66D33C66F3C}" type="sibTrans" cxnId="{0DC46AF2-CF87-4F9C-98B2-2F006978BE5A}">
      <dgm:prSet/>
      <dgm:spPr/>
      <dgm:t>
        <a:bodyPr/>
        <a:lstStyle/>
        <a:p>
          <a:endParaRPr lang="en-US"/>
        </a:p>
      </dgm:t>
    </dgm:pt>
    <dgm:pt modelId="{11DBA8B1-6ADD-495C-BE58-0025F92E3A95}">
      <dgm:prSet phldrT="[Text]"/>
      <dgm:spPr/>
      <dgm:t>
        <a:bodyPr/>
        <a:lstStyle/>
        <a:p>
          <a:r>
            <a:rPr lang="mn-MN" dirty="0" smtClean="0">
              <a:latin typeface="Arial" pitchFamily="34" charset="0"/>
              <a:cs typeface="Arial" pitchFamily="34" charset="0"/>
            </a:rPr>
            <a:t>Томоохон компаниудад зориулсан</a:t>
          </a:r>
          <a:endParaRPr lang="en-US" dirty="0">
            <a:latin typeface="Arial" pitchFamily="34" charset="0"/>
            <a:cs typeface="Arial" pitchFamily="34" charset="0"/>
          </a:endParaRPr>
        </a:p>
      </dgm:t>
    </dgm:pt>
    <dgm:pt modelId="{B3BA1A77-E3A6-4A72-AADE-C775202A0595}" type="parTrans" cxnId="{F3BC19C7-E496-4075-925D-04DE5E7D2464}">
      <dgm:prSet/>
      <dgm:spPr/>
      <dgm:t>
        <a:bodyPr/>
        <a:lstStyle/>
        <a:p>
          <a:endParaRPr lang="en-US">
            <a:latin typeface="Arial" pitchFamily="34" charset="0"/>
            <a:cs typeface="Arial" pitchFamily="34" charset="0"/>
          </a:endParaRPr>
        </a:p>
      </dgm:t>
    </dgm:pt>
    <dgm:pt modelId="{C2B184FA-3742-42EF-8036-F76AE5F7E6E4}" type="sibTrans" cxnId="{F3BC19C7-E496-4075-925D-04DE5E7D2464}">
      <dgm:prSet/>
      <dgm:spPr/>
      <dgm:t>
        <a:bodyPr/>
        <a:lstStyle/>
        <a:p>
          <a:endParaRPr lang="en-US"/>
        </a:p>
      </dgm:t>
    </dgm:pt>
    <dgm:pt modelId="{6FF50D78-7230-40FF-BE8B-B962943CF090}">
      <dgm:prSet phldrT="[Text]"/>
      <dgm:spPr/>
      <dgm:t>
        <a:bodyPr/>
        <a:lstStyle/>
        <a:p>
          <a:r>
            <a:rPr lang="mn-MN" dirty="0" smtClean="0">
              <a:latin typeface="Arial" pitchFamily="34" charset="0"/>
              <a:cs typeface="Arial" pitchFamily="34" charset="0"/>
            </a:rPr>
            <a:t>2 дугаар бүлэг</a:t>
          </a:r>
          <a:endParaRPr lang="en-US" dirty="0">
            <a:latin typeface="Arial" pitchFamily="34" charset="0"/>
            <a:cs typeface="Arial" pitchFamily="34" charset="0"/>
          </a:endParaRPr>
        </a:p>
      </dgm:t>
    </dgm:pt>
    <dgm:pt modelId="{2E7BEE88-3140-4D8B-BB4D-77869390E84A}" type="parTrans" cxnId="{AC14CC12-A9BE-4395-A101-AEB4D6F5C47D}">
      <dgm:prSet/>
      <dgm:spPr/>
      <dgm:t>
        <a:bodyPr/>
        <a:lstStyle/>
        <a:p>
          <a:endParaRPr lang="en-US">
            <a:latin typeface="Arial" pitchFamily="34" charset="0"/>
            <a:cs typeface="Arial" pitchFamily="34" charset="0"/>
          </a:endParaRPr>
        </a:p>
      </dgm:t>
    </dgm:pt>
    <dgm:pt modelId="{2A6F833F-E922-4D26-8935-48F22B43EDE0}" type="sibTrans" cxnId="{AC14CC12-A9BE-4395-A101-AEB4D6F5C47D}">
      <dgm:prSet/>
      <dgm:spPr/>
      <dgm:t>
        <a:bodyPr/>
        <a:lstStyle/>
        <a:p>
          <a:endParaRPr lang="en-US"/>
        </a:p>
      </dgm:t>
    </dgm:pt>
    <dgm:pt modelId="{5FB5274D-1CAB-4473-8418-EFD3B07E4997}">
      <dgm:prSet phldrT="[Text]"/>
      <dgm:spPr/>
      <dgm:t>
        <a:bodyPr/>
        <a:lstStyle/>
        <a:p>
          <a:r>
            <a:rPr lang="mn-MN" dirty="0" smtClean="0">
              <a:latin typeface="Arial" pitchFamily="34" charset="0"/>
              <a:cs typeface="Arial" pitchFamily="34" charset="0"/>
            </a:rPr>
            <a:t>Дундаж компаниудад зоиулсан</a:t>
          </a:r>
          <a:endParaRPr lang="en-US" dirty="0">
            <a:latin typeface="Arial" pitchFamily="34" charset="0"/>
            <a:cs typeface="Arial" pitchFamily="34" charset="0"/>
          </a:endParaRPr>
        </a:p>
      </dgm:t>
    </dgm:pt>
    <dgm:pt modelId="{1AD2BE4E-1177-4B22-9F6B-0B6E25591D11}" type="parTrans" cxnId="{988C920D-70B5-41BD-9AEC-63C28BDABF9E}">
      <dgm:prSet/>
      <dgm:spPr/>
      <dgm:t>
        <a:bodyPr/>
        <a:lstStyle/>
        <a:p>
          <a:endParaRPr lang="en-US">
            <a:latin typeface="Arial" pitchFamily="34" charset="0"/>
            <a:cs typeface="Arial" pitchFamily="34" charset="0"/>
          </a:endParaRPr>
        </a:p>
      </dgm:t>
    </dgm:pt>
    <dgm:pt modelId="{EBFDD752-6F90-442E-AED8-36CB9C56FF15}" type="sibTrans" cxnId="{988C920D-70B5-41BD-9AEC-63C28BDABF9E}">
      <dgm:prSet/>
      <dgm:spPr/>
      <dgm:t>
        <a:bodyPr/>
        <a:lstStyle/>
        <a:p>
          <a:endParaRPr lang="en-US"/>
        </a:p>
      </dgm:t>
    </dgm:pt>
    <dgm:pt modelId="{50544226-53A6-46F9-93F2-FDFCE55C88AA}">
      <dgm:prSet/>
      <dgm:spPr/>
      <dgm:t>
        <a:bodyPr/>
        <a:lstStyle/>
        <a:p>
          <a:r>
            <a:rPr lang="mn-MN" dirty="0" smtClean="0">
              <a:latin typeface="Arial" pitchFamily="34" charset="0"/>
              <a:cs typeface="Arial" pitchFamily="34" charset="0"/>
            </a:rPr>
            <a:t>Үүсэж буй болон хурдацтай өндөр өсөлттэй хувьцааны бүлэг /</a:t>
          </a:r>
          <a:r>
            <a:rPr lang="en-US" dirty="0" smtClean="0">
              <a:latin typeface="Arial" pitchFamily="34" charset="0"/>
              <a:cs typeface="Arial" pitchFamily="34" charset="0"/>
            </a:rPr>
            <a:t>MOTHERS/</a:t>
          </a:r>
          <a:endParaRPr lang="en-US" dirty="0">
            <a:latin typeface="Arial" pitchFamily="34" charset="0"/>
            <a:cs typeface="Arial" pitchFamily="34" charset="0"/>
          </a:endParaRPr>
        </a:p>
      </dgm:t>
    </dgm:pt>
    <dgm:pt modelId="{5EBFC7C7-1048-40F5-A908-ED6E7F555589}" type="parTrans" cxnId="{D910E195-D656-4DEA-915C-C287879BEC15}">
      <dgm:prSet/>
      <dgm:spPr/>
      <dgm:t>
        <a:bodyPr/>
        <a:lstStyle/>
        <a:p>
          <a:endParaRPr lang="en-US">
            <a:latin typeface="Arial" pitchFamily="34" charset="0"/>
            <a:cs typeface="Arial" pitchFamily="34" charset="0"/>
          </a:endParaRPr>
        </a:p>
      </dgm:t>
    </dgm:pt>
    <dgm:pt modelId="{B46E32C6-BF78-41E5-ACDE-87F8D86DB921}" type="sibTrans" cxnId="{D910E195-D656-4DEA-915C-C287879BEC15}">
      <dgm:prSet/>
      <dgm:spPr/>
      <dgm:t>
        <a:bodyPr/>
        <a:lstStyle/>
        <a:p>
          <a:endParaRPr lang="en-US"/>
        </a:p>
      </dgm:t>
    </dgm:pt>
    <dgm:pt modelId="{5FB790F6-4F0E-42F1-82CB-32B563ACCF12}">
      <dgm:prSet phldrT="[Text]"/>
      <dgm:spPr/>
      <dgm:t>
        <a:bodyPr/>
        <a:lstStyle/>
        <a:p>
          <a:r>
            <a:rPr lang="mn-MN" dirty="0" smtClean="0">
              <a:latin typeface="Arial" pitchFamily="34" charset="0"/>
              <a:cs typeface="Arial" pitchFamily="34" charset="0"/>
            </a:rPr>
            <a:t>1 дүгээр бүсэд нийт 1675 компани байна.</a:t>
          </a:r>
          <a:endParaRPr lang="en-US" dirty="0">
            <a:latin typeface="Arial" pitchFamily="34" charset="0"/>
            <a:cs typeface="Arial" pitchFamily="34" charset="0"/>
          </a:endParaRPr>
        </a:p>
      </dgm:t>
    </dgm:pt>
    <dgm:pt modelId="{6F7D4B62-55A2-4D9D-A30F-0111E02BCE98}" type="sibTrans" cxnId="{5D176A51-A549-41F9-AFEC-E5023DF390E4}">
      <dgm:prSet/>
      <dgm:spPr/>
      <dgm:t>
        <a:bodyPr/>
        <a:lstStyle/>
        <a:p>
          <a:endParaRPr lang="en-US"/>
        </a:p>
      </dgm:t>
    </dgm:pt>
    <dgm:pt modelId="{7C66A51D-1728-4C51-AD6E-FF5B5D4A10A9}" type="parTrans" cxnId="{5D176A51-A549-41F9-AFEC-E5023DF390E4}">
      <dgm:prSet/>
      <dgm:spPr/>
      <dgm:t>
        <a:bodyPr/>
        <a:lstStyle/>
        <a:p>
          <a:endParaRPr lang="en-US">
            <a:latin typeface="Arial" pitchFamily="34" charset="0"/>
            <a:cs typeface="Arial" pitchFamily="34" charset="0"/>
          </a:endParaRPr>
        </a:p>
      </dgm:t>
    </dgm:pt>
    <dgm:pt modelId="{8AE84E5D-06AB-4FB9-93E8-0CF6ACB40A2F}">
      <dgm:prSet/>
      <dgm:spPr/>
      <dgm:t>
        <a:bodyPr/>
        <a:lstStyle/>
        <a:p>
          <a:r>
            <a:rPr lang="mn-MN" dirty="0" smtClean="0">
              <a:latin typeface="Arial" pitchFamily="34" charset="0"/>
              <a:cs typeface="Arial" pitchFamily="34" charset="0"/>
            </a:rPr>
            <a:t>2 дүгээр бүсэд нийт 437 компани байна.</a:t>
          </a:r>
          <a:endParaRPr lang="en-US" dirty="0">
            <a:latin typeface="Arial" pitchFamily="34" charset="0"/>
            <a:cs typeface="Arial" pitchFamily="34" charset="0"/>
          </a:endParaRPr>
        </a:p>
      </dgm:t>
    </dgm:pt>
    <dgm:pt modelId="{182FBDF9-6744-4FB2-A601-6223E7E07028}" type="parTrans" cxnId="{E778DA63-9A12-4048-B485-CECC8DDA294E}">
      <dgm:prSet/>
      <dgm:spPr/>
      <dgm:t>
        <a:bodyPr/>
        <a:lstStyle/>
        <a:p>
          <a:endParaRPr lang="en-US">
            <a:latin typeface="Arial" pitchFamily="34" charset="0"/>
            <a:cs typeface="Arial" pitchFamily="34" charset="0"/>
          </a:endParaRPr>
        </a:p>
      </dgm:t>
    </dgm:pt>
    <dgm:pt modelId="{ADE58DBD-378D-44EF-9332-F27CDDB5763C}" type="sibTrans" cxnId="{E778DA63-9A12-4048-B485-CECC8DDA294E}">
      <dgm:prSet/>
      <dgm:spPr/>
      <dgm:t>
        <a:bodyPr/>
        <a:lstStyle/>
        <a:p>
          <a:endParaRPr lang="en-US"/>
        </a:p>
      </dgm:t>
    </dgm:pt>
    <dgm:pt modelId="{5B0B992C-16B3-4265-8D14-B0E1D6A31D27}">
      <dgm:prSet/>
      <dgm:spPr/>
      <dgm:t>
        <a:bodyPr/>
        <a:lstStyle/>
        <a:p>
          <a:r>
            <a:rPr lang="mn-MN" dirty="0" smtClean="0">
              <a:latin typeface="Arial" pitchFamily="34" charset="0"/>
              <a:cs typeface="Arial" pitchFamily="34" charset="0"/>
            </a:rPr>
            <a:t>Их хурдацтай өндөр өсөлттэй гарч ирж буй компаниудад зориулсан.</a:t>
          </a:r>
          <a:endParaRPr lang="en-US" dirty="0">
            <a:latin typeface="Arial" pitchFamily="34" charset="0"/>
            <a:cs typeface="Arial" pitchFamily="34" charset="0"/>
          </a:endParaRPr>
        </a:p>
      </dgm:t>
    </dgm:pt>
    <dgm:pt modelId="{0345BDFB-44DD-49DC-A213-BCD5FBEC18CE}" type="parTrans" cxnId="{0C6017EF-5277-49F0-B631-496B049CF4E6}">
      <dgm:prSet/>
      <dgm:spPr/>
      <dgm:t>
        <a:bodyPr/>
        <a:lstStyle/>
        <a:p>
          <a:endParaRPr lang="en-US">
            <a:latin typeface="Arial" pitchFamily="34" charset="0"/>
            <a:cs typeface="Arial" pitchFamily="34" charset="0"/>
          </a:endParaRPr>
        </a:p>
      </dgm:t>
    </dgm:pt>
    <dgm:pt modelId="{7D3F4A43-3A75-4C36-89E2-BEC3DB8B2744}" type="sibTrans" cxnId="{0C6017EF-5277-49F0-B631-496B049CF4E6}">
      <dgm:prSet/>
      <dgm:spPr/>
      <dgm:t>
        <a:bodyPr/>
        <a:lstStyle/>
        <a:p>
          <a:endParaRPr lang="en-US"/>
        </a:p>
      </dgm:t>
    </dgm:pt>
    <dgm:pt modelId="{3C5E18A1-A0E2-46E9-AF0F-A1EC676AC633}">
      <dgm:prSet/>
      <dgm:spPr/>
      <dgm:t>
        <a:bodyPr/>
        <a:lstStyle/>
        <a:p>
          <a:r>
            <a:rPr lang="en-US" dirty="0" smtClean="0">
              <a:latin typeface="Arial" pitchFamily="34" charset="0"/>
              <a:cs typeface="Arial" pitchFamily="34" charset="0"/>
            </a:rPr>
            <a:t>MOTHERS </a:t>
          </a:r>
          <a:r>
            <a:rPr lang="mn-MN" dirty="0" smtClean="0">
              <a:latin typeface="Arial" pitchFamily="34" charset="0"/>
              <a:cs typeface="Arial" pitchFamily="34" charset="0"/>
            </a:rPr>
            <a:t>бүсэд 182 компани байна.</a:t>
          </a:r>
          <a:endParaRPr lang="en-US" dirty="0">
            <a:latin typeface="Arial" pitchFamily="34" charset="0"/>
            <a:cs typeface="Arial" pitchFamily="34" charset="0"/>
          </a:endParaRPr>
        </a:p>
      </dgm:t>
    </dgm:pt>
    <dgm:pt modelId="{E31BF089-51A0-4A68-A8D3-9E180698A89E}" type="parTrans" cxnId="{2CBD059C-87B3-4A3A-B1A0-1BBC406DDA01}">
      <dgm:prSet/>
      <dgm:spPr/>
      <dgm:t>
        <a:bodyPr/>
        <a:lstStyle/>
        <a:p>
          <a:endParaRPr lang="en-US">
            <a:latin typeface="Arial" pitchFamily="34" charset="0"/>
            <a:cs typeface="Arial" pitchFamily="34" charset="0"/>
          </a:endParaRPr>
        </a:p>
      </dgm:t>
    </dgm:pt>
    <dgm:pt modelId="{8A316942-C2B9-4072-9729-6E1CF8F2B76C}" type="sibTrans" cxnId="{2CBD059C-87B3-4A3A-B1A0-1BBC406DDA01}">
      <dgm:prSet/>
      <dgm:spPr/>
      <dgm:t>
        <a:bodyPr/>
        <a:lstStyle/>
        <a:p>
          <a:endParaRPr lang="en-US"/>
        </a:p>
      </dgm:t>
    </dgm:pt>
    <dgm:pt modelId="{80671ECB-06F2-48B0-8928-E61E76E4407E}" type="pres">
      <dgm:prSet presAssocID="{682B1504-FA00-4350-86AB-6665C028C1B5}" presName="hierChild1" presStyleCnt="0">
        <dgm:presLayoutVars>
          <dgm:chPref val="1"/>
          <dgm:dir/>
          <dgm:animOne val="branch"/>
          <dgm:animLvl val="lvl"/>
          <dgm:resizeHandles/>
        </dgm:presLayoutVars>
      </dgm:prSet>
      <dgm:spPr/>
      <dgm:t>
        <a:bodyPr/>
        <a:lstStyle/>
        <a:p>
          <a:endParaRPr lang="en-US"/>
        </a:p>
      </dgm:t>
    </dgm:pt>
    <dgm:pt modelId="{BC2DFA12-9497-4A91-ACA0-56F271BEEA8E}" type="pres">
      <dgm:prSet presAssocID="{1F568DD3-2D95-4034-A481-877B36F787D5}" presName="hierRoot1" presStyleCnt="0"/>
      <dgm:spPr/>
    </dgm:pt>
    <dgm:pt modelId="{4F9FB95E-34AA-4434-B799-5C76EBC1458B}" type="pres">
      <dgm:prSet presAssocID="{1F568DD3-2D95-4034-A481-877B36F787D5}" presName="composite" presStyleCnt="0"/>
      <dgm:spPr/>
    </dgm:pt>
    <dgm:pt modelId="{0850F90B-9B0C-41DE-A3FB-B7832ECC3C80}" type="pres">
      <dgm:prSet presAssocID="{1F568DD3-2D95-4034-A481-877B36F787D5}" presName="background" presStyleLbl="node0" presStyleIdx="0" presStyleCnt="1"/>
      <dgm:spPr/>
    </dgm:pt>
    <dgm:pt modelId="{F9095520-BAB9-4DA8-B00C-18D4DF877BCD}" type="pres">
      <dgm:prSet presAssocID="{1F568DD3-2D95-4034-A481-877B36F787D5}" presName="text" presStyleLbl="fgAcc0" presStyleIdx="0" presStyleCnt="1">
        <dgm:presLayoutVars>
          <dgm:chPref val="3"/>
        </dgm:presLayoutVars>
      </dgm:prSet>
      <dgm:spPr/>
      <dgm:t>
        <a:bodyPr/>
        <a:lstStyle/>
        <a:p>
          <a:endParaRPr lang="en-US"/>
        </a:p>
      </dgm:t>
    </dgm:pt>
    <dgm:pt modelId="{A7F20074-63BD-4D4D-839F-86AC977A989C}" type="pres">
      <dgm:prSet presAssocID="{1F568DD3-2D95-4034-A481-877B36F787D5}" presName="hierChild2" presStyleCnt="0"/>
      <dgm:spPr/>
    </dgm:pt>
    <dgm:pt modelId="{E1B9EBB1-4011-4F62-8533-576E41F16F7E}" type="pres">
      <dgm:prSet presAssocID="{622F3C2C-2174-43C6-907F-2993992C8696}" presName="Name10" presStyleLbl="parChTrans1D2" presStyleIdx="0" presStyleCnt="3"/>
      <dgm:spPr/>
      <dgm:t>
        <a:bodyPr/>
        <a:lstStyle/>
        <a:p>
          <a:endParaRPr lang="en-US"/>
        </a:p>
      </dgm:t>
    </dgm:pt>
    <dgm:pt modelId="{5CA3CFBE-9B91-4AC0-9365-ECD889299A55}" type="pres">
      <dgm:prSet presAssocID="{DF0BC049-06C1-41DC-8311-A3024E86C11D}" presName="hierRoot2" presStyleCnt="0"/>
      <dgm:spPr/>
    </dgm:pt>
    <dgm:pt modelId="{5AEFA02A-3DB9-44BB-B7BA-75ECE3140978}" type="pres">
      <dgm:prSet presAssocID="{DF0BC049-06C1-41DC-8311-A3024E86C11D}" presName="composite2" presStyleCnt="0"/>
      <dgm:spPr/>
    </dgm:pt>
    <dgm:pt modelId="{056EDAD2-9F28-44A6-AA6C-5571C31508BE}" type="pres">
      <dgm:prSet presAssocID="{DF0BC049-06C1-41DC-8311-A3024E86C11D}" presName="background2" presStyleLbl="node2" presStyleIdx="0" presStyleCnt="3"/>
      <dgm:spPr/>
    </dgm:pt>
    <dgm:pt modelId="{4075F8C7-089C-42FB-8105-0889AE0AC411}" type="pres">
      <dgm:prSet presAssocID="{DF0BC049-06C1-41DC-8311-A3024E86C11D}" presName="text2" presStyleLbl="fgAcc2" presStyleIdx="0" presStyleCnt="3">
        <dgm:presLayoutVars>
          <dgm:chPref val="3"/>
        </dgm:presLayoutVars>
      </dgm:prSet>
      <dgm:spPr/>
      <dgm:t>
        <a:bodyPr/>
        <a:lstStyle/>
        <a:p>
          <a:endParaRPr lang="en-US"/>
        </a:p>
      </dgm:t>
    </dgm:pt>
    <dgm:pt modelId="{490DF251-699A-43E2-95C1-FE998133100D}" type="pres">
      <dgm:prSet presAssocID="{DF0BC049-06C1-41DC-8311-A3024E86C11D}" presName="hierChild3" presStyleCnt="0"/>
      <dgm:spPr/>
    </dgm:pt>
    <dgm:pt modelId="{79047A17-6BF0-4517-8983-B9C6D3F98E66}" type="pres">
      <dgm:prSet presAssocID="{B3BA1A77-E3A6-4A72-AADE-C775202A0595}" presName="Name17" presStyleLbl="parChTrans1D3" presStyleIdx="0" presStyleCnt="3"/>
      <dgm:spPr/>
      <dgm:t>
        <a:bodyPr/>
        <a:lstStyle/>
        <a:p>
          <a:endParaRPr lang="en-US"/>
        </a:p>
      </dgm:t>
    </dgm:pt>
    <dgm:pt modelId="{9A210849-50C4-448A-A789-03E731B2B9B6}" type="pres">
      <dgm:prSet presAssocID="{11DBA8B1-6ADD-495C-BE58-0025F92E3A95}" presName="hierRoot3" presStyleCnt="0"/>
      <dgm:spPr/>
    </dgm:pt>
    <dgm:pt modelId="{2655C7B6-7F4A-478F-A88E-B056F686E781}" type="pres">
      <dgm:prSet presAssocID="{11DBA8B1-6ADD-495C-BE58-0025F92E3A95}" presName="composite3" presStyleCnt="0"/>
      <dgm:spPr/>
    </dgm:pt>
    <dgm:pt modelId="{0E3AAC62-0E8B-46A2-AE83-68049CB5B00F}" type="pres">
      <dgm:prSet presAssocID="{11DBA8B1-6ADD-495C-BE58-0025F92E3A95}" presName="background3" presStyleLbl="node3" presStyleIdx="0" presStyleCnt="3"/>
      <dgm:spPr/>
    </dgm:pt>
    <dgm:pt modelId="{ADA5CADE-B064-4DE2-A9F9-5256EAA0E412}" type="pres">
      <dgm:prSet presAssocID="{11DBA8B1-6ADD-495C-BE58-0025F92E3A95}" presName="text3" presStyleLbl="fgAcc3" presStyleIdx="0" presStyleCnt="3">
        <dgm:presLayoutVars>
          <dgm:chPref val="3"/>
        </dgm:presLayoutVars>
      </dgm:prSet>
      <dgm:spPr/>
      <dgm:t>
        <a:bodyPr/>
        <a:lstStyle/>
        <a:p>
          <a:endParaRPr lang="en-US"/>
        </a:p>
      </dgm:t>
    </dgm:pt>
    <dgm:pt modelId="{819CF3AA-EF3B-4597-8AA7-276C9E744370}" type="pres">
      <dgm:prSet presAssocID="{11DBA8B1-6ADD-495C-BE58-0025F92E3A95}" presName="hierChild4" presStyleCnt="0"/>
      <dgm:spPr/>
    </dgm:pt>
    <dgm:pt modelId="{47D9DF19-6852-4AD7-AA71-A359D98BAFA3}" type="pres">
      <dgm:prSet presAssocID="{7C66A51D-1728-4C51-AD6E-FF5B5D4A10A9}" presName="Name23" presStyleLbl="parChTrans1D4" presStyleIdx="0" presStyleCnt="3"/>
      <dgm:spPr/>
      <dgm:t>
        <a:bodyPr/>
        <a:lstStyle/>
        <a:p>
          <a:endParaRPr lang="en-US"/>
        </a:p>
      </dgm:t>
    </dgm:pt>
    <dgm:pt modelId="{DC14ED52-E65D-418A-B8BC-2B68AC817743}" type="pres">
      <dgm:prSet presAssocID="{5FB790F6-4F0E-42F1-82CB-32B563ACCF12}" presName="hierRoot4" presStyleCnt="0"/>
      <dgm:spPr/>
    </dgm:pt>
    <dgm:pt modelId="{5B29E835-4C5E-4930-AA27-1A861DAE4988}" type="pres">
      <dgm:prSet presAssocID="{5FB790F6-4F0E-42F1-82CB-32B563ACCF12}" presName="composite4" presStyleCnt="0"/>
      <dgm:spPr/>
    </dgm:pt>
    <dgm:pt modelId="{CB0DCF9E-32A7-4F5C-A1BC-3369A4050D6F}" type="pres">
      <dgm:prSet presAssocID="{5FB790F6-4F0E-42F1-82CB-32B563ACCF12}" presName="background4" presStyleLbl="node4" presStyleIdx="0" presStyleCnt="3"/>
      <dgm:spPr/>
    </dgm:pt>
    <dgm:pt modelId="{9C27CA14-D571-484A-BB37-02D385164DDE}" type="pres">
      <dgm:prSet presAssocID="{5FB790F6-4F0E-42F1-82CB-32B563ACCF12}" presName="text4" presStyleLbl="fgAcc4" presStyleIdx="0" presStyleCnt="3">
        <dgm:presLayoutVars>
          <dgm:chPref val="3"/>
        </dgm:presLayoutVars>
      </dgm:prSet>
      <dgm:spPr/>
      <dgm:t>
        <a:bodyPr/>
        <a:lstStyle/>
        <a:p>
          <a:endParaRPr lang="en-US"/>
        </a:p>
      </dgm:t>
    </dgm:pt>
    <dgm:pt modelId="{F4222D0C-C2A5-430D-8CAE-21EACC7677CD}" type="pres">
      <dgm:prSet presAssocID="{5FB790F6-4F0E-42F1-82CB-32B563ACCF12}" presName="hierChild5" presStyleCnt="0"/>
      <dgm:spPr/>
    </dgm:pt>
    <dgm:pt modelId="{E18DA4B7-062A-4E32-88B8-913581871027}" type="pres">
      <dgm:prSet presAssocID="{2E7BEE88-3140-4D8B-BB4D-77869390E84A}" presName="Name10" presStyleLbl="parChTrans1D2" presStyleIdx="1" presStyleCnt="3"/>
      <dgm:spPr/>
      <dgm:t>
        <a:bodyPr/>
        <a:lstStyle/>
        <a:p>
          <a:endParaRPr lang="en-US"/>
        </a:p>
      </dgm:t>
    </dgm:pt>
    <dgm:pt modelId="{A3CF9713-772C-402E-9E42-9A583790C8C5}" type="pres">
      <dgm:prSet presAssocID="{6FF50D78-7230-40FF-BE8B-B962943CF090}" presName="hierRoot2" presStyleCnt="0"/>
      <dgm:spPr/>
    </dgm:pt>
    <dgm:pt modelId="{D93B9EC2-F603-4328-A4C1-2E0C59EF5A1A}" type="pres">
      <dgm:prSet presAssocID="{6FF50D78-7230-40FF-BE8B-B962943CF090}" presName="composite2" presStyleCnt="0"/>
      <dgm:spPr/>
    </dgm:pt>
    <dgm:pt modelId="{3A3747CC-4CF3-4BE2-B5C3-F7BA6CA7704E}" type="pres">
      <dgm:prSet presAssocID="{6FF50D78-7230-40FF-BE8B-B962943CF090}" presName="background2" presStyleLbl="node2" presStyleIdx="1" presStyleCnt="3"/>
      <dgm:spPr/>
    </dgm:pt>
    <dgm:pt modelId="{3AC83A7C-BEDC-44E9-8612-CDE9D2581C6F}" type="pres">
      <dgm:prSet presAssocID="{6FF50D78-7230-40FF-BE8B-B962943CF090}" presName="text2" presStyleLbl="fgAcc2" presStyleIdx="1" presStyleCnt="3">
        <dgm:presLayoutVars>
          <dgm:chPref val="3"/>
        </dgm:presLayoutVars>
      </dgm:prSet>
      <dgm:spPr/>
      <dgm:t>
        <a:bodyPr/>
        <a:lstStyle/>
        <a:p>
          <a:endParaRPr lang="en-US"/>
        </a:p>
      </dgm:t>
    </dgm:pt>
    <dgm:pt modelId="{ED70CD17-1210-4096-ACC1-64F3E359D7B1}" type="pres">
      <dgm:prSet presAssocID="{6FF50D78-7230-40FF-BE8B-B962943CF090}" presName="hierChild3" presStyleCnt="0"/>
      <dgm:spPr/>
    </dgm:pt>
    <dgm:pt modelId="{74624AE0-94D9-46FC-A1A7-3936FB42463F}" type="pres">
      <dgm:prSet presAssocID="{1AD2BE4E-1177-4B22-9F6B-0B6E25591D11}" presName="Name17" presStyleLbl="parChTrans1D3" presStyleIdx="1" presStyleCnt="3"/>
      <dgm:spPr/>
      <dgm:t>
        <a:bodyPr/>
        <a:lstStyle/>
        <a:p>
          <a:endParaRPr lang="en-US"/>
        </a:p>
      </dgm:t>
    </dgm:pt>
    <dgm:pt modelId="{922F35FC-D6B6-4A3F-B7AB-E4A6E86E7520}" type="pres">
      <dgm:prSet presAssocID="{5FB5274D-1CAB-4473-8418-EFD3B07E4997}" presName="hierRoot3" presStyleCnt="0"/>
      <dgm:spPr/>
    </dgm:pt>
    <dgm:pt modelId="{C1DE64F8-834E-4292-81A9-2F2D03E64EA8}" type="pres">
      <dgm:prSet presAssocID="{5FB5274D-1CAB-4473-8418-EFD3B07E4997}" presName="composite3" presStyleCnt="0"/>
      <dgm:spPr/>
    </dgm:pt>
    <dgm:pt modelId="{47334E25-FF11-4CF5-8101-2AA930E9A5BA}" type="pres">
      <dgm:prSet presAssocID="{5FB5274D-1CAB-4473-8418-EFD3B07E4997}" presName="background3" presStyleLbl="node3" presStyleIdx="1" presStyleCnt="3"/>
      <dgm:spPr/>
    </dgm:pt>
    <dgm:pt modelId="{4F40E740-C36C-430E-B099-FBE79D7C3981}" type="pres">
      <dgm:prSet presAssocID="{5FB5274D-1CAB-4473-8418-EFD3B07E4997}" presName="text3" presStyleLbl="fgAcc3" presStyleIdx="1" presStyleCnt="3">
        <dgm:presLayoutVars>
          <dgm:chPref val="3"/>
        </dgm:presLayoutVars>
      </dgm:prSet>
      <dgm:spPr/>
      <dgm:t>
        <a:bodyPr/>
        <a:lstStyle/>
        <a:p>
          <a:endParaRPr lang="en-US"/>
        </a:p>
      </dgm:t>
    </dgm:pt>
    <dgm:pt modelId="{8840822E-CFAE-4251-8D0D-296D5F4AE145}" type="pres">
      <dgm:prSet presAssocID="{5FB5274D-1CAB-4473-8418-EFD3B07E4997}" presName="hierChild4" presStyleCnt="0"/>
      <dgm:spPr/>
    </dgm:pt>
    <dgm:pt modelId="{2F0EDDCF-8E47-4856-8198-3412DC38348D}" type="pres">
      <dgm:prSet presAssocID="{182FBDF9-6744-4FB2-A601-6223E7E07028}" presName="Name23" presStyleLbl="parChTrans1D4" presStyleIdx="1" presStyleCnt="3"/>
      <dgm:spPr/>
      <dgm:t>
        <a:bodyPr/>
        <a:lstStyle/>
        <a:p>
          <a:endParaRPr lang="en-US"/>
        </a:p>
      </dgm:t>
    </dgm:pt>
    <dgm:pt modelId="{62A11A17-3654-4EC5-9C6A-E8FA8D5259D1}" type="pres">
      <dgm:prSet presAssocID="{8AE84E5D-06AB-4FB9-93E8-0CF6ACB40A2F}" presName="hierRoot4" presStyleCnt="0"/>
      <dgm:spPr/>
    </dgm:pt>
    <dgm:pt modelId="{5DD5F3C2-B141-43AD-AA47-2AE55F9C028E}" type="pres">
      <dgm:prSet presAssocID="{8AE84E5D-06AB-4FB9-93E8-0CF6ACB40A2F}" presName="composite4" presStyleCnt="0"/>
      <dgm:spPr/>
    </dgm:pt>
    <dgm:pt modelId="{F591B061-6563-46DE-8C22-FF03137EAC9F}" type="pres">
      <dgm:prSet presAssocID="{8AE84E5D-06AB-4FB9-93E8-0CF6ACB40A2F}" presName="background4" presStyleLbl="node4" presStyleIdx="1" presStyleCnt="3"/>
      <dgm:spPr/>
    </dgm:pt>
    <dgm:pt modelId="{30A2D507-A508-49EC-A915-51C73F91AC3E}" type="pres">
      <dgm:prSet presAssocID="{8AE84E5D-06AB-4FB9-93E8-0CF6ACB40A2F}" presName="text4" presStyleLbl="fgAcc4" presStyleIdx="1" presStyleCnt="3">
        <dgm:presLayoutVars>
          <dgm:chPref val="3"/>
        </dgm:presLayoutVars>
      </dgm:prSet>
      <dgm:spPr/>
      <dgm:t>
        <a:bodyPr/>
        <a:lstStyle/>
        <a:p>
          <a:endParaRPr lang="en-US"/>
        </a:p>
      </dgm:t>
    </dgm:pt>
    <dgm:pt modelId="{D0B113B7-1848-4B94-95A3-EA38656E6F8B}" type="pres">
      <dgm:prSet presAssocID="{8AE84E5D-06AB-4FB9-93E8-0CF6ACB40A2F}" presName="hierChild5" presStyleCnt="0"/>
      <dgm:spPr/>
    </dgm:pt>
    <dgm:pt modelId="{988CEB3D-3BDD-4DE8-91A5-18773AB5DF44}" type="pres">
      <dgm:prSet presAssocID="{5EBFC7C7-1048-40F5-A908-ED6E7F555589}" presName="Name10" presStyleLbl="parChTrans1D2" presStyleIdx="2" presStyleCnt="3"/>
      <dgm:spPr/>
      <dgm:t>
        <a:bodyPr/>
        <a:lstStyle/>
        <a:p>
          <a:endParaRPr lang="en-US"/>
        </a:p>
      </dgm:t>
    </dgm:pt>
    <dgm:pt modelId="{EE027FF2-7FEE-423A-A517-90E1F801CC1E}" type="pres">
      <dgm:prSet presAssocID="{50544226-53A6-46F9-93F2-FDFCE55C88AA}" presName="hierRoot2" presStyleCnt="0"/>
      <dgm:spPr/>
    </dgm:pt>
    <dgm:pt modelId="{44BB460E-179E-4967-AC06-45EB39DE964C}" type="pres">
      <dgm:prSet presAssocID="{50544226-53A6-46F9-93F2-FDFCE55C88AA}" presName="composite2" presStyleCnt="0"/>
      <dgm:spPr/>
    </dgm:pt>
    <dgm:pt modelId="{E575C752-EDB3-48C5-A269-F6E39C088807}" type="pres">
      <dgm:prSet presAssocID="{50544226-53A6-46F9-93F2-FDFCE55C88AA}" presName="background2" presStyleLbl="node2" presStyleIdx="2" presStyleCnt="3"/>
      <dgm:spPr/>
    </dgm:pt>
    <dgm:pt modelId="{518A5CA2-5659-4A87-9CCB-7915FACC3FC0}" type="pres">
      <dgm:prSet presAssocID="{50544226-53A6-46F9-93F2-FDFCE55C88AA}" presName="text2" presStyleLbl="fgAcc2" presStyleIdx="2" presStyleCnt="3">
        <dgm:presLayoutVars>
          <dgm:chPref val="3"/>
        </dgm:presLayoutVars>
      </dgm:prSet>
      <dgm:spPr/>
      <dgm:t>
        <a:bodyPr/>
        <a:lstStyle/>
        <a:p>
          <a:endParaRPr lang="en-US"/>
        </a:p>
      </dgm:t>
    </dgm:pt>
    <dgm:pt modelId="{EED2C599-E47F-4616-921E-7E95B3F25BB9}" type="pres">
      <dgm:prSet presAssocID="{50544226-53A6-46F9-93F2-FDFCE55C88AA}" presName="hierChild3" presStyleCnt="0"/>
      <dgm:spPr/>
    </dgm:pt>
    <dgm:pt modelId="{0CA301DA-6ECE-4BC5-8290-95FB06D85211}" type="pres">
      <dgm:prSet presAssocID="{0345BDFB-44DD-49DC-A213-BCD5FBEC18CE}" presName="Name17" presStyleLbl="parChTrans1D3" presStyleIdx="2" presStyleCnt="3"/>
      <dgm:spPr/>
      <dgm:t>
        <a:bodyPr/>
        <a:lstStyle/>
        <a:p>
          <a:endParaRPr lang="en-US"/>
        </a:p>
      </dgm:t>
    </dgm:pt>
    <dgm:pt modelId="{E4ACAE20-52FE-4AE7-9835-CF36DE9894D2}" type="pres">
      <dgm:prSet presAssocID="{5B0B992C-16B3-4265-8D14-B0E1D6A31D27}" presName="hierRoot3" presStyleCnt="0"/>
      <dgm:spPr/>
    </dgm:pt>
    <dgm:pt modelId="{53CDBA54-910D-4260-A5BF-DC0C84598497}" type="pres">
      <dgm:prSet presAssocID="{5B0B992C-16B3-4265-8D14-B0E1D6A31D27}" presName="composite3" presStyleCnt="0"/>
      <dgm:spPr/>
    </dgm:pt>
    <dgm:pt modelId="{F071F995-1C6D-4FCB-A7AB-97254052B735}" type="pres">
      <dgm:prSet presAssocID="{5B0B992C-16B3-4265-8D14-B0E1D6A31D27}" presName="background3" presStyleLbl="node3" presStyleIdx="2" presStyleCnt="3"/>
      <dgm:spPr/>
    </dgm:pt>
    <dgm:pt modelId="{2FA52F60-CD3C-4A66-B854-E0C3623BE44B}" type="pres">
      <dgm:prSet presAssocID="{5B0B992C-16B3-4265-8D14-B0E1D6A31D27}" presName="text3" presStyleLbl="fgAcc3" presStyleIdx="2" presStyleCnt="3">
        <dgm:presLayoutVars>
          <dgm:chPref val="3"/>
        </dgm:presLayoutVars>
      </dgm:prSet>
      <dgm:spPr/>
      <dgm:t>
        <a:bodyPr/>
        <a:lstStyle/>
        <a:p>
          <a:endParaRPr lang="en-US"/>
        </a:p>
      </dgm:t>
    </dgm:pt>
    <dgm:pt modelId="{508B024E-2377-4AB5-B4D9-64297B214DC5}" type="pres">
      <dgm:prSet presAssocID="{5B0B992C-16B3-4265-8D14-B0E1D6A31D27}" presName="hierChild4" presStyleCnt="0"/>
      <dgm:spPr/>
    </dgm:pt>
    <dgm:pt modelId="{736F9448-3B39-43EB-9B8E-C7DE7AEB21F1}" type="pres">
      <dgm:prSet presAssocID="{E31BF089-51A0-4A68-A8D3-9E180698A89E}" presName="Name23" presStyleLbl="parChTrans1D4" presStyleIdx="2" presStyleCnt="3"/>
      <dgm:spPr/>
      <dgm:t>
        <a:bodyPr/>
        <a:lstStyle/>
        <a:p>
          <a:endParaRPr lang="en-US"/>
        </a:p>
      </dgm:t>
    </dgm:pt>
    <dgm:pt modelId="{BB5FA98D-4AD0-4F4C-B438-2B12175D00A9}" type="pres">
      <dgm:prSet presAssocID="{3C5E18A1-A0E2-46E9-AF0F-A1EC676AC633}" presName="hierRoot4" presStyleCnt="0"/>
      <dgm:spPr/>
    </dgm:pt>
    <dgm:pt modelId="{E8FB6886-AA70-4CE3-AC78-21303EB1EEEC}" type="pres">
      <dgm:prSet presAssocID="{3C5E18A1-A0E2-46E9-AF0F-A1EC676AC633}" presName="composite4" presStyleCnt="0"/>
      <dgm:spPr/>
    </dgm:pt>
    <dgm:pt modelId="{343B185D-3542-45F0-AE09-150571AD7023}" type="pres">
      <dgm:prSet presAssocID="{3C5E18A1-A0E2-46E9-AF0F-A1EC676AC633}" presName="background4" presStyleLbl="node4" presStyleIdx="2" presStyleCnt="3"/>
      <dgm:spPr/>
    </dgm:pt>
    <dgm:pt modelId="{2F6194E1-EBE0-4F32-81D5-CC41FE7CC3AF}" type="pres">
      <dgm:prSet presAssocID="{3C5E18A1-A0E2-46E9-AF0F-A1EC676AC633}" presName="text4" presStyleLbl="fgAcc4" presStyleIdx="2" presStyleCnt="3">
        <dgm:presLayoutVars>
          <dgm:chPref val="3"/>
        </dgm:presLayoutVars>
      </dgm:prSet>
      <dgm:spPr/>
      <dgm:t>
        <a:bodyPr/>
        <a:lstStyle/>
        <a:p>
          <a:endParaRPr lang="en-US"/>
        </a:p>
      </dgm:t>
    </dgm:pt>
    <dgm:pt modelId="{47EA85E7-BE8A-41F8-AA79-F1541B4640FE}" type="pres">
      <dgm:prSet presAssocID="{3C5E18A1-A0E2-46E9-AF0F-A1EC676AC633}" presName="hierChild5" presStyleCnt="0"/>
      <dgm:spPr/>
    </dgm:pt>
  </dgm:ptLst>
  <dgm:cxnLst>
    <dgm:cxn modelId="{988C920D-70B5-41BD-9AEC-63C28BDABF9E}" srcId="{6FF50D78-7230-40FF-BE8B-B962943CF090}" destId="{5FB5274D-1CAB-4473-8418-EFD3B07E4997}" srcOrd="0" destOrd="0" parTransId="{1AD2BE4E-1177-4B22-9F6B-0B6E25591D11}" sibTransId="{EBFDD752-6F90-442E-AED8-36CB9C56FF15}"/>
    <dgm:cxn modelId="{F3BC19C7-E496-4075-925D-04DE5E7D2464}" srcId="{DF0BC049-06C1-41DC-8311-A3024E86C11D}" destId="{11DBA8B1-6ADD-495C-BE58-0025F92E3A95}" srcOrd="0" destOrd="0" parTransId="{B3BA1A77-E3A6-4A72-AADE-C775202A0595}" sibTransId="{C2B184FA-3742-42EF-8036-F76AE5F7E6E4}"/>
    <dgm:cxn modelId="{B28FF6FB-CD86-4D7F-9576-6568D947C8CB}" type="presOf" srcId="{5B0B992C-16B3-4265-8D14-B0E1D6A31D27}" destId="{2FA52F60-CD3C-4A66-B854-E0C3623BE44B}" srcOrd="0" destOrd="0" presId="urn:microsoft.com/office/officeart/2005/8/layout/hierarchy1"/>
    <dgm:cxn modelId="{3D6EBABC-BC0C-423D-8C42-1FFDAF2ADFC1}" type="presOf" srcId="{5FB5274D-1CAB-4473-8418-EFD3B07E4997}" destId="{4F40E740-C36C-430E-B099-FBE79D7C3981}" srcOrd="0" destOrd="0" presId="urn:microsoft.com/office/officeart/2005/8/layout/hierarchy1"/>
    <dgm:cxn modelId="{B91E2061-4A4B-45B6-AE3F-3DAE13CB2106}" type="presOf" srcId="{5EBFC7C7-1048-40F5-A908-ED6E7F555589}" destId="{988CEB3D-3BDD-4DE8-91A5-18773AB5DF44}" srcOrd="0" destOrd="0" presId="urn:microsoft.com/office/officeart/2005/8/layout/hierarchy1"/>
    <dgm:cxn modelId="{E778DA63-9A12-4048-B485-CECC8DDA294E}" srcId="{5FB5274D-1CAB-4473-8418-EFD3B07E4997}" destId="{8AE84E5D-06AB-4FB9-93E8-0CF6ACB40A2F}" srcOrd="0" destOrd="0" parTransId="{182FBDF9-6744-4FB2-A601-6223E7E07028}" sibTransId="{ADE58DBD-378D-44EF-9332-F27CDDB5763C}"/>
    <dgm:cxn modelId="{380F08D7-2A10-43F9-96B7-C3DE7E5D6D07}" type="presOf" srcId="{2E7BEE88-3140-4D8B-BB4D-77869390E84A}" destId="{E18DA4B7-062A-4E32-88B8-913581871027}" srcOrd="0" destOrd="0" presId="urn:microsoft.com/office/officeart/2005/8/layout/hierarchy1"/>
    <dgm:cxn modelId="{AD7763F6-FD62-4D65-B45D-8BC1C6DC5CA7}" type="presOf" srcId="{6FF50D78-7230-40FF-BE8B-B962943CF090}" destId="{3AC83A7C-BEDC-44E9-8612-CDE9D2581C6F}" srcOrd="0" destOrd="0" presId="urn:microsoft.com/office/officeart/2005/8/layout/hierarchy1"/>
    <dgm:cxn modelId="{2CBD059C-87B3-4A3A-B1A0-1BBC406DDA01}" srcId="{5B0B992C-16B3-4265-8D14-B0E1D6A31D27}" destId="{3C5E18A1-A0E2-46E9-AF0F-A1EC676AC633}" srcOrd="0" destOrd="0" parTransId="{E31BF089-51A0-4A68-A8D3-9E180698A89E}" sibTransId="{8A316942-C2B9-4072-9729-6E1CF8F2B76C}"/>
    <dgm:cxn modelId="{70F50DDD-DA6B-4D73-B871-16415B8FAD83}" type="presOf" srcId="{1AD2BE4E-1177-4B22-9F6B-0B6E25591D11}" destId="{74624AE0-94D9-46FC-A1A7-3936FB42463F}" srcOrd="0" destOrd="0" presId="urn:microsoft.com/office/officeart/2005/8/layout/hierarchy1"/>
    <dgm:cxn modelId="{1C44150E-3663-4CB4-B779-36D5B8A30CE4}" type="presOf" srcId="{682B1504-FA00-4350-86AB-6665C028C1B5}" destId="{80671ECB-06F2-48B0-8928-E61E76E4407E}" srcOrd="0" destOrd="0" presId="urn:microsoft.com/office/officeart/2005/8/layout/hierarchy1"/>
    <dgm:cxn modelId="{0C8602C3-FB02-496E-AC10-F32FD837A1E3}" srcId="{682B1504-FA00-4350-86AB-6665C028C1B5}" destId="{1F568DD3-2D95-4034-A481-877B36F787D5}" srcOrd="0" destOrd="0" parTransId="{AB0C7D98-7ACD-4428-AE39-AA79573CB14D}" sibTransId="{4C2B36FD-AC4D-4F4F-87EB-D29006E4B199}"/>
    <dgm:cxn modelId="{1F626936-8B48-4D3E-9DA1-38EEF20944BD}" type="presOf" srcId="{E31BF089-51A0-4A68-A8D3-9E180698A89E}" destId="{736F9448-3B39-43EB-9B8E-C7DE7AEB21F1}" srcOrd="0" destOrd="0" presId="urn:microsoft.com/office/officeart/2005/8/layout/hierarchy1"/>
    <dgm:cxn modelId="{AC14CC12-A9BE-4395-A101-AEB4D6F5C47D}" srcId="{1F568DD3-2D95-4034-A481-877B36F787D5}" destId="{6FF50D78-7230-40FF-BE8B-B962943CF090}" srcOrd="1" destOrd="0" parTransId="{2E7BEE88-3140-4D8B-BB4D-77869390E84A}" sibTransId="{2A6F833F-E922-4D26-8935-48F22B43EDE0}"/>
    <dgm:cxn modelId="{AC0EFD02-8818-4F80-B850-2AB881C60D93}" type="presOf" srcId="{622F3C2C-2174-43C6-907F-2993992C8696}" destId="{E1B9EBB1-4011-4F62-8533-576E41F16F7E}" srcOrd="0" destOrd="0" presId="urn:microsoft.com/office/officeart/2005/8/layout/hierarchy1"/>
    <dgm:cxn modelId="{A0BFBEA5-BAAB-4433-9972-45774A1C104B}" type="presOf" srcId="{0345BDFB-44DD-49DC-A213-BCD5FBEC18CE}" destId="{0CA301DA-6ECE-4BC5-8290-95FB06D85211}" srcOrd="0" destOrd="0" presId="urn:microsoft.com/office/officeart/2005/8/layout/hierarchy1"/>
    <dgm:cxn modelId="{D910E195-D656-4DEA-915C-C287879BEC15}" srcId="{1F568DD3-2D95-4034-A481-877B36F787D5}" destId="{50544226-53A6-46F9-93F2-FDFCE55C88AA}" srcOrd="2" destOrd="0" parTransId="{5EBFC7C7-1048-40F5-A908-ED6E7F555589}" sibTransId="{B46E32C6-BF78-41E5-ACDE-87F8D86DB921}"/>
    <dgm:cxn modelId="{5D176A51-A549-41F9-AFEC-E5023DF390E4}" srcId="{11DBA8B1-6ADD-495C-BE58-0025F92E3A95}" destId="{5FB790F6-4F0E-42F1-82CB-32B563ACCF12}" srcOrd="0" destOrd="0" parTransId="{7C66A51D-1728-4C51-AD6E-FF5B5D4A10A9}" sibTransId="{6F7D4B62-55A2-4D9D-A30F-0111E02BCE98}"/>
    <dgm:cxn modelId="{9D0175A2-0503-43D2-A4A7-3A4D2FB06127}" type="presOf" srcId="{DF0BC049-06C1-41DC-8311-A3024E86C11D}" destId="{4075F8C7-089C-42FB-8105-0889AE0AC411}" srcOrd="0" destOrd="0" presId="urn:microsoft.com/office/officeart/2005/8/layout/hierarchy1"/>
    <dgm:cxn modelId="{18BFB94D-2362-4CB1-910B-64E4265DA91E}" type="presOf" srcId="{8AE84E5D-06AB-4FB9-93E8-0CF6ACB40A2F}" destId="{30A2D507-A508-49EC-A915-51C73F91AC3E}" srcOrd="0" destOrd="0" presId="urn:microsoft.com/office/officeart/2005/8/layout/hierarchy1"/>
    <dgm:cxn modelId="{0183F0CC-56CC-4A8C-B410-08B5E23112FB}" type="presOf" srcId="{3C5E18A1-A0E2-46E9-AF0F-A1EC676AC633}" destId="{2F6194E1-EBE0-4F32-81D5-CC41FE7CC3AF}" srcOrd="0" destOrd="0" presId="urn:microsoft.com/office/officeart/2005/8/layout/hierarchy1"/>
    <dgm:cxn modelId="{0C6017EF-5277-49F0-B631-496B049CF4E6}" srcId="{50544226-53A6-46F9-93F2-FDFCE55C88AA}" destId="{5B0B992C-16B3-4265-8D14-B0E1D6A31D27}" srcOrd="0" destOrd="0" parTransId="{0345BDFB-44DD-49DC-A213-BCD5FBEC18CE}" sibTransId="{7D3F4A43-3A75-4C36-89E2-BEC3DB8B2744}"/>
    <dgm:cxn modelId="{8DEA6ADD-2A11-4790-9F3E-3CCDA1739472}" type="presOf" srcId="{182FBDF9-6744-4FB2-A601-6223E7E07028}" destId="{2F0EDDCF-8E47-4856-8198-3412DC38348D}" srcOrd="0" destOrd="0" presId="urn:microsoft.com/office/officeart/2005/8/layout/hierarchy1"/>
    <dgm:cxn modelId="{92F1DDFD-67D9-4297-80BA-097D1D8E91AC}" type="presOf" srcId="{7C66A51D-1728-4C51-AD6E-FF5B5D4A10A9}" destId="{47D9DF19-6852-4AD7-AA71-A359D98BAFA3}" srcOrd="0" destOrd="0" presId="urn:microsoft.com/office/officeart/2005/8/layout/hierarchy1"/>
    <dgm:cxn modelId="{3427983D-7CF8-4998-94CB-8F8740DF9A33}" type="presOf" srcId="{50544226-53A6-46F9-93F2-FDFCE55C88AA}" destId="{518A5CA2-5659-4A87-9CCB-7915FACC3FC0}" srcOrd="0" destOrd="0" presId="urn:microsoft.com/office/officeart/2005/8/layout/hierarchy1"/>
    <dgm:cxn modelId="{6493B077-ACF1-4239-8EE7-EC1E70353A4F}" type="presOf" srcId="{5FB790F6-4F0E-42F1-82CB-32B563ACCF12}" destId="{9C27CA14-D571-484A-BB37-02D385164DDE}" srcOrd="0" destOrd="0" presId="urn:microsoft.com/office/officeart/2005/8/layout/hierarchy1"/>
    <dgm:cxn modelId="{0DC46AF2-CF87-4F9C-98B2-2F006978BE5A}" srcId="{1F568DD3-2D95-4034-A481-877B36F787D5}" destId="{DF0BC049-06C1-41DC-8311-A3024E86C11D}" srcOrd="0" destOrd="0" parTransId="{622F3C2C-2174-43C6-907F-2993992C8696}" sibTransId="{15B559F8-66C2-481D-B1FF-D66D33C66F3C}"/>
    <dgm:cxn modelId="{C003F52F-DDDF-40FB-A8F1-EB1821734AAB}" type="presOf" srcId="{B3BA1A77-E3A6-4A72-AADE-C775202A0595}" destId="{79047A17-6BF0-4517-8983-B9C6D3F98E66}" srcOrd="0" destOrd="0" presId="urn:microsoft.com/office/officeart/2005/8/layout/hierarchy1"/>
    <dgm:cxn modelId="{260C3798-B997-4509-AAC8-D6943E7D16C8}" type="presOf" srcId="{11DBA8B1-6ADD-495C-BE58-0025F92E3A95}" destId="{ADA5CADE-B064-4DE2-A9F9-5256EAA0E412}" srcOrd="0" destOrd="0" presId="urn:microsoft.com/office/officeart/2005/8/layout/hierarchy1"/>
    <dgm:cxn modelId="{02C1170F-AC39-4DFA-8D4A-ABBF786D1D33}" type="presOf" srcId="{1F568DD3-2D95-4034-A481-877B36F787D5}" destId="{F9095520-BAB9-4DA8-B00C-18D4DF877BCD}" srcOrd="0" destOrd="0" presId="urn:microsoft.com/office/officeart/2005/8/layout/hierarchy1"/>
    <dgm:cxn modelId="{143588B8-3FB0-4CF2-A183-9CAB9C79DA1D}" type="presParOf" srcId="{80671ECB-06F2-48B0-8928-E61E76E4407E}" destId="{BC2DFA12-9497-4A91-ACA0-56F271BEEA8E}" srcOrd="0" destOrd="0" presId="urn:microsoft.com/office/officeart/2005/8/layout/hierarchy1"/>
    <dgm:cxn modelId="{859FA05A-FD55-44F1-8499-0B82A23B9CE0}" type="presParOf" srcId="{BC2DFA12-9497-4A91-ACA0-56F271BEEA8E}" destId="{4F9FB95E-34AA-4434-B799-5C76EBC1458B}" srcOrd="0" destOrd="0" presId="urn:microsoft.com/office/officeart/2005/8/layout/hierarchy1"/>
    <dgm:cxn modelId="{AED3D9F2-69A8-4C20-AA7E-7D1140CC1F84}" type="presParOf" srcId="{4F9FB95E-34AA-4434-B799-5C76EBC1458B}" destId="{0850F90B-9B0C-41DE-A3FB-B7832ECC3C80}" srcOrd="0" destOrd="0" presId="urn:microsoft.com/office/officeart/2005/8/layout/hierarchy1"/>
    <dgm:cxn modelId="{CE06C768-CFA4-41E3-80C6-9FA2F89B8D51}" type="presParOf" srcId="{4F9FB95E-34AA-4434-B799-5C76EBC1458B}" destId="{F9095520-BAB9-4DA8-B00C-18D4DF877BCD}" srcOrd="1" destOrd="0" presId="urn:microsoft.com/office/officeart/2005/8/layout/hierarchy1"/>
    <dgm:cxn modelId="{BE90540E-71AA-41A2-A61F-98AFD542EF5B}" type="presParOf" srcId="{BC2DFA12-9497-4A91-ACA0-56F271BEEA8E}" destId="{A7F20074-63BD-4D4D-839F-86AC977A989C}" srcOrd="1" destOrd="0" presId="urn:microsoft.com/office/officeart/2005/8/layout/hierarchy1"/>
    <dgm:cxn modelId="{37790A91-7F48-485F-832E-27A04818881A}" type="presParOf" srcId="{A7F20074-63BD-4D4D-839F-86AC977A989C}" destId="{E1B9EBB1-4011-4F62-8533-576E41F16F7E}" srcOrd="0" destOrd="0" presId="urn:microsoft.com/office/officeart/2005/8/layout/hierarchy1"/>
    <dgm:cxn modelId="{997944F3-68CD-4E54-8682-4B02F8791DF0}" type="presParOf" srcId="{A7F20074-63BD-4D4D-839F-86AC977A989C}" destId="{5CA3CFBE-9B91-4AC0-9365-ECD889299A55}" srcOrd="1" destOrd="0" presId="urn:microsoft.com/office/officeart/2005/8/layout/hierarchy1"/>
    <dgm:cxn modelId="{4E577F75-1978-49E4-975E-F50678536335}" type="presParOf" srcId="{5CA3CFBE-9B91-4AC0-9365-ECD889299A55}" destId="{5AEFA02A-3DB9-44BB-B7BA-75ECE3140978}" srcOrd="0" destOrd="0" presId="urn:microsoft.com/office/officeart/2005/8/layout/hierarchy1"/>
    <dgm:cxn modelId="{8E21BA45-6DDD-41E0-86BB-5ED5AE2B5DAE}" type="presParOf" srcId="{5AEFA02A-3DB9-44BB-B7BA-75ECE3140978}" destId="{056EDAD2-9F28-44A6-AA6C-5571C31508BE}" srcOrd="0" destOrd="0" presId="urn:microsoft.com/office/officeart/2005/8/layout/hierarchy1"/>
    <dgm:cxn modelId="{844F55A6-7113-463B-9A43-B4C4AAF29881}" type="presParOf" srcId="{5AEFA02A-3DB9-44BB-B7BA-75ECE3140978}" destId="{4075F8C7-089C-42FB-8105-0889AE0AC411}" srcOrd="1" destOrd="0" presId="urn:microsoft.com/office/officeart/2005/8/layout/hierarchy1"/>
    <dgm:cxn modelId="{87A7EE51-29E1-423B-AE38-8AC1555C19F8}" type="presParOf" srcId="{5CA3CFBE-9B91-4AC0-9365-ECD889299A55}" destId="{490DF251-699A-43E2-95C1-FE998133100D}" srcOrd="1" destOrd="0" presId="urn:microsoft.com/office/officeart/2005/8/layout/hierarchy1"/>
    <dgm:cxn modelId="{A21614FD-0F90-4AD1-994E-73BADE32503A}" type="presParOf" srcId="{490DF251-699A-43E2-95C1-FE998133100D}" destId="{79047A17-6BF0-4517-8983-B9C6D3F98E66}" srcOrd="0" destOrd="0" presId="urn:microsoft.com/office/officeart/2005/8/layout/hierarchy1"/>
    <dgm:cxn modelId="{5B96E123-8986-4785-8162-BD174C5849F9}" type="presParOf" srcId="{490DF251-699A-43E2-95C1-FE998133100D}" destId="{9A210849-50C4-448A-A789-03E731B2B9B6}" srcOrd="1" destOrd="0" presId="urn:microsoft.com/office/officeart/2005/8/layout/hierarchy1"/>
    <dgm:cxn modelId="{DD36C668-F310-4966-9051-312D0A523115}" type="presParOf" srcId="{9A210849-50C4-448A-A789-03E731B2B9B6}" destId="{2655C7B6-7F4A-478F-A88E-B056F686E781}" srcOrd="0" destOrd="0" presId="urn:microsoft.com/office/officeart/2005/8/layout/hierarchy1"/>
    <dgm:cxn modelId="{E0BC29CB-7AE4-4445-A399-6B200903C3EF}" type="presParOf" srcId="{2655C7B6-7F4A-478F-A88E-B056F686E781}" destId="{0E3AAC62-0E8B-46A2-AE83-68049CB5B00F}" srcOrd="0" destOrd="0" presId="urn:microsoft.com/office/officeart/2005/8/layout/hierarchy1"/>
    <dgm:cxn modelId="{C2103558-A94A-46D9-B4E1-855B0F9E76C0}" type="presParOf" srcId="{2655C7B6-7F4A-478F-A88E-B056F686E781}" destId="{ADA5CADE-B064-4DE2-A9F9-5256EAA0E412}" srcOrd="1" destOrd="0" presId="urn:microsoft.com/office/officeart/2005/8/layout/hierarchy1"/>
    <dgm:cxn modelId="{3480695C-DA78-4790-8709-736D2E2B0EAD}" type="presParOf" srcId="{9A210849-50C4-448A-A789-03E731B2B9B6}" destId="{819CF3AA-EF3B-4597-8AA7-276C9E744370}" srcOrd="1" destOrd="0" presId="urn:microsoft.com/office/officeart/2005/8/layout/hierarchy1"/>
    <dgm:cxn modelId="{21E953F3-BD15-496A-BE65-5BCECF2A18DD}" type="presParOf" srcId="{819CF3AA-EF3B-4597-8AA7-276C9E744370}" destId="{47D9DF19-6852-4AD7-AA71-A359D98BAFA3}" srcOrd="0" destOrd="0" presId="urn:microsoft.com/office/officeart/2005/8/layout/hierarchy1"/>
    <dgm:cxn modelId="{0126D36C-10FC-49AC-A019-DB0096BFE3EF}" type="presParOf" srcId="{819CF3AA-EF3B-4597-8AA7-276C9E744370}" destId="{DC14ED52-E65D-418A-B8BC-2B68AC817743}" srcOrd="1" destOrd="0" presId="urn:microsoft.com/office/officeart/2005/8/layout/hierarchy1"/>
    <dgm:cxn modelId="{4E8B0932-BE3A-4008-918A-95CDE82F377A}" type="presParOf" srcId="{DC14ED52-E65D-418A-B8BC-2B68AC817743}" destId="{5B29E835-4C5E-4930-AA27-1A861DAE4988}" srcOrd="0" destOrd="0" presId="urn:microsoft.com/office/officeart/2005/8/layout/hierarchy1"/>
    <dgm:cxn modelId="{4AB2DF19-03C6-4F07-A891-A39B5A0E26F8}" type="presParOf" srcId="{5B29E835-4C5E-4930-AA27-1A861DAE4988}" destId="{CB0DCF9E-32A7-4F5C-A1BC-3369A4050D6F}" srcOrd="0" destOrd="0" presId="urn:microsoft.com/office/officeart/2005/8/layout/hierarchy1"/>
    <dgm:cxn modelId="{B5AC2EC5-136D-4F82-85D7-0B1E2994F1CD}" type="presParOf" srcId="{5B29E835-4C5E-4930-AA27-1A861DAE4988}" destId="{9C27CA14-D571-484A-BB37-02D385164DDE}" srcOrd="1" destOrd="0" presId="urn:microsoft.com/office/officeart/2005/8/layout/hierarchy1"/>
    <dgm:cxn modelId="{04C41B1B-7244-44C1-B868-8664F409F232}" type="presParOf" srcId="{DC14ED52-E65D-418A-B8BC-2B68AC817743}" destId="{F4222D0C-C2A5-430D-8CAE-21EACC7677CD}" srcOrd="1" destOrd="0" presId="urn:microsoft.com/office/officeart/2005/8/layout/hierarchy1"/>
    <dgm:cxn modelId="{5113F679-D7F7-49A0-A154-D0B336C1B06B}" type="presParOf" srcId="{A7F20074-63BD-4D4D-839F-86AC977A989C}" destId="{E18DA4B7-062A-4E32-88B8-913581871027}" srcOrd="2" destOrd="0" presId="urn:microsoft.com/office/officeart/2005/8/layout/hierarchy1"/>
    <dgm:cxn modelId="{D8F1A612-8D87-4910-AD3C-1717A3056424}" type="presParOf" srcId="{A7F20074-63BD-4D4D-839F-86AC977A989C}" destId="{A3CF9713-772C-402E-9E42-9A583790C8C5}" srcOrd="3" destOrd="0" presId="urn:microsoft.com/office/officeart/2005/8/layout/hierarchy1"/>
    <dgm:cxn modelId="{CD6DDAE1-7595-4A42-87A4-2B1F04E298E2}" type="presParOf" srcId="{A3CF9713-772C-402E-9E42-9A583790C8C5}" destId="{D93B9EC2-F603-4328-A4C1-2E0C59EF5A1A}" srcOrd="0" destOrd="0" presId="urn:microsoft.com/office/officeart/2005/8/layout/hierarchy1"/>
    <dgm:cxn modelId="{B1B159C8-94AD-4223-859E-689966619862}" type="presParOf" srcId="{D93B9EC2-F603-4328-A4C1-2E0C59EF5A1A}" destId="{3A3747CC-4CF3-4BE2-B5C3-F7BA6CA7704E}" srcOrd="0" destOrd="0" presId="urn:microsoft.com/office/officeart/2005/8/layout/hierarchy1"/>
    <dgm:cxn modelId="{EC2A47A5-206E-4E46-907C-B254C3389889}" type="presParOf" srcId="{D93B9EC2-F603-4328-A4C1-2E0C59EF5A1A}" destId="{3AC83A7C-BEDC-44E9-8612-CDE9D2581C6F}" srcOrd="1" destOrd="0" presId="urn:microsoft.com/office/officeart/2005/8/layout/hierarchy1"/>
    <dgm:cxn modelId="{2553D669-93F0-4508-B19F-4F11BF48DF74}" type="presParOf" srcId="{A3CF9713-772C-402E-9E42-9A583790C8C5}" destId="{ED70CD17-1210-4096-ACC1-64F3E359D7B1}" srcOrd="1" destOrd="0" presId="urn:microsoft.com/office/officeart/2005/8/layout/hierarchy1"/>
    <dgm:cxn modelId="{DB93B96D-FF45-4A0E-9DD3-82D10E296245}" type="presParOf" srcId="{ED70CD17-1210-4096-ACC1-64F3E359D7B1}" destId="{74624AE0-94D9-46FC-A1A7-3936FB42463F}" srcOrd="0" destOrd="0" presId="urn:microsoft.com/office/officeart/2005/8/layout/hierarchy1"/>
    <dgm:cxn modelId="{C19D8F4A-0F5A-4EB1-9285-6EB2A6EE5AE6}" type="presParOf" srcId="{ED70CD17-1210-4096-ACC1-64F3E359D7B1}" destId="{922F35FC-D6B6-4A3F-B7AB-E4A6E86E7520}" srcOrd="1" destOrd="0" presId="urn:microsoft.com/office/officeart/2005/8/layout/hierarchy1"/>
    <dgm:cxn modelId="{178038A8-E03B-4240-B44B-CDAC058541CC}" type="presParOf" srcId="{922F35FC-D6B6-4A3F-B7AB-E4A6E86E7520}" destId="{C1DE64F8-834E-4292-81A9-2F2D03E64EA8}" srcOrd="0" destOrd="0" presId="urn:microsoft.com/office/officeart/2005/8/layout/hierarchy1"/>
    <dgm:cxn modelId="{10A33BD6-C2FC-4837-84C9-95D71B5DBAC2}" type="presParOf" srcId="{C1DE64F8-834E-4292-81A9-2F2D03E64EA8}" destId="{47334E25-FF11-4CF5-8101-2AA930E9A5BA}" srcOrd="0" destOrd="0" presId="urn:microsoft.com/office/officeart/2005/8/layout/hierarchy1"/>
    <dgm:cxn modelId="{FC0AE91C-D84B-475F-AFA5-3A96C69AD914}" type="presParOf" srcId="{C1DE64F8-834E-4292-81A9-2F2D03E64EA8}" destId="{4F40E740-C36C-430E-B099-FBE79D7C3981}" srcOrd="1" destOrd="0" presId="urn:microsoft.com/office/officeart/2005/8/layout/hierarchy1"/>
    <dgm:cxn modelId="{37E1D5B5-5684-4F0F-B13F-A7BC779FD9AA}" type="presParOf" srcId="{922F35FC-D6B6-4A3F-B7AB-E4A6E86E7520}" destId="{8840822E-CFAE-4251-8D0D-296D5F4AE145}" srcOrd="1" destOrd="0" presId="urn:microsoft.com/office/officeart/2005/8/layout/hierarchy1"/>
    <dgm:cxn modelId="{2258C6B9-292D-4634-AD56-A8E6C7272470}" type="presParOf" srcId="{8840822E-CFAE-4251-8D0D-296D5F4AE145}" destId="{2F0EDDCF-8E47-4856-8198-3412DC38348D}" srcOrd="0" destOrd="0" presId="urn:microsoft.com/office/officeart/2005/8/layout/hierarchy1"/>
    <dgm:cxn modelId="{3802F069-FB23-4C2D-B6AE-A7DCF7F7112F}" type="presParOf" srcId="{8840822E-CFAE-4251-8D0D-296D5F4AE145}" destId="{62A11A17-3654-4EC5-9C6A-E8FA8D5259D1}" srcOrd="1" destOrd="0" presId="urn:microsoft.com/office/officeart/2005/8/layout/hierarchy1"/>
    <dgm:cxn modelId="{30A9A227-7F73-4B90-B45B-10775EBC7768}" type="presParOf" srcId="{62A11A17-3654-4EC5-9C6A-E8FA8D5259D1}" destId="{5DD5F3C2-B141-43AD-AA47-2AE55F9C028E}" srcOrd="0" destOrd="0" presId="urn:microsoft.com/office/officeart/2005/8/layout/hierarchy1"/>
    <dgm:cxn modelId="{5B1BFCCD-7F08-43A2-9CA4-13741DA6A7D6}" type="presParOf" srcId="{5DD5F3C2-B141-43AD-AA47-2AE55F9C028E}" destId="{F591B061-6563-46DE-8C22-FF03137EAC9F}" srcOrd="0" destOrd="0" presId="urn:microsoft.com/office/officeart/2005/8/layout/hierarchy1"/>
    <dgm:cxn modelId="{3BE15008-80A7-4A62-8BF3-F2051DBDFADC}" type="presParOf" srcId="{5DD5F3C2-B141-43AD-AA47-2AE55F9C028E}" destId="{30A2D507-A508-49EC-A915-51C73F91AC3E}" srcOrd="1" destOrd="0" presId="urn:microsoft.com/office/officeart/2005/8/layout/hierarchy1"/>
    <dgm:cxn modelId="{76DD0119-7023-45E4-8E7D-6F62B6C901A0}" type="presParOf" srcId="{62A11A17-3654-4EC5-9C6A-E8FA8D5259D1}" destId="{D0B113B7-1848-4B94-95A3-EA38656E6F8B}" srcOrd="1" destOrd="0" presId="urn:microsoft.com/office/officeart/2005/8/layout/hierarchy1"/>
    <dgm:cxn modelId="{A53303A1-FABB-4265-B228-45A1DF7D769C}" type="presParOf" srcId="{A7F20074-63BD-4D4D-839F-86AC977A989C}" destId="{988CEB3D-3BDD-4DE8-91A5-18773AB5DF44}" srcOrd="4" destOrd="0" presId="urn:microsoft.com/office/officeart/2005/8/layout/hierarchy1"/>
    <dgm:cxn modelId="{355ECECC-9266-48F8-BA23-01EA6F510A68}" type="presParOf" srcId="{A7F20074-63BD-4D4D-839F-86AC977A989C}" destId="{EE027FF2-7FEE-423A-A517-90E1F801CC1E}" srcOrd="5" destOrd="0" presId="urn:microsoft.com/office/officeart/2005/8/layout/hierarchy1"/>
    <dgm:cxn modelId="{81DB0CF3-6886-4CC3-A4C3-37653346E4B9}" type="presParOf" srcId="{EE027FF2-7FEE-423A-A517-90E1F801CC1E}" destId="{44BB460E-179E-4967-AC06-45EB39DE964C}" srcOrd="0" destOrd="0" presId="urn:microsoft.com/office/officeart/2005/8/layout/hierarchy1"/>
    <dgm:cxn modelId="{356132F6-811D-40A1-8877-EEE0E78033E6}" type="presParOf" srcId="{44BB460E-179E-4967-AC06-45EB39DE964C}" destId="{E575C752-EDB3-48C5-A269-F6E39C088807}" srcOrd="0" destOrd="0" presId="urn:microsoft.com/office/officeart/2005/8/layout/hierarchy1"/>
    <dgm:cxn modelId="{5E6A1F14-37A2-47B0-8E6A-F2C6FDA9A7CA}" type="presParOf" srcId="{44BB460E-179E-4967-AC06-45EB39DE964C}" destId="{518A5CA2-5659-4A87-9CCB-7915FACC3FC0}" srcOrd="1" destOrd="0" presId="urn:microsoft.com/office/officeart/2005/8/layout/hierarchy1"/>
    <dgm:cxn modelId="{A97BC8BE-9A3A-4026-918F-E0BFAA42BB4D}" type="presParOf" srcId="{EE027FF2-7FEE-423A-A517-90E1F801CC1E}" destId="{EED2C599-E47F-4616-921E-7E95B3F25BB9}" srcOrd="1" destOrd="0" presId="urn:microsoft.com/office/officeart/2005/8/layout/hierarchy1"/>
    <dgm:cxn modelId="{6A4ABCD8-A6F3-4DA3-AFFC-2D757C2846B1}" type="presParOf" srcId="{EED2C599-E47F-4616-921E-7E95B3F25BB9}" destId="{0CA301DA-6ECE-4BC5-8290-95FB06D85211}" srcOrd="0" destOrd="0" presId="urn:microsoft.com/office/officeart/2005/8/layout/hierarchy1"/>
    <dgm:cxn modelId="{FCB7BBD9-1ADA-42AC-93E2-410C8BD77287}" type="presParOf" srcId="{EED2C599-E47F-4616-921E-7E95B3F25BB9}" destId="{E4ACAE20-52FE-4AE7-9835-CF36DE9894D2}" srcOrd="1" destOrd="0" presId="urn:microsoft.com/office/officeart/2005/8/layout/hierarchy1"/>
    <dgm:cxn modelId="{ACB09BD4-8344-46C2-870C-90DF37A98CE9}" type="presParOf" srcId="{E4ACAE20-52FE-4AE7-9835-CF36DE9894D2}" destId="{53CDBA54-910D-4260-A5BF-DC0C84598497}" srcOrd="0" destOrd="0" presId="urn:microsoft.com/office/officeart/2005/8/layout/hierarchy1"/>
    <dgm:cxn modelId="{76A37483-AAEB-4346-874C-750ECE4C3EBE}" type="presParOf" srcId="{53CDBA54-910D-4260-A5BF-DC0C84598497}" destId="{F071F995-1C6D-4FCB-A7AB-97254052B735}" srcOrd="0" destOrd="0" presId="urn:microsoft.com/office/officeart/2005/8/layout/hierarchy1"/>
    <dgm:cxn modelId="{56E1C306-0B29-4617-8533-878CF905F246}" type="presParOf" srcId="{53CDBA54-910D-4260-A5BF-DC0C84598497}" destId="{2FA52F60-CD3C-4A66-B854-E0C3623BE44B}" srcOrd="1" destOrd="0" presId="urn:microsoft.com/office/officeart/2005/8/layout/hierarchy1"/>
    <dgm:cxn modelId="{EEBBFE6B-C3C1-4C23-9122-9098D15DD052}" type="presParOf" srcId="{E4ACAE20-52FE-4AE7-9835-CF36DE9894D2}" destId="{508B024E-2377-4AB5-B4D9-64297B214DC5}" srcOrd="1" destOrd="0" presId="urn:microsoft.com/office/officeart/2005/8/layout/hierarchy1"/>
    <dgm:cxn modelId="{1AD6DE18-00E0-4C6F-AEE3-F81D3F51C901}" type="presParOf" srcId="{508B024E-2377-4AB5-B4D9-64297B214DC5}" destId="{736F9448-3B39-43EB-9B8E-C7DE7AEB21F1}" srcOrd="0" destOrd="0" presId="urn:microsoft.com/office/officeart/2005/8/layout/hierarchy1"/>
    <dgm:cxn modelId="{C9094BDD-E1F1-4AB5-959B-0434AAD5167C}" type="presParOf" srcId="{508B024E-2377-4AB5-B4D9-64297B214DC5}" destId="{BB5FA98D-4AD0-4F4C-B438-2B12175D00A9}" srcOrd="1" destOrd="0" presId="urn:microsoft.com/office/officeart/2005/8/layout/hierarchy1"/>
    <dgm:cxn modelId="{4EFE0614-7A5D-4100-9886-06B8B5158F82}" type="presParOf" srcId="{BB5FA98D-4AD0-4F4C-B438-2B12175D00A9}" destId="{E8FB6886-AA70-4CE3-AC78-21303EB1EEEC}" srcOrd="0" destOrd="0" presId="urn:microsoft.com/office/officeart/2005/8/layout/hierarchy1"/>
    <dgm:cxn modelId="{7759001B-D936-4C93-B29A-0052658F49A3}" type="presParOf" srcId="{E8FB6886-AA70-4CE3-AC78-21303EB1EEEC}" destId="{343B185D-3542-45F0-AE09-150571AD7023}" srcOrd="0" destOrd="0" presId="urn:microsoft.com/office/officeart/2005/8/layout/hierarchy1"/>
    <dgm:cxn modelId="{8F5A8444-AA9B-480B-B218-3F94324AA78B}" type="presParOf" srcId="{E8FB6886-AA70-4CE3-AC78-21303EB1EEEC}" destId="{2F6194E1-EBE0-4F32-81D5-CC41FE7CC3AF}" srcOrd="1" destOrd="0" presId="urn:microsoft.com/office/officeart/2005/8/layout/hierarchy1"/>
    <dgm:cxn modelId="{C90B7AE1-A034-48CD-B47D-0C5ED5A39B03}" type="presParOf" srcId="{BB5FA98D-4AD0-4F4C-B438-2B12175D00A9}" destId="{47EA85E7-BE8A-41F8-AA79-F1541B4640FE}"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36F9448-3B39-43EB-9B8E-C7DE7AEB21F1}">
      <dsp:nvSpPr>
        <dsp:cNvPr id="0" name=""/>
        <dsp:cNvSpPr/>
      </dsp:nvSpPr>
      <dsp:spPr>
        <a:xfrm>
          <a:off x="5569033" y="3198487"/>
          <a:ext cx="91440" cy="373916"/>
        </a:xfrm>
        <a:custGeom>
          <a:avLst/>
          <a:gdLst/>
          <a:ahLst/>
          <a:cxnLst/>
          <a:rect l="0" t="0" r="0" b="0"/>
          <a:pathLst>
            <a:path>
              <a:moveTo>
                <a:pt x="45720" y="0"/>
              </a:moveTo>
              <a:lnTo>
                <a:pt x="45720" y="373916"/>
              </a:lnTo>
            </a:path>
          </a:pathLst>
        </a:custGeom>
        <a:noFill/>
        <a:ln w="55000" cap="flat" cmpd="thickThin" algn="ctr">
          <a:solidFill>
            <a:schemeClr val="accent1">
              <a:tint val="5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A301DA-6ECE-4BC5-8290-95FB06D85211}">
      <dsp:nvSpPr>
        <dsp:cNvPr id="0" name=""/>
        <dsp:cNvSpPr/>
      </dsp:nvSpPr>
      <dsp:spPr>
        <a:xfrm>
          <a:off x="5569033" y="2008167"/>
          <a:ext cx="91440" cy="373916"/>
        </a:xfrm>
        <a:custGeom>
          <a:avLst/>
          <a:gdLst/>
          <a:ahLst/>
          <a:cxnLst/>
          <a:rect l="0" t="0" r="0" b="0"/>
          <a:pathLst>
            <a:path>
              <a:moveTo>
                <a:pt x="45720" y="0"/>
              </a:moveTo>
              <a:lnTo>
                <a:pt x="45720" y="373916"/>
              </a:lnTo>
            </a:path>
          </a:pathLst>
        </a:custGeom>
        <a:noFill/>
        <a:ln w="55000" cap="flat" cmpd="thickThin"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8CEB3D-3BDD-4DE8-91A5-18773AB5DF44}">
      <dsp:nvSpPr>
        <dsp:cNvPr id="0" name=""/>
        <dsp:cNvSpPr/>
      </dsp:nvSpPr>
      <dsp:spPr>
        <a:xfrm>
          <a:off x="4043373" y="817847"/>
          <a:ext cx="1571379" cy="373916"/>
        </a:xfrm>
        <a:custGeom>
          <a:avLst/>
          <a:gdLst/>
          <a:ahLst/>
          <a:cxnLst/>
          <a:rect l="0" t="0" r="0" b="0"/>
          <a:pathLst>
            <a:path>
              <a:moveTo>
                <a:pt x="0" y="0"/>
              </a:moveTo>
              <a:lnTo>
                <a:pt x="0" y="254813"/>
              </a:lnTo>
              <a:lnTo>
                <a:pt x="1571379" y="254813"/>
              </a:lnTo>
              <a:lnTo>
                <a:pt x="1571379" y="373916"/>
              </a:lnTo>
            </a:path>
          </a:pathLst>
        </a:custGeom>
        <a:noFill/>
        <a:ln w="55000" cap="flat" cmpd="thickThin"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0EDDCF-8E47-4856-8198-3412DC38348D}">
      <dsp:nvSpPr>
        <dsp:cNvPr id="0" name=""/>
        <dsp:cNvSpPr/>
      </dsp:nvSpPr>
      <dsp:spPr>
        <a:xfrm>
          <a:off x="3997653" y="3198487"/>
          <a:ext cx="91440" cy="373916"/>
        </a:xfrm>
        <a:custGeom>
          <a:avLst/>
          <a:gdLst/>
          <a:ahLst/>
          <a:cxnLst/>
          <a:rect l="0" t="0" r="0" b="0"/>
          <a:pathLst>
            <a:path>
              <a:moveTo>
                <a:pt x="45720" y="0"/>
              </a:moveTo>
              <a:lnTo>
                <a:pt x="45720" y="373916"/>
              </a:lnTo>
            </a:path>
          </a:pathLst>
        </a:custGeom>
        <a:noFill/>
        <a:ln w="55000" cap="flat" cmpd="thickThin" algn="ctr">
          <a:solidFill>
            <a:schemeClr val="accent1">
              <a:tint val="5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624AE0-94D9-46FC-A1A7-3936FB42463F}">
      <dsp:nvSpPr>
        <dsp:cNvPr id="0" name=""/>
        <dsp:cNvSpPr/>
      </dsp:nvSpPr>
      <dsp:spPr>
        <a:xfrm>
          <a:off x="3997653" y="2008167"/>
          <a:ext cx="91440" cy="373916"/>
        </a:xfrm>
        <a:custGeom>
          <a:avLst/>
          <a:gdLst/>
          <a:ahLst/>
          <a:cxnLst/>
          <a:rect l="0" t="0" r="0" b="0"/>
          <a:pathLst>
            <a:path>
              <a:moveTo>
                <a:pt x="45720" y="0"/>
              </a:moveTo>
              <a:lnTo>
                <a:pt x="45720" y="373916"/>
              </a:lnTo>
            </a:path>
          </a:pathLst>
        </a:custGeom>
        <a:noFill/>
        <a:ln w="55000" cap="flat" cmpd="thickThin"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8DA4B7-062A-4E32-88B8-913581871027}">
      <dsp:nvSpPr>
        <dsp:cNvPr id="0" name=""/>
        <dsp:cNvSpPr/>
      </dsp:nvSpPr>
      <dsp:spPr>
        <a:xfrm>
          <a:off x="3997653" y="817847"/>
          <a:ext cx="91440" cy="373916"/>
        </a:xfrm>
        <a:custGeom>
          <a:avLst/>
          <a:gdLst/>
          <a:ahLst/>
          <a:cxnLst/>
          <a:rect l="0" t="0" r="0" b="0"/>
          <a:pathLst>
            <a:path>
              <a:moveTo>
                <a:pt x="45720" y="0"/>
              </a:moveTo>
              <a:lnTo>
                <a:pt x="45720" y="373916"/>
              </a:lnTo>
            </a:path>
          </a:pathLst>
        </a:custGeom>
        <a:noFill/>
        <a:ln w="55000" cap="flat" cmpd="thickThin"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D9DF19-6852-4AD7-AA71-A359D98BAFA3}">
      <dsp:nvSpPr>
        <dsp:cNvPr id="0" name=""/>
        <dsp:cNvSpPr/>
      </dsp:nvSpPr>
      <dsp:spPr>
        <a:xfrm>
          <a:off x="2426274" y="3198487"/>
          <a:ext cx="91440" cy="373916"/>
        </a:xfrm>
        <a:custGeom>
          <a:avLst/>
          <a:gdLst/>
          <a:ahLst/>
          <a:cxnLst/>
          <a:rect l="0" t="0" r="0" b="0"/>
          <a:pathLst>
            <a:path>
              <a:moveTo>
                <a:pt x="45720" y="0"/>
              </a:moveTo>
              <a:lnTo>
                <a:pt x="45720" y="373916"/>
              </a:lnTo>
            </a:path>
          </a:pathLst>
        </a:custGeom>
        <a:noFill/>
        <a:ln w="55000" cap="flat" cmpd="thickThin" algn="ctr">
          <a:solidFill>
            <a:schemeClr val="accent1">
              <a:tint val="5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047A17-6BF0-4517-8983-B9C6D3F98E66}">
      <dsp:nvSpPr>
        <dsp:cNvPr id="0" name=""/>
        <dsp:cNvSpPr/>
      </dsp:nvSpPr>
      <dsp:spPr>
        <a:xfrm>
          <a:off x="2426274" y="2008167"/>
          <a:ext cx="91440" cy="373916"/>
        </a:xfrm>
        <a:custGeom>
          <a:avLst/>
          <a:gdLst/>
          <a:ahLst/>
          <a:cxnLst/>
          <a:rect l="0" t="0" r="0" b="0"/>
          <a:pathLst>
            <a:path>
              <a:moveTo>
                <a:pt x="45720" y="0"/>
              </a:moveTo>
              <a:lnTo>
                <a:pt x="45720" y="373916"/>
              </a:lnTo>
            </a:path>
          </a:pathLst>
        </a:custGeom>
        <a:noFill/>
        <a:ln w="55000" cap="flat" cmpd="thickThin"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B9EBB1-4011-4F62-8533-576E41F16F7E}">
      <dsp:nvSpPr>
        <dsp:cNvPr id="0" name=""/>
        <dsp:cNvSpPr/>
      </dsp:nvSpPr>
      <dsp:spPr>
        <a:xfrm>
          <a:off x="2471994" y="817847"/>
          <a:ext cx="1571379" cy="373916"/>
        </a:xfrm>
        <a:custGeom>
          <a:avLst/>
          <a:gdLst/>
          <a:ahLst/>
          <a:cxnLst/>
          <a:rect l="0" t="0" r="0" b="0"/>
          <a:pathLst>
            <a:path>
              <a:moveTo>
                <a:pt x="1571379" y="0"/>
              </a:moveTo>
              <a:lnTo>
                <a:pt x="1571379" y="254813"/>
              </a:lnTo>
              <a:lnTo>
                <a:pt x="0" y="254813"/>
              </a:lnTo>
              <a:lnTo>
                <a:pt x="0" y="373916"/>
              </a:lnTo>
            </a:path>
          </a:pathLst>
        </a:custGeom>
        <a:noFill/>
        <a:ln w="55000" cap="flat" cmpd="thickThin"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50F90B-9B0C-41DE-A3FB-B7832ECC3C80}">
      <dsp:nvSpPr>
        <dsp:cNvPr id="0" name=""/>
        <dsp:cNvSpPr/>
      </dsp:nvSpPr>
      <dsp:spPr>
        <a:xfrm>
          <a:off x="3400536" y="1444"/>
          <a:ext cx="1285674" cy="816403"/>
        </a:xfrm>
        <a:prstGeom prst="roundRect">
          <a:avLst>
            <a:gd name="adj" fmla="val 10000"/>
          </a:avLst>
        </a:prstGeom>
        <a:solidFill>
          <a:schemeClr val="accent1">
            <a:shade val="6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095520-BAB9-4DA8-B00C-18D4DF877BCD}">
      <dsp:nvSpPr>
        <dsp:cNvPr id="0" name=""/>
        <dsp:cNvSpPr/>
      </dsp:nvSpPr>
      <dsp:spPr>
        <a:xfrm>
          <a:off x="3543389" y="137154"/>
          <a:ext cx="1285674" cy="816403"/>
        </a:xfrm>
        <a:prstGeom prst="roundRect">
          <a:avLst>
            <a:gd name="adj" fmla="val 10000"/>
          </a:avLst>
        </a:prstGeom>
        <a:solidFill>
          <a:schemeClr val="lt1">
            <a:alpha val="90000"/>
            <a:hueOff val="0"/>
            <a:satOff val="0"/>
            <a:lumOff val="0"/>
            <a:alphaOff val="0"/>
          </a:schemeClr>
        </a:solidFill>
        <a:ln w="55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mn-MN" sz="1000" kern="1200" dirty="0" smtClean="0">
              <a:latin typeface="Arial" pitchFamily="34" charset="0"/>
              <a:cs typeface="Arial" pitchFamily="34" charset="0"/>
            </a:rPr>
            <a:t>Токиогийн хөрөнгийн бирж</a:t>
          </a:r>
        </a:p>
      </dsp:txBody>
      <dsp:txXfrm>
        <a:off x="3543389" y="137154"/>
        <a:ext cx="1285674" cy="816403"/>
      </dsp:txXfrm>
    </dsp:sp>
    <dsp:sp modelId="{056EDAD2-9F28-44A6-AA6C-5571C31508BE}">
      <dsp:nvSpPr>
        <dsp:cNvPr id="0" name=""/>
        <dsp:cNvSpPr/>
      </dsp:nvSpPr>
      <dsp:spPr>
        <a:xfrm>
          <a:off x="1829157" y="1191764"/>
          <a:ext cx="1285674" cy="816403"/>
        </a:xfrm>
        <a:prstGeom prst="roundRect">
          <a:avLst>
            <a:gd name="adj" fmla="val 10000"/>
          </a:avLst>
        </a:prstGeom>
        <a:solidFill>
          <a:schemeClr val="accent1">
            <a:shade val="8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75F8C7-089C-42FB-8105-0889AE0AC411}">
      <dsp:nvSpPr>
        <dsp:cNvPr id="0" name=""/>
        <dsp:cNvSpPr/>
      </dsp:nvSpPr>
      <dsp:spPr>
        <a:xfrm>
          <a:off x="1972009" y="1327474"/>
          <a:ext cx="1285674" cy="816403"/>
        </a:xfrm>
        <a:prstGeom prst="roundRect">
          <a:avLst>
            <a:gd name="adj" fmla="val 10000"/>
          </a:avLst>
        </a:prstGeom>
        <a:solidFill>
          <a:schemeClr val="lt1">
            <a:alpha val="90000"/>
            <a:hueOff val="0"/>
            <a:satOff val="0"/>
            <a:lumOff val="0"/>
            <a:alphaOff val="0"/>
          </a:schemeClr>
        </a:solidFill>
        <a:ln w="55000" cap="flat" cmpd="thickThin" algn="ctr">
          <a:solidFill>
            <a:schemeClr val="accent1">
              <a:tint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mn-MN" sz="1000" kern="1200" dirty="0" smtClean="0">
              <a:latin typeface="Arial" pitchFamily="34" charset="0"/>
              <a:cs typeface="Arial" pitchFamily="34" charset="0"/>
            </a:rPr>
            <a:t>1 дүгээр бүлэг</a:t>
          </a:r>
          <a:endParaRPr lang="en-US" sz="1000" kern="1200" dirty="0">
            <a:latin typeface="Arial" pitchFamily="34" charset="0"/>
            <a:cs typeface="Arial" pitchFamily="34" charset="0"/>
          </a:endParaRPr>
        </a:p>
      </dsp:txBody>
      <dsp:txXfrm>
        <a:off x="1972009" y="1327474"/>
        <a:ext cx="1285674" cy="816403"/>
      </dsp:txXfrm>
    </dsp:sp>
    <dsp:sp modelId="{0E3AAC62-0E8B-46A2-AE83-68049CB5B00F}">
      <dsp:nvSpPr>
        <dsp:cNvPr id="0" name=""/>
        <dsp:cNvSpPr/>
      </dsp:nvSpPr>
      <dsp:spPr>
        <a:xfrm>
          <a:off x="1829157" y="2382084"/>
          <a:ext cx="1285674" cy="816403"/>
        </a:xfrm>
        <a:prstGeom prst="roundRect">
          <a:avLst>
            <a:gd name="adj" fmla="val 10000"/>
          </a:avLst>
        </a:prstGeom>
        <a:solidFill>
          <a:schemeClr val="accent1">
            <a:tint val="99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A5CADE-B064-4DE2-A9F9-5256EAA0E412}">
      <dsp:nvSpPr>
        <dsp:cNvPr id="0" name=""/>
        <dsp:cNvSpPr/>
      </dsp:nvSpPr>
      <dsp:spPr>
        <a:xfrm>
          <a:off x="1972009" y="2517794"/>
          <a:ext cx="1285674" cy="816403"/>
        </a:xfrm>
        <a:prstGeom prst="roundRect">
          <a:avLst>
            <a:gd name="adj" fmla="val 10000"/>
          </a:avLst>
        </a:prstGeom>
        <a:solidFill>
          <a:schemeClr val="lt1">
            <a:alpha val="90000"/>
            <a:hueOff val="0"/>
            <a:satOff val="0"/>
            <a:lumOff val="0"/>
            <a:alphaOff val="0"/>
          </a:schemeClr>
        </a:solidFill>
        <a:ln w="55000" cap="flat" cmpd="thickThin" algn="ctr">
          <a:solidFill>
            <a:schemeClr val="accent1">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mn-MN" sz="1000" kern="1200" dirty="0" smtClean="0">
              <a:latin typeface="Arial" pitchFamily="34" charset="0"/>
              <a:cs typeface="Arial" pitchFamily="34" charset="0"/>
            </a:rPr>
            <a:t>Томоохон компаниудад зориулсан</a:t>
          </a:r>
          <a:endParaRPr lang="en-US" sz="1000" kern="1200" dirty="0">
            <a:latin typeface="Arial" pitchFamily="34" charset="0"/>
            <a:cs typeface="Arial" pitchFamily="34" charset="0"/>
          </a:endParaRPr>
        </a:p>
      </dsp:txBody>
      <dsp:txXfrm>
        <a:off x="1972009" y="2517794"/>
        <a:ext cx="1285674" cy="816403"/>
      </dsp:txXfrm>
    </dsp:sp>
    <dsp:sp modelId="{CB0DCF9E-32A7-4F5C-A1BC-3369A4050D6F}">
      <dsp:nvSpPr>
        <dsp:cNvPr id="0" name=""/>
        <dsp:cNvSpPr/>
      </dsp:nvSpPr>
      <dsp:spPr>
        <a:xfrm>
          <a:off x="1829157" y="3572404"/>
          <a:ext cx="1285674" cy="816403"/>
        </a:xfrm>
        <a:prstGeom prst="roundRect">
          <a:avLst>
            <a:gd name="adj" fmla="val 10000"/>
          </a:avLst>
        </a:prstGeom>
        <a:solidFill>
          <a:schemeClr val="accent1">
            <a:tint val="7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27CA14-D571-484A-BB37-02D385164DDE}">
      <dsp:nvSpPr>
        <dsp:cNvPr id="0" name=""/>
        <dsp:cNvSpPr/>
      </dsp:nvSpPr>
      <dsp:spPr>
        <a:xfrm>
          <a:off x="1972009" y="3708114"/>
          <a:ext cx="1285674" cy="816403"/>
        </a:xfrm>
        <a:prstGeom prst="roundRect">
          <a:avLst>
            <a:gd name="adj" fmla="val 10000"/>
          </a:avLst>
        </a:prstGeom>
        <a:solidFill>
          <a:schemeClr val="lt1">
            <a:alpha val="90000"/>
            <a:hueOff val="0"/>
            <a:satOff val="0"/>
            <a:lumOff val="0"/>
            <a:alphaOff val="0"/>
          </a:schemeClr>
        </a:solidFill>
        <a:ln w="55000" cap="flat" cmpd="thickThin"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mn-MN" sz="1000" kern="1200" dirty="0" smtClean="0">
              <a:latin typeface="Arial" pitchFamily="34" charset="0"/>
              <a:cs typeface="Arial" pitchFamily="34" charset="0"/>
            </a:rPr>
            <a:t>1 дүгээр бүсэд нийт 1675 компани байна.</a:t>
          </a:r>
          <a:endParaRPr lang="en-US" sz="1000" kern="1200" dirty="0">
            <a:latin typeface="Arial" pitchFamily="34" charset="0"/>
            <a:cs typeface="Arial" pitchFamily="34" charset="0"/>
          </a:endParaRPr>
        </a:p>
      </dsp:txBody>
      <dsp:txXfrm>
        <a:off x="1972009" y="3708114"/>
        <a:ext cx="1285674" cy="816403"/>
      </dsp:txXfrm>
    </dsp:sp>
    <dsp:sp modelId="{3A3747CC-4CF3-4BE2-B5C3-F7BA6CA7704E}">
      <dsp:nvSpPr>
        <dsp:cNvPr id="0" name=""/>
        <dsp:cNvSpPr/>
      </dsp:nvSpPr>
      <dsp:spPr>
        <a:xfrm>
          <a:off x="3400536" y="1191764"/>
          <a:ext cx="1285674" cy="816403"/>
        </a:xfrm>
        <a:prstGeom prst="roundRect">
          <a:avLst>
            <a:gd name="adj" fmla="val 10000"/>
          </a:avLst>
        </a:prstGeom>
        <a:solidFill>
          <a:schemeClr val="accent1">
            <a:shade val="8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C83A7C-BEDC-44E9-8612-CDE9D2581C6F}">
      <dsp:nvSpPr>
        <dsp:cNvPr id="0" name=""/>
        <dsp:cNvSpPr/>
      </dsp:nvSpPr>
      <dsp:spPr>
        <a:xfrm>
          <a:off x="3543389" y="1327474"/>
          <a:ext cx="1285674" cy="816403"/>
        </a:xfrm>
        <a:prstGeom prst="roundRect">
          <a:avLst>
            <a:gd name="adj" fmla="val 10000"/>
          </a:avLst>
        </a:prstGeom>
        <a:solidFill>
          <a:schemeClr val="lt1">
            <a:alpha val="90000"/>
            <a:hueOff val="0"/>
            <a:satOff val="0"/>
            <a:lumOff val="0"/>
            <a:alphaOff val="0"/>
          </a:schemeClr>
        </a:solidFill>
        <a:ln w="55000" cap="flat" cmpd="thickThin" algn="ctr">
          <a:solidFill>
            <a:schemeClr val="accent1">
              <a:tint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mn-MN" sz="1000" kern="1200" dirty="0" smtClean="0">
              <a:latin typeface="Arial" pitchFamily="34" charset="0"/>
              <a:cs typeface="Arial" pitchFamily="34" charset="0"/>
            </a:rPr>
            <a:t>2 дугаар бүлэг</a:t>
          </a:r>
          <a:endParaRPr lang="en-US" sz="1000" kern="1200" dirty="0">
            <a:latin typeface="Arial" pitchFamily="34" charset="0"/>
            <a:cs typeface="Arial" pitchFamily="34" charset="0"/>
          </a:endParaRPr>
        </a:p>
      </dsp:txBody>
      <dsp:txXfrm>
        <a:off x="3543389" y="1327474"/>
        <a:ext cx="1285674" cy="816403"/>
      </dsp:txXfrm>
    </dsp:sp>
    <dsp:sp modelId="{47334E25-FF11-4CF5-8101-2AA930E9A5BA}">
      <dsp:nvSpPr>
        <dsp:cNvPr id="0" name=""/>
        <dsp:cNvSpPr/>
      </dsp:nvSpPr>
      <dsp:spPr>
        <a:xfrm>
          <a:off x="3400536" y="2382084"/>
          <a:ext cx="1285674" cy="816403"/>
        </a:xfrm>
        <a:prstGeom prst="roundRect">
          <a:avLst>
            <a:gd name="adj" fmla="val 10000"/>
          </a:avLst>
        </a:prstGeom>
        <a:solidFill>
          <a:schemeClr val="accent1">
            <a:tint val="99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40E740-C36C-430E-B099-FBE79D7C3981}">
      <dsp:nvSpPr>
        <dsp:cNvPr id="0" name=""/>
        <dsp:cNvSpPr/>
      </dsp:nvSpPr>
      <dsp:spPr>
        <a:xfrm>
          <a:off x="3543389" y="2517794"/>
          <a:ext cx="1285674" cy="816403"/>
        </a:xfrm>
        <a:prstGeom prst="roundRect">
          <a:avLst>
            <a:gd name="adj" fmla="val 10000"/>
          </a:avLst>
        </a:prstGeom>
        <a:solidFill>
          <a:schemeClr val="lt1">
            <a:alpha val="90000"/>
            <a:hueOff val="0"/>
            <a:satOff val="0"/>
            <a:lumOff val="0"/>
            <a:alphaOff val="0"/>
          </a:schemeClr>
        </a:solidFill>
        <a:ln w="55000" cap="flat" cmpd="thickThin" algn="ctr">
          <a:solidFill>
            <a:schemeClr val="accent1">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mn-MN" sz="1000" kern="1200" dirty="0" smtClean="0">
              <a:latin typeface="Arial" pitchFamily="34" charset="0"/>
              <a:cs typeface="Arial" pitchFamily="34" charset="0"/>
            </a:rPr>
            <a:t>Дундаж компаниудад зоиулсан</a:t>
          </a:r>
          <a:endParaRPr lang="en-US" sz="1000" kern="1200" dirty="0">
            <a:latin typeface="Arial" pitchFamily="34" charset="0"/>
            <a:cs typeface="Arial" pitchFamily="34" charset="0"/>
          </a:endParaRPr>
        </a:p>
      </dsp:txBody>
      <dsp:txXfrm>
        <a:off x="3543389" y="2517794"/>
        <a:ext cx="1285674" cy="816403"/>
      </dsp:txXfrm>
    </dsp:sp>
    <dsp:sp modelId="{F591B061-6563-46DE-8C22-FF03137EAC9F}">
      <dsp:nvSpPr>
        <dsp:cNvPr id="0" name=""/>
        <dsp:cNvSpPr/>
      </dsp:nvSpPr>
      <dsp:spPr>
        <a:xfrm>
          <a:off x="3400536" y="3572404"/>
          <a:ext cx="1285674" cy="816403"/>
        </a:xfrm>
        <a:prstGeom prst="roundRect">
          <a:avLst>
            <a:gd name="adj" fmla="val 10000"/>
          </a:avLst>
        </a:prstGeom>
        <a:solidFill>
          <a:schemeClr val="accent1">
            <a:tint val="7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A2D507-A508-49EC-A915-51C73F91AC3E}">
      <dsp:nvSpPr>
        <dsp:cNvPr id="0" name=""/>
        <dsp:cNvSpPr/>
      </dsp:nvSpPr>
      <dsp:spPr>
        <a:xfrm>
          <a:off x="3543389" y="3708114"/>
          <a:ext cx="1285674" cy="816403"/>
        </a:xfrm>
        <a:prstGeom prst="roundRect">
          <a:avLst>
            <a:gd name="adj" fmla="val 10000"/>
          </a:avLst>
        </a:prstGeom>
        <a:solidFill>
          <a:schemeClr val="lt1">
            <a:alpha val="90000"/>
            <a:hueOff val="0"/>
            <a:satOff val="0"/>
            <a:lumOff val="0"/>
            <a:alphaOff val="0"/>
          </a:schemeClr>
        </a:solidFill>
        <a:ln w="55000" cap="flat" cmpd="thickThin"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mn-MN" sz="1000" kern="1200" dirty="0" smtClean="0">
              <a:latin typeface="Arial" pitchFamily="34" charset="0"/>
              <a:cs typeface="Arial" pitchFamily="34" charset="0"/>
            </a:rPr>
            <a:t>2 дүгээр бүсэд нийт 437 компани байна.</a:t>
          </a:r>
          <a:endParaRPr lang="en-US" sz="1000" kern="1200" dirty="0">
            <a:latin typeface="Arial" pitchFamily="34" charset="0"/>
            <a:cs typeface="Arial" pitchFamily="34" charset="0"/>
          </a:endParaRPr>
        </a:p>
      </dsp:txBody>
      <dsp:txXfrm>
        <a:off x="3543389" y="3708114"/>
        <a:ext cx="1285674" cy="816403"/>
      </dsp:txXfrm>
    </dsp:sp>
    <dsp:sp modelId="{E575C752-EDB3-48C5-A269-F6E39C088807}">
      <dsp:nvSpPr>
        <dsp:cNvPr id="0" name=""/>
        <dsp:cNvSpPr/>
      </dsp:nvSpPr>
      <dsp:spPr>
        <a:xfrm>
          <a:off x="4971916" y="1191764"/>
          <a:ext cx="1285674" cy="816403"/>
        </a:xfrm>
        <a:prstGeom prst="roundRect">
          <a:avLst>
            <a:gd name="adj" fmla="val 10000"/>
          </a:avLst>
        </a:prstGeom>
        <a:solidFill>
          <a:schemeClr val="accent1">
            <a:shade val="8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8A5CA2-5659-4A87-9CCB-7915FACC3FC0}">
      <dsp:nvSpPr>
        <dsp:cNvPr id="0" name=""/>
        <dsp:cNvSpPr/>
      </dsp:nvSpPr>
      <dsp:spPr>
        <a:xfrm>
          <a:off x="5114768" y="1327474"/>
          <a:ext cx="1285674" cy="816403"/>
        </a:xfrm>
        <a:prstGeom prst="roundRect">
          <a:avLst>
            <a:gd name="adj" fmla="val 10000"/>
          </a:avLst>
        </a:prstGeom>
        <a:solidFill>
          <a:schemeClr val="lt1">
            <a:alpha val="90000"/>
            <a:hueOff val="0"/>
            <a:satOff val="0"/>
            <a:lumOff val="0"/>
            <a:alphaOff val="0"/>
          </a:schemeClr>
        </a:solidFill>
        <a:ln w="55000" cap="flat" cmpd="thickThin" algn="ctr">
          <a:solidFill>
            <a:schemeClr val="accent1">
              <a:tint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mn-MN" sz="1000" kern="1200" dirty="0" smtClean="0">
              <a:latin typeface="Arial" pitchFamily="34" charset="0"/>
              <a:cs typeface="Arial" pitchFamily="34" charset="0"/>
            </a:rPr>
            <a:t>Үүсэж буй болон хурдацтай өндөр өсөлттэй хувьцааны бүлэг /</a:t>
          </a:r>
          <a:r>
            <a:rPr lang="en-US" sz="1000" kern="1200" dirty="0" smtClean="0">
              <a:latin typeface="Arial" pitchFamily="34" charset="0"/>
              <a:cs typeface="Arial" pitchFamily="34" charset="0"/>
            </a:rPr>
            <a:t>MOTHERS/</a:t>
          </a:r>
          <a:endParaRPr lang="en-US" sz="1000" kern="1200" dirty="0">
            <a:latin typeface="Arial" pitchFamily="34" charset="0"/>
            <a:cs typeface="Arial" pitchFamily="34" charset="0"/>
          </a:endParaRPr>
        </a:p>
      </dsp:txBody>
      <dsp:txXfrm>
        <a:off x="5114768" y="1327474"/>
        <a:ext cx="1285674" cy="816403"/>
      </dsp:txXfrm>
    </dsp:sp>
    <dsp:sp modelId="{F071F995-1C6D-4FCB-A7AB-97254052B735}">
      <dsp:nvSpPr>
        <dsp:cNvPr id="0" name=""/>
        <dsp:cNvSpPr/>
      </dsp:nvSpPr>
      <dsp:spPr>
        <a:xfrm>
          <a:off x="4971916" y="2382084"/>
          <a:ext cx="1285674" cy="816403"/>
        </a:xfrm>
        <a:prstGeom prst="roundRect">
          <a:avLst>
            <a:gd name="adj" fmla="val 10000"/>
          </a:avLst>
        </a:prstGeom>
        <a:solidFill>
          <a:schemeClr val="accent1">
            <a:tint val="99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A52F60-CD3C-4A66-B854-E0C3623BE44B}">
      <dsp:nvSpPr>
        <dsp:cNvPr id="0" name=""/>
        <dsp:cNvSpPr/>
      </dsp:nvSpPr>
      <dsp:spPr>
        <a:xfrm>
          <a:off x="5114768" y="2517794"/>
          <a:ext cx="1285674" cy="816403"/>
        </a:xfrm>
        <a:prstGeom prst="roundRect">
          <a:avLst>
            <a:gd name="adj" fmla="val 10000"/>
          </a:avLst>
        </a:prstGeom>
        <a:solidFill>
          <a:schemeClr val="lt1">
            <a:alpha val="90000"/>
            <a:hueOff val="0"/>
            <a:satOff val="0"/>
            <a:lumOff val="0"/>
            <a:alphaOff val="0"/>
          </a:schemeClr>
        </a:solidFill>
        <a:ln w="55000" cap="flat" cmpd="thickThin" algn="ctr">
          <a:solidFill>
            <a:schemeClr val="accent1">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mn-MN" sz="1000" kern="1200" dirty="0" smtClean="0">
              <a:latin typeface="Arial" pitchFamily="34" charset="0"/>
              <a:cs typeface="Arial" pitchFamily="34" charset="0"/>
            </a:rPr>
            <a:t>Их хурдацтай өндөр өсөлттэй гарч ирж буй компаниудад зориулсан.</a:t>
          </a:r>
          <a:endParaRPr lang="en-US" sz="1000" kern="1200" dirty="0">
            <a:latin typeface="Arial" pitchFamily="34" charset="0"/>
            <a:cs typeface="Arial" pitchFamily="34" charset="0"/>
          </a:endParaRPr>
        </a:p>
      </dsp:txBody>
      <dsp:txXfrm>
        <a:off x="5114768" y="2517794"/>
        <a:ext cx="1285674" cy="816403"/>
      </dsp:txXfrm>
    </dsp:sp>
    <dsp:sp modelId="{343B185D-3542-45F0-AE09-150571AD7023}">
      <dsp:nvSpPr>
        <dsp:cNvPr id="0" name=""/>
        <dsp:cNvSpPr/>
      </dsp:nvSpPr>
      <dsp:spPr>
        <a:xfrm>
          <a:off x="4971916" y="3572404"/>
          <a:ext cx="1285674" cy="816403"/>
        </a:xfrm>
        <a:prstGeom prst="roundRect">
          <a:avLst>
            <a:gd name="adj" fmla="val 10000"/>
          </a:avLst>
        </a:prstGeom>
        <a:solidFill>
          <a:schemeClr val="accent1">
            <a:tint val="7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6194E1-EBE0-4F32-81D5-CC41FE7CC3AF}">
      <dsp:nvSpPr>
        <dsp:cNvPr id="0" name=""/>
        <dsp:cNvSpPr/>
      </dsp:nvSpPr>
      <dsp:spPr>
        <a:xfrm>
          <a:off x="5114768" y="3708114"/>
          <a:ext cx="1285674" cy="816403"/>
        </a:xfrm>
        <a:prstGeom prst="roundRect">
          <a:avLst>
            <a:gd name="adj" fmla="val 10000"/>
          </a:avLst>
        </a:prstGeom>
        <a:solidFill>
          <a:schemeClr val="lt1">
            <a:alpha val="90000"/>
            <a:hueOff val="0"/>
            <a:satOff val="0"/>
            <a:lumOff val="0"/>
            <a:alphaOff val="0"/>
          </a:schemeClr>
        </a:solidFill>
        <a:ln w="55000" cap="flat" cmpd="thickThin"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latin typeface="Arial" pitchFamily="34" charset="0"/>
              <a:cs typeface="Arial" pitchFamily="34" charset="0"/>
            </a:rPr>
            <a:t>MOTHERS </a:t>
          </a:r>
          <a:r>
            <a:rPr lang="mn-MN" sz="1000" kern="1200" dirty="0" smtClean="0">
              <a:latin typeface="Arial" pitchFamily="34" charset="0"/>
              <a:cs typeface="Arial" pitchFamily="34" charset="0"/>
            </a:rPr>
            <a:t>бүсэд 182 компани байна.</a:t>
          </a:r>
          <a:endParaRPr lang="en-US" sz="1000" kern="1200" dirty="0">
            <a:latin typeface="Arial" pitchFamily="34" charset="0"/>
            <a:cs typeface="Arial" pitchFamily="34" charset="0"/>
          </a:endParaRPr>
        </a:p>
      </dsp:txBody>
      <dsp:txXfrm>
        <a:off x="5114768" y="3708114"/>
        <a:ext cx="1285674" cy="81640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07CD850-B9DC-43AF-AEFD-4AD45C9FA0E1}" type="datetimeFigureOut">
              <a:rPr lang="en-US" smtClean="0"/>
              <a:pPr/>
              <a:t>2/26/2015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12CFED0-9732-4AD8-8D2B-0FFB59BC393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07CD850-B9DC-43AF-AEFD-4AD45C9FA0E1}" type="datetimeFigureOut">
              <a:rPr lang="en-US" smtClean="0"/>
              <a:pPr/>
              <a:t>2/26/2015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12CFED0-9732-4AD8-8D2B-0FFB59BC3936}"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07CD850-B9DC-43AF-AEFD-4AD45C9FA0E1}" type="datetimeFigureOut">
              <a:rPr lang="en-US" smtClean="0"/>
              <a:pPr/>
              <a:t>2/26/2015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12CFED0-9732-4AD8-8D2B-0FFB59BC3936}"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07CD850-B9DC-43AF-AEFD-4AD45C9FA0E1}" type="datetimeFigureOut">
              <a:rPr lang="en-US" smtClean="0"/>
              <a:pPr/>
              <a:t>2/26/2015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12CFED0-9732-4AD8-8D2B-0FFB59BC3936}"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07CD850-B9DC-43AF-AEFD-4AD45C9FA0E1}" type="datetimeFigureOut">
              <a:rPr lang="en-US" smtClean="0"/>
              <a:pPr/>
              <a:t>2/26/2015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12CFED0-9732-4AD8-8D2B-0FFB59BC393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07CD850-B9DC-43AF-AEFD-4AD45C9FA0E1}" type="datetimeFigureOut">
              <a:rPr lang="en-US" smtClean="0"/>
              <a:pPr/>
              <a:t>2/26/2015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12CFED0-9732-4AD8-8D2B-0FFB59BC3936}"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07CD850-B9DC-43AF-AEFD-4AD45C9FA0E1}" type="datetimeFigureOut">
              <a:rPr lang="en-US" smtClean="0"/>
              <a:pPr/>
              <a:t>2/26/2015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12CFED0-9732-4AD8-8D2B-0FFB59BC393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07CD850-B9DC-43AF-AEFD-4AD45C9FA0E1}" type="datetimeFigureOut">
              <a:rPr lang="en-US" smtClean="0"/>
              <a:pPr/>
              <a:t>2/26/2015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12CFED0-9732-4AD8-8D2B-0FFB59BC393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07CD850-B9DC-43AF-AEFD-4AD45C9FA0E1}" type="datetimeFigureOut">
              <a:rPr lang="en-US" smtClean="0"/>
              <a:pPr/>
              <a:t>2/26/2015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12CFED0-9732-4AD8-8D2B-0FFB59BC3936}"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07CD850-B9DC-43AF-AEFD-4AD45C9FA0E1}" type="datetimeFigureOut">
              <a:rPr lang="en-US" smtClean="0"/>
              <a:pPr/>
              <a:t>2/26/2015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12CFED0-9732-4AD8-8D2B-0FFB59BC393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07CD850-B9DC-43AF-AEFD-4AD45C9FA0E1}" type="datetimeFigureOut">
              <a:rPr lang="en-US" smtClean="0"/>
              <a:pPr/>
              <a:t>2/26/2015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12CFED0-9732-4AD8-8D2B-0FFB59BC393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07CD850-B9DC-43AF-AEFD-4AD45C9FA0E1}" type="datetimeFigureOut">
              <a:rPr lang="en-US" smtClean="0"/>
              <a:pPr/>
              <a:t>2/26/2015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12CFED0-9732-4AD8-8D2B-0FFB59BC393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mn-MN" dirty="0" smtClean="0">
                <a:latin typeface="Arial" pitchFamily="34" charset="0"/>
                <a:cs typeface="Arial" pitchFamily="34" charset="0"/>
              </a:rPr>
              <a:t>Токиогийн хөрөнгийн бирж</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a:bodyPr>
          <a:lstStyle/>
          <a:p>
            <a:endParaRPr lang="mn-MN" dirty="0" smtClean="0">
              <a:latin typeface="Arial" pitchFamily="34" charset="0"/>
              <a:cs typeface="Arial" pitchFamily="34" charset="0"/>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smtClean="0">
                <a:latin typeface="Arial" pitchFamily="34" charset="0"/>
                <a:cs typeface="Arial" pitchFamily="34" charset="0"/>
              </a:rPr>
              <a:t>Биржийн товч танилцуулга</a:t>
            </a:r>
          </a:p>
          <a:p>
            <a:r>
              <a:rPr lang="mn-MN" dirty="0" smtClean="0">
                <a:latin typeface="Arial" pitchFamily="34" charset="0"/>
                <a:cs typeface="Arial" pitchFamily="34" charset="0"/>
              </a:rPr>
              <a:t>Гол индексийн талаарх танилцуулга</a:t>
            </a:r>
          </a:p>
          <a:p>
            <a:r>
              <a:rPr lang="mn-MN" dirty="0" smtClean="0">
                <a:latin typeface="Arial" pitchFamily="34" charset="0"/>
                <a:cs typeface="Arial" pitchFamily="34" charset="0"/>
              </a:rPr>
              <a:t>Тухайн бирж дээр хувьцаа нь зарагддаг төлөөлөгч нэг компанийн танилцуулга</a:t>
            </a:r>
          </a:p>
          <a:p>
            <a:endParaRPr lang="en-US" dirty="0"/>
          </a:p>
        </p:txBody>
      </p:sp>
      <p:sp>
        <p:nvSpPr>
          <p:cNvPr id="2" name="Title 1"/>
          <p:cNvSpPr>
            <a:spLocks noGrp="1"/>
          </p:cNvSpPr>
          <p:nvPr>
            <p:ph type="title"/>
          </p:nvPr>
        </p:nvSpPr>
        <p:spPr/>
        <p:txBody>
          <a:bodyPr/>
          <a:lstStyle/>
          <a:p>
            <a:r>
              <a:rPr lang="mn-MN" dirty="0" smtClean="0">
                <a:latin typeface="Arial" pitchFamily="34" charset="0"/>
                <a:cs typeface="Arial" pitchFamily="34" charset="0"/>
              </a:rPr>
              <a:t>Агуулга </a:t>
            </a:r>
            <a:endParaRPr lang="en-US"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mn-MN" dirty="0" smtClean="0">
                <a:latin typeface="Arial" pitchFamily="34" charset="0"/>
                <a:cs typeface="Arial" pitchFamily="34" charset="0"/>
              </a:rPr>
              <a:t>Токиогийн </a:t>
            </a:r>
            <a:r>
              <a:rPr lang="mn-MN" dirty="0">
                <a:latin typeface="Arial" pitchFamily="34" charset="0"/>
                <a:cs typeface="Arial" pitchFamily="34" charset="0"/>
              </a:rPr>
              <a:t>хөрөнгийн бирж 1878 /05/15нд </a:t>
            </a:r>
            <a:r>
              <a:rPr lang="mn-MN" dirty="0" smtClean="0">
                <a:latin typeface="Arial" pitchFamily="34" charset="0"/>
                <a:cs typeface="Arial" pitchFamily="34" charset="0"/>
              </a:rPr>
              <a:t>байгуулагдсан.</a:t>
            </a:r>
          </a:p>
          <a:p>
            <a:r>
              <a:rPr lang="mn-MN" dirty="0" smtClean="0">
                <a:latin typeface="Arial" pitchFamily="34" charset="0"/>
                <a:cs typeface="Arial" pitchFamily="34" charset="0"/>
              </a:rPr>
              <a:t>Анхны </a:t>
            </a:r>
            <a:r>
              <a:rPr lang="mn-MN" dirty="0">
                <a:latin typeface="Arial" pitchFamily="34" charset="0"/>
                <a:cs typeface="Arial" pitchFamily="34" charset="0"/>
              </a:rPr>
              <a:t>арилжааны жагсаалтыг 1878/07/15нд бичиж байсан. </a:t>
            </a:r>
          </a:p>
          <a:p>
            <a:r>
              <a:rPr lang="mn-MN" dirty="0" smtClean="0">
                <a:latin typeface="Arial" pitchFamily="34" charset="0"/>
                <a:cs typeface="Arial" pitchFamily="34" charset="0"/>
              </a:rPr>
              <a:t>Үндэсний </a:t>
            </a:r>
            <a:r>
              <a:rPr lang="mn-MN" dirty="0">
                <a:latin typeface="Arial" pitchFamily="34" charset="0"/>
                <a:cs typeface="Arial" pitchFamily="34" charset="0"/>
              </a:rPr>
              <a:t>банкын үнэт цаасыг 1878/09/20нд арилжаалсан. </a:t>
            </a:r>
            <a:endParaRPr lang="mn-MN" dirty="0" smtClean="0">
              <a:latin typeface="Arial" pitchFamily="34" charset="0"/>
              <a:cs typeface="Arial" pitchFamily="34" charset="0"/>
            </a:endParaRPr>
          </a:p>
          <a:p>
            <a:r>
              <a:rPr lang="mn-MN" dirty="0" smtClean="0">
                <a:latin typeface="Arial" pitchFamily="34" charset="0"/>
                <a:cs typeface="Arial" pitchFamily="34" charset="0"/>
              </a:rPr>
              <a:t>Токиогийн </a:t>
            </a:r>
            <a:r>
              <a:rPr lang="mn-MN" dirty="0">
                <a:latin typeface="Arial" pitchFamily="34" charset="0"/>
                <a:cs typeface="Arial" pitchFamily="34" charset="0"/>
              </a:rPr>
              <a:t>хөрөнгийн бирж 1949/04/01 танилцуулга зохион байгуулж, 05/16нд нээлтэй хийсэн. </a:t>
            </a:r>
            <a:r>
              <a:rPr lang="mn-MN" dirty="0" smtClean="0">
                <a:latin typeface="Arial" pitchFamily="34" charset="0"/>
                <a:cs typeface="Arial" pitchFamily="34" charset="0"/>
              </a:rPr>
              <a:t>2007/08/01 </a:t>
            </a:r>
            <a:r>
              <a:rPr lang="mn-MN" dirty="0">
                <a:latin typeface="Arial" pitchFamily="34" charset="0"/>
                <a:cs typeface="Arial" pitchFamily="34" charset="0"/>
              </a:rPr>
              <a:t>Токиогийн хөрөнгийн бирж групп байгуулагдсан.</a:t>
            </a:r>
            <a:endParaRPr lang="en-US" dirty="0">
              <a:latin typeface="Arial" pitchFamily="34" charset="0"/>
              <a:cs typeface="Arial" pitchFamily="34" charset="0"/>
            </a:endParaRPr>
          </a:p>
        </p:txBody>
      </p:sp>
      <p:sp>
        <p:nvSpPr>
          <p:cNvPr id="2" name="Title 1"/>
          <p:cNvSpPr>
            <a:spLocks noGrp="1"/>
          </p:cNvSpPr>
          <p:nvPr>
            <p:ph type="title"/>
          </p:nvPr>
        </p:nvSpPr>
        <p:spPr/>
        <p:txBody>
          <a:bodyPr>
            <a:normAutofit/>
          </a:bodyPr>
          <a:lstStyle/>
          <a:p>
            <a:r>
              <a:rPr lang="mn-MN" dirty="0" smtClean="0">
                <a:latin typeface="Arial" pitchFamily="34" charset="0"/>
                <a:cs typeface="Arial" pitchFamily="34" charset="0"/>
              </a:rPr>
              <a:t>Биржийн товч танилцуулга</a:t>
            </a:r>
            <a:endParaRPr lang="en-US"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mn-MN" dirty="0" smtClean="0">
                <a:latin typeface="Arial" pitchFamily="34" charset="0"/>
                <a:cs typeface="Arial" pitchFamily="34" charset="0"/>
              </a:rPr>
              <a:t>Биржид </a:t>
            </a:r>
            <a:r>
              <a:rPr lang="mn-MN" dirty="0">
                <a:latin typeface="Arial" pitchFamily="34" charset="0"/>
                <a:cs typeface="Arial" pitchFamily="34" charset="0"/>
              </a:rPr>
              <a:t>үнэт цаас арилжаалах зөвшөөрөл -</a:t>
            </a:r>
            <a:r>
              <a:rPr lang="mn-MN" dirty="0" smtClean="0">
                <a:latin typeface="Arial" pitchFamily="34" charset="0"/>
                <a:cs typeface="Arial" pitchFamily="34" charset="0"/>
              </a:rPr>
              <a:t>2292  </a:t>
            </a:r>
            <a:r>
              <a:rPr lang="mn-MN" dirty="0">
                <a:latin typeface="Arial" pitchFamily="34" charset="0"/>
                <a:cs typeface="Arial" pitchFamily="34" charset="0"/>
              </a:rPr>
              <a:t>Дотоод : 2281 харин Гадаадад: 11 </a:t>
            </a:r>
          </a:p>
          <a:p>
            <a:r>
              <a:rPr lang="mn-MN" dirty="0" smtClean="0">
                <a:latin typeface="Arial" pitchFamily="34" charset="0"/>
                <a:cs typeface="Arial" pitchFamily="34" charset="0"/>
              </a:rPr>
              <a:t>Дэлхийн </a:t>
            </a:r>
            <a:r>
              <a:rPr lang="mn-MN" dirty="0">
                <a:latin typeface="Arial" pitchFamily="34" charset="0"/>
                <a:cs typeface="Arial" pitchFamily="34" charset="0"/>
              </a:rPr>
              <a:t>үнэт цаасны зах зээлд 3-т </a:t>
            </a:r>
            <a:r>
              <a:rPr lang="mn-MN" dirty="0" smtClean="0">
                <a:latin typeface="Arial" pitchFamily="34" charset="0"/>
                <a:cs typeface="Arial" pitchFamily="34" charset="0"/>
              </a:rPr>
              <a:t>ордог.</a:t>
            </a:r>
          </a:p>
          <a:p>
            <a:r>
              <a:rPr lang="mn-MN" dirty="0" smtClean="0">
                <a:latin typeface="Arial" pitchFamily="34" charset="0"/>
                <a:cs typeface="Arial" pitchFamily="34" charset="0"/>
              </a:rPr>
              <a:t>Хөрөнгийн </a:t>
            </a:r>
            <a:r>
              <a:rPr lang="mn-MN" dirty="0">
                <a:latin typeface="Arial" pitchFamily="34" charset="0"/>
                <a:cs typeface="Arial" pitchFamily="34" charset="0"/>
              </a:rPr>
              <a:t>биржийн капитал: 2011 оны байдлаар 3,3 триллон америк </a:t>
            </a:r>
            <a:r>
              <a:rPr lang="mn-MN" dirty="0" smtClean="0">
                <a:latin typeface="Arial" pitchFamily="34" charset="0"/>
                <a:cs typeface="Arial" pitchFamily="34" charset="0"/>
              </a:rPr>
              <a:t>доллар</a:t>
            </a:r>
          </a:p>
          <a:p>
            <a:r>
              <a:rPr lang="en-US" dirty="0" smtClean="0">
                <a:latin typeface="Arial" pitchFamily="34" charset="0"/>
                <a:cs typeface="Arial" pitchFamily="34" charset="0"/>
              </a:rPr>
              <a:t>2013 </a:t>
            </a:r>
            <a:r>
              <a:rPr lang="mn-MN" dirty="0">
                <a:latin typeface="Arial" pitchFamily="34" charset="0"/>
                <a:cs typeface="Arial" pitchFamily="34" charset="0"/>
              </a:rPr>
              <a:t>оны 01 дүгээр сарын 01 өдөр Японы хөрөнгийн биржтэй Осокагийн үнэт цаасны биржийг нэгтгэсэн.</a:t>
            </a:r>
            <a:endParaRPr lang="en-US" dirty="0">
              <a:latin typeface="Arial" pitchFamily="34" charset="0"/>
              <a:cs typeface="Arial" pitchFamily="34" charset="0"/>
            </a:endParaRPr>
          </a:p>
        </p:txBody>
      </p:sp>
      <p:sp>
        <p:nvSpPr>
          <p:cNvPr id="2" name="Title 1"/>
          <p:cNvSpPr>
            <a:spLocks noGrp="1"/>
          </p:cNvSpPr>
          <p:nvPr>
            <p:ph type="title"/>
          </p:nvPr>
        </p:nvSpPr>
        <p:spPr/>
        <p:txBody>
          <a:bodyPr/>
          <a:lstStyle/>
          <a:p>
            <a:r>
              <a:rPr lang="mn-MN" dirty="0" smtClean="0">
                <a:latin typeface="Arial" pitchFamily="34" charset="0"/>
                <a:cs typeface="Arial" pitchFamily="34" charset="0"/>
              </a:rPr>
              <a:t>Биржийн тухай</a:t>
            </a:r>
            <a:endParaRPr lang="en-US"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ormAutofit fontScale="90000"/>
          </a:bodyPr>
          <a:lstStyle/>
          <a:p>
            <a:r>
              <a:rPr lang="mn-MN" dirty="0" smtClean="0">
                <a:latin typeface="Arial" pitchFamily="34" charset="0"/>
                <a:cs typeface="Arial" pitchFamily="34" charset="0"/>
              </a:rPr>
              <a:t>Биржийн бүтэц, зохион байгуулалт</a:t>
            </a:r>
            <a:endParaRPr lang="en-US"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smtClean="0"/>
              <a:t> </a:t>
            </a:r>
            <a:r>
              <a:rPr lang="mn-MN" dirty="0">
                <a:latin typeface="Arial" pitchFamily="34" charset="0"/>
                <a:cs typeface="Arial" pitchFamily="34" charset="0"/>
              </a:rPr>
              <a:t>Дотоодын хувьцаа </a:t>
            </a:r>
            <a:endParaRPr lang="mn-MN" dirty="0" smtClean="0">
              <a:latin typeface="Arial" pitchFamily="34" charset="0"/>
              <a:cs typeface="Arial" pitchFamily="34" charset="0"/>
            </a:endParaRPr>
          </a:p>
          <a:p>
            <a:r>
              <a:rPr lang="mn-MN" dirty="0" smtClean="0">
                <a:latin typeface="Arial" pitchFamily="34" charset="0"/>
                <a:cs typeface="Arial" pitchFamily="34" charset="0"/>
              </a:rPr>
              <a:t> </a:t>
            </a:r>
            <a:r>
              <a:rPr lang="en-US" dirty="0">
                <a:latin typeface="Arial" pitchFamily="34" charset="0"/>
                <a:cs typeface="Arial" pitchFamily="34" charset="0"/>
              </a:rPr>
              <a:t>Futures </a:t>
            </a:r>
            <a:r>
              <a:rPr lang="mn-MN" dirty="0">
                <a:latin typeface="Arial" pitchFamily="34" charset="0"/>
                <a:cs typeface="Arial" pitchFamily="34" charset="0"/>
              </a:rPr>
              <a:t>болон </a:t>
            </a:r>
            <a:r>
              <a:rPr lang="en-US" dirty="0">
                <a:latin typeface="Arial" pitchFamily="34" charset="0"/>
                <a:cs typeface="Arial" pitchFamily="34" charset="0"/>
              </a:rPr>
              <a:t>Options </a:t>
            </a:r>
            <a:endParaRPr lang="mn-MN" dirty="0" smtClean="0">
              <a:latin typeface="Arial" pitchFamily="34" charset="0"/>
              <a:cs typeface="Arial" pitchFamily="34" charset="0"/>
            </a:endParaRPr>
          </a:p>
          <a:p>
            <a:r>
              <a:rPr lang="en-US" dirty="0" smtClean="0">
                <a:latin typeface="Arial" pitchFamily="34" charset="0"/>
                <a:cs typeface="Arial" pitchFamily="34" charset="0"/>
              </a:rPr>
              <a:t> </a:t>
            </a:r>
            <a:r>
              <a:rPr lang="mn-MN" dirty="0">
                <a:latin typeface="Arial" pitchFamily="34" charset="0"/>
                <a:cs typeface="Arial" pitchFamily="34" charset="0"/>
              </a:rPr>
              <a:t>Бусад бүтээгдэхүүн </a:t>
            </a:r>
          </a:p>
          <a:p>
            <a:pPr lvl="2">
              <a:buFont typeface="Courier New" pitchFamily="49" charset="0"/>
              <a:buChar char="o"/>
            </a:pPr>
            <a:r>
              <a:rPr lang="mn-MN" dirty="0" smtClean="0">
                <a:latin typeface="Arial" pitchFamily="34" charset="0"/>
                <a:cs typeface="Arial" pitchFamily="34" charset="0"/>
              </a:rPr>
              <a:t> </a:t>
            </a:r>
            <a:r>
              <a:rPr lang="mn-MN" dirty="0">
                <a:latin typeface="Arial" pitchFamily="34" charset="0"/>
                <a:cs typeface="Arial" pitchFamily="34" charset="0"/>
              </a:rPr>
              <a:t>Гадаадын хувьцаа Бонд </a:t>
            </a:r>
            <a:endParaRPr lang="mn-MN" dirty="0" smtClean="0">
              <a:latin typeface="Arial" pitchFamily="34" charset="0"/>
              <a:cs typeface="Arial" pitchFamily="34" charset="0"/>
            </a:endParaRPr>
          </a:p>
          <a:p>
            <a:pPr lvl="2">
              <a:buFont typeface="Courier New" pitchFamily="49" charset="0"/>
              <a:buChar char="o"/>
            </a:pPr>
            <a:r>
              <a:rPr lang="en-US" dirty="0" smtClean="0">
                <a:latin typeface="Arial" pitchFamily="34" charset="0"/>
                <a:cs typeface="Arial" pitchFamily="34" charset="0"/>
              </a:rPr>
              <a:t>Exchange </a:t>
            </a:r>
            <a:r>
              <a:rPr lang="en-US" dirty="0">
                <a:latin typeface="Arial" pitchFamily="34" charset="0"/>
                <a:cs typeface="Arial" pitchFamily="34" charset="0"/>
              </a:rPr>
              <a:t>Traded Fund / </a:t>
            </a:r>
            <a:r>
              <a:rPr lang="mn-MN" dirty="0">
                <a:latin typeface="Arial" pitchFamily="34" charset="0"/>
                <a:cs typeface="Arial" pitchFamily="34" charset="0"/>
              </a:rPr>
              <a:t>арилжаа солилцох </a:t>
            </a:r>
            <a:r>
              <a:rPr lang="mn-MN" dirty="0" smtClean="0">
                <a:latin typeface="Arial" pitchFamily="34" charset="0"/>
                <a:cs typeface="Arial" pitchFamily="34" charset="0"/>
              </a:rPr>
              <a:t>сан </a:t>
            </a:r>
          </a:p>
          <a:p>
            <a:pPr lvl="2">
              <a:buFont typeface="Courier New" pitchFamily="49" charset="0"/>
              <a:buChar char="o"/>
            </a:pPr>
            <a:r>
              <a:rPr lang="en-US" dirty="0" smtClean="0">
                <a:latin typeface="Arial" pitchFamily="34" charset="0"/>
                <a:cs typeface="Arial" pitchFamily="34" charset="0"/>
              </a:rPr>
              <a:t>Real </a:t>
            </a:r>
            <a:r>
              <a:rPr lang="en-US" dirty="0">
                <a:latin typeface="Arial" pitchFamily="34" charset="0"/>
                <a:cs typeface="Arial" pitchFamily="34" charset="0"/>
              </a:rPr>
              <a:t>Estate Investment Trusts/</a:t>
            </a:r>
            <a:r>
              <a:rPr lang="mn-MN" dirty="0">
                <a:latin typeface="Arial" pitchFamily="34" charset="0"/>
                <a:cs typeface="Arial" pitchFamily="34" charset="0"/>
              </a:rPr>
              <a:t>бодит хөрөнгө оруулалт </a:t>
            </a:r>
            <a:endParaRPr lang="en-US" dirty="0">
              <a:latin typeface="Arial" pitchFamily="34" charset="0"/>
              <a:cs typeface="Arial" pitchFamily="34" charset="0"/>
            </a:endParaRPr>
          </a:p>
        </p:txBody>
      </p:sp>
      <p:sp>
        <p:nvSpPr>
          <p:cNvPr id="2" name="Title 1"/>
          <p:cNvSpPr>
            <a:spLocks noGrp="1"/>
          </p:cNvSpPr>
          <p:nvPr>
            <p:ph type="title"/>
          </p:nvPr>
        </p:nvSpPr>
        <p:spPr/>
        <p:txBody>
          <a:bodyPr/>
          <a:lstStyle/>
          <a:p>
            <a:r>
              <a:rPr lang="mn-MN" dirty="0" smtClean="0">
                <a:latin typeface="Arial" pitchFamily="34" charset="0"/>
                <a:cs typeface="Arial" pitchFamily="34" charset="0"/>
              </a:rPr>
              <a:t>Бүтээгдэхүүн</a:t>
            </a:r>
            <a:endParaRPr lang="en-US"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1143000"/>
          <a:ext cx="8229600" cy="5386920"/>
        </p:xfrm>
        <a:graphic>
          <a:graphicData uri="http://schemas.openxmlformats.org/drawingml/2006/table">
            <a:tbl>
              <a:tblPr firstRow="1" bandRow="1">
                <a:tableStyleId>{5940675A-B579-460E-94D1-54222C63F5DA}</a:tableStyleId>
              </a:tblPr>
              <a:tblGrid>
                <a:gridCol w="2057400"/>
                <a:gridCol w="2057400"/>
                <a:gridCol w="2057400"/>
                <a:gridCol w="2057400"/>
              </a:tblGrid>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cs typeface="Angsana New" pitchFamily="18" charset="-34"/>
                        </a:rPr>
                        <a:t>Хувьцаа эзэмшигчийн тоо </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2,200</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800</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300</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Арилжих боломжтой хувьцааны тоо</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20,000</a:t>
                      </a:r>
                      <a:r>
                        <a:rPr kumimoji="1" lang="mn-MN" sz="1000" b="0" i="0" u="none" strike="noStrike" cap="none" normalizeH="0" baseline="0" dirty="0" smtClean="0">
                          <a:ln>
                            <a:noFill/>
                          </a:ln>
                          <a:solidFill>
                            <a:schemeClr val="tx1"/>
                          </a:solidFill>
                          <a:effectLst/>
                          <a:latin typeface="Arial" charset="0"/>
                          <a:ea typeface="ＭＳ Ｐゴシック" pitchFamily="50" charset="-128"/>
                        </a:rPr>
                        <a:t> нэгж</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4,000 </a:t>
                      </a:r>
                      <a:r>
                        <a:rPr kumimoji="1" lang="mn-MN" sz="1000" b="0" i="0" u="none" strike="noStrike" cap="none" normalizeH="0" baseline="0" dirty="0" smtClean="0">
                          <a:ln>
                            <a:noFill/>
                          </a:ln>
                          <a:solidFill>
                            <a:schemeClr val="tx1"/>
                          </a:solidFill>
                          <a:effectLst/>
                          <a:latin typeface="Arial" charset="0"/>
                          <a:ea typeface="ＭＳ Ｐゴシック" pitchFamily="50" charset="-128"/>
                        </a:rPr>
                        <a:t>нэгж</a:t>
                      </a:r>
                      <a:endParaRPr kumimoji="1" lang="en-US"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2,000</a:t>
                      </a:r>
                      <a:r>
                        <a:rPr kumimoji="1" lang="mn-MN" sz="1000" b="0" i="0" u="none" strike="noStrike" cap="none" normalizeH="0" baseline="0" dirty="0" smtClean="0">
                          <a:ln>
                            <a:noFill/>
                          </a:ln>
                          <a:solidFill>
                            <a:schemeClr val="tx1"/>
                          </a:solidFill>
                          <a:effectLst/>
                          <a:latin typeface="Arial" charset="0"/>
                          <a:ea typeface="ＭＳ Ｐゴシック" pitchFamily="50" charset="-128"/>
                        </a:rPr>
                        <a:t> нэгж</a:t>
                      </a:r>
                      <a:endParaRPr kumimoji="1" lang="en-US"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Арилжих боломжтой хувьцааны зах зээлийн өртөг </a:t>
                      </a:r>
                      <a:r>
                        <a:rPr kumimoji="1" lang="en-US" sz="1000" b="0" i="0" u="none" strike="noStrike" cap="none" normalizeH="0" baseline="0" dirty="0" smtClean="0">
                          <a:ln>
                            <a:noFill/>
                          </a:ln>
                          <a:solidFill>
                            <a:schemeClr val="tx1"/>
                          </a:solidFill>
                          <a:effectLst/>
                          <a:latin typeface="Arial" charset="0"/>
                          <a:ea typeface="ＭＳ Ｐゴシック" pitchFamily="50" charset="-128"/>
                        </a:rPr>
                        <a:t>(</a:t>
                      </a:r>
                      <a:r>
                        <a:rPr kumimoji="1" lang="mn-MN" sz="1000" b="0" i="0" u="none" strike="noStrike" cap="none" normalizeH="0" baseline="0" dirty="0" smtClean="0">
                          <a:ln>
                            <a:noFill/>
                          </a:ln>
                          <a:solidFill>
                            <a:schemeClr val="tx1"/>
                          </a:solidFill>
                          <a:effectLst/>
                          <a:latin typeface="Arial" charset="0"/>
                          <a:ea typeface="ＭＳ Ｐゴシック" pitchFamily="50" charset="-128"/>
                        </a:rPr>
                        <a:t>капитализаци</a:t>
                      </a:r>
                      <a:r>
                        <a:rPr kumimoji="1" lang="en-US" sz="1000" b="0" i="0" u="none" strike="noStrike" cap="none" normalizeH="0" baseline="0" dirty="0" smtClean="0">
                          <a:ln>
                            <a:noFill/>
                          </a:ln>
                          <a:solidFill>
                            <a:schemeClr val="tx1"/>
                          </a:solidFill>
                          <a:effectLst/>
                          <a:latin typeface="Arial" charset="0"/>
                          <a:ea typeface="ＭＳ Ｐゴシック" pitchFamily="50" charset="-128"/>
                        </a:rPr>
                        <a:t>)</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gridSpan="2">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1" i="0" u="sng" strike="noStrike" cap="none" normalizeH="0" baseline="0" dirty="0" smtClean="0">
                          <a:ln>
                            <a:noFill/>
                          </a:ln>
                          <a:solidFill>
                            <a:schemeClr val="accent2"/>
                          </a:solidFill>
                          <a:effectLst/>
                          <a:latin typeface="Arial" charset="0"/>
                          <a:ea typeface="ＭＳ Ｐゴシック" pitchFamily="50" charset="-128"/>
                        </a:rPr>
                        <a:t>Багадаа </a:t>
                      </a:r>
                      <a:r>
                        <a:rPr kumimoji="1" lang="en-US" sz="1000" b="1" i="0" u="sng" strike="noStrike" cap="none" normalizeH="0" baseline="0" dirty="0" smtClean="0">
                          <a:ln>
                            <a:noFill/>
                          </a:ln>
                          <a:solidFill>
                            <a:schemeClr val="accent2"/>
                          </a:solidFill>
                          <a:effectLst/>
                          <a:latin typeface="Arial" charset="0"/>
                          <a:ea typeface="ＭＳ Ｐゴシック" pitchFamily="50" charset="-128"/>
                        </a:rPr>
                        <a:t>1 </a:t>
                      </a:r>
                      <a:r>
                        <a:rPr kumimoji="1" lang="mn-MN" sz="1000" b="1" i="0" u="sng" strike="noStrike" cap="none" normalizeH="0" baseline="0" dirty="0" smtClean="0">
                          <a:ln>
                            <a:noFill/>
                          </a:ln>
                          <a:solidFill>
                            <a:schemeClr val="accent2"/>
                          </a:solidFill>
                          <a:effectLst/>
                          <a:latin typeface="Arial" charset="0"/>
                          <a:ea typeface="ＭＳ Ｐゴシック" pitchFamily="50" charset="-128"/>
                        </a:rPr>
                        <a:t>тэрбум Япон Иен</a:t>
                      </a:r>
                      <a:endParaRPr kumimoji="1" lang="th-TH" sz="1000" b="1" i="0" u="sng" strike="noStrike" cap="none" normalizeH="0" baseline="0" dirty="0" smtClean="0">
                        <a:ln>
                          <a:noFill/>
                        </a:ln>
                        <a:solidFill>
                          <a:schemeClr val="accent2"/>
                        </a:solidFill>
                        <a:effectLst/>
                        <a:latin typeface="Arial" charset="0"/>
                        <a:ea typeface="ＭＳ Ｐゴシック" pitchFamily="50" charset="-128"/>
                      </a:endParaRPr>
                    </a:p>
                  </a:txBody>
                  <a:tcPr marL="89999" marR="89999" marT="46805" marB="46805" anchor="ctr" horzOverflow="overflow"/>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altLang="ja-JP" sz="1000" b="1" i="0" u="sng" strike="noStrike" cap="none" normalizeH="0" baseline="0" dirty="0" smtClean="0">
                          <a:ln>
                            <a:noFill/>
                          </a:ln>
                          <a:solidFill>
                            <a:schemeClr val="accent2"/>
                          </a:solidFill>
                          <a:effectLst/>
                          <a:latin typeface="Arial" charset="0"/>
                          <a:ea typeface="ＭＳ Ｐゴシック" pitchFamily="50" charset="-128"/>
                        </a:rPr>
                        <a:t>Багадаа </a:t>
                      </a:r>
                      <a:r>
                        <a:rPr kumimoji="1" lang="en-US" altLang="ja-JP" sz="1000" b="1" i="0" u="sng" strike="noStrike" cap="none" normalizeH="0" baseline="0" dirty="0" smtClean="0">
                          <a:ln>
                            <a:noFill/>
                          </a:ln>
                          <a:solidFill>
                            <a:schemeClr val="accent2"/>
                          </a:solidFill>
                          <a:effectLst/>
                          <a:latin typeface="Arial" charset="0"/>
                          <a:ea typeface="ＭＳ Ｐゴシック" pitchFamily="50" charset="-128"/>
                        </a:rPr>
                        <a:t>50</a:t>
                      </a:r>
                      <a:r>
                        <a:rPr kumimoji="1" lang="en-US" sz="1000" b="1" i="0" u="sng" strike="noStrike" cap="none" normalizeH="0" baseline="0" dirty="0" smtClean="0">
                          <a:ln>
                            <a:noFill/>
                          </a:ln>
                          <a:solidFill>
                            <a:schemeClr val="accent2"/>
                          </a:solidFill>
                          <a:effectLst/>
                          <a:latin typeface="Arial" charset="0"/>
                          <a:ea typeface="ＭＳ Ｐゴシック" pitchFamily="50" charset="-128"/>
                        </a:rPr>
                        <a:t>0 </a:t>
                      </a:r>
                      <a:r>
                        <a:rPr kumimoji="1" lang="mn-MN" sz="1000" b="1" i="0" u="sng" strike="noStrike" cap="none" normalizeH="0" baseline="0" dirty="0" smtClean="0">
                          <a:ln>
                            <a:noFill/>
                          </a:ln>
                          <a:solidFill>
                            <a:schemeClr val="accent2"/>
                          </a:solidFill>
                          <a:effectLst/>
                          <a:latin typeface="Arial" charset="0"/>
                          <a:ea typeface="ＭＳ Ｐゴシック" pitchFamily="50" charset="-128"/>
                        </a:rPr>
                        <a:t>сая Япон Иен</a:t>
                      </a:r>
                      <a:endParaRPr kumimoji="1" lang="th-TH" sz="1000" b="1" i="0" u="sng" strike="noStrike" cap="none" normalizeH="0" baseline="0" dirty="0" smtClean="0">
                        <a:ln>
                          <a:noFill/>
                        </a:ln>
                        <a:solidFill>
                          <a:schemeClr val="accent2"/>
                        </a:solidFill>
                        <a:effectLst/>
                        <a:latin typeface="Arial" charset="0"/>
                        <a:ea typeface="ＭＳ Ｐゴシック" pitchFamily="50" charset="-128"/>
                      </a:endParaRPr>
                    </a:p>
                  </a:txBody>
                  <a:tcPr marL="89999" marR="89999" marT="46805" marB="46805"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defRPr/>
                      </a:pPr>
                      <a:r>
                        <a:rPr kumimoji="1" lang="mn-MN" sz="1000" b="0" i="0" u="none" strike="noStrike" cap="none" normalizeH="0" baseline="0" dirty="0" smtClean="0">
                          <a:ln>
                            <a:noFill/>
                          </a:ln>
                          <a:solidFill>
                            <a:schemeClr val="tx1"/>
                          </a:solidFill>
                          <a:effectLst/>
                          <a:latin typeface="Arial" charset="0"/>
                          <a:ea typeface="ＭＳ Ｐゴシック" pitchFamily="50" charset="-128"/>
                        </a:rPr>
                        <a:t>Арилжих боломжтой хувьцааг бүртгэгдсэн хувьцаатай харьцуулсан харьцаа</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en-US" sz="1000" b="1" i="0" u="sng" strike="noStrike" cap="none" normalizeH="0" baseline="0" dirty="0" smtClean="0">
                          <a:ln>
                            <a:noFill/>
                          </a:ln>
                          <a:solidFill>
                            <a:schemeClr val="accent2"/>
                          </a:solidFill>
                          <a:effectLst/>
                          <a:latin typeface="Arial" charset="0"/>
                          <a:ea typeface="ＭＳ Ｐゴシック" pitchFamily="50" charset="-128"/>
                        </a:rPr>
                        <a:t>35% </a:t>
                      </a:r>
                      <a:r>
                        <a:rPr kumimoji="1" lang="mn-MN" sz="1000" b="1" i="0" u="sng" strike="noStrike" cap="none" normalizeH="0" baseline="0" dirty="0" smtClean="0">
                          <a:ln>
                            <a:noFill/>
                          </a:ln>
                          <a:solidFill>
                            <a:schemeClr val="accent2"/>
                          </a:solidFill>
                          <a:effectLst/>
                          <a:latin typeface="Arial" charset="0"/>
                          <a:ea typeface="ＭＳ Ｐゴシック" pitchFamily="50" charset="-128"/>
                        </a:rPr>
                        <a:t> буюу түүнээс дээш</a:t>
                      </a:r>
                      <a:endParaRPr kumimoji="1" lang="th-TH" sz="1000" b="1" i="0" u="sng" strike="noStrike" cap="none" normalizeH="0" baseline="0" dirty="0" smtClean="0">
                        <a:ln>
                          <a:noFill/>
                        </a:ln>
                        <a:solidFill>
                          <a:schemeClr val="accent2"/>
                        </a:solidFill>
                        <a:effectLst/>
                        <a:latin typeface="Arial" charset="0"/>
                        <a:ea typeface="ＭＳ Ｐゴシック" pitchFamily="50" charset="-128"/>
                      </a:endParaRPr>
                    </a:p>
                  </a:txBody>
                  <a:tcPr marL="89999" marR="89999" marT="46805" marB="46805"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en-US" sz="1000" b="1" i="0" u="sng" strike="noStrike" cap="none" normalizeH="0" baseline="0" dirty="0" smtClean="0">
                          <a:ln>
                            <a:noFill/>
                          </a:ln>
                          <a:solidFill>
                            <a:schemeClr val="accent2"/>
                          </a:solidFill>
                          <a:effectLst/>
                          <a:latin typeface="Arial" charset="0"/>
                          <a:ea typeface="ＭＳ Ｐゴシック" pitchFamily="50" charset="-128"/>
                        </a:rPr>
                        <a:t>30% </a:t>
                      </a:r>
                      <a:r>
                        <a:rPr kumimoji="1" lang="mn-MN" sz="1000" b="1" i="0" u="sng" strike="noStrike" cap="none" normalizeH="0" baseline="0" dirty="0" smtClean="0">
                          <a:ln>
                            <a:noFill/>
                          </a:ln>
                          <a:solidFill>
                            <a:schemeClr val="accent2"/>
                          </a:solidFill>
                          <a:effectLst/>
                          <a:latin typeface="Arial" charset="0"/>
                          <a:ea typeface="ＭＳ Ｐゴシック" pitchFamily="50" charset="-128"/>
                        </a:rPr>
                        <a:t>буюу түүнээс дээш</a:t>
                      </a:r>
                      <a:endParaRPr kumimoji="1" lang="th-TH" sz="1000" b="1" i="0" u="sng" strike="noStrike" cap="none" normalizeH="0" baseline="0" dirty="0" smtClean="0">
                        <a:ln>
                          <a:noFill/>
                        </a:ln>
                        <a:solidFill>
                          <a:schemeClr val="accent2"/>
                        </a:solidFill>
                        <a:effectLst/>
                        <a:latin typeface="Arial" charset="0"/>
                        <a:ea typeface="ＭＳ Ｐゴシック" pitchFamily="50" charset="-128"/>
                      </a:endParaRPr>
                    </a:p>
                  </a:txBody>
                  <a:tcPr marL="89999" marR="89999" marT="46805" marB="46805"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en-US" sz="1000" b="1" i="0" u="sng" strike="noStrike" cap="none" normalizeH="0" baseline="0" dirty="0" smtClean="0">
                          <a:ln>
                            <a:noFill/>
                          </a:ln>
                          <a:solidFill>
                            <a:schemeClr val="accent2"/>
                          </a:solidFill>
                          <a:effectLst/>
                          <a:latin typeface="Arial" charset="0"/>
                          <a:ea typeface="ＭＳ Ｐゴシック" pitchFamily="50" charset="-128"/>
                        </a:rPr>
                        <a:t>25% </a:t>
                      </a:r>
                      <a:r>
                        <a:rPr kumimoji="1" lang="mn-MN" sz="1000" b="1" i="0" u="sng" strike="noStrike" cap="none" normalizeH="0" baseline="0" dirty="0" smtClean="0">
                          <a:ln>
                            <a:noFill/>
                          </a:ln>
                          <a:solidFill>
                            <a:schemeClr val="accent2"/>
                          </a:solidFill>
                          <a:effectLst/>
                          <a:latin typeface="Arial" charset="0"/>
                          <a:ea typeface="ＭＳ Ｐゴシック" pitchFamily="50" charset="-128"/>
                        </a:rPr>
                        <a:t>буюу түүнээс дээш</a:t>
                      </a:r>
                      <a:endParaRPr kumimoji="1" lang="th-TH" sz="1000" b="1" i="0" u="sng" strike="noStrike" cap="none" normalizeH="0" baseline="0" dirty="0" smtClean="0">
                        <a:ln>
                          <a:noFill/>
                        </a:ln>
                        <a:solidFill>
                          <a:schemeClr val="accent2"/>
                        </a:solidFill>
                        <a:effectLst/>
                        <a:latin typeface="Arial" charset="0"/>
                        <a:ea typeface="ＭＳ Ｐゴシック" pitchFamily="50" charset="-128"/>
                      </a:endParaRPr>
                    </a:p>
                  </a:txBody>
                  <a:tcPr marL="89999" marR="89999" marT="46805" marB="46805"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Бүртгэгдсэн хувьцааны зах зээлийн нийт өртөг </a:t>
                      </a:r>
                      <a:r>
                        <a:rPr kumimoji="1" lang="en-US" sz="1000" b="0" i="0" u="none" strike="noStrike" cap="none" normalizeH="0" baseline="0" dirty="0" smtClean="0">
                          <a:ln>
                            <a:noFill/>
                          </a:ln>
                          <a:solidFill>
                            <a:schemeClr val="tx1"/>
                          </a:solidFill>
                          <a:effectLst/>
                          <a:latin typeface="Arial" charset="0"/>
                          <a:ea typeface="ＭＳ Ｐゴシック" pitchFamily="50" charset="-128"/>
                        </a:rPr>
                        <a:t>(</a:t>
                      </a:r>
                      <a:r>
                        <a:rPr kumimoji="1" lang="mn-MN" sz="1000" b="0" i="0" u="none" strike="noStrike" cap="none" normalizeH="0" baseline="0" dirty="0" smtClean="0">
                          <a:ln>
                            <a:noFill/>
                          </a:ln>
                          <a:solidFill>
                            <a:schemeClr val="tx1"/>
                          </a:solidFill>
                          <a:effectLst/>
                          <a:latin typeface="Arial" charset="0"/>
                          <a:ea typeface="ＭＳ Ｐゴシック" pitchFamily="50" charset="-128"/>
                        </a:rPr>
                        <a:t>капитализаци</a:t>
                      </a:r>
                      <a:r>
                        <a:rPr kumimoji="1" lang="en-US" sz="1000" b="0" i="0" u="none" strike="noStrike" cap="none" normalizeH="0" baseline="0" dirty="0" smtClean="0">
                          <a:ln>
                            <a:noFill/>
                          </a:ln>
                          <a:solidFill>
                            <a:schemeClr val="tx1"/>
                          </a:solidFill>
                          <a:effectLst/>
                          <a:latin typeface="Arial" charset="0"/>
                          <a:ea typeface="ＭＳ Ｐゴシック" pitchFamily="50" charset="-128"/>
                        </a:rPr>
                        <a:t>) </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en-US" sz="1000" b="0" i="0" u="none" strike="noStrike" cap="none" normalizeH="0" baseline="0" dirty="0" smtClean="0">
                          <a:ln>
                            <a:noFill/>
                          </a:ln>
                          <a:solidFill>
                            <a:schemeClr val="tx1"/>
                          </a:solidFill>
                          <a:effectLst/>
                          <a:latin typeface="Arial" charset="0"/>
                          <a:ea typeface="ＭＳ Ｐゴシック" pitchFamily="50" charset="-128"/>
                        </a:rPr>
                        <a:t>25 </a:t>
                      </a:r>
                      <a:r>
                        <a:rPr kumimoji="1" lang="mn-MN" sz="1000" b="0" i="0" u="none" strike="noStrike" cap="none" normalizeH="0" baseline="0" dirty="0" smtClean="0">
                          <a:ln>
                            <a:noFill/>
                          </a:ln>
                          <a:solidFill>
                            <a:schemeClr val="tx1"/>
                          </a:solidFill>
                          <a:effectLst/>
                          <a:latin typeface="Arial" charset="0"/>
                          <a:ea typeface="ＭＳ Ｐゴシック" pitchFamily="50" charset="-128"/>
                        </a:rPr>
                        <a:t>тэрбум буюу түүнээс дээш Япон Иен</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en-US" sz="1000" b="0" i="0" u="none" strike="noStrike" cap="none" normalizeH="0" baseline="0" dirty="0" smtClean="0">
                          <a:ln>
                            <a:noFill/>
                          </a:ln>
                          <a:solidFill>
                            <a:schemeClr val="tx1"/>
                          </a:solidFill>
                          <a:effectLst/>
                          <a:latin typeface="Arial" charset="0"/>
                          <a:ea typeface="ＭＳ Ｐゴシック" pitchFamily="50" charset="-128"/>
                        </a:rPr>
                        <a:t>2 </a:t>
                      </a:r>
                      <a:r>
                        <a:rPr kumimoji="1" lang="mn-MN" sz="1000" b="0" i="0" u="none" strike="noStrike" cap="none" normalizeH="0" baseline="0" dirty="0" smtClean="0">
                          <a:ln>
                            <a:noFill/>
                          </a:ln>
                          <a:solidFill>
                            <a:schemeClr val="tx1"/>
                          </a:solidFill>
                          <a:effectLst/>
                          <a:latin typeface="Arial" charset="0"/>
                          <a:ea typeface="ＭＳ Ｐゴシック" pitchFamily="50" charset="-128"/>
                        </a:rPr>
                        <a:t>тэрбум буюу түүнээс дээш Япон Иен</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defRPr/>
                      </a:pPr>
                      <a:r>
                        <a:rPr kumimoji="1" lang="en-US" sz="1000" b="0" i="0" u="none" strike="noStrike" cap="none" normalizeH="0" baseline="0" dirty="0" smtClean="0">
                          <a:ln>
                            <a:noFill/>
                          </a:ln>
                          <a:solidFill>
                            <a:schemeClr val="tx1"/>
                          </a:solidFill>
                          <a:effectLst/>
                          <a:latin typeface="Arial" charset="0"/>
                          <a:ea typeface="ＭＳ Ｐゴシック" pitchFamily="50" charset="-128"/>
                        </a:rPr>
                        <a:t>1 </a:t>
                      </a:r>
                      <a:r>
                        <a:rPr kumimoji="1" lang="mn-MN" sz="1000" b="0" i="0" u="none" strike="noStrike" cap="none" normalizeH="0" baseline="0" dirty="0" smtClean="0">
                          <a:ln>
                            <a:noFill/>
                          </a:ln>
                          <a:solidFill>
                            <a:schemeClr val="tx1"/>
                          </a:solidFill>
                          <a:effectLst/>
                          <a:latin typeface="Arial" charset="0"/>
                          <a:ea typeface="ＭＳ Ｐゴシック" pitchFamily="50" charset="-128"/>
                        </a:rPr>
                        <a:t>тэрбум Япон Иен</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Арилжах санал</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500 </a:t>
                      </a:r>
                      <a:r>
                        <a:rPr kumimoji="1" lang="mn-MN" sz="1000" b="0" i="0" u="none" strike="noStrike" cap="none" normalizeH="0" baseline="0" dirty="0" smtClean="0">
                          <a:ln>
                            <a:noFill/>
                          </a:ln>
                          <a:solidFill>
                            <a:schemeClr val="tx1"/>
                          </a:solidFill>
                          <a:effectLst/>
                          <a:latin typeface="Arial" charset="0"/>
                          <a:ea typeface="ＭＳ Ｐゴシック" pitchFamily="50" charset="-128"/>
                        </a:rPr>
                        <a:t>арилжах нэгж</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Бизнесийн үйл ажиллагаа явуулсан жилийн тоо</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gridSpan="2">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Удирдах зөвлөлтэйгээр 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3 </a:t>
                      </a:r>
                      <a:r>
                        <a:rPr kumimoji="1" lang="mn-MN" sz="1000" b="0" i="0" u="none" strike="noStrike" cap="none" normalizeH="0" baseline="0" dirty="0" smtClean="0">
                          <a:ln>
                            <a:noFill/>
                          </a:ln>
                          <a:solidFill>
                            <a:schemeClr val="tx1"/>
                          </a:solidFill>
                          <a:effectLst/>
                          <a:latin typeface="Arial" charset="0"/>
                          <a:ea typeface="ＭＳ Ｐゴシック" pitchFamily="50" charset="-128"/>
                        </a:rPr>
                        <a:t>жил</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Удирдах зөвлөлтэйгээр багадаа1 жил</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Хувьцаа эзэмшигчийн  өөрийн өмч</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gridSpan="2">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Одоогийн санхүүгийн жилийн яг өмнөх санхүүгийн жилийн төгсгөлийн байдлаар </a:t>
                      </a:r>
                      <a:r>
                        <a:rPr kumimoji="1" lang="en-US" sz="1000" b="0" i="0" u="none" strike="noStrike" cap="none" normalizeH="0" baseline="0" dirty="0" smtClean="0">
                          <a:ln>
                            <a:noFill/>
                          </a:ln>
                          <a:solidFill>
                            <a:schemeClr val="tx1"/>
                          </a:solidFill>
                          <a:effectLst/>
                          <a:latin typeface="Arial" charset="0"/>
                          <a:ea typeface="ＭＳ Ｐゴシック" pitchFamily="50" charset="-128"/>
                        </a:rPr>
                        <a:t>1 </a:t>
                      </a:r>
                      <a:r>
                        <a:rPr kumimoji="1" lang="mn-MN" sz="1000" b="0" i="0" u="none" strike="noStrike" cap="none" normalizeH="0" baseline="0" dirty="0" smtClean="0">
                          <a:ln>
                            <a:noFill/>
                          </a:ln>
                          <a:solidFill>
                            <a:schemeClr val="tx1"/>
                          </a:solidFill>
                          <a:effectLst/>
                          <a:latin typeface="Arial" charset="0"/>
                          <a:ea typeface="ＭＳ Ｐゴシック" pitchFamily="50" charset="-128"/>
                        </a:rPr>
                        <a:t>тэрбум буюу түүнээс дээш</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1" i="0" u="none" strike="noStrike" cap="none" normalizeH="0" baseline="0" dirty="0" smtClean="0">
                          <a:ln>
                            <a:noFill/>
                          </a:ln>
                          <a:solidFill>
                            <a:srgbClr val="FF0000"/>
                          </a:solidFill>
                          <a:effectLst/>
                          <a:latin typeface="Arial" charset="0"/>
                          <a:ea typeface="ＭＳ Ｐゴシック" pitchFamily="50" charset="-128"/>
                        </a:rPr>
                        <a:t>Байхгүй</a:t>
                      </a:r>
                      <a:endParaRPr kumimoji="1" lang="th-TH" sz="1000" b="1" i="0" u="none" strike="noStrike" cap="none" normalizeH="0" baseline="0" dirty="0" smtClean="0">
                        <a:ln>
                          <a:noFill/>
                        </a:ln>
                        <a:solidFill>
                          <a:srgbClr val="FF0000"/>
                        </a:solidFill>
                        <a:effectLst/>
                        <a:latin typeface="Arial" charset="0"/>
                        <a:ea typeface="ＭＳ Ｐゴシック" pitchFamily="50" charset="-128"/>
                      </a:endParaRPr>
                    </a:p>
                  </a:txBody>
                  <a:tcPr marL="89999" marR="89999" marT="46805" marB="46805"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Татвараас өмнөх ашиг буюу зах зээлийн нийт өртөг </a:t>
                      </a:r>
                      <a:r>
                        <a:rPr kumimoji="1" lang="en-US" sz="1000" b="0" i="0" u="none" strike="noStrike" cap="none" normalizeH="0" baseline="0" dirty="0" smtClean="0">
                          <a:ln>
                            <a:noFill/>
                          </a:ln>
                          <a:solidFill>
                            <a:schemeClr val="tx1"/>
                          </a:solidFill>
                          <a:effectLst/>
                          <a:latin typeface="Arial" charset="0"/>
                          <a:ea typeface="ＭＳ Ｐゴシック" pitchFamily="50" charset="-128"/>
                        </a:rPr>
                        <a:t>(</a:t>
                      </a:r>
                      <a:r>
                        <a:rPr kumimoji="1" lang="mn-MN" sz="1000" b="0" i="0" u="none" strike="noStrike" cap="none" normalizeH="0" baseline="0" dirty="0" smtClean="0">
                          <a:ln>
                            <a:noFill/>
                          </a:ln>
                          <a:solidFill>
                            <a:schemeClr val="tx1"/>
                          </a:solidFill>
                          <a:effectLst/>
                          <a:latin typeface="Arial" charset="0"/>
                          <a:ea typeface="ＭＳ Ｐゴシック" pitchFamily="50" charset="-128"/>
                        </a:rPr>
                        <a:t>капитализаци</a:t>
                      </a:r>
                      <a:r>
                        <a:rPr kumimoji="1" lang="en-US" sz="1000" b="0" i="0" u="none" strike="noStrike" cap="none" normalizeH="0" baseline="0" dirty="0" smtClean="0">
                          <a:ln>
                            <a:noFill/>
                          </a:ln>
                          <a:solidFill>
                            <a:schemeClr val="tx1"/>
                          </a:solidFill>
                          <a:effectLst/>
                          <a:latin typeface="Arial" charset="0"/>
                          <a:ea typeface="ＭＳ Ｐゴシック" pitchFamily="50" charset="-128"/>
                        </a:rPr>
                        <a:t>) </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gridSpan="2">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сүүлийн 2 жилийн ашиг</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сүүлийн 2 жилд нийт 500 саяас багагүй Япон Иен</a:t>
                      </a:r>
                      <a:endParaRPr kumimoji="1" lang="en-US" altLang="ja-JP" sz="1000" b="0" i="0" u="none" strike="noStrike" cap="none" normalizeH="0" baseline="0" dirty="0" smtClean="0">
                        <a:ln>
                          <a:noFill/>
                        </a:ln>
                        <a:solidFill>
                          <a:schemeClr val="tx1"/>
                        </a:solidFill>
                        <a:effectLst/>
                        <a:latin typeface="Arial"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defRPr/>
                      </a:pP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сүүлийн 2 жилийн хугацаанд 500 сая Япон Иенээс бага ашиг олсон компаниудыг татвараас чөлөөлнө</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Зах зээлийн капитализац</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Багадаа</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50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сая Япон Иен</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Борлуулалт</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Багадаа</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1</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0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сая Япон Иен</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1" i="0" u="none" strike="noStrike" cap="none" normalizeH="0" baseline="0" dirty="0" smtClean="0">
                          <a:ln>
                            <a:noFill/>
                          </a:ln>
                          <a:solidFill>
                            <a:srgbClr val="FF0000"/>
                          </a:solidFill>
                          <a:effectLst/>
                          <a:latin typeface="Arial" charset="0"/>
                          <a:ea typeface="ＭＳ Ｐゴシック" pitchFamily="50" charset="-128"/>
                        </a:rPr>
                        <a:t>Байхгүй</a:t>
                      </a:r>
                      <a:endParaRPr kumimoji="1" lang="th-TH" sz="1000" b="1" i="0" u="none" strike="noStrike" cap="none" normalizeH="0" baseline="0" dirty="0" smtClean="0">
                        <a:ln>
                          <a:noFill/>
                        </a:ln>
                        <a:solidFill>
                          <a:srgbClr val="FF0000"/>
                        </a:solidFill>
                        <a:effectLst/>
                        <a:latin typeface="Arial" charset="0"/>
                        <a:ea typeface="ＭＳ Ｐゴシック" pitchFamily="50" charset="-128"/>
                      </a:endParaRPr>
                    </a:p>
                  </a:txBody>
                  <a:tcPr marL="89999" marR="89999" marT="46805" marB="46805"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Шударга бус мэдэгдэл буюу мэдүүлэг</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gridSpan="2">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сүүлийн 2 жилийн хугацаанд аудитын шалгалтаар тэнцсэн байх болон буруу мэдүүлэг өгөөгүй байх</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сүүлийн 2 жилийн хугацаанд аудитын шалгалтаар тэнцсэн байх</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2 жил </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аудитын шалгалтаар тэнцсэн байх болон буруу мэдүүлэг өгөөгүй байх</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сүүлийн 2 жилийн хугацаанд аудитын шалгалтаар тэнцсэн байх</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89999" marR="89999" marT="46805" marB="46805" anchor="ctr" horzOverflow="overflow"/>
                </a:tc>
              </a:tr>
            </a:tbl>
          </a:graphicData>
        </a:graphic>
      </p:graphicFrame>
      <p:sp>
        <p:nvSpPr>
          <p:cNvPr id="2" name="Title 1"/>
          <p:cNvSpPr>
            <a:spLocks noGrp="1"/>
          </p:cNvSpPr>
          <p:nvPr>
            <p:ph type="title"/>
          </p:nvPr>
        </p:nvSpPr>
        <p:spPr>
          <a:xfrm>
            <a:off x="457200" y="274638"/>
            <a:ext cx="8229600" cy="792162"/>
          </a:xfrm>
        </p:spPr>
        <p:txBody>
          <a:bodyPr>
            <a:normAutofit fontScale="90000"/>
          </a:bodyPr>
          <a:lstStyle/>
          <a:p>
            <a:r>
              <a:rPr lang="mn-MN" sz="3200" dirty="0" smtClean="0">
                <a:latin typeface="Arial" pitchFamily="34" charset="0"/>
                <a:cs typeface="Arial" pitchFamily="34" charset="0"/>
              </a:rPr>
              <a:t>Үнэт цаасны жагсаалтанд бүртгүүлэхэд тавигдах үндсэн шалгуур </a:t>
            </a:r>
            <a:endParaRPr lang="en-US" sz="3200"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4" cy="4808492"/>
        </p:xfrm>
        <a:graphic>
          <a:graphicData uri="http://schemas.openxmlformats.org/drawingml/2006/table">
            <a:tbl>
              <a:tblPr firstRow="1" bandRow="1">
                <a:tableStyleId>{5C22544A-7EE6-4342-B048-85BDC9FD1C3A}</a:tableStyleId>
              </a:tblPr>
              <a:tblGrid>
                <a:gridCol w="2057401"/>
                <a:gridCol w="2057401"/>
                <a:gridCol w="2057401"/>
                <a:gridCol w="2057401"/>
              </a:tblGrid>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en-US" sz="1000" b="1" i="0" u="none" strike="noStrike" cap="none" normalizeH="0" baseline="0" dirty="0" smtClean="0">
                          <a:ln>
                            <a:noFill/>
                          </a:ln>
                          <a:solidFill>
                            <a:schemeClr val="bg1"/>
                          </a:solidFill>
                          <a:effectLst/>
                          <a:latin typeface="Arial" charset="0"/>
                          <a:ea typeface="ＭＳ Ｐゴシック" pitchFamily="50" charset="-128"/>
                        </a:rPr>
                        <a:t>1</a:t>
                      </a:r>
                      <a:r>
                        <a:rPr kumimoji="1" lang="mn-MN" sz="1000" b="1" i="0" u="none" strike="noStrike" cap="none" normalizeH="0" baseline="0" dirty="0" smtClean="0">
                          <a:ln>
                            <a:noFill/>
                          </a:ln>
                          <a:solidFill>
                            <a:schemeClr val="bg1"/>
                          </a:solidFill>
                          <a:effectLst/>
                          <a:latin typeface="Arial" charset="0"/>
                          <a:ea typeface="ＭＳ Ｐゴシック" pitchFamily="50" charset="-128"/>
                        </a:rPr>
                        <a:t>-р  бүлэг</a:t>
                      </a:r>
                      <a:endParaRPr kumimoji="1" lang="th-TH" sz="1000" b="1" i="0" u="none" strike="noStrike" cap="none" normalizeH="0" baseline="0" dirty="0" smtClean="0">
                        <a:ln>
                          <a:noFill/>
                        </a:ln>
                        <a:solidFill>
                          <a:schemeClr val="bg1"/>
                        </a:solidFill>
                        <a:effectLst/>
                        <a:latin typeface="Arial" charset="0"/>
                        <a:ea typeface="ＭＳ Ｐゴシック" pitchFamily="50" charset="-128"/>
                      </a:endParaRPr>
                    </a:p>
                  </a:txBody>
                  <a:tcPr marL="90001" marR="90001" marT="46801" marB="4680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en-US" sz="1000" b="1" i="0" u="none" strike="noStrike" cap="none" normalizeH="0" baseline="0" dirty="0" smtClean="0">
                          <a:ln>
                            <a:noFill/>
                          </a:ln>
                          <a:solidFill>
                            <a:schemeClr val="bg1"/>
                          </a:solidFill>
                          <a:effectLst/>
                          <a:latin typeface="Arial" charset="0"/>
                          <a:ea typeface="ＭＳ Ｐゴシック" pitchFamily="50" charset="-128"/>
                        </a:rPr>
                        <a:t>2</a:t>
                      </a:r>
                      <a:r>
                        <a:rPr kumimoji="1" lang="mn-MN" sz="1000" b="1" i="0" u="none" strike="noStrike" cap="none" normalizeH="0" baseline="0" dirty="0" smtClean="0">
                          <a:ln>
                            <a:noFill/>
                          </a:ln>
                          <a:solidFill>
                            <a:schemeClr val="bg1"/>
                          </a:solidFill>
                          <a:effectLst/>
                          <a:latin typeface="Arial" charset="0"/>
                          <a:ea typeface="ＭＳ Ｐゴシック" pitchFamily="50" charset="-128"/>
                        </a:rPr>
                        <a:t>-р бүлэг</a:t>
                      </a:r>
                      <a:endParaRPr kumimoji="1" lang="th-TH" sz="1000" b="1" i="0" u="none" strike="noStrike" cap="none" normalizeH="0" baseline="0" dirty="0" smtClean="0">
                        <a:ln>
                          <a:noFill/>
                        </a:ln>
                        <a:solidFill>
                          <a:schemeClr val="bg1"/>
                        </a:solidFill>
                        <a:effectLst/>
                        <a:latin typeface="Arial" charset="0"/>
                        <a:ea typeface="ＭＳ Ｐゴシック" pitchFamily="50" charset="-128"/>
                      </a:endParaRPr>
                    </a:p>
                  </a:txBody>
                  <a:tcPr marL="90001" marR="90001" marT="46801" marB="46801"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1" i="0" u="none" strike="noStrike" cap="none" normalizeH="0" baseline="0" dirty="0" smtClean="0">
                          <a:ln>
                            <a:noFill/>
                          </a:ln>
                          <a:solidFill>
                            <a:schemeClr val="bg1"/>
                          </a:solidFill>
                          <a:effectLst/>
                          <a:latin typeface="Arial" charset="0"/>
                          <a:ea typeface="ＭＳ Ｐゴシック" pitchFamily="50" charset="-128"/>
                        </a:rPr>
                        <a:t>Анхдагч бүлэг</a:t>
                      </a:r>
                      <a:endParaRPr kumimoji="1" lang="th-TH" sz="1000" b="1" i="0" u="none" strike="noStrike" cap="none" normalizeH="0" baseline="0" dirty="0" smtClean="0">
                        <a:ln>
                          <a:noFill/>
                        </a:ln>
                        <a:solidFill>
                          <a:schemeClr val="bg1"/>
                        </a:solidFill>
                        <a:effectLst/>
                        <a:latin typeface="Arial" charset="0"/>
                        <a:ea typeface="ＭＳ Ｐゴシック" pitchFamily="50" charset="-128"/>
                      </a:endParaRPr>
                    </a:p>
                  </a:txBody>
                  <a:tcPr marL="90001" marR="90001" marT="46801" marB="46801"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cs typeface="Angsana New" pitchFamily="18" charset="-34"/>
                        </a:rPr>
                        <a:t>Хувьцаа эзэмшигчийн тоо</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2,200</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800</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300</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Арилжах боломжтой хувьцааны тоо</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20,000</a:t>
                      </a:r>
                      <a:r>
                        <a:rPr kumimoji="1" lang="mn-MN" sz="1000" b="0" i="0" u="none" strike="noStrike" cap="none" normalizeH="0" baseline="0" dirty="0" smtClean="0">
                          <a:ln>
                            <a:noFill/>
                          </a:ln>
                          <a:solidFill>
                            <a:schemeClr val="tx1"/>
                          </a:solidFill>
                          <a:effectLst/>
                          <a:latin typeface="Arial" charset="0"/>
                          <a:ea typeface="ＭＳ Ｐゴシック" pitchFamily="50" charset="-128"/>
                        </a:rPr>
                        <a:t> нэгж</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4,000 </a:t>
                      </a:r>
                      <a:r>
                        <a:rPr kumimoji="1" lang="mn-MN" sz="1000" b="0" i="0" u="none" strike="noStrike" cap="none" normalizeH="0" baseline="0" dirty="0" smtClean="0">
                          <a:ln>
                            <a:noFill/>
                          </a:ln>
                          <a:solidFill>
                            <a:schemeClr val="tx1"/>
                          </a:solidFill>
                          <a:effectLst/>
                          <a:latin typeface="Arial" charset="0"/>
                          <a:ea typeface="ＭＳ Ｐゴシック" pitchFamily="50" charset="-128"/>
                        </a:rPr>
                        <a:t>нэгж</a:t>
                      </a:r>
                      <a:endParaRPr kumimoji="1" lang="en-US"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2,000</a:t>
                      </a:r>
                      <a:r>
                        <a:rPr kumimoji="1" lang="mn-MN" sz="1000" b="0" i="0" u="none" strike="noStrike" cap="none" normalizeH="0" baseline="0" dirty="0" smtClean="0">
                          <a:ln>
                            <a:noFill/>
                          </a:ln>
                          <a:solidFill>
                            <a:schemeClr val="tx1"/>
                          </a:solidFill>
                          <a:effectLst/>
                          <a:latin typeface="Arial" charset="0"/>
                          <a:ea typeface="ＭＳ Ｐゴシック" pitchFamily="50" charset="-128"/>
                        </a:rPr>
                        <a:t> нэгж</a:t>
                      </a:r>
                      <a:endParaRPr kumimoji="1" lang="en-US"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Бүртгэгдсэн хувьцааны зах зээлийн </a:t>
                      </a:r>
                      <a:r>
                        <a:rPr kumimoji="1" lang="ru-RU" sz="1000" b="0" i="0" u="none" strike="noStrike" cap="none" normalizeH="0" baseline="0" dirty="0" smtClean="0">
                          <a:ln>
                            <a:noFill/>
                          </a:ln>
                          <a:solidFill>
                            <a:schemeClr val="tx1"/>
                          </a:solidFill>
                          <a:effectLst/>
                          <a:latin typeface="Arial" charset="0"/>
                          <a:ea typeface="ＭＳ Ｐゴシック" pitchFamily="50" charset="-128"/>
                        </a:rPr>
                        <a:t>зээлийн өртөг (капитализаци)</a:t>
                      </a:r>
                    </a:p>
                  </a:txBody>
                  <a:tcPr marL="90001" marR="90001" marT="46801" marB="46801"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en-US" sz="1000" b="0" i="0" u="none" strike="noStrike" cap="none" normalizeH="0" baseline="0" dirty="0" smtClean="0">
                          <a:ln>
                            <a:noFill/>
                          </a:ln>
                          <a:solidFill>
                            <a:schemeClr val="tx1"/>
                          </a:solidFill>
                          <a:effectLst/>
                          <a:latin typeface="Arial" charset="0"/>
                          <a:ea typeface="ＭＳ Ｐゴシック" pitchFamily="50" charset="-128"/>
                        </a:rPr>
                        <a:t>25 </a:t>
                      </a:r>
                      <a:r>
                        <a:rPr kumimoji="1" lang="mn-MN" sz="1000" b="0" i="0" u="none" strike="noStrike" cap="none" normalizeH="0" baseline="0" dirty="0" smtClean="0">
                          <a:ln>
                            <a:noFill/>
                          </a:ln>
                          <a:solidFill>
                            <a:schemeClr val="tx1"/>
                          </a:solidFill>
                          <a:effectLst/>
                          <a:latin typeface="Arial" charset="0"/>
                          <a:ea typeface="ＭＳ Ｐゴシック" pitchFamily="50" charset="-128"/>
                        </a:rPr>
                        <a:t>тэрбум буюу түүнээс дээш Япон Иен</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en-US" sz="1000" b="0" i="0" u="none" strike="noStrike" cap="none" normalizeH="0" baseline="0" dirty="0" smtClean="0">
                          <a:ln>
                            <a:noFill/>
                          </a:ln>
                          <a:solidFill>
                            <a:schemeClr val="tx1"/>
                          </a:solidFill>
                          <a:effectLst/>
                          <a:latin typeface="Arial" charset="0"/>
                          <a:ea typeface="ＭＳ Ｐゴシック" pitchFamily="50" charset="-128"/>
                        </a:rPr>
                        <a:t>2 </a:t>
                      </a:r>
                      <a:r>
                        <a:rPr kumimoji="1" lang="mn-MN" sz="1000" b="0" i="0" u="none" strike="noStrike" cap="none" normalizeH="0" baseline="0" dirty="0" smtClean="0">
                          <a:ln>
                            <a:noFill/>
                          </a:ln>
                          <a:solidFill>
                            <a:schemeClr val="tx1"/>
                          </a:solidFill>
                          <a:effectLst/>
                          <a:latin typeface="Arial" charset="0"/>
                          <a:ea typeface="ＭＳ Ｐゴシック" pitchFamily="50" charset="-128"/>
                        </a:rPr>
                        <a:t>тэрбум буюу түүнээс дээш Япон Иен</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defRPr/>
                      </a:pPr>
                      <a:r>
                        <a:rPr kumimoji="1" lang="en-US" sz="1000" b="0" i="0" u="none" strike="noStrike" cap="none" normalizeH="0" baseline="0" dirty="0" smtClean="0">
                          <a:ln>
                            <a:noFill/>
                          </a:ln>
                          <a:solidFill>
                            <a:schemeClr val="tx1"/>
                          </a:solidFill>
                          <a:effectLst/>
                          <a:latin typeface="Arial" charset="0"/>
                          <a:ea typeface="ＭＳ Ｐゴシック" pitchFamily="50" charset="-128"/>
                        </a:rPr>
                        <a:t>1 </a:t>
                      </a:r>
                      <a:r>
                        <a:rPr kumimoji="1" lang="mn-MN" sz="1000" b="0" i="0" u="none" strike="noStrike" cap="none" normalizeH="0" baseline="0" dirty="0" smtClean="0">
                          <a:ln>
                            <a:noFill/>
                          </a:ln>
                          <a:solidFill>
                            <a:schemeClr val="tx1"/>
                          </a:solidFill>
                          <a:effectLst/>
                          <a:latin typeface="Arial" charset="0"/>
                          <a:ea typeface="ＭＳ Ｐゴシック" pitchFamily="50" charset="-128"/>
                        </a:rPr>
                        <a:t>тэрбум Япон Иен</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Арилжах санал</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500 </a:t>
                      </a:r>
                      <a:r>
                        <a:rPr kumimoji="1" lang="mn-MN" sz="1000" b="0" i="0" u="none" strike="noStrike" cap="none" normalizeH="0" baseline="0" dirty="0" smtClean="0">
                          <a:ln>
                            <a:noFill/>
                          </a:ln>
                          <a:solidFill>
                            <a:schemeClr val="tx1"/>
                          </a:solidFill>
                          <a:effectLst/>
                          <a:latin typeface="Arial" charset="0"/>
                          <a:ea typeface="ＭＳ Ｐゴシック" pitchFamily="50" charset="-128"/>
                        </a:rPr>
                        <a:t>арилжах нэгж</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Бизнесийн үйл ажиллагаа явуулсан жилийн тоо</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gridSpan="2">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Удирдах зөвлөлтэйгээр багадаа </a:t>
                      </a:r>
                      <a:r>
                        <a:rPr kumimoji="1" lang="en-US" sz="1000" b="0" i="0" u="none" strike="noStrike" cap="none" normalizeH="0" baseline="0" dirty="0" smtClean="0">
                          <a:ln>
                            <a:noFill/>
                          </a:ln>
                          <a:solidFill>
                            <a:schemeClr val="tx1"/>
                          </a:solidFill>
                          <a:effectLst/>
                          <a:latin typeface="Arial" charset="0"/>
                          <a:ea typeface="ＭＳ Ｐゴシック" pitchFamily="50" charset="-128"/>
                        </a:rPr>
                        <a:t>3 </a:t>
                      </a:r>
                      <a:r>
                        <a:rPr kumimoji="1" lang="mn-MN" sz="1000" b="0" i="0" u="none" strike="noStrike" cap="none" normalizeH="0" baseline="0" dirty="0" smtClean="0">
                          <a:ln>
                            <a:noFill/>
                          </a:ln>
                          <a:solidFill>
                            <a:schemeClr val="tx1"/>
                          </a:solidFill>
                          <a:effectLst/>
                          <a:latin typeface="Arial" charset="0"/>
                          <a:ea typeface="ＭＳ Ｐゴシック" pitchFamily="50" charset="-128"/>
                        </a:rPr>
                        <a:t>жил</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Удирдах зөвлөлтэйгээр багадаа1 жил</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Хувьцаа эзэмшигчийн хувьцааны хөрөнгийн үнийн дүн</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gridSpan="2">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Одоогийн санхүүгийн жилийн яг өмнөх санхүүгийн жилийн төгсгөлийн байдлаар </a:t>
                      </a:r>
                      <a:r>
                        <a:rPr kumimoji="1" lang="en-US" sz="1000" b="0" i="0" u="none" strike="noStrike" cap="none" normalizeH="0" baseline="0" dirty="0" smtClean="0">
                          <a:ln>
                            <a:noFill/>
                          </a:ln>
                          <a:solidFill>
                            <a:schemeClr val="tx1"/>
                          </a:solidFill>
                          <a:effectLst/>
                          <a:latin typeface="Arial" charset="0"/>
                          <a:ea typeface="ＭＳ Ｐゴシック" pitchFamily="50" charset="-128"/>
                        </a:rPr>
                        <a:t>1 </a:t>
                      </a:r>
                      <a:r>
                        <a:rPr kumimoji="1" lang="mn-MN" sz="1000" b="0" i="0" u="none" strike="noStrike" cap="none" normalizeH="0" baseline="0" dirty="0" smtClean="0">
                          <a:ln>
                            <a:noFill/>
                          </a:ln>
                          <a:solidFill>
                            <a:schemeClr val="tx1"/>
                          </a:solidFill>
                          <a:effectLst/>
                          <a:latin typeface="Arial" charset="0"/>
                          <a:ea typeface="ＭＳ Ｐゴシック" pitchFamily="50" charset="-128"/>
                        </a:rPr>
                        <a:t>тэрбум буюу түүнээс дээш</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1" i="0" u="none" strike="noStrike" cap="none" normalizeH="0" baseline="0" dirty="0" smtClean="0">
                          <a:ln>
                            <a:noFill/>
                          </a:ln>
                          <a:solidFill>
                            <a:srgbClr val="FF0000"/>
                          </a:solidFill>
                          <a:effectLst/>
                          <a:latin typeface="Arial" charset="0"/>
                          <a:ea typeface="ＭＳ Ｐゴシック" pitchFamily="50" charset="-128"/>
                        </a:rPr>
                        <a:t>Байхгүй</a:t>
                      </a:r>
                      <a:endParaRPr kumimoji="1" lang="th-TH" sz="1000" b="1" i="0" u="none" strike="noStrike" cap="none" normalizeH="0" baseline="0" dirty="0" smtClean="0">
                        <a:ln>
                          <a:noFill/>
                        </a:ln>
                        <a:solidFill>
                          <a:srgbClr val="FF0000"/>
                        </a:solidFill>
                        <a:effectLst/>
                        <a:latin typeface="Arial" charset="0"/>
                        <a:ea typeface="ＭＳ Ｐゴシック" pitchFamily="50" charset="-128"/>
                      </a:endParaRPr>
                    </a:p>
                  </a:txBody>
                  <a:tcPr marL="90001" marR="90001" marT="46801" marB="46801"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Татвараас өмнөх ашиг буюу зах зээлийн нийт</a:t>
                      </a:r>
                      <a:r>
                        <a:rPr kumimoji="1" lang="en-US" sz="1000" b="0" i="0" u="none" strike="noStrike" cap="none" normalizeH="0" baseline="0" dirty="0" smtClean="0">
                          <a:ln>
                            <a:noFill/>
                          </a:ln>
                          <a:solidFill>
                            <a:schemeClr val="tx1"/>
                          </a:solidFill>
                          <a:effectLst/>
                          <a:latin typeface="Arial" charset="0"/>
                          <a:ea typeface="ＭＳ Ｐゴシック" pitchFamily="50" charset="-128"/>
                        </a:rPr>
                        <a:t> </a:t>
                      </a:r>
                      <a:r>
                        <a:rPr kumimoji="1" lang="mn-MN" sz="1000" b="0" i="0" u="none" strike="noStrike" cap="none" normalizeH="0" baseline="0" dirty="0" smtClean="0">
                          <a:ln>
                            <a:noFill/>
                          </a:ln>
                          <a:solidFill>
                            <a:schemeClr val="tx1"/>
                          </a:solidFill>
                          <a:effectLst/>
                          <a:latin typeface="Arial" charset="0"/>
                          <a:ea typeface="ＭＳ Ｐゴシック" pitchFamily="50" charset="-128"/>
                        </a:rPr>
                        <a:t>өртөг </a:t>
                      </a:r>
                      <a:r>
                        <a:rPr kumimoji="1" lang="en-US" sz="1000" b="0" i="0" u="none" strike="noStrike" cap="none" normalizeH="0" baseline="0" dirty="0" smtClean="0">
                          <a:ln>
                            <a:noFill/>
                          </a:ln>
                          <a:solidFill>
                            <a:schemeClr val="tx1"/>
                          </a:solidFill>
                          <a:effectLst/>
                          <a:latin typeface="Arial" charset="0"/>
                          <a:ea typeface="ＭＳ Ｐゴシック" pitchFamily="50" charset="-128"/>
                        </a:rPr>
                        <a:t>(</a:t>
                      </a:r>
                      <a:r>
                        <a:rPr kumimoji="1" lang="mn-MN" sz="1000" b="0" i="0" u="none" strike="noStrike" cap="none" normalizeH="0" baseline="0" dirty="0" smtClean="0">
                          <a:ln>
                            <a:noFill/>
                          </a:ln>
                          <a:solidFill>
                            <a:schemeClr val="tx1"/>
                          </a:solidFill>
                          <a:effectLst/>
                          <a:latin typeface="Arial" charset="0"/>
                          <a:ea typeface="ＭＳ Ｐゴシック" pitchFamily="50" charset="-128"/>
                        </a:rPr>
                        <a:t>капитализаци</a:t>
                      </a:r>
                      <a:r>
                        <a:rPr kumimoji="1" lang="en-US" sz="1000" b="0" i="0" u="none" strike="noStrike" cap="none" normalizeH="0" baseline="0" dirty="0" smtClean="0">
                          <a:ln>
                            <a:noFill/>
                          </a:ln>
                          <a:solidFill>
                            <a:schemeClr val="tx1"/>
                          </a:solidFill>
                          <a:effectLst/>
                          <a:latin typeface="Arial" charset="0"/>
                          <a:ea typeface="ＭＳ Ｐゴシック" pitchFamily="50" charset="-128"/>
                        </a:rPr>
                        <a:t>)</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gridSpan="2">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сүүлийн 2 жилийн ашиг</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сүүлийн 2 жилд нийт 500 саяас багагүй Япон Иен</a:t>
                      </a:r>
                      <a:endParaRPr kumimoji="1" lang="en-US" altLang="ja-JP" sz="1000" b="0" i="0" u="none" strike="noStrike" cap="none" normalizeH="0" baseline="0" dirty="0" smtClean="0">
                        <a:ln>
                          <a:noFill/>
                        </a:ln>
                        <a:solidFill>
                          <a:schemeClr val="tx1"/>
                        </a:solidFill>
                        <a:effectLst/>
                        <a:latin typeface="Arial"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defRPr/>
                      </a:pP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сүүлийн 2 жилийн хугацаанд 500 сая Япон Иенээс бага ашиг олсон компаниудыг татвараас чөлөөлнө</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Зах зээлийн капитализац</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Багадаа</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50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сая Япон Иен</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Борлуулалт</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Багадаа</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1</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0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сая Япон Иен</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1" i="0" u="none" strike="noStrike" cap="none" normalizeH="0" baseline="0" dirty="0" smtClean="0">
                          <a:ln>
                            <a:noFill/>
                          </a:ln>
                          <a:solidFill>
                            <a:srgbClr val="FF0000"/>
                          </a:solidFill>
                          <a:effectLst/>
                          <a:latin typeface="Arial" charset="0"/>
                          <a:ea typeface="ＭＳ Ｐゴシック" pitchFamily="50" charset="-128"/>
                        </a:rPr>
                        <a:t>Байхгүй</a:t>
                      </a:r>
                      <a:endParaRPr kumimoji="1" lang="th-TH" sz="1000" b="1" i="0" u="none" strike="noStrike" cap="none" normalizeH="0" baseline="0" dirty="0" smtClean="0">
                        <a:ln>
                          <a:noFill/>
                        </a:ln>
                        <a:solidFill>
                          <a:srgbClr val="FF0000"/>
                        </a:solidFill>
                        <a:effectLst/>
                        <a:latin typeface="Arial" charset="0"/>
                        <a:ea typeface="ＭＳ Ｐゴシック" pitchFamily="50" charset="-128"/>
                      </a:endParaRPr>
                    </a:p>
                  </a:txBody>
                  <a:tcPr marL="90001" marR="90001" marT="46801" marB="46801" anchor="ctr"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sz="1000" b="0" i="0" u="none" strike="noStrike" cap="none" normalizeH="0" baseline="0" dirty="0" smtClean="0">
                          <a:ln>
                            <a:noFill/>
                          </a:ln>
                          <a:solidFill>
                            <a:schemeClr val="tx1"/>
                          </a:solidFill>
                          <a:effectLst/>
                          <a:latin typeface="Arial" charset="0"/>
                          <a:ea typeface="ＭＳ Ｐゴシック" pitchFamily="50" charset="-128"/>
                        </a:rPr>
                        <a:t>Шударга бус мэдэгдэл буюу мэдүүлэг</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gridSpan="2">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сүүлийн 2 жилийн хугацаанд аудитын шалгалтаар тэнцсэн байх болон буруу мэдүүлэг өгөөгүй байх</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сүүлийн 2 жилийн </a:t>
                      </a:r>
                      <a:r>
                        <a:rPr kumimoji="1" lang="mn-MN" altLang="ja-JP" sz="1000" b="0" i="0" u="none" strike="noStrike" cap="none" normalizeH="0" baseline="0" smtClean="0">
                          <a:ln>
                            <a:noFill/>
                          </a:ln>
                          <a:solidFill>
                            <a:schemeClr val="tx1"/>
                          </a:solidFill>
                          <a:effectLst/>
                          <a:latin typeface="Arial" charset="0"/>
                          <a:ea typeface="ＭＳ Ｐゴシック" pitchFamily="50" charset="-128"/>
                        </a:rPr>
                        <a:t>хугацаанд аудитын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шалгалтаар тэнцсэн байх</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892175" algn="l"/>
                        </a:tabLst>
                      </a:pP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2 жил </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аудитын шалгалтаар тэнцсэн байх болон буруу мэдүүлэг өгөөгүй байх</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r>
                        <a:rPr kumimoji="1" lang="mn-MN" altLang="ja-JP" sz="1000" b="0" i="0" u="none" strike="noStrike" cap="none" normalizeH="0" baseline="0" dirty="0" smtClean="0">
                          <a:ln>
                            <a:noFill/>
                          </a:ln>
                          <a:solidFill>
                            <a:schemeClr val="tx1"/>
                          </a:solidFill>
                          <a:effectLst/>
                          <a:latin typeface="Arial" charset="0"/>
                          <a:ea typeface="ＭＳ Ｐゴシック" pitchFamily="50" charset="-128"/>
                        </a:rPr>
                        <a:t>Санхүүгийн сүүлийн 2 жилийн хугацаанд аудитын шалгалтаар тэнцсэн байх</a:t>
                      </a:r>
                      <a:r>
                        <a:rPr kumimoji="1" lang="en-US" altLang="ja-JP" sz="1000" b="0" i="0" u="none" strike="noStrike" cap="none" normalizeH="0" baseline="0" dirty="0" smtClean="0">
                          <a:ln>
                            <a:noFill/>
                          </a:ln>
                          <a:solidFill>
                            <a:schemeClr val="tx1"/>
                          </a:solidFill>
                          <a:effectLst/>
                          <a:latin typeface="Arial" charset="0"/>
                          <a:ea typeface="ＭＳ Ｐゴシック" pitchFamily="50" charset="-128"/>
                        </a:rPr>
                        <a:t>.) </a:t>
                      </a:r>
                      <a:endParaRPr kumimoji="1" lang="th-TH" sz="1000" b="0" i="0" u="none" strike="noStrike" cap="none" normalizeH="0" baseline="0" dirty="0" smtClean="0">
                        <a:ln>
                          <a:noFill/>
                        </a:ln>
                        <a:solidFill>
                          <a:schemeClr val="tx1"/>
                        </a:solidFill>
                        <a:effectLst/>
                        <a:latin typeface="Arial" charset="0"/>
                        <a:ea typeface="ＭＳ Ｐゴシック" pitchFamily="50" charset="-128"/>
                      </a:endParaRPr>
                    </a:p>
                  </a:txBody>
                  <a:tcPr marL="90001" marR="90001" marT="46801" marB="46801" anchor="ctr" horzOverflow="overflow"/>
                </a:tc>
              </a:tr>
            </a:tbl>
          </a:graphicData>
        </a:graphic>
      </p:graphicFrame>
      <p:sp>
        <p:nvSpPr>
          <p:cNvPr id="2" name="Title 1"/>
          <p:cNvSpPr>
            <a:spLocks noGrp="1"/>
          </p:cNvSpPr>
          <p:nvPr>
            <p:ph type="title"/>
          </p:nvPr>
        </p:nvSpPr>
        <p:spPr>
          <a:xfrm>
            <a:off x="457200" y="274638"/>
            <a:ext cx="8229600" cy="792162"/>
          </a:xfrm>
        </p:spPr>
        <p:txBody>
          <a:bodyPr>
            <a:noAutofit/>
          </a:bodyPr>
          <a:lstStyle/>
          <a:p>
            <a:r>
              <a:rPr lang="mn-MN" sz="3200" dirty="0" smtClean="0">
                <a:latin typeface="Arial" pitchFamily="34" charset="0"/>
                <a:cs typeface="Arial" pitchFamily="34" charset="0"/>
              </a:rPr>
              <a:t>Үнэт цаасын үндсэн жагсаалтанд багтахад тавигдах шалгуур</a:t>
            </a:r>
            <a:endParaRPr lang="en-US" sz="3200"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0000" lnSpcReduction="20000"/>
          </a:bodyPr>
          <a:lstStyle/>
          <a:p>
            <a:r>
              <a:rPr lang="mn-MN" altLang="ja-JP" sz="3500" dirty="0" smtClean="0">
                <a:latin typeface="Arial" pitchFamily="34" charset="0"/>
                <a:cs typeface="Arial" pitchFamily="34" charset="0"/>
              </a:rPr>
              <a:t>Үнэт цаасны бүртгэлд орохоор хүсэлт гаргаж буй этгээд болон түүний компанийн тухайд Токиогийн Хөрөнгийн Бирж дараах шалгуурыг тавьдаг</a:t>
            </a:r>
            <a:r>
              <a:rPr lang="en-US" altLang="ja-JP" sz="3500" dirty="0" smtClean="0">
                <a:latin typeface="Arial" pitchFamily="34" charset="0"/>
                <a:cs typeface="Arial" pitchFamily="34" charset="0"/>
              </a:rPr>
              <a:t>.</a:t>
            </a:r>
          </a:p>
          <a:p>
            <a:pPr>
              <a:lnSpc>
                <a:spcPct val="150000"/>
              </a:lnSpc>
              <a:buNone/>
            </a:pPr>
            <a:r>
              <a:rPr lang="mn-MN" sz="3000" b="1" dirty="0" smtClean="0">
                <a:latin typeface="Arial" pitchFamily="34" charset="0"/>
                <a:cs typeface="Arial" pitchFamily="34" charset="0"/>
              </a:rPr>
              <a:t>1. Компанийн тогтвортой бөгөөд ашигтай байдал</a:t>
            </a:r>
            <a:endParaRPr lang="en-US" sz="3000" b="1" dirty="0" smtClean="0">
              <a:latin typeface="Arial" pitchFamily="34" charset="0"/>
              <a:cs typeface="Arial" pitchFamily="34" charset="0"/>
            </a:endParaRPr>
          </a:p>
          <a:p>
            <a:pPr lvl="1">
              <a:lnSpc>
                <a:spcPct val="150000"/>
              </a:lnSpc>
            </a:pPr>
            <a:r>
              <a:rPr lang="mn-MN" sz="3000" dirty="0" smtClean="0">
                <a:latin typeface="Arial" pitchFamily="34" charset="0"/>
                <a:cs typeface="Arial" pitchFamily="34" charset="0"/>
              </a:rPr>
              <a:t>Хүсэлт гаргагч компани бизнесийн үйл ажиллагаагаа тогтвортой явуулж, тогтмол ашиг олдог байна</a:t>
            </a:r>
            <a:r>
              <a:rPr lang="en-US" sz="3000" dirty="0" smtClean="0">
                <a:latin typeface="Arial" pitchFamily="34" charset="0"/>
                <a:cs typeface="Arial" pitchFamily="34" charset="0"/>
              </a:rPr>
              <a:t>.</a:t>
            </a:r>
          </a:p>
          <a:p>
            <a:pPr>
              <a:lnSpc>
                <a:spcPct val="150000"/>
              </a:lnSpc>
              <a:buNone/>
            </a:pPr>
            <a:r>
              <a:rPr lang="mn-MN" sz="3000" b="1" dirty="0" smtClean="0">
                <a:latin typeface="Arial" pitchFamily="34" charset="0"/>
                <a:cs typeface="Arial" pitchFamily="34" charset="0"/>
              </a:rPr>
              <a:t>2. Компани зөв менежменттэй байх</a:t>
            </a:r>
            <a:endParaRPr lang="en-US" sz="3000" b="1" dirty="0" smtClean="0">
              <a:latin typeface="Arial" pitchFamily="34" charset="0"/>
              <a:cs typeface="Arial" pitchFamily="34" charset="0"/>
            </a:endParaRPr>
          </a:p>
          <a:p>
            <a:pPr lvl="1">
              <a:lnSpc>
                <a:spcPct val="150000"/>
              </a:lnSpc>
            </a:pPr>
            <a:r>
              <a:rPr lang="mn-MN" sz="3000" dirty="0" smtClean="0">
                <a:latin typeface="Arial" pitchFamily="34" charset="0"/>
                <a:cs typeface="Arial" pitchFamily="34" charset="0"/>
              </a:rPr>
              <a:t>Хүсэлт гаргагч компани бизнесийн үйл ажиллагаагаа шударгаар явуулж байна</a:t>
            </a:r>
            <a:r>
              <a:rPr lang="en-US" sz="3000" dirty="0" smtClean="0">
                <a:latin typeface="Arial" pitchFamily="34" charset="0"/>
                <a:cs typeface="Arial" pitchFamily="34" charset="0"/>
              </a:rPr>
              <a:t>.</a:t>
            </a:r>
          </a:p>
          <a:p>
            <a:pPr>
              <a:lnSpc>
                <a:spcPct val="150000"/>
              </a:lnSpc>
              <a:buNone/>
            </a:pPr>
            <a:r>
              <a:rPr lang="mn-MN" sz="3000" b="1" dirty="0" smtClean="0">
                <a:latin typeface="Arial" pitchFamily="34" charset="0"/>
                <a:cs typeface="Arial" pitchFamily="34" charset="0"/>
              </a:rPr>
              <a:t>3. Компанийн засаглал болон дотоод удирдлагын тогтолцоо үр нөлөөтэй байх</a:t>
            </a:r>
            <a:endParaRPr lang="en-US" sz="3000" b="1" dirty="0" smtClean="0">
              <a:latin typeface="Arial" pitchFamily="34" charset="0"/>
              <a:cs typeface="Arial" pitchFamily="34" charset="0"/>
            </a:endParaRPr>
          </a:p>
          <a:p>
            <a:pPr lvl="1">
              <a:lnSpc>
                <a:spcPct val="150000"/>
              </a:lnSpc>
            </a:pPr>
            <a:r>
              <a:rPr lang="mn-MN" sz="3000" dirty="0" smtClean="0">
                <a:latin typeface="Arial" pitchFamily="34" charset="0"/>
                <a:cs typeface="Arial" pitchFamily="34" charset="0"/>
              </a:rPr>
              <a:t>Хүсэлт гаргагч компани,</a:t>
            </a:r>
            <a:r>
              <a:rPr lang="en-US" sz="3000" dirty="0" smtClean="0">
                <a:latin typeface="Arial" pitchFamily="34" charset="0"/>
                <a:cs typeface="Arial" pitchFamily="34" charset="0"/>
              </a:rPr>
              <a:t> </a:t>
            </a:r>
            <a:r>
              <a:rPr lang="mn-MN" sz="3000" dirty="0" smtClean="0">
                <a:latin typeface="Arial" pitchFamily="34" charset="0"/>
                <a:cs typeface="Arial" pitchFamily="34" charset="0"/>
              </a:rPr>
              <a:t>компанийн засаглал болон дотоод хяналтын зохих тогтолцоотой байна.</a:t>
            </a:r>
            <a:endParaRPr lang="en-US" sz="3000" dirty="0" smtClean="0">
              <a:latin typeface="Arial" pitchFamily="34" charset="0"/>
              <a:cs typeface="Arial" pitchFamily="34" charset="0"/>
            </a:endParaRPr>
          </a:p>
          <a:p>
            <a:pPr>
              <a:lnSpc>
                <a:spcPct val="150000"/>
              </a:lnSpc>
              <a:buNone/>
            </a:pPr>
            <a:r>
              <a:rPr lang="mn-MN" sz="3000" b="1" dirty="0" smtClean="0">
                <a:latin typeface="Arial" pitchFamily="34" charset="0"/>
                <a:cs typeface="Arial" pitchFamily="34" charset="0"/>
              </a:rPr>
              <a:t>4. Компанийн мэдээлэл зэргийг олон нийд ил болгох боломжтой байх</a:t>
            </a:r>
            <a:r>
              <a:rPr lang="en-US" sz="3000" b="1" dirty="0" smtClean="0">
                <a:latin typeface="Arial" pitchFamily="34" charset="0"/>
                <a:cs typeface="Arial" pitchFamily="34" charset="0"/>
              </a:rPr>
              <a:t>.</a:t>
            </a:r>
          </a:p>
          <a:p>
            <a:pPr lvl="1">
              <a:lnSpc>
                <a:spcPct val="150000"/>
              </a:lnSpc>
            </a:pPr>
            <a:r>
              <a:rPr lang="mn-MN" sz="3000" dirty="0" smtClean="0">
                <a:latin typeface="Arial" pitchFamily="34" charset="0"/>
                <a:cs typeface="Arial" pitchFamily="34" charset="0"/>
              </a:rPr>
              <a:t>Хүсэлт гаргагч компани,</a:t>
            </a:r>
            <a:r>
              <a:rPr lang="en-US" sz="3000" dirty="0" smtClean="0">
                <a:latin typeface="Arial" pitchFamily="34" charset="0"/>
                <a:cs typeface="Arial" pitchFamily="34" charset="0"/>
              </a:rPr>
              <a:t> </a:t>
            </a:r>
            <a:r>
              <a:rPr lang="mn-MN" sz="3000" dirty="0" smtClean="0">
                <a:latin typeface="Arial" pitchFamily="34" charset="0"/>
                <a:cs typeface="Arial" pitchFamily="34" charset="0"/>
              </a:rPr>
              <a:t>компанийн мэдээлэл зэргийг зохих байдлаар задруулахыг зөвшөөрнө</a:t>
            </a:r>
            <a:r>
              <a:rPr lang="en-US" sz="3000" dirty="0" smtClean="0">
                <a:latin typeface="Arial" pitchFamily="34" charset="0"/>
                <a:cs typeface="Arial" pitchFamily="34" charset="0"/>
              </a:rPr>
              <a:t>.</a:t>
            </a:r>
          </a:p>
          <a:p>
            <a:pPr>
              <a:lnSpc>
                <a:spcPct val="150000"/>
              </a:lnSpc>
              <a:buNone/>
            </a:pPr>
            <a:r>
              <a:rPr lang="mn-MN" sz="3000" b="1" dirty="0" smtClean="0">
                <a:latin typeface="Arial" pitchFamily="34" charset="0"/>
                <a:cs typeface="Arial" pitchFamily="34" charset="0"/>
              </a:rPr>
              <a:t>5. Олон нийтийн ашиг сонирхол, хөрөнгө оруулагчийн хамгаалалттай холбоотойгоор харгалзан үзэх бусад чухал асуудал</a:t>
            </a:r>
            <a:endParaRPr lang="en-US" sz="3000" b="1" dirty="0" smtClean="0">
              <a:latin typeface="Arial" pitchFamily="34" charset="0"/>
              <a:cs typeface="Arial" pitchFamily="34" charset="0"/>
            </a:endParaRPr>
          </a:p>
          <a:p>
            <a:pPr>
              <a:lnSpc>
                <a:spcPct val="150000"/>
              </a:lnSpc>
              <a:buNone/>
            </a:pPr>
            <a:r>
              <a:rPr lang="en-US" sz="3000" dirty="0" smtClean="0">
                <a:latin typeface="Arial" pitchFamily="34" charset="0"/>
                <a:cs typeface="Arial" pitchFamily="34" charset="0"/>
              </a:rPr>
              <a:t>	a) </a:t>
            </a:r>
            <a:r>
              <a:rPr lang="mn-MN" sz="3000" dirty="0" smtClean="0">
                <a:latin typeface="Arial" pitchFamily="34" charset="0"/>
                <a:cs typeface="Arial" pitchFamily="34" charset="0"/>
              </a:rPr>
              <a:t>Хувьцаа эзэмшигчийн эрх болон энэхүү эрхээ эдлэх явдлыг зүйл бусаар хязгаарлахгүй.</a:t>
            </a:r>
            <a:endParaRPr lang="en-US" sz="3000" dirty="0" smtClean="0">
              <a:latin typeface="Arial" pitchFamily="34" charset="0"/>
              <a:cs typeface="Arial" pitchFamily="34" charset="0"/>
            </a:endParaRPr>
          </a:p>
          <a:p>
            <a:pPr>
              <a:lnSpc>
                <a:spcPct val="150000"/>
              </a:lnSpc>
              <a:buNone/>
            </a:pPr>
            <a:r>
              <a:rPr lang="en-US" sz="3000" dirty="0" smtClean="0">
                <a:latin typeface="Arial" pitchFamily="34" charset="0"/>
                <a:cs typeface="Arial" pitchFamily="34" charset="0"/>
              </a:rPr>
              <a:t>	b) </a:t>
            </a:r>
            <a:r>
              <a:rPr lang="mn-MN" sz="3000" dirty="0" smtClean="0">
                <a:latin typeface="Arial" pitchFamily="34" charset="0"/>
                <a:cs typeface="Arial" pitchFamily="34" charset="0"/>
              </a:rPr>
              <a:t>Толгой компанитай харилцах харилцааг зохистой гэж үзнэ</a:t>
            </a:r>
            <a:r>
              <a:rPr lang="en-US" sz="3000" dirty="0" smtClean="0">
                <a:latin typeface="Arial" pitchFamily="34" charset="0"/>
                <a:cs typeface="Arial" pitchFamily="34" charset="0"/>
              </a:rPr>
              <a:t>. </a:t>
            </a:r>
          </a:p>
          <a:p>
            <a:pPr>
              <a:lnSpc>
                <a:spcPct val="150000"/>
              </a:lnSpc>
              <a:buNone/>
            </a:pPr>
            <a:r>
              <a:rPr lang="en-US" sz="3000" dirty="0" smtClean="0">
                <a:latin typeface="Arial" pitchFamily="34" charset="0"/>
                <a:cs typeface="Arial" pitchFamily="34" charset="0"/>
              </a:rPr>
              <a:t>	c) </a:t>
            </a:r>
            <a:r>
              <a:rPr lang="mn-MN" sz="3000" dirty="0" smtClean="0">
                <a:latin typeface="Arial" pitchFamily="34" charset="0"/>
                <a:cs typeface="Arial" pitchFamily="34" charset="0"/>
              </a:rPr>
              <a:t>Олон нийтийн ашиг сонирхол, хөрөнгө оруулагчийн хамгаалалттай холбоотойгоор бусад асуудлыг зохистой гэж үзнэ.</a:t>
            </a:r>
            <a:endParaRPr lang="th-TH" sz="3000" dirty="0" smtClean="0">
              <a:latin typeface="Arial" pitchFamily="34" charset="0"/>
            </a:endParaRPr>
          </a:p>
          <a:p>
            <a:endParaRPr lang="en-US" dirty="0"/>
          </a:p>
        </p:txBody>
      </p:sp>
      <p:sp>
        <p:nvSpPr>
          <p:cNvPr id="2" name="Title 1"/>
          <p:cNvSpPr>
            <a:spLocks noGrp="1"/>
          </p:cNvSpPr>
          <p:nvPr>
            <p:ph type="title"/>
          </p:nvPr>
        </p:nvSpPr>
        <p:spPr/>
        <p:txBody>
          <a:bodyPr>
            <a:noAutofit/>
          </a:bodyPr>
          <a:lstStyle/>
          <a:p>
            <a:r>
              <a:rPr lang="mn-MN" sz="3200" dirty="0" smtClean="0">
                <a:latin typeface="Arial" pitchFamily="34" charset="0"/>
                <a:cs typeface="Arial" pitchFamily="34" charset="0"/>
              </a:rPr>
              <a:t>Үнэт цаасны жагсаалтанд бүртгүүлэхэд тавигдах шалгуурын тойм</a:t>
            </a:r>
            <a:endParaRPr lang="en-US" sz="3200" dirty="0">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1.emf"/>
          <p:cNvPicPr>
            <a:picLocks noGrp="1" noChangeAspect="1"/>
          </p:cNvPicPr>
          <p:nvPr>
            <p:ph idx="1"/>
          </p:nvPr>
        </p:nvPicPr>
        <p:blipFill>
          <a:blip r:embed="rId2" cstate="print"/>
          <a:stretch>
            <a:fillRect/>
          </a:stretch>
        </p:blipFill>
        <p:spPr>
          <a:xfrm>
            <a:off x="931702" y="1632859"/>
            <a:ext cx="7280596" cy="4222519"/>
          </a:xfrm>
          <a:prstGeom prst="rect">
            <a:avLst/>
          </a:prstGeom>
          <a:noFill/>
          <a:ln>
            <a:noFill/>
          </a:ln>
        </p:spPr>
      </p:pic>
      <p:sp>
        <p:nvSpPr>
          <p:cNvPr id="2" name="Title 1"/>
          <p:cNvSpPr>
            <a:spLocks noGrp="1"/>
          </p:cNvSpPr>
          <p:nvPr>
            <p:ph type="title"/>
          </p:nvPr>
        </p:nvSpPr>
        <p:spPr>
          <a:xfrm>
            <a:off x="533400" y="762000"/>
            <a:ext cx="8229600" cy="1143000"/>
          </a:xfrm>
        </p:spPr>
        <p:txBody>
          <a:bodyPr>
            <a:normAutofit fontScale="90000"/>
          </a:bodyPr>
          <a:lstStyle/>
          <a:p>
            <a:r>
              <a:rPr lang="mn-MN" altLang="ja-JP" dirty="0" smtClean="0"/>
              <a:t>Япон улсын анхдагч зах зээлийн арилжаа </a:t>
            </a:r>
            <a:r>
              <a:rPr lang="en-US" altLang="ja-JP" dirty="0" smtClean="0"/>
              <a:t>(IPO)</a:t>
            </a:r>
            <a:r>
              <a:rPr lang="mn-MN" altLang="ja-JP" dirty="0" smtClean="0"/>
              <a:t/>
            </a:r>
            <a:br>
              <a:rPr lang="mn-MN" altLang="ja-JP" dirty="0" smtClean="0"/>
            </a:br>
            <a:r>
              <a:rPr lang="mn-MN" altLang="ja-JP" sz="1300" b="1" dirty="0" smtClean="0">
                <a:latin typeface="Arial" pitchFamily="34" charset="0"/>
                <a:cs typeface="Arial" pitchFamily="34" charset="0"/>
              </a:rPr>
              <a:t>2010 онд 22 байсан анхдагч зах зээлийн арилжааны хэмжээ </a:t>
            </a:r>
            <a:r>
              <a:rPr lang="en-US" altLang="ja-JP" sz="1300" b="1" dirty="0" smtClean="0">
                <a:latin typeface="Arial" pitchFamily="34" charset="0"/>
                <a:cs typeface="Arial" pitchFamily="34" charset="0"/>
              </a:rPr>
              <a:t>(IPO) </a:t>
            </a:r>
            <a:r>
              <a:rPr lang="mn-MN" altLang="ja-JP" sz="1300" b="1" dirty="0" smtClean="0">
                <a:latin typeface="Arial" pitchFamily="34" charset="0"/>
                <a:cs typeface="Arial" pitchFamily="34" charset="0"/>
              </a:rPr>
              <a:t>2011 онд 37 болж огцом өссөн нь Япон Улсын </a:t>
            </a:r>
            <a:r>
              <a:rPr lang="en-US" altLang="ja-JP" sz="1300" b="1" dirty="0" smtClean="0">
                <a:latin typeface="Arial" pitchFamily="34" charset="0"/>
                <a:cs typeface="Arial" pitchFamily="34" charset="0"/>
              </a:rPr>
              <a:t>IPO </a:t>
            </a:r>
            <a:r>
              <a:rPr lang="mn-MN" altLang="ja-JP" sz="1300" b="1" dirty="0" smtClean="0">
                <a:latin typeface="Arial" pitchFamily="34" charset="0"/>
                <a:cs typeface="Arial" pitchFamily="34" charset="0"/>
              </a:rPr>
              <a:t>зах зээл бүрэн сэргэснийг харуулж байна</a:t>
            </a:r>
            <a:r>
              <a:rPr lang="en-US" altLang="ja-JP" sz="1300" b="1" dirty="0" smtClean="0">
                <a:latin typeface="Arial" pitchFamily="34" charset="0"/>
                <a:cs typeface="Arial" pitchFamily="34" charset="0"/>
              </a:rPr>
              <a:t>. IPO</a:t>
            </a:r>
            <a:r>
              <a:rPr lang="mn-MN" altLang="ja-JP" sz="1300" b="1" dirty="0" smtClean="0">
                <a:latin typeface="Arial" pitchFamily="34" charset="0"/>
                <a:cs typeface="Arial" pitchFamily="34" charset="0"/>
              </a:rPr>
              <a:t>-ын хэмжээ 2012 онд ч мөн өсөх хандлагатай байгаа юм. ТХБ 2013 оны санхүүгийн жилд 60-аас илүү тооны компанийг өөртөө татахаар зорьж байна.</a:t>
            </a:r>
            <a:r>
              <a:rPr lang="en-US" altLang="ja-JP" sz="1300" b="1" dirty="0" smtClean="0">
                <a:latin typeface="Arial" pitchFamily="34" charset="0"/>
                <a:cs typeface="Arial" pitchFamily="34" charset="0"/>
              </a:rPr>
              <a:t/>
            </a:r>
            <a:br>
              <a:rPr lang="en-US" altLang="ja-JP" sz="1300" b="1" dirty="0" smtClean="0">
                <a:latin typeface="Arial" pitchFamily="34" charset="0"/>
                <a:cs typeface="Arial" pitchFamily="34" charset="0"/>
              </a:rPr>
            </a:br>
            <a:endParaRPr lang="en-US" sz="1300" dirty="0">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lstStyle/>
          <a:p>
            <a:r>
              <a:rPr lang="en-US" altLang="ja-JP" sz="1200" dirty="0" err="1" smtClean="0">
                <a:latin typeface="Arial" pitchFamily="34" charset="0"/>
                <a:cs typeface="Arial" pitchFamily="34" charset="0"/>
              </a:rPr>
              <a:t>Nexon</a:t>
            </a:r>
            <a:r>
              <a:rPr lang="mn-MN" altLang="ja-JP" sz="1200" dirty="0" smtClean="0">
                <a:latin typeface="Arial" pitchFamily="34" charset="0"/>
                <a:cs typeface="Arial" pitchFamily="34" charset="0"/>
              </a:rPr>
              <a:t> 2011 оны 12-р сарын 14-нд</a:t>
            </a:r>
            <a:r>
              <a:rPr lang="en-US" altLang="ja-JP" sz="1200" dirty="0" smtClean="0">
                <a:latin typeface="Arial" pitchFamily="34" charset="0"/>
                <a:cs typeface="Arial" pitchFamily="34" charset="0"/>
              </a:rPr>
              <a:t> </a:t>
            </a:r>
            <a:r>
              <a:rPr lang="mn-MN" altLang="ja-JP" sz="1200" dirty="0" smtClean="0">
                <a:latin typeface="Arial" pitchFamily="34" charset="0"/>
                <a:cs typeface="Arial" pitchFamily="34" charset="0"/>
              </a:rPr>
              <a:t>ТХБ-ийн жагсаалтад багтсан бол </a:t>
            </a:r>
            <a:r>
              <a:rPr lang="en-US" altLang="ja-JP" sz="1200" dirty="0" smtClean="0">
                <a:latin typeface="Arial" pitchFamily="34" charset="0"/>
                <a:cs typeface="Arial" pitchFamily="34" charset="0"/>
              </a:rPr>
              <a:t>W Scope </a:t>
            </a:r>
            <a:r>
              <a:rPr lang="mn-MN" altLang="ja-JP" sz="1200" dirty="0" smtClean="0">
                <a:latin typeface="Arial" pitchFamily="34" charset="0"/>
                <a:cs typeface="Arial" pitchFamily="34" charset="0"/>
              </a:rPr>
              <a:t>мөн сарын 16-нд мөн жагсаалтанд багтсан юм</a:t>
            </a:r>
            <a:r>
              <a:rPr lang="en-US" altLang="ja-JP" sz="1200" dirty="0" smtClean="0">
                <a:latin typeface="Arial" pitchFamily="34" charset="0"/>
                <a:cs typeface="Arial" pitchFamily="34" charset="0"/>
              </a:rPr>
              <a:t>. </a:t>
            </a:r>
            <a:r>
              <a:rPr lang="en-US" altLang="ja-JP" sz="1200" dirty="0" err="1" smtClean="0">
                <a:latin typeface="Arial" pitchFamily="34" charset="0"/>
                <a:cs typeface="Arial" pitchFamily="34" charset="0"/>
              </a:rPr>
              <a:t>Nexon</a:t>
            </a:r>
            <a:r>
              <a:rPr lang="en-US" altLang="ja-JP" sz="1200" dirty="0" smtClean="0">
                <a:latin typeface="Arial" pitchFamily="34" charset="0"/>
                <a:cs typeface="Arial" pitchFamily="34" charset="0"/>
              </a:rPr>
              <a:t> 2011</a:t>
            </a:r>
            <a:r>
              <a:rPr lang="mn-MN" altLang="ja-JP" sz="1200" dirty="0" smtClean="0">
                <a:latin typeface="Arial" pitchFamily="34" charset="0"/>
                <a:cs typeface="Arial" pitchFamily="34" charset="0"/>
              </a:rPr>
              <a:t> онд хамгийн том </a:t>
            </a:r>
            <a:r>
              <a:rPr lang="en-US" altLang="ja-JP" sz="1200" dirty="0" smtClean="0">
                <a:latin typeface="Arial" pitchFamily="34" charset="0"/>
                <a:cs typeface="Arial" pitchFamily="34" charset="0"/>
              </a:rPr>
              <a:t>IPO</a:t>
            </a:r>
            <a:r>
              <a:rPr lang="mn-MN" altLang="ja-JP" sz="1200" dirty="0" smtClean="0">
                <a:latin typeface="Arial" pitchFamily="34" charset="0"/>
                <a:cs typeface="Arial" pitchFamily="34" charset="0"/>
              </a:rPr>
              <a:t> болсон байна.</a:t>
            </a:r>
          </a:p>
          <a:p>
            <a:pPr>
              <a:buNone/>
            </a:pPr>
            <a:endParaRPr lang="mn-MN" altLang="ja-JP" sz="1600" dirty="0" smtClean="0">
              <a:latin typeface="Arial" pitchFamily="34" charset="0"/>
              <a:cs typeface="Arial" pitchFamily="34" charset="0"/>
            </a:endParaRPr>
          </a:p>
          <a:p>
            <a:endParaRPr lang="mn-MN" altLang="ja-JP" sz="1600" dirty="0" smtClean="0">
              <a:latin typeface="Arial" pitchFamily="34" charset="0"/>
              <a:cs typeface="Arial" pitchFamily="34" charset="0"/>
            </a:endParaRPr>
          </a:p>
          <a:p>
            <a:endParaRPr lang="mn-MN" altLang="ja-JP" sz="1600" dirty="0">
              <a:latin typeface="Arial" pitchFamily="34" charset="0"/>
              <a:cs typeface="Arial" pitchFamily="34" charset="0"/>
            </a:endParaRPr>
          </a:p>
          <a:p>
            <a:endParaRPr lang="mn-MN" altLang="ja-JP" sz="1600" dirty="0" smtClean="0">
              <a:latin typeface="Arial" pitchFamily="34" charset="0"/>
              <a:cs typeface="Arial" pitchFamily="34" charset="0"/>
            </a:endParaRPr>
          </a:p>
          <a:p>
            <a:endParaRPr lang="mn-MN" altLang="ja-JP" sz="1600" dirty="0">
              <a:latin typeface="Arial" pitchFamily="34" charset="0"/>
              <a:cs typeface="Arial" pitchFamily="34" charset="0"/>
            </a:endParaRPr>
          </a:p>
          <a:p>
            <a:endParaRPr lang="mn-MN" altLang="ja-JP" sz="1600" dirty="0" smtClean="0">
              <a:latin typeface="Arial" pitchFamily="34" charset="0"/>
              <a:cs typeface="Arial" pitchFamily="34" charset="0"/>
            </a:endParaRPr>
          </a:p>
          <a:p>
            <a:endParaRPr lang="mn-MN" altLang="ja-JP" sz="1600" dirty="0">
              <a:latin typeface="Arial" pitchFamily="34" charset="0"/>
              <a:cs typeface="Arial" pitchFamily="34" charset="0"/>
            </a:endParaRPr>
          </a:p>
          <a:p>
            <a:endParaRPr lang="mn-MN" altLang="ja-JP" sz="1600" dirty="0" smtClean="0">
              <a:latin typeface="Arial" pitchFamily="34" charset="0"/>
              <a:cs typeface="Arial" pitchFamily="34" charset="0"/>
            </a:endParaRPr>
          </a:p>
          <a:p>
            <a:pPr>
              <a:buNone/>
            </a:pPr>
            <a:endParaRPr lang="mn-MN" altLang="ja-JP" sz="1600" dirty="0" smtClean="0">
              <a:latin typeface="Arial" pitchFamily="34" charset="0"/>
              <a:cs typeface="Arial" pitchFamily="34" charset="0"/>
            </a:endParaRPr>
          </a:p>
          <a:p>
            <a:r>
              <a:rPr lang="mn-MN" altLang="ja-JP" sz="1600" dirty="0" smtClean="0">
                <a:latin typeface="Arial" pitchFamily="34" charset="0"/>
                <a:cs typeface="Arial" pitchFamily="34" charset="0"/>
              </a:rPr>
              <a:t>Санхүүгийн өөрчлөлт, дэвшил                           Санхүүгийн өөрчлөлт, дэвшил                           </a:t>
            </a:r>
            <a:endParaRPr lang="en-US" altLang="ja-JP" sz="1600" dirty="0" smtClean="0">
              <a:latin typeface="Arial" pitchFamily="34" charset="0"/>
              <a:cs typeface="Arial" pitchFamily="34" charset="0"/>
            </a:endParaRPr>
          </a:p>
        </p:txBody>
      </p:sp>
      <p:sp>
        <p:nvSpPr>
          <p:cNvPr id="2" name="Title 1"/>
          <p:cNvSpPr>
            <a:spLocks noGrp="1"/>
          </p:cNvSpPr>
          <p:nvPr>
            <p:ph type="title"/>
          </p:nvPr>
        </p:nvSpPr>
        <p:spPr>
          <a:xfrm>
            <a:off x="457200" y="274638"/>
            <a:ext cx="8229600" cy="563562"/>
          </a:xfrm>
        </p:spPr>
        <p:txBody>
          <a:bodyPr>
            <a:noAutofit/>
          </a:bodyPr>
          <a:lstStyle/>
          <a:p>
            <a:r>
              <a:rPr lang="mn-MN" altLang="ja-JP" sz="3200" dirty="0" smtClean="0"/>
              <a:t>ТХБ-д байрласан Солонгосын 2 компанийн </a:t>
            </a:r>
            <a:r>
              <a:rPr lang="en-US" altLang="ja-JP" sz="3200" dirty="0" smtClean="0"/>
              <a:t>IPO</a:t>
            </a:r>
            <a:endParaRPr lang="en-US" sz="3200" dirty="0"/>
          </a:p>
        </p:txBody>
      </p:sp>
      <p:pic>
        <p:nvPicPr>
          <p:cNvPr id="4" name="Picture 3" descr="Picture2.emf"/>
          <p:cNvPicPr>
            <a:picLocks noChangeAspect="1"/>
          </p:cNvPicPr>
          <p:nvPr/>
        </p:nvPicPr>
        <p:blipFill>
          <a:blip r:embed="rId2" cstate="print"/>
          <a:stretch>
            <a:fillRect/>
          </a:stretch>
        </p:blipFill>
        <p:spPr>
          <a:xfrm>
            <a:off x="228600" y="4343400"/>
            <a:ext cx="4320855" cy="2097540"/>
          </a:xfrm>
          <a:prstGeom prst="rect">
            <a:avLst/>
          </a:prstGeom>
        </p:spPr>
      </p:pic>
      <p:pic>
        <p:nvPicPr>
          <p:cNvPr id="5" name="Picture 4" descr="Picture3.emf"/>
          <p:cNvPicPr>
            <a:picLocks noChangeAspect="1"/>
          </p:cNvPicPr>
          <p:nvPr/>
        </p:nvPicPr>
        <p:blipFill>
          <a:blip r:embed="rId3" cstate="print"/>
          <a:stretch>
            <a:fillRect/>
          </a:stretch>
        </p:blipFill>
        <p:spPr>
          <a:xfrm>
            <a:off x="4594769" y="4267200"/>
            <a:ext cx="4549231" cy="2211868"/>
          </a:xfrm>
          <a:prstGeom prst="rect">
            <a:avLst/>
          </a:prstGeom>
        </p:spPr>
      </p:pic>
      <p:graphicFrame>
        <p:nvGraphicFramePr>
          <p:cNvPr id="6" name="Table 5"/>
          <p:cNvGraphicFramePr>
            <a:graphicFrameLocks noGrp="1"/>
          </p:cNvGraphicFramePr>
          <p:nvPr/>
        </p:nvGraphicFramePr>
        <p:xfrm>
          <a:off x="457200" y="1676400"/>
          <a:ext cx="8001000" cy="2062480"/>
        </p:xfrm>
        <a:graphic>
          <a:graphicData uri="http://schemas.openxmlformats.org/drawingml/2006/table">
            <a:tbl>
              <a:tblPr firstRow="1" bandRow="1">
                <a:tableStyleId>{5940675A-B579-460E-94D1-54222C63F5DA}</a:tableStyleId>
              </a:tblPr>
              <a:tblGrid>
                <a:gridCol w="2297317"/>
                <a:gridCol w="1703183"/>
                <a:gridCol w="2247900"/>
                <a:gridCol w="1752600"/>
              </a:tblGrid>
              <a:tr h="355600">
                <a:tc>
                  <a:txBody>
                    <a:bodyPr/>
                    <a:lstStyle/>
                    <a:p>
                      <a:r>
                        <a:rPr lang="mn-MN" sz="1200" dirty="0" smtClean="0">
                          <a:latin typeface="Arial" pitchFamily="34" charset="0"/>
                          <a:cs typeface="Arial" pitchFamily="34" charset="0"/>
                        </a:rPr>
                        <a:t>Компанийн нэр</a:t>
                      </a:r>
                      <a:endParaRPr lang="en-US" sz="1200" dirty="0">
                        <a:latin typeface="Arial" pitchFamily="34" charset="0"/>
                        <a:cs typeface="Arial" pitchFamily="34" charset="0"/>
                      </a:endParaRPr>
                    </a:p>
                  </a:txBody>
                  <a:tcPr/>
                </a:tc>
                <a:tc>
                  <a:txBody>
                    <a:bodyPr/>
                    <a:lstStyle/>
                    <a:p>
                      <a:r>
                        <a:rPr lang="en-US" sz="1200" dirty="0" err="1" smtClean="0">
                          <a:latin typeface="Arial" pitchFamily="34" charset="0"/>
                          <a:cs typeface="Arial" pitchFamily="34" charset="0"/>
                        </a:rPr>
                        <a:t>Nexon</a:t>
                      </a:r>
                      <a:endParaRPr lang="en-US" sz="12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200" dirty="0" smtClean="0">
                          <a:latin typeface="Arial" pitchFamily="34" charset="0"/>
                          <a:cs typeface="Arial" pitchFamily="34" charset="0"/>
                        </a:rPr>
                        <a:t>Компанийн нэр</a:t>
                      </a:r>
                      <a:endParaRPr lang="en-US" sz="1200" dirty="0" smtClean="0">
                        <a:latin typeface="Arial" pitchFamily="34" charset="0"/>
                        <a:cs typeface="Arial" pitchFamily="34" charset="0"/>
                      </a:endParaRPr>
                    </a:p>
                  </a:txBody>
                  <a:tcPr/>
                </a:tc>
                <a:tc>
                  <a:txBody>
                    <a:bodyPr/>
                    <a:lstStyle/>
                    <a:p>
                      <a:r>
                        <a:rPr lang="en-US" sz="1200" dirty="0" smtClean="0">
                          <a:latin typeface="Arial" pitchFamily="34" charset="0"/>
                          <a:cs typeface="Arial" pitchFamily="34" charset="0"/>
                        </a:rPr>
                        <a:t>W Scope</a:t>
                      </a:r>
                      <a:endParaRPr lang="en-US" sz="1200" dirty="0">
                        <a:latin typeface="Arial" pitchFamily="34" charset="0"/>
                        <a:cs typeface="Arial" pitchFamily="34" charset="0"/>
                      </a:endParaRPr>
                    </a:p>
                  </a:txBody>
                  <a:tcPr/>
                </a:tc>
              </a:tr>
              <a:tr h="355600">
                <a:tc>
                  <a:txBody>
                    <a:bodyPr/>
                    <a:lstStyle/>
                    <a:p>
                      <a:r>
                        <a:rPr lang="mn-MN" sz="1200" dirty="0" smtClean="0">
                          <a:latin typeface="Arial" pitchFamily="34" charset="0"/>
                          <a:cs typeface="Arial" pitchFamily="34" charset="0"/>
                        </a:rPr>
                        <a:t>Үндсэн үйл ажиллагаа</a:t>
                      </a:r>
                      <a:endParaRPr lang="en-US" sz="1200" dirty="0">
                        <a:latin typeface="Arial" pitchFamily="34" charset="0"/>
                        <a:cs typeface="Arial" pitchFamily="34" charset="0"/>
                      </a:endParaRPr>
                    </a:p>
                  </a:txBody>
                  <a:tcPr/>
                </a:tc>
                <a:tc>
                  <a:txBody>
                    <a:bodyPr/>
                    <a:lstStyle/>
                    <a:p>
                      <a:r>
                        <a:rPr lang="mn-MN" sz="1200" dirty="0" smtClean="0">
                          <a:latin typeface="Arial" pitchFamily="34" charset="0"/>
                          <a:cs typeface="Arial" pitchFamily="34" charset="0"/>
                        </a:rPr>
                        <a:t>Онлайн тоглоом зохиох, боловсруулах,</a:t>
                      </a:r>
                      <a:r>
                        <a:rPr lang="mn-MN" sz="1200" baseline="0" dirty="0" smtClean="0">
                          <a:latin typeface="Arial" pitchFamily="34" charset="0"/>
                          <a:cs typeface="Arial" pitchFamily="34" charset="0"/>
                        </a:rPr>
                        <a:t> түгээх </a:t>
                      </a:r>
                      <a:endParaRPr lang="en-US" sz="12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200" dirty="0" smtClean="0">
                          <a:latin typeface="Arial" pitchFamily="34" charset="0"/>
                          <a:cs typeface="Arial" pitchFamily="34" charset="0"/>
                        </a:rPr>
                        <a:t>Үндсэн үйл ажиллагаа</a:t>
                      </a:r>
                      <a:endParaRPr lang="en-US" sz="1200" dirty="0" smtClean="0">
                        <a:latin typeface="Arial" pitchFamily="34" charset="0"/>
                        <a:cs typeface="Arial" pitchFamily="34" charset="0"/>
                      </a:endParaRPr>
                    </a:p>
                  </a:txBody>
                  <a:tcPr/>
                </a:tc>
                <a:tc>
                  <a:txBody>
                    <a:bodyPr/>
                    <a:lstStyle/>
                    <a:p>
                      <a:r>
                        <a:rPr lang="mn-MN" sz="1200" dirty="0" smtClean="0">
                          <a:latin typeface="Arial" pitchFamily="34" charset="0"/>
                          <a:cs typeface="Arial" pitchFamily="34" charset="0"/>
                        </a:rPr>
                        <a:t>Хуванцар хальс,</a:t>
                      </a:r>
                      <a:r>
                        <a:rPr lang="mn-MN" sz="1200" baseline="0" dirty="0" smtClean="0">
                          <a:latin typeface="Arial" pitchFamily="34" charset="0"/>
                          <a:cs typeface="Arial" pitchFamily="34" charset="0"/>
                        </a:rPr>
                        <a:t> хуудас үйлдвэрлэх, борлуулах</a:t>
                      </a:r>
                      <a:endParaRPr lang="en-US" sz="1200" dirty="0">
                        <a:latin typeface="Arial" pitchFamily="34" charset="0"/>
                        <a:cs typeface="Arial" pitchFamily="34" charset="0"/>
                      </a:endParaRPr>
                    </a:p>
                  </a:txBody>
                  <a:tcPr/>
                </a:tc>
              </a:tr>
              <a:tr h="355600">
                <a:tc>
                  <a:txBody>
                    <a:bodyPr/>
                    <a:lstStyle/>
                    <a:p>
                      <a:r>
                        <a:rPr lang="mn-MN" sz="1200" dirty="0" smtClean="0">
                          <a:latin typeface="Arial" pitchFamily="34" charset="0"/>
                          <a:cs typeface="Arial" pitchFamily="34" charset="0"/>
                        </a:rPr>
                        <a:t>Нэгдсэн огноо</a:t>
                      </a:r>
                      <a:endParaRPr lang="en-US" sz="1200" dirty="0">
                        <a:latin typeface="Arial" pitchFamily="34" charset="0"/>
                        <a:cs typeface="Arial" pitchFamily="34" charset="0"/>
                      </a:endParaRPr>
                    </a:p>
                  </a:txBody>
                  <a:tcPr/>
                </a:tc>
                <a:tc>
                  <a:txBody>
                    <a:bodyPr/>
                    <a:lstStyle/>
                    <a:p>
                      <a:r>
                        <a:rPr lang="mn-MN" sz="1200" dirty="0" smtClean="0">
                          <a:latin typeface="Arial" pitchFamily="34" charset="0"/>
                          <a:cs typeface="Arial" pitchFamily="34" charset="0"/>
                        </a:rPr>
                        <a:t>2002.12.18</a:t>
                      </a:r>
                      <a:endParaRPr lang="en-US" sz="12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200" dirty="0" smtClean="0">
                          <a:latin typeface="Arial" pitchFamily="34" charset="0"/>
                          <a:cs typeface="Arial" pitchFamily="34" charset="0"/>
                        </a:rPr>
                        <a:t>Нэгдсэн огноо</a:t>
                      </a:r>
                      <a:endParaRPr lang="en-US" sz="1200" dirty="0" smtClean="0">
                        <a:latin typeface="Arial" pitchFamily="34" charset="0"/>
                        <a:cs typeface="Arial" pitchFamily="34" charset="0"/>
                      </a:endParaRPr>
                    </a:p>
                  </a:txBody>
                  <a:tcPr/>
                </a:tc>
                <a:tc>
                  <a:txBody>
                    <a:bodyPr/>
                    <a:lstStyle/>
                    <a:p>
                      <a:r>
                        <a:rPr lang="mn-MN" sz="1200" dirty="0" smtClean="0">
                          <a:latin typeface="Arial" pitchFamily="34" charset="0"/>
                          <a:cs typeface="Arial" pitchFamily="34" charset="0"/>
                        </a:rPr>
                        <a:t>2005.10.14</a:t>
                      </a:r>
                      <a:endParaRPr lang="en-US" sz="1200" dirty="0">
                        <a:latin typeface="Arial" pitchFamily="34" charset="0"/>
                        <a:cs typeface="Arial" pitchFamily="34" charset="0"/>
                      </a:endParaRPr>
                    </a:p>
                  </a:txBody>
                  <a:tcPr/>
                </a:tc>
              </a:tr>
              <a:tr h="355600">
                <a:tc>
                  <a:txBody>
                    <a:bodyPr/>
                    <a:lstStyle/>
                    <a:p>
                      <a:r>
                        <a:rPr lang="mn-MN" sz="1200" dirty="0" smtClean="0">
                          <a:latin typeface="Arial" pitchFamily="34" charset="0"/>
                          <a:cs typeface="Arial" pitchFamily="34" charset="0"/>
                        </a:rPr>
                        <a:t>ТХБ-д жагссан</a:t>
                      </a:r>
                      <a:endParaRPr lang="en-US" sz="1200" dirty="0">
                        <a:latin typeface="Arial" pitchFamily="34" charset="0"/>
                        <a:cs typeface="Arial" pitchFamily="34" charset="0"/>
                      </a:endParaRPr>
                    </a:p>
                  </a:txBody>
                  <a:tcPr/>
                </a:tc>
                <a:tc>
                  <a:txBody>
                    <a:bodyPr/>
                    <a:lstStyle/>
                    <a:p>
                      <a:r>
                        <a:rPr lang="mn-MN" sz="1200" dirty="0" smtClean="0">
                          <a:latin typeface="Arial" pitchFamily="34" charset="0"/>
                          <a:cs typeface="Arial" pitchFamily="34" charset="0"/>
                        </a:rPr>
                        <a:t>2011.12.14</a:t>
                      </a:r>
                      <a:endParaRPr lang="en-US" sz="12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200" dirty="0" smtClean="0">
                          <a:latin typeface="Arial" pitchFamily="34" charset="0"/>
                          <a:cs typeface="Arial" pitchFamily="34" charset="0"/>
                        </a:rPr>
                        <a:t>ТХБ-д жагссан</a:t>
                      </a:r>
                      <a:endParaRPr lang="en-US" sz="1200" dirty="0" smtClean="0">
                        <a:latin typeface="Arial" pitchFamily="34" charset="0"/>
                        <a:cs typeface="Arial" pitchFamily="34" charset="0"/>
                      </a:endParaRPr>
                    </a:p>
                  </a:txBody>
                  <a:tcPr/>
                </a:tc>
                <a:tc>
                  <a:txBody>
                    <a:bodyPr/>
                    <a:lstStyle/>
                    <a:p>
                      <a:r>
                        <a:rPr lang="mn-MN" sz="1200" dirty="0" smtClean="0">
                          <a:latin typeface="Arial" pitchFamily="34" charset="0"/>
                          <a:cs typeface="Arial" pitchFamily="34" charset="0"/>
                        </a:rPr>
                        <a:t>2011.12.16</a:t>
                      </a:r>
                      <a:endParaRPr lang="en-US" sz="1200" dirty="0">
                        <a:latin typeface="Arial" pitchFamily="34" charset="0"/>
                        <a:cs typeface="Arial" pitchFamily="34" charset="0"/>
                      </a:endParaRPr>
                    </a:p>
                  </a:txBody>
                  <a:tcPr/>
                </a:tc>
              </a:tr>
              <a:tr h="355600">
                <a:tc>
                  <a:txBody>
                    <a:bodyPr/>
                    <a:lstStyle/>
                    <a:p>
                      <a:r>
                        <a:rPr lang="mn-MN" sz="1200" dirty="0" smtClean="0">
                          <a:latin typeface="Arial" pitchFamily="34" charset="0"/>
                          <a:cs typeface="Arial" pitchFamily="34" charset="0"/>
                        </a:rPr>
                        <a:t>Зах зээлийн</a:t>
                      </a:r>
                      <a:r>
                        <a:rPr lang="mn-MN" sz="1200" baseline="0" dirty="0" smtClean="0">
                          <a:latin typeface="Arial" pitchFamily="34" charset="0"/>
                          <a:cs typeface="Arial" pitchFamily="34" charset="0"/>
                        </a:rPr>
                        <a:t> сонголт</a:t>
                      </a:r>
                      <a:endParaRPr lang="en-US" sz="1200" dirty="0">
                        <a:latin typeface="Arial" pitchFamily="34" charset="0"/>
                        <a:cs typeface="Arial" pitchFamily="34" charset="0"/>
                      </a:endParaRPr>
                    </a:p>
                  </a:txBody>
                  <a:tcPr/>
                </a:tc>
                <a:tc>
                  <a:txBody>
                    <a:bodyPr/>
                    <a:lstStyle/>
                    <a:p>
                      <a:r>
                        <a:rPr lang="mn-MN" sz="1200" dirty="0" smtClean="0">
                          <a:latin typeface="Arial" pitchFamily="34" charset="0"/>
                          <a:cs typeface="Arial" pitchFamily="34" charset="0"/>
                        </a:rPr>
                        <a:t>ТХБ 1-р бүлэг</a:t>
                      </a:r>
                      <a:endParaRPr lang="en-US" sz="12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200" dirty="0" smtClean="0">
                          <a:latin typeface="Arial" pitchFamily="34" charset="0"/>
                          <a:cs typeface="Arial" pitchFamily="34" charset="0"/>
                        </a:rPr>
                        <a:t>Зах зээлий</a:t>
                      </a:r>
                      <a:r>
                        <a:rPr lang="mn-MN" sz="1200" baseline="0" dirty="0" smtClean="0">
                          <a:latin typeface="Arial" pitchFamily="34" charset="0"/>
                          <a:cs typeface="Arial" pitchFamily="34" charset="0"/>
                        </a:rPr>
                        <a:t>н сонголт</a:t>
                      </a:r>
                      <a:endParaRPr lang="en-US" sz="1200" dirty="0" smtClean="0">
                        <a:latin typeface="Arial" pitchFamily="34" charset="0"/>
                        <a:cs typeface="Arial" pitchFamily="34" charset="0"/>
                      </a:endParaRPr>
                    </a:p>
                  </a:txBody>
                  <a:tcPr/>
                </a:tc>
                <a:tc>
                  <a:txBody>
                    <a:bodyPr/>
                    <a:lstStyle/>
                    <a:p>
                      <a:r>
                        <a:rPr lang="mn-MN" sz="1200" dirty="0" smtClean="0">
                          <a:latin typeface="Arial" pitchFamily="34" charset="0"/>
                          <a:cs typeface="Arial" pitchFamily="34" charset="0"/>
                        </a:rPr>
                        <a:t>ТХБ анхдагч бүлэг</a:t>
                      </a:r>
                      <a:endParaRPr lang="en-US" sz="1200" dirty="0">
                        <a:latin typeface="Arial" pitchFamily="34" charset="0"/>
                        <a:cs typeface="Arial" pitchFamily="34" charset="0"/>
                      </a:endParaRPr>
                    </a:p>
                  </a:txBody>
                  <a:tcPr/>
                </a:tc>
              </a:tr>
            </a:tbl>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159</TotalTime>
  <Words>915</Words>
  <Application>Microsoft Office PowerPoint</Application>
  <PresentationFormat>On-screen Show (4:3)</PresentationFormat>
  <Paragraphs>152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Токиогийн хөрөнгийн бирж</vt:lpstr>
      <vt:lpstr>Агуулга </vt:lpstr>
      <vt:lpstr>Биржийн товч танилцуулга</vt:lpstr>
      <vt:lpstr>Биржийн тухай</vt:lpstr>
      <vt:lpstr>Биржийн бүтэц, зохион байгуулалт</vt:lpstr>
      <vt:lpstr>Бүтээгдэхүүн</vt:lpstr>
      <vt:lpstr>Үнэт цаасны жагсаалтанд бүртгүүлэхэд тавигдах үндсэн шалгуур </vt:lpstr>
      <vt:lpstr>Үнэт цаасын үндсэн жагсаалтанд багтахад тавигдах шалгуур</vt:lpstr>
      <vt:lpstr>Үнэт цаасны жагсаалтанд бүртгүүлэхэд тавигдах шалгуурын тойм</vt:lpstr>
      <vt:lpstr>Япон улсын анхдагч зах зээлийн арилжаа (IPO) 2010 онд 22 байсан анхдагч зах зээлийн арилжааны хэмжээ (IPO) 2011 онд 37 болж огцом өссөн нь Япон Улсын IPO зах зээл бүрэн сэргэснийг харуулж байна. IPO-ын хэмжээ 2012 онд ч мөн өсөх хандлагатай байгаа юм. ТХБ 2013 оны санхүүгийн жилд 60-аас илүү тооны компанийг өөртөө татахаар зорьж байна. </vt:lpstr>
      <vt:lpstr>ТХБ-д байрласан Солонгосын 2 компанийн IPO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Токиогийн хөрөнгийн бирж</dc:title>
  <dc:creator>Boloroo's</dc:creator>
  <cp:lastModifiedBy>User</cp:lastModifiedBy>
  <cp:revision>19</cp:revision>
  <dcterms:created xsi:type="dcterms:W3CDTF">2014-12-16T03:27:19Z</dcterms:created>
  <dcterms:modified xsi:type="dcterms:W3CDTF">2015-02-27T04:04:13Z</dcterms:modified>
</cp:coreProperties>
</file>