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2"/>
  </p:notesMasterIdLst>
  <p:sldIdLst>
    <p:sldId id="270" r:id="rId2"/>
    <p:sldId id="271" r:id="rId3"/>
    <p:sldId id="256" r:id="rId4"/>
    <p:sldId id="257" r:id="rId5"/>
    <p:sldId id="260" r:id="rId6"/>
    <p:sldId id="272" r:id="rId7"/>
    <p:sldId id="258" r:id="rId8"/>
    <p:sldId id="273" r:id="rId9"/>
    <p:sldId id="261" r:id="rId10"/>
    <p:sldId id="262" r:id="rId11"/>
    <p:sldId id="266" r:id="rId12"/>
    <p:sldId id="265" r:id="rId13"/>
    <p:sldId id="274" r:id="rId14"/>
    <p:sldId id="267" r:id="rId15"/>
    <p:sldId id="275" r:id="rId16"/>
    <p:sldId id="276" r:id="rId17"/>
    <p:sldId id="277" r:id="rId18"/>
    <p:sldId id="279" r:id="rId19"/>
    <p:sldId id="268" r:id="rId20"/>
    <p:sldId id="269"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25" d="100"/>
          <a:sy n="125" d="100"/>
        </p:scale>
        <p:origin x="204" y="72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2DC448-B429-42B8-A609-5AC7EC2516F7}" type="datetimeFigureOut">
              <a:rPr lang="en-US" smtClean="0"/>
              <a:pPr/>
              <a:t>4/17/2012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52BFC6-D002-414F-A4E5-8B42BC4912C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4/17/2012</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4/17/2012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4/17/2012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4/17/2012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4/17/2012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4/17/2012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4/17/2012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4/17/2012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4/17/2012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4/17/2012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4/17/2012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4/17/2012</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ctr">
              <a:buNone/>
            </a:pPr>
            <a:r>
              <a:rPr lang="mn-MN" sz="6600" dirty="0" smtClean="0">
                <a:latin typeface="Times New Roman" pitchFamily="18" charset="0"/>
                <a:cs typeface="Times New Roman" pitchFamily="18" charset="0"/>
              </a:rPr>
              <a:t>Хүн зөөврийн лифт</a:t>
            </a:r>
          </a:p>
          <a:p>
            <a:pPr algn="ctr"/>
            <a:endParaRPr lang="en-US" sz="4800" dirty="0" smtClean="0">
              <a:latin typeface="Times New Roman" pitchFamily="18" charset="0"/>
              <a:cs typeface="Times New Roman" pitchFamily="18" charset="0"/>
            </a:endParaRPr>
          </a:p>
          <a:p>
            <a:pPr algn="ctr"/>
            <a:endParaRPr lang="en-US" sz="4800" dirty="0" smtClean="0">
              <a:latin typeface="Times New Roman" pitchFamily="18" charset="0"/>
              <a:cs typeface="Times New Roman" pitchFamily="18" charset="0"/>
            </a:endParaRPr>
          </a:p>
          <a:p>
            <a:pPr algn="ctr">
              <a:buNone/>
            </a:pPr>
            <a:endParaRPr lang="mn-MN" sz="4800" dirty="0" smtClean="0">
              <a:latin typeface="Times New Roman" pitchFamily="18" charset="0"/>
              <a:cs typeface="Times New Roman" pitchFamily="18" charset="0"/>
            </a:endParaRPr>
          </a:p>
          <a:p>
            <a:pPr algn="ctr">
              <a:buNone/>
            </a:pPr>
            <a:r>
              <a:rPr lang="mn-MN" sz="4000" dirty="0" smtClean="0">
                <a:latin typeface="Times New Roman" pitchFamily="18" charset="0"/>
                <a:cs typeface="Times New Roman" pitchFamily="18" charset="0"/>
              </a:rPr>
              <a:t>Н.Анар </a:t>
            </a:r>
            <a:r>
              <a:rPr lang="en-US" sz="4000" dirty="0" smtClean="0">
                <a:latin typeface="Times New Roman" pitchFamily="18" charset="0"/>
                <a:cs typeface="Times New Roman" pitchFamily="18" charset="0"/>
              </a:rPr>
              <a:t>M.TD08D122</a:t>
            </a:r>
            <a:endParaRPr lang="en-US" sz="4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47360"/>
          </a:xfrm>
        </p:spPr>
        <p:txBody>
          <a:bodyPr>
            <a:normAutofit/>
          </a:bodyPr>
          <a:lstStyle/>
          <a:p>
            <a:pPr algn="just">
              <a:lnSpc>
                <a:spcPct val="150000"/>
              </a:lnSpc>
              <a:buNone/>
            </a:pPr>
            <a:r>
              <a:rPr lang="mn-MN" dirty="0" smtClean="0">
                <a:latin typeface="Times New Roman" pitchFamily="18" charset="0"/>
                <a:cs typeface="Times New Roman" pitchFamily="18" charset="0"/>
              </a:rPr>
              <a:t>Манай орны хувьд ихэвчлэн хуучин орос </a:t>
            </a:r>
            <a:r>
              <a:rPr lang="mn-MN" dirty="0" smtClean="0">
                <a:latin typeface="Times New Roman" pitchFamily="18" charset="0"/>
                <a:cs typeface="Times New Roman" pitchFamily="18" charset="0"/>
              </a:rPr>
              <a:t>лифт</a:t>
            </a:r>
            <a:r>
              <a:rPr lang="en-US" dirty="0" smtClean="0">
                <a:latin typeface="Times New Roman" pitchFamily="18" charset="0"/>
                <a:cs typeface="Times New Roman" pitchFamily="18" charset="0"/>
              </a:rPr>
              <a:t> </a:t>
            </a:r>
          </a:p>
          <a:p>
            <a:pPr algn="just">
              <a:lnSpc>
                <a:spcPct val="150000"/>
              </a:lnSpc>
              <a:buNone/>
            </a:pPr>
            <a:r>
              <a:rPr lang="mn-MN" dirty="0" smtClean="0">
                <a:latin typeface="Times New Roman" pitchFamily="18" charset="0"/>
                <a:cs typeface="Times New Roman" pitchFamily="18" charset="0"/>
              </a:rPr>
              <a:t>зонхилдог </a:t>
            </a:r>
            <a:r>
              <a:rPr lang="mn-MN" dirty="0" smtClean="0">
                <a:latin typeface="Times New Roman" pitchFamily="18" charset="0"/>
                <a:cs typeface="Times New Roman" pitchFamily="18" charset="0"/>
              </a:rPr>
              <a:t>бөгөөд шинээр баригдаж байгаа </a:t>
            </a:r>
            <a:r>
              <a:rPr lang="mn-MN" dirty="0" smtClean="0">
                <a:latin typeface="Times New Roman" pitchFamily="18" charset="0"/>
                <a:cs typeface="Times New Roman" pitchFamily="18" charset="0"/>
              </a:rPr>
              <a:t>барилгуудад</a:t>
            </a:r>
            <a:endParaRPr lang="en-US" dirty="0" smtClean="0">
              <a:latin typeface="Times New Roman" pitchFamily="18" charset="0"/>
              <a:cs typeface="Times New Roman" pitchFamily="18" charset="0"/>
            </a:endParaRPr>
          </a:p>
          <a:p>
            <a:pPr algn="just">
              <a:lnSpc>
                <a:spcPct val="150000"/>
              </a:lnSpc>
              <a:buNone/>
            </a:pPr>
            <a:r>
              <a:rPr lang="mn-MN" dirty="0" smtClean="0">
                <a:latin typeface="Times New Roman" pitchFamily="18" charset="0"/>
                <a:cs typeface="Times New Roman" pitchFamily="18" charset="0"/>
              </a:rPr>
              <a:t>орчин </a:t>
            </a:r>
            <a:r>
              <a:rPr lang="mn-MN" dirty="0" smtClean="0">
                <a:latin typeface="Times New Roman" pitchFamily="18" charset="0"/>
                <a:cs typeface="Times New Roman" pitchFamily="18" charset="0"/>
              </a:rPr>
              <a:t>үеийн контроллёрын удирдлагатай </a:t>
            </a:r>
            <a:r>
              <a:rPr lang="mn-MN" dirty="0" smtClean="0">
                <a:latin typeface="Times New Roman" pitchFamily="18" charset="0"/>
                <a:cs typeface="Times New Roman" pitchFamily="18" charset="0"/>
              </a:rPr>
              <a:t>лифтнүүд</a:t>
            </a:r>
            <a:endParaRPr lang="en-US" dirty="0" smtClean="0">
              <a:latin typeface="Times New Roman" pitchFamily="18" charset="0"/>
              <a:cs typeface="Times New Roman" pitchFamily="18" charset="0"/>
            </a:endParaRPr>
          </a:p>
          <a:p>
            <a:pPr algn="just">
              <a:lnSpc>
                <a:spcPct val="150000"/>
              </a:lnSpc>
              <a:buNone/>
            </a:pPr>
            <a:r>
              <a:rPr lang="mn-MN" dirty="0" smtClean="0">
                <a:latin typeface="Times New Roman" pitchFamily="18" charset="0"/>
                <a:cs typeface="Times New Roman" pitchFamily="18" charset="0"/>
              </a:rPr>
              <a:t>тавигдаж </a:t>
            </a:r>
            <a:r>
              <a:rPr lang="mn-MN" dirty="0" smtClean="0">
                <a:latin typeface="Times New Roman" pitchFamily="18" charset="0"/>
                <a:cs typeface="Times New Roman" pitchFamily="18" charset="0"/>
              </a:rPr>
              <a:t>байна. </a:t>
            </a:r>
            <a:endParaRPr lang="en-US" dirty="0" smtClean="0">
              <a:latin typeface="Times New Roman" pitchFamily="18" charset="0"/>
              <a:cs typeface="Times New Roman" pitchFamily="18" charset="0"/>
            </a:endParaRPr>
          </a:p>
          <a:p>
            <a:pPr>
              <a:lnSpc>
                <a:spcPct val="150000"/>
              </a:lnSpc>
              <a:buNone/>
              <a:defRPr/>
            </a:pPr>
            <a:r>
              <a:rPr lang="en-US" sz="2600" dirty="0" err="1" smtClean="0">
                <a:latin typeface="Times New Roman" pitchFamily="18" charset="0"/>
                <a:cs typeface="Times New Roman" pitchFamily="18" charset="0"/>
              </a:rPr>
              <a:t>Лифтний</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үндсэн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гурван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төрөл</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бий</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Үүнд</a:t>
            </a:r>
            <a:r>
              <a:rPr lang="en-US" sz="2600" dirty="0" smtClean="0">
                <a:latin typeface="Times New Roman" pitchFamily="18" charset="0"/>
                <a:cs typeface="Times New Roman" pitchFamily="18" charset="0"/>
              </a:rPr>
              <a:t>:</a:t>
            </a:r>
          </a:p>
          <a:p>
            <a:pPr>
              <a:lnSpc>
                <a:spcPct val="150000"/>
              </a:lnSpc>
              <a:buNone/>
              <a:defRPr/>
            </a:pPr>
            <a:r>
              <a:rPr lang="en-US" sz="2600" dirty="0" smtClean="0">
                <a:latin typeface="Times New Roman" pitchFamily="18" charset="0"/>
                <a:cs typeface="Times New Roman" pitchFamily="18" charset="0"/>
              </a:rPr>
              <a:t>1</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Лифт</a:t>
            </a:r>
            <a:endParaRPr lang="en-US" sz="2600" dirty="0" smtClean="0">
              <a:latin typeface="Times New Roman" pitchFamily="18" charset="0"/>
              <a:cs typeface="Times New Roman" pitchFamily="18" charset="0"/>
            </a:endParaRPr>
          </a:p>
          <a:p>
            <a:pPr>
              <a:lnSpc>
                <a:spcPct val="150000"/>
              </a:lnSpc>
              <a:buNone/>
              <a:defRPr/>
            </a:pPr>
            <a:r>
              <a:rPr lang="en-US" sz="2600" dirty="0" smtClean="0">
                <a:latin typeface="Times New Roman" pitchFamily="18" charset="0"/>
                <a:cs typeface="Times New Roman" pitchFamily="18" charset="0"/>
              </a:rPr>
              <a:t>2</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Урсдаг</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шат</a:t>
            </a:r>
            <a:endParaRPr lang="en-US" sz="2600" dirty="0" smtClean="0">
              <a:latin typeface="Times New Roman" pitchFamily="18" charset="0"/>
              <a:cs typeface="Times New Roman" pitchFamily="18" charset="0"/>
            </a:endParaRPr>
          </a:p>
          <a:p>
            <a:pPr>
              <a:lnSpc>
                <a:spcPct val="150000"/>
              </a:lnSpc>
              <a:buNone/>
              <a:defRPr/>
            </a:pPr>
            <a:r>
              <a:rPr lang="en-US" sz="2600" dirty="0" smtClean="0">
                <a:latin typeface="Times New Roman" pitchFamily="18" charset="0"/>
                <a:cs typeface="Times New Roman" pitchFamily="18" charset="0"/>
              </a:rPr>
              <a:t>3</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Тэргэнцэртэй</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хүнд</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зориулсан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лифт</a:t>
            </a:r>
            <a:endParaRPr lang="en-US" sz="2600" dirty="0" smtClean="0">
              <a:latin typeface="Times New Roman" pitchFamily="18" charset="0"/>
              <a:cs typeface="Times New Roman" pitchFamily="18" charset="0"/>
            </a:endParaRP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704088"/>
            <a:ext cx="8229600" cy="667512"/>
          </a:xfrm>
        </p:spPr>
        <p:txBody>
          <a:bodyPr>
            <a:normAutofit fontScale="90000"/>
          </a:bodyPr>
          <a:lstStyle/>
          <a:p>
            <a:r>
              <a:rPr lang="mn-MN" b="1" dirty="0" smtClean="0"/>
              <a:t>Технологийн схем</a:t>
            </a:r>
            <a:r>
              <a:rPr lang="en-US" dirty="0" smtClean="0"/>
              <a:t/>
            </a:r>
            <a:br>
              <a:rPr lang="en-US" dirty="0" smtClean="0"/>
            </a:br>
            <a:endParaRPr lang="en-US" dirty="0"/>
          </a:p>
        </p:txBody>
      </p:sp>
      <p:sp>
        <p:nvSpPr>
          <p:cNvPr id="3" name="Subtitle 2"/>
          <p:cNvSpPr>
            <a:spLocks noGrp="1"/>
          </p:cNvSpPr>
          <p:nvPr>
            <p:ph idx="1"/>
          </p:nvPr>
        </p:nvSpPr>
        <p:spPr>
          <a:xfrm>
            <a:off x="3505200" y="990600"/>
            <a:ext cx="5181600" cy="5334000"/>
          </a:xfrm>
        </p:spPr>
        <p:txBody>
          <a:bodyPr>
            <a:normAutofit fontScale="85000" lnSpcReduction="10000"/>
          </a:bodyPr>
          <a:lstStyle/>
          <a:p>
            <a:pPr algn="just">
              <a:lnSpc>
                <a:spcPct val="150000"/>
              </a:lnSpc>
            </a:pPr>
            <a:r>
              <a:rPr lang="mn-MN" dirty="0" smtClean="0">
                <a:latin typeface="Times New Roman" pitchFamily="18" charset="0"/>
                <a:cs typeface="Times New Roman" pitchFamily="18" charset="0"/>
              </a:rPr>
              <a:t>Цахилгаан </a:t>
            </a:r>
            <a:r>
              <a:rPr lang="mn-MN" dirty="0" smtClean="0">
                <a:latin typeface="Times New Roman" pitchFamily="18" charset="0"/>
                <a:cs typeface="Times New Roman" pitchFamily="18" charset="0"/>
              </a:rPr>
              <a:t>шат нь 3 фазын асинхрон хөдөлгүүртэй байх бөгөөд шилжих хөдөлгөөн хийхийн тулд хөдөлгүүрийн </a:t>
            </a:r>
            <a:r>
              <a:rPr lang="mn-MN" dirty="0" smtClean="0">
                <a:latin typeface="Times New Roman" pitchFamily="18" charset="0"/>
                <a:cs typeface="Times New Roman" pitchFamily="18" charset="0"/>
              </a:rPr>
              <a:t>голд  </a:t>
            </a:r>
            <a:r>
              <a:rPr lang="mn-MN" dirty="0" smtClean="0">
                <a:latin typeface="Times New Roman" pitchFamily="18" charset="0"/>
                <a:cs typeface="Times New Roman" pitchFamily="18" charset="0"/>
              </a:rPr>
              <a:t>редуктор холбоно. </a:t>
            </a:r>
            <a:endParaRPr lang="en-US" dirty="0" smtClean="0">
              <a:latin typeface="Times New Roman" pitchFamily="18" charset="0"/>
              <a:cs typeface="Times New Roman" pitchFamily="18" charset="0"/>
            </a:endParaRPr>
          </a:p>
          <a:p>
            <a:pPr algn="just">
              <a:lnSpc>
                <a:spcPct val="150000"/>
              </a:lnSpc>
            </a:pPr>
            <a:r>
              <a:rPr lang="mn-MN" dirty="0" smtClean="0">
                <a:latin typeface="Times New Roman" pitchFamily="18" charset="0"/>
                <a:cs typeface="Times New Roman" pitchFamily="18" charset="0"/>
              </a:rPr>
              <a:t>Лифтны мотор нь 3 фазын асинхрон хөдөлгүүр байх бөгөөд хөдөлгүүрийн голд хөдөлгөөний шилжилтийг хийхийн тулд редуктор холбоно. Хөдөлгүүрийн гол буюу ротор редуктор хоёрын хооронд соронзон тормоз суурилуулна. </a:t>
            </a:r>
            <a:endParaRPr lang="en-US" dirty="0" smtClean="0">
              <a:latin typeface="Times New Roman" pitchFamily="18" charset="0"/>
              <a:cs typeface="Times New Roman" pitchFamily="18" charset="0"/>
            </a:endParaRPr>
          </a:p>
          <a:p>
            <a:pPr algn="just">
              <a:lnSpc>
                <a:spcPct val="150000"/>
              </a:lnSpc>
            </a:pPr>
            <a:endParaRPr lang="en-US" dirty="0">
              <a:latin typeface="Times New Roman" pitchFamily="18" charset="0"/>
              <a:cs typeface="Times New Roman" pitchFamily="18" charset="0"/>
            </a:endParaRPr>
          </a:p>
        </p:txBody>
      </p:sp>
      <p:pic>
        <p:nvPicPr>
          <p:cNvPr id="6" name="Picture 5" descr="99780-004-22418549.gif"/>
          <p:cNvPicPr>
            <a:picLocks noChangeAspect="1"/>
          </p:cNvPicPr>
          <p:nvPr/>
        </p:nvPicPr>
        <p:blipFill>
          <a:blip r:embed="rId2"/>
          <a:stretch>
            <a:fillRect/>
          </a:stretch>
        </p:blipFill>
        <p:spPr>
          <a:xfrm>
            <a:off x="304800" y="914400"/>
            <a:ext cx="3155950" cy="54102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sansor-Makine-Motoru-MT-62_tb_1238847218.jpg"/>
          <p:cNvPicPr>
            <a:picLocks noGrp="1" noChangeAspect="1"/>
          </p:cNvPicPr>
          <p:nvPr>
            <p:ph idx="1"/>
          </p:nvPr>
        </p:nvPicPr>
        <p:blipFill>
          <a:blip r:embed="rId2"/>
          <a:stretch>
            <a:fillRect/>
          </a:stretch>
        </p:blipFill>
        <p:spPr>
          <a:xfrm>
            <a:off x="1219200" y="609600"/>
            <a:ext cx="4762500" cy="3810000"/>
          </a:xfrm>
        </p:spPr>
      </p:pic>
      <p:cxnSp>
        <p:nvCxnSpPr>
          <p:cNvPr id="9" name="Straight Arrow Connector 8"/>
          <p:cNvCxnSpPr/>
          <p:nvPr/>
        </p:nvCxnSpPr>
        <p:spPr>
          <a:xfrm rot="5400000">
            <a:off x="1295400" y="3657600"/>
            <a:ext cx="21336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rot="5400000">
            <a:off x="3048794" y="3656806"/>
            <a:ext cx="21336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5410200" y="1219200"/>
            <a:ext cx="1143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934200" y="1066800"/>
            <a:ext cx="1752600" cy="646331"/>
          </a:xfrm>
          <a:prstGeom prst="rect">
            <a:avLst/>
          </a:prstGeom>
          <a:noFill/>
        </p:spPr>
        <p:txBody>
          <a:bodyPr wrap="square" rtlCol="0">
            <a:spAutoFit/>
          </a:bodyPr>
          <a:lstStyle/>
          <a:p>
            <a:r>
              <a:rPr lang="en-US" dirty="0" smtClean="0"/>
              <a:t>Mo</a:t>
            </a:r>
            <a:r>
              <a:rPr lang="mn-MN" dirty="0" smtClean="0"/>
              <a:t>тор</a:t>
            </a:r>
          </a:p>
          <a:p>
            <a:endParaRPr lang="en-US" dirty="0"/>
          </a:p>
        </p:txBody>
      </p:sp>
      <p:sp>
        <p:nvSpPr>
          <p:cNvPr id="15" name="TextBox 14"/>
          <p:cNvSpPr txBox="1"/>
          <p:nvPr/>
        </p:nvSpPr>
        <p:spPr>
          <a:xfrm>
            <a:off x="1828800" y="4800600"/>
            <a:ext cx="1119537" cy="646331"/>
          </a:xfrm>
          <a:prstGeom prst="rect">
            <a:avLst/>
          </a:prstGeom>
          <a:noFill/>
        </p:spPr>
        <p:txBody>
          <a:bodyPr wrap="none" rtlCol="0">
            <a:spAutoFit/>
          </a:bodyPr>
          <a:lstStyle/>
          <a:p>
            <a:r>
              <a:rPr lang="mn-MN" dirty="0" smtClean="0"/>
              <a:t>Редуктор</a:t>
            </a:r>
          </a:p>
          <a:p>
            <a:endParaRPr lang="en-US" dirty="0"/>
          </a:p>
        </p:txBody>
      </p:sp>
      <p:sp>
        <p:nvSpPr>
          <p:cNvPr id="16" name="TextBox 15"/>
          <p:cNvSpPr txBox="1"/>
          <p:nvPr/>
        </p:nvSpPr>
        <p:spPr>
          <a:xfrm>
            <a:off x="3200400" y="4800600"/>
            <a:ext cx="1918474" cy="646331"/>
          </a:xfrm>
          <a:prstGeom prst="rect">
            <a:avLst/>
          </a:prstGeom>
          <a:noFill/>
        </p:spPr>
        <p:txBody>
          <a:bodyPr wrap="none" rtlCol="0">
            <a:spAutoFit/>
          </a:bodyPr>
          <a:lstStyle/>
          <a:p>
            <a:r>
              <a:rPr lang="mn-MN" dirty="0" smtClean="0"/>
              <a:t>Соронзон тормоз</a:t>
            </a:r>
          </a:p>
          <a:p>
            <a:endParaRPr lang="en-US" dirty="0"/>
          </a:p>
        </p:txBody>
      </p:sp>
      <p:sp>
        <p:nvSpPr>
          <p:cNvPr id="17" name="TextBox 16"/>
          <p:cNvSpPr txBox="1"/>
          <p:nvPr/>
        </p:nvSpPr>
        <p:spPr>
          <a:xfrm>
            <a:off x="6096000" y="2057400"/>
            <a:ext cx="231154" cy="923330"/>
          </a:xfrm>
          <a:prstGeom prst="rect">
            <a:avLst/>
          </a:prstGeom>
          <a:noFill/>
        </p:spPr>
        <p:txBody>
          <a:bodyPr wrap="none" rtlCol="0">
            <a:spAutoFit/>
          </a:bodyPr>
          <a:lstStyle/>
          <a:p>
            <a:endParaRPr lang="mn-MN" dirty="0" smtClean="0"/>
          </a:p>
          <a:p>
            <a:r>
              <a:rPr lang="mn-MN" dirty="0" smtClean="0"/>
              <a:t> </a:t>
            </a:r>
          </a:p>
          <a:p>
            <a:endParaRPr lang="en-US" dirty="0"/>
          </a:p>
        </p:txBody>
      </p:sp>
      <p:sp>
        <p:nvSpPr>
          <p:cNvPr id="18" name="TextBox 17"/>
          <p:cNvSpPr txBox="1"/>
          <p:nvPr/>
        </p:nvSpPr>
        <p:spPr>
          <a:xfrm>
            <a:off x="304800" y="5410200"/>
            <a:ext cx="9031703" cy="1015663"/>
          </a:xfrm>
          <a:prstGeom prst="rect">
            <a:avLst/>
          </a:prstGeom>
          <a:noFill/>
        </p:spPr>
        <p:txBody>
          <a:bodyPr wrap="none" rtlCol="0">
            <a:spAutoFit/>
          </a:bodyPr>
          <a:lstStyle/>
          <a:p>
            <a:pPr>
              <a:lnSpc>
                <a:spcPct val="150000"/>
              </a:lnSpc>
            </a:pPr>
            <a:r>
              <a:rPr lang="mn-MN" sz="2000" dirty="0" smtClean="0">
                <a:latin typeface="Times New Roman" pitchFamily="18" charset="0"/>
                <a:cs typeface="Times New Roman" pitchFamily="18" charset="0"/>
              </a:rPr>
              <a:t>Хөдөлгүүрийн чадалыг даац болон хонгилын уртаас шалтгаалан сонгох бөгөөд </a:t>
            </a:r>
          </a:p>
          <a:p>
            <a:pPr>
              <a:lnSpc>
                <a:spcPct val="150000"/>
              </a:lnSpc>
            </a:pPr>
            <a:r>
              <a:rPr lang="mn-MN" sz="2000" dirty="0" smtClean="0">
                <a:latin typeface="Times New Roman" pitchFamily="18" charset="0"/>
                <a:cs typeface="Times New Roman" pitchFamily="18" charset="0"/>
              </a:rPr>
              <a:t>м</a:t>
            </a:r>
            <a:r>
              <a:rPr lang="mn-MN" sz="2000" dirty="0" smtClean="0">
                <a:latin typeface="Times New Roman" pitchFamily="18" charset="0"/>
                <a:cs typeface="Times New Roman" pitchFamily="18" charset="0"/>
              </a:rPr>
              <a:t>анай </a:t>
            </a:r>
            <a:r>
              <a:rPr lang="mn-MN" sz="2000" dirty="0" smtClean="0">
                <a:latin typeface="Times New Roman" pitchFamily="18" charset="0"/>
                <a:cs typeface="Times New Roman" pitchFamily="18" charset="0"/>
              </a:rPr>
              <a:t>орны хувьд ихэвчлэн 2,</a:t>
            </a:r>
            <a:r>
              <a:rPr lang="en-US" sz="2000" dirty="0" smtClean="0">
                <a:latin typeface="Times New Roman" pitchFamily="18" charset="0"/>
                <a:cs typeface="Times New Roman" pitchFamily="18" charset="0"/>
              </a:rPr>
              <a:t>8</a:t>
            </a:r>
            <a:r>
              <a:rPr lang="mn-MN"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kV </a:t>
            </a:r>
            <a:r>
              <a:rPr lang="mn-MN" sz="2000" dirty="0" smtClean="0">
                <a:latin typeface="Times New Roman" pitchFamily="18" charset="0"/>
                <a:cs typeface="Times New Roman" pitchFamily="18" charset="0"/>
              </a:rPr>
              <a:t>чадалтай хөдөлгүүрүүд суурилагдсан байдаг.</a:t>
            </a:r>
            <a:endParaRPr lang="en-US" sz="2000" dirty="0">
              <a:latin typeface="Times New Roman" pitchFamily="18" charset="0"/>
              <a:cs typeface="Times New Roman" pitchFamily="18" charset="0"/>
            </a:endParaRPr>
          </a:p>
        </p:txBody>
      </p:sp>
      <p:pic>
        <p:nvPicPr>
          <p:cNvPr id="19" name="Picture 18" descr="Elevator_Gearless_Motor.jpg"/>
          <p:cNvPicPr>
            <a:picLocks noChangeAspect="1"/>
          </p:cNvPicPr>
          <p:nvPr/>
        </p:nvPicPr>
        <p:blipFill>
          <a:blip r:embed="rId3"/>
          <a:stretch>
            <a:fillRect/>
          </a:stretch>
        </p:blipFill>
        <p:spPr>
          <a:xfrm>
            <a:off x="6248400" y="1752600"/>
            <a:ext cx="1905000" cy="2076450"/>
          </a:xfrm>
          <a:prstGeom prst="rect">
            <a:avLst/>
          </a:prstGeom>
        </p:spPr>
      </p:pic>
      <p:cxnSp>
        <p:nvCxnSpPr>
          <p:cNvPr id="21" name="Elbow Connector 20"/>
          <p:cNvCxnSpPr>
            <a:endCxn id="16" idx="3"/>
          </p:cNvCxnSpPr>
          <p:nvPr/>
        </p:nvCxnSpPr>
        <p:spPr>
          <a:xfrm rot="5400000">
            <a:off x="5026754" y="3063920"/>
            <a:ext cx="2151966" cy="1967726"/>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0" y="228600"/>
            <a:ext cx="3733800" cy="6126960"/>
          </a:xfrm>
        </p:spPr>
        <p:txBody>
          <a:bodyPr>
            <a:normAutofit fontScale="92500" lnSpcReduction="10000"/>
          </a:bodyPr>
          <a:lstStyle/>
          <a:p>
            <a:pPr marL="582930" indent="-514350">
              <a:lnSpc>
                <a:spcPct val="150000"/>
              </a:lnSpc>
              <a:buNone/>
            </a:pPr>
            <a:r>
              <a:rPr lang="mn-MN" sz="2400" dirty="0" smtClean="0">
                <a:latin typeface="Times New Roman" pitchFamily="18" charset="0"/>
                <a:cs typeface="Times New Roman" pitchFamily="18" charset="0"/>
              </a:rPr>
              <a:t>1. Хөдөлгүүрийн удирдлагын </a:t>
            </a:r>
            <a:r>
              <a:rPr lang="mn-MN" sz="2400" dirty="0" smtClean="0">
                <a:latin typeface="Times New Roman" pitchFamily="18" charset="0"/>
                <a:cs typeface="Times New Roman" pitchFamily="18" charset="0"/>
              </a:rPr>
              <a:t>хэсэг</a:t>
            </a:r>
          </a:p>
          <a:p>
            <a:pPr marL="582930" indent="-514350">
              <a:lnSpc>
                <a:spcPct val="150000"/>
              </a:lnSpc>
              <a:buNone/>
            </a:pPr>
            <a:r>
              <a:rPr lang="mn-MN" sz="2400" dirty="0" smtClean="0">
                <a:latin typeface="Times New Roman" pitchFamily="18" charset="0"/>
                <a:cs typeface="Times New Roman" pitchFamily="18" charset="0"/>
              </a:rPr>
              <a:t>2.3. Хөдөлгүүрийн хэсэг</a:t>
            </a:r>
          </a:p>
          <a:p>
            <a:pPr marL="582930" indent="-514350">
              <a:lnSpc>
                <a:spcPct val="150000"/>
              </a:lnSpc>
              <a:buNone/>
            </a:pPr>
            <a:r>
              <a:rPr lang="mn-MN" sz="2400" dirty="0" smtClean="0">
                <a:latin typeface="Times New Roman" pitchFamily="18" charset="0"/>
                <a:cs typeface="Times New Roman" pitchFamily="18" charset="0"/>
              </a:rPr>
              <a:t>4. Татах тросс</a:t>
            </a:r>
          </a:p>
          <a:p>
            <a:pPr marL="582930" indent="-514350">
              <a:lnSpc>
                <a:spcPct val="150000"/>
              </a:lnSpc>
              <a:buNone/>
            </a:pPr>
            <a:r>
              <a:rPr lang="mn-MN" sz="2400" dirty="0" smtClean="0">
                <a:latin typeface="Times New Roman" pitchFamily="18" charset="0"/>
                <a:cs typeface="Times New Roman" pitchFamily="18" charset="0"/>
              </a:rPr>
              <a:t>5. Ролк</a:t>
            </a:r>
          </a:p>
          <a:p>
            <a:pPr marL="582930" indent="-514350">
              <a:lnSpc>
                <a:spcPct val="150000"/>
              </a:lnSpc>
              <a:buNone/>
            </a:pPr>
            <a:r>
              <a:rPr lang="mn-MN" sz="2400" dirty="0" smtClean="0">
                <a:latin typeface="Times New Roman" pitchFamily="18" charset="0"/>
                <a:cs typeface="Times New Roman" pitchFamily="18" charset="0"/>
              </a:rPr>
              <a:t>6.8. Бэхэлгээний арматур</a:t>
            </a:r>
          </a:p>
          <a:p>
            <a:pPr marL="582930" indent="-514350">
              <a:lnSpc>
                <a:spcPct val="150000"/>
              </a:lnSpc>
              <a:buNone/>
            </a:pPr>
            <a:r>
              <a:rPr lang="mn-MN" sz="2400" dirty="0" smtClean="0">
                <a:latin typeface="Times New Roman" pitchFamily="18" charset="0"/>
                <a:cs typeface="Times New Roman" pitchFamily="18" charset="0"/>
              </a:rPr>
              <a:t>7. Тэнцвэржүүлэх эсрэг ачаа</a:t>
            </a:r>
          </a:p>
          <a:p>
            <a:pPr marL="582930" indent="-514350">
              <a:lnSpc>
                <a:spcPct val="150000"/>
              </a:lnSpc>
              <a:buNone/>
            </a:pPr>
            <a:r>
              <a:rPr lang="mn-MN" sz="2400" dirty="0" smtClean="0">
                <a:latin typeface="Times New Roman" pitchFamily="18" charset="0"/>
                <a:cs typeface="Times New Roman" pitchFamily="18" charset="0"/>
              </a:rPr>
              <a:t>9. Кабин</a:t>
            </a:r>
          </a:p>
          <a:p>
            <a:pPr marL="582930" indent="-514350">
              <a:lnSpc>
                <a:spcPct val="150000"/>
              </a:lnSpc>
              <a:buNone/>
            </a:pPr>
            <a:r>
              <a:rPr lang="mn-MN" sz="2400" dirty="0" smtClean="0">
                <a:latin typeface="Times New Roman" pitchFamily="18" charset="0"/>
                <a:cs typeface="Times New Roman" pitchFamily="18" charset="0"/>
              </a:rPr>
              <a:t>10. Хаалганы хөдөлгүүр</a:t>
            </a:r>
          </a:p>
          <a:p>
            <a:pPr marL="582930" indent="-514350">
              <a:lnSpc>
                <a:spcPct val="150000"/>
              </a:lnSpc>
              <a:buNone/>
            </a:pPr>
            <a:r>
              <a:rPr lang="mn-MN" sz="2400" dirty="0" smtClean="0">
                <a:latin typeface="Times New Roman" pitchFamily="18" charset="0"/>
                <a:cs typeface="Times New Roman" pitchFamily="18" charset="0"/>
              </a:rPr>
              <a:t>11. Давхарын удирдлагын хэсэг.</a:t>
            </a:r>
          </a:p>
          <a:p>
            <a:pPr marL="582930" indent="-514350">
              <a:lnSpc>
                <a:spcPct val="150000"/>
              </a:lnSpc>
              <a:buNone/>
            </a:pPr>
            <a:endParaRPr lang="en-US" sz="2400" dirty="0">
              <a:latin typeface="Times New Roman" pitchFamily="18" charset="0"/>
              <a:cs typeface="Times New Roman" pitchFamily="18" charset="0"/>
            </a:endParaRPr>
          </a:p>
        </p:txBody>
      </p:sp>
      <p:pic>
        <p:nvPicPr>
          <p:cNvPr id="4" name="Picture 3" descr="АВТОМАТИЧЕСКИЙ ПАССАЖИРСКИЙ ЛИФТ (схема). 1 - компьютер, управляющий работой лифта; 2 - двигатель; 3 - исполнительная система управления лифтом; 4 - тросы подвески кабины; 5 - направляющие ролики; 6 - направляющие рельсы противовеса; 7 - противовес; 8 - направляющие рельсы кабины лифта; 9 - кабина; 10 - механизм открывания дверей кабины; 11 - банк памяти поэтажных данных."/>
          <p:cNvPicPr/>
          <p:nvPr/>
        </p:nvPicPr>
        <p:blipFill>
          <a:blip r:embed="rId2"/>
          <a:srcRect/>
          <a:stretch>
            <a:fillRect/>
          </a:stretch>
        </p:blipFill>
        <p:spPr bwMode="auto">
          <a:xfrm>
            <a:off x="990600" y="304800"/>
            <a:ext cx="3733800" cy="617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838200"/>
            <a:ext cx="8534400" cy="5471160"/>
          </a:xfrm>
        </p:spPr>
        <p:txBody>
          <a:bodyPr>
            <a:normAutofit/>
          </a:bodyPr>
          <a:lstStyle/>
          <a:p>
            <a:pPr>
              <a:lnSpc>
                <a:spcPct val="150000"/>
              </a:lnSpc>
              <a:buNone/>
            </a:pPr>
            <a:r>
              <a:rPr lang="mn-MN" dirty="0" smtClean="0">
                <a:latin typeface="Times New Roman" pitchFamily="18" charset="0"/>
                <a:cs typeface="Times New Roman" pitchFamily="18" charset="0"/>
              </a:rPr>
              <a:t>   Хүн </a:t>
            </a:r>
            <a:r>
              <a:rPr lang="mn-MN" dirty="0" smtClean="0">
                <a:latin typeface="Times New Roman" pitchFamily="18" charset="0"/>
                <a:cs typeface="Times New Roman" pitchFamily="18" charset="0"/>
              </a:rPr>
              <a:t>зөөврийн лифтны хөдөлгүүрийн чадал нь даац болон хонгилын өндөрөөс хамаарч хамаарч 2,8-7,5кВт байна. Хөдөлгүүр нь 1 ба 2 хурдтай буюу их бага хурдтай гэж байна. Хөдөлгүүрийн хурд нь харилцан адилгүй байх бөгөөд хуучин орос лифтны хувьд 600 эрг/мин буюу 1 секундэнд 2метр зам туулах чадвартай байна. Хөдөлгүүрийн гүйцэтгэх механизм нь редуктор юм. </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latin typeface="Times New Roman" pitchFamily="18" charset="0"/>
                <a:cs typeface="Times New Roman" pitchFamily="18" charset="0"/>
              </a:rPr>
              <a:t>Техникийн үзүүлэлт</a:t>
            </a:r>
            <a:endParaRPr lang="en-US" dirty="0">
              <a:latin typeface="Times New Roman" pitchFamily="18" charset="0"/>
              <a:cs typeface="Times New Roman" pitchFamily="18" charset="0"/>
            </a:endParaRPr>
          </a:p>
        </p:txBody>
      </p:sp>
      <p:pic>
        <p:nvPicPr>
          <p:cNvPr id="6" name="Content Placeholder 3" descr="teh uzuulely.bmp"/>
          <p:cNvPicPr>
            <a:picLocks noGrp="1" noChangeAspect="1"/>
          </p:cNvPicPr>
          <p:nvPr>
            <p:ph idx="1"/>
          </p:nvPr>
        </p:nvPicPr>
        <p:blipFill>
          <a:blip r:embed="rId2"/>
          <a:stretch>
            <a:fillRect/>
          </a:stretch>
        </p:blipFill>
        <p:spPr>
          <a:xfrm>
            <a:off x="762000" y="1219200"/>
            <a:ext cx="7735477" cy="536439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75960"/>
          </a:xfrm>
        </p:spPr>
        <p:txBody>
          <a:bodyPr>
            <a:normAutofit fontScale="92500" lnSpcReduction="10000"/>
          </a:bodyPr>
          <a:lstStyle/>
          <a:p>
            <a:pPr>
              <a:lnSpc>
                <a:spcPct val="150000"/>
              </a:lnSpc>
              <a:buNone/>
            </a:pP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Асинхрон </a:t>
            </a:r>
            <a:r>
              <a:rPr lang="mn-MN" dirty="0" smtClean="0">
                <a:latin typeface="Times New Roman" pitchFamily="18" charset="0"/>
                <a:cs typeface="Times New Roman" pitchFamily="18" charset="0"/>
              </a:rPr>
              <a:t>хөдөлгүүр нь 3 фазын 380В хүчдэл шаардана. Хөдөлгүүрийн хамгаалалт нь 25А нь дулааны элементтэй автомат байна тухайлбал тормоз ажиллах үед хөдөлгүүр ажилласаар байвал хөдөлгүүрийн голд хэт ачаалал үүсч их хэмжээний гүйдэл болон дулаан үүсэх болон фаз хоорондын богино залгааны үед хөдөлгүүрийг хамгаалах зорилготой юм. Соронзон тормоз нь 220В тэжээлээр ажиллах бөгөөд 2 фазад холбогдоно. Зэрэгцээ холбогдсон диод болон эсэргүүцлүүдээр хүчдэлийг унагаж кондесатораар багтаамжын өсгөн тормозны ороомогт хүчдэл өгсөнөөр тормоз ажиллана. </a:t>
            </a:r>
            <a:endParaRPr lang="en-US"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pPr algn="ctr"/>
            <a:r>
              <a:rPr lang="mn-MN" dirty="0" smtClean="0">
                <a:latin typeface="Times New Roman" pitchFamily="18" charset="0"/>
                <a:cs typeface="Times New Roman" pitchFamily="18" charset="0"/>
              </a:rPr>
              <a:t>Хүчний схем</a:t>
            </a:r>
            <a:endParaRPr lang="en-US" dirty="0">
              <a:latin typeface="Times New Roman" pitchFamily="18" charset="0"/>
              <a:cs typeface="Times New Roman" pitchFamily="18" charset="0"/>
            </a:endParaRPr>
          </a:p>
        </p:txBody>
      </p:sp>
      <p:pic>
        <p:nvPicPr>
          <p:cNvPr id="6" name="Content Placeholder 3" descr="tejeel.JPG"/>
          <p:cNvPicPr>
            <a:picLocks noGrp="1" noChangeAspect="1"/>
          </p:cNvPicPr>
          <p:nvPr>
            <p:ph idx="1"/>
          </p:nvPr>
        </p:nvPicPr>
        <p:blipFill>
          <a:blip r:embed="rId2"/>
          <a:stretch>
            <a:fillRect/>
          </a:stretch>
        </p:blipFill>
        <p:spPr>
          <a:xfrm>
            <a:off x="838200" y="1481756"/>
            <a:ext cx="7772400" cy="3699844"/>
          </a:xfrm>
        </p:spPr>
      </p:pic>
      <p:sp>
        <p:nvSpPr>
          <p:cNvPr id="7" name="TextBox 6"/>
          <p:cNvSpPr txBox="1"/>
          <p:nvPr/>
        </p:nvSpPr>
        <p:spPr>
          <a:xfrm>
            <a:off x="914400" y="5153431"/>
            <a:ext cx="8064324" cy="1421992"/>
          </a:xfrm>
          <a:prstGeom prst="rect">
            <a:avLst/>
          </a:prstGeom>
          <a:noFill/>
        </p:spPr>
        <p:txBody>
          <a:bodyPr wrap="none" rtlCol="0">
            <a:spAutoFit/>
          </a:bodyPr>
          <a:lstStyle/>
          <a:p>
            <a:pPr>
              <a:lnSpc>
                <a:spcPct val="150000"/>
              </a:lnSpc>
            </a:pPr>
            <a:r>
              <a:rPr lang="mn-MN" sz="2000" dirty="0" smtClean="0">
                <a:latin typeface="Times New Roman" pitchFamily="18" charset="0"/>
                <a:cs typeface="Times New Roman" pitchFamily="18" charset="0"/>
              </a:rPr>
              <a:t>Асинхрон хөдөлгүүр нь 3 фазын 380 В тэжээгдэх бөгөөд  1 ба 2 хуртдай</a:t>
            </a:r>
          </a:p>
          <a:p>
            <a:pPr>
              <a:lnSpc>
                <a:spcPct val="150000"/>
              </a:lnSpc>
            </a:pPr>
            <a:r>
              <a:rPr lang="mn-MN" sz="2000" dirty="0" smtClean="0">
                <a:latin typeface="Times New Roman" pitchFamily="18" charset="0"/>
                <a:cs typeface="Times New Roman" pitchFamily="18" charset="0"/>
              </a:rPr>
              <a:t>буюу их бага хурдтай хөдөлгүүр гэж ангилагдана. Удирдлагын хэлхээг </a:t>
            </a:r>
          </a:p>
          <a:p>
            <a:pPr>
              <a:lnSpc>
                <a:spcPct val="150000"/>
              </a:lnSpc>
            </a:pPr>
            <a:r>
              <a:rPr lang="mn-MN" sz="2000" dirty="0" smtClean="0">
                <a:latin typeface="Times New Roman" pitchFamily="18" charset="0"/>
                <a:cs typeface="Times New Roman" pitchFamily="18" charset="0"/>
              </a:rPr>
              <a:t>Трансформатораар 95В болгон бууруулаж тэжээнэ.</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371600"/>
            <a:ext cx="7772400" cy="554736"/>
          </a:xfrm>
        </p:spPr>
        <p:txBody>
          <a:bodyPr>
            <a:normAutofit fontScale="90000"/>
          </a:bodyPr>
          <a:lstStyle/>
          <a:p>
            <a:pPr algn="ctr"/>
            <a:r>
              <a:rPr lang="mn-MN" dirty="0" smtClean="0">
                <a:latin typeface="Times New Roman" pitchFamily="18" charset="0"/>
                <a:cs typeface="Times New Roman" pitchFamily="18" charset="0"/>
              </a:rPr>
              <a:t>Удирдлагын схем</a:t>
            </a:r>
            <a:r>
              <a:rPr lang="mn-MN" dirty="0" smtClean="0"/>
              <a:t/>
            </a:r>
            <a:br>
              <a:rPr lang="mn-MN" dirty="0" smtClean="0"/>
            </a:br>
            <a:endParaRPr lang="en-US" dirty="0"/>
          </a:p>
        </p:txBody>
      </p:sp>
      <p:pic>
        <p:nvPicPr>
          <p:cNvPr id="4" name="Content Placeholder 3" descr="Разработанная схема модернизации стенда"/>
          <p:cNvPicPr>
            <a:picLocks noGrp="1"/>
          </p:cNvPicPr>
          <p:nvPr>
            <p:ph idx="1"/>
          </p:nvPr>
        </p:nvPicPr>
        <p:blipFill>
          <a:blip r:embed="rId2"/>
          <a:stretch>
            <a:fillRect/>
          </a:stretch>
        </p:blipFill>
        <p:spPr bwMode="auto">
          <a:xfrm>
            <a:off x="685800" y="1219200"/>
            <a:ext cx="7696200" cy="518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lgn="ctr"/>
            <a:r>
              <a:rPr lang="mn-MN" dirty="0" smtClean="0">
                <a:latin typeface="Times New Roman" pitchFamily="18" charset="0"/>
                <a:cs typeface="Times New Roman" pitchFamily="18" charset="0"/>
              </a:rPr>
              <a:t>Давхарын мэдрүүр</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495800" y="1783560"/>
            <a:ext cx="4191000" cy="4572000"/>
          </a:xfrm>
        </p:spPr>
        <p:txBody>
          <a:bodyPr>
            <a:normAutofit fontScale="92500" lnSpcReduction="20000"/>
          </a:bodyPr>
          <a:lstStyle/>
          <a:p>
            <a:pPr>
              <a:lnSpc>
                <a:spcPct val="150000"/>
              </a:lnSpc>
              <a:buNone/>
            </a:pPr>
            <a:r>
              <a:rPr lang="mn-MN" sz="2400" dirty="0" smtClean="0">
                <a:latin typeface="Times New Roman" pitchFamily="18" charset="0"/>
                <a:cs typeface="Times New Roman" pitchFamily="18" charset="0"/>
              </a:rPr>
              <a:t>      Лифт аль давхарт байгааг соронзон мэдрүүрийн тусламжтайгаар мэдэрдэг бөгөөд контроллёрын аналог оролтонд холбогдоно.</a:t>
            </a:r>
            <a:r>
              <a:rPr lang="en-US"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lnSpc>
                <a:spcPct val="150000"/>
              </a:lnSpc>
              <a:buNone/>
            </a:pPr>
            <a:r>
              <a:rPr lang="mn-MN" sz="2400" dirty="0" smtClean="0">
                <a:latin typeface="Times New Roman" pitchFamily="18" charset="0"/>
                <a:cs typeface="Times New Roman" pitchFamily="18" charset="0"/>
              </a:rPr>
              <a:t>     Энэ </a:t>
            </a:r>
            <a:r>
              <a:rPr lang="mn-MN" sz="2400" dirty="0" smtClean="0">
                <a:latin typeface="Times New Roman" pitchFamily="18" charset="0"/>
                <a:cs typeface="Times New Roman" pitchFamily="18" charset="0"/>
              </a:rPr>
              <a:t>мэдрүүр нь </a:t>
            </a:r>
            <a:r>
              <a:rPr lang="en-US" sz="2400" dirty="0" smtClean="0">
                <a:latin typeface="Times New Roman" pitchFamily="18" charset="0"/>
                <a:cs typeface="Times New Roman" pitchFamily="18" charset="0"/>
              </a:rPr>
              <a:t> U-</a:t>
            </a:r>
            <a:r>
              <a:rPr lang="mn-MN" sz="2400" dirty="0" smtClean="0">
                <a:latin typeface="Times New Roman" pitchFamily="18" charset="0"/>
                <a:cs typeface="Times New Roman" pitchFamily="18" charset="0"/>
              </a:rPr>
              <a:t>хэлбэрийн соронзон мэдрүүр ба лифтны дээр суурилагдана.  Тогтмол 24В ба 48В тэжээлд холбогдоно.</a:t>
            </a:r>
            <a:endParaRPr lang="en-US" sz="2400" dirty="0">
              <a:latin typeface="Times New Roman" pitchFamily="18" charset="0"/>
              <a:cs typeface="Times New Roman" pitchFamily="18" charset="0"/>
            </a:endParaRPr>
          </a:p>
        </p:txBody>
      </p:sp>
      <p:pic>
        <p:nvPicPr>
          <p:cNvPr id="4" name="Picture 3" descr="http://www.toyo-elec.co.jp/en/product/elevator/img/cage01.jpg"/>
          <p:cNvPicPr/>
          <p:nvPr/>
        </p:nvPicPr>
        <p:blipFill>
          <a:blip r:embed="rId2"/>
          <a:srcRect/>
          <a:stretch>
            <a:fillRect/>
          </a:stretch>
        </p:blipFill>
        <p:spPr bwMode="auto">
          <a:xfrm>
            <a:off x="609600" y="1828800"/>
            <a:ext cx="3810000" cy="2638425"/>
          </a:xfrm>
          <a:prstGeom prst="rect">
            <a:avLst/>
          </a:prstGeom>
          <a:noFill/>
          <a:ln w="9525">
            <a:noFill/>
            <a:miter lim="800000"/>
            <a:headEnd/>
            <a:tailEnd/>
          </a:ln>
        </p:spPr>
      </p:pic>
      <p:pic>
        <p:nvPicPr>
          <p:cNvPr id="5" name="Picture 4" descr="http://www.toyo-elec.co.jp/en/product/elevator/img/cage04.jpg"/>
          <p:cNvPicPr/>
          <p:nvPr/>
        </p:nvPicPr>
        <p:blipFill>
          <a:blip r:embed="rId3"/>
          <a:srcRect/>
          <a:stretch>
            <a:fillRect/>
          </a:stretch>
        </p:blipFill>
        <p:spPr bwMode="auto">
          <a:xfrm>
            <a:off x="609600" y="4572000"/>
            <a:ext cx="3733800" cy="2095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algn="ctr"/>
            <a:r>
              <a:rPr lang="mn-MN" b="1" dirty="0" smtClean="0"/>
              <a:t>Хаалганы </a:t>
            </a:r>
            <a:r>
              <a:rPr lang="mn-MN" b="1" dirty="0" smtClean="0"/>
              <a:t>удирдлага</a:t>
            </a:r>
            <a:r>
              <a:rPr lang="en-US" dirty="0" smtClean="0"/>
              <a:t/>
            </a:r>
            <a:br>
              <a:rPr lang="en-US" dirty="0" smtClean="0"/>
            </a:br>
            <a:r>
              <a:rPr lang="mn-MN" dirty="0" smtClean="0">
                <a:latin typeface="Times New Roman" pitchFamily="18" charset="0"/>
                <a:cs typeface="Times New Roman" pitchFamily="18" charset="0"/>
              </a:rPr>
              <a:t>аалганы </a:t>
            </a:r>
            <a:r>
              <a:rPr lang="mn-MN" dirty="0" smtClean="0">
                <a:latin typeface="Times New Roman" pitchFamily="18" charset="0"/>
                <a:cs typeface="Times New Roman" pitchFamily="18" charset="0"/>
              </a:rPr>
              <a:t>удирдлага</a:t>
            </a:r>
            <a:endParaRPr lang="en-US" dirty="0">
              <a:latin typeface="Times New Roman" pitchFamily="18" charset="0"/>
              <a:cs typeface="Times New Roman" pitchFamily="18" charset="0"/>
            </a:endParaRPr>
          </a:p>
        </p:txBody>
      </p:sp>
      <p:pic>
        <p:nvPicPr>
          <p:cNvPr id="4" name="Content Placeholder 3" descr="door.JPG"/>
          <p:cNvPicPr>
            <a:picLocks noGrp="1" noChangeAspect="1"/>
          </p:cNvPicPr>
          <p:nvPr>
            <p:ph idx="1"/>
          </p:nvPr>
        </p:nvPicPr>
        <p:blipFill>
          <a:blip r:embed="rId2"/>
          <a:stretch>
            <a:fillRect/>
          </a:stretch>
        </p:blipFill>
        <p:spPr>
          <a:xfrm rot="5400000">
            <a:off x="2514600" y="609600"/>
            <a:ext cx="3962400" cy="8077200"/>
          </a:xfrm>
        </p:spPr>
      </p:pic>
      <p:pic>
        <p:nvPicPr>
          <p:cNvPr id="5" name="Picture 4" descr="Explosion-Proof-Elevator-Door-System.jpg.gif"/>
          <p:cNvPicPr>
            <a:picLocks noChangeAspect="1"/>
          </p:cNvPicPr>
          <p:nvPr/>
        </p:nvPicPr>
        <p:blipFill>
          <a:blip r:embed="rId3"/>
          <a:stretch>
            <a:fillRect/>
          </a:stretch>
        </p:blipFill>
        <p:spPr>
          <a:xfrm>
            <a:off x="381000" y="1219200"/>
            <a:ext cx="8153400" cy="16764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75960"/>
          </a:xfrm>
        </p:spPr>
        <p:txBody>
          <a:bodyPr>
            <a:normAutofit fontScale="92500" lnSpcReduction="20000"/>
          </a:bodyPr>
          <a:lstStyle/>
          <a:p>
            <a:pPr>
              <a:lnSpc>
                <a:spcPct val="160000"/>
              </a:lnSpc>
            </a:pPr>
            <a:r>
              <a:rPr lang="mn-MN" dirty="0" smtClean="0">
                <a:latin typeface="Times New Roman" pitchFamily="18" charset="0"/>
                <a:cs typeface="Times New Roman" pitchFamily="18" charset="0"/>
              </a:rPr>
              <a:t>Хаалга нь тусдаа хаалга онгойлгох жижиг 220В-н мотортой байх бөгөөд мөн тусдаа контроллёртой байж болно. Лифт сул зогсож байх үед хонгилийн бүх хаалга болон кабины хаалга хаалттай байна. Харин аль нэг давхараас дуудахад кабины дээр суурилагдсан соронзон мэдрүүр тухайн давхарт ирснийг заах бөгөөд хэрвээ лифт тухайн давхартаа ирсэн кабины хаалга хаалттай байхыг мэдрэх мэдрэгч ажиллаж байвал хаалга онгойно. Хаалга онгойх үед хугацааны реле ажиллах бөгөөд 7сек хугацаа бариад хаалга нээлттэй байгааг мэдрэх мэдрэгч ажиллаж байвал хаалга хаагдана. </a:t>
            </a:r>
            <a:endParaRPr lang="en-US"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772400" cy="478536"/>
          </a:xfrm>
        </p:spPr>
        <p:txBody>
          <a:bodyPr>
            <a:normAutofit fontScale="90000"/>
          </a:bodyPr>
          <a:lstStyle/>
          <a:p>
            <a:pPr algn="ctr"/>
            <a:r>
              <a:rPr lang="mn-MN" dirty="0" smtClean="0">
                <a:latin typeface="Times New Roman" pitchFamily="18" charset="0"/>
                <a:cs typeface="Times New Roman" pitchFamily="18" charset="0"/>
              </a:rPr>
              <a:t>Ачаалалын мэдрүүр</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038600" y="1219200"/>
            <a:ext cx="4648200" cy="5334000"/>
          </a:xfrm>
        </p:spPr>
        <p:txBody>
          <a:bodyPr>
            <a:normAutofit fontScale="85000" lnSpcReduction="20000"/>
          </a:bodyPr>
          <a:lstStyle/>
          <a:p>
            <a:pPr algn="just">
              <a:lnSpc>
                <a:spcPct val="150000"/>
              </a:lnSpc>
              <a:buNone/>
            </a:pPr>
            <a:r>
              <a:rPr lang="mn-MN" dirty="0" smtClean="0"/>
              <a:t>     </a:t>
            </a:r>
            <a:r>
              <a:rPr lang="mn-MN" sz="3100" dirty="0" smtClean="0">
                <a:latin typeface="Times New Roman" pitchFamily="18" charset="0"/>
                <a:cs typeface="Times New Roman" pitchFamily="18" charset="0"/>
              </a:rPr>
              <a:t>Лифт нь тогтоогдсон даацтай байх ёстой бөгөөд ачаалал хэтэрсэн үгүйг уг мэдрүүрийн тусламжтайгаар мэдрэнэ. Кабины шалны доор байрлана. 150-200</a:t>
            </a:r>
            <a:r>
              <a:rPr lang="en-US" sz="3100" dirty="0" smtClean="0">
                <a:latin typeface="Times New Roman" pitchFamily="18" charset="0"/>
                <a:cs typeface="Times New Roman" pitchFamily="18" charset="0"/>
              </a:rPr>
              <a:t>% </a:t>
            </a:r>
            <a:r>
              <a:rPr lang="mn-MN" sz="3100" dirty="0" smtClean="0">
                <a:latin typeface="Times New Roman" pitchFamily="18" charset="0"/>
                <a:cs typeface="Times New Roman" pitchFamily="18" charset="0"/>
              </a:rPr>
              <a:t>ачаалалыг даах чадвартай бөгөөд тогтмол 12В тэжээгдэж контроллёрын аналог оролтонд холбогдоно.</a:t>
            </a:r>
            <a:endParaRPr lang="en-US" sz="26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a:stretch>
            <a:fillRect/>
          </a:stretch>
        </p:blipFill>
        <p:spPr bwMode="auto">
          <a:xfrm>
            <a:off x="533400" y="1219200"/>
            <a:ext cx="3714750" cy="2219325"/>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533400" y="3352800"/>
            <a:ext cx="3714750" cy="33432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err="1" smtClean="0">
                <a:solidFill>
                  <a:srgbClr val="558ED5"/>
                </a:solidFill>
                <a:latin typeface="Times New Roman" pitchFamily="18" charset="0"/>
                <a:cs typeface="Times New Roman" pitchFamily="18" charset="0"/>
              </a:rPr>
              <a:t>Хурд</a:t>
            </a:r>
            <a:r>
              <a:rPr lang="en-US" dirty="0" smtClean="0">
                <a:solidFill>
                  <a:srgbClr val="558ED5"/>
                </a:solidFill>
                <a:latin typeface="Times New Roman" pitchFamily="18" charset="0"/>
                <a:cs typeface="Times New Roman" pitchFamily="18" charset="0"/>
              </a:rPr>
              <a:t> </a:t>
            </a:r>
            <a:r>
              <a:rPr lang="en-US" dirty="0" err="1" smtClean="0">
                <a:solidFill>
                  <a:srgbClr val="558ED5"/>
                </a:solidFill>
                <a:latin typeface="Times New Roman" pitchFamily="18" charset="0"/>
                <a:cs typeface="Times New Roman" pitchFamily="18" charset="0"/>
              </a:rPr>
              <a:t>хязгаарлагч</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09600" y="1752600"/>
            <a:ext cx="5562600" cy="5638800"/>
          </a:xfrm>
        </p:spPr>
        <p:txBody>
          <a:bodyPr>
            <a:normAutofit fontScale="77500" lnSpcReduction="20000"/>
          </a:bodyPr>
          <a:lstStyle/>
          <a:p>
            <a:pPr algn="just">
              <a:lnSpc>
                <a:spcPct val="170000"/>
              </a:lnSpc>
              <a:buNone/>
            </a:pPr>
            <a:r>
              <a:rPr lang="en-US" dirty="0" err="1" smtClean="0">
                <a:latin typeface="Times New Roman" pitchFamily="18" charset="0"/>
                <a:cs typeface="Times New Roman" pitchFamily="18" charset="0"/>
              </a:rPr>
              <a:t>Covernor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буюу</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хурд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хязгаарлагч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лифтийг</a:t>
            </a:r>
            <a:endParaRPr lang="en-US" dirty="0" smtClean="0">
              <a:latin typeface="Times New Roman" pitchFamily="18" charset="0"/>
              <a:cs typeface="Times New Roman" pitchFamily="18" charset="0"/>
            </a:endParaRPr>
          </a:p>
          <a:p>
            <a:pPr algn="just">
              <a:lnSpc>
                <a:spcPct val="170000"/>
              </a:lnSpc>
              <a:buNone/>
            </a:pPr>
            <a:r>
              <a:rPr lang="en-US" dirty="0" err="1" smtClean="0">
                <a:latin typeface="Times New Roman" pitchFamily="18" charset="0"/>
                <a:cs typeface="Times New Roman" pitchFamily="18" charset="0"/>
              </a:rPr>
              <a:t>хэвийнхээсээ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илүү</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хурдлах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үед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урдчилан</a:t>
            </a:r>
            <a:endParaRPr lang="en-US" dirty="0" smtClean="0">
              <a:latin typeface="Times New Roman" pitchFamily="18" charset="0"/>
              <a:cs typeface="Times New Roman" pitchFamily="18" charset="0"/>
            </a:endParaRPr>
          </a:p>
          <a:p>
            <a:pPr algn="just">
              <a:lnSpc>
                <a:spcPct val="170000"/>
              </a:lnSpc>
              <a:buNone/>
            </a:pPr>
            <a:r>
              <a:rPr lang="en-US" dirty="0" err="1" smtClean="0">
                <a:latin typeface="Times New Roman" pitchFamily="18" charset="0"/>
                <a:cs typeface="Times New Roman" pitchFamily="18" charset="0"/>
              </a:rPr>
              <a:t>мэдэж</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сэргийлэхэд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зориулагдсан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төхөөрөмж</a:t>
            </a:r>
            <a:r>
              <a:rPr lang="en-US"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lnSpc>
                <a:spcPct val="170000"/>
              </a:lnSpc>
              <a:buNone/>
            </a:pPr>
            <a:r>
              <a:rPr lang="en-US" dirty="0" err="1" smtClean="0">
                <a:latin typeface="Times New Roman" pitchFamily="18" charset="0"/>
                <a:cs typeface="Times New Roman" pitchFamily="18" charset="0"/>
              </a:rPr>
              <a:t>байдаг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Энгийн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хурднаас</a:t>
            </a:r>
            <a:r>
              <a:rPr lang="en-US" dirty="0" smtClean="0">
                <a:latin typeface="Times New Roman" pitchFamily="18" charset="0"/>
                <a:cs typeface="Times New Roman" pitchFamily="18" charset="0"/>
              </a:rPr>
              <a:t> 130-иас </a:t>
            </a:r>
            <a:r>
              <a:rPr lang="en-US" dirty="0" err="1" smtClean="0">
                <a:latin typeface="Times New Roman" pitchFamily="18" charset="0"/>
                <a:cs typeface="Times New Roman" pitchFamily="18" charset="0"/>
              </a:rPr>
              <a:t>илүү</a:t>
            </a:r>
            <a:r>
              <a:rPr lang="en-US"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lnSpc>
                <a:spcPct val="170000"/>
              </a:lnSpc>
              <a:buNone/>
            </a:pPr>
            <a:r>
              <a:rPr lang="en-US" dirty="0" err="1" smtClean="0">
                <a:latin typeface="Times New Roman" pitchFamily="18" charset="0"/>
                <a:cs typeface="Times New Roman" pitchFamily="18" charset="0"/>
              </a:rPr>
              <a:t>хурдлаагүй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үед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хурдны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свич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автоматаар</a:t>
            </a:r>
            <a:r>
              <a:rPr lang="en-US"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lnSpc>
                <a:spcPct val="170000"/>
              </a:lnSpc>
              <a:buNone/>
            </a:pPr>
            <a:r>
              <a:rPr lang="en-US" dirty="0" err="1" smtClean="0">
                <a:latin typeface="Times New Roman" pitchFamily="18" charset="0"/>
                <a:cs typeface="Times New Roman" pitchFamily="18" charset="0"/>
              </a:rPr>
              <a:t>ажиллаж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хурд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ихсэх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тусам</a:t>
            </a:r>
            <a:r>
              <a:rPr lang="en-US" dirty="0" smtClean="0">
                <a:latin typeface="Times New Roman" pitchFamily="18" charset="0"/>
                <a:cs typeface="Times New Roman" pitchFamily="18" charset="0"/>
              </a:rPr>
              <a:t> brake </a:t>
            </a:r>
            <a:r>
              <a:rPr lang="en-US" dirty="0" err="1" smtClean="0">
                <a:latin typeface="Times New Roman" pitchFamily="18" charset="0"/>
                <a:cs typeface="Times New Roman" pitchFamily="18" charset="0"/>
              </a:rPr>
              <a:t>өөрөө</a:t>
            </a:r>
            <a:r>
              <a:rPr lang="en-US" dirty="0" smtClean="0">
                <a:latin typeface="Times New Roman" pitchFamily="18" charset="0"/>
                <a:cs typeface="Times New Roman" pitchFamily="18" charset="0"/>
              </a:rPr>
              <a:t> </a:t>
            </a:r>
          </a:p>
          <a:p>
            <a:pPr algn="just">
              <a:lnSpc>
                <a:spcPct val="170000"/>
              </a:lnSpc>
              <a:buNone/>
            </a:pPr>
            <a:r>
              <a:rPr lang="en-US" dirty="0" err="1" smtClean="0">
                <a:latin typeface="Times New Roman" pitchFamily="18" charset="0"/>
                <a:cs typeface="Times New Roman" pitchFamily="18" charset="0"/>
              </a:rPr>
              <a:t>ажиллан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хурдыг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багагсгаж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өгнө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Мөн</a:t>
            </a:r>
            <a:endParaRPr lang="en-US" dirty="0" smtClean="0">
              <a:latin typeface="Times New Roman" pitchFamily="18" charset="0"/>
              <a:cs typeface="Times New Roman" pitchFamily="18" charset="0"/>
            </a:endParaRPr>
          </a:p>
          <a:p>
            <a:pPr algn="just">
              <a:lnSpc>
                <a:spcPct val="170000"/>
              </a:lnSpc>
              <a:buNone/>
            </a:pPr>
            <a:r>
              <a:rPr lang="en-US" dirty="0" err="1" smtClean="0">
                <a:latin typeface="Times New Roman" pitchFamily="18" charset="0"/>
                <a:cs typeface="Times New Roman" pitchFamily="18" charset="0"/>
              </a:rPr>
              <a:t>лифтний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буух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хурд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ихсэхэд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хурд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хязгаарлагч</a:t>
            </a:r>
            <a:r>
              <a:rPr lang="en-US" dirty="0" smtClean="0">
                <a:latin typeface="Times New Roman" pitchFamily="18" charset="0"/>
                <a:cs typeface="Times New Roman" pitchFamily="18" charset="0"/>
              </a:rPr>
              <a:t> </a:t>
            </a:r>
          </a:p>
          <a:p>
            <a:pPr algn="just">
              <a:lnSpc>
                <a:spcPct val="170000"/>
              </a:lnSpc>
              <a:buNone/>
            </a:pPr>
            <a:r>
              <a:rPr lang="mn-MN" dirty="0" smtClean="0">
                <a:latin typeface="Times New Roman" pitchFamily="18" charset="0"/>
                <a:cs typeface="Times New Roman" pitchFamily="18" charset="0"/>
              </a:rPr>
              <a:t>Т</a:t>
            </a:r>
            <a:r>
              <a:rPr lang="en-US" dirty="0" err="1" smtClean="0">
                <a:latin typeface="Times New Roman" pitchFamily="18" charset="0"/>
                <a:cs typeface="Times New Roman" pitchFamily="18" charset="0"/>
              </a:rPr>
              <a:t>россыг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барьж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лифтийг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зогсоох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боломжтой</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pic>
        <p:nvPicPr>
          <p:cNvPr id="4" name="Picture 2" descr="F:\DSCN9339.JPG"/>
          <p:cNvPicPr>
            <a:picLocks noChangeAspect="1" noChangeArrowheads="1"/>
          </p:cNvPicPr>
          <p:nvPr/>
        </p:nvPicPr>
        <p:blipFill>
          <a:blip r:embed="rId2" cstate="print"/>
          <a:srcRect/>
          <a:stretch>
            <a:fillRect/>
          </a:stretch>
        </p:blipFill>
        <p:spPr bwMode="auto">
          <a:xfrm>
            <a:off x="6019800" y="1828800"/>
            <a:ext cx="3124200" cy="401002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Times New Roman" pitchFamily="18" charset="0"/>
                <a:cs typeface="Times New Roman" pitchFamily="18" charset="0"/>
              </a:rPr>
              <a:t>Пүрш</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150000"/>
              </a:lnSpc>
            </a:pPr>
            <a:r>
              <a:rPr lang="en-US" dirty="0" smtClean="0">
                <a:latin typeface="Times New Roman" pitchFamily="18" charset="0"/>
                <a:cs typeface="Times New Roman" pitchFamily="18" charset="0"/>
              </a:rPr>
              <a:t>Buffer </a:t>
            </a:r>
            <a:r>
              <a:rPr lang="en-US" dirty="0" err="1" smtClean="0">
                <a:latin typeface="Times New Roman" pitchFamily="18" charset="0"/>
                <a:cs typeface="Times New Roman" pitchFamily="18" charset="0"/>
              </a:rPr>
              <a:t>нь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лифт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дээрээс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доошоо</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уруудаж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хамгийн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доод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давхарт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хүрээд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түүнээс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доошоо</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хурдаараа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суух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үед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хэрэглэдэг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пүрш</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юм</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Хурдны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хэмжээ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нэмэгдэхийн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хэрээр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пүршний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хэмжээ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ихэсдэг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байна</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4400" dirty="0" err="1" smtClean="0">
                <a:latin typeface="Times New Roman" pitchFamily="18" charset="0"/>
                <a:cs typeface="Times New Roman" pitchFamily="18" charset="0"/>
              </a:rPr>
              <a:t>Хэт</a:t>
            </a:r>
            <a:r>
              <a:rPr lang="en-US" sz="4400" dirty="0" smtClean="0">
                <a:latin typeface="Times New Roman" pitchFamily="18" charset="0"/>
                <a:cs typeface="Times New Roman" pitchFamily="18" charset="0"/>
              </a:rPr>
              <a:t> </a:t>
            </a:r>
            <a:r>
              <a:rPr lang="en-US" sz="4400" dirty="0" err="1" smtClean="0">
                <a:latin typeface="Times New Roman" pitchFamily="18" charset="0"/>
                <a:cs typeface="Times New Roman" pitchFamily="18" charset="0"/>
              </a:rPr>
              <a:t>ачааллын</a:t>
            </a:r>
            <a:r>
              <a:rPr lang="en-US" sz="4400" dirty="0" smtClean="0">
                <a:latin typeface="Times New Roman" pitchFamily="18" charset="0"/>
                <a:cs typeface="Times New Roman" pitchFamily="18" charset="0"/>
              </a:rPr>
              <a:t> </a:t>
            </a:r>
            <a:r>
              <a:rPr lang="en-US" sz="4400" dirty="0" err="1" smtClean="0">
                <a:latin typeface="Times New Roman" pitchFamily="18" charset="0"/>
                <a:cs typeface="Times New Roman" pitchFamily="18" charset="0"/>
              </a:rPr>
              <a:t>свич</a:t>
            </a:r>
            <a:r>
              <a:rPr lang="en-US" sz="4400"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447800"/>
            <a:ext cx="8763000" cy="4861560"/>
          </a:xfrm>
        </p:spPr>
        <p:txBody>
          <a:bodyPr>
            <a:normAutofit/>
          </a:bodyPr>
          <a:lstStyle/>
          <a:p>
            <a:pPr>
              <a:lnSpc>
                <a:spcPct val="150000"/>
              </a:lnSpc>
            </a:pPr>
            <a:r>
              <a:rPr lang="en-US" dirty="0" err="1" smtClean="0">
                <a:latin typeface="Times New Roman" pitchFamily="18" charset="0"/>
                <a:cs typeface="Times New Roman" pitchFamily="18" charset="0"/>
              </a:rPr>
              <a:t>Лифт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түр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зогсох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боломжгүй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хамгийн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дээд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доод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давхраа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өнгөрч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хэтрэн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хөдлөх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тохиолдолд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барьж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төхөөрөмж</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err="1" smtClean="0">
                <a:latin typeface="Times New Roman" pitchFamily="18" charset="0"/>
                <a:cs typeface="Times New Roman" pitchFamily="18" charset="0"/>
              </a:rPr>
              <a:t>Лифтэнд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хүн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сууж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ачаалал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ихсэхэд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хаалга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хаагдахгүй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дохио</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дуугарч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хүрэх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гэсэн</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err="1" smtClean="0">
                <a:latin typeface="Times New Roman" pitchFamily="18" charset="0"/>
                <a:cs typeface="Times New Roman" pitchFamily="18" charset="0"/>
              </a:rPr>
              <a:t>давхартаа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очиж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чадахгүй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байдалд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хүрдэг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Энэ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үед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төхөөрөмж</a:t>
            </a:r>
            <a:r>
              <a:rPr lang="mn-MN" dirty="0" smtClean="0">
                <a:latin typeface="Times New Roman" pitchFamily="18" charset="0"/>
                <a:cs typeface="Times New Roman" pitchFamily="18" charset="0"/>
              </a:rPr>
              <a:t>ийг ашигладаг.</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p:spPr>
        <p:txBody>
          <a:bodyPr/>
          <a:lstStyle/>
          <a:p>
            <a:r>
              <a:rPr lang="mn-MN" dirty="0" smtClean="0">
                <a:latin typeface="Arial" charset="0"/>
                <a:cs typeface="Arial" charset="0"/>
              </a:rPr>
              <a:t>Лифтны хонгил</a:t>
            </a:r>
            <a:endParaRPr lang="en-US" dirty="0"/>
          </a:p>
        </p:txBody>
      </p:sp>
      <p:sp>
        <p:nvSpPr>
          <p:cNvPr id="4" name="Rectangle 1"/>
          <p:cNvSpPr>
            <a:spLocks noGrp="1" noChangeArrowheads="1"/>
          </p:cNvSpPr>
          <p:nvPr>
            <p:ph idx="1"/>
          </p:nvPr>
        </p:nvSpPr>
        <p:spPr bwMode="auto">
          <a:xfrm>
            <a:off x="228600" y="990601"/>
            <a:ext cx="54102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tab pos="990600" algn="l"/>
              </a:tabLst>
            </a:pP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Хонгилд</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хүн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болон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бусад</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эд</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зүйлс</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орохоос</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mn-MN"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хамгаалах</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аюулгүйн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нөхцлийг</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хангасан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ханаар</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тусгаарлана</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a:t>
            </a:r>
            <a:r>
              <a:rPr kumimoji="0" lang="mn-MN"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Бүхээг</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эсрэг</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ачаа</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буюу</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тэнцүүлэгч</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нь</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нэг</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mn-MN"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хонгилд</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байна</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990600" algn="l"/>
              </a:tabLst>
            </a:pP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Гадны</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орчноос</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тусгаарлагдсан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хонгилын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хананд</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дараах</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онгорхой</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хэсэг</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гаргахыг</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зөвшөөрнө</a:t>
            </a:r>
            <a:r>
              <a:rPr kumimoji="0" lang="mn-MN"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Үүнд</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90600" algn="l"/>
              </a:tabLst>
            </a:pP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Давхруудад</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хонгилын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хаалга</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суурилах</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нүх</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90600" algn="l"/>
              </a:tabLst>
            </a:pP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Засвар</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үйлчилгээ</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хийх</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зориулалтын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болон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аваарийн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хаалга</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лифтийн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ажиллагааг</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хянах</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зориулалтын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нүх</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90600" algn="l"/>
              </a:tabLst>
            </a:pP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Гал</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гарсан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үед</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утааг</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гаргах</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нүх</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90600" algn="l"/>
              </a:tabLst>
            </a:pP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Агааржуулалтын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систем</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суурилуулах</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нүх</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90600" algn="l"/>
              </a:tabLst>
            </a:pP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Хонгилыг</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машины</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өрөөтэй</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холбосон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хэсэгт</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угсралтын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технологийн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зориулалтын</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Arial Mon"/>
                <a:cs typeface="Times New Roman" pitchFamily="18" charset="0"/>
              </a:rPr>
              <a:t>нүх</a:t>
            </a:r>
            <a:r>
              <a:rPr kumimoji="0" lang="en-US" sz="2000" b="0" i="0" u="none" strike="noStrike" cap="none" normalizeH="0" baseline="0" dirty="0" smtClean="0">
                <a:ln>
                  <a:noFill/>
                </a:ln>
                <a:solidFill>
                  <a:schemeClr val="tx1"/>
                </a:solidFill>
                <a:effectLst/>
                <a:latin typeface="Times New Roman" pitchFamily="18" charset="0"/>
                <a:ea typeface="Arial Mon"/>
                <a:cs typeface="Times New Roman" pitchFamily="18" charset="0"/>
              </a:rPr>
              <a:t>.</a:t>
            </a:r>
            <a:endParaRPr kumimoji="0" lang="mn-MN" sz="2000" b="0" i="0" u="none" strike="noStrike" cap="none" normalizeH="0" baseline="0" dirty="0" smtClean="0">
              <a:ln>
                <a:noFill/>
              </a:ln>
              <a:solidFill>
                <a:schemeClr val="tx1"/>
              </a:solidFill>
              <a:effectLst/>
              <a:latin typeface="Times New Roman" pitchFamily="18" charset="0"/>
              <a:ea typeface="Arial Mon"/>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tab pos="990600" algn="l"/>
              </a:tabLst>
            </a:pPr>
            <a:r>
              <a:rPr lang="mn-MN" sz="2000" dirty="0" smtClean="0">
                <a:latin typeface="Times New Roman" pitchFamily="18" charset="0"/>
                <a:cs typeface="Times New Roman" pitchFamily="18" charset="0"/>
              </a:rPr>
              <a:t>Давхар бүр дээр зогсолтын соронзон мэдрүүртэй</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5" name="Content Placeholder 3" descr="http://www.caak.mn/downloads/images13/200903/lift/lift3.jpg"/>
          <p:cNvPicPr>
            <a:picLocks/>
          </p:cNvPicPr>
          <p:nvPr/>
        </p:nvPicPr>
        <p:blipFill>
          <a:blip r:embed="rId2" cstate="print"/>
          <a:srcRect/>
          <a:stretch>
            <a:fillRect/>
          </a:stretch>
        </p:blipFill>
        <p:spPr>
          <a:xfrm>
            <a:off x="5867400" y="1295400"/>
            <a:ext cx="2987824" cy="51435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772400" cy="478536"/>
          </a:xfrm>
        </p:spPr>
        <p:txBody>
          <a:bodyPr>
            <a:normAutofit fontScale="90000"/>
          </a:bodyPr>
          <a:lstStyle/>
          <a:p>
            <a:pPr algn="ctr"/>
            <a:r>
              <a:rPr lang="mn-MN" dirty="0" smtClean="0">
                <a:latin typeface="Times New Roman" pitchFamily="18" charset="0"/>
                <a:cs typeface="Times New Roman" pitchFamily="18" charset="0"/>
              </a:rPr>
              <a:t>Дүгнэлт</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838200"/>
            <a:ext cx="8229600" cy="5517360"/>
          </a:xfrm>
        </p:spPr>
        <p:txBody>
          <a:bodyPr>
            <a:normAutofit fontScale="92500" lnSpcReduction="10000"/>
          </a:bodyPr>
          <a:lstStyle/>
          <a:p>
            <a:pPr>
              <a:lnSpc>
                <a:spcPct val="150000"/>
              </a:lnSpc>
            </a:pPr>
            <a:r>
              <a:rPr lang="mn-MN" sz="1800" dirty="0" smtClean="0"/>
              <a:t> </a:t>
            </a:r>
            <a:r>
              <a:rPr lang="mn-MN" sz="1800" dirty="0" smtClean="0">
                <a:latin typeface="Times New Roman" pitchFamily="18" charset="0"/>
                <a:cs typeface="Times New Roman" pitchFamily="18" charset="0"/>
              </a:rPr>
              <a:t>Манай оронд ашиглагдаж байгаа хуучин орос лифт нь богино холбогдсон ротортой асинхрон хөдөлгүүртэй байдаг учир олон удаагын асаалтаас үүсэх пускын гүйдлээс болж статорын ороомогт халалт үүсдэг ийм хөдөлгүүрийг орой </a:t>
            </a:r>
            <a:r>
              <a:rPr lang="en-US" sz="1800" dirty="0" smtClean="0">
                <a:latin typeface="Times New Roman" pitchFamily="18" charset="0"/>
                <a:cs typeface="Times New Roman" pitchFamily="18" charset="0"/>
              </a:rPr>
              <a:t>10 </a:t>
            </a:r>
            <a:r>
              <a:rPr lang="mn-MN" sz="1800" dirty="0" smtClean="0">
                <a:latin typeface="Times New Roman" pitchFamily="18" charset="0"/>
                <a:cs typeface="Times New Roman" pitchFamily="18" charset="0"/>
              </a:rPr>
              <a:t>цагаас хойшоо зогсоодог. Харин орчин үеийн лифтнүүд хурд ба моментын хялбар удирдлагатай тогтмол соронзон хөдөлгүүрийг хэрэглэх болсон бөгөөд ингэснээр статорт халах үүсэх асуудлыг шийдэж чадсан. Ингэснээр лифтийг </a:t>
            </a:r>
            <a:r>
              <a:rPr lang="en-US" sz="1800" dirty="0" smtClean="0">
                <a:latin typeface="Times New Roman" pitchFamily="18" charset="0"/>
                <a:cs typeface="Times New Roman" pitchFamily="18" charset="0"/>
              </a:rPr>
              <a:t>24 </a:t>
            </a:r>
            <a:r>
              <a:rPr lang="mn-MN" sz="1800" dirty="0" smtClean="0">
                <a:latin typeface="Times New Roman" pitchFamily="18" charset="0"/>
                <a:cs typeface="Times New Roman" pitchFamily="18" charset="0"/>
              </a:rPr>
              <a:t>цагийн турш ашиглах болсон. Хуучин орос лифтний удирдлага нь механик реле нь дээр суурилагдсан хагас дамжуулагчын удирдлагатай байсан бөгөөд цуваа холболттой учир аль нэг блокд гэмтэл гархад лифтийг бүрэн зогсоох засвар үйлчилгээг явуулдаг байна. Харин сүүлд үйлдвэрлэгдэж байгаа лифтнүүд нь</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машин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заалгүй</a:t>
            </a:r>
            <a:r>
              <a:rPr lang="en-US" sz="1800" dirty="0" smtClean="0">
                <a:latin typeface="Times New Roman" pitchFamily="18" charset="0"/>
                <a:cs typeface="Times New Roman" pitchFamily="18" charset="0"/>
              </a:rPr>
              <a:t> </a:t>
            </a:r>
            <a:r>
              <a:rPr lang="mn-MN" sz="1800" dirty="0" smtClean="0">
                <a:latin typeface="Times New Roman" pitchFamily="18" charset="0"/>
                <a:cs typeface="Times New Roman" pitchFamily="18" charset="0"/>
              </a:rPr>
              <a:t> мэдрүүр дээр суурилагдсан контроллёрын удирдлагатай  </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цахилгаан</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эрчим</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хүч</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маш</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бага</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ашигладаг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хөдөлгүүр</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нь</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редукторгүй</a:t>
            </a:r>
            <a:r>
              <a:rPr lang="mn-MN" sz="1800" dirty="0" smtClean="0">
                <a:latin typeface="Times New Roman" pitchFamily="18" charset="0"/>
                <a:cs typeface="Times New Roman" pitchFamily="18" charset="0"/>
              </a:rPr>
              <a:t> давтамжийн хувиргууртай болсон мөн давхар тус бүрийх гэх мэтчилэн блокууд нь зэрэгцээ холболттой байдаг тулд гэмтлийг тодорхойлох засвар үйлчилгээг хийхэд хялбар болсон.</a:t>
            </a:r>
            <a:endParaRPr lang="en-US"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mn-MN" sz="7200" dirty="0" smtClean="0">
                <a:latin typeface="Times New Roman" pitchFamily="18" charset="0"/>
                <a:cs typeface="Times New Roman" pitchFamily="18" charset="0"/>
              </a:rPr>
              <a:t>Анхаар тавьсанд баярлалаа</a:t>
            </a:r>
          </a:p>
          <a:p>
            <a:pPr algn="ctr">
              <a:buNone/>
            </a:pPr>
            <a:endParaRPr lang="en-US" sz="7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267</TotalTime>
  <Words>830</Words>
  <Application>Microsoft Office PowerPoint</Application>
  <PresentationFormat>On-screen Show (4:3)</PresentationFormat>
  <Paragraphs>73</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Flow</vt:lpstr>
      <vt:lpstr>Slide 1</vt:lpstr>
      <vt:lpstr>Slide 2</vt:lpstr>
      <vt:lpstr>Технологийн схем </vt:lpstr>
      <vt:lpstr>Slide 4</vt:lpstr>
      <vt:lpstr>Slide 5</vt:lpstr>
      <vt:lpstr>Slide 6</vt:lpstr>
      <vt:lpstr>Техникийн үзүүлэлт</vt:lpstr>
      <vt:lpstr>Slide 8</vt:lpstr>
      <vt:lpstr>Хүчний схем</vt:lpstr>
      <vt:lpstr>Удирдлагын схем </vt:lpstr>
      <vt:lpstr>Давхарын мэдрүүр</vt:lpstr>
      <vt:lpstr>Хаалганы удирдлага аалганы удирдлага</vt:lpstr>
      <vt:lpstr>Slide 13</vt:lpstr>
      <vt:lpstr>Ачаалалын мэдрүүр</vt:lpstr>
      <vt:lpstr>Хурд хязгаарлагч</vt:lpstr>
      <vt:lpstr>Пүрш</vt:lpstr>
      <vt:lpstr>Хэт ачааллын свич. </vt:lpstr>
      <vt:lpstr>Лифтны хонгил</vt:lpstr>
      <vt:lpstr>Дүгнэлт</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Onon</dc:creator>
  <cp:lastModifiedBy>Onon</cp:lastModifiedBy>
  <cp:revision>35</cp:revision>
  <dcterms:created xsi:type="dcterms:W3CDTF">2006-08-16T00:00:00Z</dcterms:created>
  <dcterms:modified xsi:type="dcterms:W3CDTF">2012-04-17T10:17:19Z</dcterms:modified>
</cp:coreProperties>
</file>