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34" r:id="rId52"/>
    <p:sldId id="335" r:id="rId53"/>
    <p:sldId id="336"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1" r:id="rId79"/>
    <p:sldId id="332" r:id="rId80"/>
    <p:sldId id="330" r:id="rId81"/>
    <p:sldId id="333" r:id="rId8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C16"/>
    <a:srgbClr val="0C788E"/>
    <a:srgbClr val="025198"/>
    <a:srgbClr val="000099"/>
    <a:srgbClr val="1C1C1C"/>
    <a:srgbClr val="3366FF"/>
    <a:srgbClr val="990000"/>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575" autoAdjust="0"/>
    <p:restoredTop sz="94652" autoAdjust="0"/>
  </p:normalViewPr>
  <p:slideViewPr>
    <p:cSldViewPr>
      <p:cViewPr varScale="1">
        <p:scale>
          <a:sx n="69" d="100"/>
          <a:sy n="69" d="100"/>
        </p:scale>
        <p:origin x="-11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5558BF-8AFC-4568-B132-72FDD580B200}" type="doc">
      <dgm:prSet loTypeId="urn:microsoft.com/office/officeart/2005/8/layout/orgChart1" loCatId="hierarchy" qsTypeId="urn:microsoft.com/office/officeart/2005/8/quickstyle/simple5" qsCatId="simple" csTypeId="urn:microsoft.com/office/officeart/2005/8/colors/accent1_2" csCatId="accent1" phldr="1"/>
      <dgm:spPr/>
      <dgm:t>
        <a:bodyPr/>
        <a:lstStyle/>
        <a:p>
          <a:endParaRPr lang="en-US"/>
        </a:p>
      </dgm:t>
    </dgm:pt>
    <dgm:pt modelId="{9D67A8DA-C7B7-49A2-A7F9-2935C39E160E}">
      <dgm:prSet phldrT="[Text]"/>
      <dgm:spPr>
        <a:solidFill>
          <a:schemeClr val="bg2">
            <a:lumMod val="50000"/>
          </a:schemeClr>
        </a:solidFill>
      </dgm:spPr>
      <dgm:t>
        <a:bodyPr/>
        <a:lstStyle/>
        <a:p>
          <a:r>
            <a:rPr lang="mn-MN" dirty="0"/>
            <a:t>Салбарын захирал</a:t>
          </a:r>
          <a:endParaRPr lang="en-US" dirty="0"/>
        </a:p>
      </dgm:t>
    </dgm:pt>
    <dgm:pt modelId="{0B98DD7C-F167-4C89-BAAF-64786F4D9C30}" type="parTrans" cxnId="{4B71D73E-F3FD-4EC9-8EC8-D4B3D7F85C3B}">
      <dgm:prSet/>
      <dgm:spPr/>
      <dgm:t>
        <a:bodyPr/>
        <a:lstStyle/>
        <a:p>
          <a:endParaRPr lang="en-US"/>
        </a:p>
      </dgm:t>
    </dgm:pt>
    <dgm:pt modelId="{8A1D196D-57B2-476A-B2C2-AE9F7D7780A8}" type="sibTrans" cxnId="{4B71D73E-F3FD-4EC9-8EC8-D4B3D7F85C3B}">
      <dgm:prSet/>
      <dgm:spPr/>
      <dgm:t>
        <a:bodyPr/>
        <a:lstStyle/>
        <a:p>
          <a:endParaRPr lang="en-US"/>
        </a:p>
      </dgm:t>
    </dgm:pt>
    <dgm:pt modelId="{BFD4568F-26F9-4AF6-96B1-7E903D2BD3DD}">
      <dgm:prSet phldrT="[Text]"/>
      <dgm:spPr>
        <a:solidFill>
          <a:schemeClr val="accent3">
            <a:lumMod val="50000"/>
          </a:schemeClr>
        </a:solidFill>
      </dgm:spPr>
      <dgm:t>
        <a:bodyPr/>
        <a:lstStyle/>
        <a:p>
          <a:r>
            <a:rPr lang="mn-MN"/>
            <a:t>Ахлах эдийн засагч </a:t>
          </a:r>
          <a:endParaRPr lang="en-US"/>
        </a:p>
      </dgm:t>
    </dgm:pt>
    <dgm:pt modelId="{578F0243-8383-4137-A17C-53A8C6E07399}" type="parTrans" cxnId="{B84A596A-9DC3-4ABF-B3DC-41DABFA9FB48}">
      <dgm:prSet/>
      <dgm:spPr/>
      <dgm:t>
        <a:bodyPr/>
        <a:lstStyle/>
        <a:p>
          <a:endParaRPr lang="en-US"/>
        </a:p>
      </dgm:t>
    </dgm:pt>
    <dgm:pt modelId="{236C6D85-43BD-4E1B-9A65-D6F480C5AFB8}" type="sibTrans" cxnId="{B84A596A-9DC3-4ABF-B3DC-41DABFA9FB48}">
      <dgm:prSet/>
      <dgm:spPr/>
      <dgm:t>
        <a:bodyPr/>
        <a:lstStyle/>
        <a:p>
          <a:endParaRPr lang="en-US"/>
        </a:p>
      </dgm:t>
    </dgm:pt>
    <dgm:pt modelId="{552DA1FD-E0A7-4863-B427-14F4D90CF710}">
      <dgm:prSet phldrT="[Text]"/>
      <dgm:spPr>
        <a:solidFill>
          <a:schemeClr val="accent3">
            <a:lumMod val="75000"/>
          </a:schemeClr>
        </a:solidFill>
      </dgm:spPr>
      <dgm:t>
        <a:bodyPr/>
        <a:lstStyle/>
        <a:p>
          <a:r>
            <a:rPr lang="mn-MN"/>
            <a:t>Зээлийн шинжээч</a:t>
          </a:r>
          <a:endParaRPr lang="en-US"/>
        </a:p>
      </dgm:t>
    </dgm:pt>
    <dgm:pt modelId="{61F2411E-F3F2-4F6C-823B-7F234006DFBC}" type="parTrans" cxnId="{A54C104E-60F8-47C3-B684-507242866CA2}">
      <dgm:prSet/>
      <dgm:spPr/>
      <dgm:t>
        <a:bodyPr/>
        <a:lstStyle/>
        <a:p>
          <a:endParaRPr lang="en-US"/>
        </a:p>
      </dgm:t>
    </dgm:pt>
    <dgm:pt modelId="{349E43C8-D7F4-4E6B-80F1-B5C9063BA4B1}" type="sibTrans" cxnId="{A54C104E-60F8-47C3-B684-507242866CA2}">
      <dgm:prSet/>
      <dgm:spPr/>
      <dgm:t>
        <a:bodyPr/>
        <a:lstStyle/>
        <a:p>
          <a:endParaRPr lang="en-US"/>
        </a:p>
      </dgm:t>
    </dgm:pt>
    <dgm:pt modelId="{8427FDEB-AF4E-4384-BD70-57D8E852AC35}">
      <dgm:prSet phldrT="[Text]"/>
      <dgm:spPr/>
      <dgm:t>
        <a:bodyPr/>
        <a:lstStyle/>
        <a:p>
          <a:r>
            <a:rPr lang="mn-MN"/>
            <a:t>Ахлах теллер</a:t>
          </a:r>
          <a:endParaRPr lang="en-US"/>
        </a:p>
      </dgm:t>
    </dgm:pt>
    <dgm:pt modelId="{2B868341-FD61-4389-8114-F2B4DF4D3539}" type="parTrans" cxnId="{6BEDDC6D-7B3C-45C2-B2FC-35EF326ADBCC}">
      <dgm:prSet/>
      <dgm:spPr/>
      <dgm:t>
        <a:bodyPr/>
        <a:lstStyle/>
        <a:p>
          <a:endParaRPr lang="en-US"/>
        </a:p>
      </dgm:t>
    </dgm:pt>
    <dgm:pt modelId="{AA671A8F-7538-45C4-B9E4-6E85C4BC1F1D}" type="sibTrans" cxnId="{6BEDDC6D-7B3C-45C2-B2FC-35EF326ADBCC}">
      <dgm:prSet/>
      <dgm:spPr/>
      <dgm:t>
        <a:bodyPr/>
        <a:lstStyle/>
        <a:p>
          <a:endParaRPr lang="en-US"/>
        </a:p>
      </dgm:t>
    </dgm:pt>
    <dgm:pt modelId="{69355A61-C6D5-4895-9ABA-9F8052078185}">
      <dgm:prSet phldrT="[Text]"/>
      <dgm:spPr/>
      <dgm:t>
        <a:bodyPr/>
        <a:lstStyle/>
        <a:p>
          <a:r>
            <a:rPr lang="mn-MN"/>
            <a:t>Теллер</a:t>
          </a:r>
          <a:endParaRPr lang="en-US"/>
        </a:p>
      </dgm:t>
    </dgm:pt>
    <dgm:pt modelId="{F9589042-EC58-4550-BF23-1E3C4EBC9067}" type="parTrans" cxnId="{25A69B1A-268B-4E6D-8A38-FAC9F0DDDAE3}">
      <dgm:prSet/>
      <dgm:spPr/>
      <dgm:t>
        <a:bodyPr/>
        <a:lstStyle/>
        <a:p>
          <a:endParaRPr lang="en-US"/>
        </a:p>
      </dgm:t>
    </dgm:pt>
    <dgm:pt modelId="{0ABA3890-399E-48D2-869C-74FD9ED0702F}" type="sibTrans" cxnId="{25A69B1A-268B-4E6D-8A38-FAC9F0DDDAE3}">
      <dgm:prSet/>
      <dgm:spPr/>
      <dgm:t>
        <a:bodyPr/>
        <a:lstStyle/>
        <a:p>
          <a:endParaRPr lang="en-US"/>
        </a:p>
      </dgm:t>
    </dgm:pt>
    <dgm:pt modelId="{C17DFB4E-B659-43A8-B289-6A8D8A69FEB4}">
      <dgm:prSet phldrT="[Text]"/>
      <dgm:spPr>
        <a:solidFill>
          <a:schemeClr val="accent6">
            <a:lumMod val="50000"/>
          </a:schemeClr>
        </a:solidFill>
      </dgm:spPr>
      <dgm:t>
        <a:bodyPr/>
        <a:lstStyle/>
        <a:p>
          <a:r>
            <a:rPr lang="mn-MN"/>
            <a:t>Харилцагчийн үйлчилгээний ажилтан</a:t>
          </a:r>
          <a:endParaRPr lang="en-US"/>
        </a:p>
      </dgm:t>
    </dgm:pt>
    <dgm:pt modelId="{9C1464B1-0BBB-4ED4-8EE5-13B56B265655}" type="parTrans" cxnId="{72FB5704-3F80-498F-81DE-F12F4E2DCF4A}">
      <dgm:prSet/>
      <dgm:spPr/>
      <dgm:t>
        <a:bodyPr/>
        <a:lstStyle/>
        <a:p>
          <a:endParaRPr lang="en-US"/>
        </a:p>
      </dgm:t>
    </dgm:pt>
    <dgm:pt modelId="{F980E4B4-0A69-4FCD-A80E-F0902520B26C}" type="sibTrans" cxnId="{72FB5704-3F80-498F-81DE-F12F4E2DCF4A}">
      <dgm:prSet/>
      <dgm:spPr/>
      <dgm:t>
        <a:bodyPr/>
        <a:lstStyle/>
        <a:p>
          <a:endParaRPr lang="en-US"/>
        </a:p>
      </dgm:t>
    </dgm:pt>
    <dgm:pt modelId="{9F9B0B4D-3518-4F1D-BFB3-6CEA7D09BBCF}">
      <dgm:prSet/>
      <dgm:spPr>
        <a:solidFill>
          <a:schemeClr val="accent6">
            <a:lumMod val="75000"/>
          </a:schemeClr>
        </a:solidFill>
      </dgm:spPr>
      <dgm:t>
        <a:bodyPr/>
        <a:lstStyle/>
        <a:p>
          <a:r>
            <a:rPr lang="mn-MN"/>
            <a:t>Үйлчилгээний ажилчид</a:t>
          </a:r>
          <a:endParaRPr lang="en-US"/>
        </a:p>
      </dgm:t>
    </dgm:pt>
    <dgm:pt modelId="{C5CAB96D-7A3D-4A7E-A210-C1DED6EADFFB}" type="parTrans" cxnId="{1608B19D-26A3-4060-92AF-14C0C9C613EB}">
      <dgm:prSet/>
      <dgm:spPr/>
      <dgm:t>
        <a:bodyPr/>
        <a:lstStyle/>
        <a:p>
          <a:endParaRPr lang="en-US"/>
        </a:p>
      </dgm:t>
    </dgm:pt>
    <dgm:pt modelId="{8DA42077-E0AD-4CCE-A32C-E36921EDD573}" type="sibTrans" cxnId="{1608B19D-26A3-4060-92AF-14C0C9C613EB}">
      <dgm:prSet/>
      <dgm:spPr/>
      <dgm:t>
        <a:bodyPr/>
        <a:lstStyle/>
        <a:p>
          <a:endParaRPr lang="en-US"/>
        </a:p>
      </dgm:t>
    </dgm:pt>
    <dgm:pt modelId="{86C43D99-3984-468B-AEFB-335A8C306E80}" type="pres">
      <dgm:prSet presAssocID="{515558BF-8AFC-4568-B132-72FDD580B200}" presName="hierChild1" presStyleCnt="0">
        <dgm:presLayoutVars>
          <dgm:orgChart val="1"/>
          <dgm:chPref val="1"/>
          <dgm:dir/>
          <dgm:animOne val="branch"/>
          <dgm:animLvl val="lvl"/>
          <dgm:resizeHandles/>
        </dgm:presLayoutVars>
      </dgm:prSet>
      <dgm:spPr/>
      <dgm:t>
        <a:bodyPr/>
        <a:lstStyle/>
        <a:p>
          <a:endParaRPr lang="en-US"/>
        </a:p>
      </dgm:t>
    </dgm:pt>
    <dgm:pt modelId="{A0DF6598-43F4-423E-96F8-5E2C6FB6BEAE}" type="pres">
      <dgm:prSet presAssocID="{9D67A8DA-C7B7-49A2-A7F9-2935C39E160E}" presName="hierRoot1" presStyleCnt="0">
        <dgm:presLayoutVars>
          <dgm:hierBranch val="init"/>
        </dgm:presLayoutVars>
      </dgm:prSet>
      <dgm:spPr/>
    </dgm:pt>
    <dgm:pt modelId="{D9C33B6C-48A9-4D59-BB08-0FD13B4C387D}" type="pres">
      <dgm:prSet presAssocID="{9D67A8DA-C7B7-49A2-A7F9-2935C39E160E}" presName="rootComposite1" presStyleCnt="0"/>
      <dgm:spPr/>
    </dgm:pt>
    <dgm:pt modelId="{911349FD-103D-4597-A3F7-9DCB8427B6BC}" type="pres">
      <dgm:prSet presAssocID="{9D67A8DA-C7B7-49A2-A7F9-2935C39E160E}" presName="rootText1" presStyleLbl="node0" presStyleIdx="0" presStyleCnt="3" custLinFactNeighborX="90594" custLinFactNeighborY="-200">
        <dgm:presLayoutVars>
          <dgm:chPref val="3"/>
        </dgm:presLayoutVars>
      </dgm:prSet>
      <dgm:spPr/>
      <dgm:t>
        <a:bodyPr/>
        <a:lstStyle/>
        <a:p>
          <a:endParaRPr lang="en-US"/>
        </a:p>
      </dgm:t>
    </dgm:pt>
    <dgm:pt modelId="{F751A5F0-DBD2-40B7-9806-8A2AAF76646E}" type="pres">
      <dgm:prSet presAssocID="{9D67A8DA-C7B7-49A2-A7F9-2935C39E160E}" presName="rootConnector1" presStyleLbl="node1" presStyleIdx="0" presStyleCnt="0"/>
      <dgm:spPr/>
      <dgm:t>
        <a:bodyPr/>
        <a:lstStyle/>
        <a:p>
          <a:endParaRPr lang="en-US"/>
        </a:p>
      </dgm:t>
    </dgm:pt>
    <dgm:pt modelId="{1510A549-9C3F-4281-A4B0-F00048618641}" type="pres">
      <dgm:prSet presAssocID="{9D67A8DA-C7B7-49A2-A7F9-2935C39E160E}" presName="hierChild2" presStyleCnt="0"/>
      <dgm:spPr/>
    </dgm:pt>
    <dgm:pt modelId="{8E447381-FB58-4571-88C1-7375C187D40E}" type="pres">
      <dgm:prSet presAssocID="{578F0243-8383-4137-A17C-53A8C6E07399}" presName="Name37" presStyleLbl="parChTrans1D2" presStyleIdx="0" presStyleCnt="2"/>
      <dgm:spPr/>
      <dgm:t>
        <a:bodyPr/>
        <a:lstStyle/>
        <a:p>
          <a:endParaRPr lang="en-US"/>
        </a:p>
      </dgm:t>
    </dgm:pt>
    <dgm:pt modelId="{C85BD64B-A433-4543-983E-E70A0DEED831}" type="pres">
      <dgm:prSet presAssocID="{BFD4568F-26F9-4AF6-96B1-7E903D2BD3DD}" presName="hierRoot2" presStyleCnt="0">
        <dgm:presLayoutVars>
          <dgm:hierBranch val="init"/>
        </dgm:presLayoutVars>
      </dgm:prSet>
      <dgm:spPr/>
    </dgm:pt>
    <dgm:pt modelId="{8A784590-1F3D-47BB-B56F-83BD70917C4B}" type="pres">
      <dgm:prSet presAssocID="{BFD4568F-26F9-4AF6-96B1-7E903D2BD3DD}" presName="rootComposite" presStyleCnt="0"/>
      <dgm:spPr/>
    </dgm:pt>
    <dgm:pt modelId="{C51BA4DB-E7E3-4B28-AB9B-F0AF0A38048B}" type="pres">
      <dgm:prSet presAssocID="{BFD4568F-26F9-4AF6-96B1-7E903D2BD3DD}" presName="rootText" presStyleLbl="node2" presStyleIdx="0" presStyleCnt="2">
        <dgm:presLayoutVars>
          <dgm:chPref val="3"/>
        </dgm:presLayoutVars>
      </dgm:prSet>
      <dgm:spPr/>
      <dgm:t>
        <a:bodyPr/>
        <a:lstStyle/>
        <a:p>
          <a:endParaRPr lang="en-US"/>
        </a:p>
      </dgm:t>
    </dgm:pt>
    <dgm:pt modelId="{0D8741F6-A691-4F69-9A33-6C2095CAD096}" type="pres">
      <dgm:prSet presAssocID="{BFD4568F-26F9-4AF6-96B1-7E903D2BD3DD}" presName="rootConnector" presStyleLbl="node2" presStyleIdx="0" presStyleCnt="2"/>
      <dgm:spPr/>
      <dgm:t>
        <a:bodyPr/>
        <a:lstStyle/>
        <a:p>
          <a:endParaRPr lang="en-US"/>
        </a:p>
      </dgm:t>
    </dgm:pt>
    <dgm:pt modelId="{1DCE168F-D4B4-4198-B6B1-B7BC253B1E58}" type="pres">
      <dgm:prSet presAssocID="{BFD4568F-26F9-4AF6-96B1-7E903D2BD3DD}" presName="hierChild4" presStyleCnt="0"/>
      <dgm:spPr/>
    </dgm:pt>
    <dgm:pt modelId="{0B02A2E8-89E4-4C95-8A03-EE57471EA1B9}" type="pres">
      <dgm:prSet presAssocID="{61F2411E-F3F2-4F6C-823B-7F234006DFBC}" presName="Name37" presStyleLbl="parChTrans1D3" presStyleIdx="0" presStyleCnt="2"/>
      <dgm:spPr/>
      <dgm:t>
        <a:bodyPr/>
        <a:lstStyle/>
        <a:p>
          <a:endParaRPr lang="en-US"/>
        </a:p>
      </dgm:t>
    </dgm:pt>
    <dgm:pt modelId="{0A3508AC-B661-446B-BBDD-0DAFE91AB3AF}" type="pres">
      <dgm:prSet presAssocID="{552DA1FD-E0A7-4863-B427-14F4D90CF710}" presName="hierRoot2" presStyleCnt="0">
        <dgm:presLayoutVars>
          <dgm:hierBranch val="init"/>
        </dgm:presLayoutVars>
      </dgm:prSet>
      <dgm:spPr/>
    </dgm:pt>
    <dgm:pt modelId="{1469220A-2374-47C5-9DF1-628C7FD69C0D}" type="pres">
      <dgm:prSet presAssocID="{552DA1FD-E0A7-4863-B427-14F4D90CF710}" presName="rootComposite" presStyleCnt="0"/>
      <dgm:spPr/>
    </dgm:pt>
    <dgm:pt modelId="{C507A7D2-A469-4C89-891C-577271D37EC0}" type="pres">
      <dgm:prSet presAssocID="{552DA1FD-E0A7-4863-B427-14F4D90CF710}" presName="rootText" presStyleLbl="node3" presStyleIdx="0" presStyleCnt="2">
        <dgm:presLayoutVars>
          <dgm:chPref val="3"/>
        </dgm:presLayoutVars>
      </dgm:prSet>
      <dgm:spPr/>
      <dgm:t>
        <a:bodyPr/>
        <a:lstStyle/>
        <a:p>
          <a:endParaRPr lang="en-US"/>
        </a:p>
      </dgm:t>
    </dgm:pt>
    <dgm:pt modelId="{3986408A-3F17-4A67-9ACE-977711266965}" type="pres">
      <dgm:prSet presAssocID="{552DA1FD-E0A7-4863-B427-14F4D90CF710}" presName="rootConnector" presStyleLbl="node3" presStyleIdx="0" presStyleCnt="2"/>
      <dgm:spPr/>
      <dgm:t>
        <a:bodyPr/>
        <a:lstStyle/>
        <a:p>
          <a:endParaRPr lang="en-US"/>
        </a:p>
      </dgm:t>
    </dgm:pt>
    <dgm:pt modelId="{8AA51E1B-F3C1-44FA-B64F-6AD762DECB53}" type="pres">
      <dgm:prSet presAssocID="{552DA1FD-E0A7-4863-B427-14F4D90CF710}" presName="hierChild4" presStyleCnt="0"/>
      <dgm:spPr/>
    </dgm:pt>
    <dgm:pt modelId="{645008CB-3512-4D24-AD0C-493C33B7D2F6}" type="pres">
      <dgm:prSet presAssocID="{552DA1FD-E0A7-4863-B427-14F4D90CF710}" presName="hierChild5" presStyleCnt="0"/>
      <dgm:spPr/>
    </dgm:pt>
    <dgm:pt modelId="{810CB1D5-7B77-4E0B-A5B5-D226E9FF8942}" type="pres">
      <dgm:prSet presAssocID="{BFD4568F-26F9-4AF6-96B1-7E903D2BD3DD}" presName="hierChild5" presStyleCnt="0"/>
      <dgm:spPr/>
    </dgm:pt>
    <dgm:pt modelId="{ABDEE5D4-CBB2-4571-B43E-A90089306270}" type="pres">
      <dgm:prSet presAssocID="{2B868341-FD61-4389-8114-F2B4DF4D3539}" presName="Name37" presStyleLbl="parChTrans1D2" presStyleIdx="1" presStyleCnt="2"/>
      <dgm:spPr/>
      <dgm:t>
        <a:bodyPr/>
        <a:lstStyle/>
        <a:p>
          <a:endParaRPr lang="en-US"/>
        </a:p>
      </dgm:t>
    </dgm:pt>
    <dgm:pt modelId="{E2C3A0F2-6DAE-40CC-9413-645942C13116}" type="pres">
      <dgm:prSet presAssocID="{8427FDEB-AF4E-4384-BD70-57D8E852AC35}" presName="hierRoot2" presStyleCnt="0">
        <dgm:presLayoutVars>
          <dgm:hierBranch val="init"/>
        </dgm:presLayoutVars>
      </dgm:prSet>
      <dgm:spPr/>
    </dgm:pt>
    <dgm:pt modelId="{8A3AA433-F455-4719-A30C-7F66FD5E5F5D}" type="pres">
      <dgm:prSet presAssocID="{8427FDEB-AF4E-4384-BD70-57D8E852AC35}" presName="rootComposite" presStyleCnt="0"/>
      <dgm:spPr/>
    </dgm:pt>
    <dgm:pt modelId="{33E54E14-83F4-4D1F-92E1-75FEE22CEED5}" type="pres">
      <dgm:prSet presAssocID="{8427FDEB-AF4E-4384-BD70-57D8E852AC35}" presName="rootText" presStyleLbl="node2" presStyleIdx="1" presStyleCnt="2">
        <dgm:presLayoutVars>
          <dgm:chPref val="3"/>
        </dgm:presLayoutVars>
      </dgm:prSet>
      <dgm:spPr/>
      <dgm:t>
        <a:bodyPr/>
        <a:lstStyle/>
        <a:p>
          <a:endParaRPr lang="en-US"/>
        </a:p>
      </dgm:t>
    </dgm:pt>
    <dgm:pt modelId="{F6CE8D8D-FF3C-4BC0-9C0B-35AF8F2DFC13}" type="pres">
      <dgm:prSet presAssocID="{8427FDEB-AF4E-4384-BD70-57D8E852AC35}" presName="rootConnector" presStyleLbl="node2" presStyleIdx="1" presStyleCnt="2"/>
      <dgm:spPr/>
      <dgm:t>
        <a:bodyPr/>
        <a:lstStyle/>
        <a:p>
          <a:endParaRPr lang="en-US"/>
        </a:p>
      </dgm:t>
    </dgm:pt>
    <dgm:pt modelId="{84D4E8AC-AB5C-459E-AA83-3FCD5752C90C}" type="pres">
      <dgm:prSet presAssocID="{8427FDEB-AF4E-4384-BD70-57D8E852AC35}" presName="hierChild4" presStyleCnt="0"/>
      <dgm:spPr/>
    </dgm:pt>
    <dgm:pt modelId="{20320B20-E747-434F-8850-D8F700562925}" type="pres">
      <dgm:prSet presAssocID="{F9589042-EC58-4550-BF23-1E3C4EBC9067}" presName="Name37" presStyleLbl="parChTrans1D3" presStyleIdx="1" presStyleCnt="2"/>
      <dgm:spPr/>
      <dgm:t>
        <a:bodyPr/>
        <a:lstStyle/>
        <a:p>
          <a:endParaRPr lang="en-US"/>
        </a:p>
      </dgm:t>
    </dgm:pt>
    <dgm:pt modelId="{BBBC961E-EA61-4ED3-9948-3E0D801FC7D4}" type="pres">
      <dgm:prSet presAssocID="{69355A61-C6D5-4895-9ABA-9F8052078185}" presName="hierRoot2" presStyleCnt="0">
        <dgm:presLayoutVars>
          <dgm:hierBranch val="init"/>
        </dgm:presLayoutVars>
      </dgm:prSet>
      <dgm:spPr/>
    </dgm:pt>
    <dgm:pt modelId="{827B08CE-9126-4A8D-B7FE-F1C68D73E887}" type="pres">
      <dgm:prSet presAssocID="{69355A61-C6D5-4895-9ABA-9F8052078185}" presName="rootComposite" presStyleCnt="0"/>
      <dgm:spPr/>
    </dgm:pt>
    <dgm:pt modelId="{B3C2EEF1-5E96-431E-AACD-6764E717766A}" type="pres">
      <dgm:prSet presAssocID="{69355A61-C6D5-4895-9ABA-9F8052078185}" presName="rootText" presStyleLbl="node3" presStyleIdx="1" presStyleCnt="2">
        <dgm:presLayoutVars>
          <dgm:chPref val="3"/>
        </dgm:presLayoutVars>
      </dgm:prSet>
      <dgm:spPr/>
      <dgm:t>
        <a:bodyPr/>
        <a:lstStyle/>
        <a:p>
          <a:endParaRPr lang="en-US"/>
        </a:p>
      </dgm:t>
    </dgm:pt>
    <dgm:pt modelId="{15081B44-0CC6-4B1E-99FD-7F7569163999}" type="pres">
      <dgm:prSet presAssocID="{69355A61-C6D5-4895-9ABA-9F8052078185}" presName="rootConnector" presStyleLbl="node3" presStyleIdx="1" presStyleCnt="2"/>
      <dgm:spPr/>
      <dgm:t>
        <a:bodyPr/>
        <a:lstStyle/>
        <a:p>
          <a:endParaRPr lang="en-US"/>
        </a:p>
      </dgm:t>
    </dgm:pt>
    <dgm:pt modelId="{470CAA02-7418-4D50-AE6A-F106F9199269}" type="pres">
      <dgm:prSet presAssocID="{69355A61-C6D5-4895-9ABA-9F8052078185}" presName="hierChild4" presStyleCnt="0"/>
      <dgm:spPr/>
    </dgm:pt>
    <dgm:pt modelId="{EDE18ED2-4471-44F8-ACA6-18818D26E2E9}" type="pres">
      <dgm:prSet presAssocID="{69355A61-C6D5-4895-9ABA-9F8052078185}" presName="hierChild5" presStyleCnt="0"/>
      <dgm:spPr/>
    </dgm:pt>
    <dgm:pt modelId="{B1CCC99E-F87C-4D99-BD25-66E783DB666E}" type="pres">
      <dgm:prSet presAssocID="{8427FDEB-AF4E-4384-BD70-57D8E852AC35}" presName="hierChild5" presStyleCnt="0"/>
      <dgm:spPr/>
    </dgm:pt>
    <dgm:pt modelId="{12452DBD-F59E-4F3A-9B43-7CAE5CC84114}" type="pres">
      <dgm:prSet presAssocID="{9D67A8DA-C7B7-49A2-A7F9-2935C39E160E}" presName="hierChild3" presStyleCnt="0"/>
      <dgm:spPr/>
    </dgm:pt>
    <dgm:pt modelId="{2CE85C98-5523-42B4-8400-7AEA70EA17B5}" type="pres">
      <dgm:prSet presAssocID="{C17DFB4E-B659-43A8-B289-6A8D8A69FEB4}" presName="hierRoot1" presStyleCnt="0">
        <dgm:presLayoutVars>
          <dgm:hierBranch val="init"/>
        </dgm:presLayoutVars>
      </dgm:prSet>
      <dgm:spPr/>
    </dgm:pt>
    <dgm:pt modelId="{B0E1167D-6C2F-4355-8F08-12416ABE1703}" type="pres">
      <dgm:prSet presAssocID="{C17DFB4E-B659-43A8-B289-6A8D8A69FEB4}" presName="rootComposite1" presStyleCnt="0"/>
      <dgm:spPr/>
    </dgm:pt>
    <dgm:pt modelId="{677E09B4-B0F3-4FC1-9254-169D8BF3AFDB}" type="pres">
      <dgm:prSet presAssocID="{C17DFB4E-B659-43A8-B289-6A8D8A69FEB4}" presName="rootText1" presStyleLbl="node0" presStyleIdx="1" presStyleCnt="3" custLinFactY="43043" custLinFactNeighborX="61032" custLinFactNeighborY="100000">
        <dgm:presLayoutVars>
          <dgm:chPref val="3"/>
        </dgm:presLayoutVars>
      </dgm:prSet>
      <dgm:spPr/>
      <dgm:t>
        <a:bodyPr/>
        <a:lstStyle/>
        <a:p>
          <a:endParaRPr lang="en-US"/>
        </a:p>
      </dgm:t>
    </dgm:pt>
    <dgm:pt modelId="{688B8753-B03E-4A36-9035-249B15392314}" type="pres">
      <dgm:prSet presAssocID="{C17DFB4E-B659-43A8-B289-6A8D8A69FEB4}" presName="rootConnector1" presStyleLbl="node1" presStyleIdx="0" presStyleCnt="0"/>
      <dgm:spPr/>
      <dgm:t>
        <a:bodyPr/>
        <a:lstStyle/>
        <a:p>
          <a:endParaRPr lang="en-US"/>
        </a:p>
      </dgm:t>
    </dgm:pt>
    <dgm:pt modelId="{2F076D8B-E72E-4985-BE01-261A6471162B}" type="pres">
      <dgm:prSet presAssocID="{C17DFB4E-B659-43A8-B289-6A8D8A69FEB4}" presName="hierChild2" presStyleCnt="0"/>
      <dgm:spPr/>
    </dgm:pt>
    <dgm:pt modelId="{E6FA66F7-C4B5-426D-ADF9-DFBB49FF4593}" type="pres">
      <dgm:prSet presAssocID="{C17DFB4E-B659-43A8-B289-6A8D8A69FEB4}" presName="hierChild3" presStyleCnt="0"/>
      <dgm:spPr/>
    </dgm:pt>
    <dgm:pt modelId="{2A3081E8-98E3-47F0-AC5E-8A27D6502E1E}" type="pres">
      <dgm:prSet presAssocID="{9F9B0B4D-3518-4F1D-BFB3-6CEA7D09BBCF}" presName="hierRoot1" presStyleCnt="0">
        <dgm:presLayoutVars>
          <dgm:hierBranch val="init"/>
        </dgm:presLayoutVars>
      </dgm:prSet>
      <dgm:spPr/>
    </dgm:pt>
    <dgm:pt modelId="{D161B5CA-9290-4A19-93B3-F6466183536E}" type="pres">
      <dgm:prSet presAssocID="{9F9B0B4D-3518-4F1D-BFB3-6CEA7D09BBCF}" presName="rootComposite1" presStyleCnt="0"/>
      <dgm:spPr/>
    </dgm:pt>
    <dgm:pt modelId="{3DCDE8C0-9596-4F6E-930D-38D87BC598F7}" type="pres">
      <dgm:prSet presAssocID="{9F9B0B4D-3518-4F1D-BFB3-6CEA7D09BBCF}" presName="rootText1" presStyleLbl="node0" presStyleIdx="2" presStyleCnt="3" custLinFactY="100000" custLinFactNeighborX="-42913" custLinFactNeighborY="187862">
        <dgm:presLayoutVars>
          <dgm:chPref val="3"/>
        </dgm:presLayoutVars>
      </dgm:prSet>
      <dgm:spPr/>
      <dgm:t>
        <a:bodyPr/>
        <a:lstStyle/>
        <a:p>
          <a:endParaRPr lang="en-US"/>
        </a:p>
      </dgm:t>
    </dgm:pt>
    <dgm:pt modelId="{4BF1165E-124B-4B42-A00B-2159731E0A01}" type="pres">
      <dgm:prSet presAssocID="{9F9B0B4D-3518-4F1D-BFB3-6CEA7D09BBCF}" presName="rootConnector1" presStyleLbl="node1" presStyleIdx="0" presStyleCnt="0"/>
      <dgm:spPr/>
      <dgm:t>
        <a:bodyPr/>
        <a:lstStyle/>
        <a:p>
          <a:endParaRPr lang="en-US"/>
        </a:p>
      </dgm:t>
    </dgm:pt>
    <dgm:pt modelId="{A0A2EE5A-F1D8-47D7-AA04-F930AF1E47DB}" type="pres">
      <dgm:prSet presAssocID="{9F9B0B4D-3518-4F1D-BFB3-6CEA7D09BBCF}" presName="hierChild2" presStyleCnt="0"/>
      <dgm:spPr/>
    </dgm:pt>
    <dgm:pt modelId="{7AEC8831-73D6-4A58-8C1B-2C4B6AB8C34F}" type="pres">
      <dgm:prSet presAssocID="{9F9B0B4D-3518-4F1D-BFB3-6CEA7D09BBCF}" presName="hierChild3" presStyleCnt="0"/>
      <dgm:spPr/>
    </dgm:pt>
  </dgm:ptLst>
  <dgm:cxnLst>
    <dgm:cxn modelId="{0405A7D7-F63D-4E6C-AC89-F280AE864E6B}" type="presOf" srcId="{C17DFB4E-B659-43A8-B289-6A8D8A69FEB4}" destId="{677E09B4-B0F3-4FC1-9254-169D8BF3AFDB}" srcOrd="0" destOrd="0" presId="urn:microsoft.com/office/officeart/2005/8/layout/orgChart1"/>
    <dgm:cxn modelId="{72509231-CB3C-43C3-BE6C-5CA74252C1FA}" type="presOf" srcId="{69355A61-C6D5-4895-9ABA-9F8052078185}" destId="{B3C2EEF1-5E96-431E-AACD-6764E717766A}" srcOrd="0" destOrd="0" presId="urn:microsoft.com/office/officeart/2005/8/layout/orgChart1"/>
    <dgm:cxn modelId="{9827DAC0-CF3D-47BE-A22E-18C68D123E3A}" type="presOf" srcId="{9D67A8DA-C7B7-49A2-A7F9-2935C39E160E}" destId="{F751A5F0-DBD2-40B7-9806-8A2AAF76646E}" srcOrd="1" destOrd="0" presId="urn:microsoft.com/office/officeart/2005/8/layout/orgChart1"/>
    <dgm:cxn modelId="{613C8828-007A-4D30-BBB0-F40862C9D888}" type="presOf" srcId="{8427FDEB-AF4E-4384-BD70-57D8E852AC35}" destId="{33E54E14-83F4-4D1F-92E1-75FEE22CEED5}" srcOrd="0" destOrd="0" presId="urn:microsoft.com/office/officeart/2005/8/layout/orgChart1"/>
    <dgm:cxn modelId="{7236C603-5763-4579-B35E-910EA035ABA6}" type="presOf" srcId="{9D67A8DA-C7B7-49A2-A7F9-2935C39E160E}" destId="{911349FD-103D-4597-A3F7-9DCB8427B6BC}" srcOrd="0" destOrd="0" presId="urn:microsoft.com/office/officeart/2005/8/layout/orgChart1"/>
    <dgm:cxn modelId="{1608B19D-26A3-4060-92AF-14C0C9C613EB}" srcId="{515558BF-8AFC-4568-B132-72FDD580B200}" destId="{9F9B0B4D-3518-4F1D-BFB3-6CEA7D09BBCF}" srcOrd="2" destOrd="0" parTransId="{C5CAB96D-7A3D-4A7E-A210-C1DED6EADFFB}" sibTransId="{8DA42077-E0AD-4CCE-A32C-E36921EDD573}"/>
    <dgm:cxn modelId="{B9DC9ED7-A72D-4158-B088-6CA778DF9C31}" type="presOf" srcId="{2B868341-FD61-4389-8114-F2B4DF4D3539}" destId="{ABDEE5D4-CBB2-4571-B43E-A90089306270}" srcOrd="0" destOrd="0" presId="urn:microsoft.com/office/officeart/2005/8/layout/orgChart1"/>
    <dgm:cxn modelId="{00E1832E-0FA9-4832-88D0-48506D3F2D8D}" type="presOf" srcId="{9F9B0B4D-3518-4F1D-BFB3-6CEA7D09BBCF}" destId="{4BF1165E-124B-4B42-A00B-2159731E0A01}" srcOrd="1" destOrd="0" presId="urn:microsoft.com/office/officeart/2005/8/layout/orgChart1"/>
    <dgm:cxn modelId="{B84A596A-9DC3-4ABF-B3DC-41DABFA9FB48}" srcId="{9D67A8DA-C7B7-49A2-A7F9-2935C39E160E}" destId="{BFD4568F-26F9-4AF6-96B1-7E903D2BD3DD}" srcOrd="0" destOrd="0" parTransId="{578F0243-8383-4137-A17C-53A8C6E07399}" sibTransId="{236C6D85-43BD-4E1B-9A65-D6F480C5AFB8}"/>
    <dgm:cxn modelId="{728EF098-B58D-4ABB-8A41-F911582299AF}" type="presOf" srcId="{69355A61-C6D5-4895-9ABA-9F8052078185}" destId="{15081B44-0CC6-4B1E-99FD-7F7569163999}" srcOrd="1" destOrd="0" presId="urn:microsoft.com/office/officeart/2005/8/layout/orgChart1"/>
    <dgm:cxn modelId="{6BEDDC6D-7B3C-45C2-B2FC-35EF326ADBCC}" srcId="{9D67A8DA-C7B7-49A2-A7F9-2935C39E160E}" destId="{8427FDEB-AF4E-4384-BD70-57D8E852AC35}" srcOrd="1" destOrd="0" parTransId="{2B868341-FD61-4389-8114-F2B4DF4D3539}" sibTransId="{AA671A8F-7538-45C4-B9E4-6E85C4BC1F1D}"/>
    <dgm:cxn modelId="{7CF367F8-1F0A-4551-ADF3-2235AF7C2ED4}" type="presOf" srcId="{515558BF-8AFC-4568-B132-72FDD580B200}" destId="{86C43D99-3984-468B-AEFB-335A8C306E80}" srcOrd="0" destOrd="0" presId="urn:microsoft.com/office/officeart/2005/8/layout/orgChart1"/>
    <dgm:cxn modelId="{3C1C2295-61B8-4463-B7BD-D2C88E7B5E95}" type="presOf" srcId="{9F9B0B4D-3518-4F1D-BFB3-6CEA7D09BBCF}" destId="{3DCDE8C0-9596-4F6E-930D-38D87BC598F7}" srcOrd="0" destOrd="0" presId="urn:microsoft.com/office/officeart/2005/8/layout/orgChart1"/>
    <dgm:cxn modelId="{4B71D73E-F3FD-4EC9-8EC8-D4B3D7F85C3B}" srcId="{515558BF-8AFC-4568-B132-72FDD580B200}" destId="{9D67A8DA-C7B7-49A2-A7F9-2935C39E160E}" srcOrd="0" destOrd="0" parTransId="{0B98DD7C-F167-4C89-BAAF-64786F4D9C30}" sibTransId="{8A1D196D-57B2-476A-B2C2-AE9F7D7780A8}"/>
    <dgm:cxn modelId="{1425C0E4-0AA1-47FE-95A6-CC5DB7678882}" type="presOf" srcId="{BFD4568F-26F9-4AF6-96B1-7E903D2BD3DD}" destId="{C51BA4DB-E7E3-4B28-AB9B-F0AF0A38048B}" srcOrd="0" destOrd="0" presId="urn:microsoft.com/office/officeart/2005/8/layout/orgChart1"/>
    <dgm:cxn modelId="{25A69B1A-268B-4E6D-8A38-FAC9F0DDDAE3}" srcId="{8427FDEB-AF4E-4384-BD70-57D8E852AC35}" destId="{69355A61-C6D5-4895-9ABA-9F8052078185}" srcOrd="0" destOrd="0" parTransId="{F9589042-EC58-4550-BF23-1E3C4EBC9067}" sibTransId="{0ABA3890-399E-48D2-869C-74FD9ED0702F}"/>
    <dgm:cxn modelId="{BD420118-6370-4978-A569-159BA0A28BF2}" type="presOf" srcId="{61F2411E-F3F2-4F6C-823B-7F234006DFBC}" destId="{0B02A2E8-89E4-4C95-8A03-EE57471EA1B9}" srcOrd="0" destOrd="0" presId="urn:microsoft.com/office/officeart/2005/8/layout/orgChart1"/>
    <dgm:cxn modelId="{2F070E32-C1A8-4924-A296-B1275097918B}" type="presOf" srcId="{BFD4568F-26F9-4AF6-96B1-7E903D2BD3DD}" destId="{0D8741F6-A691-4F69-9A33-6C2095CAD096}" srcOrd="1" destOrd="0" presId="urn:microsoft.com/office/officeart/2005/8/layout/orgChart1"/>
    <dgm:cxn modelId="{1939B159-40CE-475E-AC60-366C17F628B6}" type="presOf" srcId="{C17DFB4E-B659-43A8-B289-6A8D8A69FEB4}" destId="{688B8753-B03E-4A36-9035-249B15392314}" srcOrd="1" destOrd="0" presId="urn:microsoft.com/office/officeart/2005/8/layout/orgChart1"/>
    <dgm:cxn modelId="{72FB5704-3F80-498F-81DE-F12F4E2DCF4A}" srcId="{515558BF-8AFC-4568-B132-72FDD580B200}" destId="{C17DFB4E-B659-43A8-B289-6A8D8A69FEB4}" srcOrd="1" destOrd="0" parTransId="{9C1464B1-0BBB-4ED4-8EE5-13B56B265655}" sibTransId="{F980E4B4-0A69-4FCD-A80E-F0902520B26C}"/>
    <dgm:cxn modelId="{0275AC5F-D4FA-49FA-A03B-3CD0B7ECF909}" type="presOf" srcId="{552DA1FD-E0A7-4863-B427-14F4D90CF710}" destId="{C507A7D2-A469-4C89-891C-577271D37EC0}" srcOrd="0" destOrd="0" presId="urn:microsoft.com/office/officeart/2005/8/layout/orgChart1"/>
    <dgm:cxn modelId="{A54C104E-60F8-47C3-B684-507242866CA2}" srcId="{BFD4568F-26F9-4AF6-96B1-7E903D2BD3DD}" destId="{552DA1FD-E0A7-4863-B427-14F4D90CF710}" srcOrd="0" destOrd="0" parTransId="{61F2411E-F3F2-4F6C-823B-7F234006DFBC}" sibTransId="{349E43C8-D7F4-4E6B-80F1-B5C9063BA4B1}"/>
    <dgm:cxn modelId="{826C5952-D071-40D0-B7FC-06529241246C}" type="presOf" srcId="{8427FDEB-AF4E-4384-BD70-57D8E852AC35}" destId="{F6CE8D8D-FF3C-4BC0-9C0B-35AF8F2DFC13}" srcOrd="1" destOrd="0" presId="urn:microsoft.com/office/officeart/2005/8/layout/orgChart1"/>
    <dgm:cxn modelId="{BCB9A55F-FECD-45DB-B35B-8DFC2A9181B0}" type="presOf" srcId="{F9589042-EC58-4550-BF23-1E3C4EBC9067}" destId="{20320B20-E747-434F-8850-D8F700562925}" srcOrd="0" destOrd="0" presId="urn:microsoft.com/office/officeart/2005/8/layout/orgChart1"/>
    <dgm:cxn modelId="{9C3CFD7C-05FE-4842-B8FB-2C7BB6A6DF58}" type="presOf" srcId="{552DA1FD-E0A7-4863-B427-14F4D90CF710}" destId="{3986408A-3F17-4A67-9ACE-977711266965}" srcOrd="1" destOrd="0" presId="urn:microsoft.com/office/officeart/2005/8/layout/orgChart1"/>
    <dgm:cxn modelId="{076463C0-7F68-4E21-B6DC-1054C54CC4F9}" type="presOf" srcId="{578F0243-8383-4137-A17C-53A8C6E07399}" destId="{8E447381-FB58-4571-88C1-7375C187D40E}" srcOrd="0" destOrd="0" presId="urn:microsoft.com/office/officeart/2005/8/layout/orgChart1"/>
    <dgm:cxn modelId="{A821D463-B4F4-404E-ABF4-EEAB427003B2}" type="presParOf" srcId="{86C43D99-3984-468B-AEFB-335A8C306E80}" destId="{A0DF6598-43F4-423E-96F8-5E2C6FB6BEAE}" srcOrd="0" destOrd="0" presId="urn:microsoft.com/office/officeart/2005/8/layout/orgChart1"/>
    <dgm:cxn modelId="{42CC5B24-3D23-4DD7-A1FA-A7E5C7228266}" type="presParOf" srcId="{A0DF6598-43F4-423E-96F8-5E2C6FB6BEAE}" destId="{D9C33B6C-48A9-4D59-BB08-0FD13B4C387D}" srcOrd="0" destOrd="0" presId="urn:microsoft.com/office/officeart/2005/8/layout/orgChart1"/>
    <dgm:cxn modelId="{6AF88C23-A9BD-49FC-9282-05546174BE84}" type="presParOf" srcId="{D9C33B6C-48A9-4D59-BB08-0FD13B4C387D}" destId="{911349FD-103D-4597-A3F7-9DCB8427B6BC}" srcOrd="0" destOrd="0" presId="urn:microsoft.com/office/officeart/2005/8/layout/orgChart1"/>
    <dgm:cxn modelId="{4F9133C3-8C85-4771-8E0D-B59EEC10B7D0}" type="presParOf" srcId="{D9C33B6C-48A9-4D59-BB08-0FD13B4C387D}" destId="{F751A5F0-DBD2-40B7-9806-8A2AAF76646E}" srcOrd="1" destOrd="0" presId="urn:microsoft.com/office/officeart/2005/8/layout/orgChart1"/>
    <dgm:cxn modelId="{B72E2434-F34C-4EFE-9077-E6EB30457B9A}" type="presParOf" srcId="{A0DF6598-43F4-423E-96F8-5E2C6FB6BEAE}" destId="{1510A549-9C3F-4281-A4B0-F00048618641}" srcOrd="1" destOrd="0" presId="urn:microsoft.com/office/officeart/2005/8/layout/orgChart1"/>
    <dgm:cxn modelId="{8A0FEB6A-7B73-46D9-8B5D-157AD58F77AA}" type="presParOf" srcId="{1510A549-9C3F-4281-A4B0-F00048618641}" destId="{8E447381-FB58-4571-88C1-7375C187D40E}" srcOrd="0" destOrd="0" presId="urn:microsoft.com/office/officeart/2005/8/layout/orgChart1"/>
    <dgm:cxn modelId="{3AB1F7E3-200A-41AE-9D7D-3883932CBBED}" type="presParOf" srcId="{1510A549-9C3F-4281-A4B0-F00048618641}" destId="{C85BD64B-A433-4543-983E-E70A0DEED831}" srcOrd="1" destOrd="0" presId="urn:microsoft.com/office/officeart/2005/8/layout/orgChart1"/>
    <dgm:cxn modelId="{7E0D8AA6-CC18-4CBD-8DF9-7ACFE0B924B3}" type="presParOf" srcId="{C85BD64B-A433-4543-983E-E70A0DEED831}" destId="{8A784590-1F3D-47BB-B56F-83BD70917C4B}" srcOrd="0" destOrd="0" presId="urn:microsoft.com/office/officeart/2005/8/layout/orgChart1"/>
    <dgm:cxn modelId="{C9378AD0-2799-4F6E-853E-C6A16AF0E8C5}" type="presParOf" srcId="{8A784590-1F3D-47BB-B56F-83BD70917C4B}" destId="{C51BA4DB-E7E3-4B28-AB9B-F0AF0A38048B}" srcOrd="0" destOrd="0" presId="urn:microsoft.com/office/officeart/2005/8/layout/orgChart1"/>
    <dgm:cxn modelId="{F092D9C8-0EA2-4813-90F9-02D5F1069C42}" type="presParOf" srcId="{8A784590-1F3D-47BB-B56F-83BD70917C4B}" destId="{0D8741F6-A691-4F69-9A33-6C2095CAD096}" srcOrd="1" destOrd="0" presId="urn:microsoft.com/office/officeart/2005/8/layout/orgChart1"/>
    <dgm:cxn modelId="{1CACA590-EB93-4895-8A8D-33AFDC531BF5}" type="presParOf" srcId="{C85BD64B-A433-4543-983E-E70A0DEED831}" destId="{1DCE168F-D4B4-4198-B6B1-B7BC253B1E58}" srcOrd="1" destOrd="0" presId="urn:microsoft.com/office/officeart/2005/8/layout/orgChart1"/>
    <dgm:cxn modelId="{7929C339-4C8F-4FEC-87BC-17365C0F6CE9}" type="presParOf" srcId="{1DCE168F-D4B4-4198-B6B1-B7BC253B1E58}" destId="{0B02A2E8-89E4-4C95-8A03-EE57471EA1B9}" srcOrd="0" destOrd="0" presId="urn:microsoft.com/office/officeart/2005/8/layout/orgChart1"/>
    <dgm:cxn modelId="{6C759E39-D059-4C2D-ADCA-5649BC984F38}" type="presParOf" srcId="{1DCE168F-D4B4-4198-B6B1-B7BC253B1E58}" destId="{0A3508AC-B661-446B-BBDD-0DAFE91AB3AF}" srcOrd="1" destOrd="0" presId="urn:microsoft.com/office/officeart/2005/8/layout/orgChart1"/>
    <dgm:cxn modelId="{11369439-F67A-4BC7-B9FD-EE0A882737EF}" type="presParOf" srcId="{0A3508AC-B661-446B-BBDD-0DAFE91AB3AF}" destId="{1469220A-2374-47C5-9DF1-628C7FD69C0D}" srcOrd="0" destOrd="0" presId="urn:microsoft.com/office/officeart/2005/8/layout/orgChart1"/>
    <dgm:cxn modelId="{56374E6E-C78B-4E65-B434-829F5F02700E}" type="presParOf" srcId="{1469220A-2374-47C5-9DF1-628C7FD69C0D}" destId="{C507A7D2-A469-4C89-891C-577271D37EC0}" srcOrd="0" destOrd="0" presId="urn:microsoft.com/office/officeart/2005/8/layout/orgChart1"/>
    <dgm:cxn modelId="{36A05AAB-00A6-4854-AE54-CF25AFB1E40B}" type="presParOf" srcId="{1469220A-2374-47C5-9DF1-628C7FD69C0D}" destId="{3986408A-3F17-4A67-9ACE-977711266965}" srcOrd="1" destOrd="0" presId="urn:microsoft.com/office/officeart/2005/8/layout/orgChart1"/>
    <dgm:cxn modelId="{A9D66B1A-DF0A-4EFD-B07A-8066DE61CCEF}" type="presParOf" srcId="{0A3508AC-B661-446B-BBDD-0DAFE91AB3AF}" destId="{8AA51E1B-F3C1-44FA-B64F-6AD762DECB53}" srcOrd="1" destOrd="0" presId="urn:microsoft.com/office/officeart/2005/8/layout/orgChart1"/>
    <dgm:cxn modelId="{8CB8C632-530F-4E62-881B-90EBF1D0E48B}" type="presParOf" srcId="{0A3508AC-B661-446B-BBDD-0DAFE91AB3AF}" destId="{645008CB-3512-4D24-AD0C-493C33B7D2F6}" srcOrd="2" destOrd="0" presId="urn:microsoft.com/office/officeart/2005/8/layout/orgChart1"/>
    <dgm:cxn modelId="{EE571431-5FD0-42D5-9AA7-E1C697B47D9D}" type="presParOf" srcId="{C85BD64B-A433-4543-983E-E70A0DEED831}" destId="{810CB1D5-7B77-4E0B-A5B5-D226E9FF8942}" srcOrd="2" destOrd="0" presId="urn:microsoft.com/office/officeart/2005/8/layout/orgChart1"/>
    <dgm:cxn modelId="{95470496-55E0-4449-BC87-FA49A4D6FAE2}" type="presParOf" srcId="{1510A549-9C3F-4281-A4B0-F00048618641}" destId="{ABDEE5D4-CBB2-4571-B43E-A90089306270}" srcOrd="2" destOrd="0" presId="urn:microsoft.com/office/officeart/2005/8/layout/orgChart1"/>
    <dgm:cxn modelId="{369DF4D6-BE8F-4DB8-9646-6C1C992BB22C}" type="presParOf" srcId="{1510A549-9C3F-4281-A4B0-F00048618641}" destId="{E2C3A0F2-6DAE-40CC-9413-645942C13116}" srcOrd="3" destOrd="0" presId="urn:microsoft.com/office/officeart/2005/8/layout/orgChart1"/>
    <dgm:cxn modelId="{D5A3C5AF-EB0C-4BAB-9421-C8823ACD4788}" type="presParOf" srcId="{E2C3A0F2-6DAE-40CC-9413-645942C13116}" destId="{8A3AA433-F455-4719-A30C-7F66FD5E5F5D}" srcOrd="0" destOrd="0" presId="urn:microsoft.com/office/officeart/2005/8/layout/orgChart1"/>
    <dgm:cxn modelId="{CB0B7824-98F6-4C89-8975-1753E0417F93}" type="presParOf" srcId="{8A3AA433-F455-4719-A30C-7F66FD5E5F5D}" destId="{33E54E14-83F4-4D1F-92E1-75FEE22CEED5}" srcOrd="0" destOrd="0" presId="urn:microsoft.com/office/officeart/2005/8/layout/orgChart1"/>
    <dgm:cxn modelId="{406D7660-B874-400B-930A-5C8E0BCFD707}" type="presParOf" srcId="{8A3AA433-F455-4719-A30C-7F66FD5E5F5D}" destId="{F6CE8D8D-FF3C-4BC0-9C0B-35AF8F2DFC13}" srcOrd="1" destOrd="0" presId="urn:microsoft.com/office/officeart/2005/8/layout/orgChart1"/>
    <dgm:cxn modelId="{9A51A1A7-5976-437E-9B23-DD577DAF782C}" type="presParOf" srcId="{E2C3A0F2-6DAE-40CC-9413-645942C13116}" destId="{84D4E8AC-AB5C-459E-AA83-3FCD5752C90C}" srcOrd="1" destOrd="0" presId="urn:microsoft.com/office/officeart/2005/8/layout/orgChart1"/>
    <dgm:cxn modelId="{E64702B6-2941-4432-B201-F5A449D17D80}" type="presParOf" srcId="{84D4E8AC-AB5C-459E-AA83-3FCD5752C90C}" destId="{20320B20-E747-434F-8850-D8F700562925}" srcOrd="0" destOrd="0" presId="urn:microsoft.com/office/officeart/2005/8/layout/orgChart1"/>
    <dgm:cxn modelId="{12157668-1A42-40B2-81C3-B7280AFB6060}" type="presParOf" srcId="{84D4E8AC-AB5C-459E-AA83-3FCD5752C90C}" destId="{BBBC961E-EA61-4ED3-9948-3E0D801FC7D4}" srcOrd="1" destOrd="0" presId="urn:microsoft.com/office/officeart/2005/8/layout/orgChart1"/>
    <dgm:cxn modelId="{9B1C908E-AA0E-4031-B660-D0D7E1F49232}" type="presParOf" srcId="{BBBC961E-EA61-4ED3-9948-3E0D801FC7D4}" destId="{827B08CE-9126-4A8D-B7FE-F1C68D73E887}" srcOrd="0" destOrd="0" presId="urn:microsoft.com/office/officeart/2005/8/layout/orgChart1"/>
    <dgm:cxn modelId="{7A23B452-2553-41B6-8F69-70D695C7B2E2}" type="presParOf" srcId="{827B08CE-9126-4A8D-B7FE-F1C68D73E887}" destId="{B3C2EEF1-5E96-431E-AACD-6764E717766A}" srcOrd="0" destOrd="0" presId="urn:microsoft.com/office/officeart/2005/8/layout/orgChart1"/>
    <dgm:cxn modelId="{EBA1A8FF-555D-42FE-9764-C143A65E5382}" type="presParOf" srcId="{827B08CE-9126-4A8D-B7FE-F1C68D73E887}" destId="{15081B44-0CC6-4B1E-99FD-7F7569163999}" srcOrd="1" destOrd="0" presId="urn:microsoft.com/office/officeart/2005/8/layout/orgChart1"/>
    <dgm:cxn modelId="{A2F8F52D-3DD4-444C-AC2C-706B98ABEE36}" type="presParOf" srcId="{BBBC961E-EA61-4ED3-9948-3E0D801FC7D4}" destId="{470CAA02-7418-4D50-AE6A-F106F9199269}" srcOrd="1" destOrd="0" presId="urn:microsoft.com/office/officeart/2005/8/layout/orgChart1"/>
    <dgm:cxn modelId="{A8E1C11C-2FFE-414B-8EDC-6411B9052BD2}" type="presParOf" srcId="{BBBC961E-EA61-4ED3-9948-3E0D801FC7D4}" destId="{EDE18ED2-4471-44F8-ACA6-18818D26E2E9}" srcOrd="2" destOrd="0" presId="urn:microsoft.com/office/officeart/2005/8/layout/orgChart1"/>
    <dgm:cxn modelId="{C04CA9E2-8A3D-4E50-8AE4-122AD2D81418}" type="presParOf" srcId="{E2C3A0F2-6DAE-40CC-9413-645942C13116}" destId="{B1CCC99E-F87C-4D99-BD25-66E783DB666E}" srcOrd="2" destOrd="0" presId="urn:microsoft.com/office/officeart/2005/8/layout/orgChart1"/>
    <dgm:cxn modelId="{2BBED158-ED61-41E5-AE40-5122256CEE74}" type="presParOf" srcId="{A0DF6598-43F4-423E-96F8-5E2C6FB6BEAE}" destId="{12452DBD-F59E-4F3A-9B43-7CAE5CC84114}" srcOrd="2" destOrd="0" presId="urn:microsoft.com/office/officeart/2005/8/layout/orgChart1"/>
    <dgm:cxn modelId="{A2F20C9E-9BF6-489A-BA33-140C9ED82C4B}" type="presParOf" srcId="{86C43D99-3984-468B-AEFB-335A8C306E80}" destId="{2CE85C98-5523-42B4-8400-7AEA70EA17B5}" srcOrd="1" destOrd="0" presId="urn:microsoft.com/office/officeart/2005/8/layout/orgChart1"/>
    <dgm:cxn modelId="{EB509F34-040D-45B4-AF89-268D0CFB4DB6}" type="presParOf" srcId="{2CE85C98-5523-42B4-8400-7AEA70EA17B5}" destId="{B0E1167D-6C2F-4355-8F08-12416ABE1703}" srcOrd="0" destOrd="0" presId="urn:microsoft.com/office/officeart/2005/8/layout/orgChart1"/>
    <dgm:cxn modelId="{F35A8644-B536-4C50-908D-22268F8525CB}" type="presParOf" srcId="{B0E1167D-6C2F-4355-8F08-12416ABE1703}" destId="{677E09B4-B0F3-4FC1-9254-169D8BF3AFDB}" srcOrd="0" destOrd="0" presId="urn:microsoft.com/office/officeart/2005/8/layout/orgChart1"/>
    <dgm:cxn modelId="{2C117CFE-F9B9-41E4-80B0-E297F0E60D64}" type="presParOf" srcId="{B0E1167D-6C2F-4355-8F08-12416ABE1703}" destId="{688B8753-B03E-4A36-9035-249B15392314}" srcOrd="1" destOrd="0" presId="urn:microsoft.com/office/officeart/2005/8/layout/orgChart1"/>
    <dgm:cxn modelId="{96386FEA-70E8-451D-A86A-9F63EFC1B5CC}" type="presParOf" srcId="{2CE85C98-5523-42B4-8400-7AEA70EA17B5}" destId="{2F076D8B-E72E-4985-BE01-261A6471162B}" srcOrd="1" destOrd="0" presId="urn:microsoft.com/office/officeart/2005/8/layout/orgChart1"/>
    <dgm:cxn modelId="{F7EE0B92-A7FA-4B1B-BCCB-68A2627E511B}" type="presParOf" srcId="{2CE85C98-5523-42B4-8400-7AEA70EA17B5}" destId="{E6FA66F7-C4B5-426D-ADF9-DFBB49FF4593}" srcOrd="2" destOrd="0" presId="urn:microsoft.com/office/officeart/2005/8/layout/orgChart1"/>
    <dgm:cxn modelId="{8379CDAE-C8F6-4257-B19A-B8A102A25470}" type="presParOf" srcId="{86C43D99-3984-468B-AEFB-335A8C306E80}" destId="{2A3081E8-98E3-47F0-AC5E-8A27D6502E1E}" srcOrd="2" destOrd="0" presId="urn:microsoft.com/office/officeart/2005/8/layout/orgChart1"/>
    <dgm:cxn modelId="{96098725-4417-4880-AFFE-93CE0C3EFF1F}" type="presParOf" srcId="{2A3081E8-98E3-47F0-AC5E-8A27D6502E1E}" destId="{D161B5CA-9290-4A19-93B3-F6466183536E}" srcOrd="0" destOrd="0" presId="urn:microsoft.com/office/officeart/2005/8/layout/orgChart1"/>
    <dgm:cxn modelId="{A302FEAB-1812-4826-843E-ABF76650DA11}" type="presParOf" srcId="{D161B5CA-9290-4A19-93B3-F6466183536E}" destId="{3DCDE8C0-9596-4F6E-930D-38D87BC598F7}" srcOrd="0" destOrd="0" presId="urn:microsoft.com/office/officeart/2005/8/layout/orgChart1"/>
    <dgm:cxn modelId="{16B2E1A0-BAD7-4112-9933-B6366289A273}" type="presParOf" srcId="{D161B5CA-9290-4A19-93B3-F6466183536E}" destId="{4BF1165E-124B-4B42-A00B-2159731E0A01}" srcOrd="1" destOrd="0" presId="urn:microsoft.com/office/officeart/2005/8/layout/orgChart1"/>
    <dgm:cxn modelId="{CD0B3EBC-54AB-4FBB-88C4-C97428B32C71}" type="presParOf" srcId="{2A3081E8-98E3-47F0-AC5E-8A27D6502E1E}" destId="{A0A2EE5A-F1D8-47D7-AA04-F930AF1E47DB}" srcOrd="1" destOrd="0" presId="urn:microsoft.com/office/officeart/2005/8/layout/orgChart1"/>
    <dgm:cxn modelId="{999386B6-D8AE-447A-8A38-EA8C02321BBF}" type="presParOf" srcId="{2A3081E8-98E3-47F0-AC5E-8A27D6502E1E}" destId="{7AEC8831-73D6-4A58-8C1B-2C4B6AB8C34F}"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B538DC-F251-4EFB-ABA2-ABE16BAEF56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5CE6174-740F-4A7D-9452-94E08BC09F94}">
      <dgm:prSet phldrT="[Text]" custT="1"/>
      <dgm:spPr/>
      <dgm:t>
        <a:bodyPr/>
        <a:lstStyle/>
        <a:p>
          <a:r>
            <a:rPr lang="mn-MN" sz="1200"/>
            <a:t> зээл</a:t>
          </a:r>
          <a:endParaRPr lang="en-US" sz="1200"/>
        </a:p>
      </dgm:t>
    </dgm:pt>
    <dgm:pt modelId="{F9E8C94E-1BE2-4090-A580-D4D1159A83FF}" type="parTrans" cxnId="{2E2FE95C-141D-43F0-83A6-230721701CBF}">
      <dgm:prSet/>
      <dgm:spPr/>
      <dgm:t>
        <a:bodyPr/>
        <a:lstStyle/>
        <a:p>
          <a:endParaRPr lang="en-US" sz="1200"/>
        </a:p>
      </dgm:t>
    </dgm:pt>
    <dgm:pt modelId="{9FFD4014-9C5A-4D1F-B318-00A60C6FF872}" type="sibTrans" cxnId="{2E2FE95C-141D-43F0-83A6-230721701CBF}">
      <dgm:prSet/>
      <dgm:spPr/>
      <dgm:t>
        <a:bodyPr/>
        <a:lstStyle/>
        <a:p>
          <a:endParaRPr lang="en-US" sz="1200"/>
        </a:p>
      </dgm:t>
    </dgm:pt>
    <dgm:pt modelId="{9B20F9D3-7399-4A85-A4E3-75252A47C62B}">
      <dgm:prSet phldrT="[Text]" custT="1"/>
      <dgm:spPr/>
      <dgm:t>
        <a:bodyPr/>
        <a:lstStyle/>
        <a:p>
          <a:r>
            <a:rPr lang="mn-MN" sz="1200"/>
            <a:t>иргэд</a:t>
          </a:r>
          <a:endParaRPr lang="en-US" sz="1200"/>
        </a:p>
      </dgm:t>
    </dgm:pt>
    <dgm:pt modelId="{C1A138F6-4FBA-4580-AF57-9B29F5802552}" type="parTrans" cxnId="{66B40630-B508-4593-B8B5-F4C6A18DBEF8}">
      <dgm:prSet/>
      <dgm:spPr/>
      <dgm:t>
        <a:bodyPr/>
        <a:lstStyle/>
        <a:p>
          <a:endParaRPr lang="en-US" sz="1200"/>
        </a:p>
      </dgm:t>
    </dgm:pt>
    <dgm:pt modelId="{6B684B1E-9996-49FE-81E0-8BC55E1FEA9D}" type="sibTrans" cxnId="{66B40630-B508-4593-B8B5-F4C6A18DBEF8}">
      <dgm:prSet/>
      <dgm:spPr/>
      <dgm:t>
        <a:bodyPr/>
        <a:lstStyle/>
        <a:p>
          <a:endParaRPr lang="en-US" sz="1200"/>
        </a:p>
      </dgm:t>
    </dgm:pt>
    <dgm:pt modelId="{7A0F62C5-619A-4A1C-9ED8-24356F671AA3}">
      <dgm:prSet phldrT="[Text]" custT="1"/>
      <dgm:spPr/>
      <dgm:t>
        <a:bodyPr/>
        <a:lstStyle/>
        <a:p>
          <a:r>
            <a:rPr lang="mn-MN" sz="1200"/>
            <a:t>моргейжийн </a:t>
          </a:r>
          <a:endParaRPr lang="en-US" sz="1200"/>
        </a:p>
      </dgm:t>
    </dgm:pt>
    <dgm:pt modelId="{F75F95A8-C6CA-435B-AF14-7EA9503B7F2D}" type="parTrans" cxnId="{55D1B83B-3260-4D3E-84C2-EBB2FDFD9AC1}">
      <dgm:prSet/>
      <dgm:spPr/>
      <dgm:t>
        <a:bodyPr/>
        <a:lstStyle/>
        <a:p>
          <a:endParaRPr lang="en-US" sz="1200"/>
        </a:p>
      </dgm:t>
    </dgm:pt>
    <dgm:pt modelId="{03F1AE29-95CB-4B89-A818-533164A65295}" type="sibTrans" cxnId="{55D1B83B-3260-4D3E-84C2-EBB2FDFD9AC1}">
      <dgm:prSet/>
      <dgm:spPr/>
      <dgm:t>
        <a:bodyPr/>
        <a:lstStyle/>
        <a:p>
          <a:endParaRPr lang="en-US" sz="1200"/>
        </a:p>
      </dgm:t>
    </dgm:pt>
    <dgm:pt modelId="{2BC4ECE2-B07D-4C96-ABD7-01451B2C80CA}">
      <dgm:prSet phldrT="[Text]" custT="1"/>
      <dgm:spPr/>
      <dgm:t>
        <a:bodyPr/>
        <a:lstStyle/>
        <a:p>
          <a:r>
            <a:rPr lang="mn-MN" sz="1200"/>
            <a:t>лизинг</a:t>
          </a:r>
          <a:endParaRPr lang="en-US" sz="1200"/>
        </a:p>
      </dgm:t>
    </dgm:pt>
    <dgm:pt modelId="{3AAB3941-8FD4-482F-9760-B62739CEFDBE}" type="parTrans" cxnId="{4460527D-9D1D-423A-B0A1-93C7695D97F4}">
      <dgm:prSet/>
      <dgm:spPr/>
      <dgm:t>
        <a:bodyPr/>
        <a:lstStyle/>
        <a:p>
          <a:endParaRPr lang="en-US" sz="1200"/>
        </a:p>
      </dgm:t>
    </dgm:pt>
    <dgm:pt modelId="{561489DC-88DD-40A1-BFC2-4C9088D8C8AC}" type="sibTrans" cxnId="{4460527D-9D1D-423A-B0A1-93C7695D97F4}">
      <dgm:prSet/>
      <dgm:spPr/>
      <dgm:t>
        <a:bodyPr/>
        <a:lstStyle/>
        <a:p>
          <a:endParaRPr lang="en-US" sz="1200"/>
        </a:p>
      </dgm:t>
    </dgm:pt>
    <dgm:pt modelId="{E43FAFE6-038C-4F7D-B1DA-952490E1DFC9}">
      <dgm:prSet phldrT="[Text]" custT="1"/>
      <dgm:spPr/>
      <dgm:t>
        <a:bodyPr/>
        <a:lstStyle/>
        <a:p>
          <a:r>
            <a:rPr lang="mn-MN" sz="1200"/>
            <a:t>байгуулага</a:t>
          </a:r>
          <a:endParaRPr lang="en-US" sz="1200"/>
        </a:p>
      </dgm:t>
    </dgm:pt>
    <dgm:pt modelId="{D0FAAB39-C7CA-455E-BA82-13F55C8F1456}" type="parTrans" cxnId="{A99DE5F5-10EB-4A72-855F-48A5B0EC459B}">
      <dgm:prSet/>
      <dgm:spPr/>
      <dgm:t>
        <a:bodyPr/>
        <a:lstStyle/>
        <a:p>
          <a:endParaRPr lang="en-US" sz="1200"/>
        </a:p>
      </dgm:t>
    </dgm:pt>
    <dgm:pt modelId="{0A81954C-CCD9-4421-87EB-148FD1BC0A56}" type="sibTrans" cxnId="{A99DE5F5-10EB-4A72-855F-48A5B0EC459B}">
      <dgm:prSet/>
      <dgm:spPr/>
      <dgm:t>
        <a:bodyPr/>
        <a:lstStyle/>
        <a:p>
          <a:endParaRPr lang="en-US" sz="1200"/>
        </a:p>
      </dgm:t>
    </dgm:pt>
    <dgm:pt modelId="{1335CF55-3A8A-4C52-A57B-0E444FDD0C0D}">
      <dgm:prSet phldrT="[Text]" custT="1"/>
      <dgm:spPr/>
      <dgm:t>
        <a:bodyPr/>
        <a:lstStyle/>
        <a:p>
          <a:r>
            <a:rPr lang="mn-MN" sz="1200"/>
            <a:t>хөрөнгө оруулалт</a:t>
          </a:r>
          <a:endParaRPr lang="en-US" sz="1200"/>
        </a:p>
      </dgm:t>
    </dgm:pt>
    <dgm:pt modelId="{029C1C41-C094-4874-98D3-3B315299ED49}" type="parTrans" cxnId="{4C712541-D68D-486F-8357-56F6CD0FBA59}">
      <dgm:prSet/>
      <dgm:spPr/>
      <dgm:t>
        <a:bodyPr/>
        <a:lstStyle/>
        <a:p>
          <a:endParaRPr lang="en-US" sz="1200"/>
        </a:p>
      </dgm:t>
    </dgm:pt>
    <dgm:pt modelId="{0697678B-FFDA-4BA7-8187-2111147984EC}" type="sibTrans" cxnId="{4C712541-D68D-486F-8357-56F6CD0FBA59}">
      <dgm:prSet/>
      <dgm:spPr/>
      <dgm:t>
        <a:bodyPr/>
        <a:lstStyle/>
        <a:p>
          <a:endParaRPr lang="en-US" sz="1200"/>
        </a:p>
      </dgm:t>
    </dgm:pt>
    <dgm:pt modelId="{2F46EE56-89DF-4CFA-9535-278AD622216D}">
      <dgm:prSet phldrT="[Text]" custT="1"/>
      <dgm:spPr/>
      <dgm:t>
        <a:bodyPr/>
        <a:lstStyle/>
        <a:p>
          <a:r>
            <a:rPr lang="mn-MN" sz="1200"/>
            <a:t>хөрөнгө оруулалт</a:t>
          </a:r>
          <a:endParaRPr lang="en-US" sz="1200"/>
        </a:p>
      </dgm:t>
    </dgm:pt>
    <dgm:pt modelId="{F08B792A-E51E-4957-83CC-4A16BE069728}" type="parTrans" cxnId="{11216329-6C90-495B-BA02-F5EC505E681F}">
      <dgm:prSet/>
      <dgm:spPr/>
      <dgm:t>
        <a:bodyPr/>
        <a:lstStyle/>
        <a:p>
          <a:endParaRPr lang="en-US" sz="1200"/>
        </a:p>
      </dgm:t>
    </dgm:pt>
    <dgm:pt modelId="{BA114EE3-5A12-4916-B8C4-68A10CE2459C}" type="sibTrans" cxnId="{11216329-6C90-495B-BA02-F5EC505E681F}">
      <dgm:prSet/>
      <dgm:spPr/>
      <dgm:t>
        <a:bodyPr/>
        <a:lstStyle/>
        <a:p>
          <a:endParaRPr lang="en-US" sz="1200"/>
        </a:p>
      </dgm:t>
    </dgm:pt>
    <dgm:pt modelId="{B7959500-0EB9-4FBE-BEF0-BCC7BDE656E0}">
      <dgm:prSet phldrT="[Text]" custT="1"/>
      <dgm:spPr/>
      <dgm:t>
        <a:bodyPr/>
        <a:lstStyle/>
        <a:p>
          <a:r>
            <a:rPr lang="mn-MN" sz="1200"/>
            <a:t>төсөл хөтөлбөр</a:t>
          </a:r>
          <a:endParaRPr lang="en-US" sz="1200"/>
        </a:p>
      </dgm:t>
    </dgm:pt>
    <dgm:pt modelId="{4952570F-1851-4221-BB42-92D6E529C402}" type="parTrans" cxnId="{2178D378-D8E8-454D-9A78-E3CF7419089F}">
      <dgm:prSet/>
      <dgm:spPr/>
      <dgm:t>
        <a:bodyPr/>
        <a:lstStyle/>
        <a:p>
          <a:endParaRPr lang="en-US" sz="1200"/>
        </a:p>
      </dgm:t>
    </dgm:pt>
    <dgm:pt modelId="{EA1A0D3F-45AF-4683-8378-BC1FDF004B1E}" type="sibTrans" cxnId="{2178D378-D8E8-454D-9A78-E3CF7419089F}">
      <dgm:prSet/>
      <dgm:spPr/>
      <dgm:t>
        <a:bodyPr/>
        <a:lstStyle/>
        <a:p>
          <a:endParaRPr lang="en-US" sz="1200"/>
        </a:p>
      </dgm:t>
    </dgm:pt>
    <dgm:pt modelId="{1745245B-F811-468E-86EA-ACFE16927F18}">
      <dgm:prSet phldrT="[Text]" custT="1"/>
      <dgm:spPr/>
      <dgm:t>
        <a:bodyPr/>
        <a:lstStyle/>
        <a:p>
          <a:r>
            <a:rPr lang="mn-MN" sz="1200"/>
            <a:t>төсөл хөтөлбөр </a:t>
          </a:r>
          <a:endParaRPr lang="en-US" sz="1200"/>
        </a:p>
      </dgm:t>
    </dgm:pt>
    <dgm:pt modelId="{9D4008FB-75FA-4465-9B09-3E3B9F5ED4EA}" type="parTrans" cxnId="{257B5082-19DD-4B98-B881-994EA798A689}">
      <dgm:prSet/>
      <dgm:spPr/>
      <dgm:t>
        <a:bodyPr/>
        <a:lstStyle/>
        <a:p>
          <a:endParaRPr lang="en-US" sz="1200"/>
        </a:p>
      </dgm:t>
    </dgm:pt>
    <dgm:pt modelId="{E168592E-4A68-4954-989C-FB7E2EAC4649}" type="sibTrans" cxnId="{257B5082-19DD-4B98-B881-994EA798A689}">
      <dgm:prSet/>
      <dgm:spPr/>
      <dgm:t>
        <a:bodyPr/>
        <a:lstStyle/>
        <a:p>
          <a:endParaRPr lang="en-US" sz="1200"/>
        </a:p>
      </dgm:t>
    </dgm:pt>
    <dgm:pt modelId="{0697EEAF-6EBC-4E6B-BF15-C6A0D106DA12}">
      <dgm:prSet phldrT="[Text]" custT="1"/>
      <dgm:spPr/>
      <dgm:t>
        <a:bodyPr/>
        <a:lstStyle/>
        <a:p>
          <a:r>
            <a:rPr lang="mn-MN" sz="1200"/>
            <a:t>шугамын зээл</a:t>
          </a:r>
          <a:endParaRPr lang="en-US" sz="1200"/>
        </a:p>
      </dgm:t>
    </dgm:pt>
    <dgm:pt modelId="{3EF833EA-40EF-439A-9AE8-4E6EC3CABF4E}" type="parTrans" cxnId="{DE94224C-C364-4B0B-B057-AB14BF7BF6D1}">
      <dgm:prSet/>
      <dgm:spPr/>
      <dgm:t>
        <a:bodyPr/>
        <a:lstStyle/>
        <a:p>
          <a:endParaRPr lang="en-US" sz="1200"/>
        </a:p>
      </dgm:t>
    </dgm:pt>
    <dgm:pt modelId="{4B6B63DB-DEF6-46B3-A58B-7DA03D71C6E2}" type="sibTrans" cxnId="{DE94224C-C364-4B0B-B057-AB14BF7BF6D1}">
      <dgm:prSet/>
      <dgm:spPr/>
      <dgm:t>
        <a:bodyPr/>
        <a:lstStyle/>
        <a:p>
          <a:endParaRPr lang="en-US" sz="1200"/>
        </a:p>
      </dgm:t>
    </dgm:pt>
    <dgm:pt modelId="{F62148A1-9018-4131-A35F-15E946EDAD42}">
      <dgm:prSet phldrT="[Text]" custT="1"/>
      <dgm:spPr/>
      <dgm:t>
        <a:bodyPr/>
        <a:lstStyle/>
        <a:p>
          <a:r>
            <a:rPr lang="en-US" sz="1200"/>
            <a:t>ubibor </a:t>
          </a:r>
          <a:r>
            <a:rPr lang="mn-MN" sz="1200"/>
            <a:t> суурилсан </a:t>
          </a:r>
          <a:endParaRPr lang="en-US" sz="1200"/>
        </a:p>
      </dgm:t>
    </dgm:pt>
    <dgm:pt modelId="{780AE2D8-A4ED-4C55-B7AD-9AB27561F9E3}" type="parTrans" cxnId="{550FFBD9-04CB-4593-B8CE-6E74926EB0F1}">
      <dgm:prSet/>
      <dgm:spPr/>
      <dgm:t>
        <a:bodyPr/>
        <a:lstStyle/>
        <a:p>
          <a:endParaRPr lang="en-US" sz="1200"/>
        </a:p>
      </dgm:t>
    </dgm:pt>
    <dgm:pt modelId="{3EB88502-67C8-4155-9275-173BB58710A2}" type="sibTrans" cxnId="{550FFBD9-04CB-4593-B8CE-6E74926EB0F1}">
      <dgm:prSet/>
      <dgm:spPr/>
      <dgm:t>
        <a:bodyPr/>
        <a:lstStyle/>
        <a:p>
          <a:endParaRPr lang="en-US" sz="1200"/>
        </a:p>
      </dgm:t>
    </dgm:pt>
    <dgm:pt modelId="{26619630-3F1A-4282-A768-0961ED151AF4}">
      <dgm:prSet phldrT="[Text]" custT="1"/>
      <dgm:spPr/>
      <dgm:t>
        <a:bodyPr/>
        <a:lstStyle/>
        <a:p>
          <a:r>
            <a:rPr lang="mn-MN" sz="1200"/>
            <a:t>үл хөдлөх хөрөнгө худалдан авах</a:t>
          </a:r>
          <a:endParaRPr lang="en-US" sz="1200"/>
        </a:p>
      </dgm:t>
    </dgm:pt>
    <dgm:pt modelId="{5C851F80-ADE2-4794-8AD0-B27ABDB3C452}" type="parTrans" cxnId="{9137A329-E823-40EF-A714-2EA46D27E5A7}">
      <dgm:prSet/>
      <dgm:spPr/>
      <dgm:t>
        <a:bodyPr/>
        <a:lstStyle/>
        <a:p>
          <a:endParaRPr lang="en-US" sz="1200"/>
        </a:p>
      </dgm:t>
    </dgm:pt>
    <dgm:pt modelId="{CFA90069-4285-4161-8124-345B6DACD678}" type="sibTrans" cxnId="{9137A329-E823-40EF-A714-2EA46D27E5A7}">
      <dgm:prSet/>
      <dgm:spPr/>
      <dgm:t>
        <a:bodyPr/>
        <a:lstStyle/>
        <a:p>
          <a:endParaRPr lang="en-US" sz="1200"/>
        </a:p>
      </dgm:t>
    </dgm:pt>
    <dgm:pt modelId="{FC497549-21EA-42BD-A1FC-8401CF8F84A9}" type="pres">
      <dgm:prSet presAssocID="{B0B538DC-F251-4EFB-ABA2-ABE16BAEF562}" presName="hierChild1" presStyleCnt="0">
        <dgm:presLayoutVars>
          <dgm:chPref val="1"/>
          <dgm:dir/>
          <dgm:animOne val="branch"/>
          <dgm:animLvl val="lvl"/>
          <dgm:resizeHandles/>
        </dgm:presLayoutVars>
      </dgm:prSet>
      <dgm:spPr/>
      <dgm:t>
        <a:bodyPr/>
        <a:lstStyle/>
        <a:p>
          <a:endParaRPr lang="en-US"/>
        </a:p>
      </dgm:t>
    </dgm:pt>
    <dgm:pt modelId="{8895904C-7C98-4F00-A0A8-4F8AF803497A}" type="pres">
      <dgm:prSet presAssocID="{25CE6174-740F-4A7D-9452-94E08BC09F94}" presName="hierRoot1" presStyleCnt="0"/>
      <dgm:spPr/>
    </dgm:pt>
    <dgm:pt modelId="{873135CC-F549-4B7E-AB3F-739F2867EF79}" type="pres">
      <dgm:prSet presAssocID="{25CE6174-740F-4A7D-9452-94E08BC09F94}" presName="composite" presStyleCnt="0"/>
      <dgm:spPr/>
    </dgm:pt>
    <dgm:pt modelId="{EC3A7187-1E7F-4191-9BFA-31415C63FAD8}" type="pres">
      <dgm:prSet presAssocID="{25CE6174-740F-4A7D-9452-94E08BC09F94}" presName="background" presStyleLbl="node0" presStyleIdx="0" presStyleCnt="1"/>
      <dgm:spPr/>
    </dgm:pt>
    <dgm:pt modelId="{11E2DB5E-0CA3-41CC-A27C-92C2FC2C18E1}" type="pres">
      <dgm:prSet presAssocID="{25CE6174-740F-4A7D-9452-94E08BC09F94}" presName="text" presStyleLbl="fgAcc0" presStyleIdx="0" presStyleCnt="1" custScaleX="198839" custScaleY="94584">
        <dgm:presLayoutVars>
          <dgm:chPref val="3"/>
        </dgm:presLayoutVars>
      </dgm:prSet>
      <dgm:spPr/>
      <dgm:t>
        <a:bodyPr/>
        <a:lstStyle/>
        <a:p>
          <a:endParaRPr lang="en-US"/>
        </a:p>
      </dgm:t>
    </dgm:pt>
    <dgm:pt modelId="{4C44C561-ACFA-4643-84DB-696BF85CCBD7}" type="pres">
      <dgm:prSet presAssocID="{25CE6174-740F-4A7D-9452-94E08BC09F94}" presName="hierChild2" presStyleCnt="0"/>
      <dgm:spPr/>
    </dgm:pt>
    <dgm:pt modelId="{C675C905-9EEC-4D81-AE13-CEA06D32D625}" type="pres">
      <dgm:prSet presAssocID="{C1A138F6-4FBA-4580-AF57-9B29F5802552}" presName="Name10" presStyleLbl="parChTrans1D2" presStyleIdx="0" presStyleCnt="2"/>
      <dgm:spPr/>
      <dgm:t>
        <a:bodyPr/>
        <a:lstStyle/>
        <a:p>
          <a:endParaRPr lang="en-US"/>
        </a:p>
      </dgm:t>
    </dgm:pt>
    <dgm:pt modelId="{51491AE3-CAC6-431B-AC16-54FF974CFE3E}" type="pres">
      <dgm:prSet presAssocID="{9B20F9D3-7399-4A85-A4E3-75252A47C62B}" presName="hierRoot2" presStyleCnt="0"/>
      <dgm:spPr/>
    </dgm:pt>
    <dgm:pt modelId="{02B0C719-318D-4CD4-BE33-836C32B88420}" type="pres">
      <dgm:prSet presAssocID="{9B20F9D3-7399-4A85-A4E3-75252A47C62B}" presName="composite2" presStyleCnt="0"/>
      <dgm:spPr/>
    </dgm:pt>
    <dgm:pt modelId="{D355B65B-6B75-4021-85CF-A31F30DB0E27}" type="pres">
      <dgm:prSet presAssocID="{9B20F9D3-7399-4A85-A4E3-75252A47C62B}" presName="background2" presStyleLbl="node2" presStyleIdx="0" presStyleCnt="2"/>
      <dgm:spPr/>
    </dgm:pt>
    <dgm:pt modelId="{E53D3003-A070-4C1C-8E7E-0B9DD56D129C}" type="pres">
      <dgm:prSet presAssocID="{9B20F9D3-7399-4A85-A4E3-75252A47C62B}" presName="text2" presStyleLbl="fgAcc2" presStyleIdx="0" presStyleCnt="2" custScaleX="271149" custScaleY="126052">
        <dgm:presLayoutVars>
          <dgm:chPref val="3"/>
        </dgm:presLayoutVars>
      </dgm:prSet>
      <dgm:spPr/>
      <dgm:t>
        <a:bodyPr/>
        <a:lstStyle/>
        <a:p>
          <a:endParaRPr lang="en-US"/>
        </a:p>
      </dgm:t>
    </dgm:pt>
    <dgm:pt modelId="{DA3BFFAC-FC20-4502-8A71-CDD7BE3210B2}" type="pres">
      <dgm:prSet presAssocID="{9B20F9D3-7399-4A85-A4E3-75252A47C62B}" presName="hierChild3" presStyleCnt="0"/>
      <dgm:spPr/>
    </dgm:pt>
    <dgm:pt modelId="{E4A8ED9C-C97E-4278-A17D-B7C19252EF20}" type="pres">
      <dgm:prSet presAssocID="{F75F95A8-C6CA-435B-AF14-7EA9503B7F2D}" presName="Name17" presStyleLbl="parChTrans1D3" presStyleIdx="0" presStyleCnt="2"/>
      <dgm:spPr/>
      <dgm:t>
        <a:bodyPr/>
        <a:lstStyle/>
        <a:p>
          <a:endParaRPr lang="en-US"/>
        </a:p>
      </dgm:t>
    </dgm:pt>
    <dgm:pt modelId="{7E22ADED-621B-4FE4-9B26-10BD1309A982}" type="pres">
      <dgm:prSet presAssocID="{7A0F62C5-619A-4A1C-9ED8-24356F671AA3}" presName="hierRoot3" presStyleCnt="0"/>
      <dgm:spPr/>
    </dgm:pt>
    <dgm:pt modelId="{9E0BECF4-5FA2-4185-9C78-D22209B391D9}" type="pres">
      <dgm:prSet presAssocID="{7A0F62C5-619A-4A1C-9ED8-24356F671AA3}" presName="composite3" presStyleCnt="0"/>
      <dgm:spPr/>
    </dgm:pt>
    <dgm:pt modelId="{B72E0E1B-9CF9-491C-87D2-209A0CCD6822}" type="pres">
      <dgm:prSet presAssocID="{7A0F62C5-619A-4A1C-9ED8-24356F671AA3}" presName="background3" presStyleLbl="node3" presStyleIdx="0" presStyleCnt="2"/>
      <dgm:spPr/>
    </dgm:pt>
    <dgm:pt modelId="{F240DF46-B592-4575-A257-91AAFE7CAF9D}" type="pres">
      <dgm:prSet presAssocID="{7A0F62C5-619A-4A1C-9ED8-24356F671AA3}" presName="text3" presStyleLbl="fgAcc3" presStyleIdx="0" presStyleCnt="2" custScaleX="255468" custScaleY="116881">
        <dgm:presLayoutVars>
          <dgm:chPref val="3"/>
        </dgm:presLayoutVars>
      </dgm:prSet>
      <dgm:spPr/>
      <dgm:t>
        <a:bodyPr/>
        <a:lstStyle/>
        <a:p>
          <a:endParaRPr lang="en-US"/>
        </a:p>
      </dgm:t>
    </dgm:pt>
    <dgm:pt modelId="{EA193B0D-6CA3-472D-8AD3-B7F1F414AE1C}" type="pres">
      <dgm:prSet presAssocID="{7A0F62C5-619A-4A1C-9ED8-24356F671AA3}" presName="hierChild4" presStyleCnt="0"/>
      <dgm:spPr/>
    </dgm:pt>
    <dgm:pt modelId="{05C11524-F507-4AB1-9F43-32A7F9142785}" type="pres">
      <dgm:prSet presAssocID="{3AAB3941-8FD4-482F-9760-B62739CEFDBE}" presName="Name23" presStyleLbl="parChTrans1D4" presStyleIdx="0" presStyleCnt="7"/>
      <dgm:spPr/>
      <dgm:t>
        <a:bodyPr/>
        <a:lstStyle/>
        <a:p>
          <a:endParaRPr lang="en-US"/>
        </a:p>
      </dgm:t>
    </dgm:pt>
    <dgm:pt modelId="{A8B7C230-A081-43AB-9134-3DDB56E78188}" type="pres">
      <dgm:prSet presAssocID="{2BC4ECE2-B07D-4C96-ABD7-01451B2C80CA}" presName="hierRoot4" presStyleCnt="0"/>
      <dgm:spPr/>
    </dgm:pt>
    <dgm:pt modelId="{40656308-2A87-457E-B762-9833FE76E831}" type="pres">
      <dgm:prSet presAssocID="{2BC4ECE2-B07D-4C96-ABD7-01451B2C80CA}" presName="composite4" presStyleCnt="0"/>
      <dgm:spPr/>
    </dgm:pt>
    <dgm:pt modelId="{723B87C8-17B9-4979-BAF4-6CC6003B90E6}" type="pres">
      <dgm:prSet presAssocID="{2BC4ECE2-B07D-4C96-ABD7-01451B2C80CA}" presName="background4" presStyleLbl="node4" presStyleIdx="0" presStyleCnt="7"/>
      <dgm:spPr/>
    </dgm:pt>
    <dgm:pt modelId="{F63E590D-CD7C-4F39-8D33-B3A828D6B072}" type="pres">
      <dgm:prSet presAssocID="{2BC4ECE2-B07D-4C96-ABD7-01451B2C80CA}" presName="text4" presStyleLbl="fgAcc4" presStyleIdx="0" presStyleCnt="7" custScaleX="258454" custScaleY="111185">
        <dgm:presLayoutVars>
          <dgm:chPref val="3"/>
        </dgm:presLayoutVars>
      </dgm:prSet>
      <dgm:spPr/>
      <dgm:t>
        <a:bodyPr/>
        <a:lstStyle/>
        <a:p>
          <a:endParaRPr lang="en-US"/>
        </a:p>
      </dgm:t>
    </dgm:pt>
    <dgm:pt modelId="{6AE8D2A6-5B4D-45E9-A64A-2B6F2481A09D}" type="pres">
      <dgm:prSet presAssocID="{2BC4ECE2-B07D-4C96-ABD7-01451B2C80CA}" presName="hierChild5" presStyleCnt="0"/>
      <dgm:spPr/>
    </dgm:pt>
    <dgm:pt modelId="{BE7EBA49-8FCD-4C3B-BCAD-08368E0879C0}" type="pres">
      <dgm:prSet presAssocID="{F08B792A-E51E-4957-83CC-4A16BE069728}" presName="Name23" presStyleLbl="parChTrans1D4" presStyleIdx="1" presStyleCnt="7"/>
      <dgm:spPr/>
      <dgm:t>
        <a:bodyPr/>
        <a:lstStyle/>
        <a:p>
          <a:endParaRPr lang="en-US"/>
        </a:p>
      </dgm:t>
    </dgm:pt>
    <dgm:pt modelId="{D47CFE8C-8DFA-4716-8360-AACECE63DAC3}" type="pres">
      <dgm:prSet presAssocID="{2F46EE56-89DF-4CFA-9535-278AD622216D}" presName="hierRoot4" presStyleCnt="0"/>
      <dgm:spPr/>
    </dgm:pt>
    <dgm:pt modelId="{ECB53E2D-072D-436A-BFD3-A7DBD3A537E8}" type="pres">
      <dgm:prSet presAssocID="{2F46EE56-89DF-4CFA-9535-278AD622216D}" presName="composite4" presStyleCnt="0"/>
      <dgm:spPr/>
    </dgm:pt>
    <dgm:pt modelId="{9AE69894-DC58-461F-A787-0DF7652BAAD8}" type="pres">
      <dgm:prSet presAssocID="{2F46EE56-89DF-4CFA-9535-278AD622216D}" presName="background4" presStyleLbl="node4" presStyleIdx="1" presStyleCnt="7"/>
      <dgm:spPr/>
    </dgm:pt>
    <dgm:pt modelId="{55D36256-D1D6-4297-9702-04721FE3879E}" type="pres">
      <dgm:prSet presAssocID="{2F46EE56-89DF-4CFA-9535-278AD622216D}" presName="text4" presStyleLbl="fgAcc4" presStyleIdx="1" presStyleCnt="7" custScaleX="268707" custScaleY="136290">
        <dgm:presLayoutVars>
          <dgm:chPref val="3"/>
        </dgm:presLayoutVars>
      </dgm:prSet>
      <dgm:spPr/>
      <dgm:t>
        <a:bodyPr/>
        <a:lstStyle/>
        <a:p>
          <a:endParaRPr lang="en-US"/>
        </a:p>
      </dgm:t>
    </dgm:pt>
    <dgm:pt modelId="{EEF24A5A-864A-4D74-A93B-F510A28B5CC4}" type="pres">
      <dgm:prSet presAssocID="{2F46EE56-89DF-4CFA-9535-278AD622216D}" presName="hierChild5" presStyleCnt="0"/>
      <dgm:spPr/>
    </dgm:pt>
    <dgm:pt modelId="{62CFFDF0-3CB5-45C6-9771-81E77E9490F4}" type="pres">
      <dgm:prSet presAssocID="{4952570F-1851-4221-BB42-92D6E529C402}" presName="Name23" presStyleLbl="parChTrans1D4" presStyleIdx="2" presStyleCnt="7"/>
      <dgm:spPr/>
      <dgm:t>
        <a:bodyPr/>
        <a:lstStyle/>
        <a:p>
          <a:endParaRPr lang="en-US"/>
        </a:p>
      </dgm:t>
    </dgm:pt>
    <dgm:pt modelId="{3B045BA6-CEEB-4F45-AE67-6E5D03BD9E35}" type="pres">
      <dgm:prSet presAssocID="{B7959500-0EB9-4FBE-BEF0-BCC7BDE656E0}" presName="hierRoot4" presStyleCnt="0"/>
      <dgm:spPr/>
    </dgm:pt>
    <dgm:pt modelId="{3A9657D2-AE44-43B9-AC74-6F833A51CAE0}" type="pres">
      <dgm:prSet presAssocID="{B7959500-0EB9-4FBE-BEF0-BCC7BDE656E0}" presName="composite4" presStyleCnt="0"/>
      <dgm:spPr/>
    </dgm:pt>
    <dgm:pt modelId="{B6041653-4603-4B59-9D4D-1F0EE237507E}" type="pres">
      <dgm:prSet presAssocID="{B7959500-0EB9-4FBE-BEF0-BCC7BDE656E0}" presName="background4" presStyleLbl="node4" presStyleIdx="2" presStyleCnt="7"/>
      <dgm:spPr/>
    </dgm:pt>
    <dgm:pt modelId="{2FF68592-274F-4F9F-BD39-C18D1EA74B11}" type="pres">
      <dgm:prSet presAssocID="{B7959500-0EB9-4FBE-BEF0-BCC7BDE656E0}" presName="text4" presStyleLbl="fgAcc4" presStyleIdx="2" presStyleCnt="7" custScaleX="289213" custScaleY="95039">
        <dgm:presLayoutVars>
          <dgm:chPref val="3"/>
        </dgm:presLayoutVars>
      </dgm:prSet>
      <dgm:spPr/>
      <dgm:t>
        <a:bodyPr/>
        <a:lstStyle/>
        <a:p>
          <a:endParaRPr lang="en-US"/>
        </a:p>
      </dgm:t>
    </dgm:pt>
    <dgm:pt modelId="{1EC2D0AA-2234-44F8-8296-0114DB295457}" type="pres">
      <dgm:prSet presAssocID="{B7959500-0EB9-4FBE-BEF0-BCC7BDE656E0}" presName="hierChild5" presStyleCnt="0"/>
      <dgm:spPr/>
    </dgm:pt>
    <dgm:pt modelId="{DE05AC0A-7F78-4D34-9077-2CF20A2BB989}" type="pres">
      <dgm:prSet presAssocID="{D0FAAB39-C7CA-455E-BA82-13F55C8F1456}" presName="Name10" presStyleLbl="parChTrans1D2" presStyleIdx="1" presStyleCnt="2"/>
      <dgm:spPr/>
      <dgm:t>
        <a:bodyPr/>
        <a:lstStyle/>
        <a:p>
          <a:endParaRPr lang="en-US"/>
        </a:p>
      </dgm:t>
    </dgm:pt>
    <dgm:pt modelId="{13DDC824-4473-4B92-8017-FC081F97AC6A}" type="pres">
      <dgm:prSet presAssocID="{E43FAFE6-038C-4F7D-B1DA-952490E1DFC9}" presName="hierRoot2" presStyleCnt="0"/>
      <dgm:spPr/>
    </dgm:pt>
    <dgm:pt modelId="{8145EF53-5DEC-402D-A0CF-3FE857D5561C}" type="pres">
      <dgm:prSet presAssocID="{E43FAFE6-038C-4F7D-B1DA-952490E1DFC9}" presName="composite2" presStyleCnt="0"/>
      <dgm:spPr/>
    </dgm:pt>
    <dgm:pt modelId="{0A79D351-35FE-4FC7-BE22-BE9F247A7DF1}" type="pres">
      <dgm:prSet presAssocID="{E43FAFE6-038C-4F7D-B1DA-952490E1DFC9}" presName="background2" presStyleLbl="node2" presStyleIdx="1" presStyleCnt="2"/>
      <dgm:spPr/>
    </dgm:pt>
    <dgm:pt modelId="{1107AB2E-242B-4808-AEE1-DB10CDCFC431}" type="pres">
      <dgm:prSet presAssocID="{E43FAFE6-038C-4F7D-B1DA-952490E1DFC9}" presName="text2" presStyleLbl="fgAcc2" presStyleIdx="1" presStyleCnt="2" custScaleX="259551" custScaleY="118105">
        <dgm:presLayoutVars>
          <dgm:chPref val="3"/>
        </dgm:presLayoutVars>
      </dgm:prSet>
      <dgm:spPr/>
      <dgm:t>
        <a:bodyPr/>
        <a:lstStyle/>
        <a:p>
          <a:endParaRPr lang="en-US"/>
        </a:p>
      </dgm:t>
    </dgm:pt>
    <dgm:pt modelId="{1B050799-46E4-4711-A5D9-244254D1DA8C}" type="pres">
      <dgm:prSet presAssocID="{E43FAFE6-038C-4F7D-B1DA-952490E1DFC9}" presName="hierChild3" presStyleCnt="0"/>
      <dgm:spPr/>
    </dgm:pt>
    <dgm:pt modelId="{4E5D0652-DE42-42D4-ADF8-82BBDCCF8A50}" type="pres">
      <dgm:prSet presAssocID="{029C1C41-C094-4874-98D3-3B315299ED49}" presName="Name17" presStyleLbl="parChTrans1D3" presStyleIdx="1" presStyleCnt="2"/>
      <dgm:spPr/>
      <dgm:t>
        <a:bodyPr/>
        <a:lstStyle/>
        <a:p>
          <a:endParaRPr lang="en-US"/>
        </a:p>
      </dgm:t>
    </dgm:pt>
    <dgm:pt modelId="{B4D1E4DC-4E0F-4980-81FD-C29F3C3DCE84}" type="pres">
      <dgm:prSet presAssocID="{1335CF55-3A8A-4C52-A57B-0E444FDD0C0D}" presName="hierRoot3" presStyleCnt="0"/>
      <dgm:spPr/>
    </dgm:pt>
    <dgm:pt modelId="{38492752-07B0-44B9-9158-98434199089B}" type="pres">
      <dgm:prSet presAssocID="{1335CF55-3A8A-4C52-A57B-0E444FDD0C0D}" presName="composite3" presStyleCnt="0"/>
      <dgm:spPr/>
    </dgm:pt>
    <dgm:pt modelId="{4D9BAD36-2C8C-4578-8D97-16923DE5C5FA}" type="pres">
      <dgm:prSet presAssocID="{1335CF55-3A8A-4C52-A57B-0E444FDD0C0D}" presName="background3" presStyleLbl="node3" presStyleIdx="1" presStyleCnt="2"/>
      <dgm:spPr/>
    </dgm:pt>
    <dgm:pt modelId="{FB774581-07BD-45A0-AF9A-35C6FB84EF54}" type="pres">
      <dgm:prSet presAssocID="{1335CF55-3A8A-4C52-A57B-0E444FDD0C0D}" presName="text3" presStyleLbl="fgAcc3" presStyleIdx="1" presStyleCnt="2" custScaleX="332080" custScaleY="112541" custLinFactNeighborX="7971" custLinFactNeighborY="37658">
        <dgm:presLayoutVars>
          <dgm:chPref val="3"/>
        </dgm:presLayoutVars>
      </dgm:prSet>
      <dgm:spPr/>
      <dgm:t>
        <a:bodyPr/>
        <a:lstStyle/>
        <a:p>
          <a:endParaRPr lang="en-US"/>
        </a:p>
      </dgm:t>
    </dgm:pt>
    <dgm:pt modelId="{CB3A64C5-10EB-4AB3-AE79-FE214B6E3AB7}" type="pres">
      <dgm:prSet presAssocID="{1335CF55-3A8A-4C52-A57B-0E444FDD0C0D}" presName="hierChild4" presStyleCnt="0"/>
      <dgm:spPr/>
    </dgm:pt>
    <dgm:pt modelId="{47C680B4-9E2F-4123-BCC7-0E0A2AE4F085}" type="pres">
      <dgm:prSet presAssocID="{9D4008FB-75FA-4465-9B09-3E3B9F5ED4EA}" presName="Name23" presStyleLbl="parChTrans1D4" presStyleIdx="3" presStyleCnt="7"/>
      <dgm:spPr/>
      <dgm:t>
        <a:bodyPr/>
        <a:lstStyle/>
        <a:p>
          <a:endParaRPr lang="en-US"/>
        </a:p>
      </dgm:t>
    </dgm:pt>
    <dgm:pt modelId="{E32FD446-BA2F-484F-99CA-F86F76F4E56B}" type="pres">
      <dgm:prSet presAssocID="{1745245B-F811-468E-86EA-ACFE16927F18}" presName="hierRoot4" presStyleCnt="0"/>
      <dgm:spPr/>
    </dgm:pt>
    <dgm:pt modelId="{F32B50FE-8641-4DC5-8A89-DEE9F99A2CB8}" type="pres">
      <dgm:prSet presAssocID="{1745245B-F811-468E-86EA-ACFE16927F18}" presName="composite4" presStyleCnt="0"/>
      <dgm:spPr/>
    </dgm:pt>
    <dgm:pt modelId="{3417A4C9-2250-4740-AD29-EE9ABE070FBD}" type="pres">
      <dgm:prSet presAssocID="{1745245B-F811-468E-86EA-ACFE16927F18}" presName="background4" presStyleLbl="node4" presStyleIdx="3" presStyleCnt="7"/>
      <dgm:spPr/>
    </dgm:pt>
    <dgm:pt modelId="{70F607A2-B2CB-4335-8940-0F0AA6EED8AE}" type="pres">
      <dgm:prSet presAssocID="{1745245B-F811-468E-86EA-ACFE16927F18}" presName="text4" presStyleLbl="fgAcc4" presStyleIdx="3" presStyleCnt="7" custScaleX="330014" custScaleY="111540">
        <dgm:presLayoutVars>
          <dgm:chPref val="3"/>
        </dgm:presLayoutVars>
      </dgm:prSet>
      <dgm:spPr/>
      <dgm:t>
        <a:bodyPr/>
        <a:lstStyle/>
        <a:p>
          <a:endParaRPr lang="en-US"/>
        </a:p>
      </dgm:t>
    </dgm:pt>
    <dgm:pt modelId="{AD58F4F0-55B4-4E19-B7B7-A95F5D9B0CEC}" type="pres">
      <dgm:prSet presAssocID="{1745245B-F811-468E-86EA-ACFE16927F18}" presName="hierChild5" presStyleCnt="0"/>
      <dgm:spPr/>
    </dgm:pt>
    <dgm:pt modelId="{5675797C-7BA8-434D-B4C8-C9D25E8B72AD}" type="pres">
      <dgm:prSet presAssocID="{3EF833EA-40EF-439A-9AE8-4E6EC3CABF4E}" presName="Name23" presStyleLbl="parChTrans1D4" presStyleIdx="4" presStyleCnt="7"/>
      <dgm:spPr/>
      <dgm:t>
        <a:bodyPr/>
        <a:lstStyle/>
        <a:p>
          <a:endParaRPr lang="en-US"/>
        </a:p>
      </dgm:t>
    </dgm:pt>
    <dgm:pt modelId="{46742708-9C96-42B3-872F-352FB1CF0918}" type="pres">
      <dgm:prSet presAssocID="{0697EEAF-6EBC-4E6B-BF15-C6A0D106DA12}" presName="hierRoot4" presStyleCnt="0"/>
      <dgm:spPr/>
    </dgm:pt>
    <dgm:pt modelId="{49EAA7EA-2270-4794-9E87-7C8C18DC3E97}" type="pres">
      <dgm:prSet presAssocID="{0697EEAF-6EBC-4E6B-BF15-C6A0D106DA12}" presName="composite4" presStyleCnt="0"/>
      <dgm:spPr/>
    </dgm:pt>
    <dgm:pt modelId="{D574AD2B-F27A-48F0-A99D-788E633F7851}" type="pres">
      <dgm:prSet presAssocID="{0697EEAF-6EBC-4E6B-BF15-C6A0D106DA12}" presName="background4" presStyleLbl="node4" presStyleIdx="4" presStyleCnt="7"/>
      <dgm:spPr/>
    </dgm:pt>
    <dgm:pt modelId="{F74EC4D1-7D90-44CC-BBE9-75A12523D7C4}" type="pres">
      <dgm:prSet presAssocID="{0697EEAF-6EBC-4E6B-BF15-C6A0D106DA12}" presName="text4" presStyleLbl="fgAcc4" presStyleIdx="4" presStyleCnt="7" custScaleX="321041" custScaleY="112113">
        <dgm:presLayoutVars>
          <dgm:chPref val="3"/>
        </dgm:presLayoutVars>
      </dgm:prSet>
      <dgm:spPr/>
      <dgm:t>
        <a:bodyPr/>
        <a:lstStyle/>
        <a:p>
          <a:endParaRPr lang="en-US"/>
        </a:p>
      </dgm:t>
    </dgm:pt>
    <dgm:pt modelId="{8F7AD65E-B3FD-440E-8459-E95CCD2B41FF}" type="pres">
      <dgm:prSet presAssocID="{0697EEAF-6EBC-4E6B-BF15-C6A0D106DA12}" presName="hierChild5" presStyleCnt="0"/>
      <dgm:spPr/>
    </dgm:pt>
    <dgm:pt modelId="{31632DAF-2AD4-40D9-9D0A-F40D31FE382F}" type="pres">
      <dgm:prSet presAssocID="{780AE2D8-A4ED-4C55-B7AD-9AB27561F9E3}" presName="Name23" presStyleLbl="parChTrans1D4" presStyleIdx="5" presStyleCnt="7"/>
      <dgm:spPr/>
      <dgm:t>
        <a:bodyPr/>
        <a:lstStyle/>
        <a:p>
          <a:endParaRPr lang="en-US"/>
        </a:p>
      </dgm:t>
    </dgm:pt>
    <dgm:pt modelId="{D0328E87-8CE9-4E5C-92B3-4C331913C2F8}" type="pres">
      <dgm:prSet presAssocID="{F62148A1-9018-4131-A35F-15E946EDAD42}" presName="hierRoot4" presStyleCnt="0"/>
      <dgm:spPr/>
    </dgm:pt>
    <dgm:pt modelId="{3F33E931-FEA3-4EA1-9FEE-C97090EB4FC3}" type="pres">
      <dgm:prSet presAssocID="{F62148A1-9018-4131-A35F-15E946EDAD42}" presName="composite4" presStyleCnt="0"/>
      <dgm:spPr/>
    </dgm:pt>
    <dgm:pt modelId="{1529352F-4C5A-4DA9-A044-B23BAF3B5512}" type="pres">
      <dgm:prSet presAssocID="{F62148A1-9018-4131-A35F-15E946EDAD42}" presName="background4" presStyleLbl="node4" presStyleIdx="5" presStyleCnt="7"/>
      <dgm:spPr/>
    </dgm:pt>
    <dgm:pt modelId="{3E4CFE68-B982-4ABC-B38C-CBA5E1B87B76}" type="pres">
      <dgm:prSet presAssocID="{F62148A1-9018-4131-A35F-15E946EDAD42}" presName="text4" presStyleLbl="fgAcc4" presStyleIdx="5" presStyleCnt="7" custScaleX="312468" custScaleY="111605">
        <dgm:presLayoutVars>
          <dgm:chPref val="3"/>
        </dgm:presLayoutVars>
      </dgm:prSet>
      <dgm:spPr/>
      <dgm:t>
        <a:bodyPr/>
        <a:lstStyle/>
        <a:p>
          <a:endParaRPr lang="en-US"/>
        </a:p>
      </dgm:t>
    </dgm:pt>
    <dgm:pt modelId="{A016F017-83C0-4A3D-946C-8EA1AD6A3244}" type="pres">
      <dgm:prSet presAssocID="{F62148A1-9018-4131-A35F-15E946EDAD42}" presName="hierChild5" presStyleCnt="0"/>
      <dgm:spPr/>
    </dgm:pt>
    <dgm:pt modelId="{44F35BF9-B60F-4749-A988-D23A637BB764}" type="pres">
      <dgm:prSet presAssocID="{5C851F80-ADE2-4794-8AD0-B27ABDB3C452}" presName="Name23" presStyleLbl="parChTrans1D4" presStyleIdx="6" presStyleCnt="7"/>
      <dgm:spPr/>
      <dgm:t>
        <a:bodyPr/>
        <a:lstStyle/>
        <a:p>
          <a:endParaRPr lang="en-US"/>
        </a:p>
      </dgm:t>
    </dgm:pt>
    <dgm:pt modelId="{0702008E-BE1A-4671-8BF7-2E8B1EB7B94C}" type="pres">
      <dgm:prSet presAssocID="{26619630-3F1A-4282-A768-0961ED151AF4}" presName="hierRoot4" presStyleCnt="0"/>
      <dgm:spPr/>
    </dgm:pt>
    <dgm:pt modelId="{6951CEAC-B9E7-4BCD-9817-26FBB751EE86}" type="pres">
      <dgm:prSet presAssocID="{26619630-3F1A-4282-A768-0961ED151AF4}" presName="composite4" presStyleCnt="0"/>
      <dgm:spPr/>
    </dgm:pt>
    <dgm:pt modelId="{C02FD591-3130-45BA-89C9-08EF14A84850}" type="pres">
      <dgm:prSet presAssocID="{26619630-3F1A-4282-A768-0961ED151AF4}" presName="background4" presStyleLbl="node4" presStyleIdx="6" presStyleCnt="7"/>
      <dgm:spPr/>
    </dgm:pt>
    <dgm:pt modelId="{6C40234C-C091-4D50-9DF9-74AFE5B09579}" type="pres">
      <dgm:prSet presAssocID="{26619630-3F1A-4282-A768-0961ED151AF4}" presName="text4" presStyleLbl="fgAcc4" presStyleIdx="6" presStyleCnt="7" custScaleX="690339" custScaleY="101187">
        <dgm:presLayoutVars>
          <dgm:chPref val="3"/>
        </dgm:presLayoutVars>
      </dgm:prSet>
      <dgm:spPr/>
      <dgm:t>
        <a:bodyPr/>
        <a:lstStyle/>
        <a:p>
          <a:endParaRPr lang="en-US"/>
        </a:p>
      </dgm:t>
    </dgm:pt>
    <dgm:pt modelId="{FB917056-716D-46C5-8A81-6B2A69CA1D1F}" type="pres">
      <dgm:prSet presAssocID="{26619630-3F1A-4282-A768-0961ED151AF4}" presName="hierChild5" presStyleCnt="0"/>
      <dgm:spPr/>
    </dgm:pt>
  </dgm:ptLst>
  <dgm:cxnLst>
    <dgm:cxn modelId="{F0588782-E496-45C7-96D3-9BABD2F5A97D}" type="presOf" srcId="{E43FAFE6-038C-4F7D-B1DA-952490E1DFC9}" destId="{1107AB2E-242B-4808-AEE1-DB10CDCFC431}" srcOrd="0" destOrd="0" presId="urn:microsoft.com/office/officeart/2005/8/layout/hierarchy1"/>
    <dgm:cxn modelId="{FAD136ED-088C-43EF-B290-E9528C2D601C}" type="presOf" srcId="{7A0F62C5-619A-4A1C-9ED8-24356F671AA3}" destId="{F240DF46-B592-4575-A257-91AAFE7CAF9D}" srcOrd="0" destOrd="0" presId="urn:microsoft.com/office/officeart/2005/8/layout/hierarchy1"/>
    <dgm:cxn modelId="{E64CDDDB-95D5-41F7-9907-5960FE4943B3}" type="presOf" srcId="{B7959500-0EB9-4FBE-BEF0-BCC7BDE656E0}" destId="{2FF68592-274F-4F9F-BD39-C18D1EA74B11}" srcOrd="0" destOrd="0" presId="urn:microsoft.com/office/officeart/2005/8/layout/hierarchy1"/>
    <dgm:cxn modelId="{2178D378-D8E8-454D-9A78-E3CF7419089F}" srcId="{2F46EE56-89DF-4CFA-9535-278AD622216D}" destId="{B7959500-0EB9-4FBE-BEF0-BCC7BDE656E0}" srcOrd="0" destOrd="0" parTransId="{4952570F-1851-4221-BB42-92D6E529C402}" sibTransId="{EA1A0D3F-45AF-4683-8378-BC1FDF004B1E}"/>
    <dgm:cxn modelId="{A99DE5F5-10EB-4A72-855F-48A5B0EC459B}" srcId="{25CE6174-740F-4A7D-9452-94E08BC09F94}" destId="{E43FAFE6-038C-4F7D-B1DA-952490E1DFC9}" srcOrd="1" destOrd="0" parTransId="{D0FAAB39-C7CA-455E-BA82-13F55C8F1456}" sibTransId="{0A81954C-CCD9-4421-87EB-148FD1BC0A56}"/>
    <dgm:cxn modelId="{F54630DE-E6D4-4591-AAF7-15E046731072}" type="presOf" srcId="{2BC4ECE2-B07D-4C96-ABD7-01451B2C80CA}" destId="{F63E590D-CD7C-4F39-8D33-B3A828D6B072}" srcOrd="0" destOrd="0" presId="urn:microsoft.com/office/officeart/2005/8/layout/hierarchy1"/>
    <dgm:cxn modelId="{C417BC9A-6FD5-4B64-A4FE-2B7A3F4ED78D}" type="presOf" srcId="{1335CF55-3A8A-4C52-A57B-0E444FDD0C0D}" destId="{FB774581-07BD-45A0-AF9A-35C6FB84EF54}" srcOrd="0" destOrd="0" presId="urn:microsoft.com/office/officeart/2005/8/layout/hierarchy1"/>
    <dgm:cxn modelId="{BC1A122B-55BD-4E41-AAD7-87B3F1CB0FA2}" type="presOf" srcId="{029C1C41-C094-4874-98D3-3B315299ED49}" destId="{4E5D0652-DE42-42D4-ADF8-82BBDCCF8A50}" srcOrd="0" destOrd="0" presId="urn:microsoft.com/office/officeart/2005/8/layout/hierarchy1"/>
    <dgm:cxn modelId="{55D1B83B-3260-4D3E-84C2-EBB2FDFD9AC1}" srcId="{9B20F9D3-7399-4A85-A4E3-75252A47C62B}" destId="{7A0F62C5-619A-4A1C-9ED8-24356F671AA3}" srcOrd="0" destOrd="0" parTransId="{F75F95A8-C6CA-435B-AF14-7EA9503B7F2D}" sibTransId="{03F1AE29-95CB-4B89-A818-533164A65295}"/>
    <dgm:cxn modelId="{4B515D4B-573A-4129-8A41-3EA9C8EF2BB1}" type="presOf" srcId="{D0FAAB39-C7CA-455E-BA82-13F55C8F1456}" destId="{DE05AC0A-7F78-4D34-9077-2CF20A2BB989}" srcOrd="0" destOrd="0" presId="urn:microsoft.com/office/officeart/2005/8/layout/hierarchy1"/>
    <dgm:cxn modelId="{F1DB4127-AF1E-402D-A349-EE6D64865A4E}" type="presOf" srcId="{26619630-3F1A-4282-A768-0961ED151AF4}" destId="{6C40234C-C091-4D50-9DF9-74AFE5B09579}" srcOrd="0" destOrd="0" presId="urn:microsoft.com/office/officeart/2005/8/layout/hierarchy1"/>
    <dgm:cxn modelId="{40C78602-096D-41D7-AC7E-5CBDBC1C3676}" type="presOf" srcId="{9D4008FB-75FA-4465-9B09-3E3B9F5ED4EA}" destId="{47C680B4-9E2F-4123-BCC7-0E0A2AE4F085}" srcOrd="0" destOrd="0" presId="urn:microsoft.com/office/officeart/2005/8/layout/hierarchy1"/>
    <dgm:cxn modelId="{4C712541-D68D-486F-8357-56F6CD0FBA59}" srcId="{E43FAFE6-038C-4F7D-B1DA-952490E1DFC9}" destId="{1335CF55-3A8A-4C52-A57B-0E444FDD0C0D}" srcOrd="0" destOrd="0" parTransId="{029C1C41-C094-4874-98D3-3B315299ED49}" sibTransId="{0697678B-FFDA-4BA7-8187-2111147984EC}"/>
    <dgm:cxn modelId="{0C947E89-DADE-435C-A6F1-858FB650C4BF}" type="presOf" srcId="{F08B792A-E51E-4957-83CC-4A16BE069728}" destId="{BE7EBA49-8FCD-4C3B-BCAD-08368E0879C0}" srcOrd="0" destOrd="0" presId="urn:microsoft.com/office/officeart/2005/8/layout/hierarchy1"/>
    <dgm:cxn modelId="{550FFBD9-04CB-4593-B8CE-6E74926EB0F1}" srcId="{0697EEAF-6EBC-4E6B-BF15-C6A0D106DA12}" destId="{F62148A1-9018-4131-A35F-15E946EDAD42}" srcOrd="0" destOrd="0" parTransId="{780AE2D8-A4ED-4C55-B7AD-9AB27561F9E3}" sibTransId="{3EB88502-67C8-4155-9275-173BB58710A2}"/>
    <dgm:cxn modelId="{257B5082-19DD-4B98-B881-994EA798A689}" srcId="{1335CF55-3A8A-4C52-A57B-0E444FDD0C0D}" destId="{1745245B-F811-468E-86EA-ACFE16927F18}" srcOrd="0" destOrd="0" parTransId="{9D4008FB-75FA-4465-9B09-3E3B9F5ED4EA}" sibTransId="{E168592E-4A68-4954-989C-FB7E2EAC4649}"/>
    <dgm:cxn modelId="{04D6A37D-E22E-4478-B2C4-5672AAD364EA}" type="presOf" srcId="{5C851F80-ADE2-4794-8AD0-B27ABDB3C452}" destId="{44F35BF9-B60F-4749-A988-D23A637BB764}" srcOrd="0" destOrd="0" presId="urn:microsoft.com/office/officeart/2005/8/layout/hierarchy1"/>
    <dgm:cxn modelId="{E8C98246-830B-4488-B361-D94F9B373A08}" type="presOf" srcId="{F75F95A8-C6CA-435B-AF14-7EA9503B7F2D}" destId="{E4A8ED9C-C97E-4278-A17D-B7C19252EF20}" srcOrd="0" destOrd="0" presId="urn:microsoft.com/office/officeart/2005/8/layout/hierarchy1"/>
    <dgm:cxn modelId="{66B40630-B508-4593-B8B5-F4C6A18DBEF8}" srcId="{25CE6174-740F-4A7D-9452-94E08BC09F94}" destId="{9B20F9D3-7399-4A85-A4E3-75252A47C62B}" srcOrd="0" destOrd="0" parTransId="{C1A138F6-4FBA-4580-AF57-9B29F5802552}" sibTransId="{6B684B1E-9996-49FE-81E0-8BC55E1FEA9D}"/>
    <dgm:cxn modelId="{4460527D-9D1D-423A-B0A1-93C7695D97F4}" srcId="{7A0F62C5-619A-4A1C-9ED8-24356F671AA3}" destId="{2BC4ECE2-B07D-4C96-ABD7-01451B2C80CA}" srcOrd="0" destOrd="0" parTransId="{3AAB3941-8FD4-482F-9760-B62739CEFDBE}" sibTransId="{561489DC-88DD-40A1-BFC2-4C9088D8C8AC}"/>
    <dgm:cxn modelId="{04A8D4E1-A69B-4E78-8EEF-DC72413D3A36}" type="presOf" srcId="{3EF833EA-40EF-439A-9AE8-4E6EC3CABF4E}" destId="{5675797C-7BA8-434D-B4C8-C9D25E8B72AD}" srcOrd="0" destOrd="0" presId="urn:microsoft.com/office/officeart/2005/8/layout/hierarchy1"/>
    <dgm:cxn modelId="{5610A88A-AC09-4220-A216-80DEA35546A0}" type="presOf" srcId="{B0B538DC-F251-4EFB-ABA2-ABE16BAEF562}" destId="{FC497549-21EA-42BD-A1FC-8401CF8F84A9}" srcOrd="0" destOrd="0" presId="urn:microsoft.com/office/officeart/2005/8/layout/hierarchy1"/>
    <dgm:cxn modelId="{827C4740-133A-46F1-9BAE-BE7828E154B9}" type="presOf" srcId="{780AE2D8-A4ED-4C55-B7AD-9AB27561F9E3}" destId="{31632DAF-2AD4-40D9-9D0A-F40D31FE382F}" srcOrd="0" destOrd="0" presId="urn:microsoft.com/office/officeart/2005/8/layout/hierarchy1"/>
    <dgm:cxn modelId="{BAB90789-9998-42CB-A384-56047FEC0E72}" type="presOf" srcId="{9B20F9D3-7399-4A85-A4E3-75252A47C62B}" destId="{E53D3003-A070-4C1C-8E7E-0B9DD56D129C}" srcOrd="0" destOrd="0" presId="urn:microsoft.com/office/officeart/2005/8/layout/hierarchy1"/>
    <dgm:cxn modelId="{9137A329-E823-40EF-A714-2EA46D27E5A7}" srcId="{F62148A1-9018-4131-A35F-15E946EDAD42}" destId="{26619630-3F1A-4282-A768-0961ED151AF4}" srcOrd="0" destOrd="0" parTransId="{5C851F80-ADE2-4794-8AD0-B27ABDB3C452}" sibTransId="{CFA90069-4285-4161-8124-345B6DACD678}"/>
    <dgm:cxn modelId="{8990D323-6FB8-4727-BB5E-5B4C17AE9A5A}" type="presOf" srcId="{25CE6174-740F-4A7D-9452-94E08BC09F94}" destId="{11E2DB5E-0CA3-41CC-A27C-92C2FC2C18E1}" srcOrd="0" destOrd="0" presId="urn:microsoft.com/office/officeart/2005/8/layout/hierarchy1"/>
    <dgm:cxn modelId="{C46376B8-7DCF-478C-8359-D42E16571FCF}" type="presOf" srcId="{F62148A1-9018-4131-A35F-15E946EDAD42}" destId="{3E4CFE68-B982-4ABC-B38C-CBA5E1B87B76}" srcOrd="0" destOrd="0" presId="urn:microsoft.com/office/officeart/2005/8/layout/hierarchy1"/>
    <dgm:cxn modelId="{2E2FE95C-141D-43F0-83A6-230721701CBF}" srcId="{B0B538DC-F251-4EFB-ABA2-ABE16BAEF562}" destId="{25CE6174-740F-4A7D-9452-94E08BC09F94}" srcOrd="0" destOrd="0" parTransId="{F9E8C94E-1BE2-4090-A580-D4D1159A83FF}" sibTransId="{9FFD4014-9C5A-4D1F-B318-00A60C6FF872}"/>
    <dgm:cxn modelId="{DE94224C-C364-4B0B-B057-AB14BF7BF6D1}" srcId="{1745245B-F811-468E-86EA-ACFE16927F18}" destId="{0697EEAF-6EBC-4E6B-BF15-C6A0D106DA12}" srcOrd="0" destOrd="0" parTransId="{3EF833EA-40EF-439A-9AE8-4E6EC3CABF4E}" sibTransId="{4B6B63DB-DEF6-46B3-A58B-7DA03D71C6E2}"/>
    <dgm:cxn modelId="{6CA0B60D-344B-435E-972A-D4BA3D90A3BD}" type="presOf" srcId="{1745245B-F811-468E-86EA-ACFE16927F18}" destId="{70F607A2-B2CB-4335-8940-0F0AA6EED8AE}" srcOrd="0" destOrd="0" presId="urn:microsoft.com/office/officeart/2005/8/layout/hierarchy1"/>
    <dgm:cxn modelId="{7DBE57D3-F619-4345-818A-DA578D275208}" type="presOf" srcId="{4952570F-1851-4221-BB42-92D6E529C402}" destId="{62CFFDF0-3CB5-45C6-9771-81E77E9490F4}" srcOrd="0" destOrd="0" presId="urn:microsoft.com/office/officeart/2005/8/layout/hierarchy1"/>
    <dgm:cxn modelId="{003B925E-04EE-4FAB-A1CA-2A3D132460DC}" type="presOf" srcId="{2F46EE56-89DF-4CFA-9535-278AD622216D}" destId="{55D36256-D1D6-4297-9702-04721FE3879E}" srcOrd="0" destOrd="0" presId="urn:microsoft.com/office/officeart/2005/8/layout/hierarchy1"/>
    <dgm:cxn modelId="{B31C288D-BD1D-431D-A0B2-0FBEA6FC8C26}" type="presOf" srcId="{3AAB3941-8FD4-482F-9760-B62739CEFDBE}" destId="{05C11524-F507-4AB1-9F43-32A7F9142785}" srcOrd="0" destOrd="0" presId="urn:microsoft.com/office/officeart/2005/8/layout/hierarchy1"/>
    <dgm:cxn modelId="{5D038178-059E-472F-B6F5-1D23BBB129BC}" type="presOf" srcId="{0697EEAF-6EBC-4E6B-BF15-C6A0D106DA12}" destId="{F74EC4D1-7D90-44CC-BBE9-75A12523D7C4}" srcOrd="0" destOrd="0" presId="urn:microsoft.com/office/officeart/2005/8/layout/hierarchy1"/>
    <dgm:cxn modelId="{AB3DF6AD-FABF-4020-BC10-848C96FEF779}" type="presOf" srcId="{C1A138F6-4FBA-4580-AF57-9B29F5802552}" destId="{C675C905-9EEC-4D81-AE13-CEA06D32D625}" srcOrd="0" destOrd="0" presId="urn:microsoft.com/office/officeart/2005/8/layout/hierarchy1"/>
    <dgm:cxn modelId="{11216329-6C90-495B-BA02-F5EC505E681F}" srcId="{2BC4ECE2-B07D-4C96-ABD7-01451B2C80CA}" destId="{2F46EE56-89DF-4CFA-9535-278AD622216D}" srcOrd="0" destOrd="0" parTransId="{F08B792A-E51E-4957-83CC-4A16BE069728}" sibTransId="{BA114EE3-5A12-4916-B8C4-68A10CE2459C}"/>
    <dgm:cxn modelId="{BBB4080F-DFB1-4524-8780-A82CAF95E92C}" type="presParOf" srcId="{FC497549-21EA-42BD-A1FC-8401CF8F84A9}" destId="{8895904C-7C98-4F00-A0A8-4F8AF803497A}" srcOrd="0" destOrd="0" presId="urn:microsoft.com/office/officeart/2005/8/layout/hierarchy1"/>
    <dgm:cxn modelId="{F7DD50C3-9D8C-496D-A910-C4F8162212AC}" type="presParOf" srcId="{8895904C-7C98-4F00-A0A8-4F8AF803497A}" destId="{873135CC-F549-4B7E-AB3F-739F2867EF79}" srcOrd="0" destOrd="0" presId="urn:microsoft.com/office/officeart/2005/8/layout/hierarchy1"/>
    <dgm:cxn modelId="{FE17CCC1-8A48-4B1A-BF55-2229CFE5054F}" type="presParOf" srcId="{873135CC-F549-4B7E-AB3F-739F2867EF79}" destId="{EC3A7187-1E7F-4191-9BFA-31415C63FAD8}" srcOrd="0" destOrd="0" presId="urn:microsoft.com/office/officeart/2005/8/layout/hierarchy1"/>
    <dgm:cxn modelId="{D6C3B2CA-036A-4C9D-BEFE-42B6C858F7EB}" type="presParOf" srcId="{873135CC-F549-4B7E-AB3F-739F2867EF79}" destId="{11E2DB5E-0CA3-41CC-A27C-92C2FC2C18E1}" srcOrd="1" destOrd="0" presId="urn:microsoft.com/office/officeart/2005/8/layout/hierarchy1"/>
    <dgm:cxn modelId="{FC81297C-3BB0-4223-89F8-D6AB616E9842}" type="presParOf" srcId="{8895904C-7C98-4F00-A0A8-4F8AF803497A}" destId="{4C44C561-ACFA-4643-84DB-696BF85CCBD7}" srcOrd="1" destOrd="0" presId="urn:microsoft.com/office/officeart/2005/8/layout/hierarchy1"/>
    <dgm:cxn modelId="{FAB0D899-1745-4E70-AFBF-1D6788C8B551}" type="presParOf" srcId="{4C44C561-ACFA-4643-84DB-696BF85CCBD7}" destId="{C675C905-9EEC-4D81-AE13-CEA06D32D625}" srcOrd="0" destOrd="0" presId="urn:microsoft.com/office/officeart/2005/8/layout/hierarchy1"/>
    <dgm:cxn modelId="{BC28E091-3AA3-43E1-A54F-73CF88C02DD4}" type="presParOf" srcId="{4C44C561-ACFA-4643-84DB-696BF85CCBD7}" destId="{51491AE3-CAC6-431B-AC16-54FF974CFE3E}" srcOrd="1" destOrd="0" presId="urn:microsoft.com/office/officeart/2005/8/layout/hierarchy1"/>
    <dgm:cxn modelId="{4E6FA27A-8E83-410D-B56C-C4E9EC4F6911}" type="presParOf" srcId="{51491AE3-CAC6-431B-AC16-54FF974CFE3E}" destId="{02B0C719-318D-4CD4-BE33-836C32B88420}" srcOrd="0" destOrd="0" presId="urn:microsoft.com/office/officeart/2005/8/layout/hierarchy1"/>
    <dgm:cxn modelId="{464C5D27-D241-44EC-8DC6-089235B2578C}" type="presParOf" srcId="{02B0C719-318D-4CD4-BE33-836C32B88420}" destId="{D355B65B-6B75-4021-85CF-A31F30DB0E27}" srcOrd="0" destOrd="0" presId="urn:microsoft.com/office/officeart/2005/8/layout/hierarchy1"/>
    <dgm:cxn modelId="{3458A3C5-17B5-467D-8DE4-DF95421BB578}" type="presParOf" srcId="{02B0C719-318D-4CD4-BE33-836C32B88420}" destId="{E53D3003-A070-4C1C-8E7E-0B9DD56D129C}" srcOrd="1" destOrd="0" presId="urn:microsoft.com/office/officeart/2005/8/layout/hierarchy1"/>
    <dgm:cxn modelId="{3F4CE58C-0F38-4C7D-97E0-CA7A935A95E5}" type="presParOf" srcId="{51491AE3-CAC6-431B-AC16-54FF974CFE3E}" destId="{DA3BFFAC-FC20-4502-8A71-CDD7BE3210B2}" srcOrd="1" destOrd="0" presId="urn:microsoft.com/office/officeart/2005/8/layout/hierarchy1"/>
    <dgm:cxn modelId="{1A314C3D-4EAC-4A4C-AB9C-6E6D705DFE6F}" type="presParOf" srcId="{DA3BFFAC-FC20-4502-8A71-CDD7BE3210B2}" destId="{E4A8ED9C-C97E-4278-A17D-B7C19252EF20}" srcOrd="0" destOrd="0" presId="urn:microsoft.com/office/officeart/2005/8/layout/hierarchy1"/>
    <dgm:cxn modelId="{E755282E-E869-4C72-9132-95E7F0C14538}" type="presParOf" srcId="{DA3BFFAC-FC20-4502-8A71-CDD7BE3210B2}" destId="{7E22ADED-621B-4FE4-9B26-10BD1309A982}" srcOrd="1" destOrd="0" presId="urn:microsoft.com/office/officeart/2005/8/layout/hierarchy1"/>
    <dgm:cxn modelId="{EF2BC666-3BD4-47F4-BF51-C81CC501CC74}" type="presParOf" srcId="{7E22ADED-621B-4FE4-9B26-10BD1309A982}" destId="{9E0BECF4-5FA2-4185-9C78-D22209B391D9}" srcOrd="0" destOrd="0" presId="urn:microsoft.com/office/officeart/2005/8/layout/hierarchy1"/>
    <dgm:cxn modelId="{6683A2F4-70E7-4D1F-9523-DDCA4DCE2EE0}" type="presParOf" srcId="{9E0BECF4-5FA2-4185-9C78-D22209B391D9}" destId="{B72E0E1B-9CF9-491C-87D2-209A0CCD6822}" srcOrd="0" destOrd="0" presId="urn:microsoft.com/office/officeart/2005/8/layout/hierarchy1"/>
    <dgm:cxn modelId="{43D10E3C-4019-4D52-8C72-D152962D8104}" type="presParOf" srcId="{9E0BECF4-5FA2-4185-9C78-D22209B391D9}" destId="{F240DF46-B592-4575-A257-91AAFE7CAF9D}" srcOrd="1" destOrd="0" presId="urn:microsoft.com/office/officeart/2005/8/layout/hierarchy1"/>
    <dgm:cxn modelId="{4711D039-78C8-4B1A-9339-7ADE95CB457C}" type="presParOf" srcId="{7E22ADED-621B-4FE4-9B26-10BD1309A982}" destId="{EA193B0D-6CA3-472D-8AD3-B7F1F414AE1C}" srcOrd="1" destOrd="0" presId="urn:microsoft.com/office/officeart/2005/8/layout/hierarchy1"/>
    <dgm:cxn modelId="{24757487-F353-4C8C-B717-AFA58FA01FB8}" type="presParOf" srcId="{EA193B0D-6CA3-472D-8AD3-B7F1F414AE1C}" destId="{05C11524-F507-4AB1-9F43-32A7F9142785}" srcOrd="0" destOrd="0" presId="urn:microsoft.com/office/officeart/2005/8/layout/hierarchy1"/>
    <dgm:cxn modelId="{9DCBE5D8-4708-44F5-B564-5E4807AFDE84}" type="presParOf" srcId="{EA193B0D-6CA3-472D-8AD3-B7F1F414AE1C}" destId="{A8B7C230-A081-43AB-9134-3DDB56E78188}" srcOrd="1" destOrd="0" presId="urn:microsoft.com/office/officeart/2005/8/layout/hierarchy1"/>
    <dgm:cxn modelId="{F6CF1686-83B1-4837-8CCD-E60B8A8E282D}" type="presParOf" srcId="{A8B7C230-A081-43AB-9134-3DDB56E78188}" destId="{40656308-2A87-457E-B762-9833FE76E831}" srcOrd="0" destOrd="0" presId="urn:microsoft.com/office/officeart/2005/8/layout/hierarchy1"/>
    <dgm:cxn modelId="{8501E794-8F3D-4C44-A827-F038C10438B7}" type="presParOf" srcId="{40656308-2A87-457E-B762-9833FE76E831}" destId="{723B87C8-17B9-4979-BAF4-6CC6003B90E6}" srcOrd="0" destOrd="0" presId="urn:microsoft.com/office/officeart/2005/8/layout/hierarchy1"/>
    <dgm:cxn modelId="{5E88DFA6-99D9-426A-BDDC-44B57B1B96C7}" type="presParOf" srcId="{40656308-2A87-457E-B762-9833FE76E831}" destId="{F63E590D-CD7C-4F39-8D33-B3A828D6B072}" srcOrd="1" destOrd="0" presId="urn:microsoft.com/office/officeart/2005/8/layout/hierarchy1"/>
    <dgm:cxn modelId="{423CE77C-D5F5-4F8B-A942-77AC14713A2E}" type="presParOf" srcId="{A8B7C230-A081-43AB-9134-3DDB56E78188}" destId="{6AE8D2A6-5B4D-45E9-A64A-2B6F2481A09D}" srcOrd="1" destOrd="0" presId="urn:microsoft.com/office/officeart/2005/8/layout/hierarchy1"/>
    <dgm:cxn modelId="{5AE544C1-9861-4C17-8D6B-11EC618D55D5}" type="presParOf" srcId="{6AE8D2A6-5B4D-45E9-A64A-2B6F2481A09D}" destId="{BE7EBA49-8FCD-4C3B-BCAD-08368E0879C0}" srcOrd="0" destOrd="0" presId="urn:microsoft.com/office/officeart/2005/8/layout/hierarchy1"/>
    <dgm:cxn modelId="{C9C2265C-B9D4-409D-B874-A76B9C48D4C0}" type="presParOf" srcId="{6AE8D2A6-5B4D-45E9-A64A-2B6F2481A09D}" destId="{D47CFE8C-8DFA-4716-8360-AACECE63DAC3}" srcOrd="1" destOrd="0" presId="urn:microsoft.com/office/officeart/2005/8/layout/hierarchy1"/>
    <dgm:cxn modelId="{F1D79F53-A150-47D2-A705-EE10ADADCB86}" type="presParOf" srcId="{D47CFE8C-8DFA-4716-8360-AACECE63DAC3}" destId="{ECB53E2D-072D-436A-BFD3-A7DBD3A537E8}" srcOrd="0" destOrd="0" presId="urn:microsoft.com/office/officeart/2005/8/layout/hierarchy1"/>
    <dgm:cxn modelId="{DA1316E7-C3DD-4EA7-9403-B68DC37898AB}" type="presParOf" srcId="{ECB53E2D-072D-436A-BFD3-A7DBD3A537E8}" destId="{9AE69894-DC58-461F-A787-0DF7652BAAD8}" srcOrd="0" destOrd="0" presId="urn:microsoft.com/office/officeart/2005/8/layout/hierarchy1"/>
    <dgm:cxn modelId="{E21404CC-8859-4273-BEF7-4424A97BE283}" type="presParOf" srcId="{ECB53E2D-072D-436A-BFD3-A7DBD3A537E8}" destId="{55D36256-D1D6-4297-9702-04721FE3879E}" srcOrd="1" destOrd="0" presId="urn:microsoft.com/office/officeart/2005/8/layout/hierarchy1"/>
    <dgm:cxn modelId="{F14F2616-2BF7-4C1D-AD93-50B02660E41A}" type="presParOf" srcId="{D47CFE8C-8DFA-4716-8360-AACECE63DAC3}" destId="{EEF24A5A-864A-4D74-A93B-F510A28B5CC4}" srcOrd="1" destOrd="0" presId="urn:microsoft.com/office/officeart/2005/8/layout/hierarchy1"/>
    <dgm:cxn modelId="{35D32C4E-3AF2-4991-8D15-73F8B347396E}" type="presParOf" srcId="{EEF24A5A-864A-4D74-A93B-F510A28B5CC4}" destId="{62CFFDF0-3CB5-45C6-9771-81E77E9490F4}" srcOrd="0" destOrd="0" presId="urn:microsoft.com/office/officeart/2005/8/layout/hierarchy1"/>
    <dgm:cxn modelId="{D4BD4797-610D-4094-911E-A36275B4554B}" type="presParOf" srcId="{EEF24A5A-864A-4D74-A93B-F510A28B5CC4}" destId="{3B045BA6-CEEB-4F45-AE67-6E5D03BD9E35}" srcOrd="1" destOrd="0" presId="urn:microsoft.com/office/officeart/2005/8/layout/hierarchy1"/>
    <dgm:cxn modelId="{B657E3E7-FB3E-4747-8E61-BE50EAAD7BA1}" type="presParOf" srcId="{3B045BA6-CEEB-4F45-AE67-6E5D03BD9E35}" destId="{3A9657D2-AE44-43B9-AC74-6F833A51CAE0}" srcOrd="0" destOrd="0" presId="urn:microsoft.com/office/officeart/2005/8/layout/hierarchy1"/>
    <dgm:cxn modelId="{61D8193D-C593-4ED3-831B-49E326249D78}" type="presParOf" srcId="{3A9657D2-AE44-43B9-AC74-6F833A51CAE0}" destId="{B6041653-4603-4B59-9D4D-1F0EE237507E}" srcOrd="0" destOrd="0" presId="urn:microsoft.com/office/officeart/2005/8/layout/hierarchy1"/>
    <dgm:cxn modelId="{887EB51F-BE70-4B0D-9330-CF3593CF2630}" type="presParOf" srcId="{3A9657D2-AE44-43B9-AC74-6F833A51CAE0}" destId="{2FF68592-274F-4F9F-BD39-C18D1EA74B11}" srcOrd="1" destOrd="0" presId="urn:microsoft.com/office/officeart/2005/8/layout/hierarchy1"/>
    <dgm:cxn modelId="{06EF33EA-B8F4-4CFD-B3F7-B0C4B5D090FA}" type="presParOf" srcId="{3B045BA6-CEEB-4F45-AE67-6E5D03BD9E35}" destId="{1EC2D0AA-2234-44F8-8296-0114DB295457}" srcOrd="1" destOrd="0" presId="urn:microsoft.com/office/officeart/2005/8/layout/hierarchy1"/>
    <dgm:cxn modelId="{7E0438D4-3857-454F-A5B8-DD92076CB878}" type="presParOf" srcId="{4C44C561-ACFA-4643-84DB-696BF85CCBD7}" destId="{DE05AC0A-7F78-4D34-9077-2CF20A2BB989}" srcOrd="2" destOrd="0" presId="urn:microsoft.com/office/officeart/2005/8/layout/hierarchy1"/>
    <dgm:cxn modelId="{5D101227-303F-4050-90D4-31C03F541BEA}" type="presParOf" srcId="{4C44C561-ACFA-4643-84DB-696BF85CCBD7}" destId="{13DDC824-4473-4B92-8017-FC081F97AC6A}" srcOrd="3" destOrd="0" presId="urn:microsoft.com/office/officeart/2005/8/layout/hierarchy1"/>
    <dgm:cxn modelId="{85D11233-8714-4BA7-A78B-98716C9381F2}" type="presParOf" srcId="{13DDC824-4473-4B92-8017-FC081F97AC6A}" destId="{8145EF53-5DEC-402D-A0CF-3FE857D5561C}" srcOrd="0" destOrd="0" presId="urn:microsoft.com/office/officeart/2005/8/layout/hierarchy1"/>
    <dgm:cxn modelId="{BAE4F551-3B5D-46AD-8842-26DF93CEC340}" type="presParOf" srcId="{8145EF53-5DEC-402D-A0CF-3FE857D5561C}" destId="{0A79D351-35FE-4FC7-BE22-BE9F247A7DF1}" srcOrd="0" destOrd="0" presId="urn:microsoft.com/office/officeart/2005/8/layout/hierarchy1"/>
    <dgm:cxn modelId="{841EA9D5-A412-4DD6-AB4D-BD1D04C84984}" type="presParOf" srcId="{8145EF53-5DEC-402D-A0CF-3FE857D5561C}" destId="{1107AB2E-242B-4808-AEE1-DB10CDCFC431}" srcOrd="1" destOrd="0" presId="urn:microsoft.com/office/officeart/2005/8/layout/hierarchy1"/>
    <dgm:cxn modelId="{5643F94A-B255-4E29-9245-B17C79058D8F}" type="presParOf" srcId="{13DDC824-4473-4B92-8017-FC081F97AC6A}" destId="{1B050799-46E4-4711-A5D9-244254D1DA8C}" srcOrd="1" destOrd="0" presId="urn:microsoft.com/office/officeart/2005/8/layout/hierarchy1"/>
    <dgm:cxn modelId="{A63A843C-B858-4DDC-A4F5-8F20BFA5D113}" type="presParOf" srcId="{1B050799-46E4-4711-A5D9-244254D1DA8C}" destId="{4E5D0652-DE42-42D4-ADF8-82BBDCCF8A50}" srcOrd="0" destOrd="0" presId="urn:microsoft.com/office/officeart/2005/8/layout/hierarchy1"/>
    <dgm:cxn modelId="{A97BC1E5-ED3C-4315-9412-DB62987D2A8D}" type="presParOf" srcId="{1B050799-46E4-4711-A5D9-244254D1DA8C}" destId="{B4D1E4DC-4E0F-4980-81FD-C29F3C3DCE84}" srcOrd="1" destOrd="0" presId="urn:microsoft.com/office/officeart/2005/8/layout/hierarchy1"/>
    <dgm:cxn modelId="{7CDCA6BA-88F6-4728-965C-D34254DD267B}" type="presParOf" srcId="{B4D1E4DC-4E0F-4980-81FD-C29F3C3DCE84}" destId="{38492752-07B0-44B9-9158-98434199089B}" srcOrd="0" destOrd="0" presId="urn:microsoft.com/office/officeart/2005/8/layout/hierarchy1"/>
    <dgm:cxn modelId="{5B6E233A-415B-42F9-996C-81198091E5BD}" type="presParOf" srcId="{38492752-07B0-44B9-9158-98434199089B}" destId="{4D9BAD36-2C8C-4578-8D97-16923DE5C5FA}" srcOrd="0" destOrd="0" presId="urn:microsoft.com/office/officeart/2005/8/layout/hierarchy1"/>
    <dgm:cxn modelId="{9191A425-9A35-4050-80A6-C38A83830263}" type="presParOf" srcId="{38492752-07B0-44B9-9158-98434199089B}" destId="{FB774581-07BD-45A0-AF9A-35C6FB84EF54}" srcOrd="1" destOrd="0" presId="urn:microsoft.com/office/officeart/2005/8/layout/hierarchy1"/>
    <dgm:cxn modelId="{E8416194-25FA-4847-8D33-C7299A22F29D}" type="presParOf" srcId="{B4D1E4DC-4E0F-4980-81FD-C29F3C3DCE84}" destId="{CB3A64C5-10EB-4AB3-AE79-FE214B6E3AB7}" srcOrd="1" destOrd="0" presId="urn:microsoft.com/office/officeart/2005/8/layout/hierarchy1"/>
    <dgm:cxn modelId="{4223DF2B-4F71-413B-8CA2-EAEDF85296F1}" type="presParOf" srcId="{CB3A64C5-10EB-4AB3-AE79-FE214B6E3AB7}" destId="{47C680B4-9E2F-4123-BCC7-0E0A2AE4F085}" srcOrd="0" destOrd="0" presId="urn:microsoft.com/office/officeart/2005/8/layout/hierarchy1"/>
    <dgm:cxn modelId="{451CD6AF-08A6-4549-8C17-27250CE1955E}" type="presParOf" srcId="{CB3A64C5-10EB-4AB3-AE79-FE214B6E3AB7}" destId="{E32FD446-BA2F-484F-99CA-F86F76F4E56B}" srcOrd="1" destOrd="0" presId="urn:microsoft.com/office/officeart/2005/8/layout/hierarchy1"/>
    <dgm:cxn modelId="{31CAC199-21D1-415D-9CAF-405F0710D4B1}" type="presParOf" srcId="{E32FD446-BA2F-484F-99CA-F86F76F4E56B}" destId="{F32B50FE-8641-4DC5-8A89-DEE9F99A2CB8}" srcOrd="0" destOrd="0" presId="urn:microsoft.com/office/officeart/2005/8/layout/hierarchy1"/>
    <dgm:cxn modelId="{CC5675B2-D6F8-4B88-8F57-6884C7F00034}" type="presParOf" srcId="{F32B50FE-8641-4DC5-8A89-DEE9F99A2CB8}" destId="{3417A4C9-2250-4740-AD29-EE9ABE070FBD}" srcOrd="0" destOrd="0" presId="urn:microsoft.com/office/officeart/2005/8/layout/hierarchy1"/>
    <dgm:cxn modelId="{7FE07B3A-0BFA-4DF2-BF94-0D3D326F24FC}" type="presParOf" srcId="{F32B50FE-8641-4DC5-8A89-DEE9F99A2CB8}" destId="{70F607A2-B2CB-4335-8940-0F0AA6EED8AE}" srcOrd="1" destOrd="0" presId="urn:microsoft.com/office/officeart/2005/8/layout/hierarchy1"/>
    <dgm:cxn modelId="{A31AB483-BE73-4FB5-A0B7-40167B6FE838}" type="presParOf" srcId="{E32FD446-BA2F-484F-99CA-F86F76F4E56B}" destId="{AD58F4F0-55B4-4E19-B7B7-A95F5D9B0CEC}" srcOrd="1" destOrd="0" presId="urn:microsoft.com/office/officeart/2005/8/layout/hierarchy1"/>
    <dgm:cxn modelId="{8380C9A6-6382-438C-98AB-4F2704C1AA9E}" type="presParOf" srcId="{AD58F4F0-55B4-4E19-B7B7-A95F5D9B0CEC}" destId="{5675797C-7BA8-434D-B4C8-C9D25E8B72AD}" srcOrd="0" destOrd="0" presId="urn:microsoft.com/office/officeart/2005/8/layout/hierarchy1"/>
    <dgm:cxn modelId="{A0E59F57-24D1-4106-9CE6-13E2EAAA77F0}" type="presParOf" srcId="{AD58F4F0-55B4-4E19-B7B7-A95F5D9B0CEC}" destId="{46742708-9C96-42B3-872F-352FB1CF0918}" srcOrd="1" destOrd="0" presId="urn:microsoft.com/office/officeart/2005/8/layout/hierarchy1"/>
    <dgm:cxn modelId="{E8DFD2D1-FA7E-45A3-959D-88C35F98A846}" type="presParOf" srcId="{46742708-9C96-42B3-872F-352FB1CF0918}" destId="{49EAA7EA-2270-4794-9E87-7C8C18DC3E97}" srcOrd="0" destOrd="0" presId="urn:microsoft.com/office/officeart/2005/8/layout/hierarchy1"/>
    <dgm:cxn modelId="{CA8AA5E9-F811-4116-AF38-96EC459804CD}" type="presParOf" srcId="{49EAA7EA-2270-4794-9E87-7C8C18DC3E97}" destId="{D574AD2B-F27A-48F0-A99D-788E633F7851}" srcOrd="0" destOrd="0" presId="urn:microsoft.com/office/officeart/2005/8/layout/hierarchy1"/>
    <dgm:cxn modelId="{682E4762-2850-4687-8300-634F64FA9A0E}" type="presParOf" srcId="{49EAA7EA-2270-4794-9E87-7C8C18DC3E97}" destId="{F74EC4D1-7D90-44CC-BBE9-75A12523D7C4}" srcOrd="1" destOrd="0" presId="urn:microsoft.com/office/officeart/2005/8/layout/hierarchy1"/>
    <dgm:cxn modelId="{9AFAC16C-F06E-4E7B-BA66-0222FD3646A2}" type="presParOf" srcId="{46742708-9C96-42B3-872F-352FB1CF0918}" destId="{8F7AD65E-B3FD-440E-8459-E95CCD2B41FF}" srcOrd="1" destOrd="0" presId="urn:microsoft.com/office/officeart/2005/8/layout/hierarchy1"/>
    <dgm:cxn modelId="{2AB477DF-52A0-4492-9CF4-B0978B0EE7E9}" type="presParOf" srcId="{8F7AD65E-B3FD-440E-8459-E95CCD2B41FF}" destId="{31632DAF-2AD4-40D9-9D0A-F40D31FE382F}" srcOrd="0" destOrd="0" presId="urn:microsoft.com/office/officeart/2005/8/layout/hierarchy1"/>
    <dgm:cxn modelId="{300BC215-FB9F-4BEE-8AC3-BD224041B783}" type="presParOf" srcId="{8F7AD65E-B3FD-440E-8459-E95CCD2B41FF}" destId="{D0328E87-8CE9-4E5C-92B3-4C331913C2F8}" srcOrd="1" destOrd="0" presId="urn:microsoft.com/office/officeart/2005/8/layout/hierarchy1"/>
    <dgm:cxn modelId="{753FAB5D-7BBE-4B93-8803-E497575FE528}" type="presParOf" srcId="{D0328E87-8CE9-4E5C-92B3-4C331913C2F8}" destId="{3F33E931-FEA3-4EA1-9FEE-C97090EB4FC3}" srcOrd="0" destOrd="0" presId="urn:microsoft.com/office/officeart/2005/8/layout/hierarchy1"/>
    <dgm:cxn modelId="{7509BC9D-FED9-4E97-98E8-8D50E731E931}" type="presParOf" srcId="{3F33E931-FEA3-4EA1-9FEE-C97090EB4FC3}" destId="{1529352F-4C5A-4DA9-A044-B23BAF3B5512}" srcOrd="0" destOrd="0" presId="urn:microsoft.com/office/officeart/2005/8/layout/hierarchy1"/>
    <dgm:cxn modelId="{D2EAA022-F791-4543-92C3-E936096DF8A6}" type="presParOf" srcId="{3F33E931-FEA3-4EA1-9FEE-C97090EB4FC3}" destId="{3E4CFE68-B982-4ABC-B38C-CBA5E1B87B76}" srcOrd="1" destOrd="0" presId="urn:microsoft.com/office/officeart/2005/8/layout/hierarchy1"/>
    <dgm:cxn modelId="{41EFD16F-10D9-4EB1-ACD8-3D9C1983AAE1}" type="presParOf" srcId="{D0328E87-8CE9-4E5C-92B3-4C331913C2F8}" destId="{A016F017-83C0-4A3D-946C-8EA1AD6A3244}" srcOrd="1" destOrd="0" presId="urn:microsoft.com/office/officeart/2005/8/layout/hierarchy1"/>
    <dgm:cxn modelId="{5F33F775-E50B-4C77-BF68-832666359C7D}" type="presParOf" srcId="{A016F017-83C0-4A3D-946C-8EA1AD6A3244}" destId="{44F35BF9-B60F-4749-A988-D23A637BB764}" srcOrd="0" destOrd="0" presId="urn:microsoft.com/office/officeart/2005/8/layout/hierarchy1"/>
    <dgm:cxn modelId="{AC730F5B-43B5-425B-ACDF-B5B3FA51EC8F}" type="presParOf" srcId="{A016F017-83C0-4A3D-946C-8EA1AD6A3244}" destId="{0702008E-BE1A-4671-8BF7-2E8B1EB7B94C}" srcOrd="1" destOrd="0" presId="urn:microsoft.com/office/officeart/2005/8/layout/hierarchy1"/>
    <dgm:cxn modelId="{B97F6F5A-D290-4A50-8774-753DE91D9ED5}" type="presParOf" srcId="{0702008E-BE1A-4671-8BF7-2E8B1EB7B94C}" destId="{6951CEAC-B9E7-4BCD-9817-26FBB751EE86}" srcOrd="0" destOrd="0" presId="urn:microsoft.com/office/officeart/2005/8/layout/hierarchy1"/>
    <dgm:cxn modelId="{9BC92F69-6CB5-4049-B53C-132386FF4A65}" type="presParOf" srcId="{6951CEAC-B9E7-4BCD-9817-26FBB751EE86}" destId="{C02FD591-3130-45BA-89C9-08EF14A84850}" srcOrd="0" destOrd="0" presId="urn:microsoft.com/office/officeart/2005/8/layout/hierarchy1"/>
    <dgm:cxn modelId="{44470BC9-5AE8-4C65-974D-7E7E270FB53F}" type="presParOf" srcId="{6951CEAC-B9E7-4BCD-9817-26FBB751EE86}" destId="{6C40234C-C091-4D50-9DF9-74AFE5B09579}" srcOrd="1" destOrd="0" presId="urn:microsoft.com/office/officeart/2005/8/layout/hierarchy1"/>
    <dgm:cxn modelId="{2C3C232B-5613-4B7A-9FE0-9E40BAA6991E}" type="presParOf" srcId="{0702008E-BE1A-4671-8BF7-2E8B1EB7B94C}" destId="{FB917056-716D-46C5-8A81-6B2A69CA1D1F}"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320B20-E747-434F-8850-D8F700562925}">
      <dsp:nvSpPr>
        <dsp:cNvPr id="0" name=""/>
        <dsp:cNvSpPr/>
      </dsp:nvSpPr>
      <dsp:spPr>
        <a:xfrm>
          <a:off x="2697271" y="2956214"/>
          <a:ext cx="308782" cy="946933"/>
        </a:xfrm>
        <a:custGeom>
          <a:avLst/>
          <a:gdLst/>
          <a:ahLst/>
          <a:cxnLst/>
          <a:rect l="0" t="0" r="0" b="0"/>
          <a:pathLst>
            <a:path>
              <a:moveTo>
                <a:pt x="0" y="0"/>
              </a:moveTo>
              <a:lnTo>
                <a:pt x="0" y="946933"/>
              </a:lnTo>
              <a:lnTo>
                <a:pt x="308782" y="9469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DEE5D4-CBB2-4571-B43E-A90089306270}">
      <dsp:nvSpPr>
        <dsp:cNvPr id="0" name=""/>
        <dsp:cNvSpPr/>
      </dsp:nvSpPr>
      <dsp:spPr>
        <a:xfrm>
          <a:off x="3520692" y="1492584"/>
          <a:ext cx="619500" cy="434354"/>
        </a:xfrm>
        <a:custGeom>
          <a:avLst/>
          <a:gdLst/>
          <a:ahLst/>
          <a:cxnLst/>
          <a:rect l="0" t="0" r="0" b="0"/>
          <a:pathLst>
            <a:path>
              <a:moveTo>
                <a:pt x="619500" y="0"/>
              </a:moveTo>
              <a:lnTo>
                <a:pt x="619500" y="218206"/>
              </a:lnTo>
              <a:lnTo>
                <a:pt x="0" y="218206"/>
              </a:lnTo>
              <a:lnTo>
                <a:pt x="0" y="4343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02A2E8-89E4-4C95-8A03-EE57471EA1B9}">
      <dsp:nvSpPr>
        <dsp:cNvPr id="0" name=""/>
        <dsp:cNvSpPr/>
      </dsp:nvSpPr>
      <dsp:spPr>
        <a:xfrm>
          <a:off x="206424" y="2956214"/>
          <a:ext cx="308782" cy="946933"/>
        </a:xfrm>
        <a:custGeom>
          <a:avLst/>
          <a:gdLst/>
          <a:ahLst/>
          <a:cxnLst/>
          <a:rect l="0" t="0" r="0" b="0"/>
          <a:pathLst>
            <a:path>
              <a:moveTo>
                <a:pt x="0" y="0"/>
              </a:moveTo>
              <a:lnTo>
                <a:pt x="0" y="946933"/>
              </a:lnTo>
              <a:lnTo>
                <a:pt x="308782" y="9469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447381-FB58-4571-88C1-7375C187D40E}">
      <dsp:nvSpPr>
        <dsp:cNvPr id="0" name=""/>
        <dsp:cNvSpPr/>
      </dsp:nvSpPr>
      <dsp:spPr>
        <a:xfrm>
          <a:off x="1029844" y="1492584"/>
          <a:ext cx="3110347" cy="434354"/>
        </a:xfrm>
        <a:custGeom>
          <a:avLst/>
          <a:gdLst/>
          <a:ahLst/>
          <a:cxnLst/>
          <a:rect l="0" t="0" r="0" b="0"/>
          <a:pathLst>
            <a:path>
              <a:moveTo>
                <a:pt x="3110347" y="0"/>
              </a:moveTo>
              <a:lnTo>
                <a:pt x="3110347" y="218206"/>
              </a:lnTo>
              <a:lnTo>
                <a:pt x="0" y="218206"/>
              </a:lnTo>
              <a:lnTo>
                <a:pt x="0" y="4343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1349FD-103D-4597-A3F7-9DCB8427B6BC}">
      <dsp:nvSpPr>
        <dsp:cNvPr id="0" name=""/>
        <dsp:cNvSpPr/>
      </dsp:nvSpPr>
      <dsp:spPr>
        <a:xfrm>
          <a:off x="3110916" y="463308"/>
          <a:ext cx="2058551" cy="1029275"/>
        </a:xfrm>
        <a:prstGeom prst="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dirty="0"/>
            <a:t>Салбарын захирал</a:t>
          </a:r>
          <a:endParaRPr lang="en-US" sz="2400" kern="1200" dirty="0"/>
        </a:p>
      </dsp:txBody>
      <dsp:txXfrm>
        <a:off x="3110916" y="463308"/>
        <a:ext cx="2058551" cy="1029275"/>
      </dsp:txXfrm>
    </dsp:sp>
    <dsp:sp modelId="{C51BA4DB-E7E3-4B28-AB9B-F0AF0A38048B}">
      <dsp:nvSpPr>
        <dsp:cNvPr id="0" name=""/>
        <dsp:cNvSpPr/>
      </dsp:nvSpPr>
      <dsp:spPr>
        <a:xfrm>
          <a:off x="569" y="1926938"/>
          <a:ext cx="2058551" cy="1029275"/>
        </a:xfrm>
        <a:prstGeom prst="rect">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Ахлах эдийн засагч </a:t>
          </a:r>
          <a:endParaRPr lang="en-US" sz="2400" kern="1200"/>
        </a:p>
      </dsp:txBody>
      <dsp:txXfrm>
        <a:off x="569" y="1926938"/>
        <a:ext cx="2058551" cy="1029275"/>
      </dsp:txXfrm>
    </dsp:sp>
    <dsp:sp modelId="{C507A7D2-A469-4C89-891C-577271D37EC0}">
      <dsp:nvSpPr>
        <dsp:cNvPr id="0" name=""/>
        <dsp:cNvSpPr/>
      </dsp:nvSpPr>
      <dsp:spPr>
        <a:xfrm>
          <a:off x="515206" y="3388510"/>
          <a:ext cx="2058551" cy="1029275"/>
        </a:xfrm>
        <a:prstGeom prst="rect">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Зээлийн шинжээч</a:t>
          </a:r>
          <a:endParaRPr lang="en-US" sz="2400" kern="1200"/>
        </a:p>
      </dsp:txBody>
      <dsp:txXfrm>
        <a:off x="515206" y="3388510"/>
        <a:ext cx="2058551" cy="1029275"/>
      </dsp:txXfrm>
    </dsp:sp>
    <dsp:sp modelId="{33E54E14-83F4-4D1F-92E1-75FEE22CEED5}">
      <dsp:nvSpPr>
        <dsp:cNvPr id="0" name=""/>
        <dsp:cNvSpPr/>
      </dsp:nvSpPr>
      <dsp:spPr>
        <a:xfrm>
          <a:off x="2491416" y="1926938"/>
          <a:ext cx="2058551" cy="102927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Ахлах теллер</a:t>
          </a:r>
          <a:endParaRPr lang="en-US" sz="2400" kern="1200"/>
        </a:p>
      </dsp:txBody>
      <dsp:txXfrm>
        <a:off x="2491416" y="1926938"/>
        <a:ext cx="2058551" cy="1029275"/>
      </dsp:txXfrm>
    </dsp:sp>
    <dsp:sp modelId="{B3C2EEF1-5E96-431E-AACD-6764E717766A}">
      <dsp:nvSpPr>
        <dsp:cNvPr id="0" name=""/>
        <dsp:cNvSpPr/>
      </dsp:nvSpPr>
      <dsp:spPr>
        <a:xfrm>
          <a:off x="3006054" y="3388510"/>
          <a:ext cx="2058551" cy="102927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Теллер</a:t>
          </a:r>
          <a:endParaRPr lang="en-US" sz="2400" kern="1200"/>
        </a:p>
      </dsp:txBody>
      <dsp:txXfrm>
        <a:off x="3006054" y="3388510"/>
        <a:ext cx="2058551" cy="1029275"/>
      </dsp:txXfrm>
    </dsp:sp>
    <dsp:sp modelId="{677E09B4-B0F3-4FC1-9254-169D8BF3AFDB}">
      <dsp:nvSpPr>
        <dsp:cNvPr id="0" name=""/>
        <dsp:cNvSpPr/>
      </dsp:nvSpPr>
      <dsp:spPr>
        <a:xfrm>
          <a:off x="4993215" y="1937673"/>
          <a:ext cx="2058551" cy="1029275"/>
        </a:xfrm>
        <a:prstGeom prst="rect">
          <a:avLst/>
        </a:prstGeom>
        <a:solidFill>
          <a:schemeClr val="accent6">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Харилцагчийн үйлчилгээний ажилтан</a:t>
          </a:r>
          <a:endParaRPr lang="en-US" sz="2400" kern="1200"/>
        </a:p>
      </dsp:txBody>
      <dsp:txXfrm>
        <a:off x="4993215" y="1937673"/>
        <a:ext cx="2058551" cy="1029275"/>
      </dsp:txXfrm>
    </dsp:sp>
    <dsp:sp modelId="{3DCDE8C0-9596-4F6E-930D-38D87BC598F7}">
      <dsp:nvSpPr>
        <dsp:cNvPr id="0" name=""/>
        <dsp:cNvSpPr/>
      </dsp:nvSpPr>
      <dsp:spPr>
        <a:xfrm>
          <a:off x="5344301" y="3428260"/>
          <a:ext cx="2058551" cy="1029275"/>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mn-MN" sz="2400" kern="1200"/>
            <a:t>Үйлчилгээний ажилчид</a:t>
          </a:r>
          <a:endParaRPr lang="en-US" sz="2400" kern="1200"/>
        </a:p>
      </dsp:txBody>
      <dsp:txXfrm>
        <a:off x="5344301" y="3428260"/>
        <a:ext cx="2058551" cy="10292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F35BF9-B60F-4749-A988-D23A637BB764}">
      <dsp:nvSpPr>
        <dsp:cNvPr id="0" name=""/>
        <dsp:cNvSpPr/>
      </dsp:nvSpPr>
      <dsp:spPr>
        <a:xfrm>
          <a:off x="4445734" y="3821606"/>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632DAF-2AD4-40D9-9D0A-F40D31FE382F}">
      <dsp:nvSpPr>
        <dsp:cNvPr id="0" name=""/>
        <dsp:cNvSpPr/>
      </dsp:nvSpPr>
      <dsp:spPr>
        <a:xfrm>
          <a:off x="4445734" y="3145637"/>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75797C-7BA8-434D-B4C8-C9D25E8B72AD}">
      <dsp:nvSpPr>
        <dsp:cNvPr id="0" name=""/>
        <dsp:cNvSpPr/>
      </dsp:nvSpPr>
      <dsp:spPr>
        <a:xfrm>
          <a:off x="4445734" y="2467487"/>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680B4-9E2F-4123-BCC7-0E0A2AE4F085}">
      <dsp:nvSpPr>
        <dsp:cNvPr id="0" name=""/>
        <dsp:cNvSpPr/>
      </dsp:nvSpPr>
      <dsp:spPr>
        <a:xfrm>
          <a:off x="4445734" y="1907797"/>
          <a:ext cx="91440" cy="91440"/>
        </a:xfrm>
        <a:custGeom>
          <a:avLst/>
          <a:gdLst/>
          <a:ahLst/>
          <a:cxnLst/>
          <a:rect l="0" t="0" r="0" b="0"/>
          <a:pathLst>
            <a:path>
              <a:moveTo>
                <a:pt x="99627" y="45720"/>
              </a:moveTo>
              <a:lnTo>
                <a:pt x="45720" y="45720"/>
              </a:lnTo>
              <a:lnTo>
                <a:pt x="45720" y="80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5D0652-DE42-42D4-ADF8-82BBDCCF8A50}">
      <dsp:nvSpPr>
        <dsp:cNvPr id="0" name=""/>
        <dsp:cNvSpPr/>
      </dsp:nvSpPr>
      <dsp:spPr>
        <a:xfrm>
          <a:off x="4445734" y="1111809"/>
          <a:ext cx="91440" cy="358407"/>
        </a:xfrm>
        <a:custGeom>
          <a:avLst/>
          <a:gdLst/>
          <a:ahLst/>
          <a:cxnLst/>
          <a:rect l="0" t="0" r="0" b="0"/>
          <a:pathLst>
            <a:path>
              <a:moveTo>
                <a:pt x="45720" y="0"/>
              </a:moveTo>
              <a:lnTo>
                <a:pt x="45720" y="295756"/>
              </a:lnTo>
              <a:lnTo>
                <a:pt x="99627" y="295756"/>
              </a:lnTo>
              <a:lnTo>
                <a:pt x="99627" y="3584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05AC0A-7F78-4D34-9077-2CF20A2BB989}">
      <dsp:nvSpPr>
        <dsp:cNvPr id="0" name=""/>
        <dsp:cNvSpPr/>
      </dsp:nvSpPr>
      <dsp:spPr>
        <a:xfrm>
          <a:off x="3379425" y="407926"/>
          <a:ext cx="1112029" cy="196687"/>
        </a:xfrm>
        <a:custGeom>
          <a:avLst/>
          <a:gdLst/>
          <a:ahLst/>
          <a:cxnLst/>
          <a:rect l="0" t="0" r="0" b="0"/>
          <a:pathLst>
            <a:path>
              <a:moveTo>
                <a:pt x="0" y="0"/>
              </a:moveTo>
              <a:lnTo>
                <a:pt x="0" y="134036"/>
              </a:lnTo>
              <a:lnTo>
                <a:pt x="1112029" y="134036"/>
              </a:lnTo>
              <a:lnTo>
                <a:pt x="1112029" y="1966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CFFDF0-3CB5-45C6-9771-81E77E9490F4}">
      <dsp:nvSpPr>
        <dsp:cNvPr id="0" name=""/>
        <dsp:cNvSpPr/>
      </dsp:nvSpPr>
      <dsp:spPr>
        <a:xfrm>
          <a:off x="2260894" y="3300705"/>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7EBA49-8FCD-4C3B-BCAD-08368E0879C0}">
      <dsp:nvSpPr>
        <dsp:cNvPr id="0" name=""/>
        <dsp:cNvSpPr/>
      </dsp:nvSpPr>
      <dsp:spPr>
        <a:xfrm>
          <a:off x="2260894" y="2518728"/>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C11524-F507-4AB1-9F43-32A7F9142785}">
      <dsp:nvSpPr>
        <dsp:cNvPr id="0" name=""/>
        <dsp:cNvSpPr/>
      </dsp:nvSpPr>
      <dsp:spPr>
        <a:xfrm>
          <a:off x="2260894" y="1844563"/>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A8ED9C-C97E-4278-A17D-B7C19252EF20}">
      <dsp:nvSpPr>
        <dsp:cNvPr id="0" name=""/>
        <dsp:cNvSpPr/>
      </dsp:nvSpPr>
      <dsp:spPr>
        <a:xfrm>
          <a:off x="2260894" y="1145937"/>
          <a:ext cx="91440" cy="196687"/>
        </a:xfrm>
        <a:custGeom>
          <a:avLst/>
          <a:gdLst/>
          <a:ahLst/>
          <a:cxnLst/>
          <a:rect l="0" t="0" r="0" b="0"/>
          <a:pathLst>
            <a:path>
              <a:moveTo>
                <a:pt x="45720" y="0"/>
              </a:moveTo>
              <a:lnTo>
                <a:pt x="45720" y="1966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75C905-9EEC-4D81-AE13-CEA06D32D625}">
      <dsp:nvSpPr>
        <dsp:cNvPr id="0" name=""/>
        <dsp:cNvSpPr/>
      </dsp:nvSpPr>
      <dsp:spPr>
        <a:xfrm>
          <a:off x="2306614" y="407926"/>
          <a:ext cx="1072811" cy="196687"/>
        </a:xfrm>
        <a:custGeom>
          <a:avLst/>
          <a:gdLst/>
          <a:ahLst/>
          <a:cxnLst/>
          <a:rect l="0" t="0" r="0" b="0"/>
          <a:pathLst>
            <a:path>
              <a:moveTo>
                <a:pt x="1072811" y="0"/>
              </a:moveTo>
              <a:lnTo>
                <a:pt x="1072811" y="134036"/>
              </a:lnTo>
              <a:lnTo>
                <a:pt x="0" y="134036"/>
              </a:lnTo>
              <a:lnTo>
                <a:pt x="0" y="1966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3A7187-1E7F-4191-9BFA-31415C63FAD8}">
      <dsp:nvSpPr>
        <dsp:cNvPr id="0" name=""/>
        <dsp:cNvSpPr/>
      </dsp:nvSpPr>
      <dsp:spPr>
        <a:xfrm>
          <a:off x="2707061" y="1741"/>
          <a:ext cx="1344728" cy="4061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E2DB5E-0CA3-41CC-A27C-92C2FC2C18E1}">
      <dsp:nvSpPr>
        <dsp:cNvPr id="0" name=""/>
        <dsp:cNvSpPr/>
      </dsp:nvSpPr>
      <dsp:spPr>
        <a:xfrm>
          <a:off x="2782204" y="73127"/>
          <a:ext cx="1344728" cy="40618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 зээл</a:t>
          </a:r>
          <a:endParaRPr lang="en-US" sz="1200" kern="1200"/>
        </a:p>
      </dsp:txBody>
      <dsp:txXfrm>
        <a:off x="2782204" y="73127"/>
        <a:ext cx="1344728" cy="406185"/>
      </dsp:txXfrm>
    </dsp:sp>
    <dsp:sp modelId="{D355B65B-6B75-4021-85CF-A31F30DB0E27}">
      <dsp:nvSpPr>
        <dsp:cNvPr id="0" name=""/>
        <dsp:cNvSpPr/>
      </dsp:nvSpPr>
      <dsp:spPr>
        <a:xfrm>
          <a:off x="1389737" y="604614"/>
          <a:ext cx="1833753" cy="541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3D3003-A070-4C1C-8E7E-0B9DD56D129C}">
      <dsp:nvSpPr>
        <dsp:cNvPr id="0" name=""/>
        <dsp:cNvSpPr/>
      </dsp:nvSpPr>
      <dsp:spPr>
        <a:xfrm>
          <a:off x="1464881" y="676000"/>
          <a:ext cx="1833753" cy="541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иргэд</a:t>
          </a:r>
          <a:endParaRPr lang="en-US" sz="1200" kern="1200"/>
        </a:p>
      </dsp:txBody>
      <dsp:txXfrm>
        <a:off x="1464881" y="676000"/>
        <a:ext cx="1833753" cy="541322"/>
      </dsp:txXfrm>
    </dsp:sp>
    <dsp:sp modelId="{B72E0E1B-9CF9-491C-87D2-209A0CCD6822}">
      <dsp:nvSpPr>
        <dsp:cNvPr id="0" name=""/>
        <dsp:cNvSpPr/>
      </dsp:nvSpPr>
      <dsp:spPr>
        <a:xfrm>
          <a:off x="1442762" y="1342624"/>
          <a:ext cx="1727704" cy="5019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40DF46-B592-4575-A257-91AAFE7CAF9D}">
      <dsp:nvSpPr>
        <dsp:cNvPr id="0" name=""/>
        <dsp:cNvSpPr/>
      </dsp:nvSpPr>
      <dsp:spPr>
        <a:xfrm>
          <a:off x="1517905" y="1414011"/>
          <a:ext cx="1727704" cy="5019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моргейжийн </a:t>
          </a:r>
          <a:endParaRPr lang="en-US" sz="1200" kern="1200"/>
        </a:p>
      </dsp:txBody>
      <dsp:txXfrm>
        <a:off x="1517905" y="1414011"/>
        <a:ext cx="1727704" cy="501938"/>
      </dsp:txXfrm>
    </dsp:sp>
    <dsp:sp modelId="{723B87C8-17B9-4979-BAF4-6CC6003B90E6}">
      <dsp:nvSpPr>
        <dsp:cNvPr id="0" name=""/>
        <dsp:cNvSpPr/>
      </dsp:nvSpPr>
      <dsp:spPr>
        <a:xfrm>
          <a:off x="1432665" y="2041251"/>
          <a:ext cx="1747898" cy="4774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E590D-CD7C-4F39-8D33-B3A828D6B072}">
      <dsp:nvSpPr>
        <dsp:cNvPr id="0" name=""/>
        <dsp:cNvSpPr/>
      </dsp:nvSpPr>
      <dsp:spPr>
        <a:xfrm>
          <a:off x="1507808" y="2112637"/>
          <a:ext cx="1747898" cy="4774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лизинг</a:t>
          </a:r>
          <a:endParaRPr lang="en-US" sz="1200" kern="1200"/>
        </a:p>
      </dsp:txBody>
      <dsp:txXfrm>
        <a:off x="1507808" y="2112637"/>
        <a:ext cx="1747898" cy="477477"/>
      </dsp:txXfrm>
    </dsp:sp>
    <dsp:sp modelId="{9AE69894-DC58-461F-A787-0DF7652BAAD8}">
      <dsp:nvSpPr>
        <dsp:cNvPr id="0" name=""/>
        <dsp:cNvSpPr/>
      </dsp:nvSpPr>
      <dsp:spPr>
        <a:xfrm>
          <a:off x="1397995" y="2715416"/>
          <a:ext cx="1817238" cy="5852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D36256-D1D6-4297-9702-04721FE3879E}">
      <dsp:nvSpPr>
        <dsp:cNvPr id="0" name=""/>
        <dsp:cNvSpPr/>
      </dsp:nvSpPr>
      <dsp:spPr>
        <a:xfrm>
          <a:off x="1473138" y="2786802"/>
          <a:ext cx="1817238" cy="58528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хөрөнгө оруулалт</a:t>
          </a:r>
          <a:endParaRPr lang="en-US" sz="1200" kern="1200"/>
        </a:p>
      </dsp:txBody>
      <dsp:txXfrm>
        <a:off x="1473138" y="2786802"/>
        <a:ext cx="1817238" cy="585289"/>
      </dsp:txXfrm>
    </dsp:sp>
    <dsp:sp modelId="{B6041653-4603-4B59-9D4D-1F0EE237507E}">
      <dsp:nvSpPr>
        <dsp:cNvPr id="0" name=""/>
        <dsp:cNvSpPr/>
      </dsp:nvSpPr>
      <dsp:spPr>
        <a:xfrm>
          <a:off x="1328655" y="3497393"/>
          <a:ext cx="1955918" cy="4081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F68592-274F-4F9F-BD39-C18D1EA74B11}">
      <dsp:nvSpPr>
        <dsp:cNvPr id="0" name=""/>
        <dsp:cNvSpPr/>
      </dsp:nvSpPr>
      <dsp:spPr>
        <a:xfrm>
          <a:off x="1403798" y="3568779"/>
          <a:ext cx="1955918" cy="4081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төсөл хөтөлбөр</a:t>
          </a:r>
          <a:endParaRPr lang="en-US" sz="1200" kern="1200"/>
        </a:p>
      </dsp:txBody>
      <dsp:txXfrm>
        <a:off x="1403798" y="3568779"/>
        <a:ext cx="1955918" cy="408139"/>
      </dsp:txXfrm>
    </dsp:sp>
    <dsp:sp modelId="{0A79D351-35FE-4FC7-BE22-BE9F247A7DF1}">
      <dsp:nvSpPr>
        <dsp:cNvPr id="0" name=""/>
        <dsp:cNvSpPr/>
      </dsp:nvSpPr>
      <dsp:spPr>
        <a:xfrm>
          <a:off x="3613796" y="604614"/>
          <a:ext cx="1755317" cy="5071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07AB2E-242B-4808-AEE1-DB10CDCFC431}">
      <dsp:nvSpPr>
        <dsp:cNvPr id="0" name=""/>
        <dsp:cNvSpPr/>
      </dsp:nvSpPr>
      <dsp:spPr>
        <a:xfrm>
          <a:off x="3688939" y="676000"/>
          <a:ext cx="1755317" cy="50719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байгуулага</a:t>
          </a:r>
          <a:endParaRPr lang="en-US" sz="1200" kern="1200"/>
        </a:p>
      </dsp:txBody>
      <dsp:txXfrm>
        <a:off x="3688939" y="676000"/>
        <a:ext cx="1755317" cy="507194"/>
      </dsp:txXfrm>
    </dsp:sp>
    <dsp:sp modelId="{4D9BAD36-2C8C-4578-8D97-16923DE5C5FA}">
      <dsp:nvSpPr>
        <dsp:cNvPr id="0" name=""/>
        <dsp:cNvSpPr/>
      </dsp:nvSpPr>
      <dsp:spPr>
        <a:xfrm>
          <a:off x="3422450" y="1470217"/>
          <a:ext cx="2245823" cy="4833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774581-07BD-45A0-AF9A-35C6FB84EF54}">
      <dsp:nvSpPr>
        <dsp:cNvPr id="0" name=""/>
        <dsp:cNvSpPr/>
      </dsp:nvSpPr>
      <dsp:spPr>
        <a:xfrm>
          <a:off x="3497593" y="1541603"/>
          <a:ext cx="2245823" cy="4833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хөрөнгө оруулалт</a:t>
          </a:r>
          <a:endParaRPr lang="en-US" sz="1200" kern="1200"/>
        </a:p>
      </dsp:txBody>
      <dsp:txXfrm>
        <a:off x="3497593" y="1541603"/>
        <a:ext cx="2245823" cy="483300"/>
      </dsp:txXfrm>
    </dsp:sp>
    <dsp:sp modelId="{3417A4C9-2250-4740-AD29-EE9ABE070FBD}">
      <dsp:nvSpPr>
        <dsp:cNvPr id="0" name=""/>
        <dsp:cNvSpPr/>
      </dsp:nvSpPr>
      <dsp:spPr>
        <a:xfrm>
          <a:off x="3375529" y="1988485"/>
          <a:ext cx="2231851" cy="4790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F607A2-B2CB-4335-8940-0F0AA6EED8AE}">
      <dsp:nvSpPr>
        <dsp:cNvPr id="0" name=""/>
        <dsp:cNvSpPr/>
      </dsp:nvSpPr>
      <dsp:spPr>
        <a:xfrm>
          <a:off x="3450672" y="2059871"/>
          <a:ext cx="2231851" cy="47900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төсөл хөтөлбөр </a:t>
          </a:r>
          <a:endParaRPr lang="en-US" sz="1200" kern="1200"/>
        </a:p>
      </dsp:txBody>
      <dsp:txXfrm>
        <a:off x="3450672" y="2059871"/>
        <a:ext cx="2231851" cy="479001"/>
      </dsp:txXfrm>
    </dsp:sp>
    <dsp:sp modelId="{D574AD2B-F27A-48F0-A99D-788E633F7851}">
      <dsp:nvSpPr>
        <dsp:cNvPr id="0" name=""/>
        <dsp:cNvSpPr/>
      </dsp:nvSpPr>
      <dsp:spPr>
        <a:xfrm>
          <a:off x="3405871" y="2664174"/>
          <a:ext cx="2171167" cy="481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4EC4D1-7D90-44CC-BBE9-75A12523D7C4}">
      <dsp:nvSpPr>
        <dsp:cNvPr id="0" name=""/>
        <dsp:cNvSpPr/>
      </dsp:nvSpPr>
      <dsp:spPr>
        <a:xfrm>
          <a:off x="3481014" y="2735561"/>
          <a:ext cx="2171167" cy="4814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шугамын зээл</a:t>
          </a:r>
          <a:endParaRPr lang="en-US" sz="1200" kern="1200"/>
        </a:p>
      </dsp:txBody>
      <dsp:txXfrm>
        <a:off x="3481014" y="2735561"/>
        <a:ext cx="2171167" cy="481462"/>
      </dsp:txXfrm>
    </dsp:sp>
    <dsp:sp modelId="{1529352F-4C5A-4DA9-A044-B23BAF3B5512}">
      <dsp:nvSpPr>
        <dsp:cNvPr id="0" name=""/>
        <dsp:cNvSpPr/>
      </dsp:nvSpPr>
      <dsp:spPr>
        <a:xfrm>
          <a:off x="3434860" y="3342325"/>
          <a:ext cx="2113189" cy="479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4CFE68-B982-4ABC-B38C-CBA5E1B87B76}">
      <dsp:nvSpPr>
        <dsp:cNvPr id="0" name=""/>
        <dsp:cNvSpPr/>
      </dsp:nvSpPr>
      <dsp:spPr>
        <a:xfrm>
          <a:off x="3510003" y="3413711"/>
          <a:ext cx="2113189" cy="47928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t>ubibor </a:t>
          </a:r>
          <a:r>
            <a:rPr lang="mn-MN" sz="1200" kern="1200"/>
            <a:t> суурилсан </a:t>
          </a:r>
          <a:endParaRPr lang="en-US" sz="1200" kern="1200"/>
        </a:p>
      </dsp:txBody>
      <dsp:txXfrm>
        <a:off x="3510003" y="3413711"/>
        <a:ext cx="2113189" cy="479281"/>
      </dsp:txXfrm>
    </dsp:sp>
    <dsp:sp modelId="{C02FD591-3130-45BA-89C9-08EF14A84850}">
      <dsp:nvSpPr>
        <dsp:cNvPr id="0" name=""/>
        <dsp:cNvSpPr/>
      </dsp:nvSpPr>
      <dsp:spPr>
        <a:xfrm>
          <a:off x="2157108" y="4018293"/>
          <a:ext cx="4668692" cy="4345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40234C-C091-4D50-9DF9-74AFE5B09579}">
      <dsp:nvSpPr>
        <dsp:cNvPr id="0" name=""/>
        <dsp:cNvSpPr/>
      </dsp:nvSpPr>
      <dsp:spPr>
        <a:xfrm>
          <a:off x="2232251" y="4089680"/>
          <a:ext cx="4668692" cy="4345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mn-MN" sz="1200" kern="1200"/>
            <a:t>үл хөдлөх хөрөнгө худалдан авах</a:t>
          </a:r>
          <a:endParaRPr lang="en-US" sz="1200" kern="1200"/>
        </a:p>
      </dsp:txBody>
      <dsp:txXfrm>
        <a:off x="2232251" y="4089680"/>
        <a:ext cx="4668692" cy="43454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mn-M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mn-MN"/>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9D4FEB1-82BC-4DDC-B6D9-9E9316483B66}"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n-M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C2D547D-C936-48EA-B2B0-583915F5F878}"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mn-M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ECADF34-8641-4DF5-87D2-AB59D651EC15}"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n-M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AD2618E2-EE94-4267-82BB-1441A45BA1E7}"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mn-M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C40F45BB-7BB0-4952-AEFF-168610EECF42}"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n-MN"/>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4339F476-A9E5-4AB7-A20F-7496F8740003}"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1F1587C6-2B09-461D-98C1-10E3C9F36A70}"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mn-M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EBAAE39C-187B-4651-BFBD-B5C93B0EE880}"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mn-M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mn-M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15EDB83-7EB2-4506-B878-9B8DCF5146AA}"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n-M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D7D3ED0-89BC-4BD3-9E52-72A2E323B3DE}"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mn-M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57A0181-1321-43B0-B458-657D664A88CA}"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613520D-6951-49BD-A341-A2CB761A49DC}"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110"/>
          <p:cNvSpPr>
            <a:spLocks noGrp="1" noChangeArrowheads="1"/>
          </p:cNvSpPr>
          <p:nvPr>
            <p:ph type="ctrTitle"/>
          </p:nvPr>
        </p:nvSpPr>
        <p:spPr>
          <a:xfrm>
            <a:off x="214313" y="928688"/>
            <a:ext cx="6786562" cy="544512"/>
          </a:xfrm>
          <a:noFill/>
        </p:spPr>
        <p:txBody>
          <a:bodyPr/>
          <a:lstStyle/>
          <a:p>
            <a:pPr algn="l" eaLnBrk="1" hangingPunct="1"/>
            <a:r>
              <a:rPr lang="mn-MN" sz="3600" b="1" smtClean="0">
                <a:solidFill>
                  <a:srgbClr val="663300"/>
                </a:solidFill>
              </a:rPr>
              <a:t>Үйлдвэрлэлийн дадлага</a:t>
            </a:r>
            <a:endParaRPr lang="es-ES" sz="3600" b="1" smtClean="0">
              <a:solidFill>
                <a:srgbClr val="663300"/>
              </a:solidFill>
            </a:endParaRPr>
          </a:p>
        </p:txBody>
      </p:sp>
      <p:sp>
        <p:nvSpPr>
          <p:cNvPr id="2051" name="Rectangle 119"/>
          <p:cNvSpPr>
            <a:spLocks noChangeArrowheads="1"/>
          </p:cNvSpPr>
          <p:nvPr/>
        </p:nvSpPr>
        <p:spPr bwMode="auto">
          <a:xfrm>
            <a:off x="571500" y="1428750"/>
            <a:ext cx="4967288" cy="544513"/>
          </a:xfrm>
          <a:prstGeom prst="rect">
            <a:avLst/>
          </a:prstGeom>
          <a:noFill/>
          <a:ln w="9525">
            <a:noFill/>
            <a:miter lim="800000"/>
            <a:headEnd/>
            <a:tailEnd/>
          </a:ln>
        </p:spPr>
        <p:txBody>
          <a:bodyPr anchor="ctr"/>
          <a:lstStyle/>
          <a:p>
            <a:r>
              <a:rPr lang="mn-MN" b="1">
                <a:solidFill>
                  <a:srgbClr val="663300"/>
                </a:solidFill>
              </a:rPr>
              <a:t>КАПИТАЛ БАНК</a:t>
            </a:r>
            <a:endParaRPr lang="es-ES" b="1">
              <a:solidFill>
                <a:srgbClr val="6633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0063" y="214313"/>
            <a:ext cx="8229600" cy="981075"/>
          </a:xfrm>
        </p:spPr>
        <p:txBody>
          <a:bodyPr/>
          <a:lstStyle/>
          <a:p>
            <a:pPr eaLnBrk="1" hangingPunct="1"/>
            <a:r>
              <a:rPr lang="mn-MN" sz="4000" smtClean="0">
                <a:solidFill>
                  <a:schemeClr val="tx1"/>
                </a:solidFill>
                <a:latin typeface="Times New Roman" pitchFamily="18" charset="0"/>
                <a:cs typeface="Times New Roman" pitchFamily="18" charset="0"/>
              </a:rPr>
              <a:t>Оршил</a:t>
            </a:r>
          </a:p>
        </p:txBody>
      </p:sp>
      <p:sp>
        <p:nvSpPr>
          <p:cNvPr id="3075" name="Rectangle 3"/>
          <p:cNvSpPr>
            <a:spLocks noGrp="1" noChangeArrowheads="1"/>
          </p:cNvSpPr>
          <p:nvPr>
            <p:ph type="body" idx="1"/>
          </p:nvPr>
        </p:nvSpPr>
        <p:spPr>
          <a:xfrm>
            <a:off x="457200" y="1855788"/>
            <a:ext cx="8229600" cy="4525962"/>
          </a:xfrm>
        </p:spPr>
        <p:txBody>
          <a:bodyPr/>
          <a:lstStyle/>
          <a:p>
            <a:pPr algn="just" eaLnBrk="1" hangingPunct="1"/>
            <a:r>
              <a:rPr lang="ru-RU" sz="2400" smtClean="0">
                <a:latin typeface="Times New Roman" pitchFamily="18" charset="0"/>
                <a:cs typeface="Times New Roman" pitchFamily="18" charset="0"/>
              </a:rPr>
              <a:t>Капитал банк анх 1990онд “Үйлдвэрийн хувь нийлүүлсэн банк” нэртэйгээр байгуулагдан 1990 оны 9 дүгээр сарын 14-нийөдөр арилжааны банкны анхны лицензийг авсан түүхтэй. 1990 он бол  манай улсын хувьд зах зээлийн эдийн засагт шилжиж, хоёр шатлалт банкны систем бий болсон онцлог он жил юм. 1998 онд банкыг “Шинэчлэл” банк гэж нэрлэх болсон. Харин 2003 оны 02 дугаар сарын 28-ны өдрийн банкны бүх гишүүдийн хурлаар банкны шинэдүрмийг баталж, банкны нэрийг  “Капитал” банк болгон өөрчилсөн</a:t>
            </a:r>
            <a:r>
              <a:rPr lang="mn-MN" sz="2400" smtClean="0">
                <a:latin typeface="Times New Roman" pitchFamily="18" charset="0"/>
                <a:cs typeface="Times New Roman" pitchFamily="18" charset="0"/>
              </a:rPr>
              <a:t> байна</a:t>
            </a:r>
            <a:r>
              <a:rPr lang="ru-RU" sz="2400" smtClean="0">
                <a:latin typeface="Times New Roman" pitchFamily="18" charset="0"/>
                <a:cs typeface="Times New Roman" pitchFamily="18" charset="0"/>
              </a:rPr>
              <a:t>. </a:t>
            </a:r>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p:cNvSpPr>
          <p:nvPr>
            <p:ph idx="1"/>
          </p:nvPr>
        </p:nvSpPr>
        <p:spPr>
          <a:xfrm>
            <a:off x="457200" y="1643063"/>
            <a:ext cx="8229600" cy="4483100"/>
          </a:xfrm>
        </p:spPr>
        <p:txBody>
          <a:bodyPr/>
          <a:lstStyle/>
          <a:p>
            <a:pPr algn="just" eaLnBrk="1" hangingPunct="1"/>
            <a:r>
              <a:rPr lang="ru-RU" sz="2400" smtClean="0">
                <a:latin typeface="Times New Roman" pitchFamily="18" charset="0"/>
                <a:cs typeface="Times New Roman" pitchFamily="18" charset="0"/>
              </a:rPr>
              <a:t>Үүсгэн байгуулагдсан цагаасаа эхлэн банкны үйл ажиллагаа өргөжин тэлсээр өнөөгийн байдлаар Капитал банкны Улаанбаатар хот болон 12 аймгийн нутаг дэвсгэрт оршдог 50гаруй салбар нэгжид ажилладаг 360 гаруй боловсон хүчинтэйгээр хагас сая гаруй байнгын харилцагчдад банкны үйлчилгээг онлайнаар үзүүлдэг орчин үеийн цахим банк болон хөгжиж байна. </a:t>
            </a:r>
            <a:r>
              <a:rPr lang="mn-MN" sz="2400" smtClean="0">
                <a:latin typeface="Times New Roman" pitchFamily="18" charset="0"/>
                <a:cs typeface="Times New Roman" pitchFamily="18" charset="0"/>
              </a:rPr>
              <a:t>Капитал</a:t>
            </a:r>
            <a:r>
              <a:rPr lang="ru-RU" sz="2400" smtClean="0">
                <a:latin typeface="Times New Roman" pitchFamily="18" charset="0"/>
                <a:cs typeface="Times New Roman" pitchFamily="18" charset="0"/>
              </a:rPr>
              <a:t> банк олон улсын нэр хүнд бүхий АНУ, Япон, Герман, ОХУ, БНСУ, БНХАУ-ын банкинд гадаад валютын ностро данс нээж, улс хоорондын төлбөр тооцоо гүйцэтгэхээс гадна,гадаад худалдааны санхүүжилт болон арилжааны шугам нээж </a:t>
            </a:r>
            <a:r>
              <a:rPr lang="mn-MN" sz="2400" smtClean="0">
                <a:latin typeface="Times New Roman" pitchFamily="18" charset="0"/>
                <a:cs typeface="Times New Roman" pitchFamily="18" charset="0"/>
              </a:rPr>
              <a:t>ажилладаг </a:t>
            </a:r>
            <a:r>
              <a:rPr lang="ru-RU" sz="2400" smtClean="0">
                <a:latin typeface="Times New Roman" pitchFamily="18" charset="0"/>
                <a:cs typeface="Times New Roman" pitchFamily="18" charset="0"/>
              </a:rPr>
              <a:t>байна</a:t>
            </a:r>
            <a:r>
              <a:rPr lang="mn-MN" sz="2400" smtClean="0">
                <a:latin typeface="Times New Roman" pitchFamily="18" charset="0"/>
                <a:cs typeface="Times New Roman" pitchFamily="18" charset="0"/>
              </a:rPr>
              <a:t>.</a:t>
            </a:r>
            <a:r>
              <a:rPr lang="ru-RU" sz="2400" smtClean="0">
                <a:latin typeface="Times New Roman" pitchFamily="18" charset="0"/>
                <a:cs typeface="Times New Roman" pitchFamily="18" charset="0"/>
              </a:rPr>
              <a:t> </a:t>
            </a:r>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28625" y="500063"/>
            <a:ext cx="8229600" cy="1143000"/>
          </a:xfrm>
        </p:spPr>
        <p:txBody>
          <a:bodyPr/>
          <a:lstStyle/>
          <a:p>
            <a:pPr marL="342900" indent="-342900" eaLnBrk="1" hangingPunct="1"/>
            <a:r>
              <a:rPr lang="mn-MN" sz="4000" smtClean="0">
                <a:latin typeface="Times New Roman" pitchFamily="18" charset="0"/>
                <a:cs typeface="Times New Roman" pitchFamily="18" charset="0"/>
              </a:rPr>
              <a:t>КАПИТАЛ БАНКНЫ ТАНИЛЦУУЛАГА</a:t>
            </a:r>
            <a:r>
              <a:rPr lang="mn-MN" smtClean="0"/>
              <a:t/>
            </a:r>
            <a:br>
              <a:rPr lang="mn-MN" smtClean="0"/>
            </a:br>
            <a:endParaRPr lang="mn-MN" smtClean="0"/>
          </a:p>
        </p:txBody>
      </p:sp>
      <p:sp>
        <p:nvSpPr>
          <p:cNvPr id="5123" name="Content Placeholder 2"/>
          <p:cNvSpPr>
            <a:spLocks noGrp="1"/>
          </p:cNvSpPr>
          <p:nvPr>
            <p:ph idx="1"/>
          </p:nvPr>
        </p:nvSpPr>
        <p:spPr/>
        <p:txBody>
          <a:bodyPr/>
          <a:lstStyle/>
          <a:p>
            <a:pPr algn="just" eaLnBrk="1" hangingPunct="1"/>
            <a:r>
              <a:rPr lang="mn-MN" sz="2300" smtClean="0">
                <a:latin typeface="Times New Roman" pitchFamily="18" charset="0"/>
                <a:cs typeface="Times New Roman" pitchFamily="18" charset="0"/>
              </a:rPr>
              <a:t>Банкны хэтийн зорилт</a:t>
            </a:r>
          </a:p>
          <a:p>
            <a:pPr algn="just" eaLnBrk="1" hangingPunct="1"/>
            <a:r>
              <a:rPr lang="ru-RU" sz="2300" smtClean="0">
                <a:latin typeface="Times New Roman" pitchFamily="18" charset="0"/>
                <a:cs typeface="Times New Roman" pitchFamily="18" charset="0"/>
              </a:rPr>
              <a:t>Монгол улсын хууль, тогтоомжийг дээдлэн хүндэтгэж, зөвхөн хуулийн хүрээнд, ил тод, шударга өрсөлдөөний зарчмыг баримтлан, харилцагчийн эрх ашгийг хүндэтгэсэн, жижиг дунд бизнесийг дэмжсэн, нийгмийн хариуцлагыг хэрэгжүүлэгч, байгаль орчинд ээлтэй ногоон банк байна.</a:t>
            </a:r>
            <a:endParaRPr lang="mn-MN" sz="2300" smtClean="0">
              <a:latin typeface="Times New Roman" pitchFamily="18" charset="0"/>
              <a:cs typeface="Times New Roman" pitchFamily="18" charset="0"/>
            </a:endParaRPr>
          </a:p>
          <a:p>
            <a:pPr algn="just" eaLnBrk="1" hangingPunct="1"/>
            <a:r>
              <a:rPr lang="mn-MN" sz="2300" smtClean="0">
                <a:latin typeface="Times New Roman" pitchFamily="18" charset="0"/>
                <a:cs typeface="Times New Roman" pitchFamily="18" charset="0"/>
              </a:rPr>
              <a:t>Эрхэм зорилго </a:t>
            </a:r>
            <a:r>
              <a:rPr lang="ru-RU" sz="2300" smtClean="0">
                <a:latin typeface="Times New Roman" pitchFamily="18" charset="0"/>
                <a:cs typeface="Times New Roman" pitchFamily="18" charset="0"/>
              </a:rPr>
              <a:t/>
            </a:r>
            <a:br>
              <a:rPr lang="ru-RU" sz="2300" smtClean="0">
                <a:latin typeface="Times New Roman" pitchFamily="18" charset="0"/>
                <a:cs typeface="Times New Roman" pitchFamily="18" charset="0"/>
              </a:rPr>
            </a:br>
            <a:r>
              <a:rPr lang="ru-RU" sz="2300" smtClean="0">
                <a:latin typeface="Times New Roman" pitchFamily="18" charset="0"/>
                <a:cs typeface="Times New Roman" pitchFamily="18" charset="0"/>
              </a:rPr>
              <a:t>  Хүний нөөцийн хөгжил, мэдээллийн технологийн дэвшлийг оновчтой ашиглаж, бизнесийн ёс зүйг дээдлэн, хариуцлагатай, найдвартай санхүүгийн үйлчилгээг харилцагч, үйлчлүүлэгчиддээ хүргэдэг өндөр үр ашиг бүхий тогтвортой хөгжих чадвартай банк байна.</a:t>
            </a:r>
            <a:endParaRPr lang="mn-MN" sz="2300" smtClean="0">
              <a:latin typeface="Times New Roman" pitchFamily="18" charset="0"/>
              <a:cs typeface="Times New Roman" pitchFamily="18" charset="0"/>
            </a:endParaRPr>
          </a:p>
          <a:p>
            <a:pPr eaLnBrk="1" hangingPunct="1"/>
            <a:endParaRPr lang="mn-MN"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xfrm>
            <a:off x="457200" y="1143000"/>
            <a:ext cx="8229600" cy="4983163"/>
          </a:xfrm>
        </p:spPr>
        <p:txBody>
          <a:bodyPr/>
          <a:lstStyle/>
          <a:p>
            <a:pPr algn="just" eaLnBrk="1" hangingPunct="1"/>
            <a:r>
              <a:rPr lang="mn-MN" sz="2400" smtClean="0">
                <a:latin typeface="Times New Roman" pitchFamily="18" charset="0"/>
                <a:cs typeface="Times New Roman" pitchFamily="18" charset="0"/>
              </a:rPr>
              <a:t>Банкны үүсэл хөгжил</a:t>
            </a:r>
          </a:p>
          <a:p>
            <a:pPr algn="just" eaLnBrk="1" hangingPunct="1"/>
            <a:r>
              <a:rPr lang="ru-RU" sz="2400" smtClean="0">
                <a:latin typeface="Times New Roman" pitchFamily="18" charset="0"/>
                <a:cs typeface="Times New Roman" pitchFamily="18" charset="0"/>
              </a:rPr>
              <a:t>Анх 1990 онд төрийн өмчийн оролцоотой болон хувийн хэвшлийн 16 үйлдвэр, аж ахуйн байгууллага хөрөнгө оруулж, “Үйлдвэрийн хувь нийлүүлсэн банк”-ыг байгуулах зөвшөөрөл авах тухай хүсэлтээ Улсын банкинд ирүүлснийг Улсын банкны ерөнхий хорооны 1990 оны 9 дүгээр сарын 14-ний хурлаар хэлэлцэж, тус банкны дүрмийг баталж, банк байгуулах зөвшөөрөл өгч, үйл ажиллагаагаа явуулж эхэлсэн нь одоогийн Капитал банкны үндэс суурь юм. Тус банк 1998 онд “Шинэчлэл” банк хэмээн нэрээ өөрчилсөн ба 2003 оны 02 дугаар сарын 28-ны өдрийн банкны бүх гишүүдийн хурлаар банкны шинэчлэн найруулсан дүрмийг баталж, банкыг “Капитал” банк хэмээн нэрлэжээ</a:t>
            </a:r>
            <a:r>
              <a:rPr lang="mn-MN" sz="2400" smtClean="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p:txBody>
          <a:bodyPr/>
          <a:lstStyle/>
          <a:p>
            <a:pPr algn="just" eaLnBrk="1" hangingPunct="1"/>
            <a:r>
              <a:rPr lang="ru-RU" sz="2400" smtClean="0">
                <a:latin typeface="Times New Roman" pitchFamily="18" charset="0"/>
                <a:cs typeface="Times New Roman" pitchFamily="18" charset="0"/>
              </a:rPr>
              <a:t>Капитал банк хүнд хэцүү шалгуурыг амжилттай даван туулж, үйл ажиллагаагаа тогтвортой явуулж, үүсгэн байгуулагдсанаасаа хойш Монгол Улсын банкны тухай хууль болон бусад хууль тогтоомжийн дагуу мөнгөн хөрөнгө хуримтлуулан хадгалж, өөрийн нэрийн өмнөөс бусдад зээлдүүлэх, төлбөр тооцооны үйлчилгээ үзүүлэх нийтлэг үйл ажиллагаатай, гишүүдийн хувь нийлүүлсэн дотоодын 100 хувь хөрөнгө оруулалттай хувийн хэвшлийн анхны арилжааны банк юм. Ийнхүү Капитал банк Монгол улсын анхны арилжааны гэх түүхэн үүслээрээ брэндлэгдсэн байдаг</a:t>
            </a:r>
            <a:endParaRPr lang="mn-MN" sz="2400" smtClean="0">
              <a:latin typeface="Times New Roman" pitchFamily="18" charset="0"/>
              <a:cs typeface="Times New Roman" pitchFamily="18" charset="0"/>
            </a:endParaRPr>
          </a:p>
          <a:p>
            <a:pPr algn="just"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3" descr="http://www.capitalbank.mn/capitalbank/resources/images/cons.jpg"/>
          <p:cNvPicPr>
            <a:picLocks noGrp="1"/>
          </p:cNvPicPr>
          <p:nvPr>
            <p:ph idx="1"/>
          </p:nvPr>
        </p:nvPicPr>
        <p:blipFill>
          <a:blip r:embed="rId2" cstate="print"/>
          <a:srcRect/>
          <a:stretch>
            <a:fillRect/>
          </a:stretch>
        </p:blipFill>
        <p:spPr>
          <a:xfrm>
            <a:off x="214313" y="500063"/>
            <a:ext cx="8715375" cy="5697537"/>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71472" y="1285860"/>
          <a:ext cx="8286808" cy="4883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14313" y="1643063"/>
            <a:ext cx="2214562" cy="4429125"/>
          </a:xfrm>
        </p:spPr>
        <p:txBody>
          <a:bodyPr/>
          <a:lstStyle/>
          <a:p>
            <a:pPr eaLnBrk="1" hangingPunct="1"/>
            <a:r>
              <a:rPr lang="mn-MN" sz="1600" b="1" smtClean="0"/>
              <a:t> </a:t>
            </a:r>
            <a:r>
              <a:rPr lang="mn-MN" sz="1600" b="1" smtClean="0">
                <a:latin typeface="Times New Roman" pitchFamily="18" charset="0"/>
                <a:cs typeface="Times New Roman" pitchFamily="18" charset="0"/>
              </a:rPr>
              <a:t>Активийн бүтцийн шинжилгээ</a:t>
            </a:r>
            <a:endParaRPr lang="mn-MN" sz="1600" smtClean="0">
              <a:latin typeface="Times New Roman" pitchFamily="18" charset="0"/>
              <a:cs typeface="Times New Roman" pitchFamily="18" charset="0"/>
            </a:endParaRPr>
          </a:p>
        </p:txBody>
      </p:sp>
      <p:pic>
        <p:nvPicPr>
          <p:cNvPr id="10243" name="Content Placeholder 3" descr="Untitled.png"/>
          <p:cNvPicPr>
            <a:picLocks noGrp="1" noChangeAspect="1"/>
          </p:cNvPicPr>
          <p:nvPr>
            <p:ph idx="1"/>
          </p:nvPr>
        </p:nvPicPr>
        <p:blipFill>
          <a:blip r:embed="rId2" cstate="print"/>
          <a:srcRect/>
          <a:stretch>
            <a:fillRect/>
          </a:stretch>
        </p:blipFill>
        <p:spPr>
          <a:xfrm>
            <a:off x="2643188" y="285750"/>
            <a:ext cx="6249987" cy="609441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Мөнгөн хөрөнгө суурь онд 1</a:t>
            </a:r>
            <a:r>
              <a:rPr lang="en-US" sz="2400" smtClean="0">
                <a:latin typeface="Times New Roman" pitchFamily="18" charset="0"/>
                <a:cs typeface="Times New Roman" pitchFamily="18" charset="0"/>
              </a:rPr>
              <a:t>8</a:t>
            </a:r>
            <a:r>
              <a:rPr lang="mn-MN" sz="2400" smtClean="0">
                <a:latin typeface="Times New Roman" pitchFamily="18" charset="0"/>
                <a:cs typeface="Times New Roman" pitchFamily="18" charset="0"/>
              </a:rPr>
              <a:t>,</a:t>
            </a:r>
            <a:r>
              <a:rPr lang="en-US" sz="2400" smtClean="0">
                <a:latin typeface="Times New Roman" pitchFamily="18" charset="0"/>
                <a:cs typeface="Times New Roman" pitchFamily="18" charset="0"/>
              </a:rPr>
              <a:t>1</a:t>
            </a:r>
            <a:r>
              <a:rPr lang="mn-MN" sz="2400" smtClean="0">
                <a:latin typeface="Times New Roman" pitchFamily="18" charset="0"/>
                <a:cs typeface="Times New Roman" pitchFamily="18" charset="0"/>
              </a:rPr>
              <a:t> хувийг эзэлж байсан ба тайлант онд </a:t>
            </a:r>
            <a:r>
              <a:rPr lang="en-US" sz="2400" smtClean="0">
                <a:latin typeface="Times New Roman" pitchFamily="18" charset="0"/>
                <a:cs typeface="Times New Roman" pitchFamily="18" charset="0"/>
              </a:rPr>
              <a:t>16</a:t>
            </a:r>
            <a:r>
              <a:rPr lang="mn-MN" sz="2400" smtClean="0">
                <a:latin typeface="Times New Roman" pitchFamily="18" charset="0"/>
                <a:cs typeface="Times New Roman" pitchFamily="18" charset="0"/>
              </a:rPr>
              <a:t>,</a:t>
            </a:r>
            <a:r>
              <a:rPr lang="en-US" sz="2400" smtClean="0">
                <a:latin typeface="Times New Roman" pitchFamily="18" charset="0"/>
                <a:cs typeface="Times New Roman" pitchFamily="18" charset="0"/>
              </a:rPr>
              <a:t>8</a:t>
            </a:r>
            <a:r>
              <a:rPr lang="mn-MN" sz="2400" smtClean="0">
                <a:latin typeface="Times New Roman" pitchFamily="18" charset="0"/>
                <a:cs typeface="Times New Roman" pitchFamily="18" charset="0"/>
              </a:rPr>
              <a:t> хувь болж буурсан байна. Мөнгөн хөрөнгийн бууралт нь иргэд аж ахуй нэгж байгууллагуудад  өдөр тутмын үйл ажиллагаанд ашиглагдах бэлэн мөнгөний хэрэгцээ ихэссэн гэдгийг харуулж байна. </a:t>
            </a:r>
          </a:p>
          <a:p>
            <a:pPr algn="just" eaLnBrk="1" hangingPunct="1"/>
            <a:r>
              <a:rPr lang="mn-MN" sz="2400" smtClean="0">
                <a:latin typeface="Times New Roman" pitchFamily="18" charset="0"/>
                <a:cs typeface="Times New Roman" pitchFamily="18" charset="0"/>
              </a:rPr>
              <a:t>Активын ерөнхий бүтцээс харахад нийт активын ихэнх хэсгийг зээл болон үнэт цаас эзэлж байгаа ба активын бүтэц зохистой байна. </a:t>
            </a:r>
          </a:p>
          <a:p>
            <a:pPr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1600200"/>
            <a:ext cx="8401050" cy="4686300"/>
          </a:xfrm>
        </p:spPr>
        <p:txBody>
          <a:bodyPr/>
          <a:lstStyle/>
          <a:p>
            <a:pPr algn="just" eaLnBrk="1" hangingPunct="1"/>
            <a:r>
              <a:rPr lang="mn-MN" sz="2400" dirty="0" smtClean="0">
                <a:latin typeface="Times New Roman" pitchFamily="18" charset="0"/>
                <a:cs typeface="Times New Roman" pitchFamily="18" charset="0"/>
              </a:rPr>
              <a:t>Зýýë ñóóðü îíä </a:t>
            </a:r>
            <a:r>
              <a:rPr lang="en-US" sz="2400" dirty="0" smtClean="0">
                <a:latin typeface="Times New Roman" pitchFamily="18" charset="0"/>
                <a:cs typeface="Times New Roman" pitchFamily="18" charset="0"/>
              </a:rPr>
              <a:t>47</a:t>
            </a:r>
            <a:r>
              <a:rPr lang="mn-MN"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9</a:t>
            </a:r>
            <a:r>
              <a:rPr lang="mn-MN" sz="2400" dirty="0" smtClean="0">
                <a:latin typeface="Times New Roman" pitchFamily="18" charset="0"/>
                <a:cs typeface="Times New Roman" pitchFamily="18" charset="0"/>
              </a:rPr>
              <a:t>% ýçýëæ áàéñàí áîë òàéëàíò îíä </a:t>
            </a:r>
            <a:r>
              <a:rPr lang="en-US" sz="2400" dirty="0" smtClean="0">
                <a:latin typeface="Times New Roman" pitchFamily="18" charset="0"/>
                <a:cs typeface="Times New Roman" pitchFamily="18" charset="0"/>
              </a:rPr>
              <a:t>56</a:t>
            </a:r>
            <a:r>
              <a:rPr lang="mn-MN"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6</a:t>
            </a:r>
            <a:r>
              <a:rPr lang="mn-MN" sz="2400" dirty="0" smtClean="0">
                <a:latin typeface="Times New Roman" pitchFamily="18" charset="0"/>
                <a:cs typeface="Times New Roman" pitchFamily="18" charset="0"/>
              </a:rPr>
              <a:t>% áîëæ </a:t>
            </a:r>
            <a:r>
              <a:rPr lang="en-US" sz="2400" dirty="0" smtClean="0">
                <a:latin typeface="Times New Roman" pitchFamily="18" charset="0"/>
                <a:cs typeface="Times New Roman" pitchFamily="18" charset="0"/>
              </a:rPr>
              <a:t>59.3</a:t>
            </a:r>
            <a:r>
              <a:rPr lang="mn-MN" sz="2400" dirty="0" smtClean="0">
                <a:latin typeface="Times New Roman" pitchFamily="18" charset="0"/>
                <a:cs typeface="Times New Roman" pitchFamily="18" charset="0"/>
              </a:rPr>
              <a:t>%-èéí õóðäòàéãààð ºññºí áàéíà.  Энэ нь банк зээлийн үйл ажиллагааг идэвхитэй явуулж байгааг харуулж байгаа бөгөөд банк зээлээс орлого олох бодлого баримталж байгааг харуулж байна. </a:t>
            </a:r>
          </a:p>
          <a:p>
            <a:pPr algn="just" eaLnBrk="1" hangingPunct="1"/>
            <a:r>
              <a:rPr lang="mn-MN" sz="2400" dirty="0" smtClean="0">
                <a:latin typeface="Times New Roman" pitchFamily="18" charset="0"/>
                <a:cs typeface="Times New Roman" pitchFamily="18" charset="0"/>
              </a:rPr>
              <a:t>Үíýò öààñ íèéò àêòèâä ñóóðü îíä </a:t>
            </a:r>
            <a:r>
              <a:rPr lang="en-US" sz="2400" dirty="0" smtClean="0">
                <a:latin typeface="Times New Roman" pitchFamily="18" charset="0"/>
                <a:cs typeface="Times New Roman" pitchFamily="18" charset="0"/>
              </a:rPr>
              <a:t>7</a:t>
            </a:r>
            <a:r>
              <a:rPr lang="mn-MN"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9</a:t>
            </a:r>
            <a:r>
              <a:rPr lang="mn-MN" sz="2400" dirty="0" smtClean="0">
                <a:latin typeface="Times New Roman" pitchFamily="18" charset="0"/>
                <a:cs typeface="Times New Roman" pitchFamily="18" charset="0"/>
              </a:rPr>
              <a:t>% ýçýëæ áàéñàí áîë òàéëàíò îíä 1,</a:t>
            </a:r>
            <a:r>
              <a:rPr lang="en-US" sz="2400" dirty="0" smtClean="0">
                <a:latin typeface="Times New Roman" pitchFamily="18" charset="0"/>
                <a:cs typeface="Times New Roman" pitchFamily="18" charset="0"/>
              </a:rPr>
              <a:t>04</a:t>
            </a:r>
            <a:r>
              <a:rPr lang="mn-MN" sz="2400" dirty="0" smtClean="0">
                <a:latin typeface="Times New Roman" pitchFamily="18" charset="0"/>
                <a:cs typeface="Times New Roman" pitchFamily="18" charset="0"/>
              </a:rPr>
              <a:t>% áîëæ, буурсан байна. Зээл болон үнэт цаас нэмэгдсэнээр орлогын түвшин нэмэгдэх боломжтой болно.</a:t>
            </a:r>
          </a:p>
          <a:p>
            <a:pPr eaLnBrk="1" hangingPunct="1"/>
            <a:endParaRPr lang="mn-MN" sz="2400" dirty="0" smtClean="0">
              <a:latin typeface="Times New Roman Mon" pitchFamily="18" charset="-52"/>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Content Placeholder 3" descr="Untitled.png"/>
          <p:cNvPicPr>
            <a:picLocks noGrp="1" noChangeAspect="1"/>
          </p:cNvPicPr>
          <p:nvPr>
            <p:ph idx="1"/>
          </p:nvPr>
        </p:nvPicPr>
        <p:blipFill>
          <a:blip r:embed="rId2" cstate="print"/>
          <a:srcRect/>
          <a:stretch>
            <a:fillRect/>
          </a:stretch>
        </p:blipFill>
        <p:spPr>
          <a:xfrm>
            <a:off x="444500" y="1500188"/>
            <a:ext cx="8274050" cy="47148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Орлого оруулдаг активын бүтцээс харахад зээл суурь онд </a:t>
            </a:r>
            <a:r>
              <a:rPr lang="en-US" sz="2400" smtClean="0">
                <a:latin typeface="Times New Roman" pitchFamily="18" charset="0"/>
                <a:cs typeface="Times New Roman" pitchFamily="18" charset="0"/>
              </a:rPr>
              <a:t>56</a:t>
            </a:r>
            <a:r>
              <a:rPr lang="mn-MN" sz="2400" smtClean="0">
                <a:latin typeface="Times New Roman" pitchFamily="18" charset="0"/>
                <a:cs typeface="Times New Roman" pitchFamily="18" charset="0"/>
              </a:rPr>
              <a:t>,</a:t>
            </a:r>
            <a:r>
              <a:rPr lang="en-US" sz="2400" smtClean="0">
                <a:latin typeface="Times New Roman" pitchFamily="18" charset="0"/>
                <a:cs typeface="Times New Roman" pitchFamily="18" charset="0"/>
              </a:rPr>
              <a:t>7 </a:t>
            </a:r>
            <a:r>
              <a:rPr lang="ru-RU" sz="2400" smtClean="0">
                <a:latin typeface="Times New Roman" pitchFamily="18" charset="0"/>
                <a:cs typeface="Times New Roman" pitchFamily="18" charset="0"/>
              </a:rPr>
              <a:t>хувь эзэлж</a:t>
            </a:r>
            <a:r>
              <a:rPr lang="en-US" sz="2400" smtClean="0">
                <a:latin typeface="Times New Roman" pitchFamily="18" charset="0"/>
                <a:cs typeface="Times New Roman" pitchFamily="18" charset="0"/>
              </a:rPr>
              <a:t>, 15</a:t>
            </a:r>
            <a:r>
              <a:rPr lang="mn-MN" sz="2400" smtClean="0">
                <a:latin typeface="Times New Roman" pitchFamily="18" charset="0"/>
                <a:cs typeface="Times New Roman" pitchFamily="18" charset="0"/>
              </a:rPr>
              <a:t>,</a:t>
            </a:r>
            <a:r>
              <a:rPr lang="en-US" sz="2400" smtClean="0">
                <a:latin typeface="Times New Roman" pitchFamily="18" charset="0"/>
                <a:cs typeface="Times New Roman" pitchFamily="18" charset="0"/>
              </a:rPr>
              <a:t>04 </a:t>
            </a:r>
            <a:r>
              <a:rPr lang="ru-RU" sz="2400" smtClean="0">
                <a:latin typeface="Times New Roman" pitchFamily="18" charset="0"/>
                <a:cs typeface="Times New Roman" pitchFamily="18" charset="0"/>
              </a:rPr>
              <a:t>хувийн хурдтай өссөн байна</a:t>
            </a:r>
            <a:r>
              <a:rPr lang="mn-MN" sz="2400" smtClean="0">
                <a:latin typeface="Times New Roman" pitchFamily="18" charset="0"/>
                <a:cs typeface="Times New Roman" pitchFamily="18" charset="0"/>
              </a:rPr>
              <a:t>. Харин </a:t>
            </a:r>
            <a:r>
              <a:rPr lang="en-US" sz="2400" smtClean="0">
                <a:latin typeface="Times New Roman" pitchFamily="18" charset="0"/>
                <a:cs typeface="Times New Roman" pitchFamily="18" charset="0"/>
              </a:rPr>
              <a:t>  </a:t>
            </a:r>
            <a:r>
              <a:rPr lang="ru-RU" sz="2400" smtClean="0">
                <a:latin typeface="Times New Roman" pitchFamily="18" charset="0"/>
                <a:cs typeface="Times New Roman" pitchFamily="18" charset="0"/>
              </a:rPr>
              <a:t>үнэт цаас</a:t>
            </a:r>
            <a:r>
              <a:rPr lang="en-US" sz="2400" smtClean="0">
                <a:latin typeface="Times New Roman" pitchFamily="18" charset="0"/>
                <a:cs typeface="Times New Roman" pitchFamily="18" charset="0"/>
              </a:rPr>
              <a:t> орох орлого </a:t>
            </a:r>
            <a:r>
              <a:rPr lang="mn-MN" sz="2400" smtClean="0">
                <a:latin typeface="Times New Roman" pitchFamily="18" charset="0"/>
                <a:cs typeface="Times New Roman" pitchFamily="18" charset="0"/>
              </a:rPr>
              <a:t>буурсан байна. Гэвч үнэт цаасны орлого буурсан ч гадаадын банкин дах хадгаламж өссөн нь ерөнхийдөө банкны хамгийн гол орлого олох үйл ажиллагаа нь зээл гэдэг нь харагдаж байна. Үнэт цаасны үйл ажиллагааг төдийлөн идэвхтэй явуулдаггүй нь харагдаж байна. </a:t>
            </a:r>
          </a:p>
          <a:p>
            <a:pPr algn="just" eaLnBrk="1" hangingPunct="1"/>
            <a:r>
              <a:rPr lang="mn-MN" sz="2400" smtClean="0">
                <a:latin typeface="Times New Roman" pitchFamily="18" charset="0"/>
                <a:cs typeface="Times New Roman" pitchFamily="18" charset="0"/>
              </a:rPr>
              <a:t>Энэ нь банкны зүгээс зээлийн хүүгээр орлого олох бодлого барьж байгаатай холбоотой байж болох юм.  </a:t>
            </a:r>
          </a:p>
          <a:p>
            <a:pPr eaLnBrk="1" hangingPunct="1"/>
            <a:endParaRPr lang="mn-MN"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3" descr="Untitled.png"/>
          <p:cNvPicPr>
            <a:picLocks noGrp="1" noChangeAspect="1"/>
          </p:cNvPicPr>
          <p:nvPr>
            <p:ph idx="1"/>
          </p:nvPr>
        </p:nvPicPr>
        <p:blipFill>
          <a:blip r:embed="rId2" cstate="print"/>
          <a:srcRect/>
          <a:stretch>
            <a:fillRect/>
          </a:stretch>
        </p:blipFill>
        <p:spPr>
          <a:xfrm>
            <a:off x="214313" y="1714500"/>
            <a:ext cx="8929687" cy="3786188"/>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Үнэт цаасны хэмжээ нийт дүнгээрээ буурсан  байна. Энэ нь орлого оруулах актив буурахад нөлөөлсөн байж болно. Энэ бууралтанд  МБ-ны үнэт цаас бууралт  нөлөөлсөн байна.. Дээрх хүснэгтээс Ерөнхийд нь активын бүтцээс харахад банк үнэт цаасны үйл ажиллагааг төдийлөн идэвхтэй явуулдаггүй нь харагдаж байсан боловч цаашид энэ үйл ажиллагаа идэвхжүүлж орлого оруулдаг активийг нгэмэгдүүлэх шаардлагатай. Цаашид их хэмжээний илүүдэл нөөцөөсөө үнэт цаасанд байршуулж орлого олох үйл ажиллагааг идэвхтэй явуулах хэрэгтэй.</a:t>
            </a:r>
          </a:p>
          <a:p>
            <a:pPr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lstStyle/>
          <a:p>
            <a:pPr eaLnBrk="1" hangingPunct="1"/>
            <a:r>
              <a:rPr lang="mn-MN" sz="2000" smtClean="0">
                <a:latin typeface="Times New Roman" pitchFamily="18" charset="0"/>
                <a:cs typeface="Times New Roman" pitchFamily="18" charset="0"/>
              </a:rPr>
              <a:t>Үндсэн хөрөнгө тайлант онд нийт хэмжээгээрээ өссөн байна. Банк </a:t>
            </a:r>
            <a:r>
              <a:rPr lang="en-US" sz="2000" smtClean="0">
                <a:latin typeface="Times New Roman" pitchFamily="18" charset="0"/>
                <a:cs typeface="Times New Roman" pitchFamily="18" charset="0"/>
              </a:rPr>
              <a:t>  </a:t>
            </a:r>
            <a:r>
              <a:rPr lang="mn-MN" sz="2000" smtClean="0">
                <a:latin typeface="Times New Roman" pitchFamily="18" charset="0"/>
                <a:cs typeface="Times New Roman" pitchFamily="18" charset="0"/>
              </a:rPr>
              <a:t>цаашид өргөжин тэлэх бодлого баримталж байна.</a:t>
            </a:r>
            <a:br>
              <a:rPr lang="mn-MN" sz="2000" smtClean="0">
                <a:latin typeface="Times New Roman" pitchFamily="18" charset="0"/>
                <a:cs typeface="Times New Roman" pitchFamily="18" charset="0"/>
              </a:rPr>
            </a:br>
            <a:endParaRPr lang="mn-MN" sz="2000" smtClean="0">
              <a:latin typeface="Times New Roman" pitchFamily="18" charset="0"/>
              <a:cs typeface="Times New Roman" pitchFamily="18" charset="0"/>
            </a:endParaRPr>
          </a:p>
        </p:txBody>
      </p:sp>
      <p:pic>
        <p:nvPicPr>
          <p:cNvPr id="17411" name="Content Placeholder 3" descr="Untitled.png"/>
          <p:cNvPicPr>
            <a:picLocks noGrp="1" noChangeAspect="1"/>
          </p:cNvPicPr>
          <p:nvPr>
            <p:ph idx="4294967295"/>
          </p:nvPr>
        </p:nvPicPr>
        <p:blipFill>
          <a:blip r:embed="rId2" cstate="print"/>
          <a:srcRect/>
          <a:stretch>
            <a:fillRect/>
          </a:stretch>
        </p:blipFill>
        <p:spPr>
          <a:xfrm>
            <a:off x="357188" y="1924050"/>
            <a:ext cx="8786812" cy="3433763"/>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mn-MN" sz="3600" b="1" dirty="0" smtClean="0">
                <a:latin typeface="Times New Roman" pitchFamily="18" charset="0"/>
                <a:cs typeface="Times New Roman" pitchFamily="18" charset="0"/>
              </a:rPr>
              <a:t>Ýõ ¿¿ñâýðèéí á¿òöèéí øèíæèëãýý</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endParaRPr lang="mn-MN" dirty="0" smtClean="0">
              <a:latin typeface="Times New Roman" pitchFamily="18" charset="0"/>
              <a:cs typeface="Times New Roman" pitchFamily="18" charset="0"/>
            </a:endParaRPr>
          </a:p>
        </p:txBody>
      </p:sp>
      <p:pic>
        <p:nvPicPr>
          <p:cNvPr id="18435" name="Content Placeholder 3" descr="Untitled.png"/>
          <p:cNvPicPr>
            <a:picLocks noGrp="1" noChangeAspect="1"/>
          </p:cNvPicPr>
          <p:nvPr>
            <p:ph idx="1"/>
          </p:nvPr>
        </p:nvPicPr>
        <p:blipFill>
          <a:blip r:embed="rId2" cstate="print"/>
          <a:srcRect/>
          <a:stretch>
            <a:fillRect/>
          </a:stretch>
        </p:blipFill>
        <p:spPr>
          <a:xfrm>
            <a:off x="142875" y="2000250"/>
            <a:ext cx="8786813" cy="3005138"/>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 Эх үүсвэрийн бүтцээс харахад татан төвлөрүүлсэн хөрөнгө нь суурь онд 93.3 байсан бол тайлант онд 92.8 болж буурсан байна. Харин өөрийн хөрөнгө суурь онд 6.7 хувь байсан бол тайлант онп 7.2 болж өссөн байна. Мөн их хэмжээгээр татан төвлөрүүлсэн хөрөнгийг көв байршуулж чадахгүй бол алдагдалд орох аюултай.</a:t>
            </a:r>
          </a:p>
          <a:p>
            <a:pPr eaLnBrk="1" hangingPunct="1"/>
            <a:endParaRPr lang="mn-MN"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mn-MN" sz="2800" smtClean="0">
                <a:latin typeface="Times New Roman" pitchFamily="18" charset="0"/>
                <a:cs typeface="Times New Roman" pitchFamily="18" charset="0"/>
              </a:rPr>
              <a:t> </a:t>
            </a:r>
            <a:r>
              <a:rPr lang="mn-MN" sz="2800" b="1" smtClean="0">
                <a:latin typeface="Times New Roman" pitchFamily="18" charset="0"/>
                <a:cs typeface="Times New Roman" pitchFamily="18" charset="0"/>
              </a:rPr>
              <a:t>Татан төвлөрүүлсэн хөрөнгө</a:t>
            </a:r>
            <a:endParaRPr lang="mn-MN" sz="2800" smtClean="0">
              <a:latin typeface="Times New Roman" pitchFamily="18" charset="0"/>
              <a:cs typeface="Times New Roman" pitchFamily="18" charset="0"/>
            </a:endParaRPr>
          </a:p>
        </p:txBody>
      </p:sp>
      <p:pic>
        <p:nvPicPr>
          <p:cNvPr id="20483" name="Content Placeholder 3" descr="Untitled.png"/>
          <p:cNvPicPr>
            <a:picLocks noGrp="1" noChangeAspect="1"/>
          </p:cNvPicPr>
          <p:nvPr>
            <p:ph idx="1"/>
          </p:nvPr>
        </p:nvPicPr>
        <p:blipFill>
          <a:blip r:embed="rId2" cstate="print"/>
          <a:srcRect/>
          <a:stretch>
            <a:fillRect/>
          </a:stretch>
        </p:blipFill>
        <p:spPr>
          <a:xfrm>
            <a:off x="246063" y="1714500"/>
            <a:ext cx="8534400" cy="4357688"/>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p:txBody>
          <a:bodyPr/>
          <a:lstStyle/>
          <a:p>
            <a:pPr algn="just" eaLnBrk="1" hangingPunct="1"/>
            <a:r>
              <a:rPr lang="ms-MY" sz="2400" dirty="0" smtClean="0">
                <a:latin typeface="Times New Roman" pitchFamily="18" charset="0"/>
                <a:cs typeface="Times New Roman" pitchFamily="18" charset="0"/>
              </a:rPr>
              <a:t>Òàòàí òºâëºð¿¿ëñýí õºðºíãèéí á¿òöýýñ õàðàõàä õàðèëöàõûí </a:t>
            </a:r>
            <a:r>
              <a:rPr lang="mn-MN" sz="2400" dirty="0" smtClean="0">
                <a:latin typeface="Times New Roman" pitchFamily="18" charset="0"/>
                <a:cs typeface="Times New Roman" pitchFamily="18" charset="0"/>
              </a:rPr>
              <a:t>бууралтын</a:t>
            </a:r>
            <a:r>
              <a:rPr lang="ms-MY" sz="2400" dirty="0" smtClean="0">
                <a:latin typeface="Times New Roman" pitchFamily="18" charset="0"/>
                <a:cs typeface="Times New Roman" pitchFamily="18" charset="0"/>
              </a:rPr>
              <a:t> õóðä (</a:t>
            </a:r>
            <a:r>
              <a:rPr lang="mn-MN" sz="2400" dirty="0" smtClean="0">
                <a:latin typeface="Times New Roman" pitchFamily="18" charset="0"/>
                <a:cs typeface="Times New Roman" pitchFamily="18" charset="0"/>
              </a:rPr>
              <a:t>3</a:t>
            </a:r>
            <a:r>
              <a:rPr lang="ms-MY" sz="2400" dirty="0" smtClean="0">
                <a:latin typeface="Times New Roman" pitchFamily="18" charset="0"/>
                <a:cs typeface="Times New Roman" pitchFamily="18" charset="0"/>
              </a:rPr>
              <a:t>.6%), õàäãàëàìæèéí ºñºëòèéí õóðä  (16,7%) íü íèéò òàòàí òºâëºð¿¿ëñýí õºðºíãèéí õóðäààñ (</a:t>
            </a:r>
            <a:r>
              <a:rPr lang="en-US" sz="2400" dirty="0" smtClean="0">
                <a:latin typeface="Times New Roman" pitchFamily="18" charset="0"/>
                <a:cs typeface="Times New Roman" pitchFamily="18" charset="0"/>
              </a:rPr>
              <a:t>177</a:t>
            </a:r>
            <a:r>
              <a:rPr lang="ms-MY" sz="2400" dirty="0" smtClean="0">
                <a:latin typeface="Times New Roman" pitchFamily="18" charset="0"/>
                <a:cs typeface="Times New Roman" pitchFamily="18" charset="0"/>
              </a:rPr>
              <a:t>%) ò¿ð¿¿ëæ áàéíà. õàäãàëàìæ íü õàðèëöàõûã áîäâîë èë¿¿ òîãòâîðòîé ýõ ¿¿ñâýð ó÷èð íèéò òàòàí òºâëºð¿¿ëñýí õºðºíãèéí 44,1%-èéã ýçýëæ áàéãàà íü ñàéí ¿ç¿¿ëýëò þì.  </a:t>
            </a:r>
            <a:endParaRPr lang="mn-MN" sz="2400" dirty="0" smtClean="0">
              <a:latin typeface="Times New Roman" pitchFamily="18" charset="0"/>
              <a:cs typeface="Times New Roman" pitchFamily="18" charset="0"/>
            </a:endParaRPr>
          </a:p>
          <a:p>
            <a:pPr eaLnBrk="1" hangingPunct="1"/>
            <a:endParaRPr lang="mn-MN"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ru-RU" sz="3200" b="1" dirty="0" smtClean="0">
                <a:latin typeface="Times New Roman" pitchFamily="18" charset="0"/>
                <a:cs typeface="Times New Roman" pitchFamily="18" charset="0"/>
              </a:rPr>
              <a:t>Банкны орлого зардлын</a:t>
            </a:r>
            <a:r>
              <a:rPr lang="ru-RU" sz="3200"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á¿òöèéí øèíæèëãýý</a:t>
            </a:r>
            <a:endParaRPr lang="mn-MN" sz="3200" dirty="0" smtClean="0">
              <a:latin typeface="Times New Roman" pitchFamily="18" charset="0"/>
              <a:cs typeface="Times New Roman" pitchFamily="18" charset="0"/>
            </a:endParaRPr>
          </a:p>
        </p:txBody>
      </p:sp>
      <p:pic>
        <p:nvPicPr>
          <p:cNvPr id="22531" name="Content Placeholder 4" descr="Untitled.png"/>
          <p:cNvPicPr>
            <a:picLocks noGrp="1" noChangeAspect="1"/>
          </p:cNvPicPr>
          <p:nvPr>
            <p:ph idx="1"/>
          </p:nvPr>
        </p:nvPicPr>
        <p:blipFill>
          <a:blip r:embed="rId2" cstate="print"/>
          <a:srcRect/>
          <a:stretch>
            <a:fillRect/>
          </a:stretch>
        </p:blipFill>
        <p:spPr>
          <a:xfrm>
            <a:off x="428625" y="1785938"/>
            <a:ext cx="8521700" cy="3379787"/>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p:txBody>
          <a:bodyPr/>
          <a:lstStyle/>
          <a:p>
            <a:pPr algn="just" eaLnBrk="1" hangingPunct="1"/>
            <a:r>
              <a:rPr lang="en-US" sz="2400" dirty="0" err="1" smtClean="0">
                <a:latin typeface="Times New Roman" pitchFamily="18" charset="0"/>
                <a:cs typeface="Times New Roman" pitchFamily="18" charset="0"/>
              </a:rPr>
              <a:t>Áàíêíû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îðëîãûí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åðºíõèé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á¿òöèéã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õàðàõàä</a:t>
            </a:r>
            <a:r>
              <a:rPr lang="en-US" sz="2400" dirty="0" smtClean="0">
                <a:latin typeface="Times New Roman" pitchFamily="18" charset="0"/>
                <a:cs typeface="Times New Roman" pitchFamily="18" charset="0"/>
              </a:rPr>
              <a:t> õ¿¿</a:t>
            </a:r>
            <a:r>
              <a:rPr lang="en-US" sz="2400" dirty="0" err="1" smtClean="0">
                <a:latin typeface="Times New Roman" pitchFamily="18" charset="0"/>
                <a:cs typeface="Times New Roman" pitchFamily="18" charset="0"/>
              </a:rPr>
              <a:t>ãèéí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èõýíõ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õýñãèéã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áóþó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тайлант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74,64%-</a:t>
            </a:r>
            <a:r>
              <a:rPr lang="en-US" sz="2400" dirty="0" err="1" smtClean="0">
                <a:latin typeface="Times New Roman" pitchFamily="18" charset="0"/>
                <a:cs typeface="Times New Roman" pitchFamily="18" charset="0"/>
              </a:rPr>
              <a:t>èéã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ýçýëæ</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áàéíà</a:t>
            </a:r>
            <a:r>
              <a:rPr lang="en-US" sz="2400" dirty="0" smtClean="0">
                <a:latin typeface="Times New Roman" pitchFamily="18" charset="0"/>
                <a:cs typeface="Times New Roman" pitchFamily="18" charset="0"/>
              </a:rPr>
              <a:t>. Õ¿¿</a:t>
            </a:r>
            <a:r>
              <a:rPr lang="en-US" sz="2400" dirty="0" err="1" smtClean="0">
                <a:latin typeface="Times New Roman" pitchFamily="18" charset="0"/>
                <a:cs typeface="Times New Roman" pitchFamily="18" charset="0"/>
              </a:rPr>
              <a:t>ãèéí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öààøèä</a:t>
            </a:r>
            <a:r>
              <a:rPr lang="en-US" sz="2400" dirty="0" smtClean="0">
                <a:latin typeface="Times New Roman" pitchFamily="18" charset="0"/>
                <a:cs typeface="Times New Roman" pitchFamily="18" charset="0"/>
              </a:rPr>
              <a:t> º</a:t>
            </a:r>
            <a:r>
              <a:rPr lang="en-US" sz="2400" dirty="0" err="1" smtClean="0">
                <a:latin typeface="Times New Roman" pitchFamily="18" charset="0"/>
                <a:cs typeface="Times New Roman" pitchFamily="18" charset="0"/>
              </a:rPr>
              <a:t>ñºõ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õàíäëàãàòàé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áàéãàà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õàðàãäàæ</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áàéíà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íýýñ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õàðàõàä</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áàíê</a:t>
            </a:r>
            <a:r>
              <a:rPr lang="en-US" sz="2400" dirty="0" smtClean="0">
                <a:latin typeface="Times New Roman" pitchFamily="18" charset="0"/>
                <a:cs typeface="Times New Roman" pitchFamily="18" charset="0"/>
              </a:rPr>
              <a:t> õ¿¿</a:t>
            </a:r>
            <a:r>
              <a:rPr lang="en-US" sz="2400" dirty="0" err="1" smtClean="0">
                <a:latin typeface="Times New Roman" pitchFamily="18" charset="0"/>
                <a:cs typeface="Times New Roman" pitchFamily="18" charset="0"/>
              </a:rPr>
              <a:t>ãèéí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îëîõ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éë</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àæèëëàãàà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èäýâõòýé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ÿâóóëñàí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áàéíà.Õ</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ãèéí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áóñ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ñóóðü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îíä</a:t>
            </a:r>
            <a:r>
              <a:rPr lang="en-US" sz="2400" dirty="0" smtClean="0">
                <a:latin typeface="Times New Roman" pitchFamily="18" charset="0"/>
                <a:cs typeface="Times New Roman" pitchFamily="18" charset="0"/>
              </a:rPr>
              <a:t> 26,10%, </a:t>
            </a:r>
            <a:r>
              <a:rPr lang="en-US" sz="2400" dirty="0" err="1" smtClean="0">
                <a:latin typeface="Times New Roman" pitchFamily="18" charset="0"/>
                <a:cs typeface="Times New Roman" pitchFamily="18" charset="0"/>
              </a:rPr>
              <a:t>òàéëàíò</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îíä</a:t>
            </a:r>
            <a:r>
              <a:rPr lang="en-US" sz="2400" dirty="0" smtClean="0">
                <a:latin typeface="Times New Roman" pitchFamily="18" charset="0"/>
                <a:cs typeface="Times New Roman" pitchFamily="18" charset="0"/>
              </a:rPr>
              <a:t> 25,36% </a:t>
            </a:r>
            <a:r>
              <a:rPr lang="en-US" sz="2400" dirty="0" err="1" smtClean="0">
                <a:latin typeface="Times New Roman" pitchFamily="18" charset="0"/>
                <a:cs typeface="Times New Roman" pitchFamily="18" charset="0"/>
              </a:rPr>
              <a:t>áîëæ</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íèéò</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îðëîãîä</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ýçëýõ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õóâü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áóóðñàí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áàéíà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íýýñ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õàðàõàä</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îðëîãî</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öààøèä</a:t>
            </a:r>
            <a:r>
              <a:rPr lang="en-US" sz="2400" dirty="0" smtClean="0">
                <a:latin typeface="Times New Roman" pitchFamily="18" charset="0"/>
                <a:cs typeface="Times New Roman" pitchFamily="18" charset="0"/>
              </a:rPr>
              <a:t> º</a:t>
            </a:r>
            <a:r>
              <a:rPr lang="en-US" sz="2400" dirty="0" err="1" smtClean="0">
                <a:latin typeface="Times New Roman" pitchFamily="18" charset="0"/>
                <a:cs typeface="Times New Roman" pitchFamily="18" charset="0"/>
              </a:rPr>
              <a:t>ñºõ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õàíäëàãàòàé</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íü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àæèãëàãäàæ</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áàéíà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Ìºí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áàíê</a:t>
            </a:r>
            <a:r>
              <a:rPr lang="en-US" sz="2400" dirty="0" smtClean="0">
                <a:latin typeface="Times New Roman" pitchFamily="18" charset="0"/>
                <a:cs typeface="Times New Roman" pitchFamily="18" charset="0"/>
              </a:rPr>
              <a:t> õ¿¿</a:t>
            </a:r>
            <a:r>
              <a:rPr lang="en-US" sz="2400" dirty="0" err="1" smtClean="0">
                <a:latin typeface="Times New Roman" pitchFamily="18" charset="0"/>
                <a:cs typeface="Times New Roman" pitchFamily="18" charset="0"/>
              </a:rPr>
              <a:t>ãèéí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áóñ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îðëîãын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жин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харагдах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орлого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олох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ажиллагаа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идэвхтэй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явуулдагийг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endParaRPr lang="mn-MN" sz="2400" dirty="0" smtClean="0">
              <a:latin typeface="Times New Roman" pitchFamily="18" charset="0"/>
              <a:cs typeface="Times New Roman" pitchFamily="18" charset="0"/>
            </a:endParaRPr>
          </a:p>
          <a:p>
            <a:pPr algn="just" eaLnBrk="1" hangingPunct="1"/>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Content Placeholder 3" descr="Untitled.png"/>
          <p:cNvPicPr>
            <a:picLocks noGrp="1" noChangeAspect="1"/>
          </p:cNvPicPr>
          <p:nvPr>
            <p:ph idx="1"/>
          </p:nvPr>
        </p:nvPicPr>
        <p:blipFill>
          <a:blip r:embed="rId2" cstate="print"/>
          <a:srcRect/>
          <a:stretch>
            <a:fillRect/>
          </a:stretch>
        </p:blipFill>
        <p:spPr>
          <a:xfrm>
            <a:off x="714375" y="1533525"/>
            <a:ext cx="7858125" cy="4897438"/>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algn="just" eaLnBrk="1" hangingPunct="1"/>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орлогын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бүтцээс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харахад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орлого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тайлант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орлогын</a:t>
            </a:r>
            <a:r>
              <a:rPr lang="en-US" sz="2400" dirty="0" smtClean="0">
                <a:latin typeface="Times New Roman" pitchFamily="18" charset="0"/>
                <a:cs typeface="Times New Roman" pitchFamily="18" charset="0"/>
              </a:rPr>
              <a:t> 91,14% </a:t>
            </a:r>
            <a:r>
              <a:rPr lang="en-US" sz="2400" dirty="0" err="1" smtClean="0">
                <a:latin typeface="Times New Roman" pitchFamily="18" charset="0"/>
                <a:cs typeface="Times New Roman" pitchFamily="18" charset="0"/>
              </a:rPr>
              <a:t>хувийг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эзэлж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ажиллааг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маш</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идэвхтэй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явуулж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харуулж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байна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үнэт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цаасны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орлго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тайлан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мөнгөн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дүнгээрээ</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хэмжээгээр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өссөн</a:t>
            </a:r>
            <a:r>
              <a:rPr lang="en-US" sz="2400" dirty="0" smtClean="0">
                <a:latin typeface="Times New Roman" pitchFamily="18" charset="0"/>
                <a:cs typeface="Times New Roman" pitchFamily="18" charset="0"/>
              </a:rPr>
              <a:t> ч </a:t>
            </a:r>
            <a:r>
              <a:rPr lang="en-US" sz="2400" dirty="0" err="1" smtClean="0">
                <a:latin typeface="Times New Roman" pitchFamily="18" charset="0"/>
                <a:cs typeface="Times New Roman" pitchFamily="18" charset="0"/>
              </a:rPr>
              <a:t>нийт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хүүгийн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орлогын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өсөлтийн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хурдыг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гүйцэхгүй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байгаа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эрэлт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хэрэгцээг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хангахад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чиглэсэн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зээл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хэмжээгээр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олгосон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явдал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юм</a:t>
            </a:r>
            <a:r>
              <a:rPr lang="en-US" sz="2400" dirty="0" smtClean="0">
                <a:latin typeface="Times New Roman" pitchFamily="18" charset="0"/>
                <a:cs typeface="Times New Roman" pitchFamily="18" charset="0"/>
              </a:rPr>
              <a:t>. </a:t>
            </a:r>
            <a:endParaRPr lang="mn-MN" sz="2400" dirty="0" smtClean="0">
              <a:latin typeface="Times New Roman" pitchFamily="18" charset="0"/>
              <a:cs typeface="Times New Roman" pitchFamily="18" charset="0"/>
            </a:endParaRPr>
          </a:p>
          <a:p>
            <a:pPr algn="just" eaLnBrk="1" hangingPunct="1"/>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Content Placeholder 3" descr="Untitled.png"/>
          <p:cNvPicPr>
            <a:picLocks noGrp="1" noChangeAspect="1"/>
          </p:cNvPicPr>
          <p:nvPr>
            <p:ph idx="1"/>
          </p:nvPr>
        </p:nvPicPr>
        <p:blipFill>
          <a:blip r:embed="rId2" cstate="print"/>
          <a:srcRect/>
          <a:stretch>
            <a:fillRect/>
          </a:stretch>
        </p:blipFill>
        <p:spPr>
          <a:xfrm>
            <a:off x="214313" y="1143000"/>
            <a:ext cx="8715375" cy="528955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mn-MN" smtClean="0"/>
          </a:p>
        </p:txBody>
      </p:sp>
      <p:sp>
        <p:nvSpPr>
          <p:cNvPr id="27651"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Õ¿¿ãèéí áóñ îðëîãûí á¿òöèéã õàðàõàä шимтгэл хураамжийн орлого нийт хүүгийн бус орлогын тайлант онд 92,42%-ийг эзэлж, энэ нь нийт хүүгийн бус орлогын өсөлтийн хурдаас түрүүлж байна. ¯¿íýýñ õàðàõàä áàíê маш олон салбар нэгжтэй, түгээрээ дамжуулж маш олон харилцагчтайг харуулж байна. </a:t>
            </a:r>
          </a:p>
          <a:p>
            <a:pPr algn="just" eaLnBrk="1" hangingPunct="1"/>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Content Placeholder 3" descr="Untitled.png"/>
          <p:cNvPicPr>
            <a:picLocks noGrp="1" noChangeAspect="1"/>
          </p:cNvPicPr>
          <p:nvPr>
            <p:ph idx="1"/>
          </p:nvPr>
        </p:nvPicPr>
        <p:blipFill>
          <a:blip r:embed="rId2" cstate="print"/>
          <a:srcRect/>
          <a:stretch>
            <a:fillRect/>
          </a:stretch>
        </p:blipFill>
        <p:spPr>
          <a:xfrm>
            <a:off x="77788" y="2500313"/>
            <a:ext cx="9024937" cy="2714625"/>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Нийт зардлын бүтцэд хүүгийн зардал 45,08% болон 46,07%-ийг эзэлж байна. Нийт зардлын дүн өсөхөд хүүгийн болон хүүгийн бус зардàë õî¸óëàà өсөлтºä нөлөөлсөн байна. Хүүгийн бус зардал нийт зардалд дийлэнх хэсгийг эзэлж байгаа ба өсөлтийн хурд нь хүүгийн зардлын өсөлтийн хурдаас бага байна. </a:t>
            </a:r>
          </a:p>
          <a:p>
            <a:pPr algn="just" eaLnBrk="1" hangingPunct="1"/>
            <a:endParaRPr lang="mn-MN" sz="2400" dirty="0" smtClean="0">
              <a:latin typeface="Times New Roman Mon" pitchFamily="18" charset="-52"/>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3" descr="Untitled.png"/>
          <p:cNvPicPr>
            <a:picLocks noGrp="1" noChangeAspect="1"/>
          </p:cNvPicPr>
          <p:nvPr>
            <p:ph idx="1"/>
          </p:nvPr>
        </p:nvPicPr>
        <p:blipFill>
          <a:blip r:embed="rId2" cstate="print"/>
          <a:srcRect/>
          <a:stretch>
            <a:fillRect/>
          </a:stretch>
        </p:blipFill>
        <p:spPr>
          <a:xfrm>
            <a:off x="1000125" y="1571625"/>
            <a:ext cx="7358063" cy="4886325"/>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mn-MN" smtClean="0"/>
          </a:p>
        </p:txBody>
      </p:sp>
      <p:sp>
        <p:nvSpPr>
          <p:cNvPr id="31747"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Нийт хүүгийн зардлын ихэнх хувийг хадгаламжийн дансны хүүгийн зардал эзэлж байна. Энэ нь банк эх үүсвэрийхээ ихэнх хэсгийг харилцах болон хадгаламжаар татäàãòàé õîëáîîòîé.. хадгаламжийн өсөлтийн хурд харилцахынхаас их байсан мөн хадгаламжинд төлөх хүүгийн зардлын өсөлтийн хувь илүү байгаа нь хадгаламжийг илүү өндөр өртөгтэйгээр татдагийг харуулж байна.   Áàíêíû õàäãàëàìæèä òºëºõ õ¿¿ãèéí çàðäàë íèéò çàðäëûí èõýíõ õýñãèéã ýçýëæ áàéãàà íü áàíê õàäãàëàìæèéã ºíäºð ºðòºãòýéãýýð òàòäàãèéã õàðóóëæ áàéíà. өндөр өртгөөр татаж байгаа эх үүхвэрийг оновстой байршуулах нь чухал юм.</a:t>
            </a:r>
          </a:p>
          <a:p>
            <a:pPr algn="just" eaLnBrk="1" hangingPunct="1"/>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3" descr="Untitled.png"/>
          <p:cNvPicPr>
            <a:picLocks noGrp="1" noChangeAspect="1"/>
          </p:cNvPicPr>
          <p:nvPr>
            <p:ph idx="1"/>
          </p:nvPr>
        </p:nvPicPr>
        <p:blipFill>
          <a:blip r:embed="rId2" cstate="print"/>
          <a:srcRect/>
          <a:stretch>
            <a:fillRect/>
          </a:stretch>
        </p:blipFill>
        <p:spPr>
          <a:xfrm>
            <a:off x="206375" y="1857375"/>
            <a:ext cx="8756650" cy="40005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endParaRPr lang="mn-MN" smtClean="0"/>
          </a:p>
        </p:txBody>
      </p:sp>
      <p:sp>
        <p:nvSpPr>
          <p:cNvPr id="33795"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Íèéò õ¿¿ãèéí áóñ çàðäëûí äèéëýíõ õýñãèéã бусад çàðäëóóä ýçýëæ áàéíà.  Ýíý íü öààøèëáàë áàíêíû îðëîãî áóóðàõàä íºëººëíº. Тайлан онд аæèë÷èäòàé õîëáîîòîé çàðäàë мөн áóñàä çàðäàë ºññºí áàéíà.  Äýýðõ á¿òöýýñ õàðàõàä íèéò õ¿¿ãèéí áóñ çàðäàë öààøèä ºñºõ õàíäëàãàòàé байна. Банк ажилчидынхаа нийгмийн асуудал болн хангамжинд ахнаарч эхэлж байна гэж хэлж болохоор байна. </a:t>
            </a:r>
          </a:p>
          <a:p>
            <a:pPr algn="just" eaLnBrk="1" hangingPunct="1"/>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descr="Untitled.png"/>
          <p:cNvPicPr>
            <a:picLocks noGrp="1" noChangeAspect="1"/>
          </p:cNvPicPr>
          <p:nvPr>
            <p:ph idx="1"/>
          </p:nvPr>
        </p:nvPicPr>
        <p:blipFill>
          <a:blip r:embed="rId2" cstate="print"/>
          <a:srcRect/>
          <a:stretch>
            <a:fillRect/>
          </a:stretch>
        </p:blipFill>
        <p:spPr>
          <a:xfrm>
            <a:off x="214313" y="1928813"/>
            <a:ext cx="8715375" cy="3119437"/>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Үндсэн үйл ажиллагааны зардал 73,26 % болон 76,06%-èéã òóñ òóñ эзэлж байна. Үндсэн үйл ажиллагааны зардал 135%-ийн хурдтай өссөн байна. Үндсэн бус үйл ажиллагааны зардал мөнгөн дүнгээрээ өссөн үзүүлэлттэй байна. </a:t>
            </a:r>
          </a:p>
          <a:p>
            <a:pPr algn="just" eaLnBrk="1" hangingPunct="1"/>
            <a:endParaRPr lang="mn-MN" sz="2400" dirty="0" smtClean="0">
              <a:latin typeface="Times New Roman Mon" pitchFamily="18" charset="-52"/>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mn-MN" sz="3600" b="1" smtClean="0">
                <a:latin typeface="Times New Roman" pitchFamily="18" charset="0"/>
                <a:cs typeface="Times New Roman" pitchFamily="18" charset="0"/>
              </a:rPr>
              <a:t>Дүгнэлт</a:t>
            </a:r>
            <a:endParaRPr lang="mn-MN" sz="3600" smtClean="0">
              <a:latin typeface="Times New Roman" pitchFamily="18" charset="0"/>
              <a:cs typeface="Times New Roman" pitchFamily="18" charset="0"/>
            </a:endParaRPr>
          </a:p>
        </p:txBody>
      </p:sp>
      <p:sp>
        <p:nvSpPr>
          <p:cNvPr id="36867"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Капитрон банкны 20</a:t>
            </a:r>
            <a:r>
              <a:rPr lang="en-US" sz="2400" dirty="0" smtClean="0">
                <a:latin typeface="Times New Roman" pitchFamily="18" charset="0"/>
                <a:cs typeface="Times New Roman" pitchFamily="18" charset="0"/>
              </a:rPr>
              <a:t>11</a:t>
            </a:r>
            <a:r>
              <a:rPr lang="mn-MN" sz="2400" dirty="0" smtClean="0">
                <a:latin typeface="Times New Roman" pitchFamily="18" charset="0"/>
                <a:cs typeface="Times New Roman" pitchFamily="18" charset="0"/>
              </a:rPr>
              <a:t>, 20</a:t>
            </a:r>
            <a:r>
              <a:rPr lang="en-US" sz="2400" dirty="0" smtClean="0">
                <a:latin typeface="Times New Roman" pitchFamily="18" charset="0"/>
                <a:cs typeface="Times New Roman" pitchFamily="18" charset="0"/>
              </a:rPr>
              <a:t>12 </a:t>
            </a:r>
            <a:r>
              <a:rPr lang="mn-MN" sz="2400" dirty="0" smtClean="0">
                <a:latin typeface="Times New Roman" pitchFamily="18" charset="0"/>
                <a:cs typeface="Times New Roman" pitchFamily="18" charset="0"/>
              </a:rPr>
              <a:t>оны тайлан дээр шинжилгээ хийлээ.  Активын ерөнхий бүтцээс харахад нийт активын ихэнх хэсгийг зээл болон үнэт цаас эзэлж байгаа ба активын бүтэц зохистой байна. </a:t>
            </a:r>
          </a:p>
          <a:p>
            <a:pPr algn="just" eaLnBrk="1" hangingPunct="1"/>
            <a:r>
              <a:rPr lang="mn-MN" sz="2400" dirty="0" smtClean="0">
                <a:latin typeface="Times New Roman" pitchFamily="18" charset="0"/>
                <a:cs typeface="Times New Roman" pitchFamily="18" charset="0"/>
              </a:rPr>
              <a:t>Зýýë ñóóðü îíä 55,74% ýçýëæ áàéñàí áîë òàéëàíò îíä 62,93% áîëæ 21,89%-èéí õóðäòàéãààð ºññºí áàéíà.  Энэ нь банк зээлийн үйл ажиллагааг идэвхитэй явуулж байгааг харуулж байгаа бөгөөд банк зээлээс орлого олох бодлого  голлож баримталж байгааг харуулж  байна. Орлого оруулах активын хувьд тайлант онд өссөн үзүүлэлттэй байгаа юм. </a:t>
            </a:r>
          </a:p>
          <a:p>
            <a:pPr algn="just" eaLnBrk="1" hangingPunct="1"/>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a:xfrm>
            <a:off x="428596" y="1571612"/>
            <a:ext cx="8229600" cy="4525963"/>
          </a:xfrm>
        </p:spPr>
        <p:txBody>
          <a:bodyPr/>
          <a:lstStyle/>
          <a:p>
            <a:pPr algn="just" eaLnBrk="1" hangingPunct="1"/>
            <a:r>
              <a:rPr lang="mn-MN" sz="2000" dirty="0" smtClean="0">
                <a:latin typeface="Times New Roman" pitchFamily="18" charset="0"/>
                <a:cs typeface="Times New Roman" pitchFamily="18" charset="0"/>
              </a:rPr>
              <a:t>Эх үүсвэрийн бүтэцэд хадгаламж голлох байрыг эзэлж байгаа нь нэг талаасаа банкны хувьд тогтвортой эх үүсвэрээр хангагдаж байгаа ч, нөгөө талаасаа хадгаламж нь өндөр өртөгтэй байдаг учир оновчтой байршуулах асуудал чухал юм.  </a:t>
            </a:r>
          </a:p>
          <a:p>
            <a:pPr algn="just" eaLnBrk="1" hangingPunct="1"/>
            <a:r>
              <a:rPr lang="en-US" sz="2000" dirty="0" smtClean="0">
                <a:latin typeface="Times New Roman" pitchFamily="18" charset="0"/>
                <a:cs typeface="Times New Roman" pitchFamily="18" charset="0"/>
              </a:rPr>
              <a:t>2011 </a:t>
            </a:r>
            <a:r>
              <a:rPr lang="en-US" sz="2000" dirty="0" err="1" smtClean="0">
                <a:latin typeface="Times New Roman" pitchFamily="18" charset="0"/>
                <a:cs typeface="Times New Roman" pitchFamily="18" charset="0"/>
              </a:rPr>
              <a:t>îíä</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òàòàí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òºâëºð</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ëñýí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õºðºíãèéã</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74</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ийг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îðëîãî</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îðóóëäàã</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àêòèâò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áàéðøóóëæ</a:t>
            </a:r>
            <a:endParaRPr lang="mn-MN" sz="2000" dirty="0" smtClean="0">
              <a:latin typeface="Times New Roman" pitchFamily="18" charset="0"/>
              <a:cs typeface="Times New Roman" pitchFamily="18" charset="0"/>
            </a:endParaRPr>
          </a:p>
          <a:p>
            <a:pPr algn="just" eaLnBrk="1" hangingPunct="1"/>
            <a:r>
              <a:rPr lang="en-US" sz="2000" dirty="0" err="1" smtClean="0">
                <a:latin typeface="Times New Roman" pitchFamily="18" charset="0"/>
                <a:cs typeface="Times New Roman" pitchFamily="18" charset="0"/>
              </a:rPr>
              <a:t>áàéñàí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áîë</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òàéëàíò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îíä</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ýíý</a:t>
            </a:r>
            <a:r>
              <a:rPr lang="en-US" sz="2000" dirty="0" smtClean="0">
                <a:latin typeface="Times New Roman" pitchFamily="18" charset="0"/>
                <a:cs typeface="Times New Roman" pitchFamily="18" charset="0"/>
              </a:rPr>
              <a:t> ¿ç¿¿</a:t>
            </a:r>
            <a:r>
              <a:rPr lang="en-US" sz="2000" dirty="0" err="1" smtClean="0">
                <a:latin typeface="Times New Roman" pitchFamily="18" charset="0"/>
                <a:cs typeface="Times New Roman" pitchFamily="18" charset="0"/>
              </a:rPr>
              <a:t>ëýëò</a:t>
            </a:r>
            <a:r>
              <a:rPr lang="en-US" sz="2000" dirty="0" smtClean="0">
                <a:latin typeface="Times New Roman" pitchFamily="18" charset="0"/>
                <a:cs typeface="Times New Roman" pitchFamily="18" charset="0"/>
              </a:rPr>
              <a:t> ºñ÷ </a:t>
            </a:r>
            <a:r>
              <a:rPr lang="en-US" sz="2000" b="1" dirty="0" smtClean="0">
                <a:latin typeface="Times New Roman" pitchFamily="18" charset="0"/>
                <a:cs typeface="Times New Roman" pitchFamily="18" charset="0"/>
              </a:rPr>
              <a:t>79</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áîëñîí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áàéãàà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íü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îðëîãî</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îðóóëäàã</a:t>
            </a:r>
            <a:endParaRPr lang="mn-MN" sz="2000" dirty="0" smtClean="0">
              <a:latin typeface="Times New Roman" pitchFamily="18" charset="0"/>
              <a:cs typeface="Times New Roman" pitchFamily="18" charset="0"/>
            </a:endParaRPr>
          </a:p>
          <a:p>
            <a:pPr algn="just" eaLnBrk="1" hangingPunct="1"/>
            <a:r>
              <a:rPr lang="en-US" sz="2000" dirty="0" err="1" smtClean="0">
                <a:latin typeface="Times New Roman" pitchFamily="18" charset="0"/>
                <a:cs typeface="Times New Roman" pitchFamily="18" charset="0"/>
              </a:rPr>
              <a:t>àêòèâûí</a:t>
            </a:r>
            <a:r>
              <a:rPr lang="en-US" sz="2000" dirty="0" smtClean="0">
                <a:latin typeface="Times New Roman" pitchFamily="18" charset="0"/>
                <a:cs typeface="Times New Roman" pitchFamily="18" charset="0"/>
              </a:rPr>
              <a:t> º</a:t>
            </a:r>
            <a:r>
              <a:rPr lang="en-US" sz="2000" dirty="0" err="1" smtClean="0">
                <a:latin typeface="Times New Roman" pitchFamily="18" charset="0"/>
                <a:cs typeface="Times New Roman" pitchFamily="18" charset="0"/>
              </a:rPr>
              <a:t>ñºëò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íü</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òàòàí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òºâëºð</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ëñýí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õºðºíãèéí</a:t>
            </a:r>
            <a:r>
              <a:rPr lang="en-US" sz="2000" dirty="0" smtClean="0">
                <a:latin typeface="Times New Roman" pitchFamily="18" charset="0"/>
                <a:cs typeface="Times New Roman" pitchFamily="18" charset="0"/>
              </a:rPr>
              <a:t> º</a:t>
            </a:r>
            <a:r>
              <a:rPr lang="en-US" sz="2000" dirty="0" err="1" smtClean="0">
                <a:latin typeface="Times New Roman" pitchFamily="18" charset="0"/>
                <a:cs typeface="Times New Roman" pitchFamily="18" charset="0"/>
              </a:rPr>
              <a:t>ñºëò</a:t>
            </a:r>
            <a:r>
              <a:rPr lang="en-US" sz="2000" dirty="0" smtClean="0">
                <a:latin typeface="Times New Roman" pitchFamily="18" charset="0"/>
                <a:cs typeface="Times New Roman" pitchFamily="18" charset="0"/>
              </a:rPr>
              <a:t>ººñ </a:t>
            </a:r>
            <a:r>
              <a:rPr lang="en-US" sz="2000" dirty="0" err="1" smtClean="0">
                <a:latin typeface="Times New Roman" pitchFamily="18" charset="0"/>
                <a:cs typeface="Times New Roman" pitchFamily="18" charset="0"/>
              </a:rPr>
              <a:t>их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áàéãààòàé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õîëáîîòîé</a:t>
            </a:r>
            <a:r>
              <a:rPr lang="en-US" sz="2000" dirty="0" smtClean="0">
                <a:latin typeface="Times New Roman" pitchFamily="18" charset="0"/>
                <a:cs typeface="Times New Roman" pitchFamily="18" charset="0"/>
              </a:rPr>
              <a:t>.</a:t>
            </a:r>
            <a:endParaRPr lang="mn-MN" sz="2000" dirty="0" smtClean="0">
              <a:latin typeface="Times New Roman" pitchFamily="18" charset="0"/>
              <a:cs typeface="Times New Roman" pitchFamily="18" charset="0"/>
            </a:endParaRPr>
          </a:p>
          <a:p>
            <a:pPr algn="just" eaLnBrk="1" hangingPunct="1"/>
            <a:r>
              <a:rPr lang="en-US" sz="2000" dirty="0" err="1" smtClean="0">
                <a:latin typeface="Times New Roman" pitchFamily="18" charset="0"/>
                <a:cs typeface="Times New Roman" pitchFamily="18" charset="0"/>
              </a:rPr>
              <a:t>Банкны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орлого</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оруулдаг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активыг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өсөлт</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нь</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төлбөртэй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татан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төвлөрүүлсэн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хөрөнгий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оновчтой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байршуулахад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актив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пассивын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удирдлага</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сайн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байгааг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харуулж</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байна</a:t>
            </a:r>
            <a:r>
              <a:rPr lang="en-US" sz="2000" dirty="0" smtClean="0">
                <a:latin typeface="Times New Roman" pitchFamily="18" charset="0"/>
                <a:cs typeface="Times New Roman" pitchFamily="18" charset="0"/>
              </a:rPr>
              <a:t>. </a:t>
            </a:r>
            <a:endParaRPr lang="mn-MN" sz="2000" dirty="0" smtClean="0">
              <a:latin typeface="Times New Roman" pitchFamily="18" charset="0"/>
              <a:cs typeface="Times New Roman" pitchFamily="18" charset="0"/>
            </a:endParaRPr>
          </a:p>
          <a:p>
            <a:pPr algn="just" eaLnBrk="1" hangingPunct="1"/>
            <a:endParaRPr lang="mn-MN" sz="20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mn-MN" sz="2000" smtClean="0">
                <a:latin typeface="Times New Roman" pitchFamily="18" charset="0"/>
                <a:cs typeface="Times New Roman" pitchFamily="18" charset="0"/>
              </a:rPr>
              <a:t>Зээлийн шинжилгээ: Капитрон банк нь иргэд болон байгуулагад зориулан өөр өөр нэр төрлийн зээлийн бүтээгдэхүүн гаргадаг билээ. Үүнийг схемчилбэл:</a:t>
            </a:r>
            <a:r>
              <a:rPr lang="mn-MN" sz="2000" smtClean="0"/>
              <a:t/>
            </a:r>
            <a:br>
              <a:rPr lang="mn-MN" sz="2000" smtClean="0"/>
            </a:br>
            <a:endParaRPr lang="mn-MN" sz="2000" smtClean="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p:txBody>
          <a:bodyPr/>
          <a:lstStyle/>
          <a:p>
            <a:pPr eaLnBrk="1" hangingPunct="1"/>
            <a:r>
              <a:rPr lang="mn-MN" sz="2400" b="1" i="1" smtClean="0">
                <a:latin typeface="Times New Roman" pitchFamily="18" charset="0"/>
                <a:cs typeface="Times New Roman" pitchFamily="18" charset="0"/>
              </a:rPr>
              <a:t>Зээлийн журам:</a:t>
            </a:r>
            <a:endParaRPr lang="mn-MN" sz="2400" smtClean="0">
              <a:latin typeface="Times New Roman" pitchFamily="18" charset="0"/>
              <a:cs typeface="Times New Roman" pitchFamily="18" charset="0"/>
            </a:endParaRPr>
          </a:p>
          <a:p>
            <a:pPr eaLnBrk="1" hangingPunct="1"/>
            <a:r>
              <a:rPr lang="mn-MN" sz="2400" smtClean="0">
                <a:latin typeface="Times New Roman" pitchFamily="18" charset="0"/>
                <a:cs typeface="Times New Roman" pitchFamily="18" charset="0"/>
              </a:rPr>
              <a:t>Зээлийн журам нь дараах бүрдэлтэй байна.</a:t>
            </a:r>
          </a:p>
          <a:p>
            <a:pPr eaLnBrk="1" hangingPunct="1"/>
            <a:r>
              <a:rPr lang="mn-MN" sz="2400" smtClean="0">
                <a:latin typeface="Times New Roman" pitchFamily="18" charset="0"/>
                <a:cs typeface="Times New Roman" pitchFamily="18" charset="0"/>
              </a:rPr>
              <a:t>Зээл олгох ажиллагаа</a:t>
            </a:r>
          </a:p>
          <a:p>
            <a:pPr eaLnBrk="1" hangingPunct="1"/>
            <a:r>
              <a:rPr lang="mn-MN" sz="2400" smtClean="0">
                <a:latin typeface="Times New Roman" pitchFamily="18" charset="0"/>
                <a:cs typeface="Times New Roman" pitchFamily="18" charset="0"/>
              </a:rPr>
              <a:t>Зээлийн гэрээ</a:t>
            </a:r>
          </a:p>
          <a:p>
            <a:pPr eaLnBrk="1" hangingPunct="1"/>
            <a:r>
              <a:rPr lang="mn-MN" sz="2400" smtClean="0">
                <a:latin typeface="Times New Roman" pitchFamily="18" charset="0"/>
                <a:cs typeface="Times New Roman" pitchFamily="18" charset="0"/>
              </a:rPr>
              <a:t>Зээлийн хувийн хэрэг </a:t>
            </a:r>
          </a:p>
          <a:p>
            <a:pPr eaLnBrk="1" hangingPunct="1"/>
            <a:r>
              <a:rPr lang="mn-MN" sz="2400" smtClean="0">
                <a:latin typeface="Times New Roman" pitchFamily="18" charset="0"/>
                <a:cs typeface="Times New Roman" pitchFamily="18" charset="0"/>
              </a:rPr>
              <a:t>Зээлийн хүү</a:t>
            </a:r>
          </a:p>
          <a:p>
            <a:pPr eaLnBrk="1" hangingPunct="1"/>
            <a:r>
              <a:rPr lang="mn-MN" sz="2400" smtClean="0">
                <a:latin typeface="Times New Roman" pitchFamily="18" charset="0"/>
                <a:cs typeface="Times New Roman" pitchFamily="18" charset="0"/>
              </a:rPr>
              <a:t>Зээлийн хугацаа хэтрэлт </a:t>
            </a:r>
          </a:p>
          <a:p>
            <a:pPr eaLnBrk="1" hangingPunct="1"/>
            <a:r>
              <a:rPr lang="mn-MN" sz="2400" smtClean="0">
                <a:latin typeface="Times New Roman" pitchFamily="18" charset="0"/>
                <a:cs typeface="Times New Roman" pitchFamily="18" charset="0"/>
              </a:rPr>
              <a:t>Зээлийн ашиглалт</a:t>
            </a:r>
          </a:p>
          <a:p>
            <a:pPr eaLnBrk="1" hangingPunct="1"/>
            <a:r>
              <a:rPr lang="mn-MN" sz="2400" smtClean="0">
                <a:latin typeface="Times New Roman" pitchFamily="18" charset="0"/>
                <a:cs typeface="Times New Roman" pitchFamily="18" charset="0"/>
              </a:rPr>
              <a:t>Зээлийн батлан даалт </a:t>
            </a:r>
          </a:p>
          <a:p>
            <a:pPr eaLnBrk="1" hangingPunct="1"/>
            <a:r>
              <a:rPr lang="mn-MN" sz="2400" smtClean="0">
                <a:latin typeface="Times New Roman" pitchFamily="18" charset="0"/>
                <a:cs typeface="Times New Roman" pitchFamily="18" charset="0"/>
              </a:rPr>
              <a:t>Зээлийн барьцаа</a:t>
            </a:r>
          </a:p>
          <a:p>
            <a:pPr eaLnBrk="1" hangingPunct="1"/>
            <a:r>
              <a:rPr lang="mn-MN" sz="2400" smtClean="0">
                <a:latin typeface="Times New Roman" pitchFamily="18" charset="0"/>
                <a:cs typeface="Times New Roman" pitchFamily="18" charset="0"/>
              </a:rPr>
              <a:t>Зээл төлүүлэх ажиллагаа</a:t>
            </a:r>
          </a:p>
          <a:p>
            <a:pPr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algn="just" eaLnBrk="1" hangingPunct="1"/>
            <a:r>
              <a:rPr lang="mn-MN" sz="2400" b="1" i="1" smtClean="0">
                <a:latin typeface="Times New Roman" pitchFamily="18" charset="0"/>
                <a:cs typeface="Times New Roman" pitchFamily="18" charset="0"/>
              </a:rPr>
              <a:t>Зээлийн бүртгэл </a:t>
            </a:r>
            <a:endParaRPr lang="mn-MN" sz="2400" smtClean="0">
              <a:latin typeface="Times New Roman" pitchFamily="18" charset="0"/>
              <a:cs typeface="Times New Roman" pitchFamily="18" charset="0"/>
            </a:endParaRPr>
          </a:p>
          <a:p>
            <a:pPr algn="just" eaLnBrk="1" hangingPunct="1"/>
            <a:r>
              <a:rPr lang="en-US" sz="2400" smtClean="0">
                <a:latin typeface="Times New Roman" pitchFamily="18" charset="0"/>
                <a:cs typeface="Times New Roman" pitchFamily="18" charset="0"/>
              </a:rPr>
              <a:t>Банкууд зээлийг активын 6 дугаар бүлэгт зэлдэгчээр нь, хугацаагаар, валютын төрлөөр, чанараар нь тус тус ангилан зээлдэгч нэг бүрээр нэрийн данс нээж бүртгэнэ. Зээлдэгчийг банкууд: Улсын байгууллага, санхүүгин байгууллага, хувийн сектор, гадаадын оршин суугч, оршин суугч бус, иргэд, бусад байгууллага гэж ангилан бүртгэнэ. </a:t>
            </a:r>
            <a:endParaRPr lang="mn-MN" sz="2400" smtClean="0">
              <a:latin typeface="Times New Roman" pitchFamily="18" charset="0"/>
              <a:cs typeface="Times New Roman" pitchFamily="18" charset="0"/>
            </a:endParaRPr>
          </a:p>
          <a:p>
            <a:pPr algn="just"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algn="just" eaLnBrk="1" hangingPunct="1"/>
            <a:r>
              <a:rPr lang="en-US" sz="2400" smtClean="0">
                <a:latin typeface="Times New Roman" pitchFamily="18" charset="0"/>
                <a:cs typeface="Times New Roman" pitchFamily="18" charset="0"/>
              </a:rPr>
              <a:t>Зээлийг төгрөгийн валютын гэж ангилан бүртгэнэ. Зээлий</a:t>
            </a:r>
            <a:r>
              <a:rPr lang="mn-MN" sz="2400" smtClean="0">
                <a:latin typeface="Times New Roman" pitchFamily="18" charset="0"/>
                <a:cs typeface="Times New Roman" pitchFamily="18" charset="0"/>
              </a:rPr>
              <a:t>г</a:t>
            </a:r>
            <a:r>
              <a:rPr lang="en-US" sz="2400" smtClean="0">
                <a:latin typeface="Times New Roman" pitchFamily="18" charset="0"/>
                <a:cs typeface="Times New Roman" pitchFamily="18" charset="0"/>
              </a:rPr>
              <a:t> мөнгөөр олгож мөнгөөр бүртгэнэ. Зөвхөн өөрийн банкны харилцагч хуулийн этгээд, тус банкинд харилцах данстай иргэдэд зээл олгох чиглэлийг баримтлана. Иймд зээлийг бэлэн бусаар дансанд нь шилжүүлэх замаар олгоно. Иргэдэд хэрэглээний жижиг зээлийг бэлнээр олгож болно. Банк бэлэн бус тооцоог илүү эрхмэлэвэл зохино. Энэ нь эх үүсвэр татах мөнгөний урсгалд хяналт тавих, аюулгүй байдлыг хангах зэрэг ач холбогдолтой юм. </a:t>
            </a:r>
            <a:endParaRPr lang="mn-MN" sz="2400" smtClean="0">
              <a:latin typeface="Times New Roman" pitchFamily="18" charset="0"/>
              <a:cs typeface="Times New Roman" pitchFamily="18" charset="0"/>
            </a:endParaRPr>
          </a:p>
          <a:p>
            <a:pPr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p:txBody>
          <a:bodyPr/>
          <a:lstStyle/>
          <a:p>
            <a:pPr eaLnBrk="1" hangingPunct="1"/>
            <a:r>
              <a:rPr lang="en-US" sz="2400" smtClean="0">
                <a:latin typeface="Times New Roman" pitchFamily="18" charset="0"/>
                <a:cs typeface="Times New Roman" pitchFamily="18" charset="0"/>
              </a:rPr>
              <a:t>Зээлийг чанараар нь хугацаандаа байгаа, хугацаа хэтэрсэн, хэвийн бус, эргэлзээтэй, муу гэж ангилан бүртгэнэ. </a:t>
            </a:r>
            <a:endParaRPr lang="mn-MN" sz="2400" smtClean="0">
              <a:latin typeface="Times New Roman" pitchFamily="18" charset="0"/>
              <a:cs typeface="Times New Roman" pitchFamily="18" charset="0"/>
            </a:endParaRPr>
          </a:p>
          <a:p>
            <a:pPr eaLnBrk="1" hangingPunct="1"/>
            <a:r>
              <a:rPr lang="en-US" sz="2400" smtClean="0">
                <a:latin typeface="Times New Roman" pitchFamily="18" charset="0"/>
                <a:cs typeface="Times New Roman" pitchFamily="18" charset="0"/>
              </a:rPr>
              <a:t>Иргэд төлбөрийн картаар төлбөр тооцоо хийхтэй холбогдон картын зээлийг балансын 1619000 дансанд нэрийн данс нээж төгрөг валютаар нь ангилан бүртгэж байна. </a:t>
            </a:r>
            <a:endParaRPr lang="mn-MN" sz="2400" smtClean="0">
              <a:latin typeface="Times New Roman" pitchFamily="18" charset="0"/>
              <a:cs typeface="Times New Roman" pitchFamily="18" charset="0"/>
            </a:endParaRPr>
          </a:p>
          <a:p>
            <a:pPr eaLnBrk="1" hangingPunct="1"/>
            <a:r>
              <a:rPr lang="en-US" sz="2400" smtClean="0">
                <a:latin typeface="Times New Roman" pitchFamily="18" charset="0"/>
                <a:cs typeface="Times New Roman" pitchFamily="18" charset="0"/>
              </a:rPr>
              <a:t>Зээлийн 1 төрөл болох санхүүгийн түрээсийг активын бүлэгт 161800 дансаар бүртгэнэ. </a:t>
            </a:r>
            <a:endParaRPr lang="mn-MN" sz="2400" smtClean="0">
              <a:latin typeface="Times New Roman" pitchFamily="18" charset="0"/>
              <a:cs typeface="Times New Roman" pitchFamily="18" charset="0"/>
            </a:endParaRPr>
          </a:p>
          <a:p>
            <a:pPr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Content Placeholder 3" descr="Untitled.png"/>
          <p:cNvPicPr>
            <a:picLocks noGrp="1" noChangeAspect="1"/>
          </p:cNvPicPr>
          <p:nvPr>
            <p:ph idx="1"/>
          </p:nvPr>
        </p:nvPicPr>
        <p:blipFill>
          <a:blip r:embed="rId2" cstate="print"/>
          <a:srcRect/>
          <a:stretch>
            <a:fillRect/>
          </a:stretch>
        </p:blipFill>
        <p:spPr>
          <a:xfrm>
            <a:off x="152400" y="1643063"/>
            <a:ext cx="8777288" cy="4410075"/>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457200" y="214313"/>
            <a:ext cx="8229600" cy="5911850"/>
          </a:xfrm>
        </p:spPr>
        <p:txBody>
          <a:bodyPr/>
          <a:lstStyle/>
          <a:p>
            <a:pPr algn="just" eaLnBrk="1" hangingPunct="1"/>
            <a:r>
              <a:rPr lang="mn-MN" sz="2400" smtClean="0">
                <a:latin typeface="Times New Roman" pitchFamily="18" charset="0"/>
                <a:cs typeface="Times New Roman" pitchFamily="18" charset="0"/>
              </a:rPr>
              <a:t>Нийт зээлд дийлэнх хувийг хэвийн зээл эзэлж байна. Хэвийн зээлийн өсөлтийн хурд нийт зээлийн өсөлтийн хурдаас түрүүлж байна.  Хэвийн зээлийн хэмжээ тайлант онд өсч зээл олголт өссөн байна. Мөн өсөлтийн хурд нь бусад ангилал дахь зээлийн өсөлтийн хурдаас түрүүлсэн байна. Хэвийн бус зээл 3,37 хувийн хурдтайгаар буурсан нь зээл төлүүлэлт тайлант онд сайжирсан байгааг харуулж байна. Гэвч хэвийн бус зээл буурсан ч эргэлзээтэй зээл (52,13%), муу зээл (12.51%)-ийн хурдтайгаар өссөн нь тодорхой хэмжээний зээлийн чанар муудаж байгаа нь харагдаж байна. Зээлийн чанар муудаж байгаа тул зээлийн нэр төрөл зээлдэгч нэг бүрээр судалж учир шалтгааныг тодруулах хэрэгтэй. Төлүүлэх арга хэмжээг авч эхлэх хэрэгтэй. Зээлийн багцын чанар муудаж явдал нь банкны эрсдэлийг нэмэгдүүлж байгааг нөгөө талаас банкны дотоод, гадаад хяналт муудаж байгааг харуулах нэг үзүүлэлт болж байна.</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Content Placeholder 3" descr="Untitled.png"/>
          <p:cNvPicPr>
            <a:picLocks noGrp="1" noChangeAspect="1"/>
          </p:cNvPicPr>
          <p:nvPr>
            <p:ph idx="1"/>
          </p:nvPr>
        </p:nvPicPr>
        <p:blipFill>
          <a:blip r:embed="rId2" cstate="print"/>
          <a:srcRect/>
          <a:stretch>
            <a:fillRect/>
          </a:stretch>
        </p:blipFill>
        <p:spPr>
          <a:xfrm>
            <a:off x="293688" y="1643063"/>
            <a:ext cx="8636000" cy="3357562"/>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Төгрөгийн зээл нийт зээлд суурь онд 100% эзэлж байсан бол тайлант онд 96,54% болж буурсан байна. Харин тайлант онд долларын зээл нийт зээлд 3,46%-ийг эзэлж байгаань долларын зээлийн эрэлт их байгааг харуулж байна. Тайлант онд төгрөгийн зээл долларын зээл 2-лаа мөнгөн дүнгээрээ өссөн байна. </a:t>
            </a:r>
          </a:p>
          <a:p>
            <a:pPr algn="just"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Content Placeholder 3" descr="Untitled.png"/>
          <p:cNvPicPr>
            <a:picLocks noGrp="1" noChangeAspect="1"/>
          </p:cNvPicPr>
          <p:nvPr>
            <p:ph idx="1"/>
          </p:nvPr>
        </p:nvPicPr>
        <p:blipFill>
          <a:blip r:embed="rId2" cstate="print"/>
          <a:srcRect/>
          <a:stretch>
            <a:fillRect/>
          </a:stretch>
        </p:blipFill>
        <p:spPr>
          <a:xfrm>
            <a:off x="466725" y="1541463"/>
            <a:ext cx="8177213" cy="4887912"/>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endParaRPr lang="mn-MN" smtClean="0"/>
          </a:p>
        </p:txBody>
      </p:sp>
      <p:sp>
        <p:nvSpPr>
          <p:cNvPr id="49155" name="Content Placeholder 2"/>
          <p:cNvSpPr>
            <a:spLocks noGrp="1"/>
          </p:cNvSpPr>
          <p:nvPr>
            <p:ph idx="1"/>
          </p:nvPr>
        </p:nvSpPr>
        <p:spPr/>
        <p:txBody>
          <a:bodyPr/>
          <a:lstStyle/>
          <a:p>
            <a:pPr algn="just" eaLnBrk="1" hangingPunct="1"/>
            <a:r>
              <a:rPr lang="mn-MN" sz="2400" dirty="0" smtClean="0">
                <a:latin typeface="Times New Roman" pitchFamily="18" charset="0"/>
                <a:cs typeface="Times New Roman" pitchFamily="18" charset="0"/>
              </a:rPr>
              <a:t>Зээлийн чанарын ангилал тус бүрээр байгуулах ёстой санг тооцож байгуулсан сантай харьцуулж үзлээ. Банк суурь онд зээлийн эрсдлийн санг байгуулах ёстой сангаас нь 712,663,71 төгрөгөөр дутуу байгуулсан. Дутуу байгуулсан дүнгээр банк эрсдэл унаж болзошгүй юм. Харин тайлант онд 809,255.26 төгрөгөөр дутуу байгуулсан байна. Äóòóó áàéãóóëñàí áàéíà ãýäýã íü ýíý õýìæýýãýýð òóõàéí æèëèéí àøèã õèéñâýðýýð íýìýãäýæ ãàðñàí áàéíà ãýñýí ¿ã. Тиймээс эрсдлийн санг илүү бодитой байгуулах шаардлагатай. Зээлийн болзошгүй зардал нь нийт активт 0,80 болон 0,88 хувийг эзэлж байна.</a:t>
            </a:r>
          </a:p>
          <a:p>
            <a:pPr algn="just" eaLnBrk="1" hangingPunct="1"/>
            <a:endParaRPr lang="mn-MN" sz="2400" dirty="0" smtClean="0">
              <a:latin typeface="Times New Roman Mon" pitchFamily="18" charset="-52"/>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Content Placeholder 3" descr="Untitled.png"/>
          <p:cNvPicPr>
            <a:picLocks noGrp="1" noChangeAspect="1"/>
          </p:cNvPicPr>
          <p:nvPr>
            <p:ph idx="1"/>
          </p:nvPr>
        </p:nvPicPr>
        <p:blipFill>
          <a:blip r:embed="rId2" cstate="print"/>
          <a:srcRect/>
          <a:stretch>
            <a:fillRect/>
          </a:stretch>
        </p:blipFill>
        <p:spPr>
          <a:xfrm>
            <a:off x="785813" y="1500188"/>
            <a:ext cx="7715250" cy="4979987"/>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Зээлийн бүтцийг зээлдэгчээр авч үзвэл хувийн секторын болон иргэдийн зээл 97  хувийг эзэлж байна. Хувийн секторын зээлийн өсөлтийн хурд 100,82% байгаа нь зээлийн эрэлт их хэмжээтэй байгаагаас гадна тухайн банк хувийн секторын үйл ажиллагааг ихээр дэмжин үйл ажиллагагаа явуулж байгааг харуулж байна. Мөн иргэдэд нилээд хандсан зээлийн үйл ажиллагаа явуулдаг нь харагдаж байна. </a:t>
            </a:r>
          </a:p>
          <a:p>
            <a:pPr algn="just"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mn-MN" sz="3200" b="1" smtClean="0">
                <a:latin typeface="Times New Roman" pitchFamily="18" charset="0"/>
                <a:cs typeface="Times New Roman" pitchFamily="18" charset="0"/>
              </a:rPr>
              <a:t>БАНКНЫ НЯГТЛАН БОДОХ БҮРТГЭЛ , ШИНЖИЛГЭЭ</a:t>
            </a:r>
            <a:endParaRPr lang="mn-MN" sz="3200" smtClean="0">
              <a:latin typeface="Times New Roman" pitchFamily="18" charset="0"/>
              <a:cs typeface="Times New Roman" pitchFamily="18" charset="0"/>
            </a:endParaRPr>
          </a:p>
        </p:txBody>
      </p:sp>
      <p:sp>
        <p:nvSpPr>
          <p:cNvPr id="52228" name="Rectangle 4"/>
          <p:cNvSpPr>
            <a:spLocks noChangeArrowheads="1"/>
          </p:cNvSpPr>
          <p:nvPr/>
        </p:nvSpPr>
        <p:spPr bwMode="auto">
          <a:xfrm>
            <a:off x="428596" y="2071959"/>
            <a:ext cx="821537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mn-MN" sz="2400" b="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3.2 </a:t>
            </a:r>
            <a:r>
              <a:rPr kumimoji="0" lang="ru-RU" sz="2400" b="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НЯГТЛАН БОДОХ БҮРТГЭЛИЙН ҮНДСЭН БОДЛОГУУД</a:t>
            </a:r>
            <a:endParaRPr kumimoji="0" lang="en-US" sz="2400" b="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endParaRPr kumimoji="0" lang="en-US" sz="2400" b="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Нягтлан бодох бүртгэлийн суур</a:t>
            </a:r>
            <a:r>
              <a:rPr lang="mn-MN" sz="2400" dirty="0" smtClean="0">
                <a:latin typeface="Times New Roman" pitchFamily="18" charset="0"/>
                <a:ea typeface="Times New Roman" pitchFamily="18" charset="0"/>
                <a:cs typeface="Times New Roman" pitchFamily="18" charset="0"/>
              </a:rPr>
              <a:t>ь</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Санхүүгийн тайлан бэлтгэх төсөөлөл</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Хөрөнгийг хүлээн зөвшөөрөх</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 Орлогыг хүлээн зөвшөөрөх, хэмжих зарчим</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 Зардлыг хүлээн зөвшөөрөх, хэмжих зарчим</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 Гадаад валютын гүйлгээ	</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2047875" algn="l"/>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Санхүүгийн хэрэглүүр</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mn-MN" sz="32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3.3</a:t>
            </a:r>
            <a:r>
              <a:rPr kumimoji="0" lang="mn-MN" sz="32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32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НЯГТЛАН БОДОХ БҮРТГЭЛИЙН ЗАРИМ ТУСГАЙ БОДЛОГ</a:t>
            </a:r>
            <a:r>
              <a:rPr lang="mn-MN" sz="3200" b="1" u="sng" dirty="0" smtClean="0">
                <a:solidFill>
                  <a:schemeClr val="tx1"/>
                </a:solidFill>
                <a:latin typeface="Times New Roman" pitchFamily="18" charset="0"/>
                <a:ea typeface="Times New Roman" pitchFamily="18" charset="0"/>
                <a:cs typeface="Times New Roman" pitchFamily="18" charset="0"/>
              </a:rPr>
              <a:t>О</a:t>
            </a:r>
            <a:endParaRPr lang="en-US" sz="3200" dirty="0">
              <a:latin typeface="Times New Roman" pitchFamily="18" charset="0"/>
              <a:cs typeface="Times New Roman" pitchFamily="18" charset="0"/>
            </a:endParaRPr>
          </a:p>
        </p:txBody>
      </p:sp>
      <p:sp>
        <p:nvSpPr>
          <p:cNvPr id="104449" name="Rectangle 1"/>
          <p:cNvSpPr>
            <a:spLocks noChangeArrowheads="1"/>
          </p:cNvSpPr>
          <p:nvPr/>
        </p:nvSpPr>
        <p:spPr bwMode="auto">
          <a:xfrm>
            <a:off x="428596" y="1937836"/>
            <a:ext cx="842968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Хүүний орлого, зардал</a:t>
            </a:r>
            <a:endParaRPr kumimoji="0" lang="en-US"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Шимтгэл, хураамж</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Мөнгө</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 Хөрөнгө оруулалт</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Хөрөнгө оруулалт нь урт болон богино хугацаатай </a:t>
            </a:r>
            <a:r>
              <a:rPr kumimoji="0" lang="mn-MN"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байна.</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 Зээл</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 Өмчлөх бусад хөрөнгө</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Энэ зарчим нь Монгол Улсын “Аж ахуйн нэгжийн орлогын албан татварын тухай”</a:t>
            </a:r>
            <a:endParaRPr kumimoji="0" lang="en-US" sz="240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хуульд заасан элэгдэл байгуулах зарчимтай адил байна.</a:t>
            </a:r>
            <a:endParaRPr kumimoji="0" lang="ru-RU" sz="240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200" dirty="0" smtClean="0">
                <a:latin typeface="Times New Roman" pitchFamily="18" charset="0"/>
                <a:cs typeface="Times New Roman" pitchFamily="18" charset="0"/>
              </a:rPr>
              <a:t>ДАНСНЫ КОДЧИЛОЛ</a:t>
            </a:r>
            <a:endParaRPr lang="en-US" sz="3200" dirty="0">
              <a:latin typeface="Times New Roman" pitchFamily="18" charset="0"/>
              <a:cs typeface="Times New Roman" pitchFamily="18" charset="0"/>
            </a:endParaRPr>
          </a:p>
        </p:txBody>
      </p:sp>
      <p:sp>
        <p:nvSpPr>
          <p:cNvPr id="3" name="Rectangle 2"/>
          <p:cNvSpPr/>
          <p:nvPr/>
        </p:nvSpPr>
        <p:spPr>
          <a:xfrm>
            <a:off x="1000100" y="2000240"/>
            <a:ext cx="6929486" cy="3903954"/>
          </a:xfrm>
          <a:prstGeom prst="rect">
            <a:avLst/>
          </a:prstGeom>
        </p:spPr>
        <p:txBody>
          <a:bodyPr wrap="square">
            <a:spAutoFit/>
          </a:bodyPr>
          <a:lstStyle/>
          <a:p>
            <a:pPr>
              <a:lnSpc>
                <a:spcPct val="150000"/>
              </a:lnSpc>
            </a:pPr>
            <a:r>
              <a:rPr lang="en-US" sz="2400" dirty="0">
                <a:latin typeface="Times New Roman" pitchFamily="18" charset="0"/>
                <a:cs typeface="Times New Roman" pitchFamily="18" charset="0"/>
              </a:rPr>
              <a:t>110000-140000-Банкны </a:t>
            </a:r>
            <a:r>
              <a:rPr lang="en-US" sz="2400" dirty="0" err="1">
                <a:latin typeface="Times New Roman" pitchFamily="18" charset="0"/>
                <a:cs typeface="Times New Roman" pitchFamily="18" charset="0"/>
              </a:rPr>
              <a:t>мөнгөн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хөрөнгө</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210000 -</a:t>
            </a:r>
            <a:r>
              <a:rPr lang="en-US" sz="2400" dirty="0" err="1">
                <a:latin typeface="Times New Roman" pitchFamily="18" charset="0"/>
                <a:cs typeface="Times New Roman" pitchFamily="18" charset="0"/>
              </a:rPr>
              <a:t>Харилцах</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220000 -</a:t>
            </a:r>
            <a:r>
              <a:rPr lang="en-US" sz="2400" dirty="0" err="1">
                <a:latin typeface="Times New Roman" pitchFamily="18" charset="0"/>
                <a:cs typeface="Times New Roman" pitchFamily="18" charset="0"/>
              </a:rPr>
              <a:t>Хадгаламж</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310000 -</a:t>
            </a:r>
            <a:r>
              <a:rPr lang="en-US" sz="2400" dirty="0" err="1">
                <a:latin typeface="Times New Roman" pitchFamily="18" charset="0"/>
                <a:cs typeface="Times New Roman" pitchFamily="18" charset="0"/>
              </a:rPr>
              <a:t>Хувьцаат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компани</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410000 -</a:t>
            </a:r>
            <a:r>
              <a:rPr lang="en-US" sz="2400" dirty="0" err="1">
                <a:latin typeface="Times New Roman" pitchFamily="18" charset="0"/>
                <a:cs typeface="Times New Roman" pitchFamily="18" charset="0"/>
              </a:rPr>
              <a:t>Үндсэн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үйл</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ажиллагааны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орлого</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510000 -</a:t>
            </a:r>
            <a:r>
              <a:rPr lang="en-US" sz="2400" dirty="0" err="1">
                <a:latin typeface="Times New Roman" pitchFamily="18" charset="0"/>
                <a:cs typeface="Times New Roman" pitchFamily="18" charset="0"/>
              </a:rPr>
              <a:t>Үндсэн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үйл</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ажиллагааны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зардал</a:t>
            </a:r>
            <a:r>
              <a:rPr lang="en-US" sz="2400" dirty="0">
                <a:latin typeface="Times New Roman" pitchFamily="18" charset="0"/>
                <a:cs typeface="Times New Roman" pitchFamily="18" charset="0"/>
              </a:rPr>
              <a:t> </a:t>
            </a:r>
          </a:p>
          <a:p>
            <a:pPr>
              <a:lnSpc>
                <a:spcPct val="150000"/>
              </a:lnSpc>
            </a:pPr>
            <a:r>
              <a:rPr lang="en-US" sz="2400" dirty="0">
                <a:latin typeface="Times New Roman" pitchFamily="18" charset="0"/>
                <a:cs typeface="Times New Roman" pitchFamily="18" charset="0"/>
              </a:rPr>
              <a:t>610000 -</a:t>
            </a:r>
            <a:r>
              <a:rPr lang="en-US" sz="2400" dirty="0" err="1">
                <a:latin typeface="Times New Roman" pitchFamily="18" charset="0"/>
                <a:cs typeface="Times New Roman" pitchFamily="18" charset="0"/>
              </a:rPr>
              <a:t>Ирээдүйд</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хүлээж</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авах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үүрэг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гэх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мэт</a:t>
            </a:r>
            <a:r>
              <a:rPr lang="en-US" sz="2400" dirty="0">
                <a:latin typeface="Times New Roman" pitchFamily="18" charset="0"/>
                <a:cs typeface="Times New Roman" pitchFamily="18" charset="0"/>
              </a:rP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200" b="1" u="sng" dirty="0" smtClean="0">
                <a:solidFill>
                  <a:schemeClr val="tx2"/>
                </a:solidFill>
                <a:latin typeface="Times New Roman" pitchFamily="18" charset="0"/>
                <a:cs typeface="Times New Roman" pitchFamily="18" charset="0"/>
              </a:rPr>
              <a:t>НЯГТЛАН БОДОХ БҮРТГЭЛИЙН ТАЙЛАН МЭДЭЭНҮҮД</a:t>
            </a:r>
            <a:r>
              <a:rPr lang="mn-MN" sz="3200" dirty="0" smtClean="0">
                <a:solidFill>
                  <a:schemeClr val="tx2"/>
                </a:solidFill>
                <a:latin typeface="Times New Roman" pitchFamily="18" charset="0"/>
                <a:cs typeface="Times New Roman" pitchFamily="18" charset="0"/>
              </a:rPr>
              <a:t>:</a:t>
            </a:r>
            <a:endParaRPr lang="en-US" sz="3200" b="1" dirty="0">
              <a:latin typeface="Times New Roman" pitchFamily="18" charset="0"/>
              <a:cs typeface="Times New Roman" pitchFamily="18" charset="0"/>
            </a:endParaRPr>
          </a:p>
        </p:txBody>
      </p:sp>
      <p:sp>
        <p:nvSpPr>
          <p:cNvPr id="105473" name="Rectangle 1"/>
          <p:cNvSpPr>
            <a:spLocks noChangeArrowheads="1"/>
          </p:cNvSpPr>
          <p:nvPr/>
        </p:nvSpPr>
        <p:spPr bwMode="auto">
          <a:xfrm>
            <a:off x="428596" y="1466992"/>
            <a:ext cx="7858148"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1.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Гүйлгээний</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түүвэр</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болон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ня-бо</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журнал</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2.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Дансдын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хуулна</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3.Өдрийн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үлдэгдэл</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баланс</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хураангуй</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дэлгэрэнгүйгээр</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4.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Ханшийн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тэгшитгэлийн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тайлан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5.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Өдрийн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гүйлгээ</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тэнцэл</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хураангуйгаар</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6.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Харилцагчдын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мэдээллийн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өөрчлөлтийн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тайлан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7.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Дансдын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мэдээллийн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тайлан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8.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Баланс</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шилжүүлэлтийн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тайлан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9.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Хадгаламжийн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бүтцийн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судалгааны</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тайлан</a:t>
            </a:r>
            <a:r>
              <a:rPr kumimoji="0" lang="en-U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sz="3200" b="1" smtClean="0">
                <a:latin typeface="Times New Roman" pitchFamily="18" charset="0"/>
                <a:cs typeface="Times New Roman" pitchFamily="18" charset="0"/>
              </a:rPr>
              <a:t> </a:t>
            </a:r>
            <a:r>
              <a:rPr lang="mn-MN" sz="3200" b="1" smtClean="0">
                <a:latin typeface="Times New Roman" pitchFamily="18" charset="0"/>
                <a:cs typeface="Times New Roman" pitchFamily="18" charset="0"/>
              </a:rPr>
              <a:t>БАНКНЫ МЭДЭЭЛЭЛ ЗҮЙ ПРОГРАММЧЛАЛ</a:t>
            </a:r>
            <a:endParaRPr lang="mn-MN" sz="3200" smtClean="0">
              <a:latin typeface="Times New Roman" pitchFamily="18" charset="0"/>
              <a:cs typeface="Times New Roman" pitchFamily="18" charset="0"/>
            </a:endParaRPr>
          </a:p>
        </p:txBody>
      </p:sp>
      <p:sp>
        <p:nvSpPr>
          <p:cNvPr id="53251" name="Content Placeholder 2"/>
          <p:cNvSpPr>
            <a:spLocks noGrp="1"/>
          </p:cNvSpPr>
          <p:nvPr>
            <p:ph idx="1"/>
          </p:nvPr>
        </p:nvSpPr>
        <p:spPr/>
        <p:txBody>
          <a:bodyPr/>
          <a:lstStyle/>
          <a:p>
            <a:pPr eaLnBrk="1" hangingPunct="1"/>
            <a:r>
              <a:rPr lang="mn-MN" sz="2400" b="1" smtClean="0"/>
              <a:t>ГРЕЙПБАНК</a:t>
            </a:r>
          </a:p>
          <a:p>
            <a:pPr algn="just" eaLnBrk="1" hangingPunct="1"/>
            <a:r>
              <a:rPr lang="mn-MN" sz="2400" smtClean="0">
                <a:latin typeface="Times New Roman" pitchFamily="18" charset="0"/>
                <a:cs typeface="Times New Roman" pitchFamily="18" charset="0"/>
              </a:rPr>
              <a:t>Монголын банк санхүүгийн зах зээлд томоохон байр суурийг эзэлдэг Капитал банк нь нийт салбар тооцооны төвүүддээ Грейпбанк хэмээх энэхүү програмыг ашигладаг. Тус програм нь Монгол хүмүүс зохиож хэрэглэхэд хялбар багахан хугацааны сургалтанд хамрагдахад л бүрэн эзэмших боломжтой бөгөөд банкиар дамжиж байгаа бүхий л гүйлгээг энэ програм дээр хийдэг. Гэвч албан тушаал болон хязгаарлагдах эрх зэргээсээ хамааран ашиглах эрх зэрэг нь харилцан адилгүйгээр хязгаарлагдмал байна.</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p:txBody>
          <a:bodyPr/>
          <a:lstStyle/>
          <a:p>
            <a:pPr marL="342900" lvl="1" indent="-342900" eaLnBrk="1" hangingPunct="1">
              <a:buFontTx/>
              <a:buChar char="•"/>
            </a:pPr>
            <a:r>
              <a:rPr lang="mn-MN" sz="2400" smtClean="0">
                <a:latin typeface="Times New Roman" pitchFamily="18" charset="0"/>
                <a:cs typeface="Times New Roman" pitchFamily="18" charset="0"/>
              </a:rPr>
              <a:t>Харилцагч шинээр бүртгэх</a:t>
            </a:r>
          </a:p>
          <a:p>
            <a:pPr marL="342900" lvl="1" indent="-342900" algn="just" eaLnBrk="1" hangingPunct="1">
              <a:buFontTx/>
              <a:buChar char="•"/>
            </a:pPr>
            <a:r>
              <a:rPr lang="mn-MN" sz="2400" smtClean="0"/>
              <a:t>.</a:t>
            </a:r>
            <a:r>
              <a:rPr lang="mn-MN" sz="2400" smtClean="0">
                <a:latin typeface="Times New Roman" pitchFamily="18" charset="0"/>
                <a:cs typeface="Times New Roman" pitchFamily="18" charset="0"/>
              </a:rPr>
              <a:t>Харилцагч шинээр бvртгэхийн oмнo тухайн харилцагч манай банкинд бvртгэлтэй эсэхийг хайж, шалгана. Харилцагчийн мэдээллийг харахдаа "Харилцагч хайх" гэсэн цэсийг ашиглана. Хэрвээ уг харилцагчийн мэдээлэл байхгvй тохиолдолд харилцагчийг шинээр бvртгэнэ. Харилцагч шинээр бvртгэхдээ Grapebank програмын </a:t>
            </a:r>
            <a:r>
              <a:rPr lang="mn-MN" sz="2400" b="1" smtClean="0">
                <a:latin typeface="Times New Roman" pitchFamily="18" charset="0"/>
                <a:cs typeface="Times New Roman" pitchFamily="18" charset="0"/>
              </a:rPr>
              <a:t>Харилцагч/Шинээр бvртгэх</a:t>
            </a:r>
            <a:r>
              <a:rPr lang="mn-MN" sz="2400" smtClean="0">
                <a:latin typeface="Times New Roman" pitchFamily="18" charset="0"/>
                <a:cs typeface="Times New Roman" pitchFamily="18" charset="0"/>
              </a:rPr>
              <a:t> цэсээр орно</a:t>
            </a:r>
          </a:p>
          <a:p>
            <a:pPr eaLnBrk="1" hangingPunct="1"/>
            <a:endParaRPr lang="mn-MN"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Content Placeholder 3"/>
          <p:cNvPicPr>
            <a:picLocks noGrp="1"/>
          </p:cNvPicPr>
          <p:nvPr>
            <p:ph idx="1"/>
          </p:nvPr>
        </p:nvPicPr>
        <p:blipFill>
          <a:blip r:embed="rId2" cstate="print"/>
          <a:srcRect/>
          <a:stretch>
            <a:fillRect/>
          </a:stretch>
        </p:blipFill>
        <p:spPr>
          <a:xfrm>
            <a:off x="1357313" y="2428875"/>
            <a:ext cx="6643687" cy="285750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p:cNvSpPr>
            <a:spLocks noGrp="1"/>
          </p:cNvSpPr>
          <p:nvPr>
            <p:ph idx="1"/>
          </p:nvPr>
        </p:nvSpPr>
        <p:spPr/>
        <p:txBody>
          <a:bodyPr/>
          <a:lstStyle/>
          <a:p>
            <a:pPr algn="just" eaLnBrk="1" hangingPunct="1"/>
            <a:r>
              <a:rPr lang="mn-MN" sz="2400" smtClean="0">
                <a:latin typeface="Times New Roman" pitchFamily="18" charset="0"/>
                <a:cs typeface="Times New Roman" pitchFamily="18" charset="0"/>
              </a:rPr>
              <a:t>Үндсэн хэсэгт байгаа харилцагчийн тухай мэдээллvvдийг бvгдийг оруулах шаардлагатай. Мэдээллийг гvйцэд оруулсны дараа заавал хадгална. Харилцагчийн vндсэн мэдээллийг оруулсны дараа хаяг, зураг, гарын vсгийн маяг, садан тoрoл гэх мэт мэдээллvvдийг оруулна. Гарын vсгийн хэвийг оруулахдаа гарын vсэг гэсэн хэсэг дэх </a:t>
            </a:r>
            <a:r>
              <a:rPr lang="mn-MN" sz="2400" b="1" smtClean="0">
                <a:latin typeface="Times New Roman" pitchFamily="18" charset="0"/>
                <a:cs typeface="Times New Roman" pitchFamily="18" charset="0"/>
              </a:rPr>
              <a:t>"Нэмэх"</a:t>
            </a:r>
            <a:r>
              <a:rPr lang="mn-MN" sz="2400" smtClean="0">
                <a:latin typeface="Times New Roman" pitchFamily="18" charset="0"/>
                <a:cs typeface="Times New Roman" pitchFamily="18" charset="0"/>
              </a:rPr>
              <a:t> товчин дээр дарах ба </a:t>
            </a:r>
            <a:r>
              <a:rPr lang="mn-MN" sz="2400" b="1" smtClean="0">
                <a:latin typeface="Times New Roman" pitchFamily="18" charset="0"/>
                <a:cs typeface="Times New Roman" pitchFamily="18" charset="0"/>
              </a:rPr>
              <a:t>"Хайх"</a:t>
            </a:r>
            <a:r>
              <a:rPr lang="mn-MN" sz="2400" smtClean="0">
                <a:latin typeface="Times New Roman" pitchFamily="18" charset="0"/>
                <a:cs typeface="Times New Roman" pitchFamily="18" charset="0"/>
              </a:rPr>
              <a:t> товчин дээр дарснаар гарын vсгийн хэвийг скайнердэж хадгалсан газраас дуудаж оруулна.</a:t>
            </a:r>
          </a:p>
          <a:p>
            <a:pPr algn="just" eaLnBrk="1" hangingPunct="1"/>
            <a:endParaRPr lang="mn-MN" sz="24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Content Placeholder 3"/>
          <p:cNvPicPr>
            <a:picLocks noGrp="1"/>
          </p:cNvPicPr>
          <p:nvPr>
            <p:ph idx="1"/>
          </p:nvPr>
        </p:nvPicPr>
        <p:blipFill>
          <a:blip r:embed="rId2" cstate="print"/>
          <a:srcRect/>
          <a:stretch>
            <a:fillRect/>
          </a:stretch>
        </p:blipFill>
        <p:spPr>
          <a:xfrm>
            <a:off x="642938" y="1600200"/>
            <a:ext cx="7715250" cy="4525963"/>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mn-MN" sz="2800" dirty="0" smtClean="0">
                <a:latin typeface="Times New Roman" pitchFamily="18" charset="0"/>
                <a:cs typeface="Times New Roman" pitchFamily="18" charset="0"/>
              </a:rPr>
              <a:t>Депозит данс нээхдээ </a:t>
            </a:r>
            <a:r>
              <a:rPr lang="mn-MN" sz="2800" b="1" dirty="0" smtClean="0">
                <a:latin typeface="Times New Roman" pitchFamily="18" charset="0"/>
                <a:cs typeface="Times New Roman" pitchFamily="18" charset="0"/>
              </a:rPr>
              <a:t>Депозит/Данс/Шинээр бvртгэх</a:t>
            </a:r>
            <a:r>
              <a:rPr lang="mn-MN" sz="2800" dirty="0" smtClean="0">
                <a:latin typeface="Times New Roman" pitchFamily="18" charset="0"/>
                <a:cs typeface="Times New Roman" pitchFamily="18" charset="0"/>
              </a:rPr>
              <a:t> цэсийг ашиглана.</a:t>
            </a:r>
            <a:br>
              <a:rPr lang="mn-MN" sz="2800" dirty="0" smtClean="0">
                <a:latin typeface="Times New Roman" pitchFamily="18" charset="0"/>
                <a:cs typeface="Times New Roman" pitchFamily="18" charset="0"/>
              </a:rPr>
            </a:br>
            <a:endParaRPr lang="mn-MN" sz="2800" dirty="0" smtClean="0">
              <a:latin typeface="Times New Roman" pitchFamily="18" charset="0"/>
              <a:cs typeface="Times New Roman" pitchFamily="18" charset="0"/>
            </a:endParaRPr>
          </a:p>
        </p:txBody>
      </p:sp>
      <p:pic>
        <p:nvPicPr>
          <p:cNvPr id="58371" name="Content Placeholder 3"/>
          <p:cNvPicPr>
            <a:picLocks noGrp="1"/>
          </p:cNvPicPr>
          <p:nvPr>
            <p:ph idx="1"/>
          </p:nvPr>
        </p:nvPicPr>
        <p:blipFill>
          <a:blip r:embed="rId2" cstate="print"/>
          <a:srcRect/>
          <a:stretch>
            <a:fillRect/>
          </a:stretch>
        </p:blipFill>
        <p:spPr>
          <a:xfrm>
            <a:off x="285750" y="2000250"/>
            <a:ext cx="8643938" cy="3571875"/>
          </a:xfr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mn-MN" sz="2800" dirty="0" smtClean="0">
                <a:latin typeface="Times New Roman" pitchFamily="18" charset="0"/>
                <a:cs typeface="Times New Roman" pitchFamily="18" charset="0"/>
              </a:rPr>
              <a:t>Эзэмшигч хэсгээс харилцагчийн мэдээлэлийг хайж харилцагчийг сонгоно</a:t>
            </a:r>
            <a:br>
              <a:rPr lang="mn-MN" sz="2800" dirty="0" smtClean="0">
                <a:latin typeface="Times New Roman" pitchFamily="18" charset="0"/>
                <a:cs typeface="Times New Roman" pitchFamily="18" charset="0"/>
              </a:rPr>
            </a:br>
            <a:endParaRPr lang="mn-MN" sz="2800" dirty="0" smtClean="0">
              <a:latin typeface="Times New Roman" pitchFamily="18" charset="0"/>
              <a:cs typeface="Times New Roman" pitchFamily="18" charset="0"/>
            </a:endParaRPr>
          </a:p>
        </p:txBody>
      </p:sp>
      <p:pic>
        <p:nvPicPr>
          <p:cNvPr id="59395" name="Content Placeholder 3"/>
          <p:cNvPicPr>
            <a:picLocks noGrp="1"/>
          </p:cNvPicPr>
          <p:nvPr>
            <p:ph idx="1"/>
          </p:nvPr>
        </p:nvPicPr>
        <p:blipFill>
          <a:blip r:embed="rId2" cstate="print"/>
          <a:srcRect/>
          <a:stretch>
            <a:fillRect/>
          </a:stretch>
        </p:blipFill>
        <p:spPr>
          <a:xfrm>
            <a:off x="214313" y="2000250"/>
            <a:ext cx="8715375" cy="3643313"/>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marL="342900" indent="-342900"/>
            <a:r>
              <a:rPr lang="mn-MN" sz="2800" b="1" dirty="0" smtClean="0">
                <a:latin typeface="Times New Roman" pitchFamily="18" charset="0"/>
                <a:cs typeface="Times New Roman" pitchFamily="18" charset="0"/>
              </a:rPr>
              <a:t>Депозит данснаас гүйлгээ хийх</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endParaRPr lang="mn-MN" sz="2800" dirty="0" smtClean="0">
              <a:latin typeface="Times New Roman" pitchFamily="18" charset="0"/>
              <a:cs typeface="Times New Roman" pitchFamily="18" charset="0"/>
            </a:endParaRPr>
          </a:p>
        </p:txBody>
      </p:sp>
      <p:pic>
        <p:nvPicPr>
          <p:cNvPr id="60419" name="Content Placeholder 3"/>
          <p:cNvPicPr>
            <a:picLocks noGrp="1"/>
          </p:cNvPicPr>
          <p:nvPr>
            <p:ph idx="1"/>
          </p:nvPr>
        </p:nvPicPr>
        <p:blipFill>
          <a:blip r:embed="rId2" cstate="print"/>
          <a:srcRect/>
          <a:stretch>
            <a:fillRect/>
          </a:stretch>
        </p:blipFill>
        <p:spPr>
          <a:xfrm>
            <a:off x="642938" y="1700213"/>
            <a:ext cx="7858125" cy="4586287"/>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mn-MN" sz="1800" dirty="0" smtClean="0">
                <a:latin typeface="Times New Roman" pitchFamily="18" charset="0"/>
                <a:cs typeface="Times New Roman" pitchFamily="18" charset="0"/>
              </a:rPr>
              <a:t>Хугацаагvй хадгаламжийг хугацаатай болгох болон хугацаатай хадгаламж дотор бvтээгдэхvvн солих, хугацаагvй хадгаламжийг хугацаатай болгох бvх тvрлийн гvйлгээг хийнэ. Бvтээгдэхvvнээ солих гvйлгээг хийхдээ Солих бvтээгдэхvvн хэсэгт </a:t>
            </a:r>
            <a:r>
              <a:rPr lang="mn-MN" sz="1800" b="1" i="1" dirty="0" smtClean="0">
                <a:latin typeface="Times New Roman" pitchFamily="18" charset="0"/>
                <a:cs typeface="Times New Roman" pitchFamily="18" charset="0"/>
              </a:rPr>
              <a:t>Бvтээгдэхvvн, Хугацаа, Хугацааны нэгжийг</a:t>
            </a:r>
            <a:r>
              <a:rPr lang="mn-MN" sz="1800" dirty="0" smtClean="0">
                <a:latin typeface="Times New Roman" pitchFamily="18" charset="0"/>
                <a:cs typeface="Times New Roman" pitchFamily="18" charset="0"/>
              </a:rPr>
              <a:t> сонгож оруулна.</a:t>
            </a:r>
          </a:p>
        </p:txBody>
      </p:sp>
      <p:pic>
        <p:nvPicPr>
          <p:cNvPr id="61443" name="Content Placeholder 3"/>
          <p:cNvPicPr>
            <a:picLocks noGrp="1"/>
          </p:cNvPicPr>
          <p:nvPr>
            <p:ph idx="1"/>
          </p:nvPr>
        </p:nvPicPr>
        <p:blipFill>
          <a:blip r:embed="rId2" cstate="print"/>
          <a:srcRect/>
          <a:stretch>
            <a:fillRect/>
          </a:stretch>
        </p:blipFill>
        <p:spPr>
          <a:xfrm>
            <a:off x="357188" y="1643063"/>
            <a:ext cx="8572500" cy="4786312"/>
          </a:xfr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mn-MN" sz="2000" b="1" dirty="0" smtClean="0">
                <a:latin typeface="Times New Roman" pitchFamily="18" charset="0"/>
                <a:cs typeface="Times New Roman" pitchFamily="18" charset="0"/>
              </a:rPr>
              <a:t>Теллер/Касс/Бэлэн мөнгөний арилжаа </a:t>
            </a:r>
            <a:r>
              <a:rPr lang="mn-MN" sz="2000" dirty="0" smtClean="0">
                <a:latin typeface="Times New Roman" pitchFamily="18" charset="0"/>
                <a:cs typeface="Times New Roman" pitchFamily="18" charset="0"/>
              </a:rPr>
              <a:t>цэсийг ашиглана. Валютын арилжаа цэсээр гvйлгээ хийхдээ авах болон зарах валютыг сонгоно. Тухайн өдрийн ханш автоматаар идэвхжинэ. Ханшийг залруулах, өөрчлөх боломжтой. </a:t>
            </a:r>
            <a:br>
              <a:rPr lang="mn-MN" sz="2000" dirty="0" smtClean="0">
                <a:latin typeface="Times New Roman" pitchFamily="18" charset="0"/>
                <a:cs typeface="Times New Roman" pitchFamily="18" charset="0"/>
              </a:rPr>
            </a:br>
            <a:endParaRPr lang="mn-MN" sz="2000" dirty="0" smtClean="0">
              <a:latin typeface="Times New Roman" pitchFamily="18" charset="0"/>
              <a:cs typeface="Times New Roman" pitchFamily="18" charset="0"/>
            </a:endParaRPr>
          </a:p>
        </p:txBody>
      </p:sp>
      <p:pic>
        <p:nvPicPr>
          <p:cNvPr id="62467" name="Content Placeholder 3"/>
          <p:cNvPicPr>
            <a:picLocks noGrp="1"/>
          </p:cNvPicPr>
          <p:nvPr>
            <p:ph idx="1"/>
          </p:nvPr>
        </p:nvPicPr>
        <p:blipFill>
          <a:blip r:embed="rId2" cstate="print"/>
          <a:srcRect/>
          <a:stretch>
            <a:fillRect/>
          </a:stretch>
        </p:blipFill>
        <p:spPr>
          <a:xfrm>
            <a:off x="571500" y="1643063"/>
            <a:ext cx="8072438" cy="4643437"/>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mn-MN" sz="2000" b="1" dirty="0" smtClean="0">
                <a:latin typeface="Times New Roman" pitchFamily="18" charset="0"/>
                <a:cs typeface="Times New Roman" pitchFamily="18" charset="0"/>
              </a:rPr>
              <a:t>Карт / Картын гvйлгээ бэлнээр оруулах </a:t>
            </a:r>
            <a:r>
              <a:rPr lang="mn-MN" sz="2000" dirty="0" smtClean="0">
                <a:latin typeface="Times New Roman" pitchFamily="18" charset="0"/>
                <a:cs typeface="Times New Roman" pitchFamily="18" charset="0"/>
              </a:rPr>
              <a:t>цэсийг ашиглана. Цонхонд картын дугаар оруулснаар харилцагчийн овог нэр орж ирнэ. </a:t>
            </a:r>
            <a:r>
              <a:rPr lang="mn-MN" sz="2000" b="1" dirty="0" smtClean="0">
                <a:latin typeface="Times New Roman" pitchFamily="18" charset="0"/>
                <a:cs typeface="Times New Roman" pitchFamily="18" charset="0"/>
              </a:rPr>
              <a:t>Оруулах хэлбэр</a:t>
            </a:r>
            <a:r>
              <a:rPr lang="mn-MN" sz="2000" dirty="0" smtClean="0">
                <a:latin typeface="Times New Roman" pitchFamily="18" charset="0"/>
                <a:cs typeface="Times New Roman" pitchFamily="18" charset="0"/>
              </a:rPr>
              <a:t> хэсэгт </a:t>
            </a:r>
            <a:r>
              <a:rPr lang="mn-MN" sz="2000" b="1" dirty="0" smtClean="0">
                <a:latin typeface="Times New Roman" pitchFamily="18" charset="0"/>
                <a:cs typeface="Times New Roman" pitchFamily="18" charset="0"/>
              </a:rPr>
              <a:t>бэлнээр</a:t>
            </a:r>
            <a:r>
              <a:rPr lang="mn-MN" sz="2000" dirty="0" smtClean="0">
                <a:latin typeface="Times New Roman" pitchFamily="18" charset="0"/>
                <a:cs typeface="Times New Roman" pitchFamily="18" charset="0"/>
              </a:rPr>
              <a:t> гэж сонгоод </a:t>
            </a:r>
            <a:r>
              <a:rPr lang="mn-MN" sz="2000" b="1" dirty="0" smtClean="0">
                <a:latin typeface="Times New Roman" pitchFamily="18" charset="0"/>
                <a:cs typeface="Times New Roman" pitchFamily="18" charset="0"/>
              </a:rPr>
              <a:t>Гvйлгээ оруулах </a:t>
            </a:r>
            <a:r>
              <a:rPr lang="mn-MN" sz="2000" dirty="0" smtClean="0">
                <a:latin typeface="Times New Roman" pitchFamily="18" charset="0"/>
                <a:cs typeface="Times New Roman" pitchFamily="18" charset="0"/>
              </a:rPr>
              <a:t>товчийг дарна.</a:t>
            </a:r>
          </a:p>
        </p:txBody>
      </p:sp>
      <p:pic>
        <p:nvPicPr>
          <p:cNvPr id="63491" name="Content Placeholder 5"/>
          <p:cNvPicPr>
            <a:picLocks noGrp="1"/>
          </p:cNvPicPr>
          <p:nvPr>
            <p:ph sz="half" idx="1"/>
          </p:nvPr>
        </p:nvPicPr>
        <p:blipFill>
          <a:blip r:embed="rId2" cstate="print"/>
          <a:srcRect/>
          <a:stretch>
            <a:fillRect/>
          </a:stretch>
        </p:blipFill>
        <p:spPr>
          <a:xfrm>
            <a:off x="214313" y="2143125"/>
            <a:ext cx="4286250" cy="3500438"/>
          </a:xfrm>
        </p:spPr>
      </p:pic>
      <p:pic>
        <p:nvPicPr>
          <p:cNvPr id="63492" name="Content Placeholder 6"/>
          <p:cNvPicPr>
            <a:picLocks noGrp="1"/>
          </p:cNvPicPr>
          <p:nvPr>
            <p:ph sz="half" idx="2"/>
          </p:nvPr>
        </p:nvPicPr>
        <p:blipFill>
          <a:blip r:embed="rId3" cstate="print"/>
          <a:srcRect/>
          <a:stretch>
            <a:fillRect/>
          </a:stretch>
        </p:blipFill>
        <p:spPr>
          <a:xfrm>
            <a:off x="4572000" y="2143125"/>
            <a:ext cx="4357688" cy="3429000"/>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z="2800" b="1" smtClean="0">
                <a:latin typeface="Times New Roman Mon" pitchFamily="18" charset="-52"/>
              </a:rPr>
              <a:t>Теллер/Лавлагаа /Хянуулах гvйлгээг шалгах жагсаалт</a:t>
            </a:r>
            <a:r>
              <a:rPr lang="mn-MN" sz="2800" smtClean="0">
                <a:latin typeface="Times New Roman Mon" pitchFamily="18" charset="-52"/>
              </a:rPr>
              <a:t/>
            </a:r>
            <a:br>
              <a:rPr lang="mn-MN" sz="2800" smtClean="0">
                <a:latin typeface="Times New Roman Mon" pitchFamily="18" charset="-52"/>
              </a:rPr>
            </a:br>
            <a:endParaRPr lang="mn-MN" sz="2800" smtClean="0">
              <a:latin typeface="Times New Roman Mon" pitchFamily="18" charset="-52"/>
            </a:endParaRPr>
          </a:p>
        </p:txBody>
      </p:sp>
      <p:pic>
        <p:nvPicPr>
          <p:cNvPr id="64515" name="Content Placeholder 4"/>
          <p:cNvPicPr>
            <a:picLocks noGrp="1"/>
          </p:cNvPicPr>
          <p:nvPr>
            <p:ph sz="half" idx="2"/>
          </p:nvPr>
        </p:nvPicPr>
        <p:blipFill>
          <a:blip r:embed="rId2" cstate="print"/>
          <a:srcRect/>
          <a:stretch>
            <a:fillRect/>
          </a:stretch>
        </p:blipFill>
        <p:spPr>
          <a:xfrm>
            <a:off x="500063" y="1643063"/>
            <a:ext cx="8286750" cy="4643437"/>
          </a:xfr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4"/>
          <p:cNvSpPr>
            <a:spLocks noGrp="1"/>
          </p:cNvSpPr>
          <p:nvPr>
            <p:ph type="title"/>
          </p:nvPr>
        </p:nvSpPr>
        <p:spPr/>
        <p:txBody>
          <a:bodyPr/>
          <a:lstStyle/>
          <a:p>
            <a:r>
              <a:rPr lang="mn-MN" smtClean="0"/>
              <a:t>Хянах гүйлгээг шалгах</a:t>
            </a:r>
          </a:p>
        </p:txBody>
      </p:sp>
      <p:pic>
        <p:nvPicPr>
          <p:cNvPr id="65539" name="Content Placeholder 6"/>
          <p:cNvPicPr>
            <a:picLocks noGrp="1"/>
          </p:cNvPicPr>
          <p:nvPr>
            <p:ph idx="1"/>
          </p:nvPr>
        </p:nvPicPr>
        <p:blipFill>
          <a:blip r:embed="rId2" cstate="print"/>
          <a:srcRect/>
          <a:stretch>
            <a:fillRect/>
          </a:stretch>
        </p:blipFill>
        <p:spPr>
          <a:xfrm>
            <a:off x="285750" y="1714500"/>
            <a:ext cx="8643938" cy="4500563"/>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mn-MN" sz="2800" smtClean="0">
                <a:latin typeface="Times New Roman Mon" pitchFamily="18" charset="-52"/>
              </a:rPr>
              <a:t>Теллерийн кассын хуулга авахдаа </a:t>
            </a:r>
            <a:r>
              <a:rPr lang="mn-MN" sz="2800" b="1" smtClean="0">
                <a:latin typeface="Times New Roman Mon" pitchFamily="18" charset="-52"/>
              </a:rPr>
              <a:t>ТАЙЛАН/ТЕЛЛЕР/КАССЫН ГҮЙЛГЭЭНИЙ МЭДЭЭ</a:t>
            </a:r>
            <a:r>
              <a:rPr lang="mn-MN" sz="2800" smtClean="0">
                <a:latin typeface="Times New Roman Mon" pitchFamily="18" charset="-52"/>
              </a:rPr>
              <a:t/>
            </a:r>
            <a:br>
              <a:rPr lang="mn-MN" sz="2800" smtClean="0">
                <a:latin typeface="Times New Roman Mon" pitchFamily="18" charset="-52"/>
              </a:rPr>
            </a:br>
            <a:endParaRPr lang="mn-MN" sz="2800" smtClean="0">
              <a:latin typeface="Times New Roman Mon" pitchFamily="18" charset="-52"/>
            </a:endParaRPr>
          </a:p>
        </p:txBody>
      </p:sp>
      <p:pic>
        <p:nvPicPr>
          <p:cNvPr id="66563" name="Content Placeholder 3"/>
          <p:cNvPicPr>
            <a:picLocks noGrp="1"/>
          </p:cNvPicPr>
          <p:nvPr>
            <p:ph idx="1"/>
          </p:nvPr>
        </p:nvPicPr>
        <p:blipFill>
          <a:blip r:embed="rId2" cstate="print"/>
          <a:srcRect/>
          <a:stretch>
            <a:fillRect/>
          </a:stretch>
        </p:blipFill>
        <p:spPr>
          <a:xfrm>
            <a:off x="785813" y="1643063"/>
            <a:ext cx="7643812" cy="4714875"/>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Content Placeholder 3"/>
          <p:cNvPicPr>
            <a:picLocks noGrp="1"/>
          </p:cNvPicPr>
          <p:nvPr>
            <p:ph idx="1"/>
          </p:nvPr>
        </p:nvPicPr>
        <p:blipFill>
          <a:blip r:embed="rId2" cstate="print"/>
          <a:srcRect/>
          <a:stretch>
            <a:fillRect/>
          </a:stretch>
        </p:blipFill>
        <p:spPr>
          <a:xfrm>
            <a:off x="928688" y="1643063"/>
            <a:ext cx="7500937" cy="4500562"/>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mn-MN" sz="2400" dirty="0" smtClean="0">
                <a:latin typeface="Times New Roman" pitchFamily="18" charset="0"/>
                <a:cs typeface="Times New Roman" pitchFamily="18" charset="0"/>
              </a:rPr>
              <a:t>Салбарын кассын дэлгэрэнгvй vлдэгдлийг </a:t>
            </a:r>
            <a:r>
              <a:rPr lang="mn-MN" sz="2400" b="1" dirty="0" smtClean="0">
                <a:latin typeface="Times New Roman" pitchFamily="18" charset="0"/>
                <a:cs typeface="Times New Roman" pitchFamily="18" charset="0"/>
              </a:rPr>
              <a:t>ТАЙЛАН/ТЕЛЛЕР/КАССЫН ҮЛДЭГДЛИЙН МЭДЭЭ</a:t>
            </a:r>
            <a:r>
              <a:rPr lang="mn-MN" sz="2400" dirty="0" smtClean="0">
                <a:latin typeface="Times New Roman" pitchFamily="18" charset="0"/>
                <a:cs typeface="Times New Roman" pitchFamily="18" charset="0"/>
              </a:rPr>
              <a:t> цонхоор харна.</a:t>
            </a:r>
            <a:br>
              <a:rPr lang="mn-MN" sz="2400" dirty="0" smtClean="0">
                <a:latin typeface="Times New Roman" pitchFamily="18" charset="0"/>
                <a:cs typeface="Times New Roman" pitchFamily="18" charset="0"/>
              </a:rPr>
            </a:br>
            <a:endParaRPr lang="mn-MN" sz="2400" dirty="0" smtClean="0">
              <a:latin typeface="Times New Roman" pitchFamily="18" charset="0"/>
              <a:cs typeface="Times New Roman" pitchFamily="18" charset="0"/>
            </a:endParaRPr>
          </a:p>
        </p:txBody>
      </p:sp>
      <p:pic>
        <p:nvPicPr>
          <p:cNvPr id="68611" name="Content Placeholder 3"/>
          <p:cNvPicPr>
            <a:picLocks noGrp="1"/>
          </p:cNvPicPr>
          <p:nvPr>
            <p:ph idx="1"/>
          </p:nvPr>
        </p:nvPicPr>
        <p:blipFill>
          <a:blip r:embed="rId2" cstate="print"/>
          <a:srcRect/>
          <a:stretch>
            <a:fillRect/>
          </a:stretch>
        </p:blipFill>
        <p:spPr>
          <a:xfrm>
            <a:off x="571500" y="1571625"/>
            <a:ext cx="8215313" cy="4786313"/>
          </a:xfr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mn-MN" sz="3600" smtClean="0">
                <a:latin typeface="Times New Roman Mon" pitchFamily="18" charset="-52"/>
              </a:rPr>
              <a:t>Банкны маркетинг</a:t>
            </a:r>
          </a:p>
        </p:txBody>
      </p:sp>
      <p:sp>
        <p:nvSpPr>
          <p:cNvPr id="69635" name="Content Placeholder 2"/>
          <p:cNvSpPr>
            <a:spLocks noGrp="1"/>
          </p:cNvSpPr>
          <p:nvPr>
            <p:ph idx="1"/>
          </p:nvPr>
        </p:nvSpPr>
        <p:spPr/>
        <p:txBody>
          <a:bodyPr/>
          <a:lstStyle/>
          <a:p>
            <a:pPr>
              <a:buFontTx/>
              <a:buNone/>
            </a:pPr>
            <a:r>
              <a:rPr lang="ru-RU" sz="2400" dirty="0" smtClean="0">
                <a:latin typeface="Times New Roman" pitchFamily="18" charset="0"/>
                <a:cs typeface="Times New Roman" pitchFamily="18" charset="0"/>
              </a:rPr>
              <a:t>SWOT øèíæèëãýý</a:t>
            </a:r>
            <a:endParaRPr lang="mn-MN"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SWOT øèíæèëãýýний арга нь тухайн шинжилж байгаа байгууллагын болон </a:t>
            </a:r>
            <a:r>
              <a:rPr lang="mn-MN" sz="2400" dirty="0" smtClean="0">
                <a:latin typeface="Times New Roman" pitchFamily="18" charset="0"/>
                <a:cs typeface="Times New Roman" pitchFamily="18" charset="0"/>
              </a:rPr>
              <a:t>ү</a:t>
            </a:r>
            <a:r>
              <a:rPr lang="ru-RU" sz="2400" dirty="0" smtClean="0">
                <a:latin typeface="Times New Roman" pitchFamily="18" charset="0"/>
                <a:cs typeface="Times New Roman" pitchFamily="18" charset="0"/>
              </a:rPr>
              <a:t>йл ажиллагааны одоогийн д</a:t>
            </a:r>
            <a:r>
              <a:rPr lang="mn-MN" sz="2400" dirty="0" smtClean="0">
                <a:latin typeface="Times New Roman" pitchFamily="18" charset="0"/>
                <a:cs typeface="Times New Roman" pitchFamily="18" charset="0"/>
              </a:rPr>
              <a:t>ү</a:t>
            </a:r>
            <a:r>
              <a:rPr lang="ru-RU" sz="2400" dirty="0" smtClean="0">
                <a:latin typeface="Times New Roman" pitchFamily="18" charset="0"/>
                <a:cs typeface="Times New Roman" pitchFamily="18" charset="0"/>
              </a:rPr>
              <a:t>р тєрх буюу т</a:t>
            </a:r>
            <a:r>
              <a:rPr lang="mn-MN" sz="2400" dirty="0" smtClean="0">
                <a:latin typeface="Times New Roman" pitchFamily="18" charset="0"/>
                <a:cs typeface="Times New Roman" pitchFamily="18" charset="0"/>
              </a:rPr>
              <a:t>үү</a:t>
            </a:r>
            <a:r>
              <a:rPr lang="ru-RU" sz="2400" dirty="0" smtClean="0">
                <a:latin typeface="Times New Roman" pitchFamily="18" charset="0"/>
                <a:cs typeface="Times New Roman" pitchFamily="18" charset="0"/>
              </a:rPr>
              <a:t>ний цаашид хэрэгж</a:t>
            </a:r>
            <a:r>
              <a:rPr lang="mn-MN" sz="2400" dirty="0" smtClean="0">
                <a:latin typeface="Times New Roman" pitchFamily="18" charset="0"/>
                <a:cs typeface="Times New Roman" pitchFamily="18" charset="0"/>
              </a:rPr>
              <a:t>үү</a:t>
            </a:r>
            <a:r>
              <a:rPr lang="ru-RU" sz="2400" dirty="0" smtClean="0">
                <a:latin typeface="Times New Roman" pitchFamily="18" charset="0"/>
                <a:cs typeface="Times New Roman" pitchFamily="18" charset="0"/>
              </a:rPr>
              <a:t>лэхэд арга замыг тодорхойлон гаргадаг юм. </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 Strengths </a:t>
            </a:r>
            <a:r>
              <a:rPr lang="en-US" sz="2400" dirty="0" err="1" smtClean="0">
                <a:latin typeface="Times New Roman" pitchFamily="18" charset="0"/>
                <a:cs typeface="Times New Roman" pitchFamily="18" charset="0"/>
              </a:rPr>
              <a:t>буюу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давуу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 Weaknesses </a:t>
            </a:r>
            <a:r>
              <a:rPr lang="en-US" sz="2400" dirty="0" err="1" smtClean="0">
                <a:latin typeface="Times New Roman" pitchFamily="18" charset="0"/>
                <a:cs typeface="Times New Roman" pitchFamily="18" charset="0"/>
              </a:rPr>
              <a:t>буюу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сул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тал</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O- </a:t>
            </a:r>
            <a:r>
              <a:rPr lang="en-US" sz="2400" dirty="0" err="1" smtClean="0">
                <a:latin typeface="Times New Roman" pitchFamily="18" charset="0"/>
                <a:cs typeface="Times New Roman" pitchFamily="18" charset="0"/>
              </a:rPr>
              <a:t>Oppertunities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буюу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боломж</a:t>
            </a:r>
            <a:r>
              <a:rPr lang="en-US" sz="2400" dirty="0" smtClean="0">
                <a:latin typeface="Times New Roman" pitchFamily="18" charset="0"/>
                <a:cs typeface="Times New Roman" pitchFamily="18" charset="0"/>
              </a:rPr>
              <a:t> </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 Threats </a:t>
            </a:r>
            <a:r>
              <a:rPr lang="en-US" sz="2400" dirty="0" err="1" smtClean="0">
                <a:latin typeface="Times New Roman" pitchFamily="18" charset="0"/>
                <a:cs typeface="Times New Roman" pitchFamily="18" charset="0"/>
              </a:rPr>
              <a:t>буюу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аюул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занал</a:t>
            </a:r>
            <a:endParaRPr lang="mn-MN" sz="2400" dirty="0" smtClean="0">
              <a:latin typeface="Times New Roman" pitchFamily="18" charset="0"/>
              <a:cs typeface="Times New Roman" pitchFamily="18" charset="0"/>
            </a:endParaRPr>
          </a:p>
          <a:p>
            <a:r>
              <a:rPr lang="mn-MN" sz="2400" dirty="0" smtClean="0">
                <a:latin typeface="Times New Roman" pitchFamily="18" charset="0"/>
                <a:cs typeface="Times New Roman" pitchFamily="18" charset="0"/>
              </a:rPr>
              <a:t>Капитал  </a:t>
            </a:r>
            <a:r>
              <a:rPr lang="en-US" sz="2400" dirty="0" err="1" smtClean="0">
                <a:latin typeface="Times New Roman" pitchFamily="18" charset="0"/>
                <a:cs typeface="Times New Roman" pitchFamily="18" charset="0"/>
              </a:rPr>
              <a:t>банкны</a:t>
            </a:r>
            <a:r>
              <a:rPr lang="en-US" sz="2400" dirty="0" smtClean="0">
                <a:latin typeface="Times New Roman" pitchFamily="18" charset="0"/>
                <a:cs typeface="Times New Roman" pitchFamily="18" charset="0"/>
              </a:rPr>
              <a:t> SWOT </a:t>
            </a:r>
            <a:r>
              <a:rPr lang="en-US" sz="2400" dirty="0" err="1" smtClean="0">
                <a:latin typeface="Times New Roman" pitchFamily="18" charset="0"/>
                <a:cs typeface="Times New Roman" pitchFamily="18" charset="0"/>
              </a:rPr>
              <a:t>øèíæèëãýý</a:t>
            </a:r>
            <a:endParaRPr lang="mn-MN" sz="2400" dirty="0" smtClean="0">
              <a:latin typeface="Times New Roman" pitchFamily="18" charset="0"/>
              <a:cs typeface="Times New Roman" pitchFamily="18" charset="0"/>
            </a:endParaRPr>
          </a:p>
          <a:p>
            <a:pPr>
              <a:buFontTx/>
              <a:buNone/>
            </a:pPr>
            <a:endParaRPr lang="mn-MN" sz="2400" dirty="0" smtClean="0">
              <a:latin typeface="Times New Roman Mon" pitchFamily="18" charset="-5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Content Placeholder 3" descr="Untitled.png"/>
          <p:cNvPicPr>
            <a:picLocks noGrp="1" noChangeAspect="1"/>
          </p:cNvPicPr>
          <p:nvPr>
            <p:ph idx="1"/>
          </p:nvPr>
        </p:nvPicPr>
        <p:blipFill>
          <a:blip r:embed="rId2" cstate="print"/>
          <a:srcRect/>
          <a:stretch>
            <a:fillRect/>
          </a:stretch>
        </p:blipFill>
        <p:spPr>
          <a:xfrm>
            <a:off x="1285875" y="1571625"/>
            <a:ext cx="6572250" cy="4870450"/>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mn-MN" sz="2800" b="1" dirty="0" smtClean="0">
                <a:latin typeface="Times New Roman" pitchFamily="18" charset="0"/>
                <a:cs typeface="Times New Roman" pitchFamily="18" charset="0"/>
              </a:rPr>
              <a:t>Капитал банкны </a:t>
            </a:r>
            <a:r>
              <a:rPr lang="mn-MN" sz="2800" b="1" dirty="0" smtClean="0">
                <a:latin typeface="Times New Roman" pitchFamily="18" charset="0"/>
                <a:cs typeface="Times New Roman" pitchFamily="18" charset="0"/>
              </a:rPr>
              <a:t>ү</a:t>
            </a:r>
            <a:r>
              <a:rPr lang="mn-MN" sz="2800" b="1" dirty="0" smtClean="0">
                <a:latin typeface="Times New Roman" pitchFamily="18" charset="0"/>
                <a:cs typeface="Times New Roman" pitchFamily="18" charset="0"/>
              </a:rPr>
              <a:t>й</a:t>
            </a:r>
            <a:r>
              <a:rPr lang="mn-MN" sz="2800" b="1" dirty="0" smtClean="0">
                <a:latin typeface="Times New Roman" pitchFamily="18" charset="0"/>
                <a:cs typeface="Times New Roman" pitchFamily="18" charset="0"/>
              </a:rPr>
              <a:t>лчилгээний </a:t>
            </a:r>
            <a:r>
              <a:rPr lang="mn-MN" sz="2800" b="1" dirty="0" smtClean="0">
                <a:latin typeface="Times New Roman" pitchFamily="18" charset="0"/>
                <a:cs typeface="Times New Roman" pitchFamily="18" charset="0"/>
              </a:rPr>
              <a:t>судалгаа</a:t>
            </a:r>
            <a:endParaRPr lang="mn-MN" sz="2800" dirty="0" smtClean="0">
              <a:latin typeface="Times New Roman" pitchFamily="18" charset="0"/>
              <a:cs typeface="Times New Roman" pitchFamily="18" charset="0"/>
            </a:endParaRPr>
          </a:p>
        </p:txBody>
      </p:sp>
      <p:sp>
        <p:nvSpPr>
          <p:cNvPr id="71683" name="Content Placeholder 2"/>
          <p:cNvSpPr>
            <a:spLocks noGrp="1"/>
          </p:cNvSpPr>
          <p:nvPr>
            <p:ph idx="1"/>
          </p:nvPr>
        </p:nvSpPr>
        <p:spPr/>
        <p:txBody>
          <a:bodyPr/>
          <a:lstStyle/>
          <a:p>
            <a:pPr algn="just"/>
            <a:r>
              <a:rPr lang="mn-MN" sz="2400" dirty="0" smtClean="0">
                <a:latin typeface="Times New Roman" pitchFamily="18" charset="0"/>
                <a:cs typeface="Times New Roman" pitchFamily="18" charset="0"/>
              </a:rPr>
              <a:t>Судалгаагаар Сонгино-Хайрхан дүүргийн зургаан салбар нэгжийг нийт 10 хүртэлх баллаар дүгнэхээс 907-р салбарын хувьд 8.9 балл авсан нь бусад салбаруудын хувьд харьцангуй боломжийн гэсэн дүгнэлтэд хүрч байгаа юм. </a:t>
            </a:r>
          </a:p>
          <a:p>
            <a:pPr algn="just"/>
            <a:r>
              <a:rPr lang="mn-MN" sz="2400" dirty="0" smtClean="0">
                <a:latin typeface="Times New Roman" pitchFamily="18" charset="0"/>
                <a:cs typeface="Times New Roman" pitchFamily="18" charset="0"/>
              </a:rPr>
              <a:t>Судалгааны зорилго: Нийслэл хотын захын дүүрэг болох Сонгино-Хайрхан дүүргийн хэмжээнд хүн ам олонтой, амьдралын баталгаажих түвшингээс харьцангуй доогуур бөгөөд Капитал банкны 1-ээс бусад таван салбар нь гэр хороололд байрлалтай байна. Иймээс тэдгээр харилцагчидын хүсэл сонирхолд нийцсэн үйлчилгээ бүтээгдэхүүн үзүүлж буй эсэхийг санал асуулгаар тодруулахыг зорьсон болно. </a:t>
            </a:r>
          </a:p>
          <a:p>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mn-MN" sz="2800" smtClean="0">
                <a:latin typeface="Times New Roman Mon" pitchFamily="18" charset="-52"/>
              </a:rPr>
              <a:t>Үнэлгээг салбар тооцооны төвөөр харуулбал: </a:t>
            </a:r>
            <a:br>
              <a:rPr lang="mn-MN" sz="2800" smtClean="0">
                <a:latin typeface="Times New Roman Mon" pitchFamily="18" charset="-52"/>
              </a:rPr>
            </a:br>
            <a:endParaRPr lang="mn-MN" sz="2800" smtClean="0">
              <a:latin typeface="Times New Roman Mon" pitchFamily="18" charset="-52"/>
            </a:endParaRPr>
          </a:p>
        </p:txBody>
      </p:sp>
      <p:graphicFrame>
        <p:nvGraphicFramePr>
          <p:cNvPr id="72707" name="Content Placeholder 3"/>
          <p:cNvGraphicFramePr>
            <a:graphicFrameLocks noGrp="1"/>
          </p:cNvGraphicFramePr>
          <p:nvPr>
            <p:ph idx="1"/>
          </p:nvPr>
        </p:nvGraphicFramePr>
        <p:xfrm>
          <a:off x="457200" y="1600200"/>
          <a:ext cx="8229600" cy="4525963"/>
        </p:xfrm>
        <a:graphic>
          <a:graphicData uri="http://schemas.openxmlformats.org/presentationml/2006/ole">
            <p:oleObj spid="_x0000_s72707" r:id="rId3" imgW="8230313" imgH="4523624" progId="Excel.Sheet.8">
              <p:embed/>
            </p:oleObj>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Content Placeholder 3" descr="Untitled.png"/>
          <p:cNvPicPr>
            <a:picLocks noGrp="1" noChangeAspect="1"/>
          </p:cNvPicPr>
          <p:nvPr>
            <p:ph idx="1"/>
          </p:nvPr>
        </p:nvPicPr>
        <p:blipFill>
          <a:blip r:embed="rId2" cstate="print"/>
          <a:srcRect/>
          <a:stretch>
            <a:fillRect/>
          </a:stretch>
        </p:blipFill>
        <p:spPr>
          <a:xfrm>
            <a:off x="447675" y="2000250"/>
            <a:ext cx="8439150" cy="3643313"/>
          </a:xfr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28625" y="428625"/>
            <a:ext cx="8229600" cy="1143000"/>
          </a:xfrm>
        </p:spPr>
        <p:txBody>
          <a:bodyPr/>
          <a:lstStyle/>
          <a:p>
            <a:r>
              <a:rPr lang="mn-MN" sz="2400" dirty="0" smtClean="0">
                <a:latin typeface="Times New Roman" pitchFamily="18" charset="0"/>
                <a:cs typeface="Times New Roman" pitchFamily="18" charset="0"/>
              </a:rPr>
              <a:t>Судалгаанд оролцогчдын хувьд 60</a:t>
            </a:r>
            <a:r>
              <a:rPr lang="ru-RU"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 нь 2-10 жилийн хугацаанд тус салбараар үйлчлүүлж байгаа бол 2</a:t>
            </a:r>
            <a:r>
              <a:rPr lang="ru-RU"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 нь анх удаа үйлчлүүлсэн харилцагч байсан байна.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mn-MN" sz="2400" dirty="0" smtClean="0">
              <a:latin typeface="Times New Roman" pitchFamily="18" charset="0"/>
              <a:cs typeface="Times New Roman" pitchFamily="18" charset="0"/>
            </a:endParaRPr>
          </a:p>
        </p:txBody>
      </p:sp>
      <p:graphicFrame>
        <p:nvGraphicFramePr>
          <p:cNvPr id="74755" name="Content Placeholder 3"/>
          <p:cNvGraphicFramePr>
            <a:graphicFrameLocks noGrp="1"/>
          </p:cNvGraphicFramePr>
          <p:nvPr>
            <p:ph idx="1"/>
          </p:nvPr>
        </p:nvGraphicFramePr>
        <p:xfrm>
          <a:off x="457200" y="1600200"/>
          <a:ext cx="8229600" cy="4525963"/>
        </p:xfrm>
        <a:graphic>
          <a:graphicData uri="http://schemas.openxmlformats.org/presentationml/2006/ole">
            <p:oleObj spid="_x0000_s74755" r:id="rId3" imgW="8230313" imgH="4523624" progId="Excel.Sheet.8">
              <p:embed/>
            </p:oleObj>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mn-MN" sz="2800" b="1" smtClean="0">
                <a:latin typeface="Times New Roman Mon" pitchFamily="18" charset="-52"/>
              </a:rPr>
              <a:t>БАНКНЫ ДОТООД АУДИТ</a:t>
            </a:r>
            <a:endParaRPr lang="mn-MN" sz="2800" smtClean="0">
              <a:latin typeface="Times New Roman Mon" pitchFamily="18" charset="-52"/>
            </a:endParaRPr>
          </a:p>
        </p:txBody>
      </p:sp>
      <p:sp>
        <p:nvSpPr>
          <p:cNvPr id="75779" name="Content Placeholder 2"/>
          <p:cNvSpPr>
            <a:spLocks noGrp="1"/>
          </p:cNvSpPr>
          <p:nvPr>
            <p:ph idx="1"/>
          </p:nvPr>
        </p:nvSpPr>
        <p:spPr>
          <a:xfrm>
            <a:off x="357188" y="1571625"/>
            <a:ext cx="8358187" cy="4525963"/>
          </a:xfrm>
        </p:spPr>
        <p:txBody>
          <a:bodyPr/>
          <a:lstStyle/>
          <a:p>
            <a:pPr algn="just"/>
            <a:r>
              <a:rPr lang="ru-RU" sz="2400" b="1" dirty="0" smtClean="0">
                <a:latin typeface="Times New Roman" pitchFamily="18" charset="0"/>
                <a:cs typeface="Times New Roman" pitchFamily="18" charset="0"/>
              </a:rPr>
              <a:t>ДОТООД АУДИТЫН ГАЗАР</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Төлөөлөн удирдах зөвлөлийн удирдлаган дор ажилладаг Дотоод аудитын газар нь Төлөөлөн удирдах зөвлөлийн баталсан төлөвлөгөө, удирдамжийн дагуу банкны нэгжүүдэд иж бүрэн болон хэсэгчилсэн шалгалтыг хийж гүйцэтгэн, заавар, зөвлөгөө өгч ажилладаг хяналтын нэгж юм.</a:t>
            </a:r>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ru-RU" sz="2800" b="1" smtClean="0">
                <a:latin typeface="Times New Roman Mon" pitchFamily="18" charset="-52"/>
              </a:rPr>
              <a:t>ТАЙЛАН БҮРТГЭЛ, ХЯНАЛТЫН ГАЗАР</a:t>
            </a:r>
            <a:endParaRPr lang="mn-MN" sz="2800" smtClean="0">
              <a:latin typeface="Times New Roman Mon" pitchFamily="18" charset="-52"/>
            </a:endParaRPr>
          </a:p>
        </p:txBody>
      </p:sp>
      <p:sp>
        <p:nvSpPr>
          <p:cNvPr id="76803" name="Content Placeholder 2"/>
          <p:cNvSpPr>
            <a:spLocks noGrp="1"/>
          </p:cNvSpPr>
          <p:nvPr>
            <p:ph idx="1"/>
          </p:nvPr>
        </p:nvSpPr>
        <p:spPr/>
        <p:txBody>
          <a:bodyPr/>
          <a:lstStyle/>
          <a:p>
            <a:pPr algn="just"/>
            <a:r>
              <a:rPr lang="ru-RU" sz="2400" dirty="0" smtClean="0">
                <a:latin typeface="Times New Roman" pitchFamily="18" charset="0"/>
                <a:cs typeface="Times New Roman" pitchFamily="18" charset="0"/>
              </a:rPr>
              <a:t>Гүйцэтгэх  захирлын удирдлаган дор ажилладаг Тайлан бүртгэл, хяналтын газар нь банкны санхүү, хяналт, төлөвлөлт, түүний биелэлт, тайлан тэнцэл, бэлэн мөнгө, үнэт металлын үйл ажиллагааны чиглэлээр хяналт тавьж ажилладаг.</a:t>
            </a:r>
            <a:endParaRPr lang="mn-MN"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Ү</a:t>
            </a:r>
            <a:r>
              <a:rPr lang="mn-MN" sz="2400" dirty="0" smtClean="0">
                <a:latin typeface="Times New Roman" pitchFamily="18" charset="0"/>
                <a:cs typeface="Times New Roman" pitchFamily="18" charset="0"/>
              </a:rPr>
              <a:t>ндсэн үүрэг: </a:t>
            </a:r>
            <a:r>
              <a:rPr lang="ru-RU" sz="2400" dirty="0" smtClean="0">
                <a:latin typeface="Times New Roman" pitchFamily="18" charset="0"/>
                <a:cs typeface="Times New Roman" pitchFamily="18" charset="0"/>
              </a:rPr>
              <a:t>Санхүүгийн чиглэл</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Хяналтын чиглэл</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Төлөвлөгөө, тайлангийн чиглэл</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Бэлэн мөнгө, үнэт металлын үйл ажиллагааны чиглэл</a:t>
            </a:r>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ru-RU" sz="2800" b="1" smtClean="0">
                <a:latin typeface="Times New Roman Mon" pitchFamily="18" charset="-52"/>
              </a:rPr>
              <a:t>ЭРСДЭЛИЙН УДИРДЛАГА, ХЯНАЛТЫН ГАЗАР</a:t>
            </a:r>
            <a:endParaRPr lang="mn-MN" sz="2800" smtClean="0">
              <a:latin typeface="Times New Roman Mon" pitchFamily="18" charset="-52"/>
            </a:endParaRPr>
          </a:p>
        </p:txBody>
      </p:sp>
      <p:sp>
        <p:nvSpPr>
          <p:cNvPr id="77827" name="Content Placeholder 2"/>
          <p:cNvSpPr>
            <a:spLocks noGrp="1"/>
          </p:cNvSpPr>
          <p:nvPr>
            <p:ph idx="1"/>
          </p:nvPr>
        </p:nvSpPr>
        <p:spPr/>
        <p:txBody>
          <a:bodyPr/>
          <a:lstStyle/>
          <a:p>
            <a:pPr algn="just"/>
            <a:r>
              <a:rPr lang="ru-RU" sz="2400" dirty="0" smtClean="0">
                <a:latin typeface="Times New Roman" pitchFamily="18" charset="0"/>
                <a:cs typeface="Times New Roman" pitchFamily="18" charset="0"/>
              </a:rPr>
              <a:t>Эрсдэлийн удирдлага, хяналтын газар нь зээлийн эрсдлийн удирдлага, санхүүгийн эрсдэлийн удирдлага, хяналт, зохицуулалт, үйл ажиллагааны эрсдэлийн удирдлага, зээлийн хорооны хэвийн ажиллагаа, хөрөнгийн үнэлгээ гаргах чиглэлээр хяналт тавьж ажилладаг.</a:t>
            </a:r>
            <a:endParaRPr lang="mn-MN"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Ү</a:t>
            </a:r>
            <a:r>
              <a:rPr lang="mn-MN" sz="2400" dirty="0" smtClean="0">
                <a:latin typeface="Times New Roman" pitchFamily="18" charset="0"/>
                <a:cs typeface="Times New Roman" pitchFamily="18" charset="0"/>
              </a:rPr>
              <a:t>ндсэн үүрэг:</a:t>
            </a:r>
            <a:r>
              <a:rPr lang="ru-RU" sz="2400" dirty="0" smtClean="0">
                <a:latin typeface="Times New Roman" pitchFamily="18" charset="0"/>
                <a:cs typeface="Times New Roman" pitchFamily="18" charset="0"/>
              </a:rPr>
              <a:t> Зээлийн эрсдлийн удирдлагын чиглэлээр</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Санхүүгийн эрсдэлийн удирдлагын чиглэлээр</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Хяналт, зохицуулалтын чиглэлээр</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Үйл ажиллагааны эрсдэлийн удирдлагын чиглэлээр</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Зээлийн хорооны хэвийн ажиллагааны чиглэлээр</a:t>
            </a:r>
            <a:r>
              <a:rPr lang="mn-MN"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Хөрөнгийн үнэлгээ гаргах чиглэлээр</a:t>
            </a:r>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mn-MN" sz="2800" b="1" smtClean="0">
                <a:latin typeface="Times New Roman Mon" pitchFamily="18" charset="-52"/>
              </a:rPr>
              <a:t>Дүгнэлт</a:t>
            </a:r>
            <a:endParaRPr lang="mn-MN" sz="2800" smtClean="0">
              <a:latin typeface="Times New Roman Mon" pitchFamily="18" charset="-52"/>
            </a:endParaRPr>
          </a:p>
        </p:txBody>
      </p:sp>
      <p:sp>
        <p:nvSpPr>
          <p:cNvPr id="78851" name="Content Placeholder 2"/>
          <p:cNvSpPr>
            <a:spLocks noGrp="1"/>
          </p:cNvSpPr>
          <p:nvPr>
            <p:ph idx="1"/>
          </p:nvPr>
        </p:nvSpPr>
        <p:spPr/>
        <p:txBody>
          <a:bodyPr/>
          <a:lstStyle/>
          <a:p>
            <a:pPr algn="just"/>
            <a:r>
              <a:rPr lang="mn-MN" sz="2400" dirty="0" smtClean="0">
                <a:latin typeface="Times New Roman" pitchFamily="18" charset="0"/>
                <a:cs typeface="Times New Roman" pitchFamily="18" charset="0"/>
              </a:rPr>
              <a:t>Капитал б</a:t>
            </a:r>
            <a:r>
              <a:rPr lang="en-US" sz="2400" dirty="0" err="1" smtClean="0">
                <a:latin typeface="Times New Roman" pitchFamily="18" charset="0"/>
                <a:cs typeface="Times New Roman" pitchFamily="18" charset="0"/>
              </a:rPr>
              <a:t>анкны</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хувьд </a:t>
            </a:r>
            <a:r>
              <a:rPr lang="en-US" sz="2400" dirty="0" err="1" smtClean="0">
                <a:latin typeface="Times New Roman" pitchFamily="18" charset="0"/>
                <a:cs typeface="Times New Roman" pitchFamily="18" charset="0"/>
              </a:rPr>
              <a:t>нийгмийн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хариуцлагыг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хэрэгжүүлж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жижиг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дунд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бизнесийг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дэмжин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үндэсний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эдийн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засгийн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хөгжилд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нэмэр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оруул</a:t>
            </a:r>
            <a:r>
              <a:rPr lang="mn-MN" sz="2400" dirty="0" smtClean="0">
                <a:latin typeface="Times New Roman" pitchFamily="18" charset="0"/>
                <a:cs typeface="Times New Roman" pitchFamily="18" charset="0"/>
              </a:rPr>
              <a:t>ах гэсэн ерөнхий чиг үүргийг баримтлан ажилладаг тухай олж мэдсэн бөгөөд б</a:t>
            </a:r>
            <a:r>
              <a:rPr lang="en-US" sz="2400" dirty="0" err="1" smtClean="0">
                <a:latin typeface="Times New Roman" pitchFamily="18" charset="0"/>
                <a:cs typeface="Times New Roman" pitchFamily="18" charset="0"/>
              </a:rPr>
              <a:t>анкны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үйл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ажиллагаанд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хууль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эрхийн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нийтээр</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хүлээн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зөвшөөрсөн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ёс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зүйн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хэмжээг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нарийн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сахин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биелүүл</a:t>
            </a:r>
            <a:r>
              <a:rPr lang="mn-MN" sz="2400" dirty="0" smtClean="0">
                <a:latin typeface="Times New Roman" pitchFamily="18" charset="0"/>
                <a:cs typeface="Times New Roman" pitchFamily="18" charset="0"/>
              </a:rPr>
              <a:t>ж байгаа нь олзуурхууштай санагдлаа</a:t>
            </a:r>
            <a:r>
              <a:rPr lang="en-US" sz="2400" dirty="0" smtClean="0">
                <a:latin typeface="Times New Roman" pitchFamily="18" charset="0"/>
                <a:cs typeface="Times New Roman" pitchFamily="18" charset="0"/>
              </a:rPr>
              <a:t>.</a:t>
            </a:r>
            <a:r>
              <a:rPr lang="mn-MN" sz="2400" dirty="0" smtClean="0">
                <a:latin typeface="Times New Roman" pitchFamily="18" charset="0"/>
                <a:cs typeface="Times New Roman" pitchFamily="18" charset="0"/>
              </a:rPr>
              <a:t> Тогтвортой арав гаран жил үйл ажиллагаа явуулж байгаа учир өөрсдийн гэсэн итгэлтэй харилцагч, хадгаламж эзэмшигчидтэй болоод амжсан бөгөөд санхүүгийн хувьд ч жилээс жилд харьцангуй өргөжиж байна. </a:t>
            </a:r>
          </a:p>
          <a:p>
            <a:pPr algn="just"/>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2"/>
          <p:cNvSpPr>
            <a:spLocks noGrp="1"/>
          </p:cNvSpPr>
          <p:nvPr>
            <p:ph idx="1"/>
          </p:nvPr>
        </p:nvSpPr>
        <p:spPr/>
        <p:txBody>
          <a:bodyPr/>
          <a:lstStyle/>
          <a:p>
            <a:pPr algn="just"/>
            <a:r>
              <a:rPr lang="en-US" sz="2400" dirty="0" err="1" smtClean="0">
                <a:latin typeface="Times New Roman" pitchFamily="18" charset="0"/>
                <a:cs typeface="Times New Roman" pitchFamily="18" charset="0"/>
              </a:rPr>
              <a:t>Хувьцаа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эзэмшигчид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Төлөөлөн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удирдах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зөвлөл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Гүйцэтгэх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удирдлагаас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банкны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засаглал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зохистой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удирдлагыг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хэрэгжүүлж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тод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нээлттэй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байдлыг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ханган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a:t>
            </a:r>
            <a:r>
              <a:rPr lang="mn-MN" sz="2400" dirty="0" smtClean="0">
                <a:latin typeface="Times New Roman" pitchFamily="18" charset="0"/>
                <a:cs typeface="Times New Roman" pitchFamily="18" charset="0"/>
              </a:rPr>
              <a:t>аж байгаа нь энэ банк цаашдаа ч тогтвортой олон жил ажиллаж чадна гэсэн итгэлийг харилцагчиддаа төрүүлдэг юм байна. </a:t>
            </a:r>
            <a:r>
              <a:rPr lang="en-US" sz="2400" dirty="0" err="1" smtClean="0">
                <a:latin typeface="Times New Roman" pitchFamily="18" charset="0"/>
                <a:cs typeface="Times New Roman" pitchFamily="18" charset="0"/>
              </a:rPr>
              <a:t>Хүний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нөөцийн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зохистой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бодлогыг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хэрэгжүүлж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ажиллагсдын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чөлөөг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хүндэтгэж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эрүүл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аюулгүй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орчинд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хөдөлмөрлөх</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нөхцөлийг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бүрдүүлж</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хамт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олон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хувь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хүний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үзэл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бодол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хүсэл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сонирхолыг</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харгалзан үзэж байгаа нь ажиллагсадынхаа тогтвортой ажлын байрыг улам баталгаажуулж байгаа нэг хэлбэр гэж ойлгож байна.</a:t>
            </a:r>
          </a:p>
          <a:p>
            <a:pPr algn="just"/>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2"/>
          <p:cNvSpPr>
            <a:spLocks noGrp="1"/>
          </p:cNvSpPr>
          <p:nvPr>
            <p:ph idx="1"/>
          </p:nvPr>
        </p:nvSpPr>
        <p:spPr>
          <a:xfrm>
            <a:off x="457200" y="571500"/>
            <a:ext cx="8229600" cy="5554663"/>
          </a:xfrm>
        </p:spPr>
        <p:txBody>
          <a:bodyPr/>
          <a:lstStyle/>
          <a:p>
            <a:r>
              <a:rPr lang="mn-MN" sz="2400" dirty="0" smtClean="0">
                <a:latin typeface="Times New Roman" pitchFamily="18" charset="0"/>
                <a:cs typeface="Times New Roman" pitchFamily="18" charset="0"/>
              </a:rPr>
              <a:t>Банкны салбар өөрөө өндөр эрсдэлтэй бикнес учираас тодорхой шатлалтайгаар хүрээгээ тэлж үйлчилгээ бүтээгдэхүүнээ нэмэгдүүлдэх хэрэгтэй байдаг. Капитал банкны хувьд жижиг дунд бизнесийг дэмжих тал дээр идэвхитэй үйл ажиллагаагаа явуулдаг. Энэхүү банк олон төрлийн бүтээгдэхүүн үйлчилгээ гаргадаг. Бусад арилжааны банкуудтай харьцуулбал картын үйлчилгээнд нь тун цөөн харилцагч хамрагддаг бөгөөд үүний гол шалтгаан нь салбарын тоо болон хамгийн чухал нь бэлэн мөнгөний машин “АТМ” нийслэлийн хэмжээнд зургаан ширхэг байдаг нь асуудлыг хүндрүүлж байна гэж бодож байна. Иймээс хэрэглэгчидын өдөр тутмын хэрэглээ болсон картын үйлчилгээндээ анхаарал хандуулах ёстой гэж ойлгож байна.  </a:t>
            </a:r>
          </a:p>
          <a:p>
            <a:endParaRPr lang="mn-M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6014</TotalTime>
  <Words>3107</Words>
  <Application>Microsoft Office PowerPoint</Application>
  <PresentationFormat>On-screen Show (4:3)</PresentationFormat>
  <Paragraphs>161</Paragraphs>
  <Slides>81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83" baseType="lpstr">
      <vt:lpstr>Diseño predeterminado</vt:lpstr>
      <vt:lpstr>Microsoft Office Excel 97-2003 Worksheet</vt:lpstr>
      <vt:lpstr>Үйлдвэрлэлийн дадлага</vt:lpstr>
      <vt:lpstr>Оршил</vt:lpstr>
      <vt:lpstr>Slide 3</vt:lpstr>
      <vt:lpstr>КАПИТАЛ БАНКНЫ ТАНИЛЦУУЛАГА </vt:lpstr>
      <vt:lpstr>Slide 5</vt:lpstr>
      <vt:lpstr>Slide 6</vt:lpstr>
      <vt:lpstr>Slide 7</vt:lpstr>
      <vt:lpstr>Slide 8</vt:lpstr>
      <vt:lpstr> Активийн бүтцийн шинжилгээ</vt:lpstr>
      <vt:lpstr>Slide 10</vt:lpstr>
      <vt:lpstr>Slide 11</vt:lpstr>
      <vt:lpstr>Slide 12</vt:lpstr>
      <vt:lpstr>Slide 13</vt:lpstr>
      <vt:lpstr>Slide 14</vt:lpstr>
      <vt:lpstr>Slide 15</vt:lpstr>
      <vt:lpstr>Үндсэн хөрөнгө тайлант онд нийт хэмжээгээрээ өссөн байна. Банк   цаашид өргөжин тэлэх бодлого баримталж байна. </vt:lpstr>
      <vt:lpstr>Ýõ ¿¿ñâýðèéí á¿òöèéí øèíæèëãýý </vt:lpstr>
      <vt:lpstr>Slide 18</vt:lpstr>
      <vt:lpstr> Татан төвлөрүүлсэн хөрөнгө</vt:lpstr>
      <vt:lpstr>Slide 20</vt:lpstr>
      <vt:lpstr>Банкны орлого зардлын á¿òöèéí øèíæèëãýý</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Дүгнэлт</vt:lpstr>
      <vt:lpstr>Slide 36</vt:lpstr>
      <vt:lpstr>Зээлийн шинжилгээ: Капитрон банк нь иргэд болон байгуулагад зориулан өөр өөр нэр төрлийн зээлийн бүтээгдэхүүн гаргадаг билээ. Үүнийг схемчилбэл: </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БАНКНЫ НЯГТЛАН БОДОХ БҮРТГЭЛ , ШИНЖИЛГЭЭ</vt:lpstr>
      <vt:lpstr>3.3 НЯГТЛАН БОДОХ БҮРТГЭЛИЙН ЗАРИМ ТУСГАЙ БОДЛОГО</vt:lpstr>
      <vt:lpstr>ДАНСНЫ КОДЧИЛОЛ</vt:lpstr>
      <vt:lpstr>НЯГТЛАН БОДОХ БҮРТГЭЛИЙН ТАЙЛАН МЭДЭЭНҮҮД:</vt:lpstr>
      <vt:lpstr> БАНКНЫ МЭДЭЭЛЭЛ ЗҮЙ ПРОГРАММЧЛАЛ</vt:lpstr>
      <vt:lpstr>Slide 55</vt:lpstr>
      <vt:lpstr>Slide 56</vt:lpstr>
      <vt:lpstr>Slide 57</vt:lpstr>
      <vt:lpstr>Slide 58</vt:lpstr>
      <vt:lpstr>Депозит данс нээхдээ Депозит/Данс/Шинээр бvртгэх цэсийг ашиглана. </vt:lpstr>
      <vt:lpstr>Эзэмшигч хэсгээс харилцагчийн мэдээлэлийг хайж харилцагчийг сонгоно </vt:lpstr>
      <vt:lpstr>Депозит данснаас гүйлгээ хийх </vt:lpstr>
      <vt:lpstr>Хугацаагvй хадгаламжийг хугацаатай болгох болон хугацаатай хадгаламж дотор бvтээгдэхvvн солих, хугацаагvй хадгаламжийг хугацаатай болгох бvх тvрлийн гvйлгээг хийнэ. Бvтээгдэхvvнээ солих гvйлгээг хийхдээ Солих бvтээгдэхvvн хэсэгт Бvтээгдэхvvн, Хугацаа, Хугацааны нэгжийг сонгож оруулна.</vt:lpstr>
      <vt:lpstr>Теллер/Касс/Бэлэн мөнгөний арилжаа цэсийг ашиглана. Валютын арилжаа цэсээр гvйлгээ хийхдээ авах болон зарах валютыг сонгоно. Тухайн өдрийн ханш автоматаар идэвхжинэ. Ханшийг залруулах, өөрчлөх боломжтой.  </vt:lpstr>
      <vt:lpstr>Карт / Картын гvйлгээ бэлнээр оруулах цэсийг ашиглана. Цонхонд картын дугаар оруулснаар харилцагчийн овог нэр орж ирнэ. Оруулах хэлбэр хэсэгт бэлнээр гэж сонгоод Гvйлгээ оруулах товчийг дарна.</vt:lpstr>
      <vt:lpstr>Теллер/Лавлагаа /Хянуулах гvйлгээг шалгах жагсаалт </vt:lpstr>
      <vt:lpstr>Хянах гүйлгээг шалгах</vt:lpstr>
      <vt:lpstr>Теллерийн кассын хуулга авахдаа ТАЙЛАН/ТЕЛЛЕР/КАССЫН ГҮЙЛГЭЭНИЙ МЭДЭЭ </vt:lpstr>
      <vt:lpstr>Slide 68</vt:lpstr>
      <vt:lpstr>Салбарын кассын дэлгэрэнгvй vлдэгдлийг ТАЙЛАН/ТЕЛЛЕР/КАССЫН ҮЛДЭГДЛИЙН МЭДЭЭ цонхоор харна. </vt:lpstr>
      <vt:lpstr>Банкны маркетинг</vt:lpstr>
      <vt:lpstr>Slide 71</vt:lpstr>
      <vt:lpstr>Капитал банкны үйлчилгээний судалгаа</vt:lpstr>
      <vt:lpstr>Үнэлгээг салбар тооцооны төвөөр харуулбал:  </vt:lpstr>
      <vt:lpstr>Slide 74</vt:lpstr>
      <vt:lpstr>Судалгаанд оролцогчдын хувьд 60% нь 2-10 жилийн хугацаанд тус салбараар үйлчлүүлж байгаа бол 2% нь анх удаа үйлчлүүлсэн харилцагч байсан байна.   </vt:lpstr>
      <vt:lpstr>БАНКНЫ ДОТООД АУДИТ</vt:lpstr>
      <vt:lpstr>ТАЙЛАН БҮРТГЭЛ, ХЯНАЛТЫН ГАЗАР</vt:lpstr>
      <vt:lpstr>ЭРСДЭЛИЙН УДИРДЛАГА, ХЯНАЛТЫН ГАЗАР</vt:lpstr>
      <vt:lpstr>Дүгнэлт</vt:lpstr>
      <vt:lpstr>Slide 80</vt:lpstr>
      <vt:lpstr>Slide 81</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TAMIR</cp:lastModifiedBy>
  <cp:revision>648</cp:revision>
  <dcterms:created xsi:type="dcterms:W3CDTF">2010-05-23T14:28:12Z</dcterms:created>
  <dcterms:modified xsi:type="dcterms:W3CDTF">2013-03-27T00:31:19Z</dcterms:modified>
</cp:coreProperties>
</file>