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27"/>
  </p:notesMasterIdLst>
  <p:handoutMasterIdLst>
    <p:handoutMasterId r:id="rId28"/>
  </p:handoutMasterIdLst>
  <p:sldIdLst>
    <p:sldId id="317" r:id="rId2"/>
    <p:sldId id="361" r:id="rId3"/>
    <p:sldId id="320" r:id="rId4"/>
    <p:sldId id="319" r:id="rId5"/>
    <p:sldId id="269" r:id="rId6"/>
    <p:sldId id="326" r:id="rId7"/>
    <p:sldId id="328" r:id="rId8"/>
    <p:sldId id="329" r:id="rId9"/>
    <p:sldId id="331" r:id="rId10"/>
    <p:sldId id="332" r:id="rId11"/>
    <p:sldId id="273" r:id="rId12"/>
    <p:sldId id="275" r:id="rId13"/>
    <p:sldId id="322" r:id="rId14"/>
    <p:sldId id="362" r:id="rId15"/>
    <p:sldId id="363" r:id="rId16"/>
    <p:sldId id="364" r:id="rId17"/>
    <p:sldId id="365" r:id="rId18"/>
    <p:sldId id="366" r:id="rId19"/>
    <p:sldId id="367" r:id="rId20"/>
    <p:sldId id="368" r:id="rId21"/>
    <p:sldId id="369" r:id="rId22"/>
    <p:sldId id="371" r:id="rId23"/>
    <p:sldId id="372" r:id="rId24"/>
    <p:sldId id="373" r:id="rId25"/>
    <p:sldId id="37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333" autoAdjust="0"/>
  </p:normalViewPr>
  <p:slideViewPr>
    <p:cSldViewPr>
      <p:cViewPr varScale="1">
        <p:scale>
          <a:sx n="62" d="100"/>
          <a:sy n="62" d="100"/>
        </p:scale>
        <p:origin x="162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mn-M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C8A353-EFD8-4E21-AC8A-EE257235820E}" type="datetimeFigureOut">
              <a:rPr lang="mn-MN" smtClean="0"/>
              <a:pPr/>
              <a:t>16.01.17</a:t>
            </a:fld>
            <a:endParaRPr lang="mn-M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mn-M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86EC834-1EE4-4A8C-B710-0A5522AC39A3}" type="slidenum">
              <a:rPr lang="mn-MN" smtClean="0"/>
              <a:pPr/>
              <a:t>‹#›</a:t>
            </a:fld>
            <a:endParaRPr lang="mn-MN"/>
          </a:p>
        </p:txBody>
      </p:sp>
    </p:spTree>
    <p:extLst>
      <p:ext uri="{BB962C8B-B14F-4D97-AF65-F5344CB8AC3E}">
        <p14:creationId xmlns:p14="http://schemas.microsoft.com/office/powerpoint/2010/main" val="4033883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C6C6B3-9A70-4B0F-B753-30C9025EADB2}" type="datetimeFigureOut">
              <a:rPr lang="en-US" smtClean="0"/>
              <a:pPr/>
              <a:t>1/17/2016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B8788-5C8E-44FC-9C51-0F3B885D7630}" type="slidenum">
              <a:rPr lang="en-US" smtClean="0"/>
              <a:pPr/>
              <a:t>‹#›</a:t>
            </a:fld>
            <a:endParaRPr lang="en-US" dirty="0"/>
          </a:p>
        </p:txBody>
      </p:sp>
    </p:spTree>
    <p:extLst>
      <p:ext uri="{BB962C8B-B14F-4D97-AF65-F5344CB8AC3E}">
        <p14:creationId xmlns:p14="http://schemas.microsoft.com/office/powerpoint/2010/main" val="3326950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7B8788-5C8E-44FC-9C51-0F3B885D7630}" type="slidenum">
              <a:rPr lang="en-US" smtClean="0"/>
              <a:pPr/>
              <a:t>1</a:t>
            </a:fld>
            <a:endParaRPr lang="en-US" dirty="0"/>
          </a:p>
        </p:txBody>
      </p:sp>
    </p:spTree>
    <p:extLst>
      <p:ext uri="{BB962C8B-B14F-4D97-AF65-F5344CB8AC3E}">
        <p14:creationId xmlns:p14="http://schemas.microsoft.com/office/powerpoint/2010/main" val="4206321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3</a:t>
            </a:fld>
            <a:endParaRPr lang="en-US"/>
          </a:p>
        </p:txBody>
      </p:sp>
    </p:spTree>
    <p:extLst>
      <p:ext uri="{BB962C8B-B14F-4D97-AF65-F5344CB8AC3E}">
        <p14:creationId xmlns:p14="http://schemas.microsoft.com/office/powerpoint/2010/main" val="2840024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7B8788-5C8E-44FC-9C51-0F3B885D7630}" type="slidenum">
              <a:rPr lang="en-US" smtClean="0"/>
              <a:pPr/>
              <a:t>5</a:t>
            </a:fld>
            <a:endParaRPr lang="en-US" dirty="0"/>
          </a:p>
        </p:txBody>
      </p:sp>
    </p:spTree>
    <p:extLst>
      <p:ext uri="{BB962C8B-B14F-4D97-AF65-F5344CB8AC3E}">
        <p14:creationId xmlns:p14="http://schemas.microsoft.com/office/powerpoint/2010/main" val="3779233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6</a:t>
            </a:fld>
            <a:endParaRPr lang="en-US"/>
          </a:p>
        </p:txBody>
      </p:sp>
    </p:spTree>
    <p:extLst>
      <p:ext uri="{BB962C8B-B14F-4D97-AF65-F5344CB8AC3E}">
        <p14:creationId xmlns:p14="http://schemas.microsoft.com/office/powerpoint/2010/main" val="2162295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7</a:t>
            </a:fld>
            <a:endParaRPr lang="en-US"/>
          </a:p>
        </p:txBody>
      </p:sp>
    </p:spTree>
    <p:extLst>
      <p:ext uri="{BB962C8B-B14F-4D97-AF65-F5344CB8AC3E}">
        <p14:creationId xmlns:p14="http://schemas.microsoft.com/office/powerpoint/2010/main" val="3760915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8</a:t>
            </a:fld>
            <a:endParaRPr lang="en-US"/>
          </a:p>
        </p:txBody>
      </p:sp>
    </p:spTree>
    <p:extLst>
      <p:ext uri="{BB962C8B-B14F-4D97-AF65-F5344CB8AC3E}">
        <p14:creationId xmlns:p14="http://schemas.microsoft.com/office/powerpoint/2010/main" val="1589171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7B8788-5C8E-44FC-9C51-0F3B885D7630}" type="slidenum">
              <a:rPr lang="en-US" smtClean="0"/>
              <a:pPr/>
              <a:t>9</a:t>
            </a:fld>
            <a:endParaRPr lang="en-US" dirty="0"/>
          </a:p>
        </p:txBody>
      </p:sp>
    </p:spTree>
    <p:extLst>
      <p:ext uri="{BB962C8B-B14F-4D97-AF65-F5344CB8AC3E}">
        <p14:creationId xmlns:p14="http://schemas.microsoft.com/office/powerpoint/2010/main" val="754235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10</a:t>
            </a:fld>
            <a:endParaRPr lang="en-US"/>
          </a:p>
        </p:txBody>
      </p:sp>
    </p:spTree>
    <p:extLst>
      <p:ext uri="{BB962C8B-B14F-4D97-AF65-F5344CB8AC3E}">
        <p14:creationId xmlns:p14="http://schemas.microsoft.com/office/powerpoint/2010/main" val="78904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11</a:t>
            </a:fld>
            <a:endParaRPr lang="en-US"/>
          </a:p>
        </p:txBody>
      </p:sp>
    </p:spTree>
    <p:extLst>
      <p:ext uri="{BB962C8B-B14F-4D97-AF65-F5344CB8AC3E}">
        <p14:creationId xmlns:p14="http://schemas.microsoft.com/office/powerpoint/2010/main" val="2273805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7B8788-5C8E-44FC-9C51-0F3B885D7630}" type="slidenum">
              <a:rPr lang="en-US" smtClean="0"/>
              <a:pPr/>
              <a:t>12</a:t>
            </a:fld>
            <a:endParaRPr lang="en-US"/>
          </a:p>
        </p:txBody>
      </p:sp>
    </p:spTree>
    <p:extLst>
      <p:ext uri="{BB962C8B-B14F-4D97-AF65-F5344CB8AC3E}">
        <p14:creationId xmlns:p14="http://schemas.microsoft.com/office/powerpoint/2010/main" val="978381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810F4DB8-EAA5-4860-ACFC-94614AA1391A}"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10F4DB8-EAA5-4860-ACFC-94614AA139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10F4DB8-EAA5-4860-ACFC-94614AA1391A}"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810F4DB8-EAA5-4860-ACFC-94614AA139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810F4DB8-EAA5-4860-ACFC-94614AA139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810F4DB8-EAA5-4860-ACFC-94614AA139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810F4DB8-EAA5-4860-ACFC-94614AA1391A}"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810F4DB8-EAA5-4860-ACFC-94614AA139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810F4DB8-EAA5-4860-ACFC-94614AA1391A}"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10F4DB8-EAA5-4860-ACFC-94614AA139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8D292B-CBC5-44FE-AFAA-4DA208A61ADE}" type="datetimeFigureOut">
              <a:rPr lang="en-US" smtClean="0"/>
              <a:pPr/>
              <a:t>1/17/2016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10F4DB8-EAA5-4860-ACFC-94614AA139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18D292B-CBC5-44FE-AFAA-4DA208A61ADE}" type="datetimeFigureOut">
              <a:rPr lang="en-US" smtClean="0"/>
              <a:pPr/>
              <a:t>1/17/2016</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10F4DB8-EAA5-4860-ACFC-94614AA1391A}"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905000"/>
            <a:ext cx="7315200" cy="1472184"/>
          </a:xfrm>
        </p:spPr>
        <p:txBody>
          <a:bodyPr>
            <a:normAutofit/>
          </a:bodyPr>
          <a:lstStyle/>
          <a:p>
            <a:r>
              <a:rPr lang="mn-MN" sz="4400" b="1" dirty="0" smtClean="0">
                <a:effectLst>
                  <a:outerShdw blurRad="38100" dist="38100" dir="2700000" algn="tl">
                    <a:srgbClr val="000000">
                      <a:alpha val="43137"/>
                    </a:srgbClr>
                  </a:outerShdw>
                </a:effectLst>
                <a:latin typeface="Times New Roman" pitchFamily="18" charset="0"/>
                <a:cs typeface="Times New Roman" pitchFamily="18" charset="0"/>
              </a:rPr>
              <a:t>Мөнгөний онол ба </a:t>
            </a:r>
            <a:r>
              <a:rPr lang="mn-MN" sz="4400" b="1" dirty="0">
                <a:effectLst>
                  <a:outerShdw blurRad="38100" dist="38100" dir="2700000" algn="tl">
                    <a:srgbClr val="000000">
                      <a:alpha val="43137"/>
                    </a:srgbClr>
                  </a:outerShdw>
                </a:effectLst>
                <a:latin typeface="Times New Roman" pitchFamily="18" charset="0"/>
                <a:cs typeface="Times New Roman" pitchFamily="18" charset="0"/>
              </a:rPr>
              <a:t>урсгал</a:t>
            </a:r>
            <a:endParaRPr lang="en-US" sz="4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Subtitle 2"/>
          <p:cNvSpPr>
            <a:spLocks noGrp="1"/>
          </p:cNvSpPr>
          <p:nvPr>
            <p:ph type="subTitle" idx="1"/>
          </p:nvPr>
        </p:nvSpPr>
        <p:spPr>
          <a:xfrm>
            <a:off x="1143000" y="5867400"/>
            <a:ext cx="7406640" cy="762000"/>
          </a:xfrm>
        </p:spPr>
        <p:txBody>
          <a:bodyPr>
            <a:normAutofit/>
          </a:bodyPr>
          <a:lstStyle/>
          <a:p>
            <a:endParaRPr lang="en-US"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5962"/>
          </a:xfrm>
        </p:spPr>
        <p:txBody>
          <a:bodyPr>
            <a:normAutofit fontScale="90000"/>
          </a:bodyPr>
          <a:lstStyle/>
          <a:p>
            <a:r>
              <a:rPr lang="mn-MN" dirty="0" smtClean="0">
                <a:latin typeface="Times New Roman" pitchFamily="18" charset="0"/>
                <a:cs typeface="Times New Roman" pitchFamily="18" charset="0"/>
              </a:rPr>
              <a:t>Оршил</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1435608" y="1219200"/>
            <a:ext cx="7174992" cy="5029200"/>
          </a:xfrm>
        </p:spPr>
        <p:txBody>
          <a:bodyPr>
            <a:normAutofit fontScale="62500" lnSpcReduction="20000"/>
          </a:bodyPr>
          <a:lstStyle/>
          <a:p>
            <a:pPr marL="82296" indent="0">
              <a:buNone/>
            </a:pPr>
            <a:r>
              <a:rPr lang="mn-MN" b="1" dirty="0" smtClean="0">
                <a:latin typeface="Times New Roman" pitchFamily="18" charset="0"/>
                <a:cs typeface="Times New Roman" pitchFamily="18" charset="0"/>
              </a:rPr>
              <a:t>Бүлэг 1</a:t>
            </a:r>
            <a:r>
              <a:rPr lang="mn-MN" dirty="0" smtClean="0">
                <a:latin typeface="Times New Roman" pitchFamily="18" charset="0"/>
                <a:cs typeface="Times New Roman" pitchFamily="18" charset="0"/>
              </a:rPr>
              <a:t> Мөнгөний онол</a:t>
            </a:r>
          </a:p>
          <a:p>
            <a:r>
              <a:rPr lang="mn-MN" dirty="0">
                <a:latin typeface="Times New Roman" pitchFamily="18" charset="0"/>
                <a:cs typeface="Times New Roman" pitchFamily="18" charset="0"/>
              </a:rPr>
              <a:t>Мөнгөний </a:t>
            </a:r>
            <a:r>
              <a:rPr lang="mn-MN" dirty="0" smtClean="0">
                <a:latin typeface="Times New Roman" pitchFamily="18" charset="0"/>
                <a:cs typeface="Times New Roman" pitchFamily="18" charset="0"/>
              </a:rPr>
              <a:t>тодорхойлолт</a:t>
            </a:r>
          </a:p>
          <a:p>
            <a:r>
              <a:rPr lang="mn-MN" dirty="0">
                <a:latin typeface="Times New Roman" pitchFamily="18" charset="0"/>
                <a:cs typeface="Times New Roman" pitchFamily="18" charset="0"/>
              </a:rPr>
              <a:t>Мөнгөний </a:t>
            </a:r>
            <a:r>
              <a:rPr lang="mn-MN" dirty="0" smtClean="0">
                <a:latin typeface="Times New Roman" pitchFamily="18" charset="0"/>
                <a:cs typeface="Times New Roman" pitchFamily="18" charset="0"/>
              </a:rPr>
              <a:t>үүсэл</a:t>
            </a:r>
          </a:p>
          <a:p>
            <a:r>
              <a:rPr lang="mn-MN" dirty="0">
                <a:latin typeface="Times New Roman" pitchFamily="18" charset="0"/>
                <a:cs typeface="Times New Roman" pitchFamily="18" charset="0"/>
              </a:rPr>
              <a:t>Монгол дахь мөнгө зээлийн системын үүсэл </a:t>
            </a:r>
            <a:r>
              <a:rPr lang="mn-MN" dirty="0" smtClean="0">
                <a:latin typeface="Times New Roman" pitchFamily="18" charset="0"/>
                <a:cs typeface="Times New Roman" pitchFamily="18" charset="0"/>
              </a:rPr>
              <a:t>хөгжил</a:t>
            </a:r>
          </a:p>
          <a:p>
            <a:r>
              <a:rPr lang="mn-MN" dirty="0" smtClean="0">
                <a:latin typeface="Times New Roman" pitchFamily="18" charset="0"/>
                <a:cs typeface="Times New Roman" pitchFamily="18" charset="0"/>
              </a:rPr>
              <a:t>Мөнгөний </a:t>
            </a:r>
            <a:r>
              <a:rPr lang="mn-MN" dirty="0">
                <a:latin typeface="Times New Roman" pitchFamily="18" charset="0"/>
                <a:cs typeface="Times New Roman" pitchFamily="18" charset="0"/>
              </a:rPr>
              <a:t>шинэчлэл хийх тогтоол</a:t>
            </a:r>
            <a:endParaRPr lang="mn-MN"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БНМАУ</a:t>
            </a:r>
            <a:r>
              <a:rPr lang="en-US" dirty="0">
                <a:latin typeface="Times New Roman" pitchFamily="18" charset="0"/>
                <a:cs typeface="Times New Roman" pitchFamily="18" charset="0"/>
              </a:rPr>
              <a:t>-</a:t>
            </a:r>
            <a:r>
              <a:rPr lang="mn-MN" dirty="0">
                <a:latin typeface="Times New Roman" pitchFamily="18" charset="0"/>
                <a:cs typeface="Times New Roman" pitchFamily="18" charset="0"/>
              </a:rPr>
              <a:t>н анхны мөнгөн тэмдэгт </a:t>
            </a:r>
            <a:endParaRPr lang="mn-MN" dirty="0" smtClean="0">
              <a:latin typeface="Times New Roman" pitchFamily="18" charset="0"/>
              <a:cs typeface="Times New Roman" pitchFamily="18" charset="0"/>
            </a:endParaRPr>
          </a:p>
          <a:p>
            <a:r>
              <a:rPr lang="mn-MN" dirty="0">
                <a:latin typeface="Times New Roman" pitchFamily="18" charset="0"/>
                <a:cs typeface="Times New Roman" pitchFamily="18" charset="0"/>
              </a:rPr>
              <a:t>БНМАУ</a:t>
            </a:r>
            <a:r>
              <a:rPr lang="en-US" dirty="0">
                <a:latin typeface="Times New Roman" pitchFamily="18" charset="0"/>
                <a:cs typeface="Times New Roman" pitchFamily="18" charset="0"/>
              </a:rPr>
              <a:t>-</a:t>
            </a:r>
            <a:r>
              <a:rPr lang="mn-MN" dirty="0">
                <a:latin typeface="Times New Roman" pitchFamily="18" charset="0"/>
                <a:cs typeface="Times New Roman" pitchFamily="18" charset="0"/>
              </a:rPr>
              <a:t>н анхны мөнгөн </a:t>
            </a:r>
            <a:r>
              <a:rPr lang="mn-MN" dirty="0" smtClean="0">
                <a:latin typeface="Times New Roman" pitchFamily="18" charset="0"/>
                <a:cs typeface="Times New Roman" pitchFamily="18" charset="0"/>
              </a:rPr>
              <a:t>тэмдэгт</a:t>
            </a:r>
          </a:p>
          <a:p>
            <a:r>
              <a:rPr lang="mn-MN" dirty="0" smtClean="0">
                <a:latin typeface="Times New Roman" pitchFamily="18" charset="0"/>
                <a:cs typeface="Times New Roman" pitchFamily="18" charset="0"/>
              </a:rPr>
              <a:t>Мөнгөний </a:t>
            </a:r>
            <a:r>
              <a:rPr lang="mn-MN" dirty="0">
                <a:latin typeface="Times New Roman" pitchFamily="18" charset="0"/>
                <a:cs typeface="Times New Roman" pitchFamily="18" charset="0"/>
              </a:rPr>
              <a:t>хөрвөх чадвараар нь хэд хэдэн зэрэглэлд </a:t>
            </a:r>
            <a:r>
              <a:rPr lang="mn-MN" dirty="0" smtClean="0">
                <a:latin typeface="Times New Roman" pitchFamily="18" charset="0"/>
                <a:cs typeface="Times New Roman" pitchFamily="18" charset="0"/>
              </a:rPr>
              <a:t>хуваадаг</a:t>
            </a:r>
          </a:p>
          <a:p>
            <a:r>
              <a:rPr lang="mn-MN" dirty="0" smtClean="0">
                <a:latin typeface="Times New Roman" pitchFamily="18" charset="0"/>
                <a:cs typeface="Times New Roman" pitchFamily="18" charset="0"/>
              </a:rPr>
              <a:t>Мөнгөний </a:t>
            </a:r>
            <a:r>
              <a:rPr lang="mn-MN" dirty="0">
                <a:latin typeface="Times New Roman" pitchFamily="18" charset="0"/>
                <a:cs typeface="Times New Roman" pitchFamily="18" charset="0"/>
              </a:rPr>
              <a:t>гүйцэтгэх үүрэг </a:t>
            </a:r>
            <a:endParaRPr lang="mn-MN"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Мөнгөнд </a:t>
            </a:r>
            <a:r>
              <a:rPr lang="mn-MN" dirty="0">
                <a:latin typeface="Times New Roman" pitchFamily="18" charset="0"/>
                <a:cs typeface="Times New Roman" pitchFamily="18" charset="0"/>
              </a:rPr>
              <a:t>зайлшгүй байх шинж </a:t>
            </a:r>
            <a:r>
              <a:rPr lang="mn-MN" dirty="0" smtClean="0">
                <a:latin typeface="Times New Roman" pitchFamily="18" charset="0"/>
                <a:cs typeface="Times New Roman" pitchFamily="18" charset="0"/>
              </a:rPr>
              <a:t>чанар</a:t>
            </a:r>
          </a:p>
          <a:p>
            <a:pPr marL="82296" indent="0">
              <a:buNone/>
            </a:pPr>
            <a:r>
              <a:rPr lang="mn-MN" b="1" dirty="0" smtClean="0">
                <a:latin typeface="Times New Roman" pitchFamily="18" charset="0"/>
                <a:cs typeface="Times New Roman" pitchFamily="18" charset="0"/>
              </a:rPr>
              <a:t>Бүлэг 2</a:t>
            </a:r>
            <a:r>
              <a:rPr lang="mn-MN" dirty="0" smtClean="0">
                <a:latin typeface="Times New Roman" pitchFamily="18" charset="0"/>
                <a:cs typeface="Times New Roman" pitchFamily="18" charset="0"/>
              </a:rPr>
              <a:t> Мөнгөний онол ба урсгал</a:t>
            </a:r>
          </a:p>
          <a:p>
            <a:r>
              <a:rPr lang="mn-MN" dirty="0">
                <a:latin typeface="Times New Roman" pitchFamily="18" charset="0"/>
                <a:cs typeface="Times New Roman" pitchFamily="18" charset="0"/>
              </a:rPr>
              <a:t>Мөнгөний тооны </a:t>
            </a:r>
            <a:r>
              <a:rPr lang="mn-MN" dirty="0" smtClean="0">
                <a:latin typeface="Times New Roman" pitchFamily="18" charset="0"/>
                <a:cs typeface="Times New Roman" pitchFamily="18" charset="0"/>
              </a:rPr>
              <a:t>онол</a:t>
            </a:r>
          </a:p>
          <a:p>
            <a:r>
              <a:rPr lang="mn-MN" dirty="0">
                <a:latin typeface="Times New Roman" pitchFamily="18" charset="0"/>
                <a:cs typeface="Times New Roman" pitchFamily="18" charset="0"/>
              </a:rPr>
              <a:t>Мөнгөний эрэлтийн талаархи Кейнсийн </a:t>
            </a:r>
            <a:r>
              <a:rPr lang="mn-MN" dirty="0" smtClean="0">
                <a:latin typeface="Times New Roman" pitchFamily="18" charset="0"/>
                <a:cs typeface="Times New Roman" pitchFamily="18" charset="0"/>
              </a:rPr>
              <a:t>онол</a:t>
            </a:r>
          </a:p>
          <a:p>
            <a:r>
              <a:rPr lang="ru-RU" dirty="0">
                <a:latin typeface="Times New Roman" pitchFamily="18" charset="0"/>
                <a:cs typeface="Times New Roman" pitchFamily="18" charset="0"/>
              </a:rPr>
              <a:t>Мөнгөний онолын орчин үеийн </a:t>
            </a:r>
            <a:r>
              <a:rPr lang="ru-RU" dirty="0" smtClean="0">
                <a:latin typeface="Times New Roman" pitchFamily="18" charset="0"/>
                <a:cs typeface="Times New Roman" pitchFamily="18" charset="0"/>
              </a:rPr>
              <a:t>хандлага</a:t>
            </a:r>
            <a:endParaRPr lang="mn-MN" dirty="0" smtClean="0">
              <a:latin typeface="Times New Roman" pitchFamily="18" charset="0"/>
              <a:cs typeface="Times New Roman" pitchFamily="18" charset="0"/>
            </a:endParaRPr>
          </a:p>
          <a:p>
            <a:pPr marL="82296" indent="0">
              <a:buNone/>
            </a:pPr>
            <a:r>
              <a:rPr lang="mn-MN" b="1" dirty="0" smtClean="0">
                <a:latin typeface="Times New Roman" pitchFamily="18" charset="0"/>
                <a:cs typeface="Times New Roman" pitchFamily="18" charset="0"/>
              </a:rPr>
              <a:t>Дүгнэлт</a:t>
            </a:r>
          </a:p>
          <a:p>
            <a:endParaRPr lang="mn-MN" dirty="0" smtClean="0">
              <a:latin typeface="Times New Roman" pitchFamily="18" charset="0"/>
              <a:cs typeface="Times New Roman" pitchFamily="18" charset="0"/>
            </a:endParaRPr>
          </a:p>
          <a:p>
            <a:pPr marL="82296" indent="0">
              <a:buNone/>
            </a:pP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948299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     </a:t>
            </a:r>
            <a:r>
              <a:rPr lang="mn-MN" sz="3200" b="1" dirty="0" smtClean="0">
                <a:latin typeface="Times New Roman" pitchFamily="18" charset="0"/>
                <a:cs typeface="Times New Roman" pitchFamily="18" charset="0"/>
              </a:rPr>
              <a:t>Мөнгөний тодорхойлолт</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1219200" y="1524000"/>
            <a:ext cx="7162800" cy="4525963"/>
          </a:xfrm>
        </p:spPr>
        <p:txBody>
          <a:bodyPr>
            <a:normAutofit/>
          </a:bodyPr>
          <a:lstStyle/>
          <a:p>
            <a:pPr marL="82296" indent="0">
              <a:lnSpc>
                <a:spcPct val="150000"/>
              </a:lnSpc>
              <a:buNone/>
            </a:pPr>
            <a:r>
              <a:rPr lang="mn-MN" dirty="0" smtClean="0">
                <a:latin typeface="Times New Roman" pitchFamily="18" charset="0"/>
                <a:cs typeface="Times New Roman" pitchFamily="18" charset="0"/>
              </a:rPr>
              <a:t>Мөнгө нь</a:t>
            </a:r>
            <a:r>
              <a:rPr lang="en-US" dirty="0" smtClean="0">
                <a:latin typeface="Times New Roman" pitchFamily="18" charset="0"/>
                <a:cs typeface="Times New Roman" pitchFamily="18" charset="0"/>
              </a:rPr>
              <a:t>:</a:t>
            </a:r>
          </a:p>
          <a:p>
            <a:pPr lvl="1">
              <a:lnSpc>
                <a:spcPct val="150000"/>
              </a:lnSpc>
              <a:buFont typeface="Wingdings" pitchFamily="2" charset="2"/>
              <a:buChar char="Ø"/>
            </a:pPr>
            <a:r>
              <a:rPr lang="mn-MN" dirty="0" smtClean="0">
                <a:latin typeface="Times New Roman" pitchFamily="18" charset="0"/>
                <a:cs typeface="Times New Roman" pitchFamily="18" charset="0"/>
              </a:rPr>
              <a:t>Солилцооны хэрэгсэл</a:t>
            </a:r>
          </a:p>
          <a:p>
            <a:pPr lvl="1">
              <a:lnSpc>
                <a:spcPct val="150000"/>
              </a:lnSpc>
              <a:buFont typeface="Wingdings" pitchFamily="2" charset="2"/>
              <a:buChar char="Ø"/>
            </a:pPr>
            <a:r>
              <a:rPr lang="mn-MN" dirty="0" smtClean="0">
                <a:latin typeface="Times New Roman" pitchFamily="18" charset="0"/>
                <a:cs typeface="Times New Roman" pitchFamily="18" charset="0"/>
              </a:rPr>
              <a:t>Тооцооны хэмжүүр</a:t>
            </a:r>
          </a:p>
          <a:p>
            <a:pPr lvl="1">
              <a:lnSpc>
                <a:spcPct val="150000"/>
              </a:lnSpc>
              <a:buFont typeface="Wingdings" pitchFamily="2" charset="2"/>
              <a:buChar char="Ø"/>
            </a:pPr>
            <a:r>
              <a:rPr lang="mn-MN" dirty="0" smtClean="0">
                <a:latin typeface="Times New Roman" pitchFamily="18" charset="0"/>
                <a:cs typeface="Times New Roman" pitchFamily="18" charset="0"/>
              </a:rPr>
              <a:t>Ирээдүйд төлөх төлбөрийн хэмжүүр</a:t>
            </a:r>
          </a:p>
          <a:p>
            <a:pPr lvl="1">
              <a:lnSpc>
                <a:spcPct val="150000"/>
              </a:lnSpc>
              <a:buFont typeface="Wingdings" pitchFamily="2" charset="2"/>
              <a:buChar char="Ø"/>
            </a:pPr>
            <a:r>
              <a:rPr lang="mn-MN" dirty="0" smtClean="0">
                <a:latin typeface="Times New Roman" pitchFamily="18" charset="0"/>
                <a:cs typeface="Times New Roman" pitchFamily="18" charset="0"/>
              </a:rPr>
              <a:t>Үнэ цэнийг агуулсан хөрвөх чадвартай хэрэгсэл</a:t>
            </a:r>
          </a:p>
          <a:p>
            <a:endParaRPr lang="mn-MN"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6858000" cy="1219200"/>
          </a:xfrm>
        </p:spPr>
        <p:txBody>
          <a:bodyPr>
            <a:noAutofit/>
          </a:bodyPr>
          <a:lstStyle/>
          <a:p>
            <a:r>
              <a:rPr lang="mn-MN" sz="3600" b="1" dirty="0" smtClean="0">
                <a:latin typeface="Times New Roman" pitchFamily="18" charset="0"/>
                <a:cs typeface="Times New Roman" pitchFamily="18" charset="0"/>
              </a:rPr>
              <a:t>Мөнгөний үүсэл</a:t>
            </a:r>
            <a:br>
              <a:rPr lang="mn-MN" sz="3600" b="1" dirty="0" smtClean="0">
                <a:latin typeface="Times New Roman" pitchFamily="18" charset="0"/>
                <a:cs typeface="Times New Roman" pitchFamily="18" charset="0"/>
              </a:rPr>
            </a:br>
            <a:endParaRPr lang="mn-MN"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1371600" y="1600200"/>
            <a:ext cx="7391400" cy="3962400"/>
          </a:xfrm>
        </p:spPr>
        <p:txBody>
          <a:bodyPr/>
          <a:lstStyle/>
          <a:p>
            <a:pPr algn="just">
              <a:lnSpc>
                <a:spcPct val="150000"/>
              </a:lnSpc>
            </a:pPr>
            <a:r>
              <a:rPr lang="mn-MN" dirty="0" smtClean="0">
                <a:latin typeface="Times New Roman" pitchFamily="18" charset="0"/>
                <a:cs typeface="Times New Roman" pitchFamily="18" charset="0"/>
              </a:rPr>
              <a:t>Мөнгөний гарал үүслийн  үндэс нь өртгийн хэлбэрийн өөрчлөлт хөгжилт, </a:t>
            </a:r>
            <a:r>
              <a:rPr lang="mn-MN" dirty="0" smtClean="0">
                <a:latin typeface="Times New Roman" pitchFamily="18" charset="0"/>
                <a:cs typeface="Times New Roman" pitchFamily="18" charset="0"/>
              </a:rPr>
              <a:t>хөдөлмөрийн</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хувиарлалттай </a:t>
            </a:r>
            <a:r>
              <a:rPr lang="mn-MN" dirty="0" smtClean="0">
                <a:latin typeface="Times New Roman" pitchFamily="18" charset="0"/>
                <a:cs typeface="Times New Roman" pitchFamily="18" charset="0"/>
              </a:rPr>
              <a:t>холбоотой.</a:t>
            </a:r>
            <a:endParaRPr lang="en-US" dirty="0" smtClean="0"/>
          </a:p>
          <a:p>
            <a:pPr algn="just">
              <a:lnSpc>
                <a:spcPct val="150000"/>
              </a:lnSpc>
              <a:buNone/>
            </a:pPr>
            <a:endParaRPr lang="mn-M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Мөнгөний гарал үүсэл</a:t>
            </a:r>
            <a:endParaRPr lang="en-US" dirty="0">
              <a:latin typeface="Times New Roman" pitchFamily="18" charset="0"/>
              <a:cs typeface="Times New Roman" pitchFamily="18" charset="0"/>
            </a:endParaRPr>
          </a:p>
        </p:txBody>
      </p:sp>
      <p:sp>
        <p:nvSpPr>
          <p:cNvPr id="7" name="Oval 6"/>
          <p:cNvSpPr/>
          <p:nvPr/>
        </p:nvSpPr>
        <p:spPr>
          <a:xfrm>
            <a:off x="1000267" y="1828800"/>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Адуу, Үхэр, Хонь, Ямаа, Тэмээ, г.м.</a:t>
            </a:r>
            <a:endParaRPr lang="en-US" dirty="0">
              <a:latin typeface="Times New Roman" pitchFamily="18" charset="0"/>
              <a:cs typeface="Times New Roman" pitchFamily="18" charset="0"/>
            </a:endParaRPr>
          </a:p>
        </p:txBody>
      </p:sp>
      <p:sp>
        <p:nvSpPr>
          <p:cNvPr id="8" name="Right Arrow 7"/>
          <p:cNvSpPr/>
          <p:nvPr/>
        </p:nvSpPr>
        <p:spPr>
          <a:xfrm rot="5400000">
            <a:off x="1571767" y="38862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1028700" y="4552666"/>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Талх, Тариа, Будаа, Давс, Цай, г.м.</a:t>
            </a:r>
            <a:endParaRPr lang="en-US" dirty="0">
              <a:latin typeface="Times New Roman" pitchFamily="18" charset="0"/>
              <a:cs typeface="Times New Roman" pitchFamily="18" charset="0"/>
            </a:endParaRPr>
          </a:p>
        </p:txBody>
      </p:sp>
      <p:sp>
        <p:nvSpPr>
          <p:cNvPr id="11" name="Oval 10"/>
          <p:cNvSpPr/>
          <p:nvPr/>
        </p:nvSpPr>
        <p:spPr>
          <a:xfrm>
            <a:off x="3505200" y="4800600"/>
            <a:ext cx="19812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Алт </a:t>
            </a:r>
          </a:p>
          <a:p>
            <a:pPr algn="ctr"/>
            <a:r>
              <a:rPr lang="mn-MN" dirty="0" smtClean="0">
                <a:latin typeface="Times New Roman" pitchFamily="18" charset="0"/>
                <a:cs typeface="Times New Roman" pitchFamily="18" charset="0"/>
              </a:rPr>
              <a:t>Мөнгө, г.м.</a:t>
            </a:r>
            <a:endParaRPr lang="en-US" dirty="0">
              <a:latin typeface="Times New Roman" pitchFamily="18" charset="0"/>
              <a:cs typeface="Times New Roman" pitchFamily="18" charset="0"/>
            </a:endParaRPr>
          </a:p>
        </p:txBody>
      </p:sp>
      <p:sp>
        <p:nvSpPr>
          <p:cNvPr id="12" name="Right Arrow 11"/>
          <p:cNvSpPr/>
          <p:nvPr/>
        </p:nvSpPr>
        <p:spPr>
          <a:xfrm>
            <a:off x="2687472" y="51816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Arrow 12"/>
          <p:cNvSpPr/>
          <p:nvPr/>
        </p:nvSpPr>
        <p:spPr>
          <a:xfrm>
            <a:off x="5486400" y="5189562"/>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6340522" y="4467367"/>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Зоосон мөнгө</a:t>
            </a:r>
            <a:endParaRPr lang="en-US" dirty="0">
              <a:latin typeface="Times New Roman" pitchFamily="18" charset="0"/>
              <a:cs typeface="Times New Roman" pitchFamily="18" charset="0"/>
            </a:endParaRPr>
          </a:p>
        </p:txBody>
      </p:sp>
      <p:sp>
        <p:nvSpPr>
          <p:cNvPr id="15" name="Right Arrow 14"/>
          <p:cNvSpPr/>
          <p:nvPr/>
        </p:nvSpPr>
        <p:spPr>
          <a:xfrm rot="16200000">
            <a:off x="6862549" y="3985715"/>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6266596" y="1928314"/>
            <a:ext cx="19812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latin typeface="Times New Roman" pitchFamily="18" charset="0"/>
                <a:cs typeface="Times New Roman" pitchFamily="18" charset="0"/>
              </a:rPr>
              <a:t>Цаасан мөнгө, электрон мөнгө</a:t>
            </a:r>
            <a:endParaRPr lang="en-US" dirty="0">
              <a:latin typeface="Times New Roman" pitchFamily="18" charset="0"/>
              <a:cs typeface="Times New Roman" pitchFamily="18" charset="0"/>
            </a:endParaRPr>
          </a:p>
        </p:txBody>
      </p:sp>
      <p:pic>
        <p:nvPicPr>
          <p:cNvPr id="3076" name="Picture 4" descr="C:\Users\user\Desktop\money and banking\money\world_globe.jpg"/>
          <p:cNvPicPr>
            <a:picLocks noChangeAspect="1" noChangeArrowheads="1"/>
          </p:cNvPicPr>
          <p:nvPr/>
        </p:nvPicPr>
        <p:blipFill>
          <a:blip r:embed="rId3" cstate="print"/>
          <a:srcRect/>
          <a:stretch>
            <a:fillRect/>
          </a:stretch>
        </p:blipFill>
        <p:spPr bwMode="auto">
          <a:xfrm>
            <a:off x="3276600" y="1752600"/>
            <a:ext cx="2286000"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Монгол дахь мөнгө зээлийн системын үүсэл хөгжил</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1435608" y="1676400"/>
            <a:ext cx="7498080" cy="4572000"/>
          </a:xfrm>
        </p:spPr>
        <p:txBody>
          <a:bodyPr>
            <a:normAutofit/>
          </a:bodyPr>
          <a:lstStyle/>
          <a:p>
            <a:pPr>
              <a:lnSpc>
                <a:spcPct val="150000"/>
              </a:lnSpc>
            </a:pPr>
            <a:r>
              <a:rPr lang="en-US" sz="2400" dirty="0" smtClean="0">
                <a:latin typeface="Times New Roman" pitchFamily="18" charset="0"/>
                <a:cs typeface="Times New Roman" pitchFamily="18" charset="0"/>
              </a:rPr>
              <a:t>1206</a:t>
            </a:r>
            <a:r>
              <a:rPr lang="mn-MN" sz="2400" dirty="0" smtClean="0">
                <a:latin typeface="Times New Roman" pitchFamily="18" charset="0"/>
                <a:cs typeface="Times New Roman" pitchFamily="18" charset="0"/>
              </a:rPr>
              <a:t> он</a:t>
            </a: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Монголын анхны зоосон мөнгө </a:t>
            </a:r>
          </a:p>
          <a:p>
            <a:pPr>
              <a:lnSpc>
                <a:spcPct val="150000"/>
              </a:lnSpc>
            </a:pPr>
            <a:r>
              <a:rPr lang="en-US" sz="2400" dirty="0" smtClean="0">
                <a:latin typeface="Times New Roman" pitchFamily="18" charset="0"/>
                <a:cs typeface="Times New Roman" pitchFamily="18" charset="0"/>
              </a:rPr>
              <a:t>1227 </a:t>
            </a:r>
            <a:r>
              <a:rPr lang="mn-MN" sz="2400" dirty="0" smtClean="0">
                <a:latin typeface="Times New Roman" pitchFamily="18" charset="0"/>
                <a:cs typeface="Times New Roman" pitchFamily="18" charset="0"/>
              </a:rPr>
              <a:t>он дэлхийд анх удаа алт мөнгөн баталгаатай цаасан мөнгө</a:t>
            </a:r>
          </a:p>
          <a:p>
            <a:pPr>
              <a:lnSpc>
                <a:spcPct val="150000"/>
              </a:lnSpc>
            </a:pPr>
            <a:r>
              <a:rPr lang="en-US" sz="2400" dirty="0" smtClean="0">
                <a:latin typeface="Times New Roman" pitchFamily="18" charset="0"/>
                <a:cs typeface="Times New Roman" pitchFamily="18" charset="0"/>
              </a:rPr>
              <a:t>1253 </a:t>
            </a:r>
            <a:r>
              <a:rPr lang="mn-MN" sz="2400" dirty="0" smtClean="0">
                <a:latin typeface="Times New Roman" pitchFamily="18" charset="0"/>
                <a:cs typeface="Times New Roman" pitchFamily="18" charset="0"/>
              </a:rPr>
              <a:t>он Мөнгөний хэрэг эрхлэх хэлтэс</a:t>
            </a:r>
          </a:p>
          <a:p>
            <a:pPr>
              <a:lnSpc>
                <a:spcPct val="150000"/>
              </a:lnSpc>
            </a:pPr>
            <a:r>
              <a:rPr lang="en-US" sz="2400" dirty="0" smtClean="0">
                <a:latin typeface="Times New Roman" pitchFamily="18" charset="0"/>
                <a:cs typeface="Times New Roman" pitchFamily="18" charset="0"/>
              </a:rPr>
              <a:t>1260 </a:t>
            </a:r>
            <a:r>
              <a:rPr lang="mn-MN" sz="2400" dirty="0" smtClean="0">
                <a:latin typeface="Times New Roman" pitchFamily="18" charset="0"/>
                <a:cs typeface="Times New Roman" pitchFamily="18" charset="0"/>
              </a:rPr>
              <a:t>он Хар хорум</a:t>
            </a:r>
            <a:r>
              <a:rPr lang="en-US" sz="2400" dirty="0" smtClean="0">
                <a:latin typeface="Times New Roman" pitchFamily="18" charset="0"/>
                <a:cs typeface="Times New Roman" pitchFamily="18" charset="0"/>
              </a:rPr>
              <a:t>: </a:t>
            </a:r>
          </a:p>
          <a:p>
            <a:pPr lvl="2">
              <a:lnSpc>
                <a:spcPct val="150000"/>
              </a:lnSpc>
            </a:pPr>
            <a:r>
              <a:rPr lang="mn-MN" dirty="0" smtClean="0">
                <a:latin typeface="Times New Roman" pitchFamily="18" charset="0"/>
                <a:cs typeface="Times New Roman" pitchFamily="18" charset="0"/>
              </a:rPr>
              <a:t>Цаасан мөнгө тушаах банк</a:t>
            </a:r>
          </a:p>
          <a:p>
            <a:pPr lvl="2">
              <a:lnSpc>
                <a:spcPct val="150000"/>
              </a:lnSpc>
            </a:pPr>
            <a:r>
              <a:rPr lang="mn-MN" dirty="0" smtClean="0">
                <a:latin typeface="Times New Roman" pitchFamily="18" charset="0"/>
                <a:cs typeface="Times New Roman" pitchFamily="18" charset="0"/>
              </a:rPr>
              <a:t>Олон замд тэгшитгэх банк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1173162"/>
          </a:xfrm>
        </p:spPr>
        <p:txBody>
          <a:bodyPr>
            <a:noAutofit/>
          </a:bodyPr>
          <a:lstStyle/>
          <a:p>
            <a:pPr algn="ctr"/>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mn-MN" sz="4000" b="1" dirty="0" smtClean="0">
                <a:effectLst>
                  <a:outerShdw blurRad="38100" dist="38100" dir="2700000" algn="tl">
                    <a:srgbClr val="000000">
                      <a:alpha val="43137"/>
                    </a:srgbClr>
                  </a:outerShdw>
                </a:effectLst>
                <a:latin typeface="Times New Roman" pitchFamily="18" charset="0"/>
                <a:cs typeface="Times New Roman" pitchFamily="18" charset="0"/>
              </a:rPr>
              <a:t>Мөнгөний шинэчлэл хийх тогтоол</a:t>
            </a:r>
            <a:endParaRPr lang="en-US" sz="40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1143000" y="1600200"/>
            <a:ext cx="7543800" cy="4525963"/>
          </a:xfrm>
        </p:spPr>
        <p:txBody>
          <a:bodyPr>
            <a:normAutofit fontScale="85000" lnSpcReduction="10000"/>
          </a:bodyPr>
          <a:lstStyle/>
          <a:p>
            <a:pPr>
              <a:lnSpc>
                <a:spcPct val="150000"/>
              </a:lnSpc>
            </a:pPr>
            <a:r>
              <a:rPr lang="mn-MN" sz="2800" dirty="0" smtClean="0">
                <a:latin typeface="Times New Roman" pitchFamily="18" charset="0"/>
                <a:cs typeface="Times New Roman" pitchFamily="18" charset="0"/>
              </a:rPr>
              <a:t>Мөнгөн тэмдэгтийг гүйлгээнд гаргах онц эрхийг МХАҮБ</a:t>
            </a:r>
            <a:r>
              <a:rPr lang="en-US" sz="2800" dirty="0" smtClean="0">
                <a:latin typeface="Times New Roman" pitchFamily="18" charset="0"/>
                <a:cs typeface="Times New Roman" pitchFamily="18" charset="0"/>
              </a:rPr>
              <a:t>-</a:t>
            </a:r>
            <a:r>
              <a:rPr lang="mn-MN" sz="2800" dirty="0" smtClean="0">
                <a:latin typeface="Times New Roman" pitchFamily="18" charset="0"/>
                <a:cs typeface="Times New Roman" pitchFamily="18" charset="0"/>
              </a:rPr>
              <a:t>д олгох. </a:t>
            </a:r>
          </a:p>
          <a:p>
            <a:pPr>
              <a:lnSpc>
                <a:spcPct val="150000"/>
              </a:lnSpc>
            </a:pPr>
            <a:r>
              <a:rPr lang="mn-MN" sz="2800" dirty="0" smtClean="0">
                <a:latin typeface="Times New Roman" pitchFamily="18" charset="0"/>
                <a:cs typeface="Times New Roman" pitchFamily="18" charset="0"/>
              </a:rPr>
              <a:t>Банкны тэмдэгт цаасан нь мөнгөний нэгж болох төгрөгөөр </a:t>
            </a:r>
            <a:r>
              <a:rPr lang="en-US" sz="2800" dirty="0" smtClean="0">
                <a:latin typeface="Times New Roman" pitchFamily="18" charset="0"/>
                <a:cs typeface="Times New Roman" pitchFamily="18" charset="0"/>
              </a:rPr>
              <a:t>1, 2, 5, 10, 25, 50, 100-</a:t>
            </a:r>
            <a:r>
              <a:rPr lang="mn-MN" sz="2800" dirty="0" smtClean="0">
                <a:latin typeface="Times New Roman" pitchFamily="18" charset="0"/>
                <a:cs typeface="Times New Roman" pitchFamily="18" charset="0"/>
              </a:rPr>
              <a:t>тийн дэвсгэрээр гаргах</a:t>
            </a:r>
            <a:r>
              <a:rPr lang="en-GB" sz="2800" dirty="0">
                <a:latin typeface="Times New Roman" pitchFamily="18" charset="0"/>
                <a:cs typeface="Times New Roman" pitchFamily="18" charset="0"/>
              </a:rPr>
              <a:t>.</a:t>
            </a:r>
            <a:endParaRPr lang="mn-MN" sz="2800" dirty="0" smtClean="0">
              <a:latin typeface="Times New Roman" pitchFamily="18" charset="0"/>
              <a:cs typeface="Times New Roman" pitchFamily="18" charset="0"/>
            </a:endParaRPr>
          </a:p>
          <a:p>
            <a:pPr>
              <a:lnSpc>
                <a:spcPct val="150000"/>
              </a:lnSpc>
            </a:pPr>
            <a:r>
              <a:rPr lang="mn-MN" sz="2800" dirty="0" smtClean="0">
                <a:latin typeface="Times New Roman" pitchFamily="18" charset="0"/>
                <a:cs typeface="Times New Roman" pitchFamily="18" charset="0"/>
              </a:rPr>
              <a:t>Мөнгөн тэмдэгт бүрэн баталгаатай байвал зохино. </a:t>
            </a:r>
          </a:p>
          <a:p>
            <a:pPr lvl="1">
              <a:lnSpc>
                <a:spcPct val="150000"/>
              </a:lnSpc>
            </a:pPr>
            <a:r>
              <a:rPr lang="en-US" dirty="0" smtClean="0">
                <a:latin typeface="Times New Roman" pitchFamily="18" charset="0"/>
                <a:cs typeface="Times New Roman" pitchFamily="18" charset="0"/>
              </a:rPr>
              <a:t>25 % -</a:t>
            </a:r>
            <a:r>
              <a:rPr lang="mn-MN" dirty="0" smtClean="0">
                <a:latin typeface="Times New Roman" pitchFamily="18" charset="0"/>
                <a:cs typeface="Times New Roman" pitchFamily="18" charset="0"/>
              </a:rPr>
              <a:t>аас доошгүй хувь нь үнэт метал</a:t>
            </a:r>
          </a:p>
          <a:p>
            <a:pPr lvl="1">
              <a:lnSpc>
                <a:spcPct val="150000"/>
              </a:lnSpc>
            </a:pPr>
            <a:r>
              <a:rPr lang="en-US" dirty="0" smtClean="0">
                <a:latin typeface="Times New Roman" pitchFamily="18" charset="0"/>
                <a:cs typeface="Times New Roman" pitchFamily="18" charset="0"/>
              </a:rPr>
              <a:t>75% </a:t>
            </a:r>
            <a:r>
              <a:rPr lang="mn-MN" dirty="0" smtClean="0">
                <a:latin typeface="Times New Roman" pitchFamily="18" charset="0"/>
                <a:cs typeface="Times New Roman" pitchFamily="18" charset="0"/>
              </a:rPr>
              <a:t>нь түргэн борлогдох бараа материал</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391400" cy="1143000"/>
          </a:xfrm>
        </p:spPr>
        <p:txBody>
          <a:bodyPr>
            <a:normAutofit/>
          </a:bodyPr>
          <a:lstStyle/>
          <a:p>
            <a:r>
              <a:rPr lang="mn-MN" sz="3600" dirty="0" smtClean="0">
                <a:latin typeface="Times New Roman" pitchFamily="18" charset="0"/>
                <a:cs typeface="Times New Roman" pitchFamily="18" charset="0"/>
              </a:rPr>
              <a:t>  </a:t>
            </a:r>
            <a:r>
              <a:rPr lang="mn-MN" sz="3600" b="1" dirty="0" smtClean="0">
                <a:effectLst>
                  <a:outerShdw blurRad="38100" dist="38100" dir="2700000" algn="tl">
                    <a:srgbClr val="000000">
                      <a:alpha val="43137"/>
                    </a:srgbClr>
                  </a:outerShdw>
                </a:effectLst>
                <a:latin typeface="Times New Roman" pitchFamily="18" charset="0"/>
                <a:cs typeface="Times New Roman" pitchFamily="18" charset="0"/>
              </a:rPr>
              <a:t>БНМАУ</a:t>
            </a:r>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mn-MN" sz="3600" b="1" dirty="0" smtClean="0">
                <a:effectLst>
                  <a:outerShdw blurRad="38100" dist="38100" dir="2700000" algn="tl">
                    <a:srgbClr val="000000">
                      <a:alpha val="43137"/>
                    </a:srgbClr>
                  </a:outerShdw>
                </a:effectLst>
                <a:latin typeface="Times New Roman" pitchFamily="18" charset="0"/>
                <a:cs typeface="Times New Roman" pitchFamily="18" charset="0"/>
              </a:rPr>
              <a:t>н анхны мөнгөн тэмдэгт </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1066800" y="1524000"/>
            <a:ext cx="7620000" cy="4800600"/>
          </a:xfrm>
        </p:spPr>
        <p:txBody>
          <a:bodyPr>
            <a:normAutofit fontScale="70000" lnSpcReduction="20000"/>
          </a:bodyPr>
          <a:lstStyle/>
          <a:p>
            <a:pPr>
              <a:lnSpc>
                <a:spcPct val="200000"/>
              </a:lnSpc>
            </a:pPr>
            <a:r>
              <a:rPr lang="en-US" dirty="0" smtClean="0">
                <a:latin typeface="Times New Roman" pitchFamily="18" charset="0"/>
                <a:cs typeface="Times New Roman" pitchFamily="18" charset="0"/>
              </a:rPr>
              <a:t>1925</a:t>
            </a:r>
            <a:r>
              <a:rPr lang="mn-MN" dirty="0" smtClean="0">
                <a:latin typeface="Times New Roman" pitchFamily="18" charset="0"/>
                <a:cs typeface="Times New Roman" pitchFamily="18" charset="0"/>
              </a:rPr>
              <a:t> оны </a:t>
            </a:r>
            <a:r>
              <a:rPr lang="en-US" dirty="0" smtClean="0">
                <a:latin typeface="Times New Roman" pitchFamily="18" charset="0"/>
                <a:cs typeface="Times New Roman" pitchFamily="18" charset="0"/>
              </a:rPr>
              <a:t>12 </a:t>
            </a:r>
            <a:r>
              <a:rPr lang="mn-MN" dirty="0" smtClean="0">
                <a:latin typeface="Times New Roman" pitchFamily="18" charset="0"/>
                <a:cs typeface="Times New Roman" pitchFamily="18" charset="0"/>
              </a:rPr>
              <a:t>дугаар сарын </a:t>
            </a:r>
            <a:r>
              <a:rPr lang="en-US" dirty="0" smtClean="0">
                <a:latin typeface="Times New Roman" pitchFamily="18" charset="0"/>
                <a:cs typeface="Times New Roman" pitchFamily="18" charset="0"/>
              </a:rPr>
              <a:t>9-</a:t>
            </a:r>
            <a:r>
              <a:rPr lang="mn-MN" dirty="0" smtClean="0">
                <a:latin typeface="Times New Roman" pitchFamily="18" charset="0"/>
                <a:cs typeface="Times New Roman" pitchFamily="18" charset="0"/>
              </a:rPr>
              <a:t>нд</a:t>
            </a:r>
            <a:endParaRPr lang="en-US" dirty="0" smtClean="0">
              <a:latin typeface="Times New Roman" pitchFamily="18" charset="0"/>
              <a:cs typeface="Times New Roman" pitchFamily="18" charset="0"/>
            </a:endParaRPr>
          </a:p>
          <a:p>
            <a:pPr lvl="1">
              <a:lnSpc>
                <a:spcPct val="200000"/>
              </a:lnSpc>
              <a:buFont typeface="Wingdings" pitchFamily="2" charset="2"/>
              <a:buChar char="v"/>
            </a:pPr>
            <a:r>
              <a:rPr lang="en-US" dirty="0" smtClean="0">
                <a:latin typeface="Times New Roman" pitchFamily="18" charset="0"/>
                <a:cs typeface="Times New Roman" pitchFamily="18" charset="0"/>
              </a:rPr>
              <a:t>1, 2, 5, 10, 25, 50, 100 </a:t>
            </a:r>
            <a:r>
              <a:rPr lang="mn-MN" dirty="0" smtClean="0">
                <a:latin typeface="Times New Roman" pitchFamily="18" charset="0"/>
                <a:cs typeface="Times New Roman" pitchFamily="18" charset="0"/>
              </a:rPr>
              <a:t>төгрөгийн дэвсгэрт</a:t>
            </a:r>
          </a:p>
          <a:p>
            <a:pPr lvl="1">
              <a:lnSpc>
                <a:spcPct val="200000"/>
              </a:lnSpc>
              <a:buFont typeface="Wingdings" pitchFamily="2" charset="2"/>
              <a:buChar char="v"/>
            </a:pPr>
            <a:r>
              <a:rPr lang="en-US" dirty="0" smtClean="0">
                <a:latin typeface="Times New Roman" pitchFamily="18" charset="0"/>
                <a:cs typeface="Times New Roman" pitchFamily="18" charset="0"/>
              </a:rPr>
              <a:t>1, 2, 5, 10, 20, 50</a:t>
            </a:r>
            <a:r>
              <a:rPr lang="mn-MN" dirty="0" smtClean="0">
                <a:latin typeface="Times New Roman" pitchFamily="18" charset="0"/>
                <a:cs typeface="Times New Roman" pitchFamily="18" charset="0"/>
              </a:rPr>
              <a:t> зоосон мөнгө</a:t>
            </a:r>
          </a:p>
          <a:p>
            <a:pPr lvl="1">
              <a:lnSpc>
                <a:spcPct val="200000"/>
              </a:lnSpc>
              <a:buFont typeface="Wingdings" pitchFamily="2" charset="2"/>
              <a:buChar char="v"/>
            </a:pPr>
            <a:r>
              <a:rPr lang="en-US" dirty="0" smtClean="0">
                <a:latin typeface="Times New Roman" pitchFamily="18" charset="0"/>
                <a:cs typeface="Times New Roman" pitchFamily="18" charset="0"/>
              </a:rPr>
              <a:t>200,100</a:t>
            </a:r>
            <a:r>
              <a:rPr lang="mn-MN" dirty="0" smtClean="0">
                <a:latin typeface="Times New Roman" pitchFamily="18" charset="0"/>
                <a:cs typeface="Times New Roman" pitchFamily="18" charset="0"/>
              </a:rPr>
              <a:t> төгрөгийг гүйлгээнд гаргав</a:t>
            </a:r>
          </a:p>
          <a:p>
            <a:pPr>
              <a:lnSpc>
                <a:spcPct val="200000"/>
              </a:lnSpc>
            </a:pPr>
            <a:r>
              <a:rPr lang="en-US" dirty="0" smtClean="0">
                <a:latin typeface="Times New Roman" pitchFamily="18" charset="0"/>
                <a:cs typeface="Times New Roman" pitchFamily="18" charset="0"/>
              </a:rPr>
              <a:t>1 </a:t>
            </a:r>
            <a:r>
              <a:rPr lang="mn-MN" dirty="0" smtClean="0">
                <a:latin typeface="Times New Roman" pitchFamily="18" charset="0"/>
                <a:cs typeface="Times New Roman" pitchFamily="18" charset="0"/>
              </a:rPr>
              <a:t>төгрөг</a:t>
            </a:r>
            <a:r>
              <a:rPr lang="en-US" dirty="0" smtClean="0">
                <a:latin typeface="Times New Roman" pitchFamily="18" charset="0"/>
                <a:cs typeface="Times New Roman" pitchFamily="18" charset="0"/>
              </a:rPr>
              <a:t>=100 </a:t>
            </a:r>
            <a:r>
              <a:rPr lang="mn-MN" dirty="0" smtClean="0">
                <a:latin typeface="Times New Roman" pitchFamily="18" charset="0"/>
                <a:cs typeface="Times New Roman" pitchFamily="18" charset="0"/>
              </a:rPr>
              <a:t>мөнгө</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900 сорьцын 18 цэвэр ЦМ</a:t>
            </a:r>
            <a:endParaRPr lang="en-US" dirty="0" smtClean="0">
              <a:latin typeface="Times New Roman" pitchFamily="18" charset="0"/>
              <a:cs typeface="Times New Roman" pitchFamily="18" charset="0"/>
            </a:endParaRPr>
          </a:p>
          <a:p>
            <a:pPr>
              <a:lnSpc>
                <a:spcPct val="200000"/>
              </a:lnSpc>
            </a:pPr>
            <a:r>
              <a:rPr lang="ru-RU" dirty="0" smtClean="0">
                <a:latin typeface="Times New Roman" pitchFamily="18" charset="0"/>
                <a:cs typeface="Times New Roman" pitchFamily="18" charset="0"/>
              </a:rPr>
              <a:t>1928 оны 4 дүгээр сарын 15</a:t>
            </a:r>
            <a:r>
              <a:rPr lang="mn-MN" dirty="0" smtClean="0">
                <a:latin typeface="Times New Roman" pitchFamily="18" charset="0"/>
                <a:cs typeface="Times New Roman" pitchFamily="18" charset="0"/>
              </a:rPr>
              <a:t>-наас төгрөгийг алтан баталгаанд</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оруулсан.</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ox(in)">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ox(i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БНМАУ</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mn-MN" b="1" dirty="0" smtClean="0">
                <a:effectLst>
                  <a:outerShdw blurRad="38100" dist="38100" dir="2700000" algn="tl">
                    <a:srgbClr val="000000">
                      <a:alpha val="43137"/>
                    </a:srgbClr>
                  </a:outerShdw>
                </a:effectLst>
                <a:latin typeface="Times New Roman" pitchFamily="18" charset="0"/>
                <a:cs typeface="Times New Roman" pitchFamily="18" charset="0"/>
              </a:rPr>
              <a:t>н анхны мөнгөн тэмдэгт </a:t>
            </a:r>
            <a:endParaRPr lang="en-US" dirty="0"/>
          </a:p>
        </p:txBody>
      </p:sp>
      <p:pic>
        <p:nvPicPr>
          <p:cNvPr id="4" name="Picture 2" descr="C:\Users\user\Desktop\money and banking\money\img330_d9e08bf8.gif"/>
          <p:cNvPicPr>
            <a:picLocks noGrp="1" noChangeAspect="1" noChangeArrowheads="1"/>
          </p:cNvPicPr>
          <p:nvPr>
            <p:ph idx="1"/>
          </p:nvPr>
        </p:nvPicPr>
        <p:blipFill>
          <a:blip r:embed="rId3" cstate="print"/>
          <a:stretch>
            <a:fillRect/>
          </a:stretch>
        </p:blipFill>
        <p:spPr bwMode="auto">
          <a:xfrm>
            <a:off x="1143000" y="3352800"/>
            <a:ext cx="2590800" cy="2333625"/>
          </a:xfrm>
          <a:prstGeom prst="rect">
            <a:avLst/>
          </a:prstGeom>
          <a:noFill/>
        </p:spPr>
      </p:pic>
      <p:pic>
        <p:nvPicPr>
          <p:cNvPr id="34818" name="Picture 2" descr="C:\Users\user\Desktop\money and banking\money\img331_e40444fe.gif"/>
          <p:cNvPicPr>
            <a:picLocks noChangeAspect="1" noChangeArrowheads="1"/>
          </p:cNvPicPr>
          <p:nvPr/>
        </p:nvPicPr>
        <p:blipFill>
          <a:blip r:embed="rId4" cstate="print"/>
          <a:srcRect/>
          <a:stretch>
            <a:fillRect/>
          </a:stretch>
        </p:blipFill>
        <p:spPr bwMode="auto">
          <a:xfrm>
            <a:off x="3986986" y="2819400"/>
            <a:ext cx="4166414" cy="3505200"/>
          </a:xfrm>
          <a:prstGeom prst="rect">
            <a:avLst/>
          </a:prstGeom>
          <a:noFill/>
        </p:spPr>
      </p:pic>
      <p:pic>
        <p:nvPicPr>
          <p:cNvPr id="1026" name="Picture 2"/>
          <p:cNvPicPr>
            <a:picLocks noChangeAspect="1" noChangeArrowheads="1"/>
          </p:cNvPicPr>
          <p:nvPr/>
        </p:nvPicPr>
        <p:blipFill>
          <a:blip r:embed="rId5" cstate="print"/>
          <a:srcRect/>
          <a:stretch>
            <a:fillRect/>
          </a:stretch>
        </p:blipFill>
        <p:spPr bwMode="auto">
          <a:xfrm>
            <a:off x="5562600" y="1389993"/>
            <a:ext cx="3200400" cy="14267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b="1" dirty="0" smtClean="0">
                <a:effectLst>
                  <a:outerShdw blurRad="38100" dist="38100" dir="2700000" algn="tl">
                    <a:srgbClr val="000000">
                      <a:alpha val="43137"/>
                    </a:srgbClr>
                  </a:outerShdw>
                </a:effectLst>
                <a:latin typeface="Times New Roman" pitchFamily="18" charset="0"/>
                <a:cs typeface="Times New Roman" pitchFamily="18" charset="0"/>
              </a:rPr>
              <a:t>Мөнгөний хөрвөх чадвараар нь хэд хэдэн зэрэглэлд хуваадаг</a:t>
            </a:r>
            <a:endParaRPr lang="en-US"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2000" y="1904999"/>
            <a:ext cx="7924800" cy="4267201"/>
          </a:xfrm>
        </p:spPr>
        <p:txBody>
          <a:bodyPr>
            <a:normAutofit/>
          </a:bodyPr>
          <a:lstStyle/>
          <a:p>
            <a:pPr lvl="1">
              <a:lnSpc>
                <a:spcPct val="150000"/>
              </a:lnSpc>
              <a:buFont typeface="Wingdings" pitchFamily="2" charset="2"/>
              <a:buChar char="Ø"/>
            </a:pPr>
            <a:r>
              <a:rPr lang="mn-MN" dirty="0" smtClean="0">
                <a:latin typeface="Times New Roman" pitchFamily="18" charset="0"/>
                <a:cs typeface="Times New Roman" pitchFamily="18" charset="0"/>
              </a:rPr>
              <a:t>Цаасан ба зоосон мөнгө</a:t>
            </a:r>
          </a:p>
          <a:p>
            <a:pPr lvl="1">
              <a:lnSpc>
                <a:spcPct val="150000"/>
              </a:lnSpc>
              <a:buFont typeface="Wingdings" pitchFamily="2" charset="2"/>
              <a:buChar char="Ø"/>
            </a:pPr>
            <a:r>
              <a:rPr lang="mn-MN" dirty="0" smtClean="0">
                <a:latin typeface="Times New Roman" pitchFamily="18" charset="0"/>
                <a:cs typeface="Times New Roman" pitchFamily="18" charset="0"/>
              </a:rPr>
              <a:t>Хугацаагүй хадгаламж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чекийн хадгаламж</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lvl="1">
              <a:lnSpc>
                <a:spcPct val="150000"/>
              </a:lnSpc>
              <a:buFont typeface="Wingdings" pitchFamily="2" charset="2"/>
              <a:buChar char="Ø"/>
            </a:pPr>
            <a:r>
              <a:rPr lang="mn-MN" dirty="0" smtClean="0">
                <a:latin typeface="Times New Roman" pitchFamily="18" charset="0"/>
                <a:cs typeface="Times New Roman" pitchFamily="18" charset="0"/>
              </a:rPr>
              <a:t>Хагас мөнгө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Хугацаат хадгаламж</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lvl="1">
              <a:lnSpc>
                <a:spcPct val="150000"/>
              </a:lnSpc>
              <a:buFont typeface="Wingdings" pitchFamily="2" charset="2"/>
              <a:buChar char="Ø"/>
            </a:pPr>
            <a:r>
              <a:rPr lang="mn-MN" dirty="0" smtClean="0">
                <a:latin typeface="Times New Roman" pitchFamily="18" charset="0"/>
                <a:cs typeface="Times New Roman" pitchFamily="18" charset="0"/>
              </a:rPr>
              <a:t>Санхүүгийн бусад актив</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Хувьцаа, бонд г.м</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lvl="1">
              <a:lnSpc>
                <a:spcPct val="150000"/>
              </a:lnSpc>
              <a:buFont typeface="Wingdings" pitchFamily="2" charset="2"/>
              <a:buChar char="Ø"/>
            </a:pPr>
            <a:r>
              <a:rPr lang="mn-MN" dirty="0" smtClean="0">
                <a:latin typeface="Times New Roman" pitchFamily="18" charset="0"/>
                <a:cs typeface="Times New Roman" pitchFamily="18" charset="0"/>
              </a:rPr>
              <a:t>Бодит хөрөнгө</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086600" cy="1143000"/>
          </a:xfrm>
        </p:spPr>
        <p:txBody>
          <a:bodyPr>
            <a:normAutofit/>
          </a:bodyPr>
          <a:lstStyle/>
          <a:p>
            <a:r>
              <a:rPr lang="en-US" sz="3600" b="1" dirty="0" smtClean="0">
                <a:latin typeface="Times New Roman" pitchFamily="18" charset="0"/>
                <a:cs typeface="Times New Roman" pitchFamily="18" charset="0"/>
              </a:rPr>
              <a:t> </a:t>
            </a:r>
            <a:r>
              <a:rPr lang="mn-MN" sz="3600" b="1" dirty="0" smtClean="0">
                <a:latin typeface="Times New Roman" pitchFamily="18" charset="0"/>
                <a:cs typeface="Times New Roman" pitchFamily="18" charset="0"/>
              </a:rPr>
              <a:t>Мөнгөний гүйцэтгэх үүрэг </a:t>
            </a:r>
            <a:endParaRPr lang="en-US" sz="3600" b="1" dirty="0"/>
          </a:p>
        </p:txBody>
      </p:sp>
      <p:sp>
        <p:nvSpPr>
          <p:cNvPr id="3" name="Content Placeholder 2"/>
          <p:cNvSpPr>
            <a:spLocks noGrp="1"/>
          </p:cNvSpPr>
          <p:nvPr>
            <p:ph idx="1"/>
          </p:nvPr>
        </p:nvSpPr>
        <p:spPr>
          <a:xfrm>
            <a:off x="1066800" y="1600200"/>
            <a:ext cx="8077200" cy="4525963"/>
          </a:xfrm>
        </p:spPr>
        <p:txBody>
          <a:bodyPr>
            <a:normAutofit/>
          </a:bodyPr>
          <a:lstStyle/>
          <a:p>
            <a:pPr>
              <a:lnSpc>
                <a:spcPct val="150000"/>
              </a:lnSpc>
            </a:pPr>
            <a:r>
              <a:rPr lang="mn-MN" sz="2800" dirty="0" smtClean="0">
                <a:latin typeface="Times New Roman" pitchFamily="18" charset="0"/>
                <a:cs typeface="Times New Roman" pitchFamily="18" charset="0"/>
              </a:rPr>
              <a:t>Мөнгө нь хуримтлалын хэрэгсэл</a:t>
            </a:r>
          </a:p>
          <a:p>
            <a:pPr>
              <a:lnSpc>
                <a:spcPct val="150000"/>
              </a:lnSpc>
            </a:pPr>
            <a:r>
              <a:rPr lang="mn-MN" sz="2800" dirty="0" smtClean="0">
                <a:latin typeface="Times New Roman" pitchFamily="18" charset="0"/>
                <a:cs typeface="Times New Roman" pitchFamily="18" charset="0"/>
              </a:rPr>
              <a:t>Мөнгө нь ирээдүйд хийх төлбөрийн хэрэгсэл</a:t>
            </a:r>
          </a:p>
          <a:p>
            <a:pPr>
              <a:lnSpc>
                <a:spcPct val="150000"/>
              </a:lnSpc>
            </a:pPr>
            <a:r>
              <a:rPr lang="mn-MN" sz="2800" dirty="0" smtClean="0">
                <a:latin typeface="Times New Roman" pitchFamily="18" charset="0"/>
                <a:cs typeface="Times New Roman" pitchFamily="18" charset="0"/>
              </a:rPr>
              <a:t>Мөнгө бол тооцооны хэмжүүр</a:t>
            </a:r>
          </a:p>
          <a:p>
            <a:pPr>
              <a:lnSpc>
                <a:spcPct val="150000"/>
              </a:lnSpc>
            </a:pPr>
            <a:r>
              <a:rPr lang="mn-MN" sz="2800" dirty="0" smtClean="0">
                <a:latin typeface="Times New Roman" pitchFamily="18" charset="0"/>
                <a:cs typeface="Times New Roman" pitchFamily="18" charset="0"/>
              </a:rPr>
              <a:t>Дэлхийн мөнгө</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noAutofit/>
          </a:bodyPr>
          <a:lstStyle/>
          <a:p>
            <a:pPr algn="l"/>
            <a:r>
              <a:rPr lang="en-US" sz="3200" b="1" dirty="0" smtClean="0">
                <a:latin typeface="Times New Roman" pitchFamily="18" charset="0"/>
                <a:cs typeface="Times New Roman" pitchFamily="18" charset="0"/>
              </a:rPr>
              <a:t>  </a:t>
            </a:r>
            <a:r>
              <a:rPr lang="mn-MN" sz="3200" b="1" dirty="0" smtClean="0">
                <a:latin typeface="Times New Roman" pitchFamily="18" charset="0"/>
                <a:cs typeface="Times New Roman" pitchFamily="18" charset="0"/>
              </a:rPr>
              <a:t>Мөнгөнд зайлшгүй байх шинж чанар</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mn-MN" sz="2400" dirty="0" smtClean="0">
                <a:latin typeface="Times New Roman" pitchFamily="18" charset="0"/>
                <a:cs typeface="Times New Roman" pitchFamily="18" charset="0"/>
              </a:rPr>
              <a:t>Мөнгө нь бүгдэд хүлээн зөвшөөрөгдсөн байх</a:t>
            </a:r>
          </a:p>
          <a:p>
            <a:pPr>
              <a:lnSpc>
                <a:spcPct val="150000"/>
              </a:lnSpc>
            </a:pPr>
            <a:r>
              <a:rPr lang="mn-MN" sz="2400" dirty="0" smtClean="0">
                <a:latin typeface="Times New Roman" pitchFamily="18" charset="0"/>
                <a:cs typeface="Times New Roman" pitchFamily="18" charset="0"/>
              </a:rPr>
              <a:t>Мөнгөний нийлүүлэлт хязгаарлагдмал байх</a:t>
            </a:r>
          </a:p>
          <a:p>
            <a:pPr>
              <a:lnSpc>
                <a:spcPct val="150000"/>
              </a:lnSpc>
            </a:pPr>
            <a:r>
              <a:rPr lang="mn-MN" sz="2400" dirty="0" smtClean="0">
                <a:latin typeface="Times New Roman" pitchFamily="18" charset="0"/>
                <a:cs typeface="Times New Roman" pitchFamily="18" charset="0"/>
              </a:rPr>
              <a:t>Мөнгө нь удаан хугацаанд найдвартай хэрэглэгдэж байх</a:t>
            </a:r>
          </a:p>
          <a:p>
            <a:pPr>
              <a:lnSpc>
                <a:spcPct val="150000"/>
              </a:lnSpc>
            </a:pPr>
            <a:r>
              <a:rPr lang="mn-MN" sz="2400" dirty="0" smtClean="0">
                <a:latin typeface="Times New Roman" pitchFamily="18" charset="0"/>
                <a:cs typeface="Times New Roman" pitchFamily="18" charset="0"/>
              </a:rPr>
              <a:t>Мөнгө нь авсаархан авч явахад төвөггүй байх</a:t>
            </a:r>
          </a:p>
          <a:p>
            <a:pPr>
              <a:lnSpc>
                <a:spcPct val="150000"/>
              </a:lnSpc>
            </a:pPr>
            <a:r>
              <a:rPr lang="mn-MN" sz="2400" dirty="0" smtClean="0">
                <a:latin typeface="Times New Roman" pitchFamily="18" charset="0"/>
                <a:cs typeface="Times New Roman" pitchFamily="18" charset="0"/>
              </a:rPr>
              <a:t>Мөнгө нь хуваагдмал байх</a:t>
            </a:r>
          </a:p>
          <a:p>
            <a:pPr>
              <a:lnSpc>
                <a:spcPct val="150000"/>
              </a:lnSpc>
            </a:pPr>
            <a:r>
              <a:rPr lang="mn-MN" sz="2400" dirty="0" smtClean="0">
                <a:latin typeface="Times New Roman" pitchFamily="18" charset="0"/>
                <a:cs typeface="Times New Roman" pitchFamily="18" charset="0"/>
              </a:rPr>
              <a:t>Нэг төрлийн байх</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0"/>
            <a:ext cx="7010400" cy="1447800"/>
          </a:xfrm>
        </p:spPr>
        <p:txBody>
          <a:bodyPr>
            <a:normAutofit fontScale="90000"/>
          </a:bodyPr>
          <a:lstStyle/>
          <a:p>
            <a:pPr algn="ctr"/>
            <a:r>
              <a:rPr lang="mn-MN" sz="3200" b="1" dirty="0" smtClean="0">
                <a:effectLst/>
                <a:latin typeface="Times New Roman" pitchFamily="18" charset="0"/>
                <a:cs typeface="Times New Roman" pitchFamily="18" charset="0"/>
              </a:rPr>
              <a:t>Бүлэг 2 Мөнгөний онол урсгал</a:t>
            </a:r>
            <a:r>
              <a:rPr lang="mn-MN" sz="3200" b="1" dirty="0">
                <a:effectLst/>
                <a:latin typeface="Times New Roman" pitchFamily="18" charset="0"/>
                <a:cs typeface="Times New Roman" pitchFamily="18" charset="0"/>
              </a:rPr>
              <a:t>, үзэл баримтлал</a:t>
            </a:r>
            <a:r>
              <a:rPr lang="mn-MN" sz="3200" b="1" dirty="0">
                <a:latin typeface="Times New Roman" pitchFamily="18" charset="0"/>
                <a:cs typeface="Times New Roman" pitchFamily="18" charset="0"/>
              </a:rPr>
              <a:t/>
            </a:r>
            <a:br>
              <a:rPr lang="mn-MN" sz="3200" b="1" dirty="0">
                <a:latin typeface="Times New Roman" pitchFamily="18" charset="0"/>
                <a:cs typeface="Times New Roman" pitchFamily="18" charset="0"/>
              </a:rPr>
            </a:br>
            <a:endParaRPr lang="mn-MN"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effectLst/>
                <a:latin typeface="Times New Roman" pitchFamily="18" charset="0"/>
                <a:cs typeface="Times New Roman" pitchFamily="18" charset="0"/>
              </a:rPr>
              <a:t>Мөнгөний тооны онол</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1371600" y="1524000"/>
            <a:ext cx="7239000" cy="4800600"/>
          </a:xfrm>
        </p:spPr>
        <p:txBody>
          <a:bodyPr>
            <a:normAutofit/>
          </a:bodyPr>
          <a:lstStyle/>
          <a:p>
            <a:pPr marL="82296" indent="0" algn="just">
              <a:buNone/>
            </a:pPr>
            <a:r>
              <a:rPr lang="mn-MN" sz="2400" dirty="0">
                <a:latin typeface="Times New Roman" pitchFamily="18" charset="0"/>
                <a:cs typeface="Times New Roman" pitchFamily="18" charset="0"/>
              </a:rPr>
              <a:t>Аливаа эрэлт, нийлүүлэлт зэх зээлийн харилцааны нөхцөлд үүсч, үйлдвэрлэлийн нэгэн чухал цогц ухагдахуун болж байдаг. Иймээс мөнгө ч бус ад бараа шиг эрэлт, нийлүүлэлттэй. Мөнгөний эрэлт нь мөнгө бүх бараагаар түгээмэл солигдох шинж чанартай нь холбоотой. Хүмүүс хүсэл, сонирхолд нь нийцэж таалагдсан барааг худалдан авах, ажил гүйцэтгүүлэх, үйчилгээ хийлгэх зэрэг янз бүрийн хэрэгцээ бий болох үед л өөрсдөд нь мөнгөний эрэлт үүснэ.</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1482096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295400" y="990600"/>
            <a:ext cx="7086600" cy="5257800"/>
          </a:xfrm>
        </p:spPr>
        <p:txBody>
          <a:bodyPr>
            <a:normAutofit/>
          </a:bodyPr>
          <a:lstStyle/>
          <a:p>
            <a:pPr algn="just"/>
            <a:r>
              <a:rPr lang="mn-MN" sz="2400" dirty="0">
                <a:latin typeface="Times New Roman" pitchFamily="18" charset="0"/>
                <a:cs typeface="Times New Roman" pitchFamily="18" charset="0"/>
              </a:rPr>
              <a:t>Онолчид, судлаачид мөнгөний эрэлтийн талаар нэгдмэл ойлголт, дүгнэлтэнд арай хүрээгүй байгаа гэх боловч бодож боловсрогдсон хэд хэдэн урсгал байх аж. Тухайлбал, мөнгөний талаархи тооны онолоор бол гүйлгээнд байгаа мөнгөний хэмжээ нь үндэсний орлогыг /тодорхой хугацаанд, жишээлбэл тухайн жилд шинээр бүтээсэн өртгийн дүн буюу өртгийн </a:t>
            </a:r>
            <a:r>
              <a:rPr lang="en-GB" sz="2400" dirty="0">
                <a:latin typeface="Times New Roman" pitchFamily="18" charset="0"/>
                <a:cs typeface="Times New Roman" pitchFamily="18" charset="0"/>
              </a:rPr>
              <a:t>C+V+M </a:t>
            </a:r>
            <a:r>
              <a:rPr lang="mn-MN" sz="2400" dirty="0">
                <a:latin typeface="Times New Roman" pitchFamily="18" charset="0"/>
                <a:cs typeface="Times New Roman" pitchFamily="18" charset="0"/>
              </a:rPr>
              <a:t>томъёон дахь дүнгийн </a:t>
            </a:r>
            <a:r>
              <a:rPr lang="en-GB" sz="2400" dirty="0">
                <a:latin typeface="Times New Roman" pitchFamily="18" charset="0"/>
                <a:cs typeface="Times New Roman" pitchFamily="18" charset="0"/>
              </a:rPr>
              <a:t>V+M </a:t>
            </a:r>
            <a:r>
              <a:rPr lang="mn-MN" sz="2400" dirty="0">
                <a:latin typeface="Times New Roman" pitchFamily="18" charset="0"/>
                <a:cs typeface="Times New Roman" pitchFamily="18" charset="0"/>
              </a:rPr>
              <a:t>хэсгийг/ мөнгөний эргэлтийн хурдад /манай улсын үндэсний мөнгөн тэмдэгтийн нэгж нь нэг жилийн дотор 3 орчим удаа гүйлгээнд эргэлддэг гэсэн мэдээ байгаатай/ харьцуулж тодорхойлно.</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39327271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435608" y="1066800"/>
            <a:ext cx="7498080" cy="5181600"/>
          </a:xfrm>
        </p:spPr>
        <p:txBody>
          <a:bodyPr>
            <a:noAutofit/>
          </a:bodyPr>
          <a:lstStyle/>
          <a:p>
            <a:pPr marL="82296" indent="0">
              <a:buNone/>
            </a:pPr>
            <a:r>
              <a:rPr lang="mn-MN" sz="2400" dirty="0">
                <a:latin typeface="Times New Roman" pitchFamily="18" charset="0"/>
                <a:cs typeface="Times New Roman" pitchFamily="18" charset="0"/>
              </a:rPr>
              <a:t>Үүнийг томъёолбол: </a:t>
            </a:r>
            <a:endParaRPr lang="mn-MN" sz="2400" dirty="0" smtClean="0">
              <a:latin typeface="Times New Roman" pitchFamily="18" charset="0"/>
              <a:cs typeface="Times New Roman" pitchFamily="18" charset="0"/>
            </a:endParaRPr>
          </a:p>
          <a:p>
            <a:pPr marL="82296" indent="0">
              <a:buNone/>
            </a:pPr>
            <a:r>
              <a:rPr lang="en-GB" sz="2000" dirty="0" smtClean="0">
                <a:latin typeface="Times New Roman" pitchFamily="18" charset="0"/>
                <a:cs typeface="Times New Roman" pitchFamily="18" charset="0"/>
              </a:rPr>
              <a:t>M*V=P*Q </a:t>
            </a:r>
            <a:r>
              <a:rPr lang="mn-MN" sz="2000" dirty="0">
                <a:latin typeface="Times New Roman" pitchFamily="18" charset="0"/>
                <a:cs typeface="Times New Roman" pitchFamily="18" charset="0"/>
              </a:rPr>
              <a:t>үүнээс </a:t>
            </a:r>
            <a:r>
              <a:rPr lang="en-GB" sz="2000" dirty="0">
                <a:latin typeface="Times New Roman" pitchFamily="18" charset="0"/>
                <a:cs typeface="Times New Roman" pitchFamily="18" charset="0"/>
              </a:rPr>
              <a:t>M=P*Q/V</a:t>
            </a:r>
            <a:br>
              <a:rPr lang="en-GB" sz="2000" dirty="0">
                <a:latin typeface="Times New Roman" pitchFamily="18" charset="0"/>
                <a:cs typeface="Times New Roman" pitchFamily="18" charset="0"/>
              </a:rPr>
            </a:br>
            <a:r>
              <a:rPr lang="mn-MN" sz="2000" dirty="0">
                <a:latin typeface="Times New Roman" pitchFamily="18" charset="0"/>
                <a:cs typeface="Times New Roman" pitchFamily="18" charset="0"/>
              </a:rPr>
              <a:t>Энд:     </a:t>
            </a:r>
            <a:r>
              <a:rPr lang="en-GB" sz="2000" dirty="0">
                <a:latin typeface="Times New Roman" pitchFamily="18" charset="0"/>
                <a:cs typeface="Times New Roman" pitchFamily="18" charset="0"/>
              </a:rPr>
              <a:t>M- </a:t>
            </a:r>
            <a:r>
              <a:rPr lang="mn-MN" sz="2000" dirty="0">
                <a:latin typeface="Times New Roman" pitchFamily="18" charset="0"/>
                <a:cs typeface="Times New Roman" pitchFamily="18" charset="0"/>
              </a:rPr>
              <a:t>мөнгөний хэмжээ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    </a:t>
            </a:r>
            <a:r>
              <a:rPr lang="en-GB" sz="2000" dirty="0">
                <a:latin typeface="Times New Roman" pitchFamily="18" charset="0"/>
                <a:cs typeface="Times New Roman" pitchFamily="18" charset="0"/>
              </a:rPr>
              <a:t>V-  </a:t>
            </a:r>
            <a:r>
              <a:rPr lang="mn-MN" sz="2000" dirty="0">
                <a:latin typeface="Times New Roman" pitchFamily="18" charset="0"/>
                <a:cs typeface="Times New Roman" pitchFamily="18" charset="0"/>
              </a:rPr>
              <a:t>мөнгөний эргэлтийн хурд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    </a:t>
            </a:r>
            <a:r>
              <a:rPr lang="en-GB" sz="2000" dirty="0">
                <a:latin typeface="Times New Roman" pitchFamily="18" charset="0"/>
                <a:cs typeface="Times New Roman" pitchFamily="18" charset="0"/>
              </a:rPr>
              <a:t>P-  </a:t>
            </a:r>
            <a:r>
              <a:rPr lang="mn-MN" sz="2000" dirty="0">
                <a:latin typeface="Times New Roman" pitchFamily="18" charset="0"/>
                <a:cs typeface="Times New Roman" pitchFamily="18" charset="0"/>
              </a:rPr>
              <a:t>үний төвшин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    </a:t>
            </a:r>
            <a:r>
              <a:rPr lang="en-GB" sz="2000" dirty="0">
                <a:latin typeface="Times New Roman" pitchFamily="18" charset="0"/>
                <a:cs typeface="Times New Roman" pitchFamily="18" charset="0"/>
              </a:rPr>
              <a:t>Q- </a:t>
            </a:r>
            <a:r>
              <a:rPr lang="mn-MN" sz="2000" dirty="0">
                <a:latin typeface="Times New Roman" pitchFamily="18" charset="0"/>
                <a:cs typeface="Times New Roman" pitchFamily="18" charset="0"/>
              </a:rPr>
              <a:t>үйлдвэрлэлийн хэмжээ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Энэ томъёон дахь мөнгөний хэмжээний илэрхийлэл болох М-ийг мөнгөний нийт эрэлтийн хэмжээний илэрхийлэл болох М</a:t>
            </a:r>
            <a:r>
              <a:rPr lang="en-GB" sz="2000" dirty="0">
                <a:latin typeface="Times New Roman" pitchFamily="18" charset="0"/>
                <a:cs typeface="Times New Roman" pitchFamily="18" charset="0"/>
              </a:rPr>
              <a:t>D-</a:t>
            </a:r>
            <a:r>
              <a:rPr lang="mn-MN" sz="2000" dirty="0">
                <a:latin typeface="Times New Roman" pitchFamily="18" charset="0"/>
                <a:cs typeface="Times New Roman" pitchFamily="18" charset="0"/>
              </a:rPr>
              <a:t>ээр соливол </a:t>
            </a:r>
            <a:br>
              <a:rPr lang="mn-MN" sz="2000" dirty="0">
                <a:latin typeface="Times New Roman" pitchFamily="18" charset="0"/>
                <a:cs typeface="Times New Roman" pitchFamily="18" charset="0"/>
              </a:rPr>
            </a:br>
            <a:r>
              <a:rPr lang="en-GB" sz="2000" dirty="0">
                <a:latin typeface="Times New Roman" pitchFamily="18" charset="0"/>
                <a:cs typeface="Times New Roman" pitchFamily="18" charset="0"/>
              </a:rPr>
              <a:t>MD=P*Q/V</a:t>
            </a:r>
            <a:br>
              <a:rPr lang="en-GB" sz="2000" dirty="0">
                <a:latin typeface="Times New Roman" pitchFamily="18" charset="0"/>
                <a:cs typeface="Times New Roman" pitchFamily="18" charset="0"/>
              </a:rPr>
            </a:br>
            <a:r>
              <a:rPr lang="mn-MN" sz="2000" dirty="0">
                <a:latin typeface="Times New Roman" pitchFamily="18" charset="0"/>
                <a:cs typeface="Times New Roman" pitchFamily="18" charset="0"/>
              </a:rPr>
              <a:t>Энд: </a:t>
            </a:r>
            <a:r>
              <a:rPr lang="en-GB" sz="2000" dirty="0">
                <a:latin typeface="Times New Roman" pitchFamily="18" charset="0"/>
                <a:cs typeface="Times New Roman" pitchFamily="18" charset="0"/>
              </a:rPr>
              <a:t>P- </a:t>
            </a:r>
            <a:r>
              <a:rPr lang="mn-MN" sz="2000" dirty="0">
                <a:latin typeface="Times New Roman" pitchFamily="18" charset="0"/>
                <a:cs typeface="Times New Roman" pitchFamily="18" charset="0"/>
              </a:rPr>
              <a:t>үнийн түвшин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    </a:t>
            </a:r>
            <a:r>
              <a:rPr lang="en-GB" sz="2000" dirty="0">
                <a:latin typeface="Times New Roman" pitchFamily="18" charset="0"/>
                <a:cs typeface="Times New Roman" pitchFamily="18" charset="0"/>
              </a:rPr>
              <a:t>Q- </a:t>
            </a:r>
            <a:r>
              <a:rPr lang="mn-MN" sz="2000" dirty="0">
                <a:latin typeface="Times New Roman" pitchFamily="18" charset="0"/>
                <a:cs typeface="Times New Roman" pitchFamily="18" charset="0"/>
              </a:rPr>
              <a:t>үйлдвэрлэлийн хэмжээ: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    </a:t>
            </a:r>
            <a:r>
              <a:rPr lang="en-GB" sz="2000" dirty="0">
                <a:latin typeface="Times New Roman" pitchFamily="18" charset="0"/>
                <a:cs typeface="Times New Roman" pitchFamily="18" charset="0"/>
              </a:rPr>
              <a:t>V- </a:t>
            </a:r>
            <a:r>
              <a:rPr lang="mn-MN" sz="2000" dirty="0">
                <a:latin typeface="Times New Roman" pitchFamily="18" charset="0"/>
                <a:cs typeface="Times New Roman" pitchFamily="18" charset="0"/>
              </a:rPr>
              <a:t>мөнгөний эргэлтийн хурд зэрэг хувьсах хүчин зүйлээс хамаарна. </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291487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dirty="0">
                <a:effectLst/>
                <a:latin typeface="Times New Roman" pitchFamily="18" charset="0"/>
                <a:cs typeface="Times New Roman" pitchFamily="18" charset="0"/>
              </a:rPr>
              <a:t>Мөнгөний эрэлтийн талаархи Кейнсийн онол</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1435608" y="1447800"/>
            <a:ext cx="7174992" cy="4800600"/>
          </a:xfrm>
        </p:spPr>
        <p:txBody>
          <a:bodyPr>
            <a:normAutofit/>
          </a:bodyPr>
          <a:lstStyle/>
          <a:p>
            <a:pPr marL="82296" indent="0" algn="just">
              <a:buNone/>
            </a:pPr>
            <a:r>
              <a:rPr lang="mn-MN" sz="2000" dirty="0">
                <a:latin typeface="Times New Roman" pitchFamily="18" charset="0"/>
                <a:cs typeface="Times New Roman" pitchFamily="18" charset="0"/>
              </a:rPr>
              <a:t>Д.М. Кейнс мөнгөний эрэлтийн талаархи онолоо мөнгөний хөрвөх чадвартай холбон тайлбарласан аж. Тэрээр эдийн засаг дахь мөнгөний тэнцвэрт байдлын тухай ойлголтын хялбарчилж, хөрвөх чадвартай гүйлгээний хэрэгсэл буюу мөнгө, сайн хөрвөх чадвартай боловч хүний орлого авчрах бусад хэрэгсэл буюу бонд болох хоёр төрлийн хэрэгслээр хийсвэрлэн жишээ авчээ. Эзэмшигч нь өөрийнхөө баялгийг мөнгө юм уу, эсвэл үнэт цаас болгох асуудалтай тулгарна. Хэрэв эзэмшигч нь баялгаа мөнгө болгочивол тэр нь тодорхой хэмжээний ашгийг эзэмшигчдээ авчрах боловч тухайн бондыг эзэмшигч нь түүнийг хүссэн үедээ арилжааны хэрэсэл болгож чадахгүй. Ийм учраас ямар ч хүн мөнгийг өөртөө байлган хадгалж байх гэсэн сонирхол нь тодорхой шалтгаантай гэж Кейнс үзэж байсан нь: </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2092320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828800" y="1447800"/>
            <a:ext cx="6336792" cy="4800600"/>
          </a:xfrm>
        </p:spPr>
        <p:txBody>
          <a:bodyPr>
            <a:normAutofit/>
          </a:bodyPr>
          <a:lstStyle/>
          <a:p>
            <a:pPr marL="82296" indent="0" algn="just">
              <a:buNone/>
            </a:pPr>
            <a:r>
              <a:rPr lang="mn-MN" sz="2400" dirty="0">
                <a:latin typeface="Times New Roman" pitchFamily="18" charset="0"/>
                <a:cs typeface="Times New Roman" pitchFamily="18" charset="0"/>
              </a:rPr>
              <a:t>1-рт, хүмүүсийн амьдралд нь мөнгөн орлого болон зарлага нь цаг хугацааны хувьд тэр бүр давхцадаггүйгээс болж орлого орохоос өмнө гарах зарлагад шаардагдах мөнгөний хэрэгцээт хэмжээг арилжааны эрэлт гэнэ. </a:t>
            </a:r>
            <a:br>
              <a:rPr lang="mn-MN" sz="2400" dirty="0">
                <a:latin typeface="Times New Roman" pitchFamily="18" charset="0"/>
                <a:cs typeface="Times New Roman" pitchFamily="18" charset="0"/>
              </a:rPr>
            </a:br>
            <a:r>
              <a:rPr lang="mn-MN" sz="2400" dirty="0">
                <a:latin typeface="Times New Roman" pitchFamily="18" charset="0"/>
                <a:cs typeface="Times New Roman" pitchFamily="18" charset="0"/>
              </a:rPr>
              <a:t> </a:t>
            </a:r>
            <a:br>
              <a:rPr lang="mn-MN" sz="2400" dirty="0">
                <a:latin typeface="Times New Roman" pitchFamily="18" charset="0"/>
                <a:cs typeface="Times New Roman" pitchFamily="18" charset="0"/>
              </a:rPr>
            </a:b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2127111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
        <p:nvSpPr>
          <p:cNvPr id="4" name="Rectangle 3"/>
          <p:cNvSpPr/>
          <p:nvPr/>
        </p:nvSpPr>
        <p:spPr>
          <a:xfrm>
            <a:off x="1752600" y="1447800"/>
            <a:ext cx="6781800" cy="3477875"/>
          </a:xfrm>
          <a:prstGeom prst="rect">
            <a:avLst/>
          </a:prstGeom>
        </p:spPr>
        <p:txBody>
          <a:bodyPr wrap="square">
            <a:spAutoFit/>
          </a:bodyPr>
          <a:lstStyle/>
          <a:p>
            <a:pPr algn="just"/>
            <a:r>
              <a:rPr lang="mn-MN" sz="2000" dirty="0">
                <a:latin typeface="Times New Roman" pitchFamily="18" charset="0"/>
                <a:cs typeface="Times New Roman" pitchFamily="18" charset="0"/>
              </a:rPr>
              <a:t>2-рт, ирээдүйд бий болох орлого, гарах зарлагыг урьдчилан нарийн тооцоолох боломж хязгаарлагдмал учр хүмүүс ирээдүйн хэрэгцээгээ хангахын тулд мэлэн мөнгө өөрсөддөө хадгална. Тийм үед үүсэх хэрэгцээнд шаардагдах бэлэн мөнгөний хэмжээг болгоомжлолын эрэлт гэнэ. Арилжааны эрэлт нь орлого болон зарлагын зөрөөнөөс үүсэх бол болгоомжлолын эрэлт нь орлого боллон зарлагын тодорхой бус нөхцөл байдлаас үүснэ. Болгоомжлолын эрэлт нь мөнгөний алдагдсан боломж буюу баялгийг мөнгөн хэлбэрээр хадгалсанаас болж бий болгоогүй хүний төвшинтэй урвуу хамааралтай.</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34678886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600200" y="1371600"/>
            <a:ext cx="6781800" cy="4800600"/>
          </a:xfrm>
        </p:spPr>
        <p:txBody>
          <a:bodyPr>
            <a:noAutofit/>
          </a:bodyPr>
          <a:lstStyle/>
          <a:p>
            <a:pPr marL="82296" indent="0" algn="just">
              <a:buNone/>
            </a:pPr>
            <a:r>
              <a:rPr lang="mn-MN" sz="2000" dirty="0">
                <a:latin typeface="Times New Roman" pitchFamily="18" charset="0"/>
                <a:cs typeface="Times New Roman" pitchFamily="18" charset="0"/>
              </a:rPr>
              <a:t>3-рт, хүмүүс Кейнсийн загварын дагуу эд баялгаа бондын байдлаар, эсвэл бэлэн мөнгөний хэлбэрээр хадгална.Хүмүүс эд баялгаа бондын байдлаар хадгалах үед тухайн бонд нь гүйлгээний хэрэгсэл болохын зэрэгцээ эзэмшигч хүнд хүүний орлого авчирна. Тэгэхдээ, эзэмшигч хүнд бэлэн мөнгөний хэрэгцээ бий болсон үед, түүнийг худалдах шаардлага гарна. Харин хүүний төвшин зах зээл дээр өөрчлөгдсөнөөс болж, тухайн бондын зах зээлийн үнэ нь буурч, эрсдэлд орж болох учир түүнийг эзэмшигч нь тийм байдлаас зайлсхийхийн тулд бэлэн мөнгө өөртөө хадгална. Тухайн үед үүсэх бэлэн мөнгөний хэмжээг ашиг хонжооны эрэлт гэнэ. Ашиг хонжооны эрэлтийн хэмжээ нь хүүний төвшинтэй урвуу хамааралтай өөрчлөгдөнө.</a:t>
            </a:r>
            <a:endParaRPr lang="en-GB" sz="2000" dirty="0">
              <a:latin typeface="Times New Roman" pitchFamily="18" charset="0"/>
              <a:cs typeface="Times New Roman" pitchFamily="18" charset="0"/>
            </a:endParaRPr>
          </a:p>
          <a:p>
            <a:pPr algn="just"/>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4072460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435608" y="1447800"/>
            <a:ext cx="6946392" cy="4800600"/>
          </a:xfrm>
        </p:spPr>
        <p:txBody>
          <a:bodyPr>
            <a:normAutofit/>
          </a:bodyPr>
          <a:lstStyle/>
          <a:p>
            <a:pPr marL="82296" indent="0">
              <a:buNone/>
            </a:pPr>
            <a:r>
              <a:rPr lang="mn-MN" sz="2400" dirty="0">
                <a:latin typeface="Times New Roman" pitchFamily="18" charset="0"/>
                <a:cs typeface="Times New Roman" pitchFamily="18" charset="0"/>
              </a:rPr>
              <a:t>Кейнсийн онолоор мөнгөний нийт эрэлт нь дээрх гурван эрэлтийн нийлбэртэй тэнцүү байж болохыг томъёолбол: </a:t>
            </a:r>
            <a:br>
              <a:rPr lang="mn-MN" sz="2400" dirty="0">
                <a:latin typeface="Times New Roman" pitchFamily="18" charset="0"/>
                <a:cs typeface="Times New Roman" pitchFamily="18" charset="0"/>
              </a:rPr>
            </a:br>
            <a:r>
              <a:rPr lang="en-GB" sz="2400" dirty="0">
                <a:latin typeface="Times New Roman" pitchFamily="18" charset="0"/>
                <a:cs typeface="Times New Roman" pitchFamily="18" charset="0"/>
              </a:rPr>
              <a:t>MD-</a:t>
            </a:r>
            <a:r>
              <a:rPr lang="mn-MN" sz="2400" dirty="0">
                <a:latin typeface="Times New Roman" pitchFamily="18" charset="0"/>
                <a:cs typeface="Times New Roman" pitchFamily="18" charset="0"/>
              </a:rPr>
              <a:t>АЭ+БЭ+АХЭ</a:t>
            </a:r>
            <a:br>
              <a:rPr lang="mn-MN" sz="2400" dirty="0">
                <a:latin typeface="Times New Roman" pitchFamily="18" charset="0"/>
                <a:cs typeface="Times New Roman" pitchFamily="18" charset="0"/>
              </a:rPr>
            </a:br>
            <a:r>
              <a:rPr lang="mn-MN" sz="2400" dirty="0">
                <a:latin typeface="Times New Roman" pitchFamily="18" charset="0"/>
                <a:cs typeface="Times New Roman" pitchFamily="18" charset="0"/>
              </a:rPr>
              <a:t>Энд: </a:t>
            </a:r>
            <a:r>
              <a:rPr lang="en-GB" sz="2400" dirty="0">
                <a:latin typeface="Times New Roman" pitchFamily="18" charset="0"/>
                <a:cs typeface="Times New Roman" pitchFamily="18" charset="0"/>
              </a:rPr>
              <a:t>MD- </a:t>
            </a:r>
            <a:r>
              <a:rPr lang="mn-MN" sz="2400" dirty="0">
                <a:latin typeface="Times New Roman" pitchFamily="18" charset="0"/>
                <a:cs typeface="Times New Roman" pitchFamily="18" charset="0"/>
              </a:rPr>
              <a:t>мөнгөний нийт эрэлт </a:t>
            </a:r>
            <a:br>
              <a:rPr lang="mn-MN" sz="2400" dirty="0">
                <a:latin typeface="Times New Roman" pitchFamily="18" charset="0"/>
                <a:cs typeface="Times New Roman" pitchFamily="18" charset="0"/>
              </a:rPr>
            </a:br>
            <a:r>
              <a:rPr lang="mn-MN" sz="2400" dirty="0">
                <a:latin typeface="Times New Roman" pitchFamily="18" charset="0"/>
                <a:cs typeface="Times New Roman" pitchFamily="18" charset="0"/>
              </a:rPr>
              <a:t>    АЭ- арилжааны эрэлт </a:t>
            </a:r>
            <a:br>
              <a:rPr lang="mn-MN" sz="2400" dirty="0">
                <a:latin typeface="Times New Roman" pitchFamily="18" charset="0"/>
                <a:cs typeface="Times New Roman" pitchFamily="18" charset="0"/>
              </a:rPr>
            </a:br>
            <a:r>
              <a:rPr lang="mn-MN" sz="2400" dirty="0">
                <a:latin typeface="Times New Roman" pitchFamily="18" charset="0"/>
                <a:cs typeface="Times New Roman" pitchFamily="18" charset="0"/>
              </a:rPr>
              <a:t>    БЭ- болгоомжлолын эрэлт </a:t>
            </a:r>
            <a:br>
              <a:rPr lang="mn-MN" sz="2400" dirty="0">
                <a:latin typeface="Times New Roman" pitchFamily="18" charset="0"/>
                <a:cs typeface="Times New Roman" pitchFamily="18" charset="0"/>
              </a:rPr>
            </a:br>
            <a:r>
              <a:rPr lang="mn-MN" sz="2400" dirty="0">
                <a:latin typeface="Times New Roman" pitchFamily="18" charset="0"/>
                <a:cs typeface="Times New Roman" pitchFamily="18" charset="0"/>
              </a:rPr>
              <a:t>    АХЭ – ашиг хонжооны эрэлт </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7325495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u-RU" dirty="0">
                <a:effectLst/>
                <a:latin typeface="Times New Roman" pitchFamily="18" charset="0"/>
                <a:cs typeface="Times New Roman" pitchFamily="18" charset="0"/>
              </a:rPr>
              <a:t>Мөнгөний онолын орчин үеийн хандлага</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1524000" y="1752600"/>
            <a:ext cx="6934200" cy="4800600"/>
          </a:xfrm>
        </p:spPr>
        <p:txBody>
          <a:bodyPr>
            <a:noAutofit/>
          </a:bodyPr>
          <a:lstStyle/>
          <a:p>
            <a:pPr marL="82296" indent="0" algn="just">
              <a:buNone/>
            </a:pPr>
            <a:r>
              <a:rPr lang="mn-MN" sz="2000" dirty="0">
                <a:latin typeface="Times New Roman" pitchFamily="18" charset="0"/>
                <a:cs typeface="Times New Roman" pitchFamily="18" charset="0"/>
              </a:rPr>
              <a:t>Мөнгөний онолын орчин үеийн хандлага нь Кейнсийн онолын энэ талаархи үеэл баримтлалыг хүлээн зөвшөөрөх боловч мөнгөний эрэлтийн байдлыг Кейнсийн загвараас илүү өргөн хүрээнд авч үздэг. Өөрөөр хэлбэл мөнгөний онолын орчин үеийн хандлага нь бэлэн мөнгө болон бондоос гадна санхүүгийн хэрэгсэл болох бодит хөрөнгө, баялгийг хүмүүс эзэмших болсон учир тэдгээрээс чухам алиныг нь хамгийн чухал хэмээн үзэх нь  мөнгөний эрэлтэд нөлөөлнө хэмээн илэрхийлдэг байна. Тэдний үзэл баримтлалаар мөнгөний эрэлтэд нөлөөлөх хүчин зүйлсийн нэг нь баялаг аж. Учир нь, тэд өсөн нэмэгдэж байгаа баялгийн бүрэлдэхүүнд мөнгө багтана гэж үздэг. </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3158260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524000" y="1143000"/>
            <a:ext cx="6934200" cy="4800600"/>
          </a:xfrm>
        </p:spPr>
        <p:txBody>
          <a:bodyPr>
            <a:noAutofit/>
          </a:bodyPr>
          <a:lstStyle/>
          <a:p>
            <a:pPr marL="82296" indent="0" algn="just">
              <a:buNone/>
            </a:pPr>
            <a:r>
              <a:rPr lang="mn-MN" sz="2000" dirty="0">
                <a:latin typeface="Times New Roman" pitchFamily="18" charset="0"/>
                <a:cs typeface="Times New Roman" pitchFamily="18" charset="0"/>
              </a:rPr>
              <a:t>Түүнээс гадна, тэд мөнгөний эрэлтийг талаархи инфляцийн нөлөөллийг ч тооцоолно. Өөрөөр хэлбэл мөнгөний онолын орчин үеийн хандлага нь хөрөнгийн маш өргөн хүрээг хамран, мөнгөний эрэлт бий болох янз бүрийн шалтгааны нарийвчлан тодорхойлдог байна.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    Мөнгөний эрэлтэд бодит орлого, үнийн төвшин, инфляцийн төвшин зэрэг хувьсах хүчин зүйл нөлөөлнө. Мөнгөний эрэлтийн хэмжээ нь бодит орлого болон үний төвшинтэй шууд хамааралтай. Учир нь, үнийн төвшин өөрчлөгдөөгүй үед бодит үндэсний орлого өсвөл борлуулалт нэмэгдэж% тэр хэмжээгээр мөнгөний эрэлт ихэснэ. Үүний нэгэн адил нийт эдийн засаг тогтвортой үед үнэ өсвөл, арилжааг үнийн шинэ өндөр төвшинд хийхэд өмнөх үеийнхээс нь илүү их хэмжээний мөнгө шаардагдана.</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21616105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447800" y="1600200"/>
            <a:ext cx="6946392" cy="4800600"/>
          </a:xfrm>
        </p:spPr>
        <p:txBody>
          <a:bodyPr>
            <a:normAutofit/>
          </a:bodyPr>
          <a:lstStyle/>
          <a:p>
            <a:pPr marL="82296" indent="0" algn="just">
              <a:buNone/>
            </a:pPr>
            <a:r>
              <a:rPr lang="mn-MN" sz="2400" dirty="0">
                <a:latin typeface="Times New Roman" pitchFamily="18" charset="0"/>
                <a:cs typeface="Times New Roman" pitchFamily="18" charset="0"/>
              </a:rPr>
              <a:t>Хүүний төвшин зах зээл дээр өсвөл хүмүүс бэлэн мөнгийг өөрсөддөө байлгаснаар алагдал бий болгоход хүргэх учир тэдний хувьд, бэлэн мөнгийг хадгалах сонирхол нь буурна. Тиймээс хүүний эрэлт болон мөнгөний эрэлт нь хоорондоо урвуу хамааралтай. Бэлэн мөнгөний худалдан авах чадвар нь инфляцийн үед саарна. Инфляци нь мөнгөний эрэлтийн хэмжээх хумих учир мөнгөний эрэлттэй урвуу хамааралтай. </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6145591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latin typeface="Times New Roman" pitchFamily="18" charset="0"/>
                <a:cs typeface="Times New Roman" pitchFamily="18" charset="0"/>
              </a:rPr>
              <a:t>Дүгнэлт</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1295400" y="1371600"/>
            <a:ext cx="7174992" cy="4800600"/>
          </a:xfrm>
        </p:spPr>
        <p:txBody>
          <a:bodyPr>
            <a:normAutofit/>
          </a:bodyPr>
          <a:lstStyle/>
          <a:p>
            <a:pPr marL="82296" indent="0" algn="just">
              <a:buNone/>
            </a:pPr>
            <a:r>
              <a:rPr lang="mn-MN" sz="2400" dirty="0">
                <a:latin typeface="Times New Roman" pitchFamily="18" charset="0"/>
                <a:cs typeface="Times New Roman" pitchFamily="18" charset="0"/>
              </a:rPr>
              <a:t/>
            </a:r>
            <a:br>
              <a:rPr lang="mn-MN" sz="2400" dirty="0">
                <a:latin typeface="Times New Roman" pitchFamily="18" charset="0"/>
                <a:cs typeface="Times New Roman" pitchFamily="18" charset="0"/>
              </a:rPr>
            </a:br>
            <a:r>
              <a:rPr lang="mn-MN" sz="2400" dirty="0">
                <a:latin typeface="Times New Roman" pitchFamily="18" charset="0"/>
                <a:cs typeface="Times New Roman" pitchFamily="18" charset="0"/>
              </a:rPr>
              <a:t>Мөнгөний эрэлт, нийлүүлэлт нь мөнгө бүх бараагаар түгээмэл солигдож байх шинж чанартай нь холбоотой. Мөнгөний тооны онол болон Дж. М. Кейнсийн мөнгөний талаархи онолын загвар, мөнгөний онолын орчин үеийн хандлага нь мөнгөний эрэлтийг тодорхойлоход нэн чухал. Онолчид, судлаачид, эдийн засагчид мөнгөний онолын талаархи сонирхолтой асуудлуудыг судалж, бодит мэдээ баримт, үзүүлэлтээр бататган баяжуулж дүгнэлт хийж, өөрсдийн шинэ үзэл баримтлал, саналыг дэвшүүлэн тавьж ирсэн байна.</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4234004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2766</TotalTime>
  <Words>1105</Words>
  <Application>Microsoft Office PowerPoint</Application>
  <PresentationFormat>On-screen Show (4:3)</PresentationFormat>
  <Paragraphs>99</Paragraphs>
  <Slides>25</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Calibri</vt:lpstr>
      <vt:lpstr>Corbel</vt:lpstr>
      <vt:lpstr>Gill Sans MT</vt:lpstr>
      <vt:lpstr>Times New Roman</vt:lpstr>
      <vt:lpstr>Verdana</vt:lpstr>
      <vt:lpstr>Wingdings</vt:lpstr>
      <vt:lpstr>Wingdings 2</vt:lpstr>
      <vt:lpstr>Solstice</vt:lpstr>
      <vt:lpstr>Мөнгөний онол ба урсгал</vt:lpstr>
      <vt:lpstr>Оршил</vt:lpstr>
      <vt:lpstr>     Мөнгөний тодорхойлолт</vt:lpstr>
      <vt:lpstr>Мөнгөний үүсэл </vt:lpstr>
      <vt:lpstr>Мөнгөний гарал үүсэл</vt:lpstr>
      <vt:lpstr>Монгол дахь мөнгө зээлийн системын үүсэл хөгжил</vt:lpstr>
      <vt:lpstr>     Мөнгөний шинэчлэл хийх тогтоол</vt:lpstr>
      <vt:lpstr>  БНМАУ-н анхны мөнгөн тэмдэгт </vt:lpstr>
      <vt:lpstr>БНМАУ-н анхны мөнгөн тэмдэгт </vt:lpstr>
      <vt:lpstr>Мөнгөний хөрвөх чадвараар нь хэд хэдэн зэрэглэлд хуваадаг</vt:lpstr>
      <vt:lpstr> Мөнгөний гүйцэтгэх үүрэг </vt:lpstr>
      <vt:lpstr>  Мөнгөнд зайлшгүй байх шинж чанар</vt:lpstr>
      <vt:lpstr>Бүлэг 2 Мөнгөний онол урсгал, үзэл баримтлал </vt:lpstr>
      <vt:lpstr>Мөнгөний тооны онол</vt:lpstr>
      <vt:lpstr>PowerPoint Presentation</vt:lpstr>
      <vt:lpstr>PowerPoint Presentation</vt:lpstr>
      <vt:lpstr>Мөнгөний эрэлтийн талаархи Кейнсийн онол</vt:lpstr>
      <vt:lpstr>PowerPoint Presentation</vt:lpstr>
      <vt:lpstr>PowerPoint Presentation</vt:lpstr>
      <vt:lpstr>PowerPoint Presentation</vt:lpstr>
      <vt:lpstr>PowerPoint Presentation</vt:lpstr>
      <vt:lpstr>Мөнгөний онолын орчин үеийн хандлага</vt:lpstr>
      <vt:lpstr>PowerPoint Presentation</vt:lpstr>
      <vt:lpstr>PowerPoint Presentation</vt:lpstr>
      <vt:lpstr>Дүгнэлт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Банк санхүүгийн үндэс</dc:title>
  <dc:creator>bataa</dc:creator>
  <cp:lastModifiedBy>Dell</cp:lastModifiedBy>
  <cp:revision>253</cp:revision>
  <dcterms:created xsi:type="dcterms:W3CDTF">2009-09-02T04:59:10Z</dcterms:created>
  <dcterms:modified xsi:type="dcterms:W3CDTF">2016-01-17T12:47:49Z</dcterms:modified>
</cp:coreProperties>
</file>