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76" r:id="rId5"/>
    <p:sldId id="275" r:id="rId6"/>
    <p:sldId id="277" r:id="rId7"/>
    <p:sldId id="274" r:id="rId8"/>
    <p:sldId id="282" r:id="rId9"/>
    <p:sldId id="281" r:id="rId10"/>
    <p:sldId id="259" r:id="rId11"/>
    <p:sldId id="260" r:id="rId12"/>
    <p:sldId id="261" r:id="rId13"/>
    <p:sldId id="262" r:id="rId14"/>
    <p:sldId id="263" r:id="rId15"/>
    <p:sldId id="264" r:id="rId16"/>
    <p:sldId id="265" r:id="rId17"/>
    <p:sldId id="266" r:id="rId18"/>
    <p:sldId id="267" r:id="rId19"/>
    <p:sldId id="26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53"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BD53C1B8-E8C7-4B5B-80EC-F2EFA4A38947}" type="datetimeFigureOut">
              <a:rPr lang="en-US" smtClean="0"/>
              <a:t>5/13/2013</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48180FCC-7B09-4359-B20C-BC41C5FD73C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BD53C1B8-E8C7-4B5B-80EC-F2EFA4A38947}" type="datetimeFigureOut">
              <a:rPr lang="en-US" smtClean="0"/>
              <a:t>5/13/2013</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48180FCC-7B09-4359-B20C-BC41C5FD73C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BD53C1B8-E8C7-4B5B-80EC-F2EFA4A38947}" type="datetimeFigureOut">
              <a:rPr lang="en-US" smtClean="0"/>
              <a:t>5/13/2013</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48180FCC-7B09-4359-B20C-BC41C5FD73CE}" type="slidenum">
              <a:rPr lang="en-US" smtClean="0"/>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BD53C1B8-E8C7-4B5B-80EC-F2EFA4A38947}" type="datetimeFigureOut">
              <a:rPr lang="en-US" smtClean="0"/>
              <a:t>5/13/2013</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48180FCC-7B09-4359-B20C-BC41C5FD73C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BD53C1B8-E8C7-4B5B-80EC-F2EFA4A38947}" type="datetimeFigureOut">
              <a:rPr lang="en-US" smtClean="0"/>
              <a:t>5/13/2013</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48180FCC-7B09-4359-B20C-BC41C5FD73C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D53C1B8-E8C7-4B5B-80EC-F2EFA4A38947}" type="datetimeFigureOut">
              <a:rPr lang="en-US" smtClean="0"/>
              <a:t>5/13/2013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180FCC-7B09-4359-B20C-BC41C5FD73C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BD53C1B8-E8C7-4B5B-80EC-F2EFA4A38947}" type="datetimeFigureOut">
              <a:rPr lang="en-US" smtClean="0"/>
              <a:t>5/13/2013</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48180FCC-7B09-4359-B20C-BC41C5FD73C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BD53C1B8-E8C7-4B5B-80EC-F2EFA4A38947}" type="datetimeFigureOut">
              <a:rPr lang="en-US" smtClean="0"/>
              <a:t>5/13/2013</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48180FCC-7B09-4359-B20C-BC41C5FD73C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BD53C1B8-E8C7-4B5B-80EC-F2EFA4A38947}" type="datetimeFigureOut">
              <a:rPr lang="en-US" smtClean="0"/>
              <a:t>5/13/2013</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48180FCC-7B09-4359-B20C-BC41C5FD73C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53C1B8-E8C7-4B5B-80EC-F2EFA4A38947}" type="datetimeFigureOut">
              <a:rPr lang="en-US" smtClean="0"/>
              <a:t>5/13/2013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80FCC-7B09-4359-B20C-BC41C5FD73C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53C1B8-E8C7-4B5B-80EC-F2EFA4A38947}" type="datetimeFigureOut">
              <a:rPr lang="en-US" smtClean="0"/>
              <a:t>5/13/2013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80FCC-7B09-4359-B20C-BC41C5FD73C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BD53C1B8-E8C7-4B5B-80EC-F2EFA4A38947}" type="datetimeFigureOut">
              <a:rPr lang="en-US" smtClean="0"/>
              <a:t>5/13/2013</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48180FCC-7B09-4359-B20C-BC41C5FD73C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819400"/>
            <a:ext cx="8229600" cy="1143000"/>
          </a:xfrm>
        </p:spPr>
        <p:txBody>
          <a:bodyPr>
            <a:normAutofit fontScale="90000"/>
          </a:bodyPr>
          <a:lstStyle/>
          <a:p>
            <a:r>
              <a:rPr lang="mn-MN" dirty="0" smtClean="0">
                <a:latin typeface="Arial" pitchFamily="34" charset="0"/>
                <a:cs typeface="Arial" pitchFamily="34" charset="0"/>
              </a:rPr>
              <a:t>Татварын өрийн үлдэгдэлд торгууль, алданги ногдуулах нь</a:t>
            </a:r>
            <a:endParaRPr lang="en-US" dirty="0">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Агуулга</a:t>
            </a:r>
            <a:endParaRPr lang="en-US" dirty="0"/>
          </a:p>
        </p:txBody>
      </p:sp>
      <p:sp>
        <p:nvSpPr>
          <p:cNvPr id="3" name="Content Placeholder 2"/>
          <p:cNvSpPr>
            <a:spLocks noGrp="1"/>
          </p:cNvSpPr>
          <p:nvPr>
            <p:ph idx="1"/>
          </p:nvPr>
        </p:nvSpPr>
        <p:spPr/>
        <p:txBody>
          <a:bodyPr/>
          <a:lstStyle/>
          <a:p>
            <a:r>
              <a:rPr lang="mn-MN" dirty="0" smtClean="0">
                <a:latin typeface="Arial" pitchFamily="34" charset="0"/>
                <a:cs typeface="Arial" pitchFamily="34" charset="0"/>
              </a:rPr>
              <a:t>Татварын өрийн үлдэгдэлд алданги тооцох</a:t>
            </a:r>
            <a:r>
              <a:rPr lang="mn-MN" dirty="0" smtClean="0">
                <a:latin typeface="Arial" pitchFamily="34" charset="0"/>
                <a:cs typeface="Arial" pitchFamily="34" charset="0"/>
              </a:rPr>
              <a:t> журмын зорилго</a:t>
            </a:r>
          </a:p>
          <a:p>
            <a:r>
              <a:rPr lang="mn-MN" dirty="0" smtClean="0">
                <a:latin typeface="Arial" pitchFamily="34" charset="0"/>
                <a:cs typeface="Arial" pitchFamily="34" charset="0"/>
              </a:rPr>
              <a:t>Хугацаанд нь төлөөгүй татварын өрийн үлдэгдэлд торгууль, алданги тооцох, ногдуулалтын акт үйлдэх</a:t>
            </a:r>
          </a:p>
          <a:p>
            <a:r>
              <a:rPr lang="mn-MN" dirty="0" smtClean="0">
                <a:latin typeface="Arial" pitchFamily="34" charset="0"/>
                <a:cs typeface="Arial" pitchFamily="34" charset="0"/>
              </a:rPr>
              <a:t>Татварын өрийн үлдэгдэлд торгууль, алданги ногдуулалтыг зогсоох үндэслэл</a:t>
            </a:r>
            <a:endParaRPr lang="mn-MN" dirty="0">
              <a:latin typeface="Arial" pitchFamily="34" charset="0"/>
              <a:cs typeface="Arial" pitchFamily="34" charset="0"/>
            </a:endParaRPr>
          </a:p>
          <a:p>
            <a:r>
              <a:rPr lang="mn-MN" dirty="0" smtClean="0">
                <a:latin typeface="Arial" pitchFamily="34" charset="0"/>
                <a:cs typeface="Arial" pitchFamily="34" charset="0"/>
              </a:rPr>
              <a:t>Жишээ бодлого</a:t>
            </a:r>
          </a:p>
          <a:p>
            <a:endParaRPr lang="en-US"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Журмын зорилго</a:t>
            </a:r>
            <a:endParaRPr lang="en-US" dirty="0"/>
          </a:p>
        </p:txBody>
      </p:sp>
      <p:sp>
        <p:nvSpPr>
          <p:cNvPr id="3" name="Content Placeholder 2"/>
          <p:cNvSpPr>
            <a:spLocks noGrp="1"/>
          </p:cNvSpPr>
          <p:nvPr>
            <p:ph idx="1"/>
          </p:nvPr>
        </p:nvSpPr>
        <p:spPr/>
        <p:txBody>
          <a:bodyPr/>
          <a:lstStyle/>
          <a:p>
            <a:r>
              <a:rPr lang="mn-MN" dirty="0" smtClean="0"/>
              <a:t>Татвар төлөгчдийг эрсдэлээс хамгаалах татварын тэгш шударга байдал, татварын хуулийн хэрэгжилтийг хангах, хуулийн хугацаанд төлөөгүй татварын өрийн үлдэгдэлд торгууль, алданги ногдуулахад энэ журмыг мөрдөнө</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828800"/>
            <a:ext cx="8229600" cy="3276600"/>
          </a:xfrm>
        </p:spPr>
        <p:txBody>
          <a:bodyPr>
            <a:normAutofit fontScale="90000"/>
          </a:bodyPr>
          <a:lstStyle/>
          <a:p>
            <a:pPr algn="l">
              <a:buFont typeface="Arial" pitchFamily="34" charset="0"/>
              <a:buChar char="•"/>
            </a:pPr>
            <a:r>
              <a:rPr lang="mn-MN" dirty="0" smtClean="0">
                <a:latin typeface="Arial" pitchFamily="34" charset="0"/>
                <a:cs typeface="Arial" pitchFamily="34" charset="0"/>
              </a:rPr>
              <a:t>Татварын өрийн үлдэгдэлд алданги тооцох хугацааг Татварын ерөнхий хуулийн 60.3.1-д зааснаар тодорхойлно. </a:t>
            </a:r>
            <a:br>
              <a:rPr lang="mn-MN" dirty="0" smtClean="0">
                <a:latin typeface="Arial" pitchFamily="34" charset="0"/>
                <a:cs typeface="Arial" pitchFamily="34" charset="0"/>
              </a:rPr>
            </a:br>
            <a:r>
              <a:rPr lang="mn-MN" dirty="0" smtClean="0">
                <a:latin typeface="Arial" pitchFamily="34" charset="0"/>
                <a:cs typeface="Arial" pitchFamily="34" charset="0"/>
              </a:rPr>
              <a:t>-Хугацаанд төлөөгүй татварын өрийн үлдэгдэлд тооцох алдангийг Татварын ерөнхий хуулийн 60.2-д заасан хувь хэмжээгээр мөн хуулийн 74.3 дугаар заалтын дагуу ногдуулна.</a:t>
            </a:r>
            <a:br>
              <a:rPr lang="mn-MN" dirty="0" smtClean="0">
                <a:latin typeface="Arial" pitchFamily="34" charset="0"/>
                <a:cs typeface="Arial" pitchFamily="34" charset="0"/>
              </a:rPr>
            </a:br>
            <a:r>
              <a:rPr lang="mn-MN" dirty="0">
                <a:latin typeface="Arial" pitchFamily="34" charset="0"/>
                <a:cs typeface="Arial" pitchFamily="34" charset="0"/>
              </a:rPr>
              <a:t> </a:t>
            </a:r>
            <a:endParaRPr lang="en-US"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mn-MN" sz="2800" dirty="0" smtClean="0">
                <a:latin typeface="Arial" pitchFamily="34" charset="0"/>
                <a:cs typeface="Arial" pitchFamily="34" charset="0"/>
              </a:rPr>
              <a:t>Хугацаанд нь төлөөгүй татварын өрийн үлдэгдэлд торгууль, алданги тооцох, ногдуулалтын акт үйлдэх</a:t>
            </a:r>
            <a:endParaRPr lang="en-US" sz="2800" dirty="0">
              <a:latin typeface="Arial" pitchFamily="34" charset="0"/>
              <a:cs typeface="Arial" pitchFamily="34" charset="0"/>
            </a:endParaRPr>
          </a:p>
        </p:txBody>
      </p:sp>
      <p:sp>
        <p:nvSpPr>
          <p:cNvPr id="6" name="Content Placeholder 5"/>
          <p:cNvSpPr>
            <a:spLocks noGrp="1"/>
          </p:cNvSpPr>
          <p:nvPr>
            <p:ph idx="1"/>
          </p:nvPr>
        </p:nvSpPr>
        <p:spPr>
          <a:xfrm>
            <a:off x="457200" y="1600200"/>
            <a:ext cx="8229600" cy="5105400"/>
          </a:xfrm>
        </p:spPr>
        <p:txBody>
          <a:bodyPr/>
          <a:lstStyle/>
          <a:p>
            <a:r>
              <a:rPr lang="mn-MN" dirty="0" smtClean="0">
                <a:latin typeface="Arial" pitchFamily="34" charset="0"/>
                <a:cs typeface="Arial" pitchFamily="34" charset="0"/>
              </a:rPr>
              <a:t>Хугацаанд нь төлөөгүй татварын өрийн үлдэгдэлд татварын тайлангийн болон татварын хяналт шалгалтын ногдуулалтаар үүссэн татварын өр хамаарна.</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5516562"/>
          </a:xfrm>
        </p:spPr>
        <p:txBody>
          <a:bodyPr>
            <a:normAutofit fontScale="90000"/>
          </a:bodyPr>
          <a:lstStyle/>
          <a:p>
            <a:pPr algn="l"/>
            <a:r>
              <a:rPr lang="mn-MN" sz="3600" dirty="0" smtClean="0">
                <a:latin typeface="Arial" pitchFamily="34" charset="0"/>
                <a:cs typeface="Arial" pitchFamily="34" charset="0"/>
              </a:rPr>
              <a:t>Татварын хяналт шалгалтаар илэрсэн зөрчилд нөхөн татвар, хүү</a:t>
            </a:r>
            <a:r>
              <a:rPr lang="en-US" sz="3600" dirty="0" smtClean="0">
                <a:latin typeface="Arial" pitchFamily="34" charset="0"/>
                <a:cs typeface="Arial" pitchFamily="34" charset="0"/>
              </a:rPr>
              <a:t>(</a:t>
            </a:r>
            <a:r>
              <a:rPr lang="mn-MN" sz="3600" dirty="0" smtClean="0">
                <a:latin typeface="Arial" pitchFamily="34" charset="0"/>
                <a:cs typeface="Arial" pitchFamily="34" charset="0"/>
              </a:rPr>
              <a:t>НӨАТ-ын нөхөн татварт</a:t>
            </a:r>
            <a:r>
              <a:rPr lang="en-US" sz="3600" dirty="0" smtClean="0">
                <a:latin typeface="Arial" pitchFamily="34" charset="0"/>
                <a:cs typeface="Arial" pitchFamily="34" charset="0"/>
              </a:rPr>
              <a:t>)</a:t>
            </a:r>
            <a:r>
              <a:rPr lang="mn-MN" sz="3600" dirty="0" smtClean="0">
                <a:latin typeface="Arial" pitchFamily="34" charset="0"/>
                <a:cs typeface="Arial" pitchFamily="34" charset="0"/>
              </a:rPr>
              <a:t>, торгууль, алдангийг Татварын улсын байцаагчийн актаар ногдуулж, төлбөр тогтоосон актыг татвар төлөгчид гардуулсан өдрөөс хойш 15 хүртэл хоногт төлөгдөөгүй бол зөвхөн нөхөн татварын дүнгээс торгууль, алданги</a:t>
            </a:r>
            <a:r>
              <a:rPr lang="en-US" sz="3600" dirty="0" smtClean="0">
                <a:latin typeface="Arial" pitchFamily="34" charset="0"/>
                <a:cs typeface="Arial" pitchFamily="34" charset="0"/>
              </a:rPr>
              <a:t>(</a:t>
            </a:r>
            <a:r>
              <a:rPr lang="mn-MN" sz="3600" dirty="0" smtClean="0">
                <a:latin typeface="Arial" pitchFamily="34" charset="0"/>
                <a:cs typeface="Arial" pitchFamily="34" charset="0"/>
              </a:rPr>
              <a:t>алдангийг нөхөн татварын 50% хүртэл</a:t>
            </a:r>
            <a:r>
              <a:rPr lang="en-US" sz="3600" dirty="0" smtClean="0">
                <a:latin typeface="Arial" pitchFamily="34" charset="0"/>
                <a:cs typeface="Arial" pitchFamily="34" charset="0"/>
              </a:rPr>
              <a:t>)</a:t>
            </a:r>
            <a:r>
              <a:rPr lang="mn-MN" sz="3600" dirty="0" smtClean="0">
                <a:latin typeface="Arial" pitchFamily="34" charset="0"/>
                <a:cs typeface="Arial" pitchFamily="34" charset="0"/>
              </a:rPr>
              <a:t> тооцоолно. </a:t>
            </a:r>
            <a:endParaRPr lang="en-US" sz="3600"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686800" cy="6202362"/>
          </a:xfrm>
        </p:spPr>
        <p:txBody>
          <a:bodyPr/>
          <a:lstStyle/>
          <a:p>
            <a:pPr algn="l"/>
            <a:r>
              <a:rPr lang="mn-MN" dirty="0" smtClean="0">
                <a:latin typeface="Arial" pitchFamily="34" charset="0"/>
                <a:cs typeface="Arial" pitchFamily="34" charset="0"/>
              </a:rPr>
              <a:t>Хугацаанд нь төлөөгүй татварын өрийн үлдэгдэлд ногдох торгууль, алданги нь </a:t>
            </a:r>
            <a:r>
              <a:rPr lang="en-US" dirty="0" smtClean="0">
                <a:latin typeface="Arial" pitchFamily="34" charset="0"/>
                <a:cs typeface="Arial" pitchFamily="34" charset="0"/>
              </a:rPr>
              <a:t>‘</a:t>
            </a:r>
            <a:r>
              <a:rPr lang="en-US" dirty="0" err="1" smtClean="0">
                <a:latin typeface="Arial" pitchFamily="34" charset="0"/>
                <a:cs typeface="Arial" pitchFamily="34" charset="0"/>
              </a:rPr>
              <a:t>Debtmanagement</a:t>
            </a:r>
            <a:r>
              <a:rPr lang="en-US" dirty="0" smtClean="0">
                <a:latin typeface="Arial" pitchFamily="34" charset="0"/>
                <a:cs typeface="Arial" pitchFamily="34" charset="0"/>
              </a:rPr>
              <a:t>’</a:t>
            </a:r>
            <a:r>
              <a:rPr lang="mn-MN" dirty="0" smtClean="0">
                <a:latin typeface="Arial" pitchFamily="34" charset="0"/>
                <a:cs typeface="Arial" pitchFamily="34" charset="0"/>
              </a:rPr>
              <a:t> </a:t>
            </a:r>
            <a:r>
              <a:rPr lang="en-US" dirty="0" smtClean="0">
                <a:latin typeface="Arial" pitchFamily="34" charset="0"/>
                <a:cs typeface="Arial" pitchFamily="34" charset="0"/>
              </a:rPr>
              <a:t> </a:t>
            </a:r>
            <a:r>
              <a:rPr lang="mn-MN" dirty="0" smtClean="0">
                <a:latin typeface="Arial" pitchFamily="34" charset="0"/>
                <a:cs typeface="Arial" pitchFamily="34" charset="0"/>
              </a:rPr>
              <a:t>программаас тухайн татвар төлөгчид татварын төрөл бүрээр тооцогдож гарна.</a:t>
            </a:r>
            <a:endParaRPr lang="en-US"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mn-MN" sz="2800" dirty="0" smtClean="0">
                <a:latin typeface="Arial" pitchFamily="34" charset="0"/>
                <a:cs typeface="Arial" pitchFamily="34" charset="0"/>
              </a:rPr>
              <a:t>Татварын өрийн үлдэгдэлд торгууль, алданги ногдуулалтыг зогсоох үндэслэл</a:t>
            </a:r>
            <a:br>
              <a:rPr lang="mn-MN" sz="2800" dirty="0" smtClean="0">
                <a:latin typeface="Arial" pitchFamily="34" charset="0"/>
                <a:cs typeface="Arial" pitchFamily="34" charset="0"/>
              </a:rPr>
            </a:br>
            <a:endParaRPr lang="en-US" sz="2800" dirty="0"/>
          </a:p>
        </p:txBody>
      </p:sp>
      <p:sp>
        <p:nvSpPr>
          <p:cNvPr id="4" name="Content Placeholder 3"/>
          <p:cNvSpPr>
            <a:spLocks noGrp="1"/>
          </p:cNvSpPr>
          <p:nvPr>
            <p:ph idx="1"/>
          </p:nvPr>
        </p:nvSpPr>
        <p:spPr/>
        <p:txBody>
          <a:bodyPr>
            <a:normAutofit/>
          </a:bodyPr>
          <a:lstStyle/>
          <a:p>
            <a:r>
              <a:rPr lang="mn-MN" dirty="0" smtClean="0">
                <a:latin typeface="Arial" pitchFamily="34" charset="0"/>
                <a:cs typeface="Arial" pitchFamily="34" charset="0"/>
              </a:rPr>
              <a:t>Татварын өрийн үлдэгдэлд торгууль, алданги ногдуулалтыг дараах үндэслэлээр зогсооно.</a:t>
            </a:r>
          </a:p>
          <a:p>
            <a:pPr lvl="1"/>
            <a:r>
              <a:rPr lang="mn-MN" dirty="0" smtClean="0">
                <a:latin typeface="Arial" pitchFamily="34" charset="0"/>
                <a:cs typeface="Arial" pitchFamily="34" charset="0"/>
              </a:rPr>
              <a:t>Татвар төлөгч өрөө төлсөн бол</a:t>
            </a:r>
          </a:p>
          <a:p>
            <a:pPr lvl="1"/>
            <a:r>
              <a:rPr lang="mn-MN" dirty="0" smtClean="0">
                <a:latin typeface="Arial" pitchFamily="34" charset="0"/>
                <a:cs typeface="Arial" pitchFamily="34" charset="0"/>
              </a:rPr>
              <a:t>Тооцогдсон алдангийн хэмжээ нь татварын өрийн үлдэгдлийн 50 хувьд хүрсэн бол</a:t>
            </a:r>
          </a:p>
          <a:p>
            <a:pPr lvl="1"/>
            <a:r>
              <a:rPr lang="mn-MN" dirty="0" smtClean="0">
                <a:latin typeface="Arial" pitchFamily="34" charset="0"/>
                <a:cs typeface="Arial" pitchFamily="34" charset="0"/>
              </a:rPr>
              <a:t>Татварын өрийн үлдэгдлийн төлөгдөөгүй хугацаанд торгууль, алданги тооцоод үлдэгдлийн хамт акт бичиж шүүхэд нэхэмжлэл гаргаснаар зогсоно.</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1362"/>
          </a:xfrm>
        </p:spPr>
        <p:txBody>
          <a:bodyPr/>
          <a:lstStyle/>
          <a:p>
            <a:pPr algn="l"/>
            <a:r>
              <a:rPr lang="mn-MN" dirty="0" smtClean="0">
                <a:latin typeface="Arial" pitchFamily="34" charset="0"/>
                <a:cs typeface="Arial" pitchFamily="34" charset="0"/>
              </a:rPr>
              <a:t>-Татварын албанаас татварын өр төлөх хугацааг сунгасан тохиолдолд хугацааг сунгасан өдрөөс төлөх өдөр хүртэлх хугацаанд торгууль ногдуулахгүй.</a:t>
            </a:r>
            <a:endParaRPr lang="en-US" dirty="0">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5973762"/>
          </a:xfrm>
        </p:spPr>
        <p:txBody>
          <a:bodyPr/>
          <a:lstStyle/>
          <a:p>
            <a:pPr algn="l"/>
            <a:r>
              <a:rPr lang="en-US" dirty="0" err="1">
                <a:latin typeface="Arial" pitchFamily="34" charset="0"/>
                <a:cs typeface="Arial" pitchFamily="34" charset="0"/>
              </a:rPr>
              <a:t>Монгол</a:t>
            </a:r>
            <a:r>
              <a:rPr lang="en-US" dirty="0">
                <a:latin typeface="Arial" pitchFamily="34" charset="0"/>
                <a:cs typeface="Arial" pitchFamily="34" charset="0"/>
              </a:rPr>
              <a:t> </a:t>
            </a:r>
            <a:r>
              <a:rPr lang="en-US" dirty="0" err="1">
                <a:latin typeface="Arial" pitchFamily="34" charset="0"/>
                <a:cs typeface="Arial" pitchFamily="34" charset="0"/>
              </a:rPr>
              <a:t>Улсын</a:t>
            </a:r>
            <a:r>
              <a:rPr lang="en-US" dirty="0">
                <a:latin typeface="Arial" pitchFamily="34" charset="0"/>
                <a:cs typeface="Arial" pitchFamily="34" charset="0"/>
              </a:rPr>
              <a:t> </a:t>
            </a:r>
            <a:r>
              <a:rPr lang="en-US" dirty="0" err="1">
                <a:latin typeface="Arial" pitchFamily="34" charset="0"/>
                <a:cs typeface="Arial" pitchFamily="34" charset="0"/>
              </a:rPr>
              <a:t>Засгийн</a:t>
            </a:r>
            <a:r>
              <a:rPr lang="en-US" dirty="0">
                <a:latin typeface="Arial" pitchFamily="34" charset="0"/>
                <a:cs typeface="Arial" pitchFamily="34" charset="0"/>
              </a:rPr>
              <a:t> </a:t>
            </a:r>
            <a:r>
              <a:rPr lang="en-US" dirty="0" err="1">
                <a:latin typeface="Arial" pitchFamily="34" charset="0"/>
                <a:cs typeface="Arial" pitchFamily="34" charset="0"/>
              </a:rPr>
              <a:t>газрын</a:t>
            </a:r>
            <a:r>
              <a:rPr lang="en-US" dirty="0">
                <a:latin typeface="Arial" pitchFamily="34" charset="0"/>
                <a:cs typeface="Arial" pitchFamily="34" charset="0"/>
              </a:rPr>
              <a:t> 2011 </a:t>
            </a:r>
            <a:r>
              <a:rPr lang="en-US" dirty="0" err="1">
                <a:latin typeface="Arial" pitchFamily="34" charset="0"/>
                <a:cs typeface="Arial" pitchFamily="34" charset="0"/>
              </a:rPr>
              <a:t>оны</a:t>
            </a:r>
            <a:r>
              <a:rPr lang="en-US" dirty="0">
                <a:latin typeface="Arial" pitchFamily="34" charset="0"/>
                <a:cs typeface="Arial" pitchFamily="34" charset="0"/>
              </a:rPr>
              <a:t> 02 </a:t>
            </a:r>
            <a:r>
              <a:rPr lang="en-US" dirty="0" err="1">
                <a:latin typeface="Arial" pitchFamily="34" charset="0"/>
                <a:cs typeface="Arial" pitchFamily="34" charset="0"/>
              </a:rPr>
              <a:t>дугаар</a:t>
            </a:r>
            <a:r>
              <a:rPr lang="en-US" dirty="0">
                <a:latin typeface="Arial" pitchFamily="34" charset="0"/>
                <a:cs typeface="Arial" pitchFamily="34" charset="0"/>
              </a:rPr>
              <a:t> </a:t>
            </a:r>
            <a:r>
              <a:rPr lang="en-US" dirty="0" err="1">
                <a:latin typeface="Arial" pitchFamily="34" charset="0"/>
                <a:cs typeface="Arial" pitchFamily="34" charset="0"/>
              </a:rPr>
              <a:t>сарын</a:t>
            </a:r>
            <a:r>
              <a:rPr lang="en-US" dirty="0">
                <a:latin typeface="Arial" pitchFamily="34" charset="0"/>
                <a:cs typeface="Arial" pitchFamily="34" charset="0"/>
              </a:rPr>
              <a:t> 09-ны </a:t>
            </a:r>
            <a:r>
              <a:rPr lang="en-US" dirty="0" err="1">
                <a:latin typeface="Arial" pitchFamily="34" charset="0"/>
                <a:cs typeface="Arial" pitchFamily="34" charset="0"/>
              </a:rPr>
              <a:t>өдрийн</a:t>
            </a:r>
            <a:r>
              <a:rPr lang="en-US" dirty="0">
                <a:latin typeface="Arial" pitchFamily="34" charset="0"/>
                <a:cs typeface="Arial" pitchFamily="34" charset="0"/>
              </a:rPr>
              <a:t> 35 </a:t>
            </a:r>
            <a:r>
              <a:rPr lang="en-US" dirty="0" err="1">
                <a:latin typeface="Arial" pitchFamily="34" charset="0"/>
                <a:cs typeface="Arial" pitchFamily="34" charset="0"/>
              </a:rPr>
              <a:t>дугаар</a:t>
            </a:r>
            <a:r>
              <a:rPr lang="en-US" dirty="0">
                <a:latin typeface="Arial" pitchFamily="34" charset="0"/>
                <a:cs typeface="Arial" pitchFamily="34" charset="0"/>
              </a:rPr>
              <a:t> </a:t>
            </a:r>
            <a:r>
              <a:rPr lang="en-US" dirty="0" err="1">
                <a:latin typeface="Arial" pitchFamily="34" charset="0"/>
                <a:cs typeface="Arial" pitchFamily="34" charset="0"/>
              </a:rPr>
              <a:t>тогтоолоор</a:t>
            </a:r>
            <a:r>
              <a:rPr lang="en-US" dirty="0">
                <a:latin typeface="Arial" pitchFamily="34" charset="0"/>
                <a:cs typeface="Arial" pitchFamily="34" charset="0"/>
              </a:rPr>
              <a:t> </a:t>
            </a:r>
            <a:r>
              <a:rPr lang="en-US" dirty="0" err="1">
                <a:latin typeface="Arial" pitchFamily="34" charset="0"/>
                <a:cs typeface="Arial" pitchFamily="34" charset="0"/>
              </a:rPr>
              <a:t>хугацаандаа</a:t>
            </a:r>
            <a:r>
              <a:rPr lang="en-US" dirty="0">
                <a:latin typeface="Arial" pitchFamily="34" charset="0"/>
                <a:cs typeface="Arial" pitchFamily="34" charset="0"/>
              </a:rPr>
              <a:t> </a:t>
            </a:r>
            <a:r>
              <a:rPr lang="en-US" dirty="0" err="1">
                <a:latin typeface="Arial" pitchFamily="34" charset="0"/>
                <a:cs typeface="Arial" pitchFamily="34" charset="0"/>
              </a:rPr>
              <a:t>төлөөгүй</a:t>
            </a:r>
            <a:r>
              <a:rPr lang="en-US" dirty="0">
                <a:latin typeface="Arial" pitchFamily="34" charset="0"/>
                <a:cs typeface="Arial" pitchFamily="34" charset="0"/>
              </a:rPr>
              <a:t> </a:t>
            </a:r>
            <a:r>
              <a:rPr lang="en-US" dirty="0" err="1">
                <a:latin typeface="Arial" pitchFamily="34" charset="0"/>
                <a:cs typeface="Arial" pitchFamily="34" charset="0"/>
              </a:rPr>
              <a:t>татварын</a:t>
            </a:r>
            <a:r>
              <a:rPr lang="en-US" dirty="0">
                <a:latin typeface="Arial" pitchFamily="34" charset="0"/>
                <a:cs typeface="Arial" pitchFamily="34" charset="0"/>
              </a:rPr>
              <a:t> </a:t>
            </a:r>
            <a:r>
              <a:rPr lang="en-US" dirty="0" err="1">
                <a:latin typeface="Arial" pitchFamily="34" charset="0"/>
                <a:cs typeface="Arial" pitchFamily="34" charset="0"/>
              </a:rPr>
              <a:t>өрийн</a:t>
            </a:r>
            <a:r>
              <a:rPr lang="en-US" dirty="0">
                <a:latin typeface="Arial" pitchFamily="34" charset="0"/>
                <a:cs typeface="Arial" pitchFamily="34" charset="0"/>
              </a:rPr>
              <a:t> </a:t>
            </a:r>
            <a:r>
              <a:rPr lang="en-US" dirty="0" err="1">
                <a:latin typeface="Arial" pitchFamily="34" charset="0"/>
                <a:cs typeface="Arial" pitchFamily="34" charset="0"/>
              </a:rPr>
              <a:t>үлдэгдэлд</a:t>
            </a:r>
            <a:r>
              <a:rPr lang="en-US" dirty="0">
                <a:latin typeface="Arial" pitchFamily="34" charset="0"/>
                <a:cs typeface="Arial" pitchFamily="34" charset="0"/>
              </a:rPr>
              <a:t> </a:t>
            </a:r>
            <a:r>
              <a:rPr lang="en-US" dirty="0" err="1">
                <a:latin typeface="Arial" pitchFamily="34" charset="0"/>
                <a:cs typeface="Arial" pitchFamily="34" charset="0"/>
              </a:rPr>
              <a:t>тооцох</a:t>
            </a:r>
            <a:r>
              <a:rPr lang="en-US" dirty="0">
                <a:latin typeface="Arial" pitchFamily="34" charset="0"/>
                <a:cs typeface="Arial" pitchFamily="34" charset="0"/>
              </a:rPr>
              <a:t> </a:t>
            </a:r>
            <a:r>
              <a:rPr lang="en-US" dirty="0" err="1">
                <a:latin typeface="Arial" pitchFamily="34" charset="0"/>
                <a:cs typeface="Arial" pitchFamily="34" charset="0"/>
              </a:rPr>
              <a:t>татварын</a:t>
            </a:r>
            <a:r>
              <a:rPr lang="en-US" dirty="0">
                <a:latin typeface="Arial" pitchFamily="34" charset="0"/>
                <a:cs typeface="Arial" pitchFamily="34" charset="0"/>
              </a:rPr>
              <a:t> </a:t>
            </a:r>
            <a:r>
              <a:rPr lang="en-US" dirty="0" err="1">
                <a:latin typeface="Arial" pitchFamily="34" charset="0"/>
                <a:cs typeface="Arial" pitchFamily="34" charset="0"/>
              </a:rPr>
              <a:t>алдангийн</a:t>
            </a:r>
            <a:r>
              <a:rPr lang="en-US" dirty="0">
                <a:latin typeface="Arial" pitchFamily="34" charset="0"/>
                <a:cs typeface="Arial" pitchFamily="34" charset="0"/>
              </a:rPr>
              <a:t> </a:t>
            </a:r>
            <a:r>
              <a:rPr lang="en-US" dirty="0" err="1">
                <a:latin typeface="Arial" pitchFamily="34" charset="0"/>
                <a:cs typeface="Arial" pitchFamily="34" charset="0"/>
              </a:rPr>
              <a:t>хувь</a:t>
            </a:r>
            <a:r>
              <a:rPr lang="en-US" dirty="0">
                <a:latin typeface="Arial" pitchFamily="34" charset="0"/>
                <a:cs typeface="Arial" pitchFamily="34" charset="0"/>
              </a:rPr>
              <a:t> </a:t>
            </a:r>
            <a:r>
              <a:rPr lang="en-US" dirty="0" err="1">
                <a:latin typeface="Arial" pitchFamily="34" charset="0"/>
                <a:cs typeface="Arial" pitchFamily="34" charset="0"/>
              </a:rPr>
              <a:t>хэмжээг</a:t>
            </a:r>
            <a:r>
              <a:rPr lang="en-US" dirty="0">
                <a:latin typeface="Arial" pitchFamily="34" charset="0"/>
                <a:cs typeface="Arial" pitchFamily="34" charset="0"/>
              </a:rPr>
              <a:t> </a:t>
            </a:r>
            <a:r>
              <a:rPr lang="en-US" dirty="0" err="1">
                <a:latin typeface="Arial" pitchFamily="34" charset="0"/>
                <a:cs typeface="Arial" pitchFamily="34" charset="0"/>
              </a:rPr>
              <a:t>шинэчиллээ</a:t>
            </a:r>
            <a:r>
              <a:rPr lang="en-US" dirty="0">
                <a:latin typeface="Arial" pitchFamily="34" charset="0"/>
                <a:cs typeface="Arial" pitchFamily="34" charset="0"/>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5973762"/>
          </a:xfrm>
        </p:spPr>
        <p:txBody>
          <a:bodyPr>
            <a:normAutofit fontScale="90000"/>
          </a:bodyPr>
          <a:lstStyle/>
          <a:p>
            <a:pPr algn="l"/>
            <a:r>
              <a:rPr lang="en-US" sz="3600" dirty="0" err="1">
                <a:latin typeface="Arial" pitchFamily="34" charset="0"/>
                <a:cs typeface="Arial" pitchFamily="34" charset="0"/>
              </a:rPr>
              <a:t>Татварын</a:t>
            </a:r>
            <a:r>
              <a:rPr lang="en-US" sz="3600" dirty="0">
                <a:latin typeface="Arial" pitchFamily="34" charset="0"/>
                <a:cs typeface="Arial" pitchFamily="34" charset="0"/>
              </a:rPr>
              <a:t> </a:t>
            </a:r>
            <a:r>
              <a:rPr lang="en-US" sz="3600" dirty="0" err="1">
                <a:latin typeface="Arial" pitchFamily="34" charset="0"/>
                <a:cs typeface="Arial" pitchFamily="34" charset="0"/>
              </a:rPr>
              <a:t>алданги</a:t>
            </a:r>
            <a:r>
              <a:rPr lang="en-US" sz="3600" dirty="0">
                <a:latin typeface="Arial" pitchFamily="34" charset="0"/>
                <a:cs typeface="Arial" pitchFamily="34" charset="0"/>
              </a:rPr>
              <a:t> </a:t>
            </a:r>
            <a:r>
              <a:rPr lang="en-US" sz="3600" dirty="0" err="1">
                <a:latin typeface="Arial" pitchFamily="34" charset="0"/>
                <a:cs typeface="Arial" pitchFamily="34" charset="0"/>
              </a:rPr>
              <a:t>тооцох</a:t>
            </a:r>
            <a:r>
              <a:rPr lang="en-US" sz="3600" dirty="0">
                <a:latin typeface="Arial" pitchFamily="34" charset="0"/>
                <a:cs typeface="Arial" pitchFamily="34" charset="0"/>
              </a:rPr>
              <a:t> </a:t>
            </a:r>
            <a:r>
              <a:rPr lang="en-US" sz="3600" dirty="0" err="1">
                <a:latin typeface="Arial" pitchFamily="34" charset="0"/>
                <a:cs typeface="Arial" pitchFamily="34" charset="0"/>
              </a:rPr>
              <a:t>хувь</a:t>
            </a:r>
            <a:r>
              <a:rPr lang="en-US" sz="3600" dirty="0">
                <a:latin typeface="Arial" pitchFamily="34" charset="0"/>
                <a:cs typeface="Arial" pitchFamily="34" charset="0"/>
              </a:rPr>
              <a:t> </a:t>
            </a:r>
            <a:r>
              <a:rPr lang="en-US" sz="3600" dirty="0" err="1">
                <a:latin typeface="Arial" pitchFamily="34" charset="0"/>
                <a:cs typeface="Arial" pitchFamily="34" charset="0"/>
              </a:rPr>
              <a:t>хэмжээ</a:t>
            </a:r>
            <a:r>
              <a:rPr lang="en-US" sz="3600" dirty="0">
                <a:latin typeface="Arial" pitchFamily="34" charset="0"/>
                <a:cs typeface="Arial" pitchFamily="34" charset="0"/>
              </a:rPr>
              <a:t> 2012 </a:t>
            </a:r>
            <a:r>
              <a:rPr lang="en-US" sz="3600" dirty="0" err="1">
                <a:latin typeface="Arial" pitchFamily="34" charset="0"/>
                <a:cs typeface="Arial" pitchFamily="34" charset="0"/>
              </a:rPr>
              <a:t>онд</a:t>
            </a:r>
            <a:r>
              <a:rPr lang="en-US" sz="3600" dirty="0">
                <a:latin typeface="Arial" pitchFamily="34" charset="0"/>
                <a:cs typeface="Arial" pitchFamily="34" charset="0"/>
              </a:rPr>
              <a:t> </a:t>
            </a:r>
            <a:r>
              <a:rPr lang="en-US" sz="3600" dirty="0" err="1">
                <a:latin typeface="Arial" pitchFamily="34" charset="0"/>
                <a:cs typeface="Arial" pitchFamily="34" charset="0"/>
              </a:rPr>
              <a:t>хоног</a:t>
            </a:r>
            <a:r>
              <a:rPr lang="en-US" sz="3600" dirty="0">
                <a:latin typeface="Arial" pitchFamily="34" charset="0"/>
                <a:cs typeface="Arial" pitchFamily="34" charset="0"/>
              </a:rPr>
              <a:t> </a:t>
            </a:r>
            <a:r>
              <a:rPr lang="en-US" sz="3600" dirty="0" err="1">
                <a:latin typeface="Arial" pitchFamily="34" charset="0"/>
                <a:cs typeface="Arial" pitchFamily="34" charset="0"/>
              </a:rPr>
              <a:t>тутамд</a:t>
            </a:r>
            <a:r>
              <a:rPr lang="en-US" sz="3600" dirty="0">
                <a:latin typeface="Arial" pitchFamily="34" charset="0"/>
                <a:cs typeface="Arial" pitchFamily="34" charset="0"/>
              </a:rPr>
              <a:t> 0.047 </a:t>
            </a:r>
            <a:r>
              <a:rPr lang="en-US" sz="3600" dirty="0" err="1">
                <a:latin typeface="Arial" pitchFamily="34" charset="0"/>
                <a:cs typeface="Arial" pitchFamily="34" charset="0"/>
              </a:rPr>
              <a:t>хувиар</a:t>
            </a:r>
            <a:r>
              <a:rPr lang="en-US" sz="3600" dirty="0">
                <a:latin typeface="Arial" pitchFamily="34" charset="0"/>
                <a:cs typeface="Arial" pitchFamily="34" charset="0"/>
              </a:rPr>
              <a:t> </a:t>
            </a:r>
            <a:r>
              <a:rPr lang="en-US" sz="3600" dirty="0" err="1">
                <a:latin typeface="Arial" pitchFamily="34" charset="0"/>
                <a:cs typeface="Arial" pitchFamily="34" charset="0"/>
              </a:rPr>
              <a:t>ногдуулахаар</a:t>
            </a:r>
            <a:r>
              <a:rPr lang="en-US" sz="3600" dirty="0">
                <a:latin typeface="Arial" pitchFamily="34" charset="0"/>
                <a:cs typeface="Arial" pitchFamily="34" charset="0"/>
              </a:rPr>
              <a:t> </a:t>
            </a:r>
            <a:r>
              <a:rPr lang="en-US" sz="3600" dirty="0" err="1">
                <a:latin typeface="Arial" pitchFamily="34" charset="0"/>
                <a:cs typeface="Arial" pitchFamily="34" charset="0"/>
              </a:rPr>
              <a:t>тогтсон</a:t>
            </a:r>
            <a:r>
              <a:rPr lang="en-US" sz="3600" dirty="0">
                <a:latin typeface="Arial" pitchFamily="34" charset="0"/>
                <a:cs typeface="Arial" pitchFamily="34" charset="0"/>
              </a:rPr>
              <a:t> </a:t>
            </a:r>
            <a:r>
              <a:rPr lang="en-US" sz="3600" dirty="0" err="1">
                <a:latin typeface="Arial" pitchFamily="34" charset="0"/>
                <a:cs typeface="Arial" pitchFamily="34" charset="0"/>
              </a:rPr>
              <a:t>байна</a:t>
            </a:r>
            <a:r>
              <a:rPr lang="en-US" sz="3600" dirty="0">
                <a:latin typeface="Arial" pitchFamily="34" charset="0"/>
                <a:cs typeface="Arial" pitchFamily="34" charset="0"/>
              </a:rPr>
              <a:t>.</a:t>
            </a:r>
            <a:br>
              <a:rPr lang="en-US" sz="3600" dirty="0">
                <a:latin typeface="Arial" pitchFamily="34" charset="0"/>
                <a:cs typeface="Arial" pitchFamily="34" charset="0"/>
              </a:rPr>
            </a:br>
            <a:r>
              <a:rPr lang="en-US" sz="3600" dirty="0" err="1">
                <a:latin typeface="Arial" pitchFamily="34" charset="0"/>
                <a:cs typeface="Arial" pitchFamily="34" charset="0"/>
              </a:rPr>
              <a:t>Татварын</a:t>
            </a:r>
            <a:r>
              <a:rPr lang="en-US" sz="3600" dirty="0">
                <a:latin typeface="Arial" pitchFamily="34" charset="0"/>
                <a:cs typeface="Arial" pitchFamily="34" charset="0"/>
              </a:rPr>
              <a:t> </a:t>
            </a:r>
            <a:r>
              <a:rPr lang="en-US" sz="3600" dirty="0" err="1">
                <a:latin typeface="Arial" pitchFamily="34" charset="0"/>
                <a:cs typeface="Arial" pitchFamily="34" charset="0"/>
              </a:rPr>
              <a:t>ерөнхий</a:t>
            </a:r>
            <a:r>
              <a:rPr lang="en-US" sz="3600" dirty="0">
                <a:latin typeface="Arial" pitchFamily="34" charset="0"/>
                <a:cs typeface="Arial" pitchFamily="34" charset="0"/>
              </a:rPr>
              <a:t> </a:t>
            </a:r>
            <a:r>
              <a:rPr lang="en-US" sz="3600" dirty="0" err="1">
                <a:latin typeface="Arial" pitchFamily="34" charset="0"/>
                <a:cs typeface="Arial" pitchFamily="34" charset="0"/>
              </a:rPr>
              <a:t>хуулийн</a:t>
            </a:r>
            <a:r>
              <a:rPr lang="en-US" sz="3600" dirty="0">
                <a:latin typeface="Arial" pitchFamily="34" charset="0"/>
                <a:cs typeface="Arial" pitchFamily="34" charset="0"/>
              </a:rPr>
              <a:t> 74 </a:t>
            </a:r>
            <a:r>
              <a:rPr lang="en-US" sz="3600" dirty="0" err="1">
                <a:latin typeface="Arial" pitchFamily="34" charset="0"/>
                <a:cs typeface="Arial" pitchFamily="34" charset="0"/>
              </a:rPr>
              <a:t>дүгээр</a:t>
            </a:r>
            <a:r>
              <a:rPr lang="en-US" sz="3600" dirty="0">
                <a:latin typeface="Arial" pitchFamily="34" charset="0"/>
                <a:cs typeface="Arial" pitchFamily="34" charset="0"/>
              </a:rPr>
              <a:t> </a:t>
            </a:r>
            <a:r>
              <a:rPr lang="en-US" sz="3600" dirty="0" err="1">
                <a:latin typeface="Arial" pitchFamily="34" charset="0"/>
                <a:cs typeface="Arial" pitchFamily="34" charset="0"/>
              </a:rPr>
              <a:t>зүйлийн</a:t>
            </a:r>
            <a:r>
              <a:rPr lang="en-US" sz="3600" dirty="0">
                <a:latin typeface="Arial" pitchFamily="34" charset="0"/>
                <a:cs typeface="Arial" pitchFamily="34" charset="0"/>
              </a:rPr>
              <a:t> 74.2-д: " </a:t>
            </a:r>
            <a:r>
              <a:rPr lang="en-US" sz="3600" dirty="0" err="1">
                <a:latin typeface="Arial" pitchFamily="34" charset="0"/>
                <a:cs typeface="Arial" pitchFamily="34" charset="0"/>
              </a:rPr>
              <a:t>Татварыг</a:t>
            </a:r>
            <a:r>
              <a:rPr lang="en-US" sz="3600" dirty="0">
                <a:latin typeface="Arial" pitchFamily="34" charset="0"/>
                <a:cs typeface="Arial" pitchFamily="34" charset="0"/>
              </a:rPr>
              <a:t> </a:t>
            </a:r>
            <a:r>
              <a:rPr lang="en-US" sz="3600" dirty="0" err="1">
                <a:latin typeface="Arial" pitchFamily="34" charset="0"/>
                <a:cs typeface="Arial" pitchFamily="34" charset="0"/>
              </a:rPr>
              <a:t>хугацаанд</a:t>
            </a:r>
            <a:r>
              <a:rPr lang="en-US" sz="3600" dirty="0">
                <a:latin typeface="Arial" pitchFamily="34" charset="0"/>
                <a:cs typeface="Arial" pitchFamily="34" charset="0"/>
              </a:rPr>
              <a:t> </a:t>
            </a:r>
            <a:r>
              <a:rPr lang="en-US" sz="3600" dirty="0" err="1">
                <a:latin typeface="Arial" pitchFamily="34" charset="0"/>
                <a:cs typeface="Arial" pitchFamily="34" charset="0"/>
              </a:rPr>
              <a:t>нь</a:t>
            </a:r>
            <a:r>
              <a:rPr lang="en-US" sz="3600" dirty="0">
                <a:latin typeface="Arial" pitchFamily="34" charset="0"/>
                <a:cs typeface="Arial" pitchFamily="34" charset="0"/>
              </a:rPr>
              <a:t> </a:t>
            </a:r>
            <a:r>
              <a:rPr lang="en-US" sz="3600" dirty="0" err="1">
                <a:latin typeface="Arial" pitchFamily="34" charset="0"/>
                <a:cs typeface="Arial" pitchFamily="34" charset="0"/>
              </a:rPr>
              <a:t>төлөөгүй</a:t>
            </a:r>
            <a:r>
              <a:rPr lang="en-US" sz="3600" dirty="0">
                <a:latin typeface="Arial" pitchFamily="34" charset="0"/>
                <a:cs typeface="Arial" pitchFamily="34" charset="0"/>
              </a:rPr>
              <a:t> </a:t>
            </a:r>
            <a:r>
              <a:rPr lang="en-US" sz="3600" dirty="0" err="1">
                <a:latin typeface="Arial" pitchFamily="34" charset="0"/>
                <a:cs typeface="Arial" pitchFamily="34" charset="0"/>
              </a:rPr>
              <a:t>бол</a:t>
            </a:r>
            <a:r>
              <a:rPr lang="en-US" sz="3600" dirty="0">
                <a:latin typeface="Arial" pitchFamily="34" charset="0"/>
                <a:cs typeface="Arial" pitchFamily="34" charset="0"/>
              </a:rPr>
              <a:t> </a:t>
            </a:r>
            <a:r>
              <a:rPr lang="en-US" sz="3600" dirty="0" err="1">
                <a:latin typeface="Arial" pitchFamily="34" charset="0"/>
                <a:cs typeface="Arial" pitchFamily="34" charset="0"/>
              </a:rPr>
              <a:t>төлөгдөөгүй</a:t>
            </a:r>
            <a:r>
              <a:rPr lang="en-US" sz="3600" dirty="0">
                <a:latin typeface="Arial" pitchFamily="34" charset="0"/>
                <a:cs typeface="Arial" pitchFamily="34" charset="0"/>
              </a:rPr>
              <a:t> </a:t>
            </a:r>
            <a:r>
              <a:rPr lang="en-US" sz="3600" dirty="0" err="1">
                <a:latin typeface="Arial" pitchFamily="34" charset="0"/>
                <a:cs typeface="Arial" pitchFamily="34" charset="0"/>
              </a:rPr>
              <a:t>татварын</a:t>
            </a:r>
            <a:r>
              <a:rPr lang="en-US" sz="3600" dirty="0">
                <a:latin typeface="Arial" pitchFamily="34" charset="0"/>
                <a:cs typeface="Arial" pitchFamily="34" charset="0"/>
              </a:rPr>
              <a:t> </a:t>
            </a:r>
            <a:r>
              <a:rPr lang="en-US" sz="3600" dirty="0" err="1">
                <a:latin typeface="Arial" pitchFamily="34" charset="0"/>
                <a:cs typeface="Arial" pitchFamily="34" charset="0"/>
              </a:rPr>
              <a:t>дүнд</a:t>
            </a:r>
            <a:r>
              <a:rPr lang="en-US" sz="3600" dirty="0">
                <a:latin typeface="Arial" pitchFamily="34" charset="0"/>
                <a:cs typeface="Arial" pitchFamily="34" charset="0"/>
              </a:rPr>
              <a:t> </a:t>
            </a:r>
            <a:r>
              <a:rPr lang="en-US" sz="3600" dirty="0" err="1">
                <a:latin typeface="Arial" pitchFamily="34" charset="0"/>
                <a:cs typeface="Arial" pitchFamily="34" charset="0"/>
              </a:rPr>
              <a:t>хугацаа</a:t>
            </a:r>
            <a:r>
              <a:rPr lang="en-US" sz="3600" dirty="0">
                <a:latin typeface="Arial" pitchFamily="34" charset="0"/>
                <a:cs typeface="Arial" pitchFamily="34" charset="0"/>
              </a:rPr>
              <a:t> </a:t>
            </a:r>
            <a:r>
              <a:rPr lang="en-US" sz="3600" dirty="0" err="1">
                <a:latin typeface="Arial" pitchFamily="34" charset="0"/>
                <a:cs typeface="Arial" pitchFamily="34" charset="0"/>
              </a:rPr>
              <a:t>хэтэрсэн</a:t>
            </a:r>
            <a:r>
              <a:rPr lang="en-US" sz="3600" dirty="0">
                <a:latin typeface="Arial" pitchFamily="34" charset="0"/>
                <a:cs typeface="Arial" pitchFamily="34" charset="0"/>
              </a:rPr>
              <a:t> </a:t>
            </a:r>
            <a:r>
              <a:rPr lang="en-US" sz="3600" dirty="0" err="1">
                <a:latin typeface="Arial" pitchFamily="34" charset="0"/>
                <a:cs typeface="Arial" pitchFamily="34" charset="0"/>
              </a:rPr>
              <a:t>хоног</a:t>
            </a:r>
            <a:r>
              <a:rPr lang="en-US" sz="3600" dirty="0">
                <a:latin typeface="Arial" pitchFamily="34" charset="0"/>
                <a:cs typeface="Arial" pitchFamily="34" charset="0"/>
              </a:rPr>
              <a:t> </a:t>
            </a:r>
            <a:r>
              <a:rPr lang="en-US" sz="3600" dirty="0" err="1">
                <a:latin typeface="Arial" pitchFamily="34" charset="0"/>
                <a:cs typeface="Arial" pitchFamily="34" charset="0"/>
              </a:rPr>
              <a:t>тутамд</a:t>
            </a:r>
            <a:r>
              <a:rPr lang="en-US" sz="3600" dirty="0">
                <a:latin typeface="Arial" pitchFamily="34" charset="0"/>
                <a:cs typeface="Arial" pitchFamily="34" charset="0"/>
              </a:rPr>
              <a:t> 0.1 </a:t>
            </a:r>
            <a:r>
              <a:rPr lang="en-US" sz="3600" dirty="0" err="1">
                <a:latin typeface="Arial" pitchFamily="34" charset="0"/>
                <a:cs typeface="Arial" pitchFamily="34" charset="0"/>
              </a:rPr>
              <a:t>хувьтай</a:t>
            </a:r>
            <a:r>
              <a:rPr lang="en-US" sz="3600" dirty="0">
                <a:latin typeface="Arial" pitchFamily="34" charset="0"/>
                <a:cs typeface="Arial" pitchFamily="34" charset="0"/>
              </a:rPr>
              <a:t> </a:t>
            </a:r>
            <a:r>
              <a:rPr lang="en-US" sz="3600" dirty="0" err="1">
                <a:latin typeface="Arial" pitchFamily="34" charset="0"/>
                <a:cs typeface="Arial" pitchFamily="34" charset="0"/>
              </a:rPr>
              <a:t>тэнцэх</a:t>
            </a:r>
            <a:r>
              <a:rPr lang="en-US" sz="3600" dirty="0">
                <a:latin typeface="Arial" pitchFamily="34" charset="0"/>
                <a:cs typeface="Arial" pitchFamily="34" charset="0"/>
              </a:rPr>
              <a:t> </a:t>
            </a:r>
            <a:r>
              <a:rPr lang="en-US" sz="3600" dirty="0" err="1">
                <a:latin typeface="Arial" pitchFamily="34" charset="0"/>
                <a:cs typeface="Arial" pitchFamily="34" charset="0"/>
              </a:rPr>
              <a:t>хэмжээний</a:t>
            </a:r>
            <a:r>
              <a:rPr lang="en-US" sz="3600" dirty="0">
                <a:latin typeface="Arial" pitchFamily="34" charset="0"/>
                <a:cs typeface="Arial" pitchFamily="34" charset="0"/>
              </a:rPr>
              <a:t> </a:t>
            </a:r>
            <a:r>
              <a:rPr lang="en-US" sz="3600" dirty="0" err="1">
                <a:latin typeface="Arial" pitchFamily="34" charset="0"/>
                <a:cs typeface="Arial" pitchFamily="34" charset="0"/>
              </a:rPr>
              <a:t>торгууль</a:t>
            </a:r>
            <a:r>
              <a:rPr lang="en-US" sz="3600" dirty="0">
                <a:latin typeface="Arial" pitchFamily="34" charset="0"/>
                <a:cs typeface="Arial" pitchFamily="34" charset="0"/>
              </a:rPr>
              <a:t> </a:t>
            </a:r>
            <a:r>
              <a:rPr lang="en-US" sz="3600" dirty="0" err="1">
                <a:latin typeface="Arial" pitchFamily="34" charset="0"/>
                <a:cs typeface="Arial" pitchFamily="34" charset="0"/>
              </a:rPr>
              <a:t>ногдуулна</a:t>
            </a:r>
            <a:r>
              <a:rPr lang="en-US" sz="3600" dirty="0">
                <a:latin typeface="Arial" pitchFamily="34" charset="0"/>
                <a:cs typeface="Arial" pitchFamily="34" charset="0"/>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5973762"/>
          </a:xfrm>
        </p:spPr>
        <p:txBody>
          <a:bodyPr>
            <a:normAutofit/>
          </a:bodyPr>
          <a:lstStyle/>
          <a:p>
            <a:pPr algn="l"/>
            <a:r>
              <a:rPr lang="en-US" dirty="0" err="1" smtClean="0">
                <a:latin typeface="Arial" pitchFamily="34" charset="0"/>
                <a:cs typeface="Arial" pitchFamily="34" charset="0"/>
              </a:rPr>
              <a:t>мөн</a:t>
            </a:r>
            <a:r>
              <a:rPr lang="en-US" dirty="0" smtClean="0">
                <a:latin typeface="Arial" pitchFamily="34" charset="0"/>
                <a:cs typeface="Arial" pitchFamily="34" charset="0"/>
              </a:rPr>
              <a:t> </a:t>
            </a:r>
            <a:r>
              <a:rPr lang="en-US" dirty="0" err="1">
                <a:latin typeface="Arial" pitchFamily="34" charset="0"/>
                <a:cs typeface="Arial" pitchFamily="34" charset="0"/>
              </a:rPr>
              <a:t>хуулийн</a:t>
            </a:r>
            <a:r>
              <a:rPr lang="en-US" dirty="0">
                <a:latin typeface="Arial" pitchFamily="34" charset="0"/>
                <a:cs typeface="Arial" pitchFamily="34" charset="0"/>
              </a:rPr>
              <a:t> 74.3-д: "</a:t>
            </a:r>
            <a:r>
              <a:rPr lang="en-US" dirty="0" err="1">
                <a:latin typeface="Arial" pitchFamily="34" charset="0"/>
                <a:cs typeface="Arial" pitchFamily="34" charset="0"/>
              </a:rPr>
              <a:t>Энэ</a:t>
            </a:r>
            <a:r>
              <a:rPr lang="en-US" dirty="0">
                <a:latin typeface="Arial" pitchFamily="34" charset="0"/>
                <a:cs typeface="Arial" pitchFamily="34" charset="0"/>
              </a:rPr>
              <a:t> </a:t>
            </a:r>
            <a:r>
              <a:rPr lang="en-US" dirty="0" err="1">
                <a:latin typeface="Arial" pitchFamily="34" charset="0"/>
                <a:cs typeface="Arial" pitchFamily="34" charset="0"/>
              </a:rPr>
              <a:t>хуулийн</a:t>
            </a:r>
            <a:r>
              <a:rPr lang="en-US" dirty="0">
                <a:latin typeface="Arial" pitchFamily="34" charset="0"/>
                <a:cs typeface="Arial" pitchFamily="34" charset="0"/>
              </a:rPr>
              <a:t> ... 74.2-т </a:t>
            </a:r>
            <a:r>
              <a:rPr lang="en-US" dirty="0" err="1">
                <a:latin typeface="Arial" pitchFamily="34" charset="0"/>
                <a:cs typeface="Arial" pitchFamily="34" charset="0"/>
              </a:rPr>
              <a:t>заасны</a:t>
            </a:r>
            <a:r>
              <a:rPr lang="en-US" dirty="0">
                <a:latin typeface="Arial" pitchFamily="34" charset="0"/>
                <a:cs typeface="Arial" pitchFamily="34" charset="0"/>
              </a:rPr>
              <a:t> </a:t>
            </a:r>
            <a:r>
              <a:rPr lang="en-US" dirty="0" err="1">
                <a:latin typeface="Arial" pitchFamily="34" charset="0"/>
                <a:cs typeface="Arial" pitchFamily="34" charset="0"/>
              </a:rPr>
              <a:t>дагуу</a:t>
            </a:r>
            <a:r>
              <a:rPr lang="en-US" dirty="0">
                <a:latin typeface="Arial" pitchFamily="34" charset="0"/>
                <a:cs typeface="Arial" pitchFamily="34" charset="0"/>
              </a:rPr>
              <a:t> 0.047 </a:t>
            </a:r>
            <a:r>
              <a:rPr lang="en-US" dirty="0" err="1">
                <a:latin typeface="Arial" pitchFamily="34" charset="0"/>
                <a:cs typeface="Arial" pitchFamily="34" charset="0"/>
              </a:rPr>
              <a:t>хувиар</a:t>
            </a:r>
            <a:r>
              <a:rPr lang="en-US" dirty="0">
                <a:latin typeface="Arial" pitchFamily="34" charset="0"/>
                <a:cs typeface="Arial" pitchFamily="34" charset="0"/>
              </a:rPr>
              <a:t> </a:t>
            </a:r>
            <a:r>
              <a:rPr lang="en-US" dirty="0" err="1">
                <a:latin typeface="Arial" pitchFamily="34" charset="0"/>
                <a:cs typeface="Arial" pitchFamily="34" charset="0"/>
              </a:rPr>
              <a:t>хугацаанд</a:t>
            </a:r>
            <a:r>
              <a:rPr lang="en-US" dirty="0">
                <a:latin typeface="Arial" pitchFamily="34" charset="0"/>
                <a:cs typeface="Arial" pitchFamily="34" charset="0"/>
              </a:rPr>
              <a:t> </a:t>
            </a:r>
            <a:r>
              <a:rPr lang="en-US" dirty="0" err="1">
                <a:latin typeface="Arial" pitchFamily="34" charset="0"/>
                <a:cs typeface="Arial" pitchFamily="34" charset="0"/>
              </a:rPr>
              <a:t>нь</a:t>
            </a:r>
            <a:r>
              <a:rPr lang="en-US" dirty="0">
                <a:latin typeface="Arial" pitchFamily="34" charset="0"/>
                <a:cs typeface="Arial" pitchFamily="34" charset="0"/>
              </a:rPr>
              <a:t> </a:t>
            </a:r>
            <a:r>
              <a:rPr lang="en-US" dirty="0" err="1">
                <a:latin typeface="Arial" pitchFamily="34" charset="0"/>
                <a:cs typeface="Arial" pitchFamily="34" charset="0"/>
              </a:rPr>
              <a:t>төлөөгүй</a:t>
            </a:r>
            <a:r>
              <a:rPr lang="en-US" dirty="0">
                <a:latin typeface="Arial" pitchFamily="34" charset="0"/>
                <a:cs typeface="Arial" pitchFamily="34" charset="0"/>
              </a:rPr>
              <a:t> </a:t>
            </a:r>
            <a:r>
              <a:rPr lang="en-US" dirty="0" err="1">
                <a:latin typeface="Arial" pitchFamily="34" charset="0"/>
                <a:cs typeface="Arial" pitchFamily="34" charset="0"/>
              </a:rPr>
              <a:t>татварт</a:t>
            </a:r>
            <a:r>
              <a:rPr lang="en-US" dirty="0">
                <a:latin typeface="Arial" pitchFamily="34" charset="0"/>
                <a:cs typeface="Arial" pitchFamily="34" charset="0"/>
              </a:rPr>
              <a:t> </a:t>
            </a:r>
            <a:r>
              <a:rPr lang="en-US" dirty="0" err="1">
                <a:latin typeface="Arial" pitchFamily="34" charset="0"/>
                <a:cs typeface="Arial" pitchFamily="34" charset="0"/>
              </a:rPr>
              <a:t>алданги</a:t>
            </a:r>
            <a:r>
              <a:rPr lang="en-US" dirty="0">
                <a:latin typeface="Arial" pitchFamily="34" charset="0"/>
                <a:cs typeface="Arial" pitchFamily="34" charset="0"/>
              </a:rPr>
              <a:t> </a:t>
            </a:r>
            <a:r>
              <a:rPr lang="en-US" dirty="0" err="1">
                <a:latin typeface="Arial" pitchFamily="34" charset="0"/>
                <a:cs typeface="Arial" pitchFamily="34" charset="0"/>
              </a:rPr>
              <a:t>тооцох</a:t>
            </a:r>
            <a:r>
              <a:rPr lang="en-US" dirty="0">
                <a:latin typeface="Arial" pitchFamily="34" charset="0"/>
                <a:cs typeface="Arial" pitchFamily="34" charset="0"/>
              </a:rPr>
              <a:t> </a:t>
            </a:r>
            <a:r>
              <a:rPr lang="en-US" dirty="0" err="1">
                <a:latin typeface="Arial" pitchFamily="34" charset="0"/>
                <a:cs typeface="Arial" pitchFamily="34" charset="0"/>
              </a:rPr>
              <a:t>бөгөөд</a:t>
            </a:r>
            <a:r>
              <a:rPr lang="en-US" dirty="0">
                <a:latin typeface="Arial" pitchFamily="34" charset="0"/>
                <a:cs typeface="Arial" pitchFamily="34" charset="0"/>
              </a:rPr>
              <a:t> </a:t>
            </a:r>
            <a:r>
              <a:rPr lang="en-US" dirty="0" err="1">
                <a:latin typeface="Arial" pitchFamily="34" charset="0"/>
                <a:cs typeface="Arial" pitchFamily="34" charset="0"/>
              </a:rPr>
              <a:t>уг</a:t>
            </a:r>
            <a:r>
              <a:rPr lang="en-US" dirty="0">
                <a:latin typeface="Arial" pitchFamily="34" charset="0"/>
                <a:cs typeface="Arial" pitchFamily="34" charset="0"/>
              </a:rPr>
              <a:t> </a:t>
            </a:r>
            <a:r>
              <a:rPr lang="en-US" dirty="0" err="1">
                <a:latin typeface="Arial" pitchFamily="34" charset="0"/>
                <a:cs typeface="Arial" pitchFamily="34" charset="0"/>
              </a:rPr>
              <a:t>алдангийн</a:t>
            </a:r>
            <a:r>
              <a:rPr lang="en-US" dirty="0">
                <a:latin typeface="Arial" pitchFamily="34" charset="0"/>
                <a:cs typeface="Arial" pitchFamily="34" charset="0"/>
              </a:rPr>
              <a:t> </a:t>
            </a:r>
            <a:r>
              <a:rPr lang="en-US" dirty="0" err="1">
                <a:latin typeface="Arial" pitchFamily="34" charset="0"/>
                <a:cs typeface="Arial" pitchFamily="34" charset="0"/>
              </a:rPr>
              <a:t>хэмжээ</a:t>
            </a:r>
            <a:r>
              <a:rPr lang="en-US" dirty="0">
                <a:latin typeface="Arial" pitchFamily="34" charset="0"/>
                <a:cs typeface="Arial" pitchFamily="34" charset="0"/>
              </a:rPr>
              <a:t> </a:t>
            </a:r>
            <a:r>
              <a:rPr lang="en-US" dirty="0" err="1">
                <a:latin typeface="Arial" pitchFamily="34" charset="0"/>
                <a:cs typeface="Arial" pitchFamily="34" charset="0"/>
              </a:rPr>
              <a:t>нь</a:t>
            </a:r>
            <a:r>
              <a:rPr lang="mn-MN" dirty="0">
                <a:latin typeface="Arial" pitchFamily="34" charset="0"/>
                <a:cs typeface="Arial" pitchFamily="34" charset="0"/>
              </a:rPr>
              <a:t>:</a:t>
            </a:r>
            <a:r>
              <a:rPr lang="en-US" dirty="0">
                <a:latin typeface="Arial" pitchFamily="34" charset="0"/>
                <a:cs typeface="Arial" pitchFamily="34" charset="0"/>
              </a:rPr>
              <a:t/>
            </a:r>
            <a:br>
              <a:rPr lang="en-US" dirty="0">
                <a:latin typeface="Arial" pitchFamily="34" charset="0"/>
                <a:cs typeface="Arial" pitchFamily="34" charset="0"/>
              </a:rPr>
            </a:br>
            <a:r>
              <a:rPr lang="en-US" dirty="0">
                <a:latin typeface="Arial" pitchFamily="34" charset="0"/>
                <a:cs typeface="Arial" pitchFamily="34" charset="0"/>
              </a:rPr>
              <a:t>...</a:t>
            </a:r>
            <a:r>
              <a:rPr lang="en-US" dirty="0" err="1">
                <a:latin typeface="Arial" pitchFamily="34" charset="0"/>
                <a:cs typeface="Arial" pitchFamily="34" charset="0"/>
              </a:rPr>
              <a:t>татварын</a:t>
            </a:r>
            <a:r>
              <a:rPr lang="en-US" dirty="0">
                <a:latin typeface="Arial" pitchFamily="34" charset="0"/>
                <a:cs typeface="Arial" pitchFamily="34" charset="0"/>
              </a:rPr>
              <a:t> </a:t>
            </a:r>
            <a:r>
              <a:rPr lang="en-US" dirty="0" err="1">
                <a:latin typeface="Arial" pitchFamily="34" charset="0"/>
                <a:cs typeface="Arial" pitchFamily="34" charset="0"/>
              </a:rPr>
              <a:t>үнийн</a:t>
            </a:r>
            <a:r>
              <a:rPr lang="en-US" dirty="0">
                <a:latin typeface="Arial" pitchFamily="34" charset="0"/>
                <a:cs typeface="Arial" pitchFamily="34" charset="0"/>
              </a:rPr>
              <a:t> </a:t>
            </a:r>
            <a:r>
              <a:rPr lang="en-US" dirty="0" err="1">
                <a:latin typeface="Arial" pitchFamily="34" charset="0"/>
                <a:cs typeface="Arial" pitchFamily="34" charset="0"/>
              </a:rPr>
              <a:t>дүнгийн</a:t>
            </a:r>
            <a:r>
              <a:rPr lang="en-US" dirty="0">
                <a:latin typeface="Arial" pitchFamily="34" charset="0"/>
                <a:cs typeface="Arial" pitchFamily="34" charset="0"/>
              </a:rPr>
              <a:t> 50 </a:t>
            </a:r>
            <a:r>
              <a:rPr lang="en-US" dirty="0" err="1">
                <a:latin typeface="Arial" pitchFamily="34" charset="0"/>
                <a:cs typeface="Arial" pitchFamily="34" charset="0"/>
              </a:rPr>
              <a:t>хувиас</a:t>
            </a:r>
            <a:r>
              <a:rPr lang="en-US" dirty="0">
                <a:latin typeface="Arial" pitchFamily="34" charset="0"/>
                <a:cs typeface="Arial" pitchFamily="34" charset="0"/>
              </a:rPr>
              <a:t> </a:t>
            </a:r>
            <a:r>
              <a:rPr lang="en-US" dirty="0" err="1">
                <a:latin typeface="Arial" pitchFamily="34" charset="0"/>
                <a:cs typeface="Arial" pitchFamily="34" charset="0"/>
              </a:rPr>
              <a:t>хэтрэхээргүй</a:t>
            </a:r>
            <a:r>
              <a:rPr lang="en-US" dirty="0">
                <a:latin typeface="Arial" pitchFamily="34" charset="0"/>
                <a:cs typeface="Arial" pitchFamily="34" charset="0"/>
              </a:rPr>
              <a:t> </a:t>
            </a:r>
            <a:r>
              <a:rPr lang="en-US" dirty="0" err="1">
                <a:latin typeface="Arial" pitchFamily="34" charset="0"/>
                <a:cs typeface="Arial" pitchFamily="34" charset="0"/>
              </a:rPr>
              <a:t>байна</a:t>
            </a:r>
            <a:r>
              <a:rPr lang="en-US" dirty="0">
                <a:latin typeface="Arial" pitchFamily="34" charset="0"/>
                <a:cs typeface="Arial" pitchFamily="34" charset="0"/>
              </a:rPr>
              <a:t>" </a:t>
            </a:r>
            <a:r>
              <a:rPr lang="en-US" dirty="0" err="1">
                <a:latin typeface="Arial" pitchFamily="34" charset="0"/>
                <a:cs typeface="Arial" pitchFamily="34" charset="0"/>
              </a:rPr>
              <a:t>гэж</a:t>
            </a:r>
            <a:r>
              <a:rPr lang="en-US" dirty="0">
                <a:latin typeface="Arial" pitchFamily="34" charset="0"/>
                <a:cs typeface="Arial" pitchFamily="34" charset="0"/>
              </a:rPr>
              <a:t> </a:t>
            </a:r>
            <a:r>
              <a:rPr lang="en-US" dirty="0" err="1">
                <a:latin typeface="Arial" pitchFamily="34" charset="0"/>
                <a:cs typeface="Arial" pitchFamily="34" charset="0"/>
              </a:rPr>
              <a:t>заасныг</a:t>
            </a:r>
            <a:endParaRPr lang="en-US"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278562"/>
          </a:xfrm>
        </p:spPr>
        <p:txBody>
          <a:bodyPr>
            <a:normAutofit fontScale="90000"/>
          </a:bodyPr>
          <a:lstStyle/>
          <a:p>
            <a:pPr algn="l"/>
            <a:r>
              <a:rPr lang="en-US" dirty="0" err="1">
                <a:latin typeface="Arial" pitchFamily="34" charset="0"/>
                <a:cs typeface="Arial" pitchFamily="34" charset="0"/>
              </a:rPr>
              <a:t>Татварын</a:t>
            </a:r>
            <a:r>
              <a:rPr lang="en-US" dirty="0">
                <a:latin typeface="Arial" pitchFamily="34" charset="0"/>
                <a:cs typeface="Arial" pitchFamily="34" charset="0"/>
              </a:rPr>
              <a:t> </a:t>
            </a:r>
            <a:r>
              <a:rPr lang="en-US" dirty="0" err="1">
                <a:latin typeface="Arial" pitchFamily="34" charset="0"/>
                <a:cs typeface="Arial" pitchFamily="34" charset="0"/>
              </a:rPr>
              <a:t>ерөнхий</a:t>
            </a:r>
            <a:r>
              <a:rPr lang="en-US" dirty="0">
                <a:latin typeface="Arial" pitchFamily="34" charset="0"/>
                <a:cs typeface="Arial" pitchFamily="34" charset="0"/>
              </a:rPr>
              <a:t> </a:t>
            </a:r>
            <a:r>
              <a:rPr lang="en-US" dirty="0" err="1">
                <a:latin typeface="Arial" pitchFamily="34" charset="0"/>
                <a:cs typeface="Arial" pitchFamily="34" charset="0"/>
              </a:rPr>
              <a:t>газрын</a:t>
            </a:r>
            <a:r>
              <a:rPr lang="en-US" dirty="0">
                <a:latin typeface="Arial" pitchFamily="34" charset="0"/>
                <a:cs typeface="Arial" pitchFamily="34" charset="0"/>
              </a:rPr>
              <a:t> </a:t>
            </a:r>
            <a:r>
              <a:rPr lang="en-US" dirty="0" err="1">
                <a:latin typeface="Arial" pitchFamily="34" charset="0"/>
                <a:cs typeface="Arial" pitchFamily="34" charset="0"/>
              </a:rPr>
              <a:t>даргын</a:t>
            </a:r>
            <a:r>
              <a:rPr lang="en-US" dirty="0">
                <a:latin typeface="Arial" pitchFamily="34" charset="0"/>
                <a:cs typeface="Arial" pitchFamily="34" charset="0"/>
              </a:rPr>
              <a:t> 2010 </a:t>
            </a:r>
            <a:r>
              <a:rPr lang="en-US" dirty="0" err="1">
                <a:latin typeface="Arial" pitchFamily="34" charset="0"/>
                <a:cs typeface="Arial" pitchFamily="34" charset="0"/>
              </a:rPr>
              <a:t>оны</a:t>
            </a:r>
            <a:r>
              <a:rPr lang="en-US" dirty="0">
                <a:latin typeface="Arial" pitchFamily="34" charset="0"/>
                <a:cs typeface="Arial" pitchFamily="34" charset="0"/>
              </a:rPr>
              <a:t> 11 </a:t>
            </a:r>
            <a:r>
              <a:rPr lang="en-US" dirty="0" err="1">
                <a:latin typeface="Arial" pitchFamily="34" charset="0"/>
                <a:cs typeface="Arial" pitchFamily="34" charset="0"/>
              </a:rPr>
              <a:t>дүгээр</a:t>
            </a:r>
            <a:r>
              <a:rPr lang="en-US" dirty="0">
                <a:latin typeface="Arial" pitchFamily="34" charset="0"/>
                <a:cs typeface="Arial" pitchFamily="34" charset="0"/>
              </a:rPr>
              <a:t> </a:t>
            </a:r>
            <a:r>
              <a:rPr lang="en-US" dirty="0" err="1">
                <a:latin typeface="Arial" pitchFamily="34" charset="0"/>
                <a:cs typeface="Arial" pitchFamily="34" charset="0"/>
              </a:rPr>
              <a:t>сарын</a:t>
            </a:r>
            <a:r>
              <a:rPr lang="en-US" dirty="0">
                <a:latin typeface="Arial" pitchFamily="34" charset="0"/>
                <a:cs typeface="Arial" pitchFamily="34" charset="0"/>
              </a:rPr>
              <a:t> 02-ны 578 </a:t>
            </a:r>
            <a:r>
              <a:rPr lang="en-US" dirty="0" err="1">
                <a:latin typeface="Arial" pitchFamily="34" charset="0"/>
                <a:cs typeface="Arial" pitchFamily="34" charset="0"/>
              </a:rPr>
              <a:t>дугаар</a:t>
            </a:r>
            <a:r>
              <a:rPr lang="en-US" dirty="0">
                <a:latin typeface="Arial" pitchFamily="34" charset="0"/>
                <a:cs typeface="Arial" pitchFamily="34" charset="0"/>
              </a:rPr>
              <a:t> </a:t>
            </a:r>
            <a:r>
              <a:rPr lang="en-US" dirty="0" err="1">
                <a:latin typeface="Arial" pitchFamily="34" charset="0"/>
                <a:cs typeface="Arial" pitchFamily="34" charset="0"/>
              </a:rPr>
              <a:t>тушаалаар</a:t>
            </a:r>
            <a:r>
              <a:rPr lang="en-US" dirty="0">
                <a:latin typeface="Arial" pitchFamily="34" charset="0"/>
                <a:cs typeface="Arial" pitchFamily="34" charset="0"/>
              </a:rPr>
              <a:t> </a:t>
            </a:r>
            <a:r>
              <a:rPr lang="en-US" dirty="0" err="1">
                <a:latin typeface="Arial" pitchFamily="34" charset="0"/>
                <a:cs typeface="Arial" pitchFamily="34" charset="0"/>
              </a:rPr>
              <a:t>батлагдсан</a:t>
            </a:r>
            <a:r>
              <a:rPr lang="en-US" dirty="0">
                <a:latin typeface="Arial" pitchFamily="34" charset="0"/>
                <a:cs typeface="Arial" pitchFamily="34" charset="0"/>
              </a:rPr>
              <a:t> "</a:t>
            </a:r>
            <a:r>
              <a:rPr lang="en-US" dirty="0" err="1">
                <a:latin typeface="Arial" pitchFamily="34" charset="0"/>
                <a:cs typeface="Arial" pitchFamily="34" charset="0"/>
              </a:rPr>
              <a:t>Татварын</a:t>
            </a:r>
            <a:r>
              <a:rPr lang="en-US" dirty="0">
                <a:latin typeface="Arial" pitchFamily="34" charset="0"/>
                <a:cs typeface="Arial" pitchFamily="34" charset="0"/>
              </a:rPr>
              <a:t> </a:t>
            </a:r>
            <a:r>
              <a:rPr lang="en-US" dirty="0" err="1">
                <a:latin typeface="Arial" pitchFamily="34" charset="0"/>
                <a:cs typeface="Arial" pitchFamily="34" charset="0"/>
              </a:rPr>
              <a:t>өрийн</a:t>
            </a:r>
            <a:r>
              <a:rPr lang="en-US" dirty="0">
                <a:latin typeface="Arial" pitchFamily="34" charset="0"/>
                <a:cs typeface="Arial" pitchFamily="34" charset="0"/>
              </a:rPr>
              <a:t> </a:t>
            </a:r>
            <a:r>
              <a:rPr lang="en-US" dirty="0" err="1">
                <a:latin typeface="Arial" pitchFamily="34" charset="0"/>
                <a:cs typeface="Arial" pitchFamily="34" charset="0"/>
              </a:rPr>
              <a:t>үлдэгдэлд</a:t>
            </a:r>
            <a:r>
              <a:rPr lang="en-US" dirty="0">
                <a:latin typeface="Arial" pitchFamily="34" charset="0"/>
                <a:cs typeface="Arial" pitchFamily="34" charset="0"/>
              </a:rPr>
              <a:t> </a:t>
            </a:r>
            <a:r>
              <a:rPr lang="en-US" dirty="0" err="1">
                <a:latin typeface="Arial" pitchFamily="34" charset="0"/>
                <a:cs typeface="Arial" pitchFamily="34" charset="0"/>
              </a:rPr>
              <a:t>торгууль</a:t>
            </a:r>
            <a:r>
              <a:rPr lang="en-US" dirty="0">
                <a:latin typeface="Arial" pitchFamily="34" charset="0"/>
                <a:cs typeface="Arial" pitchFamily="34" charset="0"/>
              </a:rPr>
              <a:t>, </a:t>
            </a:r>
            <a:r>
              <a:rPr lang="en-US" dirty="0" err="1">
                <a:latin typeface="Arial" pitchFamily="34" charset="0"/>
                <a:cs typeface="Arial" pitchFamily="34" charset="0"/>
              </a:rPr>
              <a:t>алданги</a:t>
            </a:r>
            <a:r>
              <a:rPr lang="en-US" dirty="0">
                <a:latin typeface="Arial" pitchFamily="34" charset="0"/>
                <a:cs typeface="Arial" pitchFamily="34" charset="0"/>
              </a:rPr>
              <a:t> </a:t>
            </a:r>
            <a:r>
              <a:rPr lang="en-US" dirty="0" err="1">
                <a:latin typeface="Arial" pitchFamily="34" charset="0"/>
                <a:cs typeface="Arial" pitchFamily="34" charset="0"/>
              </a:rPr>
              <a:t>тооцох</a:t>
            </a:r>
            <a:r>
              <a:rPr lang="en-US" dirty="0">
                <a:latin typeface="Arial" pitchFamily="34" charset="0"/>
                <a:cs typeface="Arial" pitchFamily="34" charset="0"/>
              </a:rPr>
              <a:t>, </a:t>
            </a:r>
            <a:r>
              <a:rPr lang="en-US" dirty="0" err="1">
                <a:latin typeface="Arial" pitchFamily="34" charset="0"/>
                <a:cs typeface="Arial" pitchFamily="34" charset="0"/>
              </a:rPr>
              <a:t>ногдуулах</a:t>
            </a:r>
            <a:r>
              <a:rPr lang="en-US" dirty="0">
                <a:latin typeface="Arial" pitchFamily="34" charset="0"/>
                <a:cs typeface="Arial" pitchFamily="34" charset="0"/>
              </a:rPr>
              <a:t> </a:t>
            </a:r>
            <a:r>
              <a:rPr lang="en-US" dirty="0" err="1">
                <a:latin typeface="Arial" pitchFamily="34" charset="0"/>
                <a:cs typeface="Arial" pitchFamily="34" charset="0"/>
              </a:rPr>
              <a:t>журам</a:t>
            </a:r>
            <a:r>
              <a:rPr lang="en-US" dirty="0">
                <a:latin typeface="Arial" pitchFamily="34" charset="0"/>
                <a:cs typeface="Arial" pitchFamily="34" charset="0"/>
              </a:rPr>
              <a:t>"-</a:t>
            </a:r>
            <a:r>
              <a:rPr lang="en-US" dirty="0" err="1">
                <a:latin typeface="Arial" pitchFamily="34" charset="0"/>
                <a:cs typeface="Arial" pitchFamily="34" charset="0"/>
              </a:rPr>
              <a:t>ыг</a:t>
            </a:r>
            <a:r>
              <a:rPr lang="en-US" dirty="0">
                <a:latin typeface="Arial" pitchFamily="34" charset="0"/>
                <a:cs typeface="Arial" pitchFamily="34" charset="0"/>
              </a:rPr>
              <a:t> </a:t>
            </a:r>
            <a:r>
              <a:rPr lang="en-US" dirty="0" err="1">
                <a:latin typeface="Arial" pitchFamily="34" charset="0"/>
                <a:cs typeface="Arial" pitchFamily="34" charset="0"/>
              </a:rPr>
              <a:t>баримтлан</a:t>
            </a:r>
            <a:r>
              <a:rPr lang="en-US" dirty="0">
                <a:latin typeface="Arial" pitchFamily="34" charset="0"/>
                <a:cs typeface="Arial" pitchFamily="34" charset="0"/>
              </a:rPr>
              <a:t> </a:t>
            </a:r>
            <a:r>
              <a:rPr lang="en-US" dirty="0" err="1">
                <a:latin typeface="Arial" pitchFamily="34" charset="0"/>
                <a:cs typeface="Arial" pitchFamily="34" charset="0"/>
              </a:rPr>
              <a:t>татвар</a:t>
            </a:r>
            <a:r>
              <a:rPr lang="en-US" dirty="0">
                <a:latin typeface="Arial" pitchFamily="34" charset="0"/>
                <a:cs typeface="Arial" pitchFamily="34" charset="0"/>
              </a:rPr>
              <a:t> </a:t>
            </a:r>
            <a:r>
              <a:rPr lang="en-US" dirty="0" err="1">
                <a:latin typeface="Arial" pitchFamily="34" charset="0"/>
                <a:cs typeface="Arial" pitchFamily="34" charset="0"/>
              </a:rPr>
              <a:t>хураалтын</a:t>
            </a:r>
            <a:r>
              <a:rPr lang="en-US" dirty="0">
                <a:latin typeface="Arial" pitchFamily="34" charset="0"/>
                <a:cs typeface="Arial" pitchFamily="34" charset="0"/>
              </a:rPr>
              <a:t> /</a:t>
            </a:r>
            <a:r>
              <a:rPr lang="en-US" dirty="0" err="1">
                <a:latin typeface="Arial" pitchFamily="34" charset="0"/>
                <a:cs typeface="Arial" pitchFamily="34" charset="0"/>
              </a:rPr>
              <a:t>хэлтэс</a:t>
            </a:r>
            <a:r>
              <a:rPr lang="en-US" dirty="0">
                <a:latin typeface="Arial" pitchFamily="34" charset="0"/>
                <a:cs typeface="Arial" pitchFamily="34" charset="0"/>
              </a:rPr>
              <a:t>/ </a:t>
            </a:r>
            <a:r>
              <a:rPr lang="en-US" dirty="0" err="1">
                <a:latin typeface="Arial" pitchFamily="34" charset="0"/>
                <a:cs typeface="Arial" pitchFamily="34" charset="0"/>
              </a:rPr>
              <a:t>тасгийн</a:t>
            </a:r>
            <a:r>
              <a:rPr lang="en-US" dirty="0">
                <a:latin typeface="Arial" pitchFamily="34" charset="0"/>
                <a:cs typeface="Arial" pitchFamily="34" charset="0"/>
              </a:rPr>
              <a:t> </a:t>
            </a:r>
            <a:r>
              <a:rPr lang="en-US" dirty="0" err="1">
                <a:latin typeface="Arial" pitchFamily="34" charset="0"/>
                <a:cs typeface="Arial" pitchFamily="34" charset="0"/>
              </a:rPr>
              <a:t>Татварын</a:t>
            </a:r>
            <a:r>
              <a:rPr lang="en-US" dirty="0">
                <a:latin typeface="Arial" pitchFamily="34" charset="0"/>
                <a:cs typeface="Arial" pitchFamily="34" charset="0"/>
              </a:rPr>
              <a:t> </a:t>
            </a:r>
            <a:r>
              <a:rPr lang="en-US" dirty="0" err="1">
                <a:latin typeface="Arial" pitchFamily="34" charset="0"/>
                <a:cs typeface="Arial" pitchFamily="34" charset="0"/>
              </a:rPr>
              <a:t>улсын</a:t>
            </a:r>
            <a:r>
              <a:rPr lang="en-US" dirty="0">
                <a:latin typeface="Arial" pitchFamily="34" charset="0"/>
                <a:cs typeface="Arial" pitchFamily="34" charset="0"/>
              </a:rPr>
              <a:t> </a:t>
            </a:r>
            <a:r>
              <a:rPr lang="en-US" dirty="0" err="1">
                <a:latin typeface="Arial" pitchFamily="34" charset="0"/>
                <a:cs typeface="Arial" pitchFamily="34" charset="0"/>
              </a:rPr>
              <a:t>байцаагч</a:t>
            </a:r>
            <a:r>
              <a:rPr lang="en-US" dirty="0">
                <a:latin typeface="Arial" pitchFamily="34" charset="0"/>
                <a:cs typeface="Arial" pitchFamily="34" charset="0"/>
              </a:rPr>
              <a:t> </a:t>
            </a:r>
            <a:r>
              <a:rPr lang="en-US" dirty="0" err="1">
                <a:latin typeface="Arial" pitchFamily="34" charset="0"/>
                <a:cs typeface="Arial" pitchFamily="34" charset="0"/>
              </a:rPr>
              <a:t>нар</a:t>
            </a:r>
            <a:r>
              <a:rPr lang="en-US" dirty="0">
                <a:latin typeface="Arial" pitchFamily="34" charset="0"/>
                <a:cs typeface="Arial" pitchFamily="34" charset="0"/>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5973762"/>
          </a:xfrm>
        </p:spPr>
        <p:txBody>
          <a:bodyPr/>
          <a:lstStyle/>
          <a:p>
            <a:pPr algn="l"/>
            <a:r>
              <a:rPr lang="en-US" dirty="0">
                <a:latin typeface="Arial" pitchFamily="34" charset="0"/>
                <a:cs typeface="Arial" pitchFamily="34" charset="0"/>
              </a:rPr>
              <a:t>"</a:t>
            </a:r>
            <a:r>
              <a:rPr lang="en-US" dirty="0" err="1">
                <a:latin typeface="Arial" pitchFamily="34" charset="0"/>
                <a:cs typeface="Arial" pitchFamily="34" charset="0"/>
              </a:rPr>
              <a:t>Татварын</a:t>
            </a:r>
            <a:r>
              <a:rPr lang="en-US" dirty="0">
                <a:latin typeface="Arial" pitchFamily="34" charset="0"/>
                <a:cs typeface="Arial" pitchFamily="34" charset="0"/>
              </a:rPr>
              <a:t> </a:t>
            </a:r>
            <a:r>
              <a:rPr lang="en-US" dirty="0" err="1">
                <a:latin typeface="Arial" pitchFamily="34" charset="0"/>
                <a:cs typeface="Arial" pitchFamily="34" charset="0"/>
              </a:rPr>
              <a:t>улсын</a:t>
            </a:r>
            <a:r>
              <a:rPr lang="en-US" dirty="0">
                <a:latin typeface="Arial" pitchFamily="34" charset="0"/>
                <a:cs typeface="Arial" pitchFamily="34" charset="0"/>
              </a:rPr>
              <a:t> </a:t>
            </a:r>
            <a:r>
              <a:rPr lang="en-US" dirty="0" err="1">
                <a:latin typeface="Arial" pitchFamily="34" charset="0"/>
                <a:cs typeface="Arial" pitchFamily="34" charset="0"/>
              </a:rPr>
              <a:t>байцаагчийн</a:t>
            </a:r>
            <a:r>
              <a:rPr lang="en-US" dirty="0">
                <a:latin typeface="Arial" pitchFamily="34" charset="0"/>
                <a:cs typeface="Arial" pitchFamily="34" charset="0"/>
              </a:rPr>
              <a:t> </a:t>
            </a:r>
            <a:r>
              <a:rPr lang="en-US" dirty="0" err="1">
                <a:latin typeface="Arial" pitchFamily="34" charset="0"/>
                <a:cs typeface="Arial" pitchFamily="34" charset="0"/>
              </a:rPr>
              <a:t>акт</a:t>
            </a:r>
            <a:r>
              <a:rPr lang="en-US" dirty="0">
                <a:latin typeface="Arial" pitchFamily="34" charset="0"/>
                <a:cs typeface="Arial" pitchFamily="34" charset="0"/>
              </a:rPr>
              <a:t>"-</a:t>
            </a:r>
            <a:r>
              <a:rPr lang="en-US" dirty="0" err="1">
                <a:latin typeface="Arial" pitchFamily="34" charset="0"/>
                <a:cs typeface="Arial" pitchFamily="34" charset="0"/>
              </a:rPr>
              <a:t>аар</a:t>
            </a:r>
            <a:r>
              <a:rPr lang="en-US" dirty="0">
                <a:latin typeface="Arial" pitchFamily="34" charset="0"/>
                <a:cs typeface="Arial" pitchFamily="34" charset="0"/>
              </a:rPr>
              <a:t> </a:t>
            </a:r>
            <a:r>
              <a:rPr lang="en-US" dirty="0" err="1">
                <a:latin typeface="Arial" pitchFamily="34" charset="0"/>
                <a:cs typeface="Arial" pitchFamily="34" charset="0"/>
              </a:rPr>
              <a:t>торгууль</a:t>
            </a:r>
            <a:r>
              <a:rPr lang="en-US" dirty="0">
                <a:latin typeface="Arial" pitchFamily="34" charset="0"/>
                <a:cs typeface="Arial" pitchFamily="34" charset="0"/>
              </a:rPr>
              <a:t>, </a:t>
            </a:r>
            <a:r>
              <a:rPr lang="en-US" dirty="0" err="1">
                <a:latin typeface="Arial" pitchFamily="34" charset="0"/>
                <a:cs typeface="Arial" pitchFamily="34" charset="0"/>
              </a:rPr>
              <a:t>алдангийн</a:t>
            </a:r>
            <a:r>
              <a:rPr lang="en-US" dirty="0">
                <a:latin typeface="Arial" pitchFamily="34" charset="0"/>
                <a:cs typeface="Arial" pitchFamily="34" charset="0"/>
              </a:rPr>
              <a:t> </a:t>
            </a:r>
            <a:r>
              <a:rPr lang="en-US" dirty="0" err="1">
                <a:latin typeface="Arial" pitchFamily="34" charset="0"/>
                <a:cs typeface="Arial" pitchFamily="34" charset="0"/>
              </a:rPr>
              <a:t>ногдуулалт</a:t>
            </a:r>
            <a:r>
              <a:rPr lang="en-US" dirty="0">
                <a:latin typeface="Arial" pitchFamily="34" charset="0"/>
                <a:cs typeface="Arial" pitchFamily="34" charset="0"/>
              </a:rPr>
              <a:t> </a:t>
            </a:r>
            <a:r>
              <a:rPr lang="en-US" dirty="0" err="1">
                <a:latin typeface="Arial" pitchFamily="34" charset="0"/>
                <a:cs typeface="Arial" pitchFamily="34" charset="0"/>
              </a:rPr>
              <a:t>хийж</a:t>
            </a:r>
            <a:r>
              <a:rPr lang="en-US" dirty="0">
                <a:latin typeface="Arial" pitchFamily="34" charset="0"/>
                <a:cs typeface="Arial" pitchFamily="34" charset="0"/>
              </a:rPr>
              <a:t> </a:t>
            </a:r>
            <a:r>
              <a:rPr lang="en-US" dirty="0" err="1">
                <a:latin typeface="Arial" pitchFamily="34" charset="0"/>
                <a:cs typeface="Arial" pitchFamily="34" charset="0"/>
              </a:rPr>
              <a:t>татварын</a:t>
            </a:r>
            <a:r>
              <a:rPr lang="en-US" dirty="0">
                <a:latin typeface="Arial" pitchFamily="34" charset="0"/>
                <a:cs typeface="Arial" pitchFamily="34" charset="0"/>
              </a:rPr>
              <a:t> </a:t>
            </a:r>
            <a:r>
              <a:rPr lang="en-US" dirty="0" err="1">
                <a:latin typeface="Arial" pitchFamily="34" charset="0"/>
                <a:cs typeface="Arial" pitchFamily="34" charset="0"/>
              </a:rPr>
              <a:t>өрийн</a:t>
            </a:r>
            <a:r>
              <a:rPr lang="en-US" dirty="0">
                <a:latin typeface="Arial" pitchFamily="34" charset="0"/>
                <a:cs typeface="Arial" pitchFamily="34" charset="0"/>
              </a:rPr>
              <a:t> </a:t>
            </a:r>
            <a:r>
              <a:rPr lang="en-US" dirty="0" err="1">
                <a:latin typeface="Arial" pitchFamily="34" charset="0"/>
                <a:cs typeface="Arial" pitchFamily="34" charset="0"/>
              </a:rPr>
              <a:t>хамт</a:t>
            </a:r>
            <a:r>
              <a:rPr lang="en-US" dirty="0">
                <a:latin typeface="Arial" pitchFamily="34" charset="0"/>
                <a:cs typeface="Arial" pitchFamily="34" charset="0"/>
              </a:rPr>
              <a:t> </a:t>
            </a:r>
            <a:r>
              <a:rPr lang="en-US" dirty="0" err="1">
                <a:latin typeface="Arial" pitchFamily="34" charset="0"/>
                <a:cs typeface="Arial" pitchFamily="34" charset="0"/>
              </a:rPr>
              <a:t>төсөвт</a:t>
            </a:r>
            <a:r>
              <a:rPr lang="en-US" dirty="0">
                <a:latin typeface="Arial" pitchFamily="34" charset="0"/>
                <a:cs typeface="Arial" pitchFamily="34" charset="0"/>
              </a:rPr>
              <a:t> </a:t>
            </a:r>
            <a:r>
              <a:rPr lang="en-US" dirty="0" err="1">
                <a:latin typeface="Arial" pitchFamily="34" charset="0"/>
                <a:cs typeface="Arial" pitchFamily="34" charset="0"/>
              </a:rPr>
              <a:t>оруулах</a:t>
            </a:r>
            <a:r>
              <a:rPr lang="en-US" dirty="0">
                <a:latin typeface="Arial" pitchFamily="34" charset="0"/>
                <a:cs typeface="Arial" pitchFamily="34" charset="0"/>
              </a:rPr>
              <a:t> </a:t>
            </a:r>
            <a:r>
              <a:rPr lang="en-US" dirty="0" err="1">
                <a:latin typeface="Arial" pitchFamily="34" charset="0"/>
                <a:cs typeface="Arial" pitchFamily="34" charset="0"/>
              </a:rPr>
              <a:t>үүрэгтэй</a:t>
            </a:r>
            <a:r>
              <a:rPr lang="en-US" dirty="0">
                <a:latin typeface="Arial" pitchFamily="34" charset="0"/>
                <a:cs typeface="Arial" pitchFamily="34" charset="0"/>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990600"/>
            <a:ext cx="8229600" cy="5410200"/>
          </a:xfrm>
        </p:spPr>
        <p:txBody>
          <a:bodyPr>
            <a:normAutofit fontScale="90000"/>
          </a:bodyPr>
          <a:lstStyle/>
          <a:p>
            <a:pPr algn="l"/>
            <a:r>
              <a:rPr lang="en-US" dirty="0" err="1">
                <a:latin typeface="Arial" pitchFamily="34" charset="0"/>
                <a:cs typeface="Arial" pitchFamily="34" charset="0"/>
              </a:rPr>
              <a:t>Татварын</a:t>
            </a:r>
            <a:r>
              <a:rPr lang="en-US" dirty="0">
                <a:latin typeface="Arial" pitchFamily="34" charset="0"/>
                <a:cs typeface="Arial" pitchFamily="34" charset="0"/>
              </a:rPr>
              <a:t> </a:t>
            </a:r>
            <a:r>
              <a:rPr lang="en-US" dirty="0" err="1">
                <a:latin typeface="Arial" pitchFamily="34" charset="0"/>
                <a:cs typeface="Arial" pitchFamily="34" charset="0"/>
              </a:rPr>
              <a:t>ерөнхий</a:t>
            </a:r>
            <a:r>
              <a:rPr lang="en-US" dirty="0">
                <a:latin typeface="Arial" pitchFamily="34" charset="0"/>
                <a:cs typeface="Arial" pitchFamily="34" charset="0"/>
              </a:rPr>
              <a:t> </a:t>
            </a:r>
            <a:r>
              <a:rPr lang="en-US" dirty="0" err="1">
                <a:latin typeface="Arial" pitchFamily="34" charset="0"/>
                <a:cs typeface="Arial" pitchFamily="34" charset="0"/>
              </a:rPr>
              <a:t>газрын</a:t>
            </a:r>
            <a:r>
              <a:rPr lang="en-US" dirty="0">
                <a:latin typeface="Arial" pitchFamily="34" charset="0"/>
                <a:cs typeface="Arial" pitchFamily="34" charset="0"/>
              </a:rPr>
              <a:t> </a:t>
            </a:r>
            <a:r>
              <a:rPr lang="en-US" dirty="0" err="1">
                <a:latin typeface="Arial" pitchFamily="34" charset="0"/>
                <a:cs typeface="Arial" pitchFamily="34" charset="0"/>
              </a:rPr>
              <a:t>Мэдээлэл</a:t>
            </a:r>
            <a:r>
              <a:rPr lang="en-US" dirty="0">
                <a:latin typeface="Arial" pitchFamily="34" charset="0"/>
                <a:cs typeface="Arial" pitchFamily="34" charset="0"/>
              </a:rPr>
              <a:t>, </a:t>
            </a:r>
            <a:r>
              <a:rPr lang="en-US" dirty="0" err="1">
                <a:latin typeface="Arial" pitchFamily="34" charset="0"/>
                <a:cs typeface="Arial" pitchFamily="34" charset="0"/>
              </a:rPr>
              <a:t>технологийн</a:t>
            </a:r>
            <a:r>
              <a:rPr lang="en-US" dirty="0">
                <a:latin typeface="Arial" pitchFamily="34" charset="0"/>
                <a:cs typeface="Arial" pitchFamily="34" charset="0"/>
              </a:rPr>
              <a:t> </a:t>
            </a:r>
            <a:r>
              <a:rPr lang="en-US" dirty="0" err="1">
                <a:latin typeface="Arial" pitchFamily="34" charset="0"/>
                <a:cs typeface="Arial" pitchFamily="34" charset="0"/>
              </a:rPr>
              <a:t>төв</a:t>
            </a:r>
            <a:r>
              <a:rPr lang="en-US" dirty="0">
                <a:latin typeface="Arial" pitchFamily="34" charset="0"/>
                <a:cs typeface="Arial" pitchFamily="34" charset="0"/>
              </a:rPr>
              <a:t> </a:t>
            </a:r>
            <a:r>
              <a:rPr lang="en-US" dirty="0" err="1">
                <a:latin typeface="Arial" pitchFamily="34" charset="0"/>
                <a:cs typeface="Arial" pitchFamily="34" charset="0"/>
              </a:rPr>
              <a:t>татварын</a:t>
            </a:r>
            <a:r>
              <a:rPr lang="en-US" dirty="0">
                <a:latin typeface="Arial" pitchFamily="34" charset="0"/>
                <a:cs typeface="Arial" pitchFamily="34" charset="0"/>
              </a:rPr>
              <a:t> </a:t>
            </a:r>
            <a:r>
              <a:rPr lang="en-US" dirty="0" err="1">
                <a:latin typeface="Arial" pitchFamily="34" charset="0"/>
                <a:cs typeface="Arial" pitchFamily="34" charset="0"/>
              </a:rPr>
              <a:t>өрийн</a:t>
            </a:r>
            <a:r>
              <a:rPr lang="en-US" dirty="0">
                <a:latin typeface="Arial" pitchFamily="34" charset="0"/>
                <a:cs typeface="Arial" pitchFamily="34" charset="0"/>
              </a:rPr>
              <a:t> </a:t>
            </a:r>
            <a:r>
              <a:rPr lang="en-US" dirty="0" err="1">
                <a:latin typeface="Arial" pitchFamily="34" charset="0"/>
                <a:cs typeface="Arial" pitchFamily="34" charset="0"/>
              </a:rPr>
              <a:t>болон</a:t>
            </a:r>
            <a:r>
              <a:rPr lang="en-US" dirty="0">
                <a:latin typeface="Arial" pitchFamily="34" charset="0"/>
                <a:cs typeface="Arial" pitchFamily="34" charset="0"/>
              </a:rPr>
              <a:t> </a:t>
            </a:r>
            <a:r>
              <a:rPr lang="en-US" dirty="0" err="1">
                <a:latin typeface="Arial" pitchFamily="34" charset="0"/>
                <a:cs typeface="Arial" pitchFamily="34" charset="0"/>
              </a:rPr>
              <a:t>алданги</a:t>
            </a:r>
            <a:r>
              <a:rPr lang="en-US" dirty="0">
                <a:latin typeface="Arial" pitchFamily="34" charset="0"/>
                <a:cs typeface="Arial" pitchFamily="34" charset="0"/>
              </a:rPr>
              <a:t> </a:t>
            </a:r>
            <a:r>
              <a:rPr lang="en-US" dirty="0" err="1">
                <a:latin typeface="Arial" pitchFamily="34" charset="0"/>
                <a:cs typeface="Arial" pitchFamily="34" charset="0"/>
              </a:rPr>
              <a:t>тооцох</a:t>
            </a:r>
            <a:r>
              <a:rPr lang="en-US" dirty="0">
                <a:latin typeface="Arial" pitchFamily="34" charset="0"/>
                <a:cs typeface="Arial" pitchFamily="34" charset="0"/>
              </a:rPr>
              <a:t> </a:t>
            </a:r>
            <a:r>
              <a:rPr lang="en-US" dirty="0" err="1">
                <a:latin typeface="Arial" pitchFamily="34" charset="0"/>
                <a:cs typeface="Arial" pitchFamily="34" charset="0"/>
              </a:rPr>
              <a:t>програмыг</a:t>
            </a:r>
            <a:r>
              <a:rPr lang="en-US" dirty="0">
                <a:latin typeface="Arial" pitchFamily="34" charset="0"/>
                <a:cs typeface="Arial" pitchFamily="34" charset="0"/>
              </a:rPr>
              <a:t> </a:t>
            </a:r>
            <a:r>
              <a:rPr lang="en-US" dirty="0" err="1">
                <a:latin typeface="Arial" pitchFamily="34" charset="0"/>
                <a:cs typeface="Arial" pitchFamily="34" charset="0"/>
              </a:rPr>
              <a:t>боловсруулж</a:t>
            </a:r>
            <a:r>
              <a:rPr lang="en-US" dirty="0">
                <a:latin typeface="Arial" pitchFamily="34" charset="0"/>
                <a:cs typeface="Arial" pitchFamily="34" charset="0"/>
              </a:rPr>
              <a:t> </a:t>
            </a:r>
            <a:r>
              <a:rPr lang="en-US" dirty="0" err="1">
                <a:latin typeface="Arial" pitchFamily="34" charset="0"/>
                <a:cs typeface="Arial" pitchFamily="34" charset="0"/>
              </a:rPr>
              <a:t>дууссан</a:t>
            </a:r>
            <a:r>
              <a:rPr lang="en-US" dirty="0">
                <a:latin typeface="Arial" pitchFamily="34" charset="0"/>
                <a:cs typeface="Arial" pitchFamily="34" charset="0"/>
              </a:rPr>
              <a:t> </a:t>
            </a:r>
            <a:r>
              <a:rPr lang="en-US" dirty="0" err="1">
                <a:latin typeface="Arial" pitchFamily="34" charset="0"/>
                <a:cs typeface="Arial" pitchFamily="34" charset="0"/>
              </a:rPr>
              <a:t>бөгөөд</a:t>
            </a:r>
            <a:r>
              <a:rPr lang="en-US" dirty="0">
                <a:latin typeface="Arial" pitchFamily="34" charset="0"/>
                <a:cs typeface="Arial" pitchFamily="34" charset="0"/>
              </a:rPr>
              <a:t> 2012 </a:t>
            </a:r>
            <a:r>
              <a:rPr lang="en-US" dirty="0" err="1">
                <a:latin typeface="Arial" pitchFamily="34" charset="0"/>
                <a:cs typeface="Arial" pitchFamily="34" charset="0"/>
              </a:rPr>
              <a:t>оны</a:t>
            </a:r>
            <a:r>
              <a:rPr lang="en-US" dirty="0">
                <a:latin typeface="Arial" pitchFamily="34" charset="0"/>
                <a:cs typeface="Arial" pitchFamily="34" charset="0"/>
              </a:rPr>
              <a:t> 12 </a:t>
            </a:r>
            <a:r>
              <a:rPr lang="en-US" dirty="0" err="1">
                <a:latin typeface="Arial" pitchFamily="34" charset="0"/>
                <a:cs typeface="Arial" pitchFamily="34" charset="0"/>
              </a:rPr>
              <a:t>дугаар</a:t>
            </a:r>
            <a:r>
              <a:rPr lang="en-US" dirty="0">
                <a:latin typeface="Arial" pitchFamily="34" charset="0"/>
                <a:cs typeface="Arial" pitchFamily="34" charset="0"/>
              </a:rPr>
              <a:t> </a:t>
            </a:r>
            <a:r>
              <a:rPr lang="en-US" dirty="0" err="1">
                <a:latin typeface="Arial" pitchFamily="34" charset="0"/>
                <a:cs typeface="Arial" pitchFamily="34" charset="0"/>
              </a:rPr>
              <a:t>сарын</a:t>
            </a:r>
            <a:r>
              <a:rPr lang="en-US" dirty="0">
                <a:latin typeface="Arial" pitchFamily="34" charset="0"/>
                <a:cs typeface="Arial" pitchFamily="34" charset="0"/>
              </a:rPr>
              <a:t> 01-нээс </a:t>
            </a:r>
            <a:r>
              <a:rPr lang="en-US" dirty="0" err="1">
                <a:latin typeface="Arial" pitchFamily="34" charset="0"/>
                <a:cs typeface="Arial" pitchFamily="34" charset="0"/>
              </a:rPr>
              <a:t>эхлэн</a:t>
            </a:r>
            <a:r>
              <a:rPr lang="en-US" dirty="0">
                <a:latin typeface="Arial" pitchFamily="34" charset="0"/>
                <a:cs typeface="Arial" pitchFamily="34" charset="0"/>
              </a:rPr>
              <a:t> </a:t>
            </a:r>
            <a:r>
              <a:rPr lang="en-US" dirty="0" err="1">
                <a:latin typeface="Arial" pitchFamily="34" charset="0"/>
                <a:cs typeface="Arial" pitchFamily="34" charset="0"/>
              </a:rPr>
              <a:t>төлөгдөөгүй</a:t>
            </a:r>
            <a:r>
              <a:rPr lang="en-US" dirty="0">
                <a:latin typeface="Arial" pitchFamily="34" charset="0"/>
                <a:cs typeface="Arial" pitchFamily="34" charset="0"/>
              </a:rPr>
              <a:t> </a:t>
            </a:r>
            <a:r>
              <a:rPr lang="en-US" dirty="0" err="1">
                <a:latin typeface="Arial" pitchFamily="34" charset="0"/>
                <a:cs typeface="Arial" pitchFamily="34" charset="0"/>
              </a:rPr>
              <a:t>өрийн</a:t>
            </a:r>
            <a:r>
              <a:rPr lang="en-US" dirty="0">
                <a:latin typeface="Arial" pitchFamily="34" charset="0"/>
                <a:cs typeface="Arial" pitchFamily="34" charset="0"/>
              </a:rPr>
              <a:t> </a:t>
            </a:r>
            <a:r>
              <a:rPr lang="en-US" dirty="0" err="1">
                <a:latin typeface="Arial" pitchFamily="34" charset="0"/>
                <a:cs typeface="Arial" pitchFamily="34" charset="0"/>
              </a:rPr>
              <a:t>үлдэгдэлд</a:t>
            </a:r>
            <a:r>
              <a:rPr lang="en-US" dirty="0">
                <a:latin typeface="Arial" pitchFamily="34" charset="0"/>
                <a:cs typeface="Arial" pitchFamily="34" charset="0"/>
              </a:rPr>
              <a:t> </a:t>
            </a:r>
            <a:r>
              <a:rPr lang="en-US" dirty="0" err="1">
                <a:latin typeface="Arial" pitchFamily="34" charset="0"/>
                <a:cs typeface="Arial" pitchFamily="34" charset="0"/>
              </a:rPr>
              <a:t>програмын</a:t>
            </a:r>
            <a:r>
              <a:rPr lang="en-US" dirty="0">
                <a:latin typeface="Arial" pitchFamily="34" charset="0"/>
                <a:cs typeface="Arial" pitchFamily="34" charset="0"/>
              </a:rPr>
              <a:t> </a:t>
            </a:r>
            <a:r>
              <a:rPr lang="en-US" dirty="0" err="1">
                <a:latin typeface="Arial" pitchFamily="34" charset="0"/>
                <a:cs typeface="Arial" pitchFamily="34" charset="0"/>
              </a:rPr>
              <a:t>аргаар</a:t>
            </a:r>
            <a:r>
              <a:rPr lang="en-US" dirty="0">
                <a:latin typeface="Arial" pitchFamily="34" charset="0"/>
                <a:cs typeface="Arial" pitchFamily="34" charset="0"/>
              </a:rPr>
              <a:t> </a:t>
            </a:r>
            <a:r>
              <a:rPr lang="en-US" dirty="0" err="1">
                <a:latin typeface="Arial" pitchFamily="34" charset="0"/>
                <a:cs typeface="Arial" pitchFamily="34" charset="0"/>
              </a:rPr>
              <a:t>торгууль</a:t>
            </a:r>
            <a:r>
              <a:rPr lang="en-US" dirty="0">
                <a:latin typeface="Arial" pitchFamily="34" charset="0"/>
                <a:cs typeface="Arial" pitchFamily="34" charset="0"/>
              </a:rPr>
              <a:t>, </a:t>
            </a:r>
            <a:r>
              <a:rPr lang="en-US" dirty="0" err="1">
                <a:latin typeface="Arial" pitchFamily="34" charset="0"/>
                <a:cs typeface="Arial" pitchFamily="34" charset="0"/>
              </a:rPr>
              <a:t>алданги</a:t>
            </a:r>
            <a:r>
              <a:rPr lang="en-US" dirty="0">
                <a:latin typeface="Arial" pitchFamily="34" charset="0"/>
                <a:cs typeface="Arial" pitchFamily="34" charset="0"/>
              </a:rPr>
              <a:t> </a:t>
            </a:r>
            <a:r>
              <a:rPr lang="en-US" dirty="0" err="1">
                <a:latin typeface="Arial" pitchFamily="34" charset="0"/>
                <a:cs typeface="Arial" pitchFamily="34" charset="0"/>
              </a:rPr>
              <a:t>тооцож</a:t>
            </a:r>
            <a:r>
              <a:rPr lang="en-US" dirty="0">
                <a:latin typeface="Arial" pitchFamily="34" charset="0"/>
                <a:cs typeface="Arial" pitchFamily="34" charset="0"/>
              </a:rPr>
              <a:t> </a:t>
            </a:r>
            <a:r>
              <a:rPr lang="en-US" dirty="0" err="1">
                <a:latin typeface="Arial" pitchFamily="34" charset="0"/>
                <a:cs typeface="Arial" pitchFamily="34" charset="0"/>
              </a:rPr>
              <a:t>акт</a:t>
            </a:r>
            <a:r>
              <a:rPr lang="en-US" dirty="0">
                <a:latin typeface="Arial" pitchFamily="34" charset="0"/>
                <a:cs typeface="Arial" pitchFamily="34" charset="0"/>
              </a:rPr>
              <a:t> </a:t>
            </a:r>
            <a:r>
              <a:rPr lang="en-US" dirty="0" err="1">
                <a:latin typeface="Arial" pitchFamily="34" charset="0"/>
                <a:cs typeface="Arial" pitchFamily="34" charset="0"/>
              </a:rPr>
              <a:t>бичигдэн</a:t>
            </a:r>
            <a:r>
              <a:rPr lang="en-US" dirty="0">
                <a:latin typeface="Arial" pitchFamily="34" charset="0"/>
                <a:cs typeface="Arial" pitchFamily="34" charset="0"/>
              </a:rPr>
              <a:t> </a:t>
            </a:r>
            <a:r>
              <a:rPr lang="en-US" dirty="0" err="1">
                <a:latin typeface="Arial" pitchFamily="34" charset="0"/>
                <a:cs typeface="Arial" pitchFamily="34" charset="0"/>
              </a:rPr>
              <a:t>хүргэгдэх</a:t>
            </a:r>
            <a:r>
              <a:rPr lang="en-US" dirty="0">
                <a:latin typeface="Arial" pitchFamily="34" charset="0"/>
                <a:cs typeface="Arial" pitchFamily="34" charset="0"/>
              </a:rPr>
              <a:t> </a:t>
            </a:r>
            <a:r>
              <a:rPr lang="en-US" dirty="0" err="1">
                <a:latin typeface="Arial" pitchFamily="34" charset="0"/>
                <a:cs typeface="Arial" pitchFamily="34" charset="0"/>
              </a:rPr>
              <a:t>болж</a:t>
            </a:r>
            <a:r>
              <a:rPr lang="en-US" dirty="0">
                <a:latin typeface="Arial" pitchFamily="34" charset="0"/>
                <a:cs typeface="Arial" pitchFamily="34" charset="0"/>
              </a:rPr>
              <a:t> </a:t>
            </a:r>
            <a:r>
              <a:rPr lang="en-US" dirty="0" err="1">
                <a:latin typeface="Arial" pitchFamily="34" charset="0"/>
                <a:cs typeface="Arial" pitchFamily="34" charset="0"/>
              </a:rPr>
              <a:t>байна</a:t>
            </a:r>
            <a:r>
              <a:rPr lang="en-US" dirty="0">
                <a:latin typeface="Arial" pitchFamily="34" charset="0"/>
                <a:cs typeface="Arial" pitchFamily="34" charset="0"/>
              </a:rPr>
              <a:t>.</a:t>
            </a:r>
            <a:br>
              <a:rPr lang="en-US" dirty="0">
                <a:latin typeface="Arial" pitchFamily="34" charset="0"/>
                <a:cs typeface="Arial" pitchFamily="34" charset="0"/>
              </a:rPr>
            </a:br>
            <a:endParaRPr lang="en-US" dirty="0">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Жишээ</a:t>
            </a:r>
            <a:endParaRPr lang="en-US" dirty="0"/>
          </a:p>
        </p:txBody>
      </p:sp>
      <p:sp>
        <p:nvSpPr>
          <p:cNvPr id="3" name="Content Placeholder 2"/>
          <p:cNvSpPr>
            <a:spLocks noGrp="1"/>
          </p:cNvSpPr>
          <p:nvPr>
            <p:ph idx="1"/>
          </p:nvPr>
        </p:nvSpPr>
        <p:spPr/>
        <p:txBody>
          <a:bodyPr>
            <a:normAutofit fontScale="92500"/>
          </a:bodyPr>
          <a:lstStyle/>
          <a:p>
            <a:r>
              <a:rPr lang="en-US" dirty="0" smtClean="0"/>
              <a:t>20</a:t>
            </a:r>
            <a:r>
              <a:rPr lang="mn-MN" dirty="0" smtClean="0"/>
              <a:t>12</a:t>
            </a:r>
            <a:r>
              <a:rPr lang="en-US" dirty="0" smtClean="0"/>
              <a:t> </a:t>
            </a:r>
            <a:r>
              <a:rPr lang="en-US" dirty="0" err="1"/>
              <a:t>оны</a:t>
            </a:r>
            <a:r>
              <a:rPr lang="en-US" dirty="0"/>
              <a:t> 1 </a:t>
            </a:r>
            <a:r>
              <a:rPr lang="en-US" dirty="0" err="1"/>
              <a:t>сарын</a:t>
            </a:r>
            <a:r>
              <a:rPr lang="en-US" dirty="0"/>
              <a:t> 01-ны </a:t>
            </a:r>
            <a:r>
              <a:rPr lang="en-US" dirty="0" err="1"/>
              <a:t>байдлаар</a:t>
            </a:r>
            <a:r>
              <a:rPr lang="en-US" dirty="0"/>
              <a:t> </a:t>
            </a:r>
            <a:r>
              <a:rPr lang="en-US" dirty="0" err="1"/>
              <a:t>татвар</a:t>
            </a:r>
            <a:r>
              <a:rPr lang="en-US" dirty="0"/>
              <a:t> </a:t>
            </a:r>
            <a:r>
              <a:rPr lang="en-US" dirty="0" err="1"/>
              <a:t>төлөгч</a:t>
            </a:r>
            <a:r>
              <a:rPr lang="en-US" dirty="0"/>
              <a:t> </a:t>
            </a:r>
            <a:r>
              <a:rPr lang="en-US" dirty="0" err="1"/>
              <a:t>нь</a:t>
            </a:r>
            <a:r>
              <a:rPr lang="en-US" dirty="0"/>
              <a:t> 1566.3 </a:t>
            </a:r>
            <a:r>
              <a:rPr lang="en-US" dirty="0" err="1"/>
              <a:t>мян.төгрөгийн</a:t>
            </a:r>
            <a:r>
              <a:rPr lang="en-US" dirty="0"/>
              <a:t> </a:t>
            </a:r>
            <a:r>
              <a:rPr lang="en-US" dirty="0" err="1"/>
              <a:t>өрийг</a:t>
            </a:r>
            <a:r>
              <a:rPr lang="en-US" dirty="0"/>
              <a:t> </a:t>
            </a:r>
            <a:r>
              <a:rPr lang="en-US" dirty="0" err="1"/>
              <a:t>байгаад</a:t>
            </a:r>
            <a:r>
              <a:rPr lang="en-US" dirty="0"/>
              <a:t>, 2009.5.31-нд 500.0 </a:t>
            </a:r>
            <a:r>
              <a:rPr lang="en-US" dirty="0" err="1"/>
              <a:t>мян.төгрөгийг</a:t>
            </a:r>
            <a:r>
              <a:rPr lang="en-US" dirty="0"/>
              <a:t> </a:t>
            </a:r>
            <a:r>
              <a:rPr lang="en-US" dirty="0" err="1"/>
              <a:t>төлж</a:t>
            </a:r>
            <a:r>
              <a:rPr lang="en-US" dirty="0"/>
              <a:t>, </a:t>
            </a:r>
            <a:r>
              <a:rPr lang="en-US" dirty="0" err="1"/>
              <a:t>улмаар</a:t>
            </a:r>
            <a:r>
              <a:rPr lang="en-US" dirty="0"/>
              <a:t> </a:t>
            </a:r>
            <a:r>
              <a:rPr lang="en-US" dirty="0" smtClean="0"/>
              <a:t>20</a:t>
            </a:r>
            <a:r>
              <a:rPr lang="mn-MN" dirty="0" smtClean="0"/>
              <a:t>12</a:t>
            </a:r>
            <a:r>
              <a:rPr lang="en-US" dirty="0" smtClean="0"/>
              <a:t>.6.30-нд </a:t>
            </a:r>
            <a:r>
              <a:rPr lang="en-US" dirty="0" err="1"/>
              <a:t>багтаан</a:t>
            </a:r>
            <a:r>
              <a:rPr lang="en-US" dirty="0"/>
              <a:t> </a:t>
            </a:r>
            <a:r>
              <a:rPr lang="en-US" dirty="0" err="1"/>
              <a:t>үлдсэн</a:t>
            </a:r>
            <a:r>
              <a:rPr lang="en-US" dirty="0"/>
              <a:t> </a:t>
            </a:r>
            <a:r>
              <a:rPr lang="en-US" dirty="0" err="1"/>
              <a:t>өрийг</a:t>
            </a:r>
            <a:r>
              <a:rPr lang="en-US" dirty="0"/>
              <a:t> </a:t>
            </a:r>
            <a:r>
              <a:rPr lang="en-US" dirty="0" err="1"/>
              <a:t>барагдуулсан</a:t>
            </a:r>
            <a:r>
              <a:rPr lang="en-US" dirty="0"/>
              <a:t> </a:t>
            </a:r>
            <a:r>
              <a:rPr lang="en-US" dirty="0" err="1"/>
              <a:t>гэж</a:t>
            </a:r>
            <a:r>
              <a:rPr lang="en-US" dirty="0"/>
              <a:t> </a:t>
            </a:r>
            <a:r>
              <a:rPr lang="en-US" dirty="0" err="1"/>
              <a:t>үзье</a:t>
            </a:r>
            <a:r>
              <a:rPr lang="en-US" dirty="0"/>
              <a:t>. </a:t>
            </a:r>
            <a:r>
              <a:rPr lang="en-US" dirty="0" err="1"/>
              <a:t>Энэ</a:t>
            </a:r>
            <a:r>
              <a:rPr lang="en-US" dirty="0"/>
              <a:t> </a:t>
            </a:r>
            <a:r>
              <a:rPr lang="en-US" dirty="0" err="1"/>
              <a:t>тохиолдолд</a:t>
            </a:r>
            <a:r>
              <a:rPr lang="en-US" dirty="0"/>
              <a:t> ТЕХ-</a:t>
            </a:r>
            <a:r>
              <a:rPr lang="en-US" dirty="0" err="1"/>
              <a:t>ийн</a:t>
            </a:r>
            <a:r>
              <a:rPr lang="en-US" dirty="0"/>
              <a:t> 43.5-д “…</a:t>
            </a:r>
            <a:r>
              <a:rPr lang="en-US" dirty="0" err="1"/>
              <a:t>татвар</a:t>
            </a:r>
            <a:r>
              <a:rPr lang="en-US" dirty="0"/>
              <a:t> </a:t>
            </a:r>
            <a:r>
              <a:rPr lang="en-US" dirty="0" err="1"/>
              <a:t>төлөх</a:t>
            </a:r>
            <a:r>
              <a:rPr lang="en-US" dirty="0"/>
              <a:t>, </a:t>
            </a:r>
            <a:r>
              <a:rPr lang="en-US" dirty="0" err="1"/>
              <a:t>тайлагнах</a:t>
            </a:r>
            <a:r>
              <a:rPr lang="en-US" dirty="0"/>
              <a:t> </a:t>
            </a:r>
            <a:r>
              <a:rPr lang="en-US" dirty="0" err="1"/>
              <a:t>эцсийн</a:t>
            </a:r>
            <a:r>
              <a:rPr lang="en-US" dirty="0"/>
              <a:t> </a:t>
            </a:r>
            <a:r>
              <a:rPr lang="en-US" dirty="0" err="1"/>
              <a:t>хугацаа</a:t>
            </a:r>
            <a:r>
              <a:rPr lang="en-US" dirty="0"/>
              <a:t> </a:t>
            </a:r>
            <a:r>
              <a:rPr lang="en-US" dirty="0" err="1"/>
              <a:t>адил</a:t>
            </a:r>
            <a:r>
              <a:rPr lang="en-US" dirty="0"/>
              <a:t> </a:t>
            </a:r>
            <a:r>
              <a:rPr lang="en-US" dirty="0" err="1"/>
              <a:t>байна</a:t>
            </a:r>
            <a:r>
              <a:rPr lang="en-US" dirty="0"/>
              <a:t>” </a:t>
            </a:r>
            <a:r>
              <a:rPr lang="en-US" dirty="0" err="1"/>
              <a:t>гэж</a:t>
            </a:r>
            <a:r>
              <a:rPr lang="en-US" dirty="0"/>
              <a:t> </a:t>
            </a:r>
            <a:r>
              <a:rPr lang="en-US" dirty="0" err="1"/>
              <a:t>заасны</a:t>
            </a:r>
            <a:r>
              <a:rPr lang="en-US" dirty="0"/>
              <a:t> </a:t>
            </a:r>
            <a:r>
              <a:rPr lang="en-US" dirty="0" err="1"/>
              <a:t>дагуу</a:t>
            </a:r>
            <a:r>
              <a:rPr lang="en-US" dirty="0"/>
              <a:t> </a:t>
            </a:r>
            <a:r>
              <a:rPr lang="en-US" dirty="0" err="1"/>
              <a:t>энэхүү</a:t>
            </a:r>
            <a:r>
              <a:rPr lang="en-US" dirty="0"/>
              <a:t> </a:t>
            </a:r>
            <a:r>
              <a:rPr lang="en-US" dirty="0" err="1"/>
              <a:t>өрийн</a:t>
            </a:r>
            <a:r>
              <a:rPr lang="en-US" dirty="0"/>
              <a:t> </a:t>
            </a:r>
            <a:r>
              <a:rPr lang="en-US" dirty="0" err="1"/>
              <a:t>үлдэгдэлд</a:t>
            </a:r>
            <a:r>
              <a:rPr lang="en-US" dirty="0"/>
              <a:t> 2009 </a:t>
            </a:r>
            <a:r>
              <a:rPr lang="en-US" dirty="0" err="1"/>
              <a:t>оны</a:t>
            </a:r>
            <a:r>
              <a:rPr lang="en-US" dirty="0"/>
              <a:t> 2 </a:t>
            </a:r>
            <a:r>
              <a:rPr lang="en-US" dirty="0" err="1"/>
              <a:t>дугаар</a:t>
            </a:r>
            <a:r>
              <a:rPr lang="en-US" dirty="0"/>
              <a:t> </a:t>
            </a:r>
            <a:r>
              <a:rPr lang="en-US" dirty="0" err="1"/>
              <a:t>сарын</a:t>
            </a:r>
            <a:r>
              <a:rPr lang="en-US" dirty="0"/>
              <a:t> 11-ны </a:t>
            </a:r>
            <a:r>
              <a:rPr lang="en-US" dirty="0" err="1"/>
              <a:t>өдрөөс</a:t>
            </a:r>
            <a:r>
              <a:rPr lang="en-US" dirty="0"/>
              <a:t> </a:t>
            </a:r>
            <a:r>
              <a:rPr lang="en-US" dirty="0" err="1"/>
              <a:t>эхлэн</a:t>
            </a:r>
            <a:r>
              <a:rPr lang="en-US" dirty="0"/>
              <a:t> </a:t>
            </a:r>
            <a:r>
              <a:rPr lang="en-US" dirty="0" err="1"/>
              <a:t>торгууль</a:t>
            </a:r>
            <a:r>
              <a:rPr lang="en-US" dirty="0"/>
              <a:t> </a:t>
            </a:r>
            <a:r>
              <a:rPr lang="en-US" dirty="0" err="1"/>
              <a:t>тооцно</a:t>
            </a:r>
            <a:r>
              <a:rPr lang="en-US" dirty="0"/>
              <a:t>.</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447800"/>
            <a:ext cx="9296400" cy="4572000"/>
          </a:xfrm>
        </p:spPr>
        <p:txBody>
          <a:bodyPr>
            <a:normAutofit fontScale="90000"/>
          </a:bodyPr>
          <a:lstStyle/>
          <a:p>
            <a:pPr algn="l"/>
            <a:r>
              <a:rPr lang="en-US" sz="3600" dirty="0">
                <a:latin typeface="Arial" pitchFamily="34" charset="0"/>
                <a:cs typeface="Arial" pitchFamily="34" charset="0"/>
              </a:rPr>
              <a:t>(</a:t>
            </a:r>
            <a:r>
              <a:rPr lang="en-US" sz="3600" dirty="0" smtClean="0">
                <a:latin typeface="Arial" pitchFamily="34" charset="0"/>
                <a:cs typeface="Arial" pitchFamily="34" charset="0"/>
              </a:rPr>
              <a:t>1566.3*0,</a:t>
            </a:r>
            <a:r>
              <a:rPr lang="mn-MN" sz="3600" dirty="0" smtClean="0">
                <a:latin typeface="Arial" pitchFamily="34" charset="0"/>
                <a:cs typeface="Arial" pitchFamily="34" charset="0"/>
              </a:rPr>
              <a:t>047</a:t>
            </a:r>
            <a:r>
              <a:rPr lang="en-US" sz="3600" dirty="0" smtClean="0">
                <a:latin typeface="Arial" pitchFamily="34" charset="0"/>
                <a:cs typeface="Arial" pitchFamily="34" charset="0"/>
              </a:rPr>
              <a:t>%*</a:t>
            </a:r>
            <a:r>
              <a:rPr lang="en-US" sz="3600" dirty="0">
                <a:latin typeface="Arial" pitchFamily="34" charset="0"/>
                <a:cs typeface="Arial" pitchFamily="34" charset="0"/>
              </a:rPr>
              <a:t>119хоног</a:t>
            </a:r>
            <a:r>
              <a:rPr lang="en-US" sz="3600" dirty="0" smtClean="0">
                <a:latin typeface="Arial" pitchFamily="34" charset="0"/>
                <a:cs typeface="Arial" pitchFamily="34" charset="0"/>
              </a:rPr>
              <a:t>)=8</a:t>
            </a:r>
            <a:r>
              <a:rPr lang="mn-MN" sz="3600" dirty="0" smtClean="0">
                <a:latin typeface="Arial" pitchFamily="34" charset="0"/>
                <a:cs typeface="Arial" pitchFamily="34" charset="0"/>
              </a:rPr>
              <a:t>7</a:t>
            </a:r>
            <a:r>
              <a:rPr lang="en-US" sz="3600" dirty="0" smtClean="0">
                <a:latin typeface="Arial" pitchFamily="34" charset="0"/>
                <a:cs typeface="Arial" pitchFamily="34" charset="0"/>
              </a:rPr>
              <a:t>.</a:t>
            </a:r>
            <a:r>
              <a:rPr lang="mn-MN" sz="3600" dirty="0" smtClean="0">
                <a:latin typeface="Arial" pitchFamily="34" charset="0"/>
                <a:cs typeface="Arial" pitchFamily="34" charset="0"/>
              </a:rPr>
              <a:t>6</a:t>
            </a:r>
            <a:r>
              <a:rPr lang="en-US" sz="3600" dirty="0" err="1" smtClean="0">
                <a:latin typeface="Arial" pitchFamily="34" charset="0"/>
                <a:cs typeface="Arial" pitchFamily="34" charset="0"/>
              </a:rPr>
              <a:t>мян.төг-ийн</a:t>
            </a:r>
            <a:r>
              <a:rPr lang="en-US" sz="3600" dirty="0" smtClean="0">
                <a:latin typeface="Arial" pitchFamily="34" charset="0"/>
                <a:cs typeface="Arial" pitchFamily="34" charset="0"/>
              </a:rPr>
              <a:t> </a:t>
            </a:r>
            <a:r>
              <a:rPr lang="en-US" sz="3600" dirty="0" err="1">
                <a:latin typeface="Arial" pitchFamily="34" charset="0"/>
                <a:cs typeface="Arial" pitchFamily="34" charset="0"/>
              </a:rPr>
              <a:t>торгууль</a:t>
            </a:r>
            <a:r>
              <a:rPr lang="en-US" sz="3600" dirty="0">
                <a:latin typeface="Arial" pitchFamily="34" charset="0"/>
                <a:cs typeface="Arial" pitchFamily="34" charset="0"/>
              </a:rPr>
              <a:t>. </a:t>
            </a:r>
            <a:r>
              <a:rPr lang="en-US" sz="3600" dirty="0" err="1">
                <a:latin typeface="Arial" pitchFamily="34" charset="0"/>
                <a:cs typeface="Arial" pitchFamily="34" charset="0"/>
              </a:rPr>
              <a:t>Энэ</a:t>
            </a:r>
            <a:r>
              <a:rPr lang="en-US" sz="3600" dirty="0">
                <a:latin typeface="Arial" pitchFamily="34" charset="0"/>
                <a:cs typeface="Arial" pitchFamily="34" charset="0"/>
              </a:rPr>
              <a:t> </a:t>
            </a:r>
            <a:r>
              <a:rPr lang="en-US" sz="3600" dirty="0" err="1">
                <a:latin typeface="Arial" pitchFamily="34" charset="0"/>
                <a:cs typeface="Arial" pitchFamily="34" charset="0"/>
              </a:rPr>
              <a:t>нь</a:t>
            </a:r>
            <a:r>
              <a:rPr lang="en-US" sz="3600" dirty="0">
                <a:latin typeface="Arial" pitchFamily="34" charset="0"/>
                <a:cs typeface="Arial" pitchFamily="34" charset="0"/>
              </a:rPr>
              <a:t> </a:t>
            </a:r>
            <a:r>
              <a:rPr lang="en-US" sz="3600" dirty="0" smtClean="0">
                <a:latin typeface="Arial" pitchFamily="34" charset="0"/>
                <a:cs typeface="Arial" pitchFamily="34" charset="0"/>
              </a:rPr>
              <a:t>20</a:t>
            </a:r>
            <a:r>
              <a:rPr lang="mn-MN" sz="3600" dirty="0" smtClean="0">
                <a:latin typeface="Arial" pitchFamily="34" charset="0"/>
                <a:cs typeface="Arial" pitchFamily="34" charset="0"/>
              </a:rPr>
              <a:t>12</a:t>
            </a:r>
            <a:r>
              <a:rPr lang="en-US" sz="3600" dirty="0" smtClean="0">
                <a:latin typeface="Arial" pitchFamily="34" charset="0"/>
                <a:cs typeface="Arial" pitchFamily="34" charset="0"/>
              </a:rPr>
              <a:t>.2.11-нээс 20</a:t>
            </a:r>
            <a:r>
              <a:rPr lang="mn-MN" sz="3600" dirty="0" smtClean="0">
                <a:latin typeface="Arial" pitchFamily="34" charset="0"/>
                <a:cs typeface="Arial" pitchFamily="34" charset="0"/>
              </a:rPr>
              <a:t>12</a:t>
            </a:r>
            <a:r>
              <a:rPr lang="en-US" sz="3600" dirty="0" smtClean="0">
                <a:latin typeface="Arial" pitchFamily="34" charset="0"/>
                <a:cs typeface="Arial" pitchFamily="34" charset="0"/>
              </a:rPr>
              <a:t>.5.31 </a:t>
            </a:r>
            <a:r>
              <a:rPr lang="en-US" sz="3600" dirty="0" err="1">
                <a:latin typeface="Arial" pitchFamily="34" charset="0"/>
                <a:cs typeface="Arial" pitchFamily="34" charset="0"/>
              </a:rPr>
              <a:t>хүртэлх</a:t>
            </a:r>
            <a:r>
              <a:rPr lang="en-US" sz="3600" dirty="0">
                <a:latin typeface="Arial" pitchFamily="34" charset="0"/>
                <a:cs typeface="Arial" pitchFamily="34" charset="0"/>
              </a:rPr>
              <a:t> </a:t>
            </a:r>
            <a:r>
              <a:rPr lang="en-US" sz="3600" dirty="0" err="1">
                <a:latin typeface="Arial" pitchFamily="34" charset="0"/>
                <a:cs typeface="Arial" pitchFamily="34" charset="0"/>
              </a:rPr>
              <a:t>хугацааны</a:t>
            </a:r>
            <a:r>
              <a:rPr lang="en-US" sz="3600" dirty="0">
                <a:latin typeface="Arial" pitchFamily="34" charset="0"/>
                <a:cs typeface="Arial" pitchFamily="34" charset="0"/>
              </a:rPr>
              <a:t> </a:t>
            </a:r>
            <a:r>
              <a:rPr lang="en-US" sz="3600" dirty="0" err="1">
                <a:latin typeface="Arial" pitchFamily="34" charset="0"/>
                <a:cs typeface="Arial" pitchFamily="34" charset="0"/>
              </a:rPr>
              <a:t>торгууль</a:t>
            </a:r>
            <a:r>
              <a:rPr lang="en-US" sz="3600" dirty="0">
                <a:latin typeface="Arial" pitchFamily="34" charset="0"/>
                <a:cs typeface="Arial" pitchFamily="34" charset="0"/>
              </a:rPr>
              <a:t> </a:t>
            </a:r>
            <a:r>
              <a:rPr lang="en-US" sz="3600" dirty="0" err="1">
                <a:latin typeface="Arial" pitchFamily="34" charset="0"/>
                <a:cs typeface="Arial" pitchFamily="34" charset="0"/>
              </a:rPr>
              <a:t>юм</a:t>
            </a:r>
            <a:r>
              <a:rPr lang="en-US" sz="3600" dirty="0" smtClean="0">
                <a:latin typeface="Arial" pitchFamily="34" charset="0"/>
                <a:cs typeface="Arial" pitchFamily="34" charset="0"/>
              </a:rPr>
              <a:t>.</a:t>
            </a:r>
            <a:r>
              <a:rPr lang="en-US" sz="3600" dirty="0">
                <a:latin typeface="Arial" pitchFamily="34" charset="0"/>
                <a:cs typeface="Arial" pitchFamily="34" charset="0"/>
              </a:rPr>
              <a:t/>
            </a:r>
            <a:br>
              <a:rPr lang="en-US" sz="3600" dirty="0">
                <a:latin typeface="Arial" pitchFamily="34" charset="0"/>
                <a:cs typeface="Arial" pitchFamily="34" charset="0"/>
              </a:rPr>
            </a:br>
            <a:r>
              <a:rPr lang="en-US" sz="3600" dirty="0" smtClean="0">
                <a:latin typeface="Arial" pitchFamily="34" charset="0"/>
                <a:cs typeface="Arial" pitchFamily="34" charset="0"/>
              </a:rPr>
              <a:t>1566.3</a:t>
            </a:r>
            <a:r>
              <a:rPr lang="mn-MN" sz="3600" dirty="0">
                <a:latin typeface="Arial" pitchFamily="34" charset="0"/>
                <a:cs typeface="Arial" pitchFamily="34" charset="0"/>
              </a:rPr>
              <a:t>-</a:t>
            </a:r>
            <a:r>
              <a:rPr lang="en-US" sz="3600" dirty="0" smtClean="0">
                <a:latin typeface="Arial" pitchFamily="34" charset="0"/>
                <a:cs typeface="Arial" pitchFamily="34" charset="0"/>
              </a:rPr>
              <a:t>500.0</a:t>
            </a:r>
            <a:r>
              <a:rPr lang="en-US" sz="3600" dirty="0">
                <a:latin typeface="Arial" pitchFamily="34" charset="0"/>
                <a:cs typeface="Arial" pitchFamily="34" charset="0"/>
              </a:rPr>
              <a:t>=(</a:t>
            </a:r>
            <a:r>
              <a:rPr lang="en-US" sz="3600" dirty="0" smtClean="0">
                <a:latin typeface="Arial" pitchFamily="34" charset="0"/>
                <a:cs typeface="Arial" pitchFamily="34" charset="0"/>
              </a:rPr>
              <a:t>1066.3*0,</a:t>
            </a:r>
            <a:r>
              <a:rPr lang="mn-MN" sz="3600" dirty="0" smtClean="0">
                <a:latin typeface="Arial" pitchFamily="34" charset="0"/>
                <a:cs typeface="Arial" pitchFamily="34" charset="0"/>
              </a:rPr>
              <a:t>047</a:t>
            </a:r>
            <a:r>
              <a:rPr lang="en-US" sz="3600" dirty="0" smtClean="0">
                <a:latin typeface="Arial" pitchFamily="34" charset="0"/>
                <a:cs typeface="Arial" pitchFamily="34" charset="0"/>
              </a:rPr>
              <a:t>%*</a:t>
            </a:r>
            <a:r>
              <a:rPr lang="en-US" sz="3600" dirty="0">
                <a:latin typeface="Arial" pitchFamily="34" charset="0"/>
                <a:cs typeface="Arial" pitchFamily="34" charset="0"/>
              </a:rPr>
              <a:t>31</a:t>
            </a:r>
            <a:r>
              <a:rPr lang="en-US" sz="3600" dirty="0" smtClean="0">
                <a:latin typeface="Arial" pitchFamily="34" charset="0"/>
                <a:cs typeface="Arial" pitchFamily="34" charset="0"/>
              </a:rPr>
              <a:t>)=</a:t>
            </a:r>
            <a:r>
              <a:rPr lang="mn-MN" sz="3600" dirty="0" smtClean="0">
                <a:latin typeface="Arial" pitchFamily="34" charset="0"/>
                <a:cs typeface="Arial" pitchFamily="34" charset="0"/>
              </a:rPr>
              <a:t>15.54</a:t>
            </a:r>
            <a:r>
              <a:rPr lang="en-US" sz="3600" dirty="0" err="1" smtClean="0">
                <a:latin typeface="Arial" pitchFamily="34" charset="0"/>
                <a:cs typeface="Arial" pitchFamily="34" charset="0"/>
              </a:rPr>
              <a:t>мян.төгийн</a:t>
            </a:r>
            <a:r>
              <a:rPr lang="en-US" sz="3600" dirty="0" smtClean="0">
                <a:latin typeface="Arial" pitchFamily="34" charset="0"/>
                <a:cs typeface="Arial" pitchFamily="34" charset="0"/>
              </a:rPr>
              <a:t> </a:t>
            </a:r>
            <a:r>
              <a:rPr lang="en-US" sz="3600" dirty="0" err="1">
                <a:latin typeface="Arial" pitchFamily="34" charset="0"/>
                <a:cs typeface="Arial" pitchFamily="34" charset="0"/>
              </a:rPr>
              <a:t>торгууль</a:t>
            </a:r>
            <a:r>
              <a:rPr lang="en-US" sz="3600" dirty="0">
                <a:latin typeface="Arial" pitchFamily="34" charset="0"/>
                <a:cs typeface="Arial" pitchFamily="34" charset="0"/>
              </a:rPr>
              <a:t>. </a:t>
            </a:r>
            <a:r>
              <a:rPr lang="en-US" sz="3600" dirty="0" err="1">
                <a:latin typeface="Arial" pitchFamily="34" charset="0"/>
                <a:cs typeface="Arial" pitchFamily="34" charset="0"/>
              </a:rPr>
              <a:t>Энэ</a:t>
            </a:r>
            <a:r>
              <a:rPr lang="en-US" sz="3600" dirty="0">
                <a:latin typeface="Arial" pitchFamily="34" charset="0"/>
                <a:cs typeface="Arial" pitchFamily="34" charset="0"/>
              </a:rPr>
              <a:t> </a:t>
            </a:r>
            <a:r>
              <a:rPr lang="en-US" sz="3600" dirty="0" err="1">
                <a:latin typeface="Arial" pitchFamily="34" charset="0"/>
                <a:cs typeface="Arial" pitchFamily="34" charset="0"/>
              </a:rPr>
              <a:t>нь</a:t>
            </a:r>
            <a:r>
              <a:rPr lang="en-US" sz="3600" dirty="0">
                <a:latin typeface="Arial" pitchFamily="34" charset="0"/>
                <a:cs typeface="Arial" pitchFamily="34" charset="0"/>
              </a:rPr>
              <a:t> 500 </a:t>
            </a:r>
            <a:r>
              <a:rPr lang="en-US" sz="3600" dirty="0" err="1">
                <a:latin typeface="Arial" pitchFamily="34" charset="0"/>
                <a:cs typeface="Arial" pitchFamily="34" charset="0"/>
              </a:rPr>
              <a:t>мян.төгрөг</a:t>
            </a:r>
            <a:r>
              <a:rPr lang="en-US" sz="3600" dirty="0">
                <a:latin typeface="Arial" pitchFamily="34" charset="0"/>
                <a:cs typeface="Arial" pitchFamily="34" charset="0"/>
              </a:rPr>
              <a:t> </a:t>
            </a:r>
            <a:r>
              <a:rPr lang="en-US" sz="3600" dirty="0" err="1">
                <a:latin typeface="Arial" pitchFamily="34" charset="0"/>
                <a:cs typeface="Arial" pitchFamily="34" charset="0"/>
              </a:rPr>
              <a:t>төлснөөс</a:t>
            </a:r>
            <a:r>
              <a:rPr lang="en-US" sz="3600" dirty="0">
                <a:latin typeface="Arial" pitchFamily="34" charset="0"/>
                <a:cs typeface="Arial" pitchFamily="34" charset="0"/>
              </a:rPr>
              <a:t> </a:t>
            </a:r>
            <a:r>
              <a:rPr lang="en-US" sz="3600" dirty="0" err="1">
                <a:latin typeface="Arial" pitchFamily="34" charset="0"/>
                <a:cs typeface="Arial" pitchFamily="34" charset="0"/>
              </a:rPr>
              <a:t>хойш</a:t>
            </a:r>
            <a:r>
              <a:rPr lang="en-US" sz="3600" dirty="0">
                <a:latin typeface="Arial" pitchFamily="34" charset="0"/>
                <a:cs typeface="Arial" pitchFamily="34" charset="0"/>
              </a:rPr>
              <a:t> </a:t>
            </a:r>
            <a:r>
              <a:rPr lang="en-US" sz="3600" dirty="0" err="1">
                <a:latin typeface="Arial" pitchFamily="34" charset="0"/>
                <a:cs typeface="Arial" pitchFamily="34" charset="0"/>
              </a:rPr>
              <a:t>үлдсэн</a:t>
            </a:r>
            <a:r>
              <a:rPr lang="en-US" sz="3600" dirty="0">
                <a:latin typeface="Arial" pitchFamily="34" charset="0"/>
                <a:cs typeface="Arial" pitchFamily="34" charset="0"/>
              </a:rPr>
              <a:t> </a:t>
            </a:r>
            <a:r>
              <a:rPr lang="en-US" sz="3600" dirty="0" err="1">
                <a:latin typeface="Arial" pitchFamily="34" charset="0"/>
                <a:cs typeface="Arial" pitchFamily="34" charset="0"/>
              </a:rPr>
              <a:t>хугацааны</a:t>
            </a:r>
            <a:r>
              <a:rPr lang="en-US" sz="3600" dirty="0">
                <a:latin typeface="Arial" pitchFamily="34" charset="0"/>
                <a:cs typeface="Arial" pitchFamily="34" charset="0"/>
              </a:rPr>
              <a:t> </a:t>
            </a:r>
            <a:r>
              <a:rPr lang="en-US" sz="3600" dirty="0" err="1">
                <a:latin typeface="Arial" pitchFamily="34" charset="0"/>
                <a:cs typeface="Arial" pitchFamily="34" charset="0"/>
              </a:rPr>
              <a:t>торгууль</a:t>
            </a:r>
            <a:r>
              <a:rPr lang="en-US" sz="3600" dirty="0">
                <a:latin typeface="Arial" pitchFamily="34" charset="0"/>
                <a:cs typeface="Arial" pitchFamily="34" charset="0"/>
              </a:rPr>
              <a:t> </a:t>
            </a:r>
            <a:r>
              <a:rPr lang="en-US" sz="3600" dirty="0" err="1">
                <a:latin typeface="Arial" pitchFamily="34" charset="0"/>
                <a:cs typeface="Arial" pitchFamily="34" charset="0"/>
              </a:rPr>
              <a:t>юм</a:t>
            </a:r>
            <a:r>
              <a:rPr lang="en-US" sz="3600" dirty="0" smtClean="0">
                <a:latin typeface="Arial" pitchFamily="34" charset="0"/>
                <a:cs typeface="Arial" pitchFamily="34" charset="0"/>
              </a:rPr>
              <a:t>.</a:t>
            </a:r>
            <a:r>
              <a:rPr lang="en-US" sz="3600" dirty="0">
                <a:latin typeface="Arial" pitchFamily="34" charset="0"/>
                <a:cs typeface="Arial" pitchFamily="34" charset="0"/>
              </a:rPr>
              <a:t/>
            </a:r>
            <a:br>
              <a:rPr lang="en-US" sz="3600" dirty="0">
                <a:latin typeface="Arial" pitchFamily="34" charset="0"/>
                <a:cs typeface="Arial" pitchFamily="34" charset="0"/>
              </a:rPr>
            </a:br>
            <a:endParaRPr lang="en-US" sz="3600" dirty="0">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4953000"/>
          </a:xfrm>
        </p:spPr>
        <p:txBody>
          <a:bodyPr/>
          <a:lstStyle/>
          <a:p>
            <a:r>
              <a:rPr lang="en-US" dirty="0" err="1" smtClean="0">
                <a:latin typeface="Arial" pitchFamily="34" charset="0"/>
                <a:cs typeface="Arial" pitchFamily="34" charset="0"/>
              </a:rPr>
              <a:t>Энэ</a:t>
            </a:r>
            <a:r>
              <a:rPr lang="en-US" dirty="0" smtClean="0">
                <a:latin typeface="Arial" pitchFamily="34" charset="0"/>
                <a:cs typeface="Arial" pitchFamily="34" charset="0"/>
              </a:rPr>
              <a:t> </a:t>
            </a:r>
            <a:r>
              <a:rPr lang="en-US" dirty="0" err="1" smtClean="0">
                <a:latin typeface="Arial" pitchFamily="34" charset="0"/>
                <a:cs typeface="Arial" pitchFamily="34" charset="0"/>
              </a:rPr>
              <a:t>тохиолдолд</a:t>
            </a:r>
            <a:r>
              <a:rPr lang="en-US" dirty="0" smtClean="0">
                <a:latin typeface="Arial" pitchFamily="34" charset="0"/>
                <a:cs typeface="Arial" pitchFamily="34" charset="0"/>
              </a:rPr>
              <a:t> </a:t>
            </a:r>
            <a:r>
              <a:rPr lang="en-US" dirty="0" err="1" smtClean="0">
                <a:latin typeface="Arial" pitchFamily="34" charset="0"/>
                <a:cs typeface="Arial" pitchFamily="34" charset="0"/>
              </a:rPr>
              <a:t>татвар</a:t>
            </a:r>
            <a:r>
              <a:rPr lang="en-US" dirty="0" smtClean="0">
                <a:latin typeface="Arial" pitchFamily="34" charset="0"/>
                <a:cs typeface="Arial" pitchFamily="34" charset="0"/>
              </a:rPr>
              <a:t> </a:t>
            </a:r>
            <a:r>
              <a:rPr lang="en-US" dirty="0" err="1" smtClean="0">
                <a:latin typeface="Arial" pitchFamily="34" charset="0"/>
                <a:cs typeface="Arial" pitchFamily="34" charset="0"/>
              </a:rPr>
              <a:t>төлөгч</a:t>
            </a:r>
            <a:r>
              <a:rPr lang="en-US" dirty="0" smtClean="0">
                <a:latin typeface="Arial" pitchFamily="34" charset="0"/>
                <a:cs typeface="Arial" pitchFamily="34" charset="0"/>
              </a:rPr>
              <a:t> </a:t>
            </a:r>
            <a:r>
              <a:rPr lang="en-US" dirty="0" err="1" smtClean="0">
                <a:latin typeface="Arial" pitchFamily="34" charset="0"/>
                <a:cs typeface="Arial" pitchFamily="34" charset="0"/>
              </a:rPr>
              <a:t>татвараа</a:t>
            </a:r>
            <a:r>
              <a:rPr lang="en-US" dirty="0" smtClean="0">
                <a:latin typeface="Arial" pitchFamily="34" charset="0"/>
                <a:cs typeface="Arial" pitchFamily="34" charset="0"/>
              </a:rPr>
              <a:t> </a:t>
            </a:r>
            <a:r>
              <a:rPr lang="en-US" dirty="0" err="1" smtClean="0">
                <a:latin typeface="Arial" pitchFamily="34" charset="0"/>
                <a:cs typeface="Arial" pitchFamily="34" charset="0"/>
              </a:rPr>
              <a:t>хуульд</a:t>
            </a:r>
            <a:r>
              <a:rPr lang="en-US" dirty="0" smtClean="0">
                <a:latin typeface="Arial" pitchFamily="34" charset="0"/>
                <a:cs typeface="Arial" pitchFamily="34" charset="0"/>
              </a:rPr>
              <a:t> </a:t>
            </a:r>
            <a:r>
              <a:rPr lang="en-US" dirty="0" err="1" smtClean="0">
                <a:latin typeface="Arial" pitchFamily="34" charset="0"/>
                <a:cs typeface="Arial" pitchFamily="34" charset="0"/>
              </a:rPr>
              <a:t>заасан</a:t>
            </a:r>
            <a:r>
              <a:rPr lang="en-US" dirty="0" smtClean="0">
                <a:latin typeface="Arial" pitchFamily="34" charset="0"/>
                <a:cs typeface="Arial" pitchFamily="34" charset="0"/>
              </a:rPr>
              <a:t> </a:t>
            </a:r>
            <a:r>
              <a:rPr lang="en-US" dirty="0" err="1" smtClean="0">
                <a:latin typeface="Arial" pitchFamily="34" charset="0"/>
                <a:cs typeface="Arial" pitchFamily="34" charset="0"/>
              </a:rPr>
              <a:t>хугацаанд</a:t>
            </a:r>
            <a:r>
              <a:rPr lang="en-US" dirty="0" smtClean="0">
                <a:latin typeface="Arial" pitchFamily="34" charset="0"/>
                <a:cs typeface="Arial" pitchFamily="34" charset="0"/>
              </a:rPr>
              <a:t> </a:t>
            </a:r>
            <a:r>
              <a:rPr lang="en-US" dirty="0" err="1" smtClean="0">
                <a:latin typeface="Arial" pitchFamily="34" charset="0"/>
                <a:cs typeface="Arial" pitchFamily="34" charset="0"/>
              </a:rPr>
              <a:t>төлөөгүй</a:t>
            </a:r>
            <a:r>
              <a:rPr lang="en-US" dirty="0" smtClean="0">
                <a:latin typeface="Arial" pitchFamily="34" charset="0"/>
                <a:cs typeface="Arial" pitchFamily="34" charset="0"/>
              </a:rPr>
              <a:t> 4 </a:t>
            </a:r>
            <a:r>
              <a:rPr lang="en-US" dirty="0" err="1" smtClean="0">
                <a:latin typeface="Arial" pitchFamily="34" charset="0"/>
                <a:cs typeface="Arial" pitchFamily="34" charset="0"/>
              </a:rPr>
              <a:t>сар</a:t>
            </a:r>
            <a:r>
              <a:rPr lang="en-US" dirty="0" smtClean="0">
                <a:latin typeface="Arial" pitchFamily="34" charset="0"/>
                <a:cs typeface="Arial" pitchFamily="34" charset="0"/>
              </a:rPr>
              <a:t> 20 </a:t>
            </a:r>
            <a:r>
              <a:rPr lang="en-US" dirty="0" err="1" smtClean="0">
                <a:latin typeface="Arial" pitchFamily="34" charset="0"/>
                <a:cs typeface="Arial" pitchFamily="34" charset="0"/>
              </a:rPr>
              <a:t>хоногт</a:t>
            </a:r>
            <a:r>
              <a:rPr lang="en-US" dirty="0" smtClean="0">
                <a:latin typeface="Arial" pitchFamily="34" charset="0"/>
                <a:cs typeface="Arial" pitchFamily="34" charset="0"/>
              </a:rPr>
              <a:t> </a:t>
            </a:r>
            <a:r>
              <a:rPr lang="en-US" dirty="0" err="1" smtClean="0">
                <a:latin typeface="Arial" pitchFamily="34" charset="0"/>
                <a:cs typeface="Arial" pitchFamily="34" charset="0"/>
              </a:rPr>
              <a:t>үндсэн</a:t>
            </a:r>
            <a:r>
              <a:rPr lang="en-US" dirty="0" smtClean="0">
                <a:latin typeface="Arial" pitchFamily="34" charset="0"/>
                <a:cs typeface="Arial" pitchFamily="34" charset="0"/>
              </a:rPr>
              <a:t> </a:t>
            </a:r>
            <a:r>
              <a:rPr lang="en-US" dirty="0" err="1" smtClean="0">
                <a:latin typeface="Arial" pitchFamily="34" charset="0"/>
                <a:cs typeface="Arial" pitchFamily="34" charset="0"/>
              </a:rPr>
              <a:t>өр</a:t>
            </a:r>
            <a:r>
              <a:rPr lang="en-US" dirty="0" smtClean="0">
                <a:latin typeface="Arial" pitchFamily="34" charset="0"/>
                <a:cs typeface="Arial" pitchFamily="34" charset="0"/>
              </a:rPr>
              <a:t> </a:t>
            </a:r>
            <a:r>
              <a:rPr lang="en-US" dirty="0" err="1" smtClean="0">
                <a:latin typeface="Arial" pitchFamily="34" charset="0"/>
                <a:cs typeface="Arial" pitchFamily="34" charset="0"/>
              </a:rPr>
              <a:t>дээрээ</a:t>
            </a:r>
            <a:r>
              <a:rPr lang="en-US" dirty="0" smtClean="0">
                <a:latin typeface="Arial" pitchFamily="34" charset="0"/>
                <a:cs typeface="Arial" pitchFamily="34" charset="0"/>
              </a:rPr>
              <a:t> </a:t>
            </a:r>
            <a:r>
              <a:rPr lang="en-US" dirty="0" err="1" smtClean="0">
                <a:latin typeface="Arial" pitchFamily="34" charset="0"/>
                <a:cs typeface="Arial" pitchFamily="34" charset="0"/>
              </a:rPr>
              <a:t>нэмж</a:t>
            </a:r>
            <a:r>
              <a:rPr lang="en-US" dirty="0" smtClean="0">
                <a:latin typeface="Arial" pitchFamily="34" charset="0"/>
                <a:cs typeface="Arial" pitchFamily="34" charset="0"/>
              </a:rPr>
              <a:t>,</a:t>
            </a:r>
            <a:r>
              <a:rPr lang="mn-MN" dirty="0" smtClean="0">
                <a:latin typeface="Arial" pitchFamily="34" charset="0"/>
                <a:cs typeface="Arial" pitchFamily="34" charset="0"/>
              </a:rPr>
              <a:t> 103.14 </a:t>
            </a:r>
            <a:r>
              <a:rPr lang="en-US" dirty="0" err="1" smtClean="0">
                <a:latin typeface="Arial" pitchFamily="34" charset="0"/>
                <a:cs typeface="Arial" pitchFamily="34" charset="0"/>
              </a:rPr>
              <a:t>мян.төгрөгийн</a:t>
            </a:r>
            <a:r>
              <a:rPr lang="en-US" dirty="0" smtClean="0">
                <a:latin typeface="Arial" pitchFamily="34" charset="0"/>
                <a:cs typeface="Arial" pitchFamily="34" charset="0"/>
              </a:rPr>
              <a:t> </a:t>
            </a:r>
            <a:r>
              <a:rPr lang="en-US" dirty="0" err="1" smtClean="0">
                <a:latin typeface="Arial" pitchFamily="34" charset="0"/>
                <a:cs typeface="Arial" pitchFamily="34" charset="0"/>
              </a:rPr>
              <a:t>торгууль</a:t>
            </a:r>
            <a:r>
              <a:rPr lang="en-US" dirty="0" smtClean="0">
                <a:latin typeface="Arial" pitchFamily="34" charset="0"/>
                <a:cs typeface="Arial" pitchFamily="34" charset="0"/>
              </a:rPr>
              <a:t> </a:t>
            </a:r>
            <a:r>
              <a:rPr lang="en-US" dirty="0" err="1" smtClean="0">
                <a:latin typeface="Arial" pitchFamily="34" charset="0"/>
                <a:cs typeface="Arial" pitchFamily="34" charset="0"/>
              </a:rPr>
              <a:t>төлсөн</a:t>
            </a:r>
            <a:r>
              <a:rPr lang="en-US" dirty="0" smtClean="0">
                <a:latin typeface="Arial" pitchFamily="34" charset="0"/>
                <a:cs typeface="Arial" pitchFamily="34" charset="0"/>
              </a:rPr>
              <a:t> </a:t>
            </a:r>
            <a:r>
              <a:rPr lang="en-US" dirty="0" err="1" smtClean="0">
                <a:latin typeface="Arial" pitchFamily="34" charset="0"/>
                <a:cs typeface="Arial" pitchFamily="34" charset="0"/>
              </a:rPr>
              <a:t>байна</a:t>
            </a:r>
            <a:r>
              <a:rPr lang="en-US" dirty="0" smtClean="0">
                <a:latin typeface="Arial" pitchFamily="34" charset="0"/>
                <a:cs typeface="Arial" pitchFamily="34" charset="0"/>
              </a:rPr>
              <a: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r>
              <a:rPr lang="mn-MN" sz="6000" dirty="0" smtClean="0">
                <a:latin typeface="Arial" pitchFamily="34" charset="0"/>
                <a:cs typeface="Arial" pitchFamily="34" charset="0"/>
              </a:rPr>
              <a:t>Анхаарал тавьсанд баярлалаа</a:t>
            </a:r>
            <a:endParaRPr lang="en-US" sz="6000" dirty="0">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423</TotalTime>
  <Words>543</Words>
  <Application>Microsoft Office PowerPoint</Application>
  <PresentationFormat>On-screen Show (4:3)</PresentationFormat>
  <Paragraphs>30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Verve</vt:lpstr>
      <vt:lpstr>Татварын өрийн үлдэгдэлд торгууль, алданги ногдуулах нь</vt:lpstr>
      <vt:lpstr>Агуулга</vt:lpstr>
      <vt:lpstr>Журмын зорилго</vt:lpstr>
      <vt:lpstr>Татварын өрийн үлдэгдэлд алданги тооцох хугацааг Татварын ерөнхий хуулийн 60.3.1-д зааснаар тодорхойлно.  -Хугацаанд төлөөгүй татварын өрийн үлдэгдэлд тооцох алдангийг Татварын ерөнхий хуулийн 60.2-д заасан хувь хэмжээгээр мөн хуулийн 74.3 дугаар заалтын дагуу ногдуулна.  </vt:lpstr>
      <vt:lpstr>Хугацаанд нь төлөөгүй татварын өрийн үлдэгдэлд торгууль, алданги тооцох, ногдуулалтын акт үйлдэх</vt:lpstr>
      <vt:lpstr>Татварын хяналт шалгалтаар илэрсэн зөрчилд нөхөн татвар, хүү(НӨАТ-ын нөхөн татварт), торгууль, алдангийг Татварын улсын байцаагчийн актаар ногдуулж, төлбөр тогтоосон актыг татвар төлөгчид гардуулсан өдрөөс хойш 15 хүртэл хоногт төлөгдөөгүй бол зөвхөн нөхөн татварын дүнгээс торгууль, алданги(алдангийг нөхөн татварын 50% хүртэл) тооцоолно. </vt:lpstr>
      <vt:lpstr>Хугацаанд нь төлөөгүй татварын өрийн үлдэгдэлд ногдох торгууль, алданги нь ‘Debtmanagement’  программаас тухайн татвар төлөгчид татварын төрөл бүрээр тооцогдож гарна.</vt:lpstr>
      <vt:lpstr>Татварын өрийн үлдэгдэлд торгууль, алданги ногдуулалтыг зогсоох үндэслэл </vt:lpstr>
      <vt:lpstr>-Татварын албанаас татварын өр төлөх хугацааг сунгасан тохиолдолд хугацааг сунгасан өдрөөс төлөх өдөр хүртэлх хугацаанд торгууль ногдуулахгүй.</vt:lpstr>
      <vt:lpstr>Монгол Улсын Засгийн газрын 2011 оны 02 дугаар сарын 09-ны өдрийн 35 дугаар тогтоолоор хугацаандаа төлөөгүй татварын өрийн үлдэгдэлд тооцох татварын алдангийн хувь хэмжээг шинэчиллээ.</vt:lpstr>
      <vt:lpstr>Татварын алданги тооцох хувь хэмжээ 2012 онд хоног тутамд 0.047 хувиар ногдуулахаар тогтсон байна. Татварын ерөнхий хуулийн 74 дүгээр зүйлийн 74.2-д: " Татварыг хугацаанд нь төлөөгүй бол төлөгдөөгүй татварын дүнд хугацаа хэтэрсэн хоног тутамд 0.1 хувьтай тэнцэх хэмжээний торгууль ногдуулна"</vt:lpstr>
      <vt:lpstr>мөн хуулийн 74.3-д: "Энэ хуулийн ... 74.2-т заасны дагуу 0.047 хувиар хугацаанд нь төлөөгүй татварт алданги тооцох бөгөөд уг алдангийн хэмжээ нь: ...татварын үнийн дүнгийн 50 хувиас хэтрэхээргүй байна" гэж заасныг</vt:lpstr>
      <vt:lpstr>Татварын ерөнхий газрын даргын 2010 оны 11 дүгээр сарын 02-ны 578 дугаар тушаалаар батлагдсан "Татварын өрийн үлдэгдэлд торгууль, алданги тооцох, ногдуулах журам"-ыг баримтлан татвар хураалтын /хэлтэс/ тасгийн Татварын улсын байцаагч нар </vt:lpstr>
      <vt:lpstr>"Татварын улсын байцаагчийн акт"-аар торгууль, алдангийн ногдуулалт хийж татварын өрийн хамт төсөвт оруулах үүрэгтэй.</vt:lpstr>
      <vt:lpstr>Татварын ерөнхий газрын Мэдээлэл, технологийн төв татварын өрийн болон алданги тооцох програмыг боловсруулж дууссан бөгөөд 2012 оны 12 дугаар сарын 01-нээс эхлэн төлөгдөөгүй өрийн үлдэгдэлд програмын аргаар торгууль, алданги тооцож акт бичигдэн хүргэгдэх болж байна. </vt:lpstr>
      <vt:lpstr>Жишээ</vt:lpstr>
      <vt:lpstr>(1566.3*0,047%*119хоног)=87.6мян.төг-ийн торгууль. Энэ нь 2012.2.11-нээс 2012.5.31 хүртэлх хугацааны торгууль юм. 1566.3-500.0=(1066.3*0,047%*31)=15.54мян.төгийн торгууль. Энэ нь 500 мян.төгрөг төлснөөс хойш үлдсэн хугацааны торгууль юм. </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Татварын өрийн үлдэгдэлд торгууль, алданги ногдуулах нь</dc:title>
  <dc:creator>User</dc:creator>
  <cp:lastModifiedBy>User</cp:lastModifiedBy>
  <cp:revision>21</cp:revision>
  <dcterms:created xsi:type="dcterms:W3CDTF">2013-05-12T16:00:27Z</dcterms:created>
  <dcterms:modified xsi:type="dcterms:W3CDTF">2013-05-12T23:04:22Z</dcterms:modified>
</cp:coreProperties>
</file>