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105"/>
  </p:notesMasterIdLst>
  <p:sldIdLst>
    <p:sldId id="257" r:id="rId2"/>
    <p:sldId id="258"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1" r:id="rId91"/>
    <p:sldId id="352" r:id="rId92"/>
    <p:sldId id="353" r:id="rId93"/>
    <p:sldId id="354" r:id="rId94"/>
    <p:sldId id="355" r:id="rId95"/>
    <p:sldId id="356" r:id="rId96"/>
    <p:sldId id="357" r:id="rId97"/>
    <p:sldId id="358" r:id="rId98"/>
    <p:sldId id="360" r:id="rId99"/>
    <p:sldId id="361" r:id="rId100"/>
    <p:sldId id="362" r:id="rId101"/>
    <p:sldId id="364" r:id="rId102"/>
    <p:sldId id="365" r:id="rId103"/>
    <p:sldId id="366"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2A8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1021" autoAdjust="0"/>
  </p:normalViewPr>
  <p:slideViewPr>
    <p:cSldViewPr>
      <p:cViewPr varScale="1">
        <p:scale>
          <a:sx n="67" d="100"/>
          <a:sy n="67" d="100"/>
        </p:scale>
        <p:origin x="-60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4D8051-6E5D-4A71-90B6-4D26C88CB2E2}" type="datetimeFigureOut">
              <a:rPr lang="en-US" smtClean="0"/>
              <a:pPr/>
              <a:t>4/5/2011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9C0D4-EFC6-4E99-99B0-D9DCCD18000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228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228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3EDBD2F-B145-4F7B-89DB-57F8EE625021}" type="slidenum">
              <a:rPr lang="en-US"/>
              <a:pPr fontAlgn="base">
                <a:spcBef>
                  <a:spcPct val="0"/>
                </a:spcBef>
                <a:spcAft>
                  <a:spcPct val="0"/>
                </a:spcAft>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239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239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1ED3CD-021F-46B3-9B25-DC9E628FA886}" type="slidenum">
              <a:rPr lang="en-US"/>
              <a:pPr fontAlgn="base">
                <a:spcBef>
                  <a:spcPct val="0"/>
                </a:spcBef>
                <a:spcAft>
                  <a:spcPct val="0"/>
                </a:spcAft>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280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280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9F16AAA-9576-4A81-AFBE-F2A45356DC84}" type="slidenum">
              <a:rPr lang="en-US"/>
              <a:pPr fontAlgn="base">
                <a:spcBef>
                  <a:spcPct val="0"/>
                </a:spcBef>
                <a:spcAft>
                  <a:spcPct val="0"/>
                </a:spcAft>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290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290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E6989D0-E9FD-4CB5-B4E2-6671C47CF5AF}" type="slidenum">
              <a:rPr lang="en-US"/>
              <a:pPr fontAlgn="base">
                <a:spcBef>
                  <a:spcPct val="0"/>
                </a:spcBef>
                <a:spcAft>
                  <a:spcPct val="0"/>
                </a:spcAft>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300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300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F61A6C2-E6F6-49E6-9FFB-3DEF9900D943}" type="slidenum">
              <a:rPr lang="en-US"/>
              <a:pPr fontAlgn="base">
                <a:spcBef>
                  <a:spcPct val="0"/>
                </a:spcBef>
                <a:spcAft>
                  <a:spcPct val="0"/>
                </a:spcAft>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310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310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5C33963-28C5-45EC-B226-C592E588AB27}" type="slidenum">
              <a:rPr lang="en-US"/>
              <a:pPr fontAlgn="base">
                <a:spcBef>
                  <a:spcPct val="0"/>
                </a:spcBef>
                <a:spcAft>
                  <a:spcPct val="0"/>
                </a:spcAft>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320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mn-MN" smtClean="0"/>
              <a:t>Сургалтанд оролцогчдоор өөрсдөөр нь уншуулах - чангаар</a:t>
            </a:r>
            <a:endParaRPr lang="en-US" dirty="0" smtClean="0"/>
          </a:p>
        </p:txBody>
      </p:sp>
      <p:sp>
        <p:nvSpPr>
          <p:cNvPr id="1321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B37F1ED-E0FC-4E80-ADCD-1CDF05C0CCB6}" type="slidenum">
              <a:rPr lang="en-US"/>
              <a:pPr fontAlgn="base">
                <a:spcBef>
                  <a:spcPct val="0"/>
                </a:spcBef>
                <a:spcAft>
                  <a:spcPct val="0"/>
                </a:spcAft>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331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mn-MN" smtClean="0"/>
              <a:t>Сургалтанд оролцогчдоор өөрсдөөр нь уншуулах - чангаар</a:t>
            </a:r>
            <a:endParaRPr lang="en-US" dirty="0" smtClean="0"/>
          </a:p>
          <a:p>
            <a:pPr>
              <a:spcBef>
                <a:spcPct val="0"/>
              </a:spcBef>
            </a:pPr>
            <a:endParaRPr lang="en-US" dirty="0" smtClean="0"/>
          </a:p>
        </p:txBody>
      </p:sp>
      <p:sp>
        <p:nvSpPr>
          <p:cNvPr id="1331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C2B62CC-FE81-4EF0-8874-5CFFAB14BCAB}" type="slidenum">
              <a:rPr lang="en-US"/>
              <a:pPr fontAlgn="base">
                <a:spcBef>
                  <a:spcPct val="0"/>
                </a:spcBef>
                <a:spcAft>
                  <a:spcPct val="0"/>
                </a:spcAft>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341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mn-MN" smtClean="0"/>
              <a:t>Сургалтанд оролцогчдоор өөрсдөөр нь уншуулах - чангаар</a:t>
            </a:r>
            <a:endParaRPr lang="en-US" dirty="0" smtClean="0"/>
          </a:p>
          <a:p>
            <a:pPr>
              <a:spcBef>
                <a:spcPct val="0"/>
              </a:spcBef>
            </a:pPr>
            <a:endParaRPr lang="en-US" dirty="0" smtClean="0"/>
          </a:p>
        </p:txBody>
      </p:sp>
      <p:sp>
        <p:nvSpPr>
          <p:cNvPr id="1341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2424093-3BC1-4054-BAE8-B99CA920C401}" type="slidenum">
              <a:rPr lang="en-US"/>
              <a:pPr fontAlgn="base">
                <a:spcBef>
                  <a:spcPct val="0"/>
                </a:spcBef>
                <a:spcAft>
                  <a:spcPct val="0"/>
                </a:spcAft>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351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mn-MN" smtClean="0"/>
              <a:t>Сургалтанд оролцогчдоор өөрсдөөр нь уншуулах - чангаар</a:t>
            </a:r>
            <a:endParaRPr lang="en-US" dirty="0" smtClean="0"/>
          </a:p>
          <a:p>
            <a:pPr>
              <a:spcBef>
                <a:spcPct val="0"/>
              </a:spcBef>
            </a:pPr>
            <a:endParaRPr lang="en-US" dirty="0" smtClean="0"/>
          </a:p>
        </p:txBody>
      </p:sp>
      <p:sp>
        <p:nvSpPr>
          <p:cNvPr id="1351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55D61D8-9F7D-48AE-A1A9-803EF56C3631}" type="slidenum">
              <a:rPr lang="en-US"/>
              <a:pPr fontAlgn="base">
                <a:spcBef>
                  <a:spcPct val="0"/>
                </a:spcBef>
                <a:spcAft>
                  <a:spcPct val="0"/>
                </a:spcAft>
              </a:pPr>
              <a:t>12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361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361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8017FF1-7927-4483-BE1E-4613EE51782B}" type="slidenum">
              <a:rPr lang="en-US"/>
              <a:pPr fontAlgn="base">
                <a:spcBef>
                  <a:spcPct val="0"/>
                </a:spcBef>
                <a:spcAft>
                  <a:spcPct val="0"/>
                </a:spcAft>
              </a:pPr>
              <a:t>13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372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372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AA4F225-46CE-4843-B638-3846302922C1}" type="slidenum">
              <a:rPr lang="en-US"/>
              <a:pPr fontAlgn="base">
                <a:spcBef>
                  <a:spcPct val="0"/>
                </a:spcBef>
                <a:spcAft>
                  <a:spcPct val="0"/>
                </a:spcAft>
              </a:pPr>
              <a:t>14</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382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382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29682C-F007-43E9-8BB1-8CD4C21E42EF}" type="slidenum">
              <a:rPr lang="en-US"/>
              <a:pPr fontAlgn="base">
                <a:spcBef>
                  <a:spcPct val="0"/>
                </a:spcBef>
                <a:spcAft>
                  <a:spcPct val="0"/>
                </a:spcAft>
              </a:pPr>
              <a:t>15</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392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392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B47C22F-5A45-454E-8B53-1D5F250830A7}" type="slidenum">
              <a:rPr lang="en-US"/>
              <a:pPr fontAlgn="base">
                <a:spcBef>
                  <a:spcPct val="0"/>
                </a:spcBef>
                <a:spcAft>
                  <a:spcPct val="0"/>
                </a:spcAft>
              </a:pPr>
              <a:t>16</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402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Surfing = shopping</a:t>
            </a:r>
          </a:p>
        </p:txBody>
      </p:sp>
      <p:sp>
        <p:nvSpPr>
          <p:cNvPr id="140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20DD83E-ADFB-435A-86F2-44E3C8EA523F}" type="slidenum">
              <a:rPr lang="en-US"/>
              <a:pPr fontAlgn="base">
                <a:spcBef>
                  <a:spcPct val="0"/>
                </a:spcBef>
                <a:spcAft>
                  <a:spcPct val="0"/>
                </a:spcAft>
              </a:pPr>
              <a:t>17</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413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41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ACE51C5-A850-4CAF-B865-DBD3B6B36AE6}" type="slidenum">
              <a:rPr lang="en-US"/>
              <a:pPr fontAlgn="base">
                <a:spcBef>
                  <a:spcPct val="0"/>
                </a:spcBef>
                <a:spcAft>
                  <a:spcPct val="0"/>
                </a:spcAft>
              </a:pPr>
              <a:t>18</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423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mn-MN" smtClean="0"/>
              <a:t>Өөртөө итгэлгүй үйлчлүүлэгч гэдэг нь тухайн худалдааны цэгт орж ирээд өөрөө юу хүсэж буйгаа мэдэхгүй дэлгүүр, лангууны өмнүүр дэмий холхигч нэгэн. Түүнтэй харьцахдаа дараах зүйлийг санах хэрэгтэй: </a:t>
            </a:r>
          </a:p>
          <a:p>
            <a:pPr>
              <a:spcBef>
                <a:spcPct val="0"/>
              </a:spcBef>
            </a:pPr>
            <a:r>
              <a:rPr lang="mn-MN" smtClean="0"/>
              <a:t>Таслах буюу түүний амгалан байдлыг эвдэх... Худалдагч түүний 2-3 холхилтоос худалдан авагч дээр очиж түүнд өөрийн тусламжийг санал болгох ёстой. Үүнээс хойш түүний үйлдлийг удирдан явах нь зүйтэй.</a:t>
            </a:r>
          </a:p>
          <a:p>
            <a:pPr>
              <a:spcBef>
                <a:spcPct val="0"/>
              </a:spcBef>
            </a:pPr>
            <a:endParaRPr lang="mn-MN" altLang="ja-JP" i="1" smtClean="0"/>
          </a:p>
          <a:p>
            <a:pPr>
              <a:spcBef>
                <a:spcPct val="0"/>
              </a:spcBef>
            </a:pPr>
            <a:r>
              <a:rPr lang="mn-MN" altLang="ja-JP" smtClean="0"/>
              <a:t>Өөртөө итгэлтэй үйлчлүүлэгч нь өөрийн зорилгыг маш сайн ойлгосон байдаг. Тэд худалдааны цэгээр нэг чигийн дагуу явах бөгөөд заримдаа их удаан хөдлөнө.</a:t>
            </a:r>
          </a:p>
          <a:p>
            <a:pPr>
              <a:spcBef>
                <a:spcPct val="0"/>
              </a:spcBef>
            </a:pPr>
            <a:r>
              <a:rPr lang="mn-MN" altLang="ja-JP" smtClean="0"/>
              <a:t>Өөртөө итгэл бүхий үйлчлүүлэгчтэй түүний амгалан тайванг эвдэлгүй, түүний аясаар харилцах хэрэгтэй. Тийм үйлчлүүлэгчдээс хараагаа салгалгүй, тохиосон асуудлыг нь маш түргэн шийдэж өгөх хэрэгтэй.  Түүнтэй харилцахдаа түүний бодол санааг үймүүллэгүй, эвтэйхэн харилцах хэрэгтэй.</a:t>
            </a:r>
          </a:p>
          <a:p>
            <a:pPr>
              <a:spcBef>
                <a:spcPct val="0"/>
              </a:spcBef>
            </a:pPr>
            <a:endParaRPr lang="en-US" dirty="0" smtClean="0"/>
          </a:p>
        </p:txBody>
      </p:sp>
      <p:sp>
        <p:nvSpPr>
          <p:cNvPr id="1423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2E2548A-1EE0-4086-BB23-427B574C9ED9}" type="slidenum">
              <a:rPr lang="en-US"/>
              <a:pPr fontAlgn="base">
                <a:spcBef>
                  <a:spcPct val="0"/>
                </a:spcBef>
                <a:spcAft>
                  <a:spcPct val="0"/>
                </a:spcAft>
              </a:pPr>
              <a:t>19</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433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433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6726DF7-5093-4A94-8B31-8ABD52800537}" type="slidenum">
              <a:rPr lang="en-US"/>
              <a:pPr fontAlgn="base">
                <a:spcBef>
                  <a:spcPct val="0"/>
                </a:spcBef>
                <a:spcAft>
                  <a:spcPct val="0"/>
                </a:spcAft>
              </a:pPr>
              <a:t>20</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443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44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1E13318-9005-4679-9719-016B000797A5}" type="slidenum">
              <a:rPr lang="en-US"/>
              <a:pPr fontAlgn="base">
                <a:spcBef>
                  <a:spcPct val="0"/>
                </a:spcBef>
                <a:spcAft>
                  <a:spcPct val="0"/>
                </a:spcAft>
              </a:pPr>
              <a:t>21</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45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45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BC57204-6517-462A-BC16-7E1E17A03C96}" type="slidenum">
              <a:rPr lang="en-US"/>
              <a:pPr fontAlgn="base">
                <a:spcBef>
                  <a:spcPct val="0"/>
                </a:spcBef>
                <a:spcAft>
                  <a:spcPct val="0"/>
                </a:spcAft>
              </a:pPr>
              <a:t>22</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464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46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B00F9AB-A004-4705-BEEC-0BF64645D0FE}" type="slidenum">
              <a:rPr lang="en-US"/>
              <a:pPr fontAlgn="base">
                <a:spcBef>
                  <a:spcPct val="0"/>
                </a:spcBef>
                <a:spcAft>
                  <a:spcPct val="0"/>
                </a:spcAft>
              </a:pPr>
              <a:t>23</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474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47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8E8408B-497B-40F6-B3BE-9842A7D9D315}" type="slidenum">
              <a:rPr lang="en-US"/>
              <a:pPr fontAlgn="base">
                <a:spcBef>
                  <a:spcPct val="0"/>
                </a:spcBef>
                <a:spcAft>
                  <a:spcPct val="0"/>
                </a:spcAft>
              </a:pPr>
              <a:t>26</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484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48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CE4DCC8-4789-42E7-82C8-69FD5E1A005D}" type="slidenum">
              <a:rPr lang="en-US"/>
              <a:pPr fontAlgn="base">
                <a:spcBef>
                  <a:spcPct val="0"/>
                </a:spcBef>
                <a:spcAft>
                  <a:spcPct val="0"/>
                </a:spcAft>
              </a:pPr>
              <a:t>28</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495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49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BB1DB4A-9492-4622-A175-7C1F946F21F6}" type="slidenum">
              <a:rPr lang="en-US"/>
              <a:pPr fontAlgn="base">
                <a:spcBef>
                  <a:spcPct val="0"/>
                </a:spcBef>
                <a:spcAft>
                  <a:spcPct val="0"/>
                </a:spcAft>
              </a:pPr>
              <a:t>29</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3" name="Notes Placeholder 2"/>
          <p:cNvSpPr>
            <a:spLocks noGrp="1"/>
          </p:cNvSpPr>
          <p:nvPr>
            <p:ph type="body" idx="1"/>
          </p:nvPr>
        </p:nvSpPr>
        <p:spPr/>
        <p:txBody>
          <a:bodyPr/>
          <a:lstStyle/>
          <a:p>
            <a:pPr fontAlgn="auto">
              <a:spcBef>
                <a:spcPts val="0"/>
              </a:spcBef>
              <a:spcAft>
                <a:spcPts val="0"/>
              </a:spcAft>
              <a:defRPr/>
            </a:pPr>
            <a:r>
              <a:rPr lang="mn-MN" sz="800" dirty="0" smtClean="0">
                <a:latin typeface="Arial" pitchFamily="34" charset="0"/>
                <a:cs typeface="Arial" pitchFamily="34" charset="0"/>
              </a:rPr>
              <a:t>Би тухайн компаний нүүр царай – бид Медимпекс компанийг төлөөлж буй худалдааны төлөөлөгч гэдэг үүднээс харахад бүгд өөртөө маш их анхаарал хандуулах хэрэгтэй. Ялангуяа, өөрийн гадаад үзэмж, хувцаслалт, үйл хөдлөл болон үг яриандаа маш их анхаарал хандуулан хянуур байх шаардлагатай. </a:t>
            </a:r>
            <a:endParaRPr lang="en-US" sz="800" dirty="0" smtClean="0">
              <a:latin typeface="Arial" pitchFamily="34" charset="0"/>
              <a:cs typeface="Arial" pitchFamily="34" charset="0"/>
            </a:endParaRPr>
          </a:p>
          <a:p>
            <a:pPr fontAlgn="auto">
              <a:spcBef>
                <a:spcPts val="0"/>
              </a:spcBef>
              <a:spcAft>
                <a:spcPts val="0"/>
              </a:spcAft>
              <a:defRPr/>
            </a:pPr>
            <a:r>
              <a:rPr lang="mn-MN" sz="800" dirty="0" smtClean="0">
                <a:latin typeface="Arial" pitchFamily="34" charset="0"/>
                <a:cs typeface="Arial" pitchFamily="34" charset="0"/>
              </a:rPr>
              <a:t>Би тухайн бараа бүтээгдэхүүний эзэн – өөрөөр хэлбэл та биднээс өөр хэн ч энэ бүтээгдэхүүнийг сайн мэдэхгүй бөгөөд сэтгэлээсээ зөв тайлбарлан борлуулахгүй. Өөриймсөг хандаснаар таны болоод компаний борлуулалт өснө.</a:t>
            </a:r>
            <a:endParaRPr lang="en-US" sz="800" dirty="0" smtClean="0">
              <a:latin typeface="Arial" pitchFamily="34" charset="0"/>
              <a:cs typeface="Arial" pitchFamily="34" charset="0"/>
            </a:endParaRPr>
          </a:p>
          <a:p>
            <a:pPr fontAlgn="auto">
              <a:spcBef>
                <a:spcPts val="0"/>
              </a:spcBef>
              <a:spcAft>
                <a:spcPts val="0"/>
              </a:spcAft>
              <a:defRPr/>
            </a:pPr>
            <a:r>
              <a:rPr lang="mn-MN" sz="800" dirty="0" smtClean="0">
                <a:latin typeface="Arial" pitchFamily="34" charset="0"/>
                <a:cs typeface="Arial" pitchFamily="34" charset="0"/>
              </a:rPr>
              <a:t>Би тухайн дэлгүүрийн эзэн</a:t>
            </a:r>
            <a:endParaRPr lang="en-US" sz="800" dirty="0" smtClean="0">
              <a:latin typeface="Arial" pitchFamily="34" charset="0"/>
              <a:cs typeface="Arial" pitchFamily="34" charset="0"/>
            </a:endParaRPr>
          </a:p>
          <a:p>
            <a:pPr fontAlgn="auto">
              <a:spcBef>
                <a:spcPts val="0"/>
              </a:spcBef>
              <a:spcAft>
                <a:spcPts val="0"/>
              </a:spcAft>
              <a:defRPr/>
            </a:pPr>
            <a:r>
              <a:rPr lang="mn-MN" sz="800" dirty="0" smtClean="0">
                <a:latin typeface="Arial" pitchFamily="34" charset="0"/>
                <a:cs typeface="Arial" pitchFamily="34" charset="0"/>
              </a:rPr>
              <a:t>Би борлуулалтын албаны ажилтан</a:t>
            </a:r>
            <a:endParaRPr lang="en-US" sz="800" dirty="0" smtClean="0">
              <a:latin typeface="Arial" pitchFamily="34" charset="0"/>
              <a:cs typeface="Arial" pitchFamily="34" charset="0"/>
            </a:endParaRPr>
          </a:p>
          <a:p>
            <a:pPr fontAlgn="auto">
              <a:spcBef>
                <a:spcPts val="0"/>
              </a:spcBef>
              <a:spcAft>
                <a:spcPts val="0"/>
              </a:spcAft>
              <a:defRPr/>
            </a:pPr>
            <a:r>
              <a:rPr lang="mn-MN" sz="800" dirty="0" smtClean="0">
                <a:latin typeface="Arial" pitchFamily="34" charset="0"/>
                <a:cs typeface="Arial" pitchFamily="34" charset="0"/>
              </a:rPr>
              <a:t>Би худалдан авагчын хувийн зөвлөх</a:t>
            </a:r>
            <a:endParaRPr lang="en-US" sz="800" dirty="0" smtClean="0">
              <a:latin typeface="Arial" pitchFamily="34" charset="0"/>
              <a:cs typeface="Arial" pitchFamily="34" charset="0"/>
            </a:endParaRPr>
          </a:p>
          <a:p>
            <a:pPr fontAlgn="auto">
              <a:spcBef>
                <a:spcPts val="0"/>
              </a:spcBef>
              <a:spcAft>
                <a:spcPts val="0"/>
              </a:spcAft>
              <a:defRPr/>
            </a:pPr>
            <a:r>
              <a:rPr lang="mn-MN" sz="800" dirty="0" smtClean="0">
                <a:latin typeface="Arial" pitchFamily="34" charset="0"/>
                <a:cs typeface="Arial" pitchFamily="34" charset="0"/>
              </a:rPr>
              <a:t>Би худалдан авагчын өмнө – толь нь байна</a:t>
            </a:r>
            <a:endParaRPr lang="en-US" sz="800" dirty="0" smtClean="0">
              <a:latin typeface="Arial" pitchFamily="34" charset="0"/>
              <a:cs typeface="Arial" pitchFamily="34" charset="0"/>
            </a:endParaRPr>
          </a:p>
          <a:p>
            <a:pPr fontAlgn="auto">
              <a:spcBef>
                <a:spcPts val="0"/>
              </a:spcBef>
              <a:spcAft>
                <a:spcPts val="0"/>
              </a:spcAft>
              <a:defRPr/>
            </a:pPr>
            <a:r>
              <a:rPr lang="mn-MN" sz="800" dirty="0" smtClean="0">
                <a:latin typeface="Arial" pitchFamily="34" charset="0"/>
                <a:cs typeface="Arial" pitchFamily="34" charset="0"/>
              </a:rPr>
              <a:t>Би худалдан авагчын найз</a:t>
            </a:r>
            <a:endParaRPr lang="en-US" sz="800" dirty="0" smtClean="0">
              <a:latin typeface="Arial" pitchFamily="34" charset="0"/>
              <a:cs typeface="Arial" pitchFamily="34" charset="0"/>
            </a:endParaRPr>
          </a:p>
          <a:p>
            <a:pPr fontAlgn="auto">
              <a:spcBef>
                <a:spcPts val="0"/>
              </a:spcBef>
              <a:spcAft>
                <a:spcPts val="0"/>
              </a:spcAft>
              <a:defRPr/>
            </a:pPr>
            <a:r>
              <a:rPr lang="mn-MN" sz="800" dirty="0" smtClean="0">
                <a:latin typeface="Arial" pitchFamily="34" charset="0"/>
                <a:cs typeface="Arial" pitchFamily="34" charset="0"/>
              </a:rPr>
              <a:t>Би худалдан авагчийн стилист</a:t>
            </a:r>
            <a:endParaRPr lang="en-US" sz="800" dirty="0" smtClean="0">
              <a:latin typeface="Arial" pitchFamily="34" charset="0"/>
              <a:cs typeface="Arial" pitchFamily="34" charset="0"/>
            </a:endParaRPr>
          </a:p>
          <a:p>
            <a:pPr fontAlgn="auto">
              <a:spcBef>
                <a:spcPts val="0"/>
              </a:spcBef>
              <a:spcAft>
                <a:spcPts val="0"/>
              </a:spcAft>
              <a:defRPr/>
            </a:pPr>
            <a:r>
              <a:rPr lang="mn-MN" sz="800" dirty="0" smtClean="0">
                <a:latin typeface="Arial" pitchFamily="34" charset="0"/>
                <a:cs typeface="Arial" pitchFamily="34" charset="0"/>
              </a:rPr>
              <a:t>Би худалдан авагчийн дизайнер</a:t>
            </a:r>
            <a:endParaRPr lang="en-US" sz="800" dirty="0" smtClean="0">
              <a:latin typeface="Arial" pitchFamily="34" charset="0"/>
              <a:cs typeface="Arial" pitchFamily="34" charset="0"/>
            </a:endParaRPr>
          </a:p>
          <a:p>
            <a:pPr fontAlgn="auto">
              <a:spcBef>
                <a:spcPts val="0"/>
              </a:spcBef>
              <a:spcAft>
                <a:spcPts val="0"/>
              </a:spcAft>
              <a:defRPr/>
            </a:pPr>
            <a:r>
              <a:rPr lang="mn-MN" sz="800" dirty="0" smtClean="0">
                <a:latin typeface="Arial" pitchFamily="34" charset="0"/>
                <a:cs typeface="Arial" pitchFamily="34" charset="0"/>
              </a:rPr>
              <a:t>Би худалдан авагчийн эрх эхнэр, хүүхэд байх ёстой</a:t>
            </a:r>
            <a:r>
              <a:rPr lang="en-US" sz="800" dirty="0" smtClean="0">
                <a:latin typeface="Arial" pitchFamily="34" charset="0"/>
                <a:cs typeface="Arial" pitchFamily="34" charset="0"/>
              </a:rPr>
              <a:t>!!! </a:t>
            </a:r>
          </a:p>
          <a:p>
            <a:pPr fontAlgn="auto">
              <a:spcBef>
                <a:spcPts val="0"/>
              </a:spcBef>
              <a:spcAft>
                <a:spcPts val="0"/>
              </a:spcAft>
              <a:defRPr/>
            </a:pPr>
            <a:endParaRPr lang="en-US" sz="800"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150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238CD96-C9E4-4978-A63B-087D3C64B85D}" type="slidenum">
              <a:rPr lang="en-US"/>
              <a:pPr fontAlgn="base">
                <a:spcBef>
                  <a:spcPct val="0"/>
                </a:spcBef>
                <a:spcAft>
                  <a:spcPct val="0"/>
                </a:spcAft>
              </a:pPr>
              <a:t>30</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515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mn-MN" smtClean="0"/>
              <a:t>Худалдан авагчдад </a:t>
            </a:r>
            <a:endParaRPr lang="en-US" dirty="0" smtClean="0"/>
          </a:p>
        </p:txBody>
      </p:sp>
      <p:sp>
        <p:nvSpPr>
          <p:cNvPr id="1515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263E03A-245F-465D-A322-0A173361AC76}" type="slidenum">
              <a:rPr lang="en-US"/>
              <a:pPr fontAlgn="base">
                <a:spcBef>
                  <a:spcPct val="0"/>
                </a:spcBef>
                <a:spcAft>
                  <a:spcPct val="0"/>
                </a:spcAft>
              </a:pPr>
              <a:t>31</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525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mn-MN" smtClean="0"/>
              <a:t>Хэрэв бид зөв харилцааг үүсгэх чадвал бидний борлуулалтын цаашдын харилцаа өөрөө жигдэрнэ. </a:t>
            </a:r>
            <a:endParaRPr lang="en-US" dirty="0" smtClean="0"/>
          </a:p>
        </p:txBody>
      </p:sp>
      <p:sp>
        <p:nvSpPr>
          <p:cNvPr id="152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7D7B246-27A3-4808-838B-A8A49EB0BC02}" type="slidenum">
              <a:rPr lang="en-US"/>
              <a:pPr fontAlgn="base">
                <a:spcBef>
                  <a:spcPct val="0"/>
                </a:spcBef>
                <a:spcAft>
                  <a:spcPct val="0"/>
                </a:spcAft>
              </a:pPr>
              <a:t>33</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536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53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5668A30-BE8C-437D-BE89-1D415FEAEC2B}" type="slidenum">
              <a:rPr lang="en-US"/>
              <a:pPr fontAlgn="base">
                <a:spcBef>
                  <a:spcPct val="0"/>
                </a:spcBef>
                <a:spcAft>
                  <a:spcPct val="0"/>
                </a:spcAft>
              </a:pPr>
              <a:t>35</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546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mn-MN" smtClean="0"/>
              <a:t>Хэрэв бид зөв харилцааг үүсгэх чадвал бидний борлуулалтын цаашдын харилцаа өөрөө жигдэрнэ. </a:t>
            </a:r>
            <a:endParaRPr lang="en-US" dirty="0" smtClean="0"/>
          </a:p>
        </p:txBody>
      </p:sp>
      <p:sp>
        <p:nvSpPr>
          <p:cNvPr id="154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930E7D7-803C-4217-8762-82375ACA7667}" type="slidenum">
              <a:rPr lang="en-US"/>
              <a:pPr fontAlgn="base">
                <a:spcBef>
                  <a:spcPct val="0"/>
                </a:spcBef>
                <a:spcAft>
                  <a:spcPct val="0"/>
                </a:spcAft>
              </a:pPr>
              <a:t>37</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556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mn-MN" smtClean="0"/>
              <a:t>Хэрэв бид зөв харилцааг үүсгэх чадвал бидний борлуулалтын цаашдын харилцаа өөрөө өрнөнө. </a:t>
            </a:r>
            <a:endParaRPr lang="en-US" dirty="0" smtClean="0"/>
          </a:p>
        </p:txBody>
      </p:sp>
      <p:sp>
        <p:nvSpPr>
          <p:cNvPr id="155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105DB2-1255-404C-AD83-74DBDC521850}" type="slidenum">
              <a:rPr lang="en-US"/>
              <a:pPr fontAlgn="base">
                <a:spcBef>
                  <a:spcPct val="0"/>
                </a:spcBef>
                <a:spcAft>
                  <a:spcPct val="0"/>
                </a:spcAft>
              </a:pPr>
              <a:t>42</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56675" name="Notes Placeholder 2"/>
          <p:cNvSpPr>
            <a:spLocks noGrp="1"/>
          </p:cNvSpPr>
          <p:nvPr>
            <p:ph type="body" idx="1"/>
          </p:nvPr>
        </p:nvSpPr>
        <p:spPr bwMode="auto">
          <a:noFill/>
        </p:spPr>
        <p:txBody>
          <a:bodyPr wrap="square" numCol="1" anchor="t" anchorCtr="0" compatLnSpc="1">
            <a:prstTxWarp prst="textNoShape">
              <a:avLst/>
            </a:prstTxWarp>
          </a:bodyPr>
          <a:lstStyle/>
          <a:p>
            <a:pPr marL="228600" indent="-228600">
              <a:spcBef>
                <a:spcPct val="0"/>
              </a:spcBef>
            </a:pPr>
            <a:r>
              <a:rPr lang="ru-RU" smtClean="0"/>
              <a:t>Считается, что в</a:t>
            </a:r>
            <a:r>
              <a:rPr lang="en-US" dirty="0" smtClean="0"/>
              <a:t> </a:t>
            </a:r>
            <a:r>
              <a:rPr lang="ru-RU" smtClean="0"/>
              <a:t>момент встречи продавец должен оценить ситуацию:</a:t>
            </a:r>
            <a:br>
              <a:rPr lang="ru-RU" smtClean="0"/>
            </a:br>
            <a:r>
              <a:rPr lang="ru-RU" smtClean="0"/>
              <a:t>понять, какой перед ним покупатель (квалифицированный, неквалифицированный, целеустремленный, мечущийся) и</a:t>
            </a:r>
            <a:r>
              <a:rPr lang="en-US" dirty="0" smtClean="0"/>
              <a:t> </a:t>
            </a:r>
            <a:r>
              <a:rPr lang="ru-RU" smtClean="0"/>
              <a:t>принять решение о</a:t>
            </a:r>
            <a:r>
              <a:rPr lang="en-US" dirty="0" smtClean="0"/>
              <a:t> </a:t>
            </a:r>
            <a:r>
              <a:rPr lang="ru-RU" smtClean="0"/>
              <a:t>способе работы с</a:t>
            </a:r>
            <a:r>
              <a:rPr lang="en-US" dirty="0" smtClean="0"/>
              <a:t> </a:t>
            </a:r>
            <a:r>
              <a:rPr lang="ru-RU" smtClean="0"/>
              <a:t>ним.</a:t>
            </a:r>
          </a:p>
          <a:p>
            <a:pPr marL="228600" indent="-228600">
              <a:spcBef>
                <a:spcPct val="0"/>
              </a:spcBef>
            </a:pPr>
            <a:r>
              <a:rPr lang="ru-RU" smtClean="0"/>
              <a:t>При этом рекомендуется учитывать, что влияние на</a:t>
            </a:r>
            <a:r>
              <a:rPr lang="en-US" dirty="0" smtClean="0"/>
              <a:t> </a:t>
            </a:r>
            <a:r>
              <a:rPr lang="ru-RU" smtClean="0"/>
              <a:t>другого человека (по материалам американского тренинга продаж) оказывают:</a:t>
            </a:r>
          </a:p>
          <a:p>
            <a:pPr marL="228600" indent="-228600">
              <a:spcBef>
                <a:spcPct val="0"/>
              </a:spcBef>
            </a:pPr>
            <a:r>
              <a:rPr lang="ru-RU" smtClean="0"/>
              <a:t>- поведение</a:t>
            </a:r>
            <a:r>
              <a:rPr lang="en-US" dirty="0" smtClean="0"/>
              <a:t> </a:t>
            </a:r>
            <a:endParaRPr lang="ru-RU" smtClean="0"/>
          </a:p>
          <a:p>
            <a:pPr marL="228600" indent="-228600">
              <a:spcBef>
                <a:spcPct val="0"/>
              </a:spcBef>
            </a:pPr>
            <a:r>
              <a:rPr lang="ru-RU" smtClean="0"/>
              <a:t>- характеристики голоса</a:t>
            </a:r>
            <a:r>
              <a:rPr lang="en-US" dirty="0" smtClean="0"/>
              <a:t> </a:t>
            </a:r>
            <a:r>
              <a:rPr lang="ru-RU" smtClean="0"/>
              <a:t>продавца</a:t>
            </a:r>
          </a:p>
          <a:p>
            <a:pPr marL="228600" indent="-228600">
              <a:spcBef>
                <a:spcPct val="0"/>
              </a:spcBef>
            </a:pPr>
            <a:r>
              <a:rPr lang="ru-RU" smtClean="0"/>
              <a:t>- слова</a:t>
            </a:r>
            <a:r>
              <a:rPr lang="en-US" dirty="0" smtClean="0"/>
              <a:t> </a:t>
            </a:r>
            <a:endParaRPr lang="ru-RU" smtClean="0"/>
          </a:p>
          <a:p>
            <a:pPr marL="228600" indent="-228600">
              <a:spcBef>
                <a:spcPct val="0"/>
              </a:spcBef>
              <a:buFontTx/>
              <a:buChar char="-"/>
            </a:pPr>
            <a:endParaRPr lang="ru-RU" smtClean="0"/>
          </a:p>
          <a:p>
            <a:pPr marL="228600" indent="-228600">
              <a:spcBef>
                <a:spcPct val="0"/>
              </a:spcBef>
            </a:pPr>
            <a:r>
              <a:rPr lang="ru-RU" b="1" u="sng" smtClean="0"/>
              <a:t>Вопрос в зал</a:t>
            </a:r>
            <a:r>
              <a:rPr lang="ru-RU" smtClean="0"/>
              <a:t>: как вы думаете, что из перечисленного оказывает наибольшее воздействие на покупателя. Оцените в процентах воздействие каждого элемента. </a:t>
            </a:r>
          </a:p>
          <a:p>
            <a:pPr marL="228600" indent="-228600">
              <a:spcBef>
                <a:spcPct val="0"/>
              </a:spcBef>
            </a:pPr>
            <a:endParaRPr lang="ru-RU" smtClean="0"/>
          </a:p>
        </p:txBody>
      </p:sp>
      <p:sp>
        <p:nvSpPr>
          <p:cNvPr id="156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B3CF433-CD63-4A0E-BE70-B303A4943B47}" type="slidenum">
              <a:rPr lang="en-US"/>
              <a:pPr fontAlgn="base">
                <a:spcBef>
                  <a:spcPct val="0"/>
                </a:spcBef>
                <a:spcAft>
                  <a:spcPct val="0"/>
                </a:spcAft>
              </a:pPr>
              <a:t>43</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57699" name="Notes Placeholder 2"/>
          <p:cNvSpPr>
            <a:spLocks noGrp="1"/>
          </p:cNvSpPr>
          <p:nvPr>
            <p:ph type="body" idx="1"/>
          </p:nvPr>
        </p:nvSpPr>
        <p:spPr bwMode="auto">
          <a:noFill/>
        </p:spPr>
        <p:txBody>
          <a:bodyPr wrap="square" numCol="1" anchor="t" anchorCtr="0" compatLnSpc="1">
            <a:prstTxWarp prst="textNoShape">
              <a:avLst/>
            </a:prstTxWarp>
          </a:bodyPr>
          <a:lstStyle/>
          <a:p>
            <a:pPr marL="228600" indent="-228600">
              <a:spcBef>
                <a:spcPct val="0"/>
              </a:spcBef>
            </a:pPr>
            <a:r>
              <a:rPr lang="ru-RU" smtClean="0"/>
              <a:t>Считается, что в</a:t>
            </a:r>
            <a:r>
              <a:rPr lang="en-US" dirty="0" smtClean="0"/>
              <a:t> </a:t>
            </a:r>
            <a:r>
              <a:rPr lang="ru-RU" smtClean="0"/>
              <a:t>момент встречи продавец должен оценить ситуацию:</a:t>
            </a:r>
            <a:br>
              <a:rPr lang="ru-RU" smtClean="0"/>
            </a:br>
            <a:r>
              <a:rPr lang="ru-RU" smtClean="0"/>
              <a:t>понять, какой перед ним покупатель (квалифицированный, неквалифицированный, целеустремленный, мечущийся) и</a:t>
            </a:r>
            <a:r>
              <a:rPr lang="en-US" dirty="0" smtClean="0"/>
              <a:t> </a:t>
            </a:r>
            <a:r>
              <a:rPr lang="ru-RU" smtClean="0"/>
              <a:t>принять решение о</a:t>
            </a:r>
            <a:r>
              <a:rPr lang="en-US" dirty="0" smtClean="0"/>
              <a:t> </a:t>
            </a:r>
            <a:r>
              <a:rPr lang="ru-RU" smtClean="0"/>
              <a:t>способе работы с</a:t>
            </a:r>
            <a:r>
              <a:rPr lang="en-US" dirty="0" smtClean="0"/>
              <a:t> </a:t>
            </a:r>
            <a:r>
              <a:rPr lang="ru-RU" smtClean="0"/>
              <a:t>ним.</a:t>
            </a:r>
          </a:p>
          <a:p>
            <a:pPr marL="228600" indent="-228600">
              <a:spcBef>
                <a:spcPct val="0"/>
              </a:spcBef>
            </a:pPr>
            <a:r>
              <a:rPr lang="ru-RU" smtClean="0"/>
              <a:t>При этом рекомендуется учитывать, что влияние на</a:t>
            </a:r>
            <a:r>
              <a:rPr lang="en-US" dirty="0" smtClean="0"/>
              <a:t> </a:t>
            </a:r>
            <a:r>
              <a:rPr lang="ru-RU" smtClean="0"/>
              <a:t>другого человека (по материалам американского тренинга продаж) оказывают:</a:t>
            </a:r>
          </a:p>
          <a:p>
            <a:pPr marL="228600" indent="-228600">
              <a:spcBef>
                <a:spcPct val="0"/>
              </a:spcBef>
            </a:pPr>
            <a:r>
              <a:rPr lang="ru-RU" smtClean="0"/>
              <a:t>- поведение</a:t>
            </a:r>
            <a:r>
              <a:rPr lang="en-US" dirty="0" smtClean="0"/>
              <a:t> </a:t>
            </a:r>
            <a:endParaRPr lang="ru-RU" smtClean="0"/>
          </a:p>
          <a:p>
            <a:pPr marL="228600" indent="-228600">
              <a:spcBef>
                <a:spcPct val="0"/>
              </a:spcBef>
            </a:pPr>
            <a:r>
              <a:rPr lang="ru-RU" smtClean="0"/>
              <a:t>- характеристики голоса</a:t>
            </a:r>
            <a:r>
              <a:rPr lang="en-US" dirty="0" smtClean="0"/>
              <a:t> </a:t>
            </a:r>
            <a:r>
              <a:rPr lang="ru-RU" smtClean="0"/>
              <a:t>продавца</a:t>
            </a:r>
          </a:p>
          <a:p>
            <a:pPr marL="228600" indent="-228600">
              <a:spcBef>
                <a:spcPct val="0"/>
              </a:spcBef>
            </a:pPr>
            <a:r>
              <a:rPr lang="ru-RU" smtClean="0"/>
              <a:t>- слова</a:t>
            </a:r>
            <a:r>
              <a:rPr lang="en-US" dirty="0" smtClean="0"/>
              <a:t> </a:t>
            </a:r>
            <a:endParaRPr lang="ru-RU" smtClean="0"/>
          </a:p>
          <a:p>
            <a:pPr marL="228600" indent="-228600">
              <a:spcBef>
                <a:spcPct val="0"/>
              </a:spcBef>
              <a:buFontTx/>
              <a:buChar char="-"/>
            </a:pPr>
            <a:endParaRPr lang="ru-RU" smtClean="0"/>
          </a:p>
          <a:p>
            <a:pPr marL="228600" indent="-228600">
              <a:spcBef>
                <a:spcPct val="0"/>
              </a:spcBef>
            </a:pPr>
            <a:r>
              <a:rPr lang="ru-RU" b="1" u="sng" smtClean="0"/>
              <a:t>Вопрос в зал</a:t>
            </a:r>
            <a:r>
              <a:rPr lang="ru-RU" smtClean="0"/>
              <a:t>: как вы думаете, что из перечисленного оказывает наибольшее воздействие на покупателя. Оцените в процентах воздействие каждого элемента. </a:t>
            </a:r>
          </a:p>
          <a:p>
            <a:pPr marL="228600" indent="-228600">
              <a:spcBef>
                <a:spcPct val="0"/>
              </a:spcBef>
            </a:pPr>
            <a:endParaRPr lang="ru-RU" smtClean="0"/>
          </a:p>
        </p:txBody>
      </p:sp>
      <p:sp>
        <p:nvSpPr>
          <p:cNvPr id="157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CE01DD-371F-4F68-A0B8-01846BE0C4A8}" type="slidenum">
              <a:rPr lang="en-US"/>
              <a:pPr fontAlgn="base">
                <a:spcBef>
                  <a:spcPct val="0"/>
                </a:spcBef>
                <a:spcAft>
                  <a:spcPct val="0"/>
                </a:spcAft>
              </a:pPr>
              <a:t>44</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58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mn-MN" smtClean="0"/>
              <a:t>Хэрэв бид зөв харилцааг үүсгэх чадвал бидний борлуулалтын цаашдын харилцаа өөрөө жигдэрнэ. </a:t>
            </a:r>
            <a:endParaRPr lang="en-US" dirty="0" smtClean="0"/>
          </a:p>
        </p:txBody>
      </p:sp>
      <p:sp>
        <p:nvSpPr>
          <p:cNvPr id="158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3077E9B-E9C2-4276-921F-E9E4E844F8D7}" type="slidenum">
              <a:rPr lang="en-US"/>
              <a:pPr fontAlgn="base">
                <a:spcBef>
                  <a:spcPct val="0"/>
                </a:spcBef>
                <a:spcAft>
                  <a:spcPct val="0"/>
                </a:spcAft>
              </a:pPr>
              <a:t>45</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59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59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565B31E-1DE8-4366-9526-B6268E9A087E}" type="slidenum">
              <a:rPr lang="en-US"/>
              <a:pPr fontAlgn="base">
                <a:spcBef>
                  <a:spcPct val="0"/>
                </a:spcBef>
                <a:spcAft>
                  <a:spcPct val="0"/>
                </a:spcAft>
              </a:pPr>
              <a:t>46</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60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mn-MN" dirty="0" smtClean="0"/>
              <a:t>Өөртөө итгэлгүй үйлчлүүлэгч гэдэг нь тухайн худалдааны цэгт орж ирээд өөрөө юу хүсэж буйгаа мэдэхгүй дэлгүүр, лангууны өмнүүр дэмий холхигч нэгэн. Түүнтэй харьцахдаа дараах зүйлийг санах хэрэгтэй: </a:t>
            </a:r>
          </a:p>
          <a:p>
            <a:pPr>
              <a:spcBef>
                <a:spcPct val="0"/>
              </a:spcBef>
            </a:pPr>
            <a:endParaRPr lang="mn-MN" altLang="ja-JP" i="1" dirty="0" smtClean="0"/>
          </a:p>
          <a:p>
            <a:pPr>
              <a:spcBef>
                <a:spcPct val="0"/>
              </a:spcBef>
            </a:pPr>
            <a:r>
              <a:rPr lang="mn-MN" altLang="ja-JP" dirty="0" smtClean="0"/>
              <a:t>Өөртөө итгэлтэй үйлчлүүлэгч нь өөрийн зорилгыг маш сайн ойлгосон байдаг. Тэд худалдааны цэгээр нэг чигийн дагуу явах бөгөөд заримдаа их удаан хөдлөнө.</a:t>
            </a:r>
          </a:p>
          <a:p>
            <a:pPr>
              <a:spcBef>
                <a:spcPct val="0"/>
              </a:spcBef>
            </a:pPr>
            <a:r>
              <a:rPr lang="mn-MN" altLang="ja-JP" dirty="0" smtClean="0"/>
              <a:t>Өөртөө итгэл бүхий үйлчлүүлэгчтэй түүний амгалан тайванг эвдэлгүй, түүний аясаар харилцах хэрэгтэй. Тийм үйлчлүүлэгчдээс хараагаа салгалгүй, тохиосон асуудлыг нь маш түргэн шийдэж өгөх хэрэгтэй.  Түүнтэй харилцахдаа түүний бодол санааг үймүүллэгүй, эвтэйхэн харилцах хэрэгтэй.</a:t>
            </a:r>
          </a:p>
          <a:p>
            <a:pPr>
              <a:spcBef>
                <a:spcPct val="0"/>
              </a:spcBef>
            </a:pPr>
            <a:endParaRPr lang="en-US" dirty="0" smtClean="0"/>
          </a:p>
        </p:txBody>
      </p:sp>
      <p:sp>
        <p:nvSpPr>
          <p:cNvPr id="160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616E2FB-77F7-485B-A483-B35549E91ACC}" type="slidenum">
              <a:rPr lang="en-US"/>
              <a:pPr fontAlgn="base">
                <a:spcBef>
                  <a:spcPct val="0"/>
                </a:spcBef>
                <a:spcAft>
                  <a:spcPct val="0"/>
                </a:spcAft>
              </a:pPr>
              <a:t>47</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61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u-RU" dirty="0" smtClean="0"/>
              <a:t>Управление «суперкомпетентным покупателем». Такой покупатель</a:t>
            </a:r>
            <a:r>
              <a:rPr lang="en-US" dirty="0" smtClean="0"/>
              <a:t> </a:t>
            </a:r>
            <a:r>
              <a:rPr lang="ru-RU" dirty="0" smtClean="0"/>
              <a:t>- пассивен в</a:t>
            </a:r>
            <a:r>
              <a:rPr lang="en-US" dirty="0" smtClean="0"/>
              <a:t> </a:t>
            </a:r>
            <a:r>
              <a:rPr lang="ru-RU" dirty="0" smtClean="0"/>
              <a:t>общении, но</a:t>
            </a:r>
            <a:r>
              <a:rPr lang="en-US" dirty="0" smtClean="0"/>
              <a:t> </a:t>
            </a:r>
            <a:r>
              <a:rPr lang="ru-RU" dirty="0" smtClean="0"/>
              <a:t>компетентен в</a:t>
            </a:r>
            <a:r>
              <a:rPr lang="en-US" dirty="0" smtClean="0"/>
              <a:t> </a:t>
            </a:r>
            <a:r>
              <a:rPr lang="ru-RU" dirty="0" smtClean="0"/>
              <a:t>процессе. В</a:t>
            </a:r>
            <a:r>
              <a:rPr lang="en-US" dirty="0" smtClean="0"/>
              <a:t> </a:t>
            </a:r>
            <a:r>
              <a:rPr lang="ru-RU" dirty="0" smtClean="0"/>
              <a:t>данном случае продавцу рекомендуется:</a:t>
            </a:r>
          </a:p>
          <a:p>
            <a:pPr>
              <a:spcBef>
                <a:spcPct val="0"/>
              </a:spcBef>
            </a:pPr>
            <a:r>
              <a:rPr lang="ru-RU" dirty="0" smtClean="0"/>
              <a:t>- пристроиться;</a:t>
            </a:r>
          </a:p>
          <a:p>
            <a:pPr>
              <a:spcBef>
                <a:spcPct val="0"/>
              </a:spcBef>
            </a:pPr>
            <a:r>
              <a:rPr lang="ru-RU" dirty="0" smtClean="0"/>
              <a:t>- смотреть, вести, предостеречь при необходимости («осторожно, ступенька»).</a:t>
            </a:r>
          </a:p>
          <a:p>
            <a:pPr>
              <a:spcBef>
                <a:spcPct val="0"/>
              </a:spcBef>
            </a:pPr>
            <a:endParaRPr lang="ru-RU" dirty="0" smtClean="0"/>
          </a:p>
          <a:p>
            <a:pPr>
              <a:spcBef>
                <a:spcPct val="0"/>
              </a:spcBef>
            </a:pPr>
            <a:r>
              <a:rPr lang="ru-RU" dirty="0" smtClean="0"/>
              <a:t> Управление «некомпетентным (неквалифицированным) покупателем». С</a:t>
            </a:r>
            <a:r>
              <a:rPr lang="en-US" dirty="0" smtClean="0"/>
              <a:t> </a:t>
            </a:r>
            <a:r>
              <a:rPr lang="ru-RU" dirty="0" smtClean="0"/>
              <a:t>такими клиентами надо работать, как с</a:t>
            </a:r>
            <a:r>
              <a:rPr lang="en-US" dirty="0" smtClean="0"/>
              <a:t> </a:t>
            </a:r>
            <a:r>
              <a:rPr lang="ru-RU" dirty="0" smtClean="0"/>
              <a:t>детьми: оказать им</a:t>
            </a:r>
            <a:r>
              <a:rPr lang="en-US" dirty="0" smtClean="0"/>
              <a:t> </a:t>
            </a:r>
            <a:r>
              <a:rPr lang="ru-RU" dirty="0" smtClean="0"/>
              <a:t>помощь, предоставить информацию, обучить необходимым навыкам. Это необходимо для снятия стресса у</a:t>
            </a:r>
            <a:r>
              <a:rPr lang="en-US" dirty="0" smtClean="0"/>
              <a:t> </a:t>
            </a:r>
            <a:r>
              <a:rPr lang="ru-RU" dirty="0" smtClean="0"/>
              <a:t>таких покупателей и</a:t>
            </a:r>
            <a:r>
              <a:rPr lang="en-US" dirty="0" smtClean="0"/>
              <a:t> </a:t>
            </a:r>
            <a:r>
              <a:rPr lang="ru-RU" dirty="0" smtClean="0"/>
              <a:t>для того, чтобы не</a:t>
            </a:r>
            <a:r>
              <a:rPr lang="en-US" dirty="0" smtClean="0"/>
              <a:t> </a:t>
            </a:r>
            <a:r>
              <a:rPr lang="ru-RU" dirty="0" smtClean="0"/>
              <a:t>испортить настроение квалифицированным покупателям. Надо помнить, что неквалифицированный покупатель может нарушать установленные правила. Нельзя гасить его активность. Стоит предложить задавать вопросы, чтобы помочь сделать покупку. Можно предложить конкретную вещь, а</a:t>
            </a:r>
            <a:r>
              <a:rPr lang="en-US" dirty="0" smtClean="0"/>
              <a:t> </a:t>
            </a:r>
            <a:r>
              <a:rPr lang="ru-RU" dirty="0" smtClean="0"/>
              <a:t>если не</a:t>
            </a:r>
            <a:r>
              <a:rPr lang="en-US" dirty="0" smtClean="0"/>
              <a:t> </a:t>
            </a:r>
            <a:r>
              <a:rPr lang="ru-RU" dirty="0" smtClean="0"/>
              <a:t>нравится</a:t>
            </a:r>
            <a:r>
              <a:rPr lang="en-US" dirty="0" smtClean="0"/>
              <a:t> </a:t>
            </a:r>
            <a:r>
              <a:rPr lang="ru-RU" dirty="0" smtClean="0"/>
              <a:t>— уточнить пожелания покупателя.</a:t>
            </a:r>
          </a:p>
          <a:p>
            <a:pPr>
              <a:spcBef>
                <a:spcPct val="0"/>
              </a:spcBef>
            </a:pPr>
            <a:endParaRPr lang="ru-RU" dirty="0" smtClean="0"/>
          </a:p>
          <a:p>
            <a:pPr>
              <a:spcBef>
                <a:spcPct val="0"/>
              </a:spcBef>
            </a:pPr>
            <a:endParaRPr lang="en-US" dirty="0" smtClean="0"/>
          </a:p>
        </p:txBody>
      </p:sp>
      <p:sp>
        <p:nvSpPr>
          <p:cNvPr id="161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32F6555-B0E1-45B4-8D04-627B0A1776D3}" type="slidenum">
              <a:rPr lang="en-US"/>
              <a:pPr fontAlgn="base">
                <a:spcBef>
                  <a:spcPct val="0"/>
                </a:spcBef>
                <a:spcAft>
                  <a:spcPct val="0"/>
                </a:spcAft>
              </a:pPr>
              <a:t>48</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bwMode="auto">
          <a:xfrm>
            <a:off x="1150938" y="692150"/>
            <a:ext cx="4556125" cy="3416300"/>
          </a:xfrm>
          <a:noFill/>
          <a:ln>
            <a:solidFill>
              <a:srgbClr val="000000"/>
            </a:solidFill>
            <a:miter lim="800000"/>
            <a:headEnd/>
            <a:tailEnd/>
          </a:ln>
        </p:spPr>
      </p:sp>
      <p:sp>
        <p:nvSpPr>
          <p:cNvPr id="1628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t>Эти три роли – родитель, взрослый и ребенок. При чем роль ребенка подразделяется еще на три подкатегории: взбалмошный ребенок, послушный ребенок и тихий омут. Совсем как в пособии по воспитанию детей!</a:t>
            </a:r>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spect="1" noChangeArrowheads="1" noTextEdit="1"/>
          </p:cNvSpPr>
          <p:nvPr>
            <p:ph type="sldImg"/>
          </p:nvPr>
        </p:nvSpPr>
        <p:spPr bwMode="auto">
          <a:xfrm>
            <a:off x="1150938" y="692150"/>
            <a:ext cx="4556125" cy="3416300"/>
          </a:xfrm>
          <a:noFill/>
          <a:ln>
            <a:solidFill>
              <a:srgbClr val="000000"/>
            </a:solidFill>
            <a:miter lim="800000"/>
            <a:headEnd/>
            <a:tailEnd/>
          </a:ln>
        </p:spPr>
      </p:sp>
      <p:sp>
        <p:nvSpPr>
          <p:cNvPr id="16384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t>Начнем по порядку. </a:t>
            </a:r>
          </a:p>
          <a:p>
            <a:pPr>
              <a:spcBef>
                <a:spcPct val="0"/>
              </a:spcBef>
            </a:pPr>
            <a:r>
              <a:rPr lang="ru-RU" smtClean="0"/>
              <a:t>Первым типом у нас идет «Родитель».</a:t>
            </a:r>
          </a:p>
          <a:p>
            <a:pPr>
              <a:spcBef>
                <a:spcPct val="0"/>
              </a:spcBef>
            </a:pPr>
            <a:r>
              <a:rPr lang="ru-RU" i="1" smtClean="0"/>
              <a:t>не</a:t>
            </a:r>
            <a:r>
              <a:rPr lang="en-US" i="1" dirty="0" smtClean="0"/>
              <a:t> </a:t>
            </a:r>
            <a:r>
              <a:rPr lang="ru-RU" i="1" smtClean="0"/>
              <a:t>слышит своего собеседника, склонен тупо настаивать на</a:t>
            </a:r>
            <a:r>
              <a:rPr lang="en-US" i="1" dirty="0" smtClean="0"/>
              <a:t> </a:t>
            </a:r>
            <a:r>
              <a:rPr lang="ru-RU" i="1" smtClean="0"/>
              <a:t>своей точке зрения, а</a:t>
            </a:r>
            <a:r>
              <a:rPr lang="en-US" i="1" dirty="0" smtClean="0"/>
              <a:t> </a:t>
            </a:r>
            <a:r>
              <a:rPr lang="ru-RU" i="1" smtClean="0"/>
              <a:t>самое любимое занятие</a:t>
            </a:r>
            <a:r>
              <a:rPr lang="en-US" i="1" dirty="0" smtClean="0"/>
              <a:t> </a:t>
            </a:r>
            <a:r>
              <a:rPr lang="ru-RU" i="1" smtClean="0"/>
              <a:t>— поучать других и</a:t>
            </a:r>
            <a:r>
              <a:rPr lang="en-US" i="1" dirty="0" smtClean="0"/>
              <a:t> </a:t>
            </a:r>
            <a:r>
              <a:rPr lang="ru-RU" i="1" smtClean="0"/>
              <a:t>наставлять на</a:t>
            </a:r>
            <a:r>
              <a:rPr lang="en-US" i="1" dirty="0" smtClean="0"/>
              <a:t> </a:t>
            </a:r>
            <a:r>
              <a:rPr lang="ru-RU" i="1" smtClean="0"/>
              <a:t>путь истинный </a:t>
            </a:r>
            <a:endParaRPr lang="en-US" sz="1100" i="1" dirty="0" smtClean="0"/>
          </a:p>
          <a:p>
            <a:pPr>
              <a:spcBef>
                <a:spcPct val="0"/>
              </a:spcBef>
            </a:pPr>
            <a:endParaRPr lang="mn-MN" smtClean="0"/>
          </a:p>
          <a:p>
            <a:pPr>
              <a:spcBef>
                <a:spcPct val="0"/>
              </a:spcBef>
            </a:pPr>
            <a:endParaRPr lang="mn-MN" smtClean="0"/>
          </a:p>
          <a:p>
            <a:pPr>
              <a:spcBef>
                <a:spcPct val="0"/>
              </a:spcBef>
            </a:pPr>
            <a:r>
              <a:rPr lang="ru-RU" smtClean="0"/>
              <a:t>Этот тип содержит в</a:t>
            </a:r>
            <a:r>
              <a:rPr lang="en-US" dirty="0" smtClean="0"/>
              <a:t> </a:t>
            </a:r>
            <a:r>
              <a:rPr lang="ru-RU" smtClean="0"/>
              <a:t>себе нормы, правила, ценности, традиции. На</a:t>
            </a:r>
            <a:r>
              <a:rPr lang="en-US" dirty="0" smtClean="0"/>
              <a:t> </a:t>
            </a:r>
            <a:r>
              <a:rPr lang="ru-RU" smtClean="0"/>
              <a:t>него, как на</a:t>
            </a:r>
            <a:r>
              <a:rPr lang="en-US" dirty="0" smtClean="0"/>
              <a:t> </a:t>
            </a:r>
            <a:r>
              <a:rPr lang="ru-RU" smtClean="0"/>
              <a:t>пленку, записываются все получаемые знания, стереотипы, любая информация. Человек может уже не</a:t>
            </a:r>
            <a:r>
              <a:rPr lang="en-US" dirty="0" smtClean="0"/>
              <a:t> </a:t>
            </a:r>
            <a:r>
              <a:rPr lang="ru-RU" smtClean="0"/>
              <a:t>помнить, кто и</a:t>
            </a:r>
            <a:r>
              <a:rPr lang="en-US" dirty="0" smtClean="0"/>
              <a:t> </a:t>
            </a:r>
            <a:r>
              <a:rPr lang="ru-RU" smtClean="0"/>
              <a:t>когда ему это сказал, откуда он</a:t>
            </a:r>
            <a:r>
              <a:rPr lang="en-US" dirty="0" smtClean="0"/>
              <a:t> </a:t>
            </a:r>
            <a:r>
              <a:rPr lang="ru-RU" smtClean="0"/>
              <a:t>это знает, но</a:t>
            </a:r>
            <a:r>
              <a:rPr lang="en-US" dirty="0" smtClean="0"/>
              <a:t> </a:t>
            </a:r>
            <a:r>
              <a:rPr lang="ru-RU" smtClean="0"/>
              <a:t>будет это помнить, применять и</a:t>
            </a:r>
            <a:r>
              <a:rPr lang="en-US" dirty="0" smtClean="0"/>
              <a:t> </a:t>
            </a:r>
            <a:r>
              <a:rPr lang="ru-RU" smtClean="0"/>
              <a:t>говорить об</a:t>
            </a:r>
            <a:r>
              <a:rPr lang="en-US" dirty="0" smtClean="0"/>
              <a:t> </a:t>
            </a:r>
            <a:r>
              <a:rPr lang="ru-RU" smtClean="0"/>
              <a:t>этом (чаще всего от</a:t>
            </a:r>
            <a:r>
              <a:rPr lang="en-US" dirty="0" smtClean="0"/>
              <a:t> </a:t>
            </a:r>
            <a:r>
              <a:rPr lang="ru-RU" smtClean="0"/>
              <a:t>своего лица). Это внутренняя ипостась данного типа личности.</a:t>
            </a:r>
          </a:p>
          <a:p>
            <a:pPr>
              <a:spcBef>
                <a:spcPct val="0"/>
              </a:spcBef>
            </a:pPr>
            <a:r>
              <a:rPr lang="ru-RU" smtClean="0"/>
              <a:t>На</a:t>
            </a:r>
            <a:r>
              <a:rPr lang="en-US" dirty="0" smtClean="0"/>
              <a:t> </a:t>
            </a:r>
            <a:r>
              <a:rPr lang="ru-RU" smtClean="0"/>
              <a:t>внешнем уровне «Родитель» проявляется в</a:t>
            </a:r>
            <a:r>
              <a:rPr lang="en-US" dirty="0" smtClean="0"/>
              <a:t> </a:t>
            </a:r>
            <a:r>
              <a:rPr lang="ru-RU" smtClean="0"/>
              <a:t>стиле поведения, который характеризуется категоричностью, «всезнанием», безапелляционностью и назидательностью. То</a:t>
            </a:r>
            <a:r>
              <a:rPr lang="en-US" dirty="0" smtClean="0"/>
              <a:t> </a:t>
            </a:r>
            <a:r>
              <a:rPr lang="ru-RU" smtClean="0"/>
              <a:t>есть типичное поведение недалекого, «зашторенного» учителя 5-х классов в</a:t>
            </a:r>
            <a:r>
              <a:rPr lang="en-US" dirty="0" smtClean="0"/>
              <a:t> </a:t>
            </a:r>
            <a:r>
              <a:rPr lang="ru-RU" smtClean="0"/>
              <a:t>общении с</a:t>
            </a:r>
            <a:r>
              <a:rPr lang="en-US" dirty="0" smtClean="0"/>
              <a:t> </a:t>
            </a:r>
            <a:r>
              <a:rPr lang="ru-RU" smtClean="0"/>
              <a:t>домашними.</a:t>
            </a:r>
          </a:p>
          <a:p>
            <a:pPr>
              <a:spcBef>
                <a:spcPct val="0"/>
              </a:spcBef>
            </a:pPr>
            <a:r>
              <a:rPr lang="ru-RU" smtClean="0"/>
              <a:t>Такой человек, как правило, не</a:t>
            </a:r>
            <a:r>
              <a:rPr lang="en-US" dirty="0" smtClean="0"/>
              <a:t> </a:t>
            </a:r>
            <a:r>
              <a:rPr lang="ru-RU" smtClean="0"/>
              <a:t>слышит своего собеседника, он</a:t>
            </a:r>
            <a:r>
              <a:rPr lang="en-US" dirty="0" smtClean="0"/>
              <a:t> </a:t>
            </a:r>
            <a:r>
              <a:rPr lang="ru-RU" smtClean="0"/>
              <a:t>склонен тупо настаивать на</a:t>
            </a:r>
            <a:r>
              <a:rPr lang="en-US" dirty="0" smtClean="0"/>
              <a:t> </a:t>
            </a:r>
            <a:r>
              <a:rPr lang="ru-RU" smtClean="0"/>
              <a:t>своей точке зрения, а</a:t>
            </a:r>
            <a:r>
              <a:rPr lang="en-US" dirty="0" smtClean="0"/>
              <a:t> </a:t>
            </a:r>
            <a:r>
              <a:rPr lang="ru-RU" smtClean="0"/>
              <a:t>самое любимое занятие</a:t>
            </a:r>
            <a:r>
              <a:rPr lang="en-US" dirty="0" smtClean="0"/>
              <a:t> </a:t>
            </a:r>
            <a:r>
              <a:rPr lang="ru-RU" smtClean="0"/>
              <a:t>— поучать других и</a:t>
            </a:r>
            <a:r>
              <a:rPr lang="en-US" dirty="0" smtClean="0"/>
              <a:t> </a:t>
            </a:r>
            <a:r>
              <a:rPr lang="ru-RU" smtClean="0"/>
              <a:t>наставлять на</a:t>
            </a:r>
            <a:r>
              <a:rPr lang="en-US" dirty="0" smtClean="0"/>
              <a:t> </a:t>
            </a:r>
            <a:r>
              <a:rPr lang="ru-RU" smtClean="0"/>
              <a:t>путь истинный. Особенно ярко это проявляется, когда в</a:t>
            </a:r>
            <a:r>
              <a:rPr lang="en-US" dirty="0" smtClean="0"/>
              <a:t> </a:t>
            </a:r>
            <a:r>
              <a:rPr lang="ru-RU" smtClean="0"/>
              <a:t>силу ряда причин человек «застревает» в</a:t>
            </a:r>
            <a:r>
              <a:rPr lang="en-US" dirty="0" smtClean="0"/>
              <a:t> </a:t>
            </a:r>
            <a:r>
              <a:rPr lang="ru-RU" smtClean="0"/>
              <a:t>позиции «обучающего», «наставляющего» или это для него привычная модель поведения.</a:t>
            </a:r>
          </a:p>
          <a:p>
            <a:pPr>
              <a:spcBef>
                <a:spcPct val="0"/>
              </a:spcBef>
            </a:pPr>
            <a:endParaRPr lang="ru-RU" smtClean="0"/>
          </a:p>
          <a:p>
            <a:pPr>
              <a:spcBef>
                <a:spcPct val="0"/>
              </a:spcBef>
            </a:pPr>
            <a:r>
              <a:rPr lang="ru-RU" smtClean="0"/>
              <a:t>Противоядие:</a:t>
            </a:r>
          </a:p>
          <a:p>
            <a:pPr>
              <a:spcBef>
                <a:spcPct val="0"/>
              </a:spcBef>
            </a:pPr>
            <a:r>
              <a:rPr lang="ru-RU" smtClean="0"/>
              <a:t>В</a:t>
            </a:r>
            <a:r>
              <a:rPr lang="en-US" dirty="0" smtClean="0"/>
              <a:t> </a:t>
            </a:r>
            <a:r>
              <a:rPr lang="ru-RU" smtClean="0"/>
              <a:t>общении с</a:t>
            </a:r>
            <a:r>
              <a:rPr lang="en-US" dirty="0" smtClean="0"/>
              <a:t> </a:t>
            </a:r>
            <a:r>
              <a:rPr lang="ru-RU" smtClean="0"/>
              <a:t>таким человеком бесполезно отстаивать свою точку зрения</a:t>
            </a:r>
            <a:r>
              <a:rPr lang="en-US" dirty="0" smtClean="0"/>
              <a:t> </a:t>
            </a:r>
            <a:r>
              <a:rPr lang="ru-RU" smtClean="0"/>
              <a:t>— все равно не</a:t>
            </a:r>
            <a:r>
              <a:rPr lang="en-US" dirty="0" smtClean="0"/>
              <a:t> </a:t>
            </a:r>
            <a:r>
              <a:rPr lang="ru-RU" smtClean="0"/>
              <a:t>услышит, только разозлится, потому что ему перечат, и</a:t>
            </a:r>
            <a:r>
              <a:rPr lang="en-US" dirty="0" smtClean="0"/>
              <a:t> </a:t>
            </a:r>
            <a:r>
              <a:rPr lang="ru-RU" smtClean="0"/>
              <a:t>начнет доказывать свое с</a:t>
            </a:r>
            <a:r>
              <a:rPr lang="en-US" dirty="0" smtClean="0"/>
              <a:t> </a:t>
            </a:r>
            <a:r>
              <a:rPr lang="ru-RU" smtClean="0"/>
              <a:t>удвоенной силой. Такому человеку можно спокойно высказать свою точку зрения, но</a:t>
            </a:r>
            <a:r>
              <a:rPr lang="en-US" dirty="0" smtClean="0"/>
              <a:t> </a:t>
            </a:r>
            <a:r>
              <a:rPr lang="ru-RU" smtClean="0"/>
              <a:t>желательно не</a:t>
            </a:r>
            <a:r>
              <a:rPr lang="en-US" dirty="0" smtClean="0"/>
              <a:t> </a:t>
            </a:r>
            <a:r>
              <a:rPr lang="ru-RU" smtClean="0"/>
              <a:t>настаивать, чтобы не</a:t>
            </a:r>
            <a:r>
              <a:rPr lang="en-US" dirty="0" smtClean="0"/>
              <a:t> </a:t>
            </a:r>
            <a:r>
              <a:rPr lang="ru-RU" smtClean="0"/>
              <a:t>возникало лишних конфликтов.</a:t>
            </a:r>
          </a:p>
          <a:p>
            <a:pPr>
              <a:spcBef>
                <a:spcPct val="0"/>
              </a:spcBef>
            </a:pPr>
            <a:r>
              <a:rPr lang="ru-RU" smtClean="0"/>
              <a:t>В</a:t>
            </a:r>
            <a:r>
              <a:rPr lang="en-US" dirty="0" smtClean="0"/>
              <a:t> </a:t>
            </a:r>
            <a:r>
              <a:rPr lang="ru-RU" smtClean="0"/>
              <a:t>этой ситуации поможет один хороший прием. Вы</a:t>
            </a:r>
            <a:r>
              <a:rPr lang="en-US" dirty="0" smtClean="0"/>
              <a:t> </a:t>
            </a:r>
            <a:r>
              <a:rPr lang="ru-RU" smtClean="0"/>
              <a:t>внимательно слушаете, что Вам говорит покупатель с</a:t>
            </a:r>
            <a:r>
              <a:rPr lang="en-US" dirty="0" smtClean="0"/>
              <a:t> </a:t>
            </a:r>
            <a:r>
              <a:rPr lang="ru-RU" smtClean="0"/>
              <a:t>невинными глазами и</a:t>
            </a:r>
            <a:r>
              <a:rPr lang="en-US" dirty="0" smtClean="0"/>
              <a:t> </a:t>
            </a:r>
            <a:r>
              <a:rPr lang="ru-RU" smtClean="0"/>
              <a:t>восхищенной улыбкой, а</a:t>
            </a:r>
            <a:r>
              <a:rPr lang="en-US" dirty="0" smtClean="0"/>
              <a:t> </a:t>
            </a:r>
            <a:r>
              <a:rPr lang="ru-RU" smtClean="0"/>
              <a:t>потом восклицаете: «Правда!? А</a:t>
            </a:r>
            <a:r>
              <a:rPr lang="en-US" dirty="0" smtClean="0"/>
              <a:t> </a:t>
            </a:r>
            <a:r>
              <a:rPr lang="ru-RU" smtClean="0"/>
              <a:t>я и</a:t>
            </a:r>
            <a:r>
              <a:rPr lang="en-US" dirty="0" smtClean="0"/>
              <a:t> </a:t>
            </a:r>
            <a:r>
              <a:rPr lang="ru-RU" smtClean="0"/>
              <a:t>не знала! Как хорошо, что Вы</a:t>
            </a:r>
            <a:r>
              <a:rPr lang="en-US" dirty="0" smtClean="0"/>
              <a:t> </a:t>
            </a:r>
            <a:r>
              <a:rPr lang="ru-RU" smtClean="0"/>
              <a:t>мне это сказали! Теперь буду знать!»</a:t>
            </a:r>
            <a:r>
              <a:rPr lang="en-US" dirty="0" smtClean="0"/>
              <a:t> </a:t>
            </a:r>
            <a:r>
              <a:rPr lang="ru-RU" smtClean="0"/>
              <a:t>— а</a:t>
            </a:r>
            <a:r>
              <a:rPr lang="en-US" dirty="0" smtClean="0"/>
              <a:t> </a:t>
            </a:r>
            <a:r>
              <a:rPr lang="ru-RU" smtClean="0"/>
              <a:t>потом не</a:t>
            </a:r>
            <a:r>
              <a:rPr lang="en-US" dirty="0" smtClean="0"/>
              <a:t> </a:t>
            </a:r>
            <a:r>
              <a:rPr lang="ru-RU" smtClean="0"/>
              <a:t>останавливаясь начинаете задавать вопросы по</a:t>
            </a:r>
            <a:r>
              <a:rPr lang="en-US" dirty="0" smtClean="0"/>
              <a:t> </a:t>
            </a:r>
            <a:r>
              <a:rPr lang="ru-RU" smtClean="0"/>
              <a:t>ситуации покупки. Начиная со</a:t>
            </a:r>
            <a:r>
              <a:rPr lang="en-US" dirty="0" smtClean="0"/>
              <a:t> </a:t>
            </a:r>
            <a:r>
              <a:rPr lang="ru-RU" smtClean="0"/>
              <a:t>слов: «А давайте мы</a:t>
            </a:r>
            <a:r>
              <a:rPr lang="en-US" dirty="0" smtClean="0"/>
              <a:t> </a:t>
            </a:r>
            <a:r>
              <a:rPr lang="ru-RU" smtClean="0"/>
              <a:t>Вам…».</a:t>
            </a:r>
          </a:p>
          <a:p>
            <a:pPr>
              <a:spcBef>
                <a:spcPct val="0"/>
              </a:spcBef>
            </a:pPr>
            <a:r>
              <a:rPr lang="ru-RU" smtClean="0"/>
              <a:t>Что мы</a:t>
            </a:r>
            <a:r>
              <a:rPr lang="en-US" dirty="0" smtClean="0"/>
              <a:t> </a:t>
            </a:r>
            <a:r>
              <a:rPr lang="ru-RU" smtClean="0"/>
              <a:t>подразумеваем под ситуацией покупки проясним чуть ниже. Сейчас же</a:t>
            </a:r>
            <a:r>
              <a:rPr lang="en-US" dirty="0" smtClean="0"/>
              <a:t> </a:t>
            </a:r>
            <a:r>
              <a:rPr lang="ru-RU" smtClean="0"/>
              <a:t>важно понять, что как любой родитель любит послушного ребенка, так и</a:t>
            </a:r>
            <a:r>
              <a:rPr lang="en-US" dirty="0" smtClean="0"/>
              <a:t> </a:t>
            </a:r>
            <a:r>
              <a:rPr lang="ru-RU" smtClean="0"/>
              <a:t>подтипу личности «Родитель» легче всего найти язык с</a:t>
            </a:r>
            <a:r>
              <a:rPr lang="en-US" dirty="0" smtClean="0"/>
              <a:t> </a:t>
            </a:r>
            <a:r>
              <a:rPr lang="ru-RU" smtClean="0"/>
              <a:t>человеком, демонстрирующим стиль поведения «Ребенок».</a:t>
            </a:r>
            <a:endParaRPr lang="mn-MN" smtClean="0"/>
          </a:p>
          <a:p>
            <a:pPr>
              <a:spcBef>
                <a:spcPct val="0"/>
              </a:spcBef>
            </a:pPr>
            <a:endParaRPr lang="mn-MN" smtClean="0"/>
          </a:p>
          <a:p>
            <a:pPr>
              <a:spcBef>
                <a:spcPct val="0"/>
              </a:spcBef>
            </a:pPr>
            <a:r>
              <a:rPr lang="ru-RU" i="1" smtClean="0"/>
              <a:t>Вы</a:t>
            </a:r>
            <a:r>
              <a:rPr lang="en-US" i="1" dirty="0" smtClean="0"/>
              <a:t> </a:t>
            </a:r>
            <a:r>
              <a:rPr lang="ru-RU" i="1" smtClean="0"/>
              <a:t>внимательно слушаете, что Вам говорит покупатель с</a:t>
            </a:r>
            <a:r>
              <a:rPr lang="en-US" i="1" dirty="0" smtClean="0"/>
              <a:t> </a:t>
            </a:r>
            <a:r>
              <a:rPr lang="ru-RU" i="1" smtClean="0"/>
              <a:t>невинными глазами и</a:t>
            </a:r>
            <a:r>
              <a:rPr lang="en-US" i="1" dirty="0" smtClean="0"/>
              <a:t> </a:t>
            </a:r>
            <a:r>
              <a:rPr lang="ru-RU" i="1" smtClean="0"/>
              <a:t>восхищенной улыбкой, а</a:t>
            </a:r>
            <a:r>
              <a:rPr lang="en-US" i="1" dirty="0" smtClean="0"/>
              <a:t> </a:t>
            </a:r>
            <a:r>
              <a:rPr lang="ru-RU" i="1" smtClean="0"/>
              <a:t>потом восклицаете: «Правда!? А</a:t>
            </a:r>
            <a:r>
              <a:rPr lang="en-US" i="1" dirty="0" smtClean="0"/>
              <a:t> </a:t>
            </a:r>
            <a:r>
              <a:rPr lang="ru-RU" i="1" smtClean="0"/>
              <a:t>я и</a:t>
            </a:r>
            <a:r>
              <a:rPr lang="en-US" i="1" dirty="0" smtClean="0"/>
              <a:t> </a:t>
            </a:r>
            <a:r>
              <a:rPr lang="ru-RU" i="1" smtClean="0"/>
              <a:t>не знала! Как хорошо, что Вы</a:t>
            </a:r>
            <a:r>
              <a:rPr lang="en-US" i="1" dirty="0" smtClean="0"/>
              <a:t> </a:t>
            </a:r>
            <a:r>
              <a:rPr lang="ru-RU" i="1" smtClean="0"/>
              <a:t>мне это сказали! Теперь буду знать!»</a:t>
            </a:r>
            <a:r>
              <a:rPr lang="en-US" i="1" dirty="0" smtClean="0"/>
              <a:t> </a:t>
            </a:r>
            <a:r>
              <a:rPr lang="ru-RU" i="1" smtClean="0"/>
              <a:t>— а</a:t>
            </a:r>
            <a:r>
              <a:rPr lang="en-US" i="1" dirty="0" smtClean="0"/>
              <a:t> </a:t>
            </a:r>
            <a:r>
              <a:rPr lang="ru-RU" i="1" smtClean="0"/>
              <a:t>потом не</a:t>
            </a:r>
            <a:r>
              <a:rPr lang="en-US" i="1" dirty="0" smtClean="0"/>
              <a:t> </a:t>
            </a:r>
            <a:r>
              <a:rPr lang="ru-RU" i="1" smtClean="0"/>
              <a:t>останавливаясь начинаете задавать вопросы по</a:t>
            </a:r>
            <a:r>
              <a:rPr lang="en-US" i="1" dirty="0" smtClean="0"/>
              <a:t> </a:t>
            </a:r>
            <a:r>
              <a:rPr lang="ru-RU" i="1" smtClean="0"/>
              <a:t>ситуации покупки. Начиная со</a:t>
            </a:r>
            <a:r>
              <a:rPr lang="en-US" i="1" dirty="0" smtClean="0"/>
              <a:t> </a:t>
            </a:r>
            <a:r>
              <a:rPr lang="ru-RU" i="1" smtClean="0"/>
              <a:t>слов: «А давайте мы</a:t>
            </a:r>
            <a:r>
              <a:rPr lang="en-US" i="1" dirty="0" smtClean="0"/>
              <a:t> </a:t>
            </a:r>
            <a:r>
              <a:rPr lang="ru-RU" i="1" smtClean="0"/>
              <a:t>Вам…».</a:t>
            </a:r>
            <a:endParaRPr lang="ru-RU" altLang="ja-JP" sz="2400" i="1" u="sng" smtClean="0"/>
          </a:p>
          <a:p>
            <a:pPr>
              <a:spcBef>
                <a:spcPct val="0"/>
              </a:spcBef>
            </a:pPr>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spect="1" noChangeArrowheads="1" noTextEdit="1"/>
          </p:cNvSpPr>
          <p:nvPr>
            <p:ph type="sldImg"/>
          </p:nvPr>
        </p:nvSpPr>
        <p:spPr bwMode="auto">
          <a:xfrm>
            <a:off x="1150938" y="692150"/>
            <a:ext cx="4556125" cy="3416300"/>
          </a:xfrm>
          <a:noFill/>
          <a:ln>
            <a:solidFill>
              <a:srgbClr val="000000"/>
            </a:solidFill>
            <a:miter lim="800000"/>
            <a:headEnd/>
            <a:tailEnd/>
          </a:ln>
        </p:spPr>
      </p:sp>
      <p:sp>
        <p:nvSpPr>
          <p:cNvPr id="102403" name="Rectangle 3"/>
          <p:cNvSpPr>
            <a:spLocks noGrp="1" noChangeArrowheads="1"/>
          </p:cNvSpPr>
          <p:nvPr>
            <p:ph type="body" idx="1"/>
          </p:nvPr>
        </p:nvSpPr>
        <p:spPr/>
        <p:txBody>
          <a:bodyPr>
            <a:normAutofit lnSpcReduction="10000"/>
          </a:bodyPr>
          <a:lstStyle/>
          <a:p>
            <a:pPr fontAlgn="auto">
              <a:spcBef>
                <a:spcPts val="0"/>
              </a:spcBef>
              <a:spcAft>
                <a:spcPts val="0"/>
              </a:spcAft>
              <a:defRPr/>
            </a:pPr>
            <a:r>
              <a:rPr lang="ru-RU" dirty="0" smtClean="0"/>
              <a:t>Вторая подличность, которая присутствует в</a:t>
            </a:r>
            <a:r>
              <a:rPr lang="en-US" dirty="0" smtClean="0"/>
              <a:t> </a:t>
            </a:r>
            <a:r>
              <a:rPr lang="ru-RU" dirty="0" smtClean="0"/>
              <a:t>каждом из</a:t>
            </a:r>
            <a:r>
              <a:rPr lang="en-US" dirty="0" smtClean="0"/>
              <a:t> </a:t>
            </a:r>
            <a:r>
              <a:rPr lang="ru-RU" dirty="0" smtClean="0"/>
              <a:t>нас, называется «Взрослый». Этот подтип характеризуется рассудительностью, спокойствием. Он</a:t>
            </a:r>
            <a:r>
              <a:rPr lang="en-US" dirty="0" smtClean="0"/>
              <a:t> </a:t>
            </a:r>
            <a:r>
              <a:rPr lang="ru-RU" dirty="0" smtClean="0"/>
              <a:t>олицетворяет собой интуицию, логику, уверенность</a:t>
            </a:r>
            <a:r>
              <a:rPr lang="en-US" dirty="0" smtClean="0"/>
              <a:t> </a:t>
            </a:r>
            <a:r>
              <a:rPr lang="ru-RU" dirty="0" smtClean="0"/>
              <a:t>— такой своеобразный хороший компьютер внутри нас.</a:t>
            </a:r>
          </a:p>
          <a:p>
            <a:pPr fontAlgn="auto">
              <a:spcBef>
                <a:spcPts val="0"/>
              </a:spcBef>
              <a:spcAft>
                <a:spcPts val="0"/>
              </a:spcAft>
              <a:defRPr/>
            </a:pPr>
            <a:r>
              <a:rPr lang="ru-RU" dirty="0" smtClean="0"/>
              <a:t>Человек, взаимодействующий с</a:t>
            </a:r>
            <a:r>
              <a:rPr lang="en-US" dirty="0" smtClean="0"/>
              <a:t> </a:t>
            </a:r>
            <a:r>
              <a:rPr lang="ru-RU" dirty="0" smtClean="0"/>
              <a:t>позиции «Взрослый», точно знает, что он</a:t>
            </a:r>
            <a:r>
              <a:rPr lang="en-US" dirty="0" smtClean="0"/>
              <a:t> </a:t>
            </a:r>
            <a:r>
              <a:rPr lang="ru-RU" dirty="0" smtClean="0"/>
              <a:t>хочет, уверен в</a:t>
            </a:r>
            <a:r>
              <a:rPr lang="en-US" dirty="0" smtClean="0"/>
              <a:t> </a:t>
            </a:r>
            <a:r>
              <a:rPr lang="ru-RU" dirty="0" smtClean="0"/>
              <a:t>себе и</a:t>
            </a:r>
            <a:r>
              <a:rPr lang="en-US" dirty="0" smtClean="0"/>
              <a:t> </a:t>
            </a:r>
            <a:r>
              <a:rPr lang="ru-RU" dirty="0" smtClean="0"/>
              <a:t>способен легко лавировать в</a:t>
            </a:r>
            <a:r>
              <a:rPr lang="en-US" dirty="0" smtClean="0"/>
              <a:t> </a:t>
            </a:r>
            <a:r>
              <a:rPr lang="ru-RU" dirty="0" smtClean="0"/>
              <a:t>любой ситуации, не</a:t>
            </a:r>
            <a:r>
              <a:rPr lang="en-US" dirty="0" smtClean="0"/>
              <a:t> </a:t>
            </a:r>
            <a:r>
              <a:rPr lang="ru-RU" dirty="0" smtClean="0"/>
              <a:t>испытывая ни</a:t>
            </a:r>
            <a:r>
              <a:rPr lang="en-US" dirty="0" smtClean="0"/>
              <a:t> </a:t>
            </a:r>
            <a:r>
              <a:rPr lang="ru-RU" dirty="0" smtClean="0"/>
              <a:t>напряжения, ни</a:t>
            </a:r>
            <a:r>
              <a:rPr lang="en-US" dirty="0" smtClean="0"/>
              <a:t> </a:t>
            </a:r>
            <a:r>
              <a:rPr lang="ru-RU" dirty="0" smtClean="0"/>
              <a:t>внутреннего дискомфорта.</a:t>
            </a:r>
          </a:p>
          <a:p>
            <a:pPr fontAlgn="auto">
              <a:spcBef>
                <a:spcPts val="0"/>
              </a:spcBef>
              <a:spcAft>
                <a:spcPts val="0"/>
              </a:spcAft>
              <a:defRPr/>
            </a:pPr>
            <a:r>
              <a:rPr lang="ru-RU" dirty="0" smtClean="0"/>
              <a:t>Во</a:t>
            </a:r>
            <a:r>
              <a:rPr lang="en-US" dirty="0" smtClean="0"/>
              <a:t> </a:t>
            </a:r>
            <a:r>
              <a:rPr lang="ru-RU" dirty="0" smtClean="0"/>
              <a:t>взаимодействии с</a:t>
            </a:r>
            <a:r>
              <a:rPr lang="en-US" dirty="0" smtClean="0"/>
              <a:t> </a:t>
            </a:r>
            <a:r>
              <a:rPr lang="ru-RU" dirty="0" smtClean="0"/>
              <a:t>продавцами общается, как правило, тактично, по</a:t>
            </a:r>
            <a:r>
              <a:rPr lang="en-US" dirty="0" smtClean="0"/>
              <a:t> </a:t>
            </a:r>
            <a:r>
              <a:rPr lang="ru-RU" dirty="0" smtClean="0"/>
              <a:t>делу и</a:t>
            </a:r>
            <a:r>
              <a:rPr lang="en-US" dirty="0" smtClean="0"/>
              <a:t> </a:t>
            </a:r>
            <a:r>
              <a:rPr lang="ru-RU" dirty="0" smtClean="0"/>
              <a:t>конкретно. Вопросы, с</a:t>
            </a:r>
            <a:r>
              <a:rPr lang="en-US" dirty="0" smtClean="0"/>
              <a:t> </a:t>
            </a:r>
            <a:r>
              <a:rPr lang="ru-RU" dirty="0" smtClean="0"/>
              <a:t>которыми он</a:t>
            </a:r>
            <a:r>
              <a:rPr lang="en-US" dirty="0" smtClean="0"/>
              <a:t> </a:t>
            </a:r>
            <a:r>
              <a:rPr lang="ru-RU" dirty="0" smtClean="0"/>
              <a:t>обращается за</a:t>
            </a:r>
            <a:r>
              <a:rPr lang="en-US" dirty="0" smtClean="0"/>
              <a:t> </a:t>
            </a:r>
            <a:r>
              <a:rPr lang="ru-RU" dirty="0" smtClean="0"/>
              <a:t>помощью, носят практичный характер. Поэтому сами продавцы воспринимают и</a:t>
            </a:r>
            <a:r>
              <a:rPr lang="en-US" dirty="0" smtClean="0"/>
              <a:t> </a:t>
            </a:r>
            <a:r>
              <a:rPr lang="ru-RU" dirty="0" smtClean="0"/>
              <a:t>характеризуют такой тип покупателей, как самостоятельных, доброжелательных, спокойных, приятных в</a:t>
            </a:r>
            <a:r>
              <a:rPr lang="en-US" dirty="0" smtClean="0"/>
              <a:t> </a:t>
            </a:r>
            <a:r>
              <a:rPr lang="ru-RU" dirty="0" smtClean="0"/>
              <a:t>общении.</a:t>
            </a:r>
          </a:p>
          <a:p>
            <a:pPr fontAlgn="auto">
              <a:spcBef>
                <a:spcPts val="0"/>
              </a:spcBef>
              <a:spcAft>
                <a:spcPts val="0"/>
              </a:spcAft>
              <a:defRPr/>
            </a:pPr>
            <a:r>
              <a:rPr lang="ru-RU" dirty="0" smtClean="0"/>
              <a:t>С</a:t>
            </a:r>
            <a:r>
              <a:rPr lang="en-US" dirty="0" smtClean="0"/>
              <a:t> </a:t>
            </a:r>
            <a:r>
              <a:rPr lang="ru-RU" dirty="0" smtClean="0"/>
              <a:t>такими покупателями проблем и</a:t>
            </a:r>
            <a:r>
              <a:rPr lang="en-US" dirty="0" smtClean="0"/>
              <a:t> </a:t>
            </a:r>
            <a:r>
              <a:rPr lang="ru-RU" dirty="0" smtClean="0"/>
              <a:t>конфликтов, как правило, не</a:t>
            </a:r>
            <a:r>
              <a:rPr lang="en-US" dirty="0" smtClean="0"/>
              <a:t> </a:t>
            </a:r>
            <a:r>
              <a:rPr lang="ru-RU" dirty="0" smtClean="0"/>
              <a:t>бывает.</a:t>
            </a:r>
            <a:endParaRPr lang="mn-MN" dirty="0" smtClean="0"/>
          </a:p>
          <a:p>
            <a:pPr fontAlgn="auto">
              <a:spcBef>
                <a:spcPts val="0"/>
              </a:spcBef>
              <a:spcAft>
                <a:spcPts val="0"/>
              </a:spcAft>
              <a:defRPr/>
            </a:pPr>
            <a:endParaRPr lang="mn-MN" dirty="0" smtClean="0"/>
          </a:p>
          <a:p>
            <a:pPr algn="ctr" fontAlgn="auto">
              <a:spcBef>
                <a:spcPct val="50000"/>
              </a:spcBef>
              <a:spcAft>
                <a:spcPts val="0"/>
              </a:spcAft>
              <a:defRPr/>
            </a:pPr>
            <a:r>
              <a:rPr lang="ru-RU" altLang="ja-JP" sz="1400" i="1" u="sng" dirty="0" smtClean="0"/>
              <a:t>Модель поведения</a:t>
            </a:r>
          </a:p>
          <a:p>
            <a:pPr algn="ctr" fontAlgn="auto">
              <a:spcBef>
                <a:spcPts val="0"/>
              </a:spcBef>
              <a:spcAft>
                <a:spcPts val="0"/>
              </a:spcAft>
              <a:defRPr/>
            </a:pPr>
            <a:r>
              <a:rPr lang="ru-RU" i="1" dirty="0" smtClean="0"/>
              <a:t>точно знает, что он</a:t>
            </a:r>
            <a:r>
              <a:rPr lang="en-US" i="1" dirty="0" smtClean="0"/>
              <a:t> </a:t>
            </a:r>
            <a:r>
              <a:rPr lang="ru-RU" i="1" dirty="0" smtClean="0"/>
              <a:t>хочет, уверен в</a:t>
            </a:r>
            <a:r>
              <a:rPr lang="en-US" i="1" dirty="0" smtClean="0"/>
              <a:t> </a:t>
            </a:r>
            <a:r>
              <a:rPr lang="ru-RU" i="1" dirty="0" smtClean="0"/>
              <a:t>себе и</a:t>
            </a:r>
            <a:r>
              <a:rPr lang="en-US" i="1" dirty="0" smtClean="0"/>
              <a:t> </a:t>
            </a:r>
            <a:r>
              <a:rPr lang="ru-RU" i="1" dirty="0" smtClean="0"/>
              <a:t>способен легко лавировать в</a:t>
            </a:r>
            <a:r>
              <a:rPr lang="en-US" i="1" dirty="0" smtClean="0"/>
              <a:t> </a:t>
            </a:r>
            <a:r>
              <a:rPr lang="ru-RU" i="1" dirty="0" smtClean="0"/>
              <a:t>любой ситуации, не</a:t>
            </a:r>
            <a:r>
              <a:rPr lang="en-US" i="1" dirty="0" smtClean="0"/>
              <a:t> </a:t>
            </a:r>
            <a:r>
              <a:rPr lang="ru-RU" i="1" dirty="0" smtClean="0"/>
              <a:t>испытывая ни</a:t>
            </a:r>
            <a:r>
              <a:rPr lang="en-US" i="1" dirty="0" smtClean="0"/>
              <a:t> </a:t>
            </a:r>
            <a:r>
              <a:rPr lang="ru-RU" i="1" dirty="0" smtClean="0"/>
              <a:t>напряжения, ни</a:t>
            </a:r>
            <a:r>
              <a:rPr lang="en-US" i="1" dirty="0" smtClean="0"/>
              <a:t> </a:t>
            </a:r>
            <a:r>
              <a:rPr lang="ru-RU" i="1" dirty="0" smtClean="0"/>
              <a:t>внутреннего дискомфорта.</a:t>
            </a:r>
          </a:p>
          <a:p>
            <a:pPr fontAlgn="auto">
              <a:spcBef>
                <a:spcPts val="0"/>
              </a:spcBef>
              <a:spcAft>
                <a:spcPts val="0"/>
              </a:spcAft>
              <a:defRPr/>
            </a:pPr>
            <a:r>
              <a:rPr lang="ru-RU" i="1" dirty="0" smtClean="0"/>
              <a:t>Во</a:t>
            </a:r>
            <a:r>
              <a:rPr lang="en-US" i="1" dirty="0" smtClean="0"/>
              <a:t> </a:t>
            </a:r>
            <a:r>
              <a:rPr lang="ru-RU" i="1" dirty="0" smtClean="0"/>
              <a:t>взаимодействии с</a:t>
            </a:r>
            <a:r>
              <a:rPr lang="en-US" i="1" dirty="0" smtClean="0"/>
              <a:t> </a:t>
            </a:r>
            <a:r>
              <a:rPr lang="ru-RU" i="1" dirty="0" smtClean="0"/>
              <a:t>продавцами общается, как правило, тактично, по</a:t>
            </a:r>
            <a:r>
              <a:rPr lang="en-US" i="1" dirty="0" smtClean="0"/>
              <a:t> </a:t>
            </a:r>
            <a:r>
              <a:rPr lang="ru-RU" i="1" dirty="0" smtClean="0"/>
              <a:t>делу и</a:t>
            </a:r>
            <a:r>
              <a:rPr lang="en-US" i="1" dirty="0" smtClean="0"/>
              <a:t> </a:t>
            </a:r>
            <a:r>
              <a:rPr lang="ru-RU" i="1" dirty="0" smtClean="0"/>
              <a:t>конкретно. Вопросы, с</a:t>
            </a:r>
            <a:r>
              <a:rPr lang="en-US" i="1" dirty="0" smtClean="0"/>
              <a:t> </a:t>
            </a:r>
            <a:r>
              <a:rPr lang="ru-RU" i="1" dirty="0" smtClean="0"/>
              <a:t>которыми он</a:t>
            </a:r>
            <a:r>
              <a:rPr lang="en-US" i="1" dirty="0" smtClean="0"/>
              <a:t> </a:t>
            </a:r>
            <a:r>
              <a:rPr lang="ru-RU" i="1" dirty="0" smtClean="0"/>
              <a:t>обращается за</a:t>
            </a:r>
            <a:r>
              <a:rPr lang="en-US" i="1" dirty="0" smtClean="0"/>
              <a:t> </a:t>
            </a:r>
            <a:r>
              <a:rPr lang="ru-RU" i="1" dirty="0" smtClean="0"/>
              <a:t>помощью, носят практичный характер. Поэтому сами продавцы воспринимают и</a:t>
            </a:r>
            <a:r>
              <a:rPr lang="en-US" i="1" dirty="0" smtClean="0"/>
              <a:t> </a:t>
            </a:r>
            <a:r>
              <a:rPr lang="ru-RU" i="1" dirty="0" smtClean="0"/>
              <a:t>характеризуют такой тип покупателей, как самостоятельных, доброжелательных, спокойных, приятных в</a:t>
            </a:r>
            <a:r>
              <a:rPr lang="en-US" i="1" dirty="0" smtClean="0"/>
              <a:t> </a:t>
            </a:r>
            <a:r>
              <a:rPr lang="ru-RU" i="1" dirty="0" smtClean="0"/>
              <a:t>общении</a:t>
            </a:r>
            <a:endParaRPr lang="en-US" i="1" dirty="0" smtClean="0"/>
          </a:p>
          <a:p>
            <a:pPr fontAlgn="auto">
              <a:spcBef>
                <a:spcPts val="0"/>
              </a:spcBef>
              <a:spcAft>
                <a:spcPts val="0"/>
              </a:spcAft>
              <a:defRPr/>
            </a:pPr>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bwMode="auto">
          <a:xfrm>
            <a:off x="1150938" y="692150"/>
            <a:ext cx="4556125" cy="3416300"/>
          </a:xfrm>
          <a:noFill/>
          <a:ln>
            <a:solidFill>
              <a:srgbClr val="000000"/>
            </a:solidFill>
            <a:miter lim="800000"/>
            <a:headEnd/>
            <a:tailEnd/>
          </a:ln>
        </p:spPr>
      </p:sp>
      <p:sp>
        <p:nvSpPr>
          <p:cNvPr id="102403" name="Rectangle 3"/>
          <p:cNvSpPr>
            <a:spLocks noGrp="1" noChangeArrowheads="1"/>
          </p:cNvSpPr>
          <p:nvPr>
            <p:ph type="body" idx="1"/>
          </p:nvPr>
        </p:nvSpPr>
        <p:spPr/>
        <p:txBody>
          <a:bodyPr>
            <a:normAutofit fontScale="77500" lnSpcReduction="20000"/>
          </a:bodyPr>
          <a:lstStyle/>
          <a:p>
            <a:pPr fontAlgn="auto">
              <a:spcBef>
                <a:spcPts val="0"/>
              </a:spcBef>
              <a:spcAft>
                <a:spcPts val="0"/>
              </a:spcAft>
              <a:defRPr/>
            </a:pPr>
            <a:r>
              <a:rPr lang="ru-RU" dirty="0" smtClean="0"/>
              <a:t>. Берн, выделяя субличность «Ребенок», характеризовал ее</a:t>
            </a:r>
            <a:r>
              <a:rPr lang="en-US" dirty="0" smtClean="0"/>
              <a:t> </a:t>
            </a:r>
            <a:r>
              <a:rPr lang="ru-RU" dirty="0" smtClean="0"/>
              <a:t>как открытую, творческую часть личности, отвечающую за</a:t>
            </a:r>
            <a:r>
              <a:rPr lang="en-US" dirty="0" smtClean="0"/>
              <a:t> </a:t>
            </a:r>
            <a:r>
              <a:rPr lang="ru-RU" dirty="0" smtClean="0"/>
              <a:t>творчество, юмор, таланты, </a:t>
            </a:r>
            <a:br>
              <a:rPr lang="ru-RU" dirty="0" smtClean="0"/>
            </a:br>
            <a:r>
              <a:rPr lang="ru-RU" dirty="0" smtClean="0"/>
              <a:t>радость, открытое восприятие окружающего мира.</a:t>
            </a:r>
          </a:p>
          <a:p>
            <a:pPr fontAlgn="auto">
              <a:spcBef>
                <a:spcPts val="0"/>
              </a:spcBef>
              <a:spcAft>
                <a:spcPts val="0"/>
              </a:spcAft>
              <a:defRPr/>
            </a:pPr>
            <a:r>
              <a:rPr lang="ru-RU" dirty="0" smtClean="0"/>
              <a:t>Но, как сказал один философ: «Все мы</a:t>
            </a:r>
            <a:r>
              <a:rPr lang="en-US" dirty="0" smtClean="0"/>
              <a:t> </a:t>
            </a:r>
            <a:r>
              <a:rPr lang="ru-RU" dirty="0" smtClean="0"/>
              <a:t>жертвы нашего прошлого» (воспитания, обучения, стереотипов). Сюда же</a:t>
            </a:r>
            <a:r>
              <a:rPr lang="en-US" dirty="0" smtClean="0"/>
              <a:t> </a:t>
            </a:r>
            <a:r>
              <a:rPr lang="ru-RU" dirty="0" smtClean="0"/>
              <a:t>подойдет высказывание: «Все мы </a:t>
            </a:r>
            <a:br>
              <a:rPr lang="ru-RU" dirty="0" smtClean="0"/>
            </a:br>
            <a:r>
              <a:rPr lang="ru-RU" dirty="0" smtClean="0"/>
              <a:t>родом из</a:t>
            </a:r>
            <a:r>
              <a:rPr lang="en-US" dirty="0" smtClean="0"/>
              <a:t> </a:t>
            </a:r>
            <a:r>
              <a:rPr lang="ru-RU" dirty="0" smtClean="0"/>
              <a:t>детства»,</a:t>
            </a:r>
            <a:r>
              <a:rPr lang="en-US" dirty="0" smtClean="0"/>
              <a:t> </a:t>
            </a:r>
            <a:r>
              <a:rPr lang="ru-RU" dirty="0" smtClean="0"/>
              <a:t>— так как человек, вследствие различных особенностей и </a:t>
            </a:r>
            <a:br>
              <a:rPr lang="ru-RU" dirty="0" smtClean="0"/>
            </a:br>
            <a:r>
              <a:rPr lang="ru-RU" dirty="0" smtClean="0"/>
              <a:t>ситуаций воспитания, трансформируется, а</a:t>
            </a:r>
            <a:r>
              <a:rPr lang="en-US" dirty="0" smtClean="0"/>
              <a:t> </a:t>
            </a:r>
            <a:r>
              <a:rPr lang="ru-RU" dirty="0" smtClean="0"/>
              <a:t>его личность не</a:t>
            </a:r>
            <a:r>
              <a:rPr lang="en-US" dirty="0" smtClean="0"/>
              <a:t> </a:t>
            </a:r>
            <a:r>
              <a:rPr lang="ru-RU" dirty="0" smtClean="0"/>
              <a:t>только проходит свое становление в</a:t>
            </a:r>
            <a:r>
              <a:rPr lang="en-US" dirty="0" smtClean="0"/>
              <a:t> </a:t>
            </a:r>
            <a:r>
              <a:rPr lang="ru-RU" dirty="0" smtClean="0"/>
              <a:t>социуме, но</a:t>
            </a:r>
            <a:r>
              <a:rPr lang="en-US" dirty="0" smtClean="0"/>
              <a:t> </a:t>
            </a:r>
            <a:r>
              <a:rPr lang="ru-RU" dirty="0" smtClean="0"/>
              <a:t>и запоминает многие «можно», «нельзя», то</a:t>
            </a:r>
            <a:r>
              <a:rPr lang="en-US" dirty="0" smtClean="0"/>
              <a:t> </a:t>
            </a:r>
            <a:r>
              <a:rPr lang="ru-RU" dirty="0" smtClean="0"/>
              <a:t>есть как бы</a:t>
            </a:r>
            <a:r>
              <a:rPr lang="en-US" dirty="0" smtClean="0"/>
              <a:t> </a:t>
            </a:r>
            <a:r>
              <a:rPr lang="ru-RU" dirty="0" smtClean="0"/>
              <a:t>ломается. И</a:t>
            </a:r>
            <a:r>
              <a:rPr lang="en-US" dirty="0" smtClean="0"/>
              <a:t> </a:t>
            </a:r>
            <a:r>
              <a:rPr lang="ru-RU" dirty="0" smtClean="0"/>
              <a:t>если в</a:t>
            </a:r>
            <a:r>
              <a:rPr lang="en-US" dirty="0" smtClean="0"/>
              <a:t> </a:t>
            </a:r>
            <a:r>
              <a:rPr lang="ru-RU" dirty="0" smtClean="0"/>
              <a:t>детстве мы</a:t>
            </a:r>
            <a:r>
              <a:rPr lang="en-US" dirty="0" smtClean="0"/>
              <a:t> </a:t>
            </a:r>
            <a:r>
              <a:rPr lang="ru-RU" dirty="0" smtClean="0"/>
              <a:t>искренне хотим быть любимыми, то</a:t>
            </a:r>
            <a:r>
              <a:rPr lang="en-US" dirty="0" smtClean="0"/>
              <a:t> </a:t>
            </a:r>
            <a:r>
              <a:rPr lang="ru-RU" dirty="0" smtClean="0"/>
              <a:t>во взрослом состоянии нам бывает сложно признаться самим себе, насколько мы</a:t>
            </a:r>
            <a:r>
              <a:rPr lang="en-US" dirty="0" smtClean="0"/>
              <a:t> </a:t>
            </a:r>
            <a:r>
              <a:rPr lang="ru-RU" dirty="0" smtClean="0"/>
              <a:t>хотим быть любимыми, насколько мы</a:t>
            </a:r>
            <a:r>
              <a:rPr lang="en-US" dirty="0" smtClean="0"/>
              <a:t> </a:t>
            </a:r>
            <a:r>
              <a:rPr lang="ru-RU" dirty="0" smtClean="0"/>
              <a:t>хотим общаться, насколько для нас важно, чтобы нас понимали и</a:t>
            </a:r>
            <a:r>
              <a:rPr lang="en-US" dirty="0" smtClean="0"/>
              <a:t> </a:t>
            </a:r>
            <a:r>
              <a:rPr lang="ru-RU" dirty="0" smtClean="0"/>
              <a:t>принимали такими, какие мы</a:t>
            </a:r>
            <a:r>
              <a:rPr lang="en-US" dirty="0" smtClean="0"/>
              <a:t> </a:t>
            </a:r>
            <a:r>
              <a:rPr lang="ru-RU" dirty="0" smtClean="0"/>
              <a:t>есть в</a:t>
            </a:r>
            <a:r>
              <a:rPr lang="en-US" dirty="0" smtClean="0"/>
              <a:t> </a:t>
            </a:r>
            <a:r>
              <a:rPr lang="ru-RU" dirty="0" smtClean="0"/>
              <a:t>данный момент. Все это прямым образом отражается на</a:t>
            </a:r>
            <a:r>
              <a:rPr lang="en-US" dirty="0" smtClean="0"/>
              <a:t> </a:t>
            </a:r>
            <a:r>
              <a:rPr lang="ru-RU" dirty="0" smtClean="0"/>
              <a:t>стиле поведения человека. Поэтому на</a:t>
            </a:r>
            <a:r>
              <a:rPr lang="en-US" dirty="0" smtClean="0"/>
              <a:t> </a:t>
            </a:r>
            <a:r>
              <a:rPr lang="ru-RU" dirty="0" smtClean="0"/>
              <a:t>ряду с</a:t>
            </a:r>
            <a:r>
              <a:rPr lang="en-US" dirty="0" smtClean="0"/>
              <a:t> </a:t>
            </a:r>
            <a:r>
              <a:rPr lang="ru-RU" dirty="0" smtClean="0"/>
              <a:t>нашим «внутренним ребенком», наполненным творчеством и</a:t>
            </a:r>
            <a:r>
              <a:rPr lang="en-US" dirty="0" smtClean="0"/>
              <a:t> </a:t>
            </a:r>
            <a:r>
              <a:rPr lang="ru-RU" dirty="0" smtClean="0"/>
              <a:t>радостью, у</a:t>
            </a:r>
            <a:r>
              <a:rPr lang="en-US" dirty="0" smtClean="0"/>
              <a:t> </a:t>
            </a:r>
            <a:r>
              <a:rPr lang="ru-RU" dirty="0" smtClean="0"/>
              <a:t>многих из</a:t>
            </a:r>
            <a:r>
              <a:rPr lang="en-US" dirty="0" smtClean="0"/>
              <a:t> </a:t>
            </a:r>
            <a:r>
              <a:rPr lang="ru-RU" dirty="0" smtClean="0"/>
              <a:t>нас присутствует «раненный ребенок».</a:t>
            </a:r>
          </a:p>
          <a:p>
            <a:pPr fontAlgn="auto">
              <a:spcBef>
                <a:spcPts val="0"/>
              </a:spcBef>
              <a:spcAft>
                <a:spcPts val="0"/>
              </a:spcAft>
              <a:defRPr/>
            </a:pPr>
            <a:r>
              <a:rPr lang="ru-RU" dirty="0" smtClean="0"/>
              <a:t>В</a:t>
            </a:r>
            <a:r>
              <a:rPr lang="en-US" dirty="0" smtClean="0"/>
              <a:t> </a:t>
            </a:r>
            <a:r>
              <a:rPr lang="ru-RU" dirty="0" smtClean="0"/>
              <a:t>данной статье вдаваться в</a:t>
            </a:r>
            <a:r>
              <a:rPr lang="en-US" dirty="0" smtClean="0"/>
              <a:t> </a:t>
            </a:r>
            <a:r>
              <a:rPr lang="ru-RU" dirty="0" smtClean="0"/>
              <a:t>причины подобной трансформации не</a:t>
            </a:r>
            <a:r>
              <a:rPr lang="en-US" dirty="0" smtClean="0"/>
              <a:t> </a:t>
            </a:r>
            <a:r>
              <a:rPr lang="ru-RU" dirty="0" smtClean="0"/>
              <a:t>будем, а</a:t>
            </a:r>
            <a:r>
              <a:rPr lang="en-US" dirty="0" smtClean="0"/>
              <a:t> </a:t>
            </a:r>
            <a:r>
              <a:rPr lang="ru-RU" dirty="0" smtClean="0"/>
              <a:t>опишем стили поведения, по</a:t>
            </a:r>
            <a:r>
              <a:rPr lang="en-US" dirty="0" smtClean="0"/>
              <a:t> </a:t>
            </a:r>
            <a:r>
              <a:rPr lang="ru-RU" dirty="0" smtClean="0"/>
              <a:t>которым можно узнать данный тип и</a:t>
            </a:r>
            <a:r>
              <a:rPr lang="en-US" dirty="0" smtClean="0"/>
              <a:t> </a:t>
            </a:r>
            <a:r>
              <a:rPr lang="ru-RU" dirty="0" smtClean="0"/>
              <a:t>его </a:t>
            </a:r>
            <a:br>
              <a:rPr lang="ru-RU" dirty="0" smtClean="0"/>
            </a:br>
            <a:r>
              <a:rPr lang="ru-RU" dirty="0" smtClean="0"/>
              <a:t>подтипы, а</a:t>
            </a:r>
            <a:r>
              <a:rPr lang="en-US" dirty="0" smtClean="0"/>
              <a:t> </a:t>
            </a:r>
            <a:r>
              <a:rPr lang="ru-RU" dirty="0" smtClean="0"/>
              <a:t>также способы взаимодействия с</a:t>
            </a:r>
            <a:r>
              <a:rPr lang="en-US" dirty="0" smtClean="0"/>
              <a:t> </a:t>
            </a:r>
            <a:r>
              <a:rPr lang="ru-RU" dirty="0" smtClean="0"/>
              <a:t>каждым из</a:t>
            </a:r>
            <a:r>
              <a:rPr lang="en-US" dirty="0" smtClean="0"/>
              <a:t> </a:t>
            </a:r>
            <a:r>
              <a:rPr lang="ru-RU" dirty="0" smtClean="0"/>
              <a:t>них.</a:t>
            </a:r>
          </a:p>
          <a:p>
            <a:pPr fontAlgn="auto">
              <a:spcBef>
                <a:spcPts val="0"/>
              </a:spcBef>
              <a:spcAft>
                <a:spcPts val="0"/>
              </a:spcAft>
              <a:defRPr/>
            </a:pPr>
            <a:r>
              <a:rPr lang="ru-RU" dirty="0" smtClean="0"/>
              <a:t>Подчеркиваем для продавцов, что описываемые процессы происходят у</a:t>
            </a:r>
            <a:r>
              <a:rPr lang="en-US" dirty="0" smtClean="0"/>
              <a:t> </a:t>
            </a:r>
            <a:r>
              <a:rPr lang="ru-RU" dirty="0" smtClean="0"/>
              <a:t>многих людей вне зависимости от</a:t>
            </a:r>
            <a:r>
              <a:rPr lang="en-US" dirty="0" smtClean="0"/>
              <a:t> </a:t>
            </a:r>
            <a:r>
              <a:rPr lang="ru-RU" dirty="0" smtClean="0"/>
              <a:t>того, в</a:t>
            </a:r>
            <a:r>
              <a:rPr lang="en-US" dirty="0" smtClean="0"/>
              <a:t> </a:t>
            </a:r>
            <a:r>
              <a:rPr lang="ru-RU" dirty="0" smtClean="0"/>
              <a:t>какой роли он</a:t>
            </a:r>
            <a:r>
              <a:rPr lang="en-US" dirty="0" smtClean="0"/>
              <a:t> </a:t>
            </a:r>
            <a:r>
              <a:rPr lang="ru-RU" dirty="0" smtClean="0"/>
              <a:t>выступает сейчас: является ли</a:t>
            </a:r>
            <a:r>
              <a:rPr lang="en-US" dirty="0" smtClean="0"/>
              <a:t> </a:t>
            </a:r>
            <a:r>
              <a:rPr lang="ru-RU" dirty="0" smtClean="0"/>
              <a:t>он продавцом-профессионалом на</a:t>
            </a:r>
            <a:r>
              <a:rPr lang="en-US" dirty="0" smtClean="0"/>
              <a:t> </a:t>
            </a:r>
            <a:r>
              <a:rPr lang="ru-RU" dirty="0" smtClean="0"/>
              <a:t>своем рабочем месте или покупателем в</a:t>
            </a:r>
            <a:r>
              <a:rPr lang="en-US" dirty="0" smtClean="0"/>
              <a:t> </a:t>
            </a:r>
            <a:r>
              <a:rPr lang="ru-RU" dirty="0" smtClean="0"/>
              <a:t>магазине одежды.</a:t>
            </a:r>
          </a:p>
          <a:p>
            <a:pPr fontAlgn="auto">
              <a:spcBef>
                <a:spcPts val="0"/>
              </a:spcBef>
              <a:spcAft>
                <a:spcPts val="0"/>
              </a:spcAft>
              <a:defRPr/>
            </a:pPr>
            <a:r>
              <a:rPr lang="ru-RU" dirty="0" smtClean="0"/>
              <a:t>Итак, тип личности «ребенок» в</a:t>
            </a:r>
            <a:r>
              <a:rPr lang="en-US" dirty="0" smtClean="0"/>
              <a:t> </a:t>
            </a:r>
            <a:r>
              <a:rPr lang="ru-RU" dirty="0" smtClean="0"/>
              <a:t>свою очередь разделяется на</a:t>
            </a:r>
            <a:r>
              <a:rPr lang="en-US" dirty="0" smtClean="0"/>
              <a:t> </a:t>
            </a:r>
            <a:r>
              <a:rPr lang="ru-RU" dirty="0" smtClean="0"/>
              <a:t>три </a:t>
            </a:r>
            <a:br>
              <a:rPr lang="ru-RU" dirty="0" smtClean="0"/>
            </a:br>
            <a:r>
              <a:rPr lang="ru-RU" dirty="0" smtClean="0"/>
              <a:t>подтипа, которые условно можно назвать:</a:t>
            </a:r>
          </a:p>
          <a:p>
            <a:pPr fontAlgn="auto">
              <a:spcBef>
                <a:spcPts val="0"/>
              </a:spcBef>
              <a:spcAft>
                <a:spcPts val="0"/>
              </a:spcAft>
              <a:defRPr/>
            </a:pPr>
            <a:r>
              <a:rPr lang="ru-RU" dirty="0" smtClean="0"/>
              <a:t>- «взбалмошный ребенок»;</a:t>
            </a:r>
          </a:p>
          <a:p>
            <a:pPr fontAlgn="auto">
              <a:spcBef>
                <a:spcPts val="0"/>
              </a:spcBef>
              <a:spcAft>
                <a:spcPts val="0"/>
              </a:spcAft>
              <a:defRPr/>
            </a:pPr>
            <a:r>
              <a:rPr lang="ru-RU" dirty="0" smtClean="0"/>
              <a:t>- «послушный ребенок»;</a:t>
            </a:r>
          </a:p>
          <a:p>
            <a:pPr fontAlgn="auto">
              <a:spcBef>
                <a:spcPts val="0"/>
              </a:spcBef>
              <a:spcAft>
                <a:spcPts val="0"/>
              </a:spcAft>
              <a:defRPr/>
            </a:pPr>
            <a:r>
              <a:rPr lang="ru-RU" dirty="0" smtClean="0"/>
              <a:t>- «тихий омут».</a:t>
            </a:r>
          </a:p>
          <a:p>
            <a:pPr fontAlgn="auto">
              <a:spcBef>
                <a:spcPts val="0"/>
              </a:spcBef>
              <a:spcAft>
                <a:spcPts val="0"/>
              </a:spcAft>
              <a:defRPr/>
            </a:pPr>
            <a:r>
              <a:rPr lang="ru-RU" dirty="0" smtClean="0"/>
              <a:t>Каждый из</a:t>
            </a:r>
            <a:r>
              <a:rPr lang="en-US" dirty="0" smtClean="0"/>
              <a:t> </a:t>
            </a:r>
            <a:r>
              <a:rPr lang="ru-RU" dirty="0" smtClean="0"/>
              <a:t>выделенных подтипов имеет свою скрытую, часто не</a:t>
            </a:r>
            <a:r>
              <a:rPr lang="en-US" dirty="0" smtClean="0"/>
              <a:t> </a:t>
            </a:r>
            <a:r>
              <a:rPr lang="ru-RU" dirty="0" smtClean="0"/>
              <a:t>осознаваемую цель, которая коренным образом влияет на</a:t>
            </a:r>
            <a:r>
              <a:rPr lang="en-US" dirty="0" smtClean="0"/>
              <a:t> </a:t>
            </a:r>
            <a:r>
              <a:rPr lang="ru-RU" dirty="0" smtClean="0"/>
              <a:t>поведение и</a:t>
            </a:r>
            <a:r>
              <a:rPr lang="en-US" dirty="0" smtClean="0"/>
              <a:t> </a:t>
            </a:r>
            <a:r>
              <a:rPr lang="ru-RU" dirty="0" smtClean="0"/>
              <a:t>стиль взаимодействия. Такую скрытую цель взаимодействия назовем «конфетка для покупателя».</a:t>
            </a:r>
          </a:p>
          <a:p>
            <a:pPr fontAlgn="auto">
              <a:spcBef>
                <a:spcPts val="0"/>
              </a:spcBef>
              <a:spcAft>
                <a:spcPts val="0"/>
              </a:spcAft>
              <a:defRPr/>
            </a:pPr>
            <a:r>
              <a:rPr lang="ru-RU" dirty="0" smtClean="0"/>
              <a:t>Конфетка для каждого своя: кому-то не</a:t>
            </a:r>
            <a:r>
              <a:rPr lang="en-US" dirty="0" smtClean="0"/>
              <a:t> </a:t>
            </a:r>
            <a:r>
              <a:rPr lang="ru-RU" dirty="0" smtClean="0"/>
              <a:t>хватает общения дома, кто-то срочно спешит «затавариться» перед новым учебным годом, кто-то погреться (особенно зимой), для кого-то такой эмоциональной конфеткой будет желание вылить свое раздражение, для кого-то</a:t>
            </a:r>
            <a:r>
              <a:rPr lang="en-US" dirty="0" smtClean="0"/>
              <a:t> </a:t>
            </a:r>
            <a:r>
              <a:rPr lang="ru-RU" dirty="0" smtClean="0"/>
              <a:t>— услышать, что у</a:t>
            </a:r>
            <a:r>
              <a:rPr lang="en-US" dirty="0" smtClean="0"/>
              <a:t> </a:t>
            </a:r>
            <a:r>
              <a:rPr lang="ru-RU" dirty="0" smtClean="0"/>
              <a:t>него красивая фигура (причем вне зависимости, соответствует ли</a:t>
            </a:r>
            <a:r>
              <a:rPr lang="en-US" dirty="0" smtClean="0"/>
              <a:t> </a:t>
            </a:r>
            <a:r>
              <a:rPr lang="ru-RU" dirty="0" smtClean="0"/>
              <a:t>это действительности). Каждый приходит за</a:t>
            </a:r>
            <a:r>
              <a:rPr lang="en-US" dirty="0" smtClean="0"/>
              <a:t> </a:t>
            </a:r>
            <a:r>
              <a:rPr lang="ru-RU" dirty="0" smtClean="0"/>
              <a:t>своим.</a:t>
            </a:r>
          </a:p>
          <a:p>
            <a:pPr fontAlgn="auto">
              <a:spcBef>
                <a:spcPts val="0"/>
              </a:spcBef>
              <a:spcAft>
                <a:spcPts val="0"/>
              </a:spcAft>
              <a:defRPr/>
            </a:pPr>
            <a:r>
              <a:rPr lang="ru-RU" dirty="0" smtClean="0"/>
              <a:t>Часто, даже имея явное намерение сделать покупку, подсознательно покупатель преследует свои цели и, считая, что все можно купить за</a:t>
            </a:r>
            <a:r>
              <a:rPr lang="en-US" dirty="0" smtClean="0"/>
              <a:t> </a:t>
            </a:r>
            <a:r>
              <a:rPr lang="ru-RU" dirty="0" smtClean="0"/>
              <a:t>деньги, пытается одновременно с</a:t>
            </a:r>
            <a:r>
              <a:rPr lang="en-US" dirty="0" smtClean="0"/>
              <a:t> </a:t>
            </a:r>
            <a:r>
              <a:rPr lang="ru-RU" dirty="0" smtClean="0"/>
              <a:t>выбором одежды избавиться от</a:t>
            </a:r>
            <a:r>
              <a:rPr lang="en-US" dirty="0" smtClean="0"/>
              <a:t> </a:t>
            </a:r>
            <a:r>
              <a:rPr lang="ru-RU" dirty="0" smtClean="0"/>
              <a:t>своих комплексов и</a:t>
            </a:r>
            <a:r>
              <a:rPr lang="en-US" dirty="0" smtClean="0"/>
              <a:t> </a:t>
            </a:r>
            <a:r>
              <a:rPr lang="ru-RU" dirty="0" smtClean="0"/>
              <a:t>проблем.</a:t>
            </a:r>
          </a:p>
          <a:p>
            <a:pPr fontAlgn="auto">
              <a:spcBef>
                <a:spcPts val="0"/>
              </a:spcBef>
              <a:spcAft>
                <a:spcPts val="0"/>
              </a:spcAft>
              <a:defRPr/>
            </a:pPr>
            <a:r>
              <a:rPr lang="ru-RU" dirty="0" smtClean="0"/>
              <a:t>Бесполезно сверлить конфликтного покупателя взглядом голодной волчицы. Как известно, грубость в</a:t>
            </a:r>
            <a:r>
              <a:rPr lang="en-US" dirty="0" smtClean="0"/>
              <a:t> </a:t>
            </a:r>
            <a:r>
              <a:rPr lang="ru-RU" dirty="0" smtClean="0"/>
              <a:t>ответ вызывает еще большую агрессию. А</a:t>
            </a:r>
            <a:r>
              <a:rPr lang="en-US" dirty="0" smtClean="0"/>
              <a:t> </a:t>
            </a:r>
            <a:r>
              <a:rPr lang="ru-RU" dirty="0" smtClean="0"/>
              <a:t>вот вежливость и</a:t>
            </a:r>
            <a:r>
              <a:rPr lang="en-US" dirty="0" smtClean="0"/>
              <a:t> </a:t>
            </a:r>
            <a:r>
              <a:rPr lang="ru-RU" dirty="0" smtClean="0"/>
              <a:t>доброта, наоборот, ошеломляют и</a:t>
            </a:r>
            <a:r>
              <a:rPr lang="en-US" dirty="0" smtClean="0"/>
              <a:t> </a:t>
            </a:r>
            <a:r>
              <a:rPr lang="ru-RU" dirty="0" smtClean="0"/>
              <a:t>приятно удивляют.</a:t>
            </a:r>
            <a:endParaRPr lang="en-US" dirty="0" smtClean="0"/>
          </a:p>
          <a:p>
            <a:pPr fontAlgn="auto">
              <a:spcBef>
                <a:spcPts val="0"/>
              </a:spcBef>
              <a:spcAft>
                <a:spcPts val="0"/>
              </a:spcAft>
              <a:defRPr/>
            </a:pPr>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spect="1" noChangeArrowheads="1" noTextEdit="1"/>
          </p:cNvSpPr>
          <p:nvPr>
            <p:ph type="sldImg"/>
          </p:nvPr>
        </p:nvSpPr>
        <p:spPr bwMode="auto">
          <a:xfrm>
            <a:off x="1150938" y="692150"/>
            <a:ext cx="4556125" cy="3416300"/>
          </a:xfrm>
          <a:noFill/>
          <a:ln>
            <a:solidFill>
              <a:srgbClr val="000000"/>
            </a:solidFill>
            <a:miter lim="800000"/>
            <a:headEnd/>
            <a:tailEnd/>
          </a:ln>
        </p:spPr>
      </p:sp>
      <p:sp>
        <p:nvSpPr>
          <p:cNvPr id="102403" name="Rectangle 3"/>
          <p:cNvSpPr>
            <a:spLocks noGrp="1" noChangeArrowheads="1"/>
          </p:cNvSpPr>
          <p:nvPr>
            <p:ph type="body" idx="1"/>
          </p:nvPr>
        </p:nvSpPr>
        <p:spPr/>
        <p:txBody>
          <a:bodyPr>
            <a:normAutofit fontScale="77500" lnSpcReduction="20000"/>
          </a:bodyPr>
          <a:lstStyle/>
          <a:p>
            <a:pPr fontAlgn="auto">
              <a:spcBef>
                <a:spcPts val="0"/>
              </a:spcBef>
              <a:spcAft>
                <a:spcPts val="0"/>
              </a:spcAft>
              <a:defRPr/>
            </a:pPr>
            <a:r>
              <a:rPr lang="ru-RU" i="1" dirty="0" smtClean="0"/>
              <a:t>Если они чувствуют, что получают достаточно внимания, тогда они добродушны, веселы и</a:t>
            </a:r>
            <a:r>
              <a:rPr lang="en-US" i="1" dirty="0" smtClean="0"/>
              <a:t> </a:t>
            </a:r>
            <a:r>
              <a:rPr lang="ru-RU" i="1" dirty="0" smtClean="0"/>
              <a:t>способны с</a:t>
            </a:r>
            <a:r>
              <a:rPr lang="en-US" i="1" dirty="0" smtClean="0"/>
              <a:t> </a:t>
            </a:r>
            <a:r>
              <a:rPr lang="ru-RU" i="1" dirty="0" smtClean="0"/>
              <a:t>легкостью поднять настроение любому, даже в</a:t>
            </a:r>
            <a:r>
              <a:rPr lang="en-US" i="1" dirty="0" smtClean="0"/>
              <a:t> </a:t>
            </a:r>
            <a:r>
              <a:rPr lang="ru-RU" i="1" dirty="0" smtClean="0"/>
              <a:t>конце трудовой недели.</a:t>
            </a:r>
          </a:p>
          <a:p>
            <a:pPr fontAlgn="auto">
              <a:spcBef>
                <a:spcPts val="0"/>
              </a:spcBef>
              <a:spcAft>
                <a:spcPts val="0"/>
              </a:spcAft>
              <a:defRPr/>
            </a:pPr>
            <a:r>
              <a:rPr lang="ru-RU" i="1" dirty="0" smtClean="0"/>
              <a:t>Но</a:t>
            </a:r>
            <a:r>
              <a:rPr lang="en-US" i="1" dirty="0" smtClean="0"/>
              <a:t> </a:t>
            </a:r>
            <a:r>
              <a:rPr lang="ru-RU" i="1" dirty="0" smtClean="0"/>
              <a:t>если они не</a:t>
            </a:r>
            <a:r>
              <a:rPr lang="en-US" i="1" dirty="0" smtClean="0"/>
              <a:t> </a:t>
            </a:r>
            <a:r>
              <a:rPr lang="ru-RU" i="1" dirty="0" smtClean="0"/>
              <a:t>получают достаточного внимания или им</a:t>
            </a:r>
            <a:r>
              <a:rPr lang="en-US" i="1" dirty="0" smtClean="0"/>
              <a:t> </a:t>
            </a:r>
            <a:r>
              <a:rPr lang="ru-RU" i="1" dirty="0" smtClean="0"/>
              <a:t>кажется, что на</a:t>
            </a:r>
            <a:r>
              <a:rPr lang="en-US" i="1" dirty="0" smtClean="0"/>
              <a:t> </a:t>
            </a:r>
            <a:r>
              <a:rPr lang="ru-RU" i="1" dirty="0" smtClean="0"/>
              <a:t>них «кто-то косо посмотрел», то они становятся «невыносимыми</a:t>
            </a:r>
            <a:endParaRPr lang="mn-MN" dirty="0" smtClean="0"/>
          </a:p>
          <a:p>
            <a:pPr fontAlgn="auto">
              <a:spcBef>
                <a:spcPts val="0"/>
              </a:spcBef>
              <a:spcAft>
                <a:spcPts val="0"/>
              </a:spcAft>
              <a:defRPr/>
            </a:pPr>
            <a:r>
              <a:rPr lang="ru-RU" dirty="0" smtClean="0"/>
              <a:t>Для «взбалмошного ребенка» такой конфеткой будет являться привлечение к</a:t>
            </a:r>
            <a:r>
              <a:rPr lang="en-US" dirty="0" smtClean="0"/>
              <a:t> </a:t>
            </a:r>
            <a:r>
              <a:rPr lang="ru-RU" dirty="0" smtClean="0"/>
              <a:t>своей персоне максимального внимания любыми способами в</a:t>
            </a:r>
            <a:r>
              <a:rPr lang="en-US" dirty="0" smtClean="0"/>
              <a:t> </a:t>
            </a:r>
            <a:r>
              <a:rPr lang="ru-RU" dirty="0" smtClean="0"/>
              <a:t>зависимости от</a:t>
            </a:r>
            <a:r>
              <a:rPr lang="en-US" dirty="0" smtClean="0"/>
              <a:t> </a:t>
            </a:r>
            <a:r>
              <a:rPr lang="ru-RU" dirty="0" smtClean="0"/>
              <a:t>ситуации.</a:t>
            </a:r>
          </a:p>
          <a:p>
            <a:pPr fontAlgn="auto">
              <a:spcBef>
                <a:spcPts val="0"/>
              </a:spcBef>
              <a:spcAft>
                <a:spcPts val="0"/>
              </a:spcAft>
              <a:defRPr/>
            </a:pPr>
            <a:r>
              <a:rPr lang="ru-RU" dirty="0" smtClean="0"/>
              <a:t>Вначале общения люди, скрытой целью которых является максимальное привлечение внимания, стремятся завоевать расположение к</a:t>
            </a:r>
            <a:r>
              <a:rPr lang="en-US" dirty="0" smtClean="0"/>
              <a:t> </a:t>
            </a:r>
            <a:r>
              <a:rPr lang="ru-RU" dirty="0" smtClean="0"/>
              <a:t>себе и</a:t>
            </a:r>
            <a:r>
              <a:rPr lang="en-US" dirty="0" smtClean="0"/>
              <a:t> </a:t>
            </a:r>
            <a:r>
              <a:rPr lang="ru-RU" dirty="0" smtClean="0"/>
              <a:t>своей персоне через положительную оценку.</a:t>
            </a:r>
          </a:p>
          <a:p>
            <a:pPr fontAlgn="auto">
              <a:spcBef>
                <a:spcPts val="0"/>
              </a:spcBef>
              <a:spcAft>
                <a:spcPts val="0"/>
              </a:spcAft>
              <a:defRPr/>
            </a:pPr>
            <a:r>
              <a:rPr lang="ru-RU" dirty="0" smtClean="0"/>
              <a:t>Здесь действует принцип, что каждый человек стремится сохранить свое лицо. Они могут шутить, улыбаться и</a:t>
            </a:r>
            <a:r>
              <a:rPr lang="en-US" dirty="0" smtClean="0"/>
              <a:t> </a:t>
            </a:r>
            <a:r>
              <a:rPr lang="ru-RU" dirty="0" smtClean="0"/>
              <a:t>«заигрывать» с</a:t>
            </a:r>
            <a:r>
              <a:rPr lang="en-US" dirty="0" smtClean="0"/>
              <a:t> </a:t>
            </a:r>
            <a:r>
              <a:rPr lang="ru-RU" dirty="0" smtClean="0"/>
              <a:t>продавцом.</a:t>
            </a:r>
          </a:p>
          <a:p>
            <a:pPr fontAlgn="auto">
              <a:spcBef>
                <a:spcPts val="0"/>
              </a:spcBef>
              <a:spcAft>
                <a:spcPts val="0"/>
              </a:spcAft>
              <a:defRPr/>
            </a:pPr>
            <a:r>
              <a:rPr lang="ru-RU" dirty="0" smtClean="0"/>
              <a:t>Если они чувствуют, что получают достаточно внимания, тогда они добродушны, веселы и</a:t>
            </a:r>
            <a:r>
              <a:rPr lang="en-US" dirty="0" smtClean="0"/>
              <a:t> </a:t>
            </a:r>
            <a:r>
              <a:rPr lang="ru-RU" dirty="0" smtClean="0"/>
              <a:t>способны с</a:t>
            </a:r>
            <a:r>
              <a:rPr lang="en-US" dirty="0" smtClean="0"/>
              <a:t> </a:t>
            </a:r>
            <a:r>
              <a:rPr lang="ru-RU" dirty="0" smtClean="0"/>
              <a:t>легкостью поднять настроение любому, даже в</a:t>
            </a:r>
            <a:r>
              <a:rPr lang="en-US" dirty="0" smtClean="0"/>
              <a:t> </a:t>
            </a:r>
            <a:r>
              <a:rPr lang="ru-RU" dirty="0" smtClean="0"/>
              <a:t>конце трудовой недели.</a:t>
            </a:r>
          </a:p>
          <a:p>
            <a:pPr fontAlgn="auto">
              <a:spcBef>
                <a:spcPts val="0"/>
              </a:spcBef>
              <a:spcAft>
                <a:spcPts val="0"/>
              </a:spcAft>
              <a:defRPr/>
            </a:pPr>
            <a:r>
              <a:rPr lang="ru-RU" dirty="0" smtClean="0"/>
              <a:t>Но</a:t>
            </a:r>
            <a:r>
              <a:rPr lang="en-US" dirty="0" smtClean="0"/>
              <a:t> </a:t>
            </a:r>
            <a:r>
              <a:rPr lang="ru-RU" dirty="0" smtClean="0"/>
              <a:t>если они не</a:t>
            </a:r>
            <a:r>
              <a:rPr lang="en-US" dirty="0" smtClean="0"/>
              <a:t> </a:t>
            </a:r>
            <a:r>
              <a:rPr lang="ru-RU" dirty="0" smtClean="0"/>
              <a:t>получают достаточного внимания или им</a:t>
            </a:r>
            <a:r>
              <a:rPr lang="en-US" dirty="0" smtClean="0"/>
              <a:t> </a:t>
            </a:r>
            <a:r>
              <a:rPr lang="ru-RU" dirty="0" smtClean="0"/>
              <a:t>кажется, что на</a:t>
            </a:r>
            <a:r>
              <a:rPr lang="en-US" dirty="0" smtClean="0"/>
              <a:t> </a:t>
            </a:r>
            <a:r>
              <a:rPr lang="ru-RU" dirty="0" smtClean="0"/>
              <a:t>них «кто-то косо посмотрел», то</a:t>
            </a:r>
            <a:r>
              <a:rPr lang="en-US" dirty="0" smtClean="0"/>
              <a:t> </a:t>
            </a:r>
            <a:r>
              <a:rPr lang="ru-RU" dirty="0" smtClean="0"/>
              <a:t>дело не</a:t>
            </a:r>
            <a:r>
              <a:rPr lang="en-US" dirty="0" smtClean="0"/>
              <a:t> </a:t>
            </a:r>
            <a:r>
              <a:rPr lang="ru-RU" dirty="0" smtClean="0"/>
              <a:t>ограничивается только лишь написанием в</a:t>
            </a:r>
            <a:r>
              <a:rPr lang="en-US" dirty="0" smtClean="0"/>
              <a:t> </a:t>
            </a:r>
            <a:r>
              <a:rPr lang="ru-RU" dirty="0" smtClean="0"/>
              <a:t>жалобную книгу. В</a:t>
            </a:r>
            <a:r>
              <a:rPr lang="en-US" dirty="0" smtClean="0"/>
              <a:t> </a:t>
            </a:r>
            <a:r>
              <a:rPr lang="ru-RU" dirty="0" smtClean="0"/>
              <a:t>этом случае (вспомним о</a:t>
            </a:r>
            <a:r>
              <a:rPr lang="en-US" dirty="0" smtClean="0"/>
              <a:t> </a:t>
            </a:r>
            <a:r>
              <a:rPr lang="ru-RU" dirty="0" smtClean="0"/>
              <a:t>цели человека</a:t>
            </a:r>
            <a:r>
              <a:rPr lang="en-US" dirty="0" smtClean="0"/>
              <a:t> </a:t>
            </a:r>
            <a:r>
              <a:rPr lang="ru-RU" dirty="0" smtClean="0"/>
              <a:t>— привлечь внимание) стиль поведения таких личностей становится «невыносимым» (по словам самих продавцов). Такие покупатели переходят на</a:t>
            </a:r>
            <a:r>
              <a:rPr lang="en-US" dirty="0" smtClean="0"/>
              <a:t> </a:t>
            </a:r>
            <a:r>
              <a:rPr lang="ru-RU" dirty="0" smtClean="0"/>
              <a:t>громкие тона (привлечение всеобщего внимания голосом), становятся капризными и</a:t>
            </a:r>
            <a:r>
              <a:rPr lang="en-US" dirty="0" smtClean="0"/>
              <a:t> </a:t>
            </a:r>
            <a:r>
              <a:rPr lang="ru-RU" dirty="0" smtClean="0"/>
              <a:t>вызывающе себя ведут. Внутри у</a:t>
            </a:r>
            <a:r>
              <a:rPr lang="en-US" dirty="0" smtClean="0"/>
              <a:t> </a:t>
            </a:r>
            <a:r>
              <a:rPr lang="ru-RU" dirty="0" smtClean="0"/>
              <a:t>них действует принцип</a:t>
            </a:r>
            <a:r>
              <a:rPr lang="en-US" dirty="0" smtClean="0"/>
              <a:t> </a:t>
            </a:r>
            <a:r>
              <a:rPr lang="ru-RU" dirty="0" smtClean="0"/>
              <a:t>— «если я</a:t>
            </a:r>
            <a:r>
              <a:rPr lang="en-US" dirty="0" smtClean="0"/>
              <a:t> </a:t>
            </a:r>
            <a:r>
              <a:rPr lang="ru-RU" dirty="0" smtClean="0"/>
              <a:t>не получил внимание, сохранив свое лицо, тогда я</a:t>
            </a:r>
            <a:r>
              <a:rPr lang="en-US" dirty="0" smtClean="0"/>
              <a:t> </a:t>
            </a:r>
            <a:r>
              <a:rPr lang="ru-RU" dirty="0" smtClean="0"/>
              <a:t>получу его любыми способами и</a:t>
            </a:r>
            <a:r>
              <a:rPr lang="en-US" dirty="0" smtClean="0"/>
              <a:t> </a:t>
            </a:r>
            <a:r>
              <a:rPr lang="ru-RU" dirty="0" smtClean="0"/>
              <a:t>чем больше, тем лучше».</a:t>
            </a:r>
          </a:p>
          <a:p>
            <a:pPr fontAlgn="auto">
              <a:spcBef>
                <a:spcPts val="0"/>
              </a:spcBef>
              <a:spcAft>
                <a:spcPts val="0"/>
              </a:spcAft>
              <a:defRPr/>
            </a:pPr>
            <a:r>
              <a:rPr lang="ru-RU" dirty="0" smtClean="0"/>
              <a:t>Кстати, чем чаще продавцы жалуются на</a:t>
            </a:r>
            <a:r>
              <a:rPr lang="en-US" dirty="0" smtClean="0"/>
              <a:t> </a:t>
            </a:r>
            <a:r>
              <a:rPr lang="ru-RU" dirty="0" smtClean="0"/>
              <a:t>обилие в</a:t>
            </a:r>
            <a:r>
              <a:rPr lang="en-US" dirty="0" smtClean="0"/>
              <a:t> </a:t>
            </a:r>
            <a:r>
              <a:rPr lang="ru-RU" dirty="0" smtClean="0"/>
              <a:t>их магазине конфликтных, грубых и</a:t>
            </a:r>
            <a:r>
              <a:rPr lang="en-US" dirty="0" smtClean="0"/>
              <a:t> </a:t>
            </a:r>
            <a:r>
              <a:rPr lang="ru-RU" dirty="0" smtClean="0"/>
              <a:t>наглых покупателей, тем яснее становится, что у</a:t>
            </a:r>
            <a:r>
              <a:rPr lang="en-US" dirty="0" smtClean="0"/>
              <a:t> </a:t>
            </a:r>
            <a:r>
              <a:rPr lang="ru-RU" dirty="0" smtClean="0"/>
              <a:t>продавцов подавляющим стилем работы является позиция: «лишь бы</a:t>
            </a:r>
            <a:r>
              <a:rPr lang="en-US" dirty="0" smtClean="0"/>
              <a:t> </a:t>
            </a:r>
            <a:r>
              <a:rPr lang="ru-RU" dirty="0" smtClean="0"/>
              <a:t>отделаться». Налицо подход к</a:t>
            </a:r>
            <a:r>
              <a:rPr lang="en-US" dirty="0" smtClean="0"/>
              <a:t> </a:t>
            </a:r>
            <a:r>
              <a:rPr lang="ru-RU" dirty="0" smtClean="0"/>
              <a:t>покупателю через слово «надо», а</a:t>
            </a:r>
            <a:r>
              <a:rPr lang="en-US" dirty="0" smtClean="0"/>
              <a:t> </a:t>
            </a:r>
            <a:r>
              <a:rPr lang="ru-RU" dirty="0" smtClean="0"/>
              <a:t>искреннего желания обслужить покупателя нет.</a:t>
            </a:r>
            <a:endParaRPr lang="mn-MN" dirty="0" smtClean="0"/>
          </a:p>
          <a:p>
            <a:pPr fontAlgn="auto">
              <a:spcBef>
                <a:spcPts val="0"/>
              </a:spcBef>
              <a:spcAft>
                <a:spcPts val="0"/>
              </a:spcAft>
              <a:defRPr/>
            </a:pPr>
            <a:endParaRPr lang="mn-MN" dirty="0" smtClean="0"/>
          </a:p>
          <a:p>
            <a:pPr fontAlgn="auto">
              <a:spcBef>
                <a:spcPts val="0"/>
              </a:spcBef>
              <a:spcAft>
                <a:spcPts val="0"/>
              </a:spcAft>
              <a:defRPr/>
            </a:pPr>
            <a:endParaRPr lang="mn-MN" dirty="0" smtClean="0"/>
          </a:p>
          <a:p>
            <a:pPr fontAlgn="auto">
              <a:spcBef>
                <a:spcPts val="0"/>
              </a:spcBef>
              <a:spcAft>
                <a:spcPts val="0"/>
              </a:spcAft>
              <a:defRPr/>
            </a:pPr>
            <a:r>
              <a:rPr lang="ru-RU" i="1" dirty="0" smtClean="0"/>
              <a:t>держите посетителей магазина в</a:t>
            </a:r>
            <a:r>
              <a:rPr lang="en-US" i="1" dirty="0" smtClean="0"/>
              <a:t> </a:t>
            </a:r>
            <a:r>
              <a:rPr lang="ru-RU" i="1" dirty="0" smtClean="0"/>
              <a:t>поле своего зрения. Не</a:t>
            </a:r>
            <a:r>
              <a:rPr lang="en-US" i="1" dirty="0" smtClean="0"/>
              <a:t> </a:t>
            </a:r>
            <a:r>
              <a:rPr lang="ru-RU" i="1" dirty="0" smtClean="0"/>
              <a:t>важно, если Вы</a:t>
            </a:r>
            <a:r>
              <a:rPr lang="en-US" i="1" dirty="0" smtClean="0"/>
              <a:t> </a:t>
            </a:r>
            <a:r>
              <a:rPr lang="ru-RU" i="1" dirty="0" smtClean="0"/>
              <a:t>не обслужите того, кто этого не</a:t>
            </a:r>
            <a:r>
              <a:rPr lang="en-US" i="1" dirty="0" smtClean="0"/>
              <a:t> </a:t>
            </a:r>
            <a:r>
              <a:rPr lang="ru-RU" i="1" dirty="0" smtClean="0"/>
              <a:t>хочет. Важно во</a:t>
            </a:r>
            <a:r>
              <a:rPr lang="en-US" i="1" dirty="0" smtClean="0"/>
              <a:t> </a:t>
            </a:r>
            <a:r>
              <a:rPr lang="ru-RU" i="1" dirty="0" smtClean="0"/>
              <a:t>время заметить того, кому нужна помощь продавца, кто заинтересован и</a:t>
            </a:r>
            <a:r>
              <a:rPr lang="en-US" i="1" dirty="0" smtClean="0"/>
              <a:t> </a:t>
            </a:r>
            <a:r>
              <a:rPr lang="ru-RU" i="1" dirty="0" smtClean="0"/>
              <a:t>стремится к</a:t>
            </a:r>
            <a:r>
              <a:rPr lang="en-US" i="1" dirty="0" smtClean="0"/>
              <a:t> </a:t>
            </a:r>
            <a:r>
              <a:rPr lang="ru-RU" i="1" dirty="0" smtClean="0"/>
              <a:t>общению с</a:t>
            </a:r>
            <a:r>
              <a:rPr lang="en-US" i="1" dirty="0" smtClean="0"/>
              <a:t> </a:t>
            </a:r>
            <a:r>
              <a:rPr lang="ru-RU" i="1" dirty="0" smtClean="0"/>
              <a:t>Вами</a:t>
            </a:r>
            <a:endParaRPr lang="ru-RU" altLang="ja-JP" i="1" dirty="0" smtClean="0"/>
          </a:p>
          <a:p>
            <a:pPr fontAlgn="auto">
              <a:spcBef>
                <a:spcPts val="0"/>
              </a:spcBef>
              <a:spcAft>
                <a:spcPts val="0"/>
              </a:spcAft>
              <a:defRPr/>
            </a:pPr>
            <a:r>
              <a:rPr lang="ru-RU" dirty="0" smtClean="0"/>
              <a:t>Противоядие:</a:t>
            </a:r>
          </a:p>
          <a:p>
            <a:pPr fontAlgn="auto">
              <a:spcBef>
                <a:spcPts val="0"/>
              </a:spcBef>
              <a:spcAft>
                <a:spcPts val="0"/>
              </a:spcAft>
              <a:defRPr/>
            </a:pPr>
            <a:r>
              <a:rPr lang="ru-RU" dirty="0" smtClean="0"/>
              <a:t>Чтобы не</a:t>
            </a:r>
            <a:r>
              <a:rPr lang="en-US" dirty="0" smtClean="0"/>
              <a:t> </a:t>
            </a:r>
            <a:r>
              <a:rPr lang="ru-RU" dirty="0" smtClean="0"/>
              <a:t>вызывать отрицательных последствий поведения покупателей, необходимо учитывать следующие моменты в</a:t>
            </a:r>
            <a:r>
              <a:rPr lang="en-US" dirty="0" smtClean="0"/>
              <a:t> </a:t>
            </a:r>
            <a:r>
              <a:rPr lang="ru-RU" dirty="0" smtClean="0"/>
              <a:t>работе самого продавца:</a:t>
            </a:r>
          </a:p>
          <a:p>
            <a:pPr fontAlgn="auto">
              <a:spcBef>
                <a:spcPts val="0"/>
              </a:spcBef>
              <a:spcAft>
                <a:spcPts val="0"/>
              </a:spcAft>
              <a:defRPr/>
            </a:pPr>
            <a:r>
              <a:rPr lang="ru-RU" dirty="0" smtClean="0"/>
              <a:t>- держите посетителей магазина в</a:t>
            </a:r>
            <a:r>
              <a:rPr lang="en-US" dirty="0" smtClean="0"/>
              <a:t> </a:t>
            </a:r>
            <a:r>
              <a:rPr lang="ru-RU" dirty="0" smtClean="0"/>
              <a:t>поле своего зрения. Не</a:t>
            </a:r>
            <a:r>
              <a:rPr lang="en-US" dirty="0" smtClean="0"/>
              <a:t> </a:t>
            </a:r>
            <a:r>
              <a:rPr lang="ru-RU" dirty="0" smtClean="0"/>
              <a:t>важно, если Вы</a:t>
            </a:r>
            <a:r>
              <a:rPr lang="en-US" dirty="0" smtClean="0"/>
              <a:t> </a:t>
            </a:r>
            <a:r>
              <a:rPr lang="ru-RU" dirty="0" smtClean="0"/>
              <a:t>не обслужите того, кто этого не</a:t>
            </a:r>
            <a:r>
              <a:rPr lang="en-US" dirty="0" smtClean="0"/>
              <a:t> </a:t>
            </a:r>
            <a:r>
              <a:rPr lang="ru-RU" dirty="0" smtClean="0"/>
              <a:t>хочет. Важно во</a:t>
            </a:r>
            <a:r>
              <a:rPr lang="en-US" dirty="0" smtClean="0"/>
              <a:t> </a:t>
            </a:r>
            <a:r>
              <a:rPr lang="ru-RU" dirty="0" smtClean="0"/>
              <a:t>время заметить того, кому нужна помощь продавца, кто заинтересован и</a:t>
            </a:r>
            <a:r>
              <a:rPr lang="en-US" dirty="0" smtClean="0"/>
              <a:t> </a:t>
            </a:r>
            <a:r>
              <a:rPr lang="ru-RU" dirty="0" smtClean="0"/>
              <a:t>стремится к</a:t>
            </a:r>
            <a:r>
              <a:rPr lang="en-US" dirty="0" smtClean="0"/>
              <a:t> </a:t>
            </a:r>
            <a:r>
              <a:rPr lang="ru-RU" dirty="0" smtClean="0"/>
              <a:t>общению с</a:t>
            </a:r>
            <a:r>
              <a:rPr lang="en-US" dirty="0" smtClean="0"/>
              <a:t> </a:t>
            </a:r>
            <a:r>
              <a:rPr lang="ru-RU" dirty="0" smtClean="0"/>
              <a:t>продавцов. Таких покупателей не</a:t>
            </a:r>
            <a:r>
              <a:rPr lang="en-US" dirty="0" smtClean="0"/>
              <a:t> </a:t>
            </a:r>
            <a:r>
              <a:rPr lang="ru-RU" dirty="0" smtClean="0"/>
              <a:t>трудно заметить, потому что они начинают искать взгляд продавца или привлекать его внимание другими способами, например, вопросами или рассказами о</a:t>
            </a:r>
            <a:r>
              <a:rPr lang="en-US" dirty="0" smtClean="0"/>
              <a:t> </a:t>
            </a:r>
            <a:r>
              <a:rPr lang="ru-RU" dirty="0" smtClean="0"/>
              <a:t>чем-либо. С</a:t>
            </a:r>
            <a:r>
              <a:rPr lang="en-US" dirty="0" smtClean="0"/>
              <a:t> </a:t>
            </a:r>
            <a:r>
              <a:rPr lang="ru-RU" dirty="0" smtClean="0"/>
              <a:t>другой стороны, большинство покупателей, которые вначале старательно избегают взгляда или общения, после того, как «освоятся» в</a:t>
            </a:r>
            <a:r>
              <a:rPr lang="en-US" dirty="0" smtClean="0"/>
              <a:t> </a:t>
            </a:r>
            <a:r>
              <a:rPr lang="ru-RU" dirty="0" smtClean="0"/>
              <a:t>магазине, сами отчаянно начинают искать взгляд продавца, чтобы он</a:t>
            </a:r>
            <a:r>
              <a:rPr lang="en-US" dirty="0" smtClean="0"/>
              <a:t> </a:t>
            </a:r>
            <a:r>
              <a:rPr lang="ru-RU" dirty="0" smtClean="0"/>
              <a:t>им помог;</a:t>
            </a:r>
          </a:p>
          <a:p>
            <a:pPr fontAlgn="auto">
              <a:spcBef>
                <a:spcPts val="0"/>
              </a:spcBef>
              <a:spcAft>
                <a:spcPts val="0"/>
              </a:spcAft>
              <a:defRPr/>
            </a:pPr>
            <a:r>
              <a:rPr lang="ru-RU" dirty="0" smtClean="0"/>
              <a:t>- желательно помнить, что общение с</a:t>
            </a:r>
            <a:r>
              <a:rPr lang="en-US" dirty="0" smtClean="0"/>
              <a:t> </a:t>
            </a:r>
            <a:r>
              <a:rPr lang="ru-RU" dirty="0" smtClean="0"/>
              <a:t>профессиональной позиции</a:t>
            </a:r>
            <a:r>
              <a:rPr lang="en-US" dirty="0" smtClean="0"/>
              <a:t> </a:t>
            </a:r>
            <a:r>
              <a:rPr lang="ru-RU" dirty="0" smtClean="0"/>
              <a:t>— это умение посмотреть на</a:t>
            </a:r>
            <a:r>
              <a:rPr lang="en-US" dirty="0" smtClean="0"/>
              <a:t> </a:t>
            </a:r>
            <a:r>
              <a:rPr lang="ru-RU" dirty="0" smtClean="0"/>
              <a:t>проблемного посетителя глазами гостеприимной хозяйки. Поэтому, благодаря высоко поднятой голове, Вы</a:t>
            </a:r>
            <a:r>
              <a:rPr lang="en-US" dirty="0" smtClean="0"/>
              <a:t> </a:t>
            </a:r>
            <a:r>
              <a:rPr lang="ru-RU" dirty="0" smtClean="0"/>
              <a:t>легко найдете глаза напротив</a:t>
            </a:r>
            <a:r>
              <a:rPr lang="en-US" dirty="0" smtClean="0"/>
              <a:t> </a:t>
            </a:r>
            <a:r>
              <a:rPr lang="ru-RU" dirty="0" smtClean="0"/>
              <a:t>— глаза заинтересованного покупателя.</a:t>
            </a:r>
            <a:endParaRPr lang="en-US" dirty="0" smtClean="0"/>
          </a:p>
          <a:p>
            <a:pPr fontAlgn="auto">
              <a:spcBef>
                <a:spcPts val="0"/>
              </a:spcBef>
              <a:spcAft>
                <a:spcPts val="0"/>
              </a:spcAft>
              <a:defRPr/>
            </a:pPr>
            <a:endParaRPr lang="en-US" dirty="0" smtClean="0"/>
          </a:p>
          <a:p>
            <a:pPr fontAlgn="auto">
              <a:spcBef>
                <a:spcPts val="0"/>
              </a:spcBef>
              <a:spcAft>
                <a:spcPts val="0"/>
              </a:spcAft>
              <a:defRPr/>
            </a:pPr>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spect="1" noChangeArrowheads="1" noTextEdit="1"/>
          </p:cNvSpPr>
          <p:nvPr>
            <p:ph type="sldImg"/>
          </p:nvPr>
        </p:nvSpPr>
        <p:spPr bwMode="auto">
          <a:xfrm>
            <a:off x="1150938" y="692150"/>
            <a:ext cx="4556125" cy="3416300"/>
          </a:xfrm>
          <a:noFill/>
          <a:ln>
            <a:solidFill>
              <a:srgbClr val="000000"/>
            </a:solidFill>
            <a:miter lim="800000"/>
            <a:headEnd/>
            <a:tailEnd/>
          </a:ln>
        </p:spPr>
      </p:sp>
      <p:sp>
        <p:nvSpPr>
          <p:cNvPr id="102403" name="Rectangle 3"/>
          <p:cNvSpPr>
            <a:spLocks noGrp="1" noChangeArrowheads="1"/>
          </p:cNvSpPr>
          <p:nvPr>
            <p:ph type="body" idx="1"/>
          </p:nvPr>
        </p:nvSpPr>
        <p:spPr/>
        <p:txBody>
          <a:bodyPr>
            <a:normAutofit fontScale="47500" lnSpcReduction="20000"/>
          </a:bodyPr>
          <a:lstStyle/>
          <a:p>
            <a:pPr algn="just" fontAlgn="auto">
              <a:spcBef>
                <a:spcPct val="50000"/>
              </a:spcBef>
              <a:spcAft>
                <a:spcPts val="0"/>
              </a:spcAft>
              <a:defRPr/>
            </a:pPr>
            <a:r>
              <a:rPr lang="ru-RU" altLang="ja-JP" sz="1400" i="1" u="sng" dirty="0" smtClean="0"/>
              <a:t>Модель поведения</a:t>
            </a:r>
          </a:p>
          <a:p>
            <a:pPr algn="just" fontAlgn="auto">
              <a:spcBef>
                <a:spcPts val="0"/>
              </a:spcBef>
              <a:spcAft>
                <a:spcPts val="0"/>
              </a:spcAft>
              <a:defRPr/>
            </a:pPr>
            <a:r>
              <a:rPr lang="ru-RU" i="1" dirty="0" smtClean="0"/>
              <a:t>спрашивают совета по</a:t>
            </a:r>
            <a:r>
              <a:rPr lang="en-US" i="1" dirty="0" smtClean="0"/>
              <a:t> </a:t>
            </a:r>
            <a:r>
              <a:rPr lang="ru-RU" i="1" dirty="0" smtClean="0"/>
              <a:t>любому поводу, настаивают на</a:t>
            </a:r>
            <a:r>
              <a:rPr lang="en-US" i="1" dirty="0" smtClean="0"/>
              <a:t> </a:t>
            </a:r>
            <a:r>
              <a:rPr lang="ru-RU" i="1" dirty="0" smtClean="0"/>
              <a:t>том, чтобы четко было сказано: «Сделай так».</a:t>
            </a:r>
          </a:p>
          <a:p>
            <a:pPr algn="just" fontAlgn="auto">
              <a:lnSpc>
                <a:spcPct val="90000"/>
              </a:lnSpc>
              <a:spcBef>
                <a:spcPct val="40000"/>
              </a:spcBef>
              <a:spcAft>
                <a:spcPts val="0"/>
              </a:spcAft>
              <a:defRPr/>
            </a:pPr>
            <a:r>
              <a:rPr lang="ru-RU" i="1" dirty="0" smtClean="0"/>
              <a:t>задают неожиданные вопросы продавцу, на</a:t>
            </a:r>
            <a:r>
              <a:rPr lang="en-US" i="1" dirty="0" smtClean="0"/>
              <a:t> </a:t>
            </a:r>
            <a:r>
              <a:rPr lang="ru-RU" i="1" dirty="0" smtClean="0"/>
              <a:t>которые он</a:t>
            </a:r>
            <a:r>
              <a:rPr lang="en-US" i="1" dirty="0" smtClean="0"/>
              <a:t> </a:t>
            </a:r>
            <a:r>
              <a:rPr lang="ru-RU" i="1" dirty="0" smtClean="0"/>
              <a:t>не знает ответов. Например: «А мне это нужно? А</a:t>
            </a:r>
            <a:r>
              <a:rPr lang="en-US" i="1" dirty="0" smtClean="0"/>
              <a:t> </a:t>
            </a:r>
            <a:r>
              <a:rPr lang="ru-RU" i="1" dirty="0" smtClean="0"/>
              <a:t>к чему мне это подойдет (если касается одежды)? А</a:t>
            </a:r>
            <a:r>
              <a:rPr lang="en-US" i="1" dirty="0" smtClean="0"/>
              <a:t> </a:t>
            </a:r>
            <a:r>
              <a:rPr lang="ru-RU" i="1" dirty="0" smtClean="0"/>
              <a:t>у меня хватит денег?»</a:t>
            </a:r>
            <a:endParaRPr lang="mn-MN" i="1" dirty="0" smtClean="0"/>
          </a:p>
          <a:p>
            <a:pPr fontAlgn="auto">
              <a:spcBef>
                <a:spcPts val="0"/>
              </a:spcBef>
              <a:spcAft>
                <a:spcPts val="0"/>
              </a:spcAft>
              <a:defRPr/>
            </a:pPr>
            <a:r>
              <a:rPr lang="ru-RU" dirty="0" smtClean="0"/>
              <a:t>Следующий подтип</a:t>
            </a:r>
            <a:r>
              <a:rPr lang="en-US" dirty="0" smtClean="0"/>
              <a:t> </a:t>
            </a:r>
            <a:r>
              <a:rPr lang="ru-RU" dirty="0" smtClean="0"/>
              <a:t>— «послушный ребенок». Скрытой целью таких людей является снятие с</a:t>
            </a:r>
            <a:r>
              <a:rPr lang="en-US" dirty="0" smtClean="0"/>
              <a:t> </a:t>
            </a:r>
            <a:r>
              <a:rPr lang="ru-RU" dirty="0" smtClean="0"/>
              <a:t>себя любой ответственности. Самое страшное для таких людей</a:t>
            </a:r>
            <a:r>
              <a:rPr lang="en-US" dirty="0" smtClean="0"/>
              <a:t> </a:t>
            </a:r>
            <a:r>
              <a:rPr lang="ru-RU" dirty="0" smtClean="0"/>
              <a:t>— это испытывать чувство вины, а</a:t>
            </a:r>
            <a:r>
              <a:rPr lang="en-US" dirty="0" smtClean="0"/>
              <a:t> </a:t>
            </a:r>
            <a:r>
              <a:rPr lang="ru-RU" dirty="0" smtClean="0"/>
              <a:t>испытывать они его могут по</a:t>
            </a:r>
            <a:r>
              <a:rPr lang="en-US" dirty="0" smtClean="0"/>
              <a:t> </a:t>
            </a:r>
            <a:r>
              <a:rPr lang="ru-RU" dirty="0" smtClean="0"/>
              <a:t>любой причине. Поэтому для них важно, чтобы за</a:t>
            </a:r>
            <a:r>
              <a:rPr lang="en-US" dirty="0" smtClean="0"/>
              <a:t> </a:t>
            </a:r>
            <a:r>
              <a:rPr lang="ru-RU" dirty="0" smtClean="0"/>
              <a:t>них принял решение любой другой человек, чтобы внутри себя всегда была возможность сказать: «Это не</a:t>
            </a:r>
            <a:r>
              <a:rPr lang="en-US" dirty="0" smtClean="0"/>
              <a:t> </a:t>
            </a:r>
            <a:r>
              <a:rPr lang="ru-RU" dirty="0" smtClean="0"/>
              <a:t>я, я</a:t>
            </a:r>
            <a:r>
              <a:rPr lang="en-US" dirty="0" smtClean="0"/>
              <a:t> </a:t>
            </a:r>
            <a:r>
              <a:rPr lang="ru-RU" dirty="0" smtClean="0"/>
              <a:t>хороший, это он…».</a:t>
            </a:r>
          </a:p>
          <a:p>
            <a:pPr fontAlgn="auto">
              <a:spcBef>
                <a:spcPts val="0"/>
              </a:spcBef>
              <a:spcAft>
                <a:spcPts val="0"/>
              </a:spcAft>
              <a:defRPr/>
            </a:pPr>
            <a:r>
              <a:rPr lang="ru-RU" dirty="0" smtClean="0"/>
              <a:t>Отсюда вытекает и</a:t>
            </a:r>
            <a:r>
              <a:rPr lang="en-US" dirty="0" smtClean="0"/>
              <a:t> </a:t>
            </a:r>
            <a:r>
              <a:rPr lang="ru-RU" dirty="0" smtClean="0"/>
              <a:t>превалирующий стиль поведения: спрашивать совета по</a:t>
            </a:r>
            <a:r>
              <a:rPr lang="en-US" dirty="0" smtClean="0"/>
              <a:t> </a:t>
            </a:r>
            <a:r>
              <a:rPr lang="ru-RU" dirty="0" smtClean="0"/>
              <a:t>любому поводу, настаивать на</a:t>
            </a:r>
            <a:r>
              <a:rPr lang="en-US" dirty="0" smtClean="0"/>
              <a:t> </a:t>
            </a:r>
            <a:r>
              <a:rPr lang="ru-RU" dirty="0" smtClean="0"/>
              <a:t>том, чтобы четко было сказано: «Сделай так».</a:t>
            </a:r>
          </a:p>
          <a:p>
            <a:pPr fontAlgn="auto">
              <a:spcBef>
                <a:spcPts val="0"/>
              </a:spcBef>
              <a:spcAft>
                <a:spcPts val="0"/>
              </a:spcAft>
              <a:defRPr/>
            </a:pPr>
            <a:r>
              <a:rPr lang="ru-RU" dirty="0" smtClean="0"/>
              <a:t>Такие люди очень ведомы, несамостоятельны, всегда полагаются на</a:t>
            </a:r>
            <a:r>
              <a:rPr lang="en-US" dirty="0" smtClean="0"/>
              <a:t> </a:t>
            </a:r>
            <a:r>
              <a:rPr lang="ru-RU" dirty="0" smtClean="0"/>
              <a:t>мнение другого, постоянно спрашивают мнение других, не</a:t>
            </a:r>
            <a:r>
              <a:rPr lang="en-US" dirty="0" smtClean="0"/>
              <a:t> </a:t>
            </a:r>
            <a:r>
              <a:rPr lang="ru-RU" dirty="0" smtClean="0"/>
              <a:t>уверены в</a:t>
            </a:r>
            <a:r>
              <a:rPr lang="en-US" dirty="0" smtClean="0"/>
              <a:t> </a:t>
            </a:r>
            <a:r>
              <a:rPr lang="ru-RU" dirty="0" smtClean="0"/>
              <a:t>себе, пугливы, имеют много стереотипов в</a:t>
            </a:r>
            <a:r>
              <a:rPr lang="en-US" dirty="0" smtClean="0"/>
              <a:t> </a:t>
            </a:r>
            <a:r>
              <a:rPr lang="ru-RU" dirty="0" smtClean="0"/>
              <a:t>голове.</a:t>
            </a:r>
          </a:p>
          <a:p>
            <a:pPr fontAlgn="auto">
              <a:spcBef>
                <a:spcPts val="0"/>
              </a:spcBef>
              <a:spcAft>
                <a:spcPts val="0"/>
              </a:spcAft>
              <a:defRPr/>
            </a:pPr>
            <a:r>
              <a:rPr lang="ru-RU" dirty="0" smtClean="0"/>
              <a:t>Как определить данный тип покупателя? Стиль поведения характеризуется всеми вышеперечисленными качествами, но</a:t>
            </a:r>
            <a:r>
              <a:rPr lang="en-US" dirty="0" smtClean="0"/>
              <a:t> </a:t>
            </a:r>
            <a:r>
              <a:rPr lang="ru-RU" dirty="0" smtClean="0"/>
              <a:t>главным критерием является задавание неожиданных вопросов продавцу, на</a:t>
            </a:r>
            <a:r>
              <a:rPr lang="en-US" dirty="0" smtClean="0"/>
              <a:t> </a:t>
            </a:r>
            <a:r>
              <a:rPr lang="ru-RU" dirty="0" smtClean="0"/>
              <a:t>которые он</a:t>
            </a:r>
            <a:r>
              <a:rPr lang="en-US" dirty="0" smtClean="0"/>
              <a:t> </a:t>
            </a:r>
            <a:r>
              <a:rPr lang="ru-RU" dirty="0" smtClean="0"/>
              <a:t>не знает ответов. Например: «А мне это нужно? А</a:t>
            </a:r>
            <a:r>
              <a:rPr lang="en-US" dirty="0" smtClean="0"/>
              <a:t> </a:t>
            </a:r>
            <a:r>
              <a:rPr lang="ru-RU" dirty="0" smtClean="0"/>
              <a:t>к чему мне это подойдет (если касается одежды)? А</a:t>
            </a:r>
            <a:r>
              <a:rPr lang="en-US" dirty="0" smtClean="0"/>
              <a:t> </a:t>
            </a:r>
            <a:r>
              <a:rPr lang="ru-RU" dirty="0" smtClean="0"/>
              <a:t>у меня хватит денег?»</a:t>
            </a:r>
          </a:p>
          <a:p>
            <a:pPr fontAlgn="auto">
              <a:spcBef>
                <a:spcPts val="0"/>
              </a:spcBef>
              <a:spcAft>
                <a:spcPts val="0"/>
              </a:spcAft>
              <a:defRPr/>
            </a:pPr>
            <a:r>
              <a:rPr lang="ru-RU" dirty="0" smtClean="0"/>
              <a:t>Чем это чревато для продавца? С</a:t>
            </a:r>
            <a:r>
              <a:rPr lang="en-US" dirty="0" smtClean="0"/>
              <a:t> </a:t>
            </a:r>
            <a:r>
              <a:rPr lang="ru-RU" dirty="0" smtClean="0"/>
              <a:t>одной стороны, этот тип покупателей может быть очень приятен для продавцов склонных к</a:t>
            </a:r>
            <a:r>
              <a:rPr lang="en-US" dirty="0" smtClean="0"/>
              <a:t> </a:t>
            </a:r>
            <a:r>
              <a:rPr lang="ru-RU" dirty="0" smtClean="0"/>
              <a:t>настойчивости во</a:t>
            </a:r>
            <a:r>
              <a:rPr lang="en-US" dirty="0" smtClean="0"/>
              <a:t> </a:t>
            </a:r>
            <a:r>
              <a:rPr lang="ru-RU" dirty="0" smtClean="0"/>
              <a:t>время продажи: во-первых, покупатель покупает то, что ему советуют и</a:t>
            </a:r>
            <a:r>
              <a:rPr lang="en-US" dirty="0" smtClean="0"/>
              <a:t> </a:t>
            </a:r>
            <a:r>
              <a:rPr lang="ru-RU" dirty="0" smtClean="0"/>
              <a:t>столько, сколько советуют (если на</a:t>
            </a:r>
            <a:r>
              <a:rPr lang="en-US" dirty="0" smtClean="0"/>
              <a:t> </a:t>
            </a:r>
            <a:r>
              <a:rPr lang="ru-RU" dirty="0" smtClean="0"/>
              <a:t>это есть деньги), а, во-вторых, покупатель покупает </a:t>
            </a:r>
            <a:br>
              <a:rPr lang="ru-RU" dirty="0" smtClean="0"/>
            </a:br>
            <a:r>
              <a:rPr lang="ru-RU" dirty="0" smtClean="0"/>
              <a:t>согласно вкусу продавца, что, как показывает практика, часто льстит самолюбию последнего.</a:t>
            </a:r>
          </a:p>
          <a:p>
            <a:pPr fontAlgn="auto">
              <a:spcBef>
                <a:spcPts val="0"/>
              </a:spcBef>
              <a:spcAft>
                <a:spcPts val="0"/>
              </a:spcAft>
              <a:defRPr/>
            </a:pPr>
            <a:r>
              <a:rPr lang="ru-RU" dirty="0" smtClean="0"/>
              <a:t>Опасность кроется в</a:t>
            </a:r>
            <a:r>
              <a:rPr lang="en-US" dirty="0" smtClean="0"/>
              <a:t> </a:t>
            </a:r>
            <a:r>
              <a:rPr lang="ru-RU" dirty="0" smtClean="0"/>
              <a:t>другом. Покупатель, приобретя по</a:t>
            </a:r>
            <a:r>
              <a:rPr lang="en-US" dirty="0" smtClean="0"/>
              <a:t> </a:t>
            </a:r>
            <a:r>
              <a:rPr lang="ru-RU" dirty="0" smtClean="0"/>
              <a:t>совету продавца вещи, приходит домой и</a:t>
            </a:r>
            <a:r>
              <a:rPr lang="en-US" dirty="0" smtClean="0"/>
              <a:t> </a:t>
            </a:r>
            <a:r>
              <a:rPr lang="ru-RU" dirty="0" smtClean="0"/>
              <a:t>здесь ему объясняют родственники, что он</a:t>
            </a:r>
            <a:r>
              <a:rPr lang="en-US" dirty="0" smtClean="0"/>
              <a:t> </a:t>
            </a:r>
            <a:r>
              <a:rPr lang="ru-RU" dirty="0" smtClean="0"/>
              <a:t>купил массу ненужных ему на</a:t>
            </a:r>
            <a:r>
              <a:rPr lang="en-US" dirty="0" smtClean="0"/>
              <a:t> </a:t>
            </a:r>
            <a:r>
              <a:rPr lang="ru-RU" dirty="0" smtClean="0"/>
              <a:t>самом деле вещей, а</a:t>
            </a:r>
            <a:r>
              <a:rPr lang="en-US" dirty="0" smtClean="0"/>
              <a:t> </a:t>
            </a:r>
            <a:r>
              <a:rPr lang="ru-RU" dirty="0" smtClean="0"/>
              <a:t>то, что было необходимо, так и</a:t>
            </a:r>
            <a:r>
              <a:rPr lang="en-US" dirty="0" smtClean="0"/>
              <a:t> </a:t>
            </a:r>
            <a:r>
              <a:rPr lang="ru-RU" dirty="0" smtClean="0"/>
              <a:t>не приобрел. Такой человек с</a:t>
            </a:r>
            <a:r>
              <a:rPr lang="en-US" dirty="0" smtClean="0"/>
              <a:t> </a:t>
            </a:r>
            <a:r>
              <a:rPr lang="ru-RU" dirty="0" smtClean="0"/>
              <a:t>«чистой совестью» говорит, что это ему насоветовал продавец. А</a:t>
            </a:r>
            <a:r>
              <a:rPr lang="en-US" dirty="0" smtClean="0"/>
              <a:t> </a:t>
            </a:r>
            <a:r>
              <a:rPr lang="ru-RU" dirty="0" smtClean="0"/>
              <a:t>на следующий день идет в</a:t>
            </a:r>
            <a:r>
              <a:rPr lang="en-US" dirty="0" smtClean="0"/>
              <a:t> </a:t>
            </a:r>
            <a:r>
              <a:rPr lang="ru-RU" dirty="0" smtClean="0"/>
              <a:t>магазин и</a:t>
            </a:r>
            <a:r>
              <a:rPr lang="en-US" dirty="0" smtClean="0"/>
              <a:t> </a:t>
            </a:r>
            <a:r>
              <a:rPr lang="ru-RU" dirty="0" smtClean="0"/>
              <a:t>меняет все обратно на</a:t>
            </a:r>
            <a:r>
              <a:rPr lang="en-US" dirty="0" smtClean="0"/>
              <a:t> </a:t>
            </a:r>
            <a:r>
              <a:rPr lang="ru-RU" dirty="0" smtClean="0"/>
              <a:t>деньги. При этом на</a:t>
            </a:r>
            <a:r>
              <a:rPr lang="en-US" dirty="0" smtClean="0"/>
              <a:t> </a:t>
            </a:r>
            <a:r>
              <a:rPr lang="ru-RU" dirty="0" smtClean="0"/>
              <a:t>кассе часто происходит такая ситуация: покупатель вываливает на</a:t>
            </a:r>
            <a:r>
              <a:rPr lang="en-US" dirty="0" smtClean="0"/>
              <a:t> </a:t>
            </a:r>
            <a:r>
              <a:rPr lang="ru-RU" dirty="0" smtClean="0"/>
              <a:t>стол все вещи и</a:t>
            </a:r>
            <a:r>
              <a:rPr lang="en-US" dirty="0" smtClean="0"/>
              <a:t> </a:t>
            </a:r>
            <a:r>
              <a:rPr lang="ru-RU" dirty="0" smtClean="0"/>
              <a:t>предъявляет претензии: «Что же</a:t>
            </a:r>
            <a:r>
              <a:rPr lang="en-US" dirty="0" smtClean="0"/>
              <a:t> </a:t>
            </a:r>
            <a:r>
              <a:rPr lang="ru-RU" dirty="0" smtClean="0"/>
              <a:t>она мне насоветовала? Она что не</a:t>
            </a:r>
            <a:r>
              <a:rPr lang="en-US" dirty="0" smtClean="0"/>
              <a:t> </a:t>
            </a:r>
            <a:r>
              <a:rPr lang="ru-RU" dirty="0" smtClean="0"/>
              <a:t>видела, что это плохо сидит (совсем мне не</a:t>
            </a:r>
            <a:r>
              <a:rPr lang="en-US" dirty="0" smtClean="0"/>
              <a:t> </a:t>
            </a:r>
            <a:r>
              <a:rPr lang="ru-RU" dirty="0" smtClean="0"/>
              <a:t>идет)?» Причем, продавец на</a:t>
            </a:r>
            <a:r>
              <a:rPr lang="en-US" dirty="0" smtClean="0"/>
              <a:t> </a:t>
            </a:r>
            <a:r>
              <a:rPr lang="ru-RU" dirty="0" smtClean="0"/>
              <a:t>кассе и</a:t>
            </a:r>
            <a:r>
              <a:rPr lang="en-US" dirty="0" smtClean="0"/>
              <a:t> </a:t>
            </a:r>
            <a:r>
              <a:rPr lang="ru-RU" dirty="0" smtClean="0"/>
              <a:t>администратор склонны верить покупателю (настолько проникновенно и</a:t>
            </a:r>
            <a:r>
              <a:rPr lang="en-US" dirty="0" smtClean="0"/>
              <a:t> </a:t>
            </a:r>
            <a:r>
              <a:rPr lang="ru-RU" dirty="0" smtClean="0"/>
              <a:t>эмоционально он</a:t>
            </a:r>
            <a:r>
              <a:rPr lang="en-US" dirty="0" smtClean="0"/>
              <a:t> </a:t>
            </a:r>
            <a:r>
              <a:rPr lang="ru-RU" dirty="0" smtClean="0"/>
              <a:t>говорит).</a:t>
            </a:r>
          </a:p>
          <a:p>
            <a:pPr fontAlgn="auto">
              <a:spcBef>
                <a:spcPts val="0"/>
              </a:spcBef>
              <a:spcAft>
                <a:spcPts val="0"/>
              </a:spcAft>
              <a:defRPr/>
            </a:pPr>
            <a:r>
              <a:rPr lang="ru-RU" dirty="0" smtClean="0"/>
              <a:t>Максимальное число покупателей, которые оставят «навязанные» вещи, как правило составляет 30% от</a:t>
            </a:r>
            <a:r>
              <a:rPr lang="en-US" dirty="0" smtClean="0"/>
              <a:t> </a:t>
            </a:r>
            <a:r>
              <a:rPr lang="ru-RU" dirty="0" smtClean="0"/>
              <a:t>общего числа, а</a:t>
            </a:r>
            <a:r>
              <a:rPr lang="en-US" dirty="0" smtClean="0"/>
              <a:t> </a:t>
            </a:r>
            <a:r>
              <a:rPr lang="ru-RU" dirty="0" smtClean="0"/>
              <a:t>времени на</a:t>
            </a:r>
            <a:r>
              <a:rPr lang="en-US" dirty="0" smtClean="0"/>
              <a:t> </a:t>
            </a:r>
            <a:r>
              <a:rPr lang="ru-RU" dirty="0" smtClean="0"/>
              <a:t>покупку, которое они занимают у</a:t>
            </a:r>
            <a:r>
              <a:rPr lang="en-US" dirty="0" smtClean="0"/>
              <a:t> </a:t>
            </a:r>
            <a:r>
              <a:rPr lang="ru-RU" dirty="0" smtClean="0"/>
              <a:t>продавца, уходит столько, чтобы обслужить человек семь «самостоятельных» («взрослых») покупателей.</a:t>
            </a:r>
          </a:p>
          <a:p>
            <a:pPr fontAlgn="auto">
              <a:spcBef>
                <a:spcPts val="0"/>
              </a:spcBef>
              <a:spcAft>
                <a:spcPts val="0"/>
              </a:spcAft>
              <a:defRPr/>
            </a:pPr>
            <a:r>
              <a:rPr lang="ru-RU" dirty="0" smtClean="0"/>
              <a:t>Противоядие:</a:t>
            </a:r>
          </a:p>
          <a:p>
            <a:pPr fontAlgn="auto">
              <a:spcBef>
                <a:spcPts val="0"/>
              </a:spcBef>
              <a:spcAft>
                <a:spcPts val="0"/>
              </a:spcAft>
              <a:defRPr/>
            </a:pPr>
            <a:r>
              <a:rPr lang="ru-RU" dirty="0" smtClean="0"/>
              <a:t>Ни</a:t>
            </a:r>
            <a:r>
              <a:rPr lang="en-US" dirty="0" smtClean="0"/>
              <a:t> </a:t>
            </a:r>
            <a:r>
              <a:rPr lang="ru-RU" dirty="0" smtClean="0"/>
              <a:t>при каких обстоятельствах не</a:t>
            </a:r>
            <a:r>
              <a:rPr lang="en-US" dirty="0" smtClean="0"/>
              <a:t> </a:t>
            </a:r>
            <a:r>
              <a:rPr lang="ru-RU" dirty="0" smtClean="0"/>
              <a:t>принимать решение за</a:t>
            </a:r>
            <a:r>
              <a:rPr lang="en-US" dirty="0" smtClean="0"/>
              <a:t> </a:t>
            </a:r>
            <a:r>
              <a:rPr lang="ru-RU" dirty="0" smtClean="0"/>
              <a:t>покупателя. Конечно, они сами вызывают своими вопросами желание подтолкнуть их</a:t>
            </a:r>
            <a:r>
              <a:rPr lang="en-US" dirty="0" smtClean="0"/>
              <a:t> </a:t>
            </a:r>
            <a:r>
              <a:rPr lang="ru-RU" dirty="0" smtClean="0"/>
              <a:t>к кассе, но</a:t>
            </a:r>
            <a:r>
              <a:rPr lang="en-US" dirty="0" smtClean="0"/>
              <a:t> </a:t>
            </a:r>
            <a:r>
              <a:rPr lang="ru-RU" dirty="0" smtClean="0"/>
              <a:t>можно направить их</a:t>
            </a:r>
            <a:r>
              <a:rPr lang="en-US" dirty="0" smtClean="0"/>
              <a:t> </a:t>
            </a:r>
            <a:r>
              <a:rPr lang="ru-RU" dirty="0" smtClean="0"/>
              <a:t>энергию в</a:t>
            </a:r>
            <a:r>
              <a:rPr lang="en-US" dirty="0" smtClean="0"/>
              <a:t> </a:t>
            </a:r>
            <a:r>
              <a:rPr lang="ru-RU" dirty="0" smtClean="0"/>
              <a:t>другое русло.</a:t>
            </a:r>
          </a:p>
          <a:p>
            <a:pPr fontAlgn="auto">
              <a:spcBef>
                <a:spcPts val="0"/>
              </a:spcBef>
              <a:spcAft>
                <a:spcPts val="0"/>
              </a:spcAft>
              <a:defRPr/>
            </a:pPr>
            <a:r>
              <a:rPr lang="ru-RU" dirty="0" smtClean="0"/>
              <a:t>Например, предложить, чтобы им</a:t>
            </a:r>
            <a:r>
              <a:rPr lang="en-US" dirty="0" smtClean="0"/>
              <a:t> </a:t>
            </a:r>
            <a:r>
              <a:rPr lang="ru-RU" dirty="0" smtClean="0"/>
              <a:t>посоветовал другой покупатель, так как к</a:t>
            </a:r>
            <a:r>
              <a:rPr lang="en-US" dirty="0" smtClean="0"/>
              <a:t> </a:t>
            </a:r>
            <a:r>
              <a:rPr lang="ru-RU" dirty="0" smtClean="0"/>
              <a:t>нему в</a:t>
            </a:r>
            <a:r>
              <a:rPr lang="en-US" dirty="0" smtClean="0"/>
              <a:t> </a:t>
            </a:r>
            <a:r>
              <a:rPr lang="ru-RU" dirty="0" smtClean="0"/>
              <a:t>любом случае будет меньше претензий в</a:t>
            </a:r>
            <a:r>
              <a:rPr lang="en-US" dirty="0" smtClean="0"/>
              <a:t> </a:t>
            </a:r>
            <a:r>
              <a:rPr lang="ru-RU" dirty="0" smtClean="0"/>
              <a:t>последствии, а</a:t>
            </a:r>
            <a:r>
              <a:rPr lang="en-US" dirty="0" smtClean="0"/>
              <a:t> </a:t>
            </a:r>
            <a:r>
              <a:rPr lang="ru-RU" dirty="0" smtClean="0"/>
              <a:t>уже потом проводить к</a:t>
            </a:r>
            <a:r>
              <a:rPr lang="en-US" dirty="0" smtClean="0"/>
              <a:t> </a:t>
            </a:r>
            <a:r>
              <a:rPr lang="ru-RU" dirty="0" smtClean="0"/>
              <a:t>кассе.</a:t>
            </a:r>
          </a:p>
          <a:p>
            <a:pPr fontAlgn="auto">
              <a:spcBef>
                <a:spcPts val="0"/>
              </a:spcBef>
              <a:spcAft>
                <a:spcPts val="0"/>
              </a:spcAft>
              <a:defRPr/>
            </a:pPr>
            <a:r>
              <a:rPr lang="ru-RU" dirty="0" smtClean="0"/>
              <a:t>Второй способ противоядия</a:t>
            </a:r>
            <a:r>
              <a:rPr lang="en-US" dirty="0" smtClean="0"/>
              <a:t> </a:t>
            </a:r>
            <a:r>
              <a:rPr lang="ru-RU" dirty="0" smtClean="0"/>
              <a:t>— задавать как можно больше контрвопросов.</a:t>
            </a:r>
          </a:p>
          <a:p>
            <a:pPr fontAlgn="auto">
              <a:spcBef>
                <a:spcPts val="0"/>
              </a:spcBef>
              <a:spcAft>
                <a:spcPts val="0"/>
              </a:spcAft>
              <a:defRPr/>
            </a:pPr>
            <a:r>
              <a:rPr lang="ru-RU" dirty="0" smtClean="0"/>
              <a:t>Например, покупатель спрашивает: «А нужно ли</a:t>
            </a:r>
            <a:r>
              <a:rPr lang="en-US" dirty="0" smtClean="0"/>
              <a:t> </a:t>
            </a:r>
            <a:r>
              <a:rPr lang="ru-RU" dirty="0" smtClean="0"/>
              <a:t>мне это?»</a:t>
            </a:r>
          </a:p>
          <a:p>
            <a:pPr fontAlgn="auto">
              <a:spcBef>
                <a:spcPts val="0"/>
              </a:spcBef>
              <a:spcAft>
                <a:spcPts val="0"/>
              </a:spcAft>
              <a:defRPr/>
            </a:pPr>
            <a:r>
              <a:rPr lang="ru-RU" dirty="0" smtClean="0"/>
              <a:t>В</a:t>
            </a:r>
            <a:r>
              <a:rPr lang="en-US" dirty="0" smtClean="0"/>
              <a:t> </a:t>
            </a:r>
            <a:r>
              <a:rPr lang="ru-RU" dirty="0" smtClean="0"/>
              <a:t>ответ продавец, может использовать следующие вопросы:</a:t>
            </a:r>
          </a:p>
          <a:p>
            <a:pPr fontAlgn="auto">
              <a:spcBef>
                <a:spcPts val="0"/>
              </a:spcBef>
              <a:spcAft>
                <a:spcPts val="0"/>
              </a:spcAft>
              <a:defRPr/>
            </a:pPr>
            <a:r>
              <a:rPr lang="ru-RU" dirty="0" smtClean="0"/>
              <a:t>- Как Вы</a:t>
            </a:r>
            <a:r>
              <a:rPr lang="en-US" dirty="0" smtClean="0"/>
              <a:t> </a:t>
            </a:r>
            <a:r>
              <a:rPr lang="ru-RU" dirty="0" smtClean="0"/>
              <a:t>сами чувствуете себя в</a:t>
            </a:r>
            <a:r>
              <a:rPr lang="en-US" dirty="0" smtClean="0"/>
              <a:t> </a:t>
            </a:r>
            <a:r>
              <a:rPr lang="ru-RU" dirty="0" smtClean="0"/>
              <a:t>этой вещи? Вам удобно? А</a:t>
            </a:r>
            <a:r>
              <a:rPr lang="en-US" dirty="0" smtClean="0"/>
              <a:t> </a:t>
            </a:r>
            <a:r>
              <a:rPr lang="ru-RU" dirty="0" smtClean="0"/>
              <a:t>ткань к</a:t>
            </a:r>
            <a:r>
              <a:rPr lang="en-US" dirty="0" smtClean="0"/>
              <a:t> </a:t>
            </a:r>
            <a:r>
              <a:rPr lang="ru-RU" dirty="0" smtClean="0"/>
              <a:t>коже приятная?</a:t>
            </a:r>
          </a:p>
          <a:p>
            <a:pPr fontAlgn="auto">
              <a:spcBef>
                <a:spcPts val="0"/>
              </a:spcBef>
              <a:spcAft>
                <a:spcPts val="0"/>
              </a:spcAft>
              <a:defRPr/>
            </a:pPr>
            <a:r>
              <a:rPr lang="ru-RU" dirty="0" smtClean="0"/>
              <a:t>- А</a:t>
            </a:r>
            <a:r>
              <a:rPr lang="en-US" dirty="0" smtClean="0"/>
              <a:t> </a:t>
            </a:r>
            <a:r>
              <a:rPr lang="ru-RU" dirty="0" smtClean="0"/>
              <a:t>к чему из</a:t>
            </a:r>
            <a:r>
              <a:rPr lang="en-US" dirty="0" smtClean="0"/>
              <a:t> </a:t>
            </a:r>
            <a:r>
              <a:rPr lang="ru-RU" dirty="0" smtClean="0"/>
              <a:t>Вашего гардероба это может подойти? Вам нравится такой оттенок? Вас устраивает цена?</a:t>
            </a:r>
          </a:p>
          <a:p>
            <a:pPr fontAlgn="auto">
              <a:spcBef>
                <a:spcPts val="0"/>
              </a:spcBef>
              <a:spcAft>
                <a:spcPts val="0"/>
              </a:spcAft>
              <a:defRPr/>
            </a:pPr>
            <a:r>
              <a:rPr lang="ru-RU" dirty="0" smtClean="0"/>
              <a:t>- Вам самой нравится, как на</a:t>
            </a:r>
            <a:r>
              <a:rPr lang="en-US" dirty="0" smtClean="0"/>
              <a:t> </a:t>
            </a:r>
            <a:r>
              <a:rPr lang="ru-RU" dirty="0" smtClean="0"/>
              <a:t>Вас сидит эта вещь? Вам нравится ее</a:t>
            </a:r>
            <a:r>
              <a:rPr lang="en-US" dirty="0" smtClean="0"/>
              <a:t> </a:t>
            </a:r>
            <a:r>
              <a:rPr lang="ru-RU" dirty="0" smtClean="0"/>
              <a:t>покрой? Вы</a:t>
            </a:r>
            <a:r>
              <a:rPr lang="en-US" dirty="0" smtClean="0"/>
              <a:t> </a:t>
            </a:r>
            <a:r>
              <a:rPr lang="ru-RU" dirty="0" smtClean="0"/>
              <a:t>хотите, чтобы она гармонировала с</a:t>
            </a:r>
            <a:r>
              <a:rPr lang="en-US" dirty="0" smtClean="0"/>
              <a:t> </a:t>
            </a:r>
            <a:r>
              <a:rPr lang="ru-RU" dirty="0" smtClean="0"/>
              <a:t>другой одеждой или хотите приобрести что-нибудь еще?</a:t>
            </a:r>
            <a:endParaRPr lang="en-US" dirty="0" smtClean="0"/>
          </a:p>
          <a:p>
            <a:pPr algn="just" fontAlgn="auto">
              <a:lnSpc>
                <a:spcPct val="90000"/>
              </a:lnSpc>
              <a:spcBef>
                <a:spcPct val="40000"/>
              </a:spcBef>
              <a:spcAft>
                <a:spcPts val="0"/>
              </a:spcAft>
              <a:defRPr/>
            </a:pPr>
            <a:endParaRPr lang="mn-MN" i="1" dirty="0" smtClean="0"/>
          </a:p>
          <a:p>
            <a:pPr fontAlgn="auto">
              <a:spcBef>
                <a:spcPct val="50000"/>
              </a:spcBef>
              <a:spcAft>
                <a:spcPts val="0"/>
              </a:spcAft>
              <a:defRPr/>
            </a:pPr>
            <a:r>
              <a:rPr lang="ru-RU" altLang="ja-JP" sz="1400" i="1" u="sng" dirty="0" smtClean="0"/>
              <a:t>Противоядие</a:t>
            </a:r>
          </a:p>
          <a:p>
            <a:pPr fontAlgn="auto">
              <a:spcBef>
                <a:spcPts val="0"/>
              </a:spcBef>
              <a:spcAft>
                <a:spcPts val="0"/>
              </a:spcAft>
              <a:defRPr/>
            </a:pPr>
            <a:r>
              <a:rPr lang="ru-RU" i="1" dirty="0" smtClean="0"/>
              <a:t>Ни</a:t>
            </a:r>
            <a:r>
              <a:rPr lang="en-US" i="1" dirty="0" smtClean="0"/>
              <a:t> </a:t>
            </a:r>
            <a:r>
              <a:rPr lang="ru-RU" i="1" dirty="0" smtClean="0"/>
              <a:t>при каких обстоятельствах не</a:t>
            </a:r>
            <a:r>
              <a:rPr lang="en-US" i="1" dirty="0" smtClean="0"/>
              <a:t> </a:t>
            </a:r>
            <a:r>
              <a:rPr lang="ru-RU" i="1" dirty="0" smtClean="0"/>
              <a:t>принимайте решение за</a:t>
            </a:r>
            <a:r>
              <a:rPr lang="en-US" i="1" dirty="0" smtClean="0"/>
              <a:t> </a:t>
            </a:r>
            <a:r>
              <a:rPr lang="ru-RU" i="1" dirty="0" smtClean="0"/>
              <a:t>покупателя,</a:t>
            </a:r>
          </a:p>
          <a:p>
            <a:pPr fontAlgn="auto">
              <a:spcBef>
                <a:spcPts val="0"/>
              </a:spcBef>
              <a:spcAft>
                <a:spcPts val="0"/>
              </a:spcAft>
              <a:defRPr/>
            </a:pPr>
            <a:r>
              <a:rPr lang="ru-RU" i="1" dirty="0" smtClean="0"/>
              <a:t>задавайте как можно больше контр-вопросов</a:t>
            </a:r>
          </a:p>
          <a:p>
            <a:pPr fontAlgn="auto">
              <a:spcBef>
                <a:spcPts val="0"/>
              </a:spcBef>
              <a:spcAft>
                <a:spcPts val="0"/>
              </a:spcAft>
              <a:defRPr/>
            </a:pPr>
            <a:r>
              <a:rPr lang="ru-RU" dirty="0" smtClean="0"/>
              <a:t>Противоядие:</a:t>
            </a:r>
          </a:p>
          <a:p>
            <a:pPr fontAlgn="auto">
              <a:spcBef>
                <a:spcPts val="0"/>
              </a:spcBef>
              <a:spcAft>
                <a:spcPts val="0"/>
              </a:spcAft>
              <a:defRPr/>
            </a:pPr>
            <a:r>
              <a:rPr lang="ru-RU" dirty="0" smtClean="0"/>
              <a:t>Ни</a:t>
            </a:r>
            <a:r>
              <a:rPr lang="en-US" dirty="0" smtClean="0"/>
              <a:t> </a:t>
            </a:r>
            <a:r>
              <a:rPr lang="ru-RU" dirty="0" smtClean="0"/>
              <a:t>при каких обстоятельствах не</a:t>
            </a:r>
            <a:r>
              <a:rPr lang="en-US" dirty="0" smtClean="0"/>
              <a:t> </a:t>
            </a:r>
            <a:r>
              <a:rPr lang="ru-RU" dirty="0" smtClean="0"/>
              <a:t>принимать решение за</a:t>
            </a:r>
            <a:r>
              <a:rPr lang="en-US" dirty="0" smtClean="0"/>
              <a:t> </a:t>
            </a:r>
            <a:r>
              <a:rPr lang="ru-RU" dirty="0" smtClean="0"/>
              <a:t>покупателя. Конечно, они сами вызывают своими вопросами желание подтолкнуть их</a:t>
            </a:r>
            <a:r>
              <a:rPr lang="en-US" dirty="0" smtClean="0"/>
              <a:t> </a:t>
            </a:r>
            <a:r>
              <a:rPr lang="ru-RU" dirty="0" smtClean="0"/>
              <a:t>к кассе, но</a:t>
            </a:r>
            <a:r>
              <a:rPr lang="en-US" dirty="0" smtClean="0"/>
              <a:t> </a:t>
            </a:r>
            <a:r>
              <a:rPr lang="ru-RU" dirty="0" smtClean="0"/>
              <a:t>можно направить их</a:t>
            </a:r>
            <a:r>
              <a:rPr lang="en-US" dirty="0" smtClean="0"/>
              <a:t> </a:t>
            </a:r>
            <a:r>
              <a:rPr lang="ru-RU" dirty="0" smtClean="0"/>
              <a:t>энергию в</a:t>
            </a:r>
            <a:r>
              <a:rPr lang="en-US" dirty="0" smtClean="0"/>
              <a:t> </a:t>
            </a:r>
            <a:r>
              <a:rPr lang="ru-RU" dirty="0" smtClean="0"/>
              <a:t>другое русло.</a:t>
            </a:r>
          </a:p>
          <a:p>
            <a:pPr fontAlgn="auto">
              <a:spcBef>
                <a:spcPts val="0"/>
              </a:spcBef>
              <a:spcAft>
                <a:spcPts val="0"/>
              </a:spcAft>
              <a:defRPr/>
            </a:pPr>
            <a:r>
              <a:rPr lang="ru-RU" dirty="0" smtClean="0"/>
              <a:t>Например, предложить, чтобы им</a:t>
            </a:r>
            <a:r>
              <a:rPr lang="en-US" dirty="0" smtClean="0"/>
              <a:t> </a:t>
            </a:r>
            <a:r>
              <a:rPr lang="ru-RU" dirty="0" smtClean="0"/>
              <a:t>посоветовал другой покупатель, так как к</a:t>
            </a:r>
            <a:r>
              <a:rPr lang="en-US" dirty="0" smtClean="0"/>
              <a:t> </a:t>
            </a:r>
            <a:r>
              <a:rPr lang="ru-RU" dirty="0" smtClean="0"/>
              <a:t>нему в</a:t>
            </a:r>
            <a:r>
              <a:rPr lang="en-US" dirty="0" smtClean="0"/>
              <a:t> </a:t>
            </a:r>
            <a:r>
              <a:rPr lang="ru-RU" dirty="0" smtClean="0"/>
              <a:t>любом случае будет меньше претензий в</a:t>
            </a:r>
            <a:r>
              <a:rPr lang="en-US" dirty="0" smtClean="0"/>
              <a:t> </a:t>
            </a:r>
            <a:r>
              <a:rPr lang="ru-RU" dirty="0" smtClean="0"/>
              <a:t>последствии, а</a:t>
            </a:r>
            <a:r>
              <a:rPr lang="en-US" dirty="0" smtClean="0"/>
              <a:t> </a:t>
            </a:r>
            <a:r>
              <a:rPr lang="ru-RU" dirty="0" smtClean="0"/>
              <a:t>уже потом проводить к</a:t>
            </a:r>
            <a:r>
              <a:rPr lang="en-US" dirty="0" smtClean="0"/>
              <a:t> </a:t>
            </a:r>
            <a:r>
              <a:rPr lang="ru-RU" dirty="0" smtClean="0"/>
              <a:t>кассе.</a:t>
            </a:r>
          </a:p>
          <a:p>
            <a:pPr fontAlgn="auto">
              <a:spcBef>
                <a:spcPts val="0"/>
              </a:spcBef>
              <a:spcAft>
                <a:spcPts val="0"/>
              </a:spcAft>
              <a:defRPr/>
            </a:pPr>
            <a:r>
              <a:rPr lang="ru-RU" dirty="0" smtClean="0"/>
              <a:t>Второй способ противоядия</a:t>
            </a:r>
            <a:r>
              <a:rPr lang="en-US" dirty="0" smtClean="0"/>
              <a:t> </a:t>
            </a:r>
            <a:r>
              <a:rPr lang="ru-RU" dirty="0" smtClean="0"/>
              <a:t>— задавать как можно больше контрвопросов.</a:t>
            </a:r>
          </a:p>
          <a:p>
            <a:pPr fontAlgn="auto">
              <a:spcBef>
                <a:spcPts val="0"/>
              </a:spcBef>
              <a:spcAft>
                <a:spcPts val="0"/>
              </a:spcAft>
              <a:defRPr/>
            </a:pPr>
            <a:r>
              <a:rPr lang="ru-RU" dirty="0" smtClean="0"/>
              <a:t>Например, покупатель спрашивает: «А нужно ли</a:t>
            </a:r>
            <a:r>
              <a:rPr lang="en-US" dirty="0" smtClean="0"/>
              <a:t> </a:t>
            </a:r>
            <a:r>
              <a:rPr lang="ru-RU" dirty="0" smtClean="0"/>
              <a:t>мне это?»</a:t>
            </a:r>
          </a:p>
          <a:p>
            <a:pPr fontAlgn="auto">
              <a:spcBef>
                <a:spcPts val="0"/>
              </a:spcBef>
              <a:spcAft>
                <a:spcPts val="0"/>
              </a:spcAft>
              <a:defRPr/>
            </a:pPr>
            <a:r>
              <a:rPr lang="ru-RU" dirty="0" smtClean="0"/>
              <a:t>В</a:t>
            </a:r>
            <a:r>
              <a:rPr lang="en-US" dirty="0" smtClean="0"/>
              <a:t> </a:t>
            </a:r>
            <a:r>
              <a:rPr lang="ru-RU" dirty="0" smtClean="0"/>
              <a:t>ответ продавец, может использовать следующие вопросы:</a:t>
            </a:r>
          </a:p>
          <a:p>
            <a:pPr fontAlgn="auto">
              <a:spcBef>
                <a:spcPts val="0"/>
              </a:spcBef>
              <a:spcAft>
                <a:spcPts val="0"/>
              </a:spcAft>
              <a:defRPr/>
            </a:pPr>
            <a:r>
              <a:rPr lang="ru-RU" dirty="0" smtClean="0"/>
              <a:t>- Как Вы</a:t>
            </a:r>
            <a:r>
              <a:rPr lang="en-US" dirty="0" smtClean="0"/>
              <a:t> </a:t>
            </a:r>
            <a:r>
              <a:rPr lang="ru-RU" dirty="0" smtClean="0"/>
              <a:t>сами чувствуете себя в</a:t>
            </a:r>
            <a:r>
              <a:rPr lang="en-US" dirty="0" smtClean="0"/>
              <a:t> </a:t>
            </a:r>
            <a:r>
              <a:rPr lang="ru-RU" dirty="0" smtClean="0"/>
              <a:t>этой вещи? Вам удобно? А</a:t>
            </a:r>
            <a:r>
              <a:rPr lang="en-US" dirty="0" smtClean="0"/>
              <a:t> </a:t>
            </a:r>
            <a:r>
              <a:rPr lang="ru-RU" dirty="0" smtClean="0"/>
              <a:t>ткань к</a:t>
            </a:r>
            <a:r>
              <a:rPr lang="en-US" dirty="0" smtClean="0"/>
              <a:t> </a:t>
            </a:r>
            <a:r>
              <a:rPr lang="ru-RU" dirty="0" smtClean="0"/>
              <a:t>коже приятная?</a:t>
            </a:r>
          </a:p>
          <a:p>
            <a:pPr fontAlgn="auto">
              <a:spcBef>
                <a:spcPts val="0"/>
              </a:spcBef>
              <a:spcAft>
                <a:spcPts val="0"/>
              </a:spcAft>
              <a:defRPr/>
            </a:pPr>
            <a:r>
              <a:rPr lang="ru-RU" dirty="0" smtClean="0"/>
              <a:t>- А</a:t>
            </a:r>
            <a:r>
              <a:rPr lang="en-US" dirty="0" smtClean="0"/>
              <a:t> </a:t>
            </a:r>
            <a:r>
              <a:rPr lang="ru-RU" dirty="0" smtClean="0"/>
              <a:t>к чему из</a:t>
            </a:r>
            <a:r>
              <a:rPr lang="en-US" dirty="0" smtClean="0"/>
              <a:t> </a:t>
            </a:r>
            <a:r>
              <a:rPr lang="ru-RU" dirty="0" smtClean="0"/>
              <a:t>Вашего гардероба это может подойти? Вам нравится такой оттенок? Вас устраивает цена?</a:t>
            </a:r>
          </a:p>
          <a:p>
            <a:pPr fontAlgn="auto">
              <a:spcBef>
                <a:spcPts val="0"/>
              </a:spcBef>
              <a:spcAft>
                <a:spcPts val="0"/>
              </a:spcAft>
              <a:defRPr/>
            </a:pPr>
            <a:r>
              <a:rPr lang="ru-RU" dirty="0" smtClean="0"/>
              <a:t>- Вам самой нравится, как на</a:t>
            </a:r>
            <a:r>
              <a:rPr lang="en-US" dirty="0" smtClean="0"/>
              <a:t> </a:t>
            </a:r>
            <a:r>
              <a:rPr lang="ru-RU" dirty="0" smtClean="0"/>
              <a:t>Вас сидит эта вещь? Вам нравится ее</a:t>
            </a:r>
            <a:r>
              <a:rPr lang="en-US" dirty="0" smtClean="0"/>
              <a:t> </a:t>
            </a:r>
            <a:r>
              <a:rPr lang="ru-RU" dirty="0" smtClean="0"/>
              <a:t>покрой? Вы</a:t>
            </a:r>
            <a:r>
              <a:rPr lang="en-US" dirty="0" smtClean="0"/>
              <a:t> </a:t>
            </a:r>
            <a:r>
              <a:rPr lang="ru-RU" dirty="0" smtClean="0"/>
              <a:t>хотите, чтобы она гармонировала с</a:t>
            </a:r>
            <a:r>
              <a:rPr lang="en-US" dirty="0" smtClean="0"/>
              <a:t> </a:t>
            </a:r>
            <a:r>
              <a:rPr lang="ru-RU" dirty="0" smtClean="0"/>
              <a:t>другой одеждой или хотите приобрести что-нибудь еще?</a:t>
            </a:r>
            <a:endParaRPr lang="en-US" dirty="0" smtClean="0"/>
          </a:p>
          <a:p>
            <a:pPr fontAlgn="auto">
              <a:spcBef>
                <a:spcPts val="0"/>
              </a:spcBef>
              <a:spcAft>
                <a:spcPts val="0"/>
              </a:spcAft>
              <a:defRPr/>
            </a:pPr>
            <a:endParaRPr lang="mn-MN" altLang="ja-JP" i="1" dirty="0" smtClean="0"/>
          </a:p>
          <a:p>
            <a:pPr fontAlgn="auto">
              <a:spcBef>
                <a:spcPts val="0"/>
              </a:spcBef>
              <a:spcAft>
                <a:spcPts val="0"/>
              </a:spcAft>
              <a:defRPr/>
            </a:pPr>
            <a:endParaRPr lang="ru-RU" altLang="ja-JP" i="1"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spect="1" noChangeArrowheads="1" noTextEdit="1"/>
          </p:cNvSpPr>
          <p:nvPr>
            <p:ph type="sldImg"/>
          </p:nvPr>
        </p:nvSpPr>
        <p:spPr bwMode="auto">
          <a:xfrm>
            <a:off x="1150938" y="692150"/>
            <a:ext cx="4556125" cy="3416300"/>
          </a:xfrm>
          <a:noFill/>
          <a:ln>
            <a:solidFill>
              <a:srgbClr val="000000"/>
            </a:solidFill>
            <a:miter lim="800000"/>
            <a:headEnd/>
            <a:tailEnd/>
          </a:ln>
        </p:spPr>
      </p:sp>
      <p:sp>
        <p:nvSpPr>
          <p:cNvPr id="102403" name="Rectangle 3"/>
          <p:cNvSpPr>
            <a:spLocks noGrp="1" noChangeArrowheads="1"/>
          </p:cNvSpPr>
          <p:nvPr>
            <p:ph type="body" idx="1"/>
          </p:nvPr>
        </p:nvSpPr>
        <p:spPr/>
        <p:txBody>
          <a:bodyPr>
            <a:normAutofit fontScale="92500"/>
          </a:bodyPr>
          <a:lstStyle/>
          <a:p>
            <a:pPr fontAlgn="auto">
              <a:spcBef>
                <a:spcPts val="0"/>
              </a:spcBef>
              <a:spcAft>
                <a:spcPts val="0"/>
              </a:spcAft>
              <a:defRPr/>
            </a:pPr>
            <a:r>
              <a:rPr lang="ru-RU" i="1" dirty="0" smtClean="0"/>
              <a:t>всегда точно знают, что хотят и</a:t>
            </a:r>
            <a:r>
              <a:rPr lang="en-US" i="1" dirty="0" smtClean="0"/>
              <a:t> </a:t>
            </a:r>
            <a:r>
              <a:rPr lang="ru-RU" i="1" dirty="0" smtClean="0"/>
              <a:t>покупают только то, что им нужно, но</a:t>
            </a:r>
            <a:r>
              <a:rPr lang="en-US" i="1" dirty="0" smtClean="0"/>
              <a:t> </a:t>
            </a:r>
            <a:r>
              <a:rPr lang="ru-RU" i="1" dirty="0" smtClean="0"/>
              <a:t>они настолько лояльны и</a:t>
            </a:r>
            <a:r>
              <a:rPr lang="en-US" i="1" dirty="0" smtClean="0"/>
              <a:t> </a:t>
            </a:r>
            <a:r>
              <a:rPr lang="ru-RU" i="1" dirty="0" smtClean="0"/>
              <a:t>тактичны, что не</a:t>
            </a:r>
            <a:r>
              <a:rPr lang="en-US" i="1" dirty="0" smtClean="0"/>
              <a:t> </a:t>
            </a:r>
            <a:r>
              <a:rPr lang="ru-RU" i="1" dirty="0" smtClean="0"/>
              <a:t>могут себе позволить перебить человека</a:t>
            </a:r>
            <a:endParaRPr lang="en-US" i="1" dirty="0" smtClean="0"/>
          </a:p>
          <a:p>
            <a:pPr fontAlgn="auto">
              <a:spcBef>
                <a:spcPts val="0"/>
              </a:spcBef>
              <a:spcAft>
                <a:spcPts val="0"/>
              </a:spcAft>
              <a:defRPr/>
            </a:pPr>
            <a:endParaRPr lang="mn-MN" dirty="0" smtClean="0"/>
          </a:p>
          <a:p>
            <a:pPr fontAlgn="auto">
              <a:spcBef>
                <a:spcPts val="0"/>
              </a:spcBef>
              <a:spcAft>
                <a:spcPts val="0"/>
              </a:spcAft>
              <a:defRPr/>
            </a:pPr>
            <a:r>
              <a:rPr lang="ru-RU" dirty="0" smtClean="0"/>
              <a:t>Следующий подтип</a:t>
            </a:r>
            <a:r>
              <a:rPr lang="en-US" dirty="0" smtClean="0"/>
              <a:t> </a:t>
            </a:r>
            <a:r>
              <a:rPr lang="ru-RU" dirty="0" smtClean="0"/>
              <a:t>— «тихий омут». Людей с</a:t>
            </a:r>
            <a:r>
              <a:rPr lang="en-US" dirty="0" smtClean="0"/>
              <a:t> </a:t>
            </a:r>
            <a:r>
              <a:rPr lang="ru-RU" dirty="0" smtClean="0"/>
              <a:t>данным стилем поведения определить легко. Каждый продавец хотя бы</a:t>
            </a:r>
            <a:r>
              <a:rPr lang="en-US" dirty="0" smtClean="0"/>
              <a:t> </a:t>
            </a:r>
            <a:r>
              <a:rPr lang="ru-RU" dirty="0" smtClean="0"/>
              <a:t>несколько раз в</a:t>
            </a:r>
            <a:r>
              <a:rPr lang="en-US" dirty="0" smtClean="0"/>
              <a:t> </a:t>
            </a:r>
            <a:r>
              <a:rPr lang="ru-RU" dirty="0" smtClean="0"/>
              <a:t>своей практике сталкивался со</a:t>
            </a:r>
            <a:r>
              <a:rPr lang="en-US" dirty="0" smtClean="0"/>
              <a:t> </a:t>
            </a:r>
            <a:r>
              <a:rPr lang="ru-RU" dirty="0" smtClean="0"/>
              <a:t>случаями, когда он</a:t>
            </a:r>
            <a:r>
              <a:rPr lang="en-US" dirty="0" smtClean="0"/>
              <a:t> </a:t>
            </a:r>
            <a:r>
              <a:rPr lang="ru-RU" dirty="0" smtClean="0"/>
              <a:t>долго и</a:t>
            </a:r>
            <a:r>
              <a:rPr lang="en-US" dirty="0" smtClean="0"/>
              <a:t> </a:t>
            </a:r>
            <a:r>
              <a:rPr lang="ru-RU" dirty="0" smtClean="0"/>
              <a:t>подробно, от</a:t>
            </a:r>
            <a:r>
              <a:rPr lang="en-US" dirty="0" smtClean="0"/>
              <a:t> </a:t>
            </a:r>
            <a:r>
              <a:rPr lang="ru-RU" dirty="0" smtClean="0"/>
              <a:t>души рассказывает покупателю о</a:t>
            </a:r>
            <a:r>
              <a:rPr lang="en-US" dirty="0" smtClean="0"/>
              <a:t> </a:t>
            </a:r>
            <a:r>
              <a:rPr lang="ru-RU" dirty="0" smtClean="0"/>
              <a:t>том или ином товаре, покупатель внимательно все слушает, кивает головой, улыбается, а</a:t>
            </a:r>
            <a:r>
              <a:rPr lang="en-US" dirty="0" smtClean="0"/>
              <a:t> </a:t>
            </a:r>
            <a:r>
              <a:rPr lang="ru-RU" dirty="0" smtClean="0"/>
              <a:t>затем робко говорит: «Спасибо, до</a:t>
            </a:r>
            <a:r>
              <a:rPr lang="en-US" dirty="0" smtClean="0"/>
              <a:t> </a:t>
            </a:r>
            <a:r>
              <a:rPr lang="ru-RU" dirty="0" smtClean="0"/>
              <a:t>свидания». И</a:t>
            </a:r>
            <a:r>
              <a:rPr lang="en-US" dirty="0" smtClean="0"/>
              <a:t> </a:t>
            </a:r>
            <a:r>
              <a:rPr lang="ru-RU" dirty="0" smtClean="0"/>
              <a:t>продавец, который до</a:t>
            </a:r>
            <a:r>
              <a:rPr lang="en-US" dirty="0" smtClean="0"/>
              <a:t> </a:t>
            </a:r>
            <a:r>
              <a:rPr lang="ru-RU" dirty="0" smtClean="0"/>
              <a:t>этого эмоционально полчаса, а</a:t>
            </a:r>
            <a:r>
              <a:rPr lang="en-US" dirty="0" smtClean="0"/>
              <a:t> </a:t>
            </a:r>
            <a:r>
              <a:rPr lang="ru-RU" dirty="0" smtClean="0"/>
              <a:t>то и</a:t>
            </a:r>
            <a:r>
              <a:rPr lang="en-US" dirty="0" smtClean="0"/>
              <a:t> </a:t>
            </a:r>
            <a:r>
              <a:rPr lang="ru-RU" dirty="0" smtClean="0"/>
              <a:t>час рассказывал о</a:t>
            </a:r>
            <a:r>
              <a:rPr lang="en-US" dirty="0" smtClean="0"/>
              <a:t> </a:t>
            </a:r>
            <a:r>
              <a:rPr lang="ru-RU" dirty="0" smtClean="0"/>
              <a:t>«прелестях» товара, чувствует себя как «в воду опущенным от</a:t>
            </a:r>
            <a:r>
              <a:rPr lang="en-US" dirty="0" smtClean="0"/>
              <a:t> </a:t>
            </a:r>
            <a:r>
              <a:rPr lang="ru-RU" dirty="0" smtClean="0"/>
              <a:t>того, что распинался за</a:t>
            </a:r>
            <a:r>
              <a:rPr lang="en-US" dirty="0" smtClean="0"/>
              <a:t> </a:t>
            </a:r>
            <a:r>
              <a:rPr lang="ru-RU" dirty="0" smtClean="0"/>
              <a:t>зря» (лексика самих продавцов).</a:t>
            </a:r>
          </a:p>
          <a:p>
            <a:pPr fontAlgn="auto">
              <a:spcBef>
                <a:spcPts val="0"/>
              </a:spcBef>
              <a:spcAft>
                <a:spcPts val="0"/>
              </a:spcAft>
              <a:defRPr/>
            </a:pPr>
            <a:r>
              <a:rPr lang="ru-RU" dirty="0" smtClean="0"/>
              <a:t>А</a:t>
            </a:r>
            <a:r>
              <a:rPr lang="en-US" dirty="0" smtClean="0"/>
              <a:t> </a:t>
            </a:r>
            <a:r>
              <a:rPr lang="ru-RU" dirty="0" smtClean="0"/>
              <a:t>ответ простой. Причина кроется в</a:t>
            </a:r>
            <a:r>
              <a:rPr lang="en-US" dirty="0" smtClean="0"/>
              <a:t> </a:t>
            </a:r>
            <a:r>
              <a:rPr lang="ru-RU" dirty="0" smtClean="0"/>
              <a:t>том, что данный тип покупателей всегда точно знает, что хочет и</a:t>
            </a:r>
            <a:r>
              <a:rPr lang="en-US" dirty="0" smtClean="0"/>
              <a:t> </a:t>
            </a:r>
            <a:r>
              <a:rPr lang="ru-RU" dirty="0" smtClean="0"/>
              <a:t>покупает только то, что ему нужно, но</a:t>
            </a:r>
            <a:r>
              <a:rPr lang="en-US" dirty="0" smtClean="0"/>
              <a:t> </a:t>
            </a:r>
            <a:r>
              <a:rPr lang="ru-RU" dirty="0" smtClean="0"/>
              <a:t>он настолько лоялен и</a:t>
            </a:r>
            <a:r>
              <a:rPr lang="en-US" dirty="0" smtClean="0"/>
              <a:t> </a:t>
            </a:r>
            <a:r>
              <a:rPr lang="ru-RU" dirty="0" smtClean="0"/>
              <a:t>тактичен, что не</a:t>
            </a:r>
            <a:r>
              <a:rPr lang="en-US" dirty="0" smtClean="0"/>
              <a:t> </a:t>
            </a:r>
            <a:r>
              <a:rPr lang="ru-RU" dirty="0" smtClean="0"/>
              <a:t>может себе позволить перебить человека (в данном случае продавца).</a:t>
            </a:r>
          </a:p>
          <a:p>
            <a:pPr fontAlgn="auto">
              <a:spcBef>
                <a:spcPts val="0"/>
              </a:spcBef>
              <a:spcAft>
                <a:spcPts val="0"/>
              </a:spcAft>
              <a:defRPr/>
            </a:pPr>
            <a:r>
              <a:rPr lang="ru-RU" dirty="0" smtClean="0"/>
              <a:t>Чаще всего такие ситуации происходят с</a:t>
            </a:r>
            <a:r>
              <a:rPr lang="en-US" dirty="0" smtClean="0"/>
              <a:t> </a:t>
            </a:r>
            <a:r>
              <a:rPr lang="ru-RU" dirty="0" smtClean="0"/>
              <a:t>теми продавцами, которые невнимательно слушают или не</a:t>
            </a:r>
            <a:r>
              <a:rPr lang="en-US" dirty="0" smtClean="0"/>
              <a:t> </a:t>
            </a:r>
            <a:r>
              <a:rPr lang="ru-RU" dirty="0" smtClean="0"/>
              <a:t>слушают запрос самого покупателя, которые склонны настаивать на</a:t>
            </a:r>
            <a:r>
              <a:rPr lang="en-US" dirty="0" smtClean="0"/>
              <a:t> </a:t>
            </a:r>
            <a:r>
              <a:rPr lang="ru-RU" dirty="0" smtClean="0"/>
              <a:t>своем и</a:t>
            </a:r>
            <a:r>
              <a:rPr lang="en-US" dirty="0" smtClean="0"/>
              <a:t> </a:t>
            </a:r>
            <a:r>
              <a:rPr lang="ru-RU" dirty="0" smtClean="0"/>
              <a:t>излишне рекламируют товар.</a:t>
            </a:r>
          </a:p>
          <a:p>
            <a:pPr fontAlgn="auto">
              <a:spcBef>
                <a:spcPts val="0"/>
              </a:spcBef>
              <a:spcAft>
                <a:spcPts val="0"/>
              </a:spcAft>
              <a:defRPr/>
            </a:pPr>
            <a:r>
              <a:rPr lang="ru-RU" dirty="0" smtClean="0"/>
              <a:t>Еще один признак, по</a:t>
            </a:r>
            <a:r>
              <a:rPr lang="en-US" dirty="0" smtClean="0"/>
              <a:t> </a:t>
            </a:r>
            <a:r>
              <a:rPr lang="ru-RU" dirty="0" smtClean="0"/>
              <a:t>которому можно определить, что покупатель относится к</a:t>
            </a:r>
            <a:r>
              <a:rPr lang="en-US" dirty="0" smtClean="0"/>
              <a:t> </a:t>
            </a:r>
            <a:r>
              <a:rPr lang="ru-RU" dirty="0" smtClean="0"/>
              <a:t>подтипу «тихий омут»,</a:t>
            </a:r>
            <a:r>
              <a:rPr lang="en-US" dirty="0" smtClean="0"/>
              <a:t> </a:t>
            </a:r>
            <a:r>
              <a:rPr lang="ru-RU" dirty="0" smtClean="0"/>
              <a:t>— это медлительность или тихость речи, а</a:t>
            </a:r>
            <a:r>
              <a:rPr lang="en-US" dirty="0" smtClean="0"/>
              <a:t> </a:t>
            </a:r>
            <a:r>
              <a:rPr lang="ru-RU" dirty="0" smtClean="0"/>
              <a:t>нередко и</a:t>
            </a:r>
            <a:r>
              <a:rPr lang="en-US" dirty="0" smtClean="0"/>
              <a:t> </a:t>
            </a:r>
            <a:r>
              <a:rPr lang="ru-RU" dirty="0" smtClean="0"/>
              <a:t>застенчивость. На</a:t>
            </a:r>
            <a:r>
              <a:rPr lang="en-US" dirty="0" smtClean="0"/>
              <a:t> </a:t>
            </a:r>
            <a:r>
              <a:rPr lang="ru-RU" dirty="0" smtClean="0"/>
              <a:t>вопросы отвечает не</a:t>
            </a:r>
            <a:r>
              <a:rPr lang="en-US" dirty="0" smtClean="0"/>
              <a:t> </a:t>
            </a:r>
            <a:r>
              <a:rPr lang="ru-RU" dirty="0" smtClean="0"/>
              <a:t>спеша, вначале обдумывает вопрос и</a:t>
            </a:r>
            <a:r>
              <a:rPr lang="en-US" dirty="0" smtClean="0"/>
              <a:t> </a:t>
            </a:r>
            <a:r>
              <a:rPr lang="ru-RU" dirty="0" smtClean="0"/>
              <a:t>ответ, а</a:t>
            </a:r>
            <a:r>
              <a:rPr lang="en-US" dirty="0" smtClean="0"/>
              <a:t> </a:t>
            </a:r>
            <a:r>
              <a:rPr lang="ru-RU" dirty="0" smtClean="0"/>
              <a:t>потом уже говорит. Поэтому нетерпеливому, настойчивому продавцу бывает очень сложно взаимодействовать с</a:t>
            </a:r>
            <a:r>
              <a:rPr lang="en-US" dirty="0" smtClean="0"/>
              <a:t> </a:t>
            </a:r>
            <a:r>
              <a:rPr lang="ru-RU" dirty="0" smtClean="0"/>
              <a:t>такими людьми, и, как правило, -безрезультативно.</a:t>
            </a:r>
          </a:p>
          <a:p>
            <a:pPr fontAlgn="auto">
              <a:spcBef>
                <a:spcPts val="0"/>
              </a:spcBef>
              <a:spcAft>
                <a:spcPts val="0"/>
              </a:spcAft>
              <a:defRPr/>
            </a:pPr>
            <a:r>
              <a:rPr lang="ru-RU" dirty="0" smtClean="0"/>
              <a:t>Конфетка для покупателя «тихий омут»</a:t>
            </a:r>
            <a:r>
              <a:rPr lang="en-US" dirty="0" smtClean="0"/>
              <a:t> </a:t>
            </a:r>
            <a:r>
              <a:rPr lang="ru-RU" dirty="0" smtClean="0"/>
              <a:t>— быть выслушанным и</a:t>
            </a:r>
            <a:r>
              <a:rPr lang="en-US" dirty="0" smtClean="0"/>
              <a:t> </a:t>
            </a:r>
            <a:r>
              <a:rPr lang="ru-RU" dirty="0" smtClean="0"/>
              <a:t>получить ту</a:t>
            </a:r>
            <a:r>
              <a:rPr lang="en-US" dirty="0" smtClean="0"/>
              <a:t> </a:t>
            </a:r>
            <a:r>
              <a:rPr lang="ru-RU" dirty="0" smtClean="0"/>
              <a:t>вещь, которую хочет он.</a:t>
            </a:r>
          </a:p>
          <a:p>
            <a:pPr fontAlgn="auto">
              <a:spcBef>
                <a:spcPts val="0"/>
              </a:spcBef>
              <a:spcAft>
                <a:spcPts val="0"/>
              </a:spcAft>
              <a:defRPr/>
            </a:pPr>
            <a:r>
              <a:rPr lang="ru-RU" dirty="0" smtClean="0"/>
              <a:t>Противоядие:</a:t>
            </a:r>
          </a:p>
          <a:p>
            <a:pPr fontAlgn="auto">
              <a:spcBef>
                <a:spcPts val="0"/>
              </a:spcBef>
              <a:spcAft>
                <a:spcPts val="0"/>
              </a:spcAft>
              <a:defRPr/>
            </a:pPr>
            <a:r>
              <a:rPr lang="ru-RU" dirty="0" smtClean="0"/>
              <a:t>Внимательно выслушивать запрос покупателя, задавать наводящие вопросы и</a:t>
            </a:r>
            <a:r>
              <a:rPr lang="en-US" dirty="0" smtClean="0"/>
              <a:t> </a:t>
            </a:r>
            <a:r>
              <a:rPr lang="ru-RU" dirty="0" smtClean="0"/>
              <a:t>во время разговора пояснять: «Правильно ли</a:t>
            </a:r>
            <a:r>
              <a:rPr lang="en-US" dirty="0" smtClean="0"/>
              <a:t> </a:t>
            </a:r>
            <a:r>
              <a:rPr lang="ru-RU" dirty="0" smtClean="0"/>
              <a:t>я Вас поняла, Вам нужно…?»</a:t>
            </a:r>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69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C4D5BD-63E9-4694-BD7E-59B414DE17A1}" type="slidenum">
              <a:rPr lang="en-US"/>
              <a:pPr fontAlgn="base">
                <a:spcBef>
                  <a:spcPct val="0"/>
                </a:spcBef>
                <a:spcAft>
                  <a:spcPct val="0"/>
                </a:spcAft>
              </a:pPr>
              <a:t>56</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710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71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D9BDA1-4B83-489D-B9C7-03CDC052135B}" type="slidenum">
              <a:rPr lang="en-US"/>
              <a:pPr fontAlgn="base">
                <a:spcBef>
                  <a:spcPct val="0"/>
                </a:spcBef>
                <a:spcAft>
                  <a:spcPct val="0"/>
                </a:spcAft>
              </a:pPr>
              <a:t>57</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72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72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118AA6-7B26-4748-9320-9469F762D508}" type="slidenum">
              <a:rPr lang="en-US"/>
              <a:pPr fontAlgn="base">
                <a:spcBef>
                  <a:spcPct val="0"/>
                </a:spcBef>
                <a:spcAft>
                  <a:spcPct val="0"/>
                </a:spcAft>
              </a:pPr>
              <a:t>60</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730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73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7DA8035-6755-48CF-9A82-9CB8553B020B}" type="slidenum">
              <a:rPr lang="en-US"/>
              <a:pPr fontAlgn="base">
                <a:spcBef>
                  <a:spcPct val="0"/>
                </a:spcBef>
                <a:spcAft>
                  <a:spcPct val="0"/>
                </a:spcAft>
              </a:pPr>
              <a:t>63</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740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74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A7DAC9D-76B8-41A6-A891-B110E1FEF3A0}" type="slidenum">
              <a:rPr lang="en-US"/>
              <a:pPr fontAlgn="base">
                <a:spcBef>
                  <a:spcPct val="0"/>
                </a:spcBef>
                <a:spcAft>
                  <a:spcPct val="0"/>
                </a:spcAft>
              </a:pPr>
              <a:t>66</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fontAlgn="auto">
              <a:spcBef>
                <a:spcPts val="0"/>
              </a:spcBef>
              <a:spcAft>
                <a:spcPts val="0"/>
              </a:spcAft>
              <a:defRPr/>
            </a:pPr>
            <a:r>
              <a:rPr lang="ru-RU" dirty="0" smtClean="0"/>
              <a:t>Делается вывод, что на</a:t>
            </a:r>
            <a:r>
              <a:rPr lang="en-US" dirty="0" smtClean="0"/>
              <a:t> </a:t>
            </a:r>
            <a:r>
              <a:rPr lang="ru-RU" dirty="0" smtClean="0"/>
              <a:t>качество продажи влияют способности продавца:</a:t>
            </a:r>
          </a:p>
          <a:p>
            <a:pPr fontAlgn="auto">
              <a:spcBef>
                <a:spcPts val="0"/>
              </a:spcBef>
              <a:spcAft>
                <a:spcPts val="0"/>
              </a:spcAft>
              <a:defRPr/>
            </a:pPr>
            <a:r>
              <a:rPr lang="ru-RU" dirty="0" smtClean="0"/>
              <a:t>- определять потребности клиента;</a:t>
            </a:r>
          </a:p>
          <a:p>
            <a:pPr fontAlgn="auto">
              <a:spcBef>
                <a:spcPts val="0"/>
              </a:spcBef>
              <a:spcAft>
                <a:spcPts val="0"/>
              </a:spcAft>
              <a:defRPr/>
            </a:pPr>
            <a:r>
              <a:rPr lang="ru-RU" dirty="0" smtClean="0"/>
              <a:t>Выспросите пожелания клиента, поймите, что для него главное (модность, практичность, цена, качество, оригинальность).</a:t>
            </a:r>
          </a:p>
          <a:p>
            <a:pPr fontAlgn="auto">
              <a:spcBef>
                <a:spcPts val="0"/>
              </a:spcBef>
              <a:spcAft>
                <a:spcPts val="0"/>
              </a:spcAft>
              <a:defRPr/>
            </a:pPr>
            <a:r>
              <a:rPr lang="ru-RU" dirty="0" smtClean="0"/>
              <a:t>Только после этого рекомендуйте товар, подчеркивая, что он удовлетворяет главным требованиям данного покупателя.</a:t>
            </a:r>
          </a:p>
          <a:p>
            <a:pPr fontAlgn="auto">
              <a:spcBef>
                <a:spcPts val="0"/>
              </a:spcBef>
              <a:spcAft>
                <a:spcPts val="0"/>
              </a:spcAft>
              <a:defRPr/>
            </a:pPr>
            <a:endParaRPr lang="ru-RU" dirty="0" smtClean="0"/>
          </a:p>
          <a:p>
            <a:pPr fontAlgn="auto">
              <a:spcBef>
                <a:spcPts val="0"/>
              </a:spcBef>
              <a:spcAft>
                <a:spcPts val="0"/>
              </a:spcAft>
              <a:defRPr/>
            </a:pPr>
            <a:r>
              <a:rPr lang="ru-RU" dirty="0" smtClean="0"/>
              <a:t>- «очеловечивать» обслуживание. То</a:t>
            </a:r>
            <a:r>
              <a:rPr lang="en-US" dirty="0" smtClean="0"/>
              <a:t> </a:t>
            </a:r>
            <a:r>
              <a:rPr lang="ru-RU" dirty="0" smtClean="0"/>
              <a:t>есть, к</a:t>
            </a:r>
            <a:r>
              <a:rPr lang="en-US" dirty="0" smtClean="0"/>
              <a:t> </a:t>
            </a:r>
            <a:r>
              <a:rPr lang="ru-RU" dirty="0" smtClean="0"/>
              <a:t>каждому покупателю нужен индивидуальный подход. Если будет затронут личностный уровень (уровень межличностного общения), то</a:t>
            </a:r>
            <a:r>
              <a:rPr lang="en-US" dirty="0" smtClean="0"/>
              <a:t> </a:t>
            </a:r>
            <a:r>
              <a:rPr lang="ru-RU" dirty="0" smtClean="0"/>
              <a:t>контакт, скорее всего, будет найден и</a:t>
            </a:r>
            <a:r>
              <a:rPr lang="en-US" dirty="0" smtClean="0"/>
              <a:t> </a:t>
            </a:r>
            <a:r>
              <a:rPr lang="ru-RU" dirty="0" smtClean="0"/>
              <a:t>запомниться;</a:t>
            </a:r>
          </a:p>
          <a:p>
            <a:pPr fontAlgn="auto">
              <a:spcBef>
                <a:spcPts val="0"/>
              </a:spcBef>
              <a:spcAft>
                <a:spcPts val="0"/>
              </a:spcAft>
              <a:defRPr/>
            </a:pPr>
            <a:r>
              <a:rPr lang="ru-RU" dirty="0" smtClean="0"/>
              <a:t>Разговаривая с клиентом, следует учитывать, что на мужчин больше влияет общее впечатление, а женщинам важны детали, которые мужчинам обычно представляются несущественными.</a:t>
            </a:r>
          </a:p>
          <a:p>
            <a:pPr fontAlgn="auto">
              <a:spcBef>
                <a:spcPts val="0"/>
              </a:spcBef>
              <a:spcAft>
                <a:spcPts val="0"/>
              </a:spcAft>
              <a:defRPr/>
            </a:pPr>
            <a:endParaRPr lang="ru-RU" dirty="0" smtClean="0"/>
          </a:p>
          <a:p>
            <a:pPr fontAlgn="auto">
              <a:spcBef>
                <a:spcPts val="0"/>
              </a:spcBef>
              <a:spcAft>
                <a:spcPts val="0"/>
              </a:spcAft>
              <a:defRPr/>
            </a:pPr>
            <a:r>
              <a:rPr lang="ru-RU" dirty="0" smtClean="0"/>
              <a:t>- социальные способности.</a:t>
            </a:r>
          </a:p>
          <a:p>
            <a:pPr fontAlgn="auto">
              <a:spcBef>
                <a:spcPts val="0"/>
              </a:spcBef>
              <a:spcAft>
                <a:spcPts val="0"/>
              </a:spcAft>
              <a:defRPr/>
            </a:pPr>
            <a:r>
              <a:rPr lang="ru-RU" dirty="0" smtClean="0"/>
              <a:t>Покупатель пришел купить костюм, а</a:t>
            </a:r>
            <a:r>
              <a:rPr lang="en-US" dirty="0" smtClean="0"/>
              <a:t> </a:t>
            </a:r>
            <a:r>
              <a:rPr lang="ru-RU" dirty="0" smtClean="0"/>
              <a:t>заодно</a:t>
            </a:r>
            <a:r>
              <a:rPr lang="en-US" dirty="0" smtClean="0"/>
              <a:t> </a:t>
            </a:r>
            <a:r>
              <a:rPr lang="ru-RU" dirty="0" smtClean="0"/>
              <a:t>— поговорить о</a:t>
            </a:r>
            <a:r>
              <a:rPr lang="en-US" dirty="0" smtClean="0"/>
              <a:t> </a:t>
            </a:r>
            <a:r>
              <a:rPr lang="ru-RU" dirty="0" smtClean="0"/>
              <a:t>политике.</a:t>
            </a:r>
          </a:p>
          <a:p>
            <a:pPr fontAlgn="auto">
              <a:spcBef>
                <a:spcPts val="0"/>
              </a:spcBef>
              <a:spcAft>
                <a:spcPts val="0"/>
              </a:spcAft>
              <a:defRPr/>
            </a:pPr>
            <a:r>
              <a:rPr lang="ru-RU" dirty="0" smtClean="0"/>
              <a:t>Продавец не</a:t>
            </a:r>
            <a:r>
              <a:rPr lang="en-US" dirty="0" smtClean="0"/>
              <a:t> </a:t>
            </a:r>
            <a:r>
              <a:rPr lang="ru-RU" dirty="0" smtClean="0"/>
              <a:t>видит в</a:t>
            </a:r>
            <a:r>
              <a:rPr lang="en-US" dirty="0" smtClean="0"/>
              <a:t> </a:t>
            </a:r>
            <a:r>
              <a:rPr lang="ru-RU" dirty="0" smtClean="0"/>
              <a:t>нем личности, пытается прерывать попытки покупателя поговорить на</a:t>
            </a:r>
            <a:r>
              <a:rPr lang="en-US" dirty="0" smtClean="0"/>
              <a:t> </a:t>
            </a:r>
            <a:r>
              <a:rPr lang="ru-RU" dirty="0" smtClean="0"/>
              <a:t>тему политики и</a:t>
            </a:r>
            <a:r>
              <a:rPr lang="en-US" dirty="0" smtClean="0"/>
              <a:t> </a:t>
            </a:r>
            <a:r>
              <a:rPr lang="ru-RU" dirty="0" smtClean="0"/>
              <a:t>втиснуть его только в</a:t>
            </a:r>
            <a:r>
              <a:rPr lang="en-US" dirty="0" smtClean="0"/>
              <a:t> </a:t>
            </a:r>
            <a:r>
              <a:rPr lang="ru-RU" dirty="0" smtClean="0"/>
              <a:t>рамки роли «покупатель». В</a:t>
            </a:r>
            <a:r>
              <a:rPr lang="en-US" dirty="0" smtClean="0"/>
              <a:t> </a:t>
            </a:r>
            <a:r>
              <a:rPr lang="ru-RU" dirty="0" smtClean="0"/>
              <a:t>результате покупка не</a:t>
            </a:r>
            <a:r>
              <a:rPr lang="en-US" dirty="0" smtClean="0"/>
              <a:t> </a:t>
            </a:r>
            <a:r>
              <a:rPr lang="ru-RU" dirty="0" smtClean="0"/>
              <a:t>состоялась.</a:t>
            </a:r>
          </a:p>
          <a:p>
            <a:pPr fontAlgn="auto">
              <a:spcBef>
                <a:spcPts val="0"/>
              </a:spcBef>
              <a:spcAft>
                <a:spcPts val="0"/>
              </a:spcAft>
              <a:defRPr/>
            </a:pPr>
            <a:r>
              <a:rPr lang="ru-RU" dirty="0" smtClean="0"/>
              <a:t>Это происходит, из-за того, что у</a:t>
            </a:r>
            <a:r>
              <a:rPr lang="en-US" dirty="0" smtClean="0"/>
              <a:t> </a:t>
            </a:r>
            <a:r>
              <a:rPr lang="ru-RU" dirty="0" smtClean="0"/>
              <a:t>продавца существует стереотип</a:t>
            </a:r>
            <a:r>
              <a:rPr lang="en-US" dirty="0" smtClean="0"/>
              <a:t> </a:t>
            </a:r>
            <a:r>
              <a:rPr lang="ru-RU" dirty="0" smtClean="0"/>
              <a:t>— нужен не</a:t>
            </a:r>
            <a:r>
              <a:rPr lang="en-US" dirty="0" smtClean="0"/>
              <a:t> </a:t>
            </a:r>
            <a:r>
              <a:rPr lang="ru-RU" dirty="0" smtClean="0"/>
              <a:t>сам покупатель, а</a:t>
            </a:r>
            <a:r>
              <a:rPr lang="en-US" dirty="0" smtClean="0"/>
              <a:t> </a:t>
            </a:r>
            <a:r>
              <a:rPr lang="ru-RU" dirty="0" smtClean="0"/>
              <a:t>только его кошелек. При этом забывается о</a:t>
            </a:r>
            <a:r>
              <a:rPr lang="en-US" dirty="0" smtClean="0"/>
              <a:t> </a:t>
            </a:r>
            <a:r>
              <a:rPr lang="ru-RU" dirty="0" smtClean="0"/>
              <a:t>том, что деньги приобретает и</a:t>
            </a:r>
            <a:r>
              <a:rPr lang="en-US" dirty="0" smtClean="0"/>
              <a:t> </a:t>
            </a:r>
            <a:r>
              <a:rPr lang="ru-RU" dirty="0" smtClean="0"/>
              <a:t>тратит человек со</a:t>
            </a:r>
            <a:r>
              <a:rPr lang="en-US" dirty="0" smtClean="0"/>
              <a:t> </a:t>
            </a:r>
            <a:r>
              <a:rPr lang="ru-RU" dirty="0" smtClean="0"/>
              <a:t>всеми своими слабостями,радостями и</a:t>
            </a:r>
            <a:r>
              <a:rPr lang="en-US" dirty="0" smtClean="0"/>
              <a:t> </a:t>
            </a:r>
            <a:r>
              <a:rPr lang="ru-RU" dirty="0" smtClean="0"/>
              <a:t>печалями.</a:t>
            </a:r>
          </a:p>
          <a:p>
            <a:pPr fontAlgn="auto">
              <a:spcBef>
                <a:spcPts val="0"/>
              </a:spcBef>
              <a:spcAft>
                <a:spcPts val="0"/>
              </a:spcAft>
              <a:defRPr/>
            </a:pPr>
            <a:r>
              <a:rPr lang="ru-RU" dirty="0" smtClean="0"/>
              <a:t>Продавец же</a:t>
            </a:r>
            <a:r>
              <a:rPr lang="en-US" dirty="0" smtClean="0"/>
              <a:t> </a:t>
            </a:r>
            <a:r>
              <a:rPr lang="ru-RU" dirty="0" smtClean="0"/>
              <a:t>должен дать понять покупателю: «Мы с</a:t>
            </a:r>
            <a:r>
              <a:rPr lang="en-US" dirty="0" smtClean="0"/>
              <a:t> </a:t>
            </a:r>
            <a:r>
              <a:rPr lang="ru-RU" dirty="0" smtClean="0"/>
              <a:t>тобой одной крови»,</a:t>
            </a:r>
            <a:r>
              <a:rPr lang="en-US" dirty="0" smtClean="0"/>
              <a:t> </a:t>
            </a:r>
            <a:r>
              <a:rPr lang="ru-RU" dirty="0" smtClean="0"/>
              <a:t>— то</a:t>
            </a:r>
            <a:r>
              <a:rPr lang="en-US" dirty="0" smtClean="0"/>
              <a:t> </a:t>
            </a:r>
            <a:r>
              <a:rPr lang="ru-RU" dirty="0" smtClean="0"/>
              <a:t>есть проявить искреннюю заинтересованность, показать, что их</a:t>
            </a:r>
            <a:r>
              <a:rPr lang="en-US" dirty="0" smtClean="0"/>
              <a:t> </a:t>
            </a:r>
            <a:r>
              <a:rPr lang="ru-RU" dirty="0" smtClean="0"/>
              <a:t>что-то объединяет.</a:t>
            </a:r>
            <a:endParaRPr lang="en-US" dirty="0" smtClean="0"/>
          </a:p>
          <a:p>
            <a:pPr fontAlgn="auto">
              <a:spcBef>
                <a:spcPts val="0"/>
              </a:spcBef>
              <a:spcAft>
                <a:spcPts val="0"/>
              </a:spcAft>
              <a:defRPr/>
            </a:pPr>
            <a:r>
              <a:rPr lang="en-US" dirty="0" smtClean="0"/>
              <a:t> </a:t>
            </a:r>
            <a:endParaRPr lang="ru-RU" dirty="0" smtClean="0"/>
          </a:p>
          <a:p>
            <a:pPr fontAlgn="auto">
              <a:spcBef>
                <a:spcPts val="0"/>
              </a:spcBef>
              <a:spcAft>
                <a:spcPts val="0"/>
              </a:spcAft>
              <a:defRPr/>
            </a:pPr>
            <a:r>
              <a:rPr lang="ru-RU" dirty="0" smtClean="0"/>
              <a:t>Иногда во</a:t>
            </a:r>
            <a:r>
              <a:rPr lang="en-US" dirty="0" smtClean="0"/>
              <a:t> </a:t>
            </a:r>
            <a:r>
              <a:rPr lang="ru-RU" dirty="0" smtClean="0"/>
              <a:t>время контакта покупателя с</a:t>
            </a:r>
            <a:r>
              <a:rPr lang="en-US" dirty="0" smtClean="0"/>
              <a:t> </a:t>
            </a:r>
            <a:r>
              <a:rPr lang="ru-RU" dirty="0" smtClean="0"/>
              <a:t>продавцом эмоции могут выплескиваться через край. Для того, чтобы эмоции не</a:t>
            </a:r>
            <a:r>
              <a:rPr lang="en-US" dirty="0" smtClean="0"/>
              <a:t> </a:t>
            </a:r>
            <a:r>
              <a:rPr lang="ru-RU" dirty="0" smtClean="0"/>
              <a:t>захлестнули, их</a:t>
            </a:r>
            <a:r>
              <a:rPr lang="en-US" dirty="0" smtClean="0"/>
              <a:t> </a:t>
            </a:r>
            <a:r>
              <a:rPr lang="ru-RU" dirty="0" smtClean="0"/>
              <a:t>надо уметь подавлять. Лучшее средство для этого</a:t>
            </a:r>
            <a:r>
              <a:rPr lang="en-US" dirty="0" smtClean="0"/>
              <a:t> </a:t>
            </a:r>
            <a:r>
              <a:rPr lang="ru-RU" dirty="0" smtClean="0"/>
              <a:t>— юмор. В</a:t>
            </a:r>
            <a:r>
              <a:rPr lang="en-US" dirty="0" smtClean="0"/>
              <a:t> </a:t>
            </a:r>
            <a:r>
              <a:rPr lang="ru-RU" dirty="0" smtClean="0"/>
              <a:t>шутке не</a:t>
            </a:r>
            <a:r>
              <a:rPr lang="en-US" dirty="0" smtClean="0"/>
              <a:t> </a:t>
            </a:r>
            <a:r>
              <a:rPr lang="ru-RU" dirty="0" smtClean="0"/>
              <a:t>должно быть иронии, так как ирония</a:t>
            </a:r>
            <a:r>
              <a:rPr lang="en-US" dirty="0" smtClean="0"/>
              <a:t> </a:t>
            </a:r>
            <a:r>
              <a:rPr lang="ru-RU" dirty="0" smtClean="0"/>
              <a:t>— это агрессия, а</a:t>
            </a:r>
            <a:r>
              <a:rPr lang="en-US" dirty="0" smtClean="0"/>
              <a:t> </a:t>
            </a:r>
            <a:r>
              <a:rPr lang="ru-RU" dirty="0" smtClean="0"/>
              <a:t>агрессию проявляют слабые люди.</a:t>
            </a:r>
          </a:p>
          <a:p>
            <a:pPr fontAlgn="auto">
              <a:spcBef>
                <a:spcPts val="0"/>
              </a:spcBef>
              <a:spcAft>
                <a:spcPts val="0"/>
              </a:spcAft>
              <a:defRPr/>
            </a:pPr>
            <a:endParaRPr lang="ru-RU" dirty="0" smtClean="0"/>
          </a:p>
          <a:p>
            <a:pPr fontAlgn="auto">
              <a:spcBef>
                <a:spcPts val="0"/>
              </a:spcBef>
              <a:spcAft>
                <a:spcPts val="0"/>
              </a:spcAft>
              <a:defRPr/>
            </a:pPr>
            <a:endParaRPr lang="en-US" dirty="0"/>
          </a:p>
        </p:txBody>
      </p:sp>
      <p:sp>
        <p:nvSpPr>
          <p:cNvPr id="175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CBE6001-9796-4BC9-AF6F-06FA44BC049E}" type="slidenum">
              <a:rPr lang="en-US"/>
              <a:pPr fontAlgn="base">
                <a:spcBef>
                  <a:spcPct val="0"/>
                </a:spcBef>
                <a:spcAft>
                  <a:spcPct val="0"/>
                </a:spcAft>
              </a:pPr>
              <a:t>67</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761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76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FB6257-FAE2-4D4F-BCA1-D5B724B14C8F}" type="slidenum">
              <a:rPr lang="en-US"/>
              <a:pPr fontAlgn="base">
                <a:spcBef>
                  <a:spcPct val="0"/>
                </a:spcBef>
                <a:spcAft>
                  <a:spcPct val="0"/>
                </a:spcAft>
              </a:pPr>
              <a:t>70</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771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77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30FC30C-ECC2-4695-8A4A-F9C39AC1E1A4}" type="slidenum">
              <a:rPr lang="en-US"/>
              <a:pPr fontAlgn="base">
                <a:spcBef>
                  <a:spcPct val="0"/>
                </a:spcBef>
                <a:spcAft>
                  <a:spcPct val="0"/>
                </a:spcAft>
              </a:pPr>
              <a:t>72</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781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78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C8B8025-23F1-4552-9D0E-08F8BCD2E292}" type="slidenum">
              <a:rPr lang="en-US"/>
              <a:pPr fontAlgn="base">
                <a:spcBef>
                  <a:spcPct val="0"/>
                </a:spcBef>
                <a:spcAft>
                  <a:spcPct val="0"/>
                </a:spcAft>
              </a:pPr>
              <a:t>75</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fontAlgn="auto">
              <a:spcBef>
                <a:spcPts val="0"/>
              </a:spcBef>
              <a:spcAft>
                <a:spcPts val="0"/>
              </a:spcAft>
              <a:defRPr/>
            </a:pPr>
            <a:r>
              <a:rPr lang="ru-RU" dirty="0" smtClean="0"/>
              <a:t>Таким образом, продавцу предлагается меняться в</a:t>
            </a:r>
            <a:r>
              <a:rPr lang="en-US" dirty="0" smtClean="0"/>
              <a:t> </a:t>
            </a:r>
            <a:r>
              <a:rPr lang="ru-RU" dirty="0" smtClean="0"/>
              <a:t>зависимости от</a:t>
            </a:r>
            <a:r>
              <a:rPr lang="en-US" dirty="0" smtClean="0"/>
              <a:t> </a:t>
            </a:r>
            <a:r>
              <a:rPr lang="ru-RU" dirty="0" smtClean="0"/>
              <a:t>поведения конкретного покупателя и</a:t>
            </a:r>
            <a:r>
              <a:rPr lang="en-US" dirty="0" smtClean="0"/>
              <a:t> </a:t>
            </a:r>
            <a:r>
              <a:rPr lang="ru-RU" dirty="0" smtClean="0"/>
              <a:t>действовать так, чтобы он</a:t>
            </a:r>
            <a:r>
              <a:rPr lang="en-US" dirty="0" smtClean="0"/>
              <a:t> </a:t>
            </a:r>
            <a:r>
              <a:rPr lang="ru-RU" dirty="0" smtClean="0"/>
              <a:t>не раздражался, а </a:t>
            </a:r>
            <a:br>
              <a:rPr lang="ru-RU" dirty="0" smtClean="0"/>
            </a:br>
            <a:r>
              <a:rPr lang="ru-RU" dirty="0" smtClean="0"/>
              <a:t>наоборот,</a:t>
            </a:r>
            <a:r>
              <a:rPr lang="en-US" dirty="0" smtClean="0"/>
              <a:t> </a:t>
            </a:r>
            <a:r>
              <a:rPr lang="ru-RU" dirty="0" smtClean="0"/>
              <a:t>— получил бы</a:t>
            </a:r>
            <a:r>
              <a:rPr lang="en-US" dirty="0" smtClean="0"/>
              <a:t> </a:t>
            </a:r>
            <a:r>
              <a:rPr lang="ru-RU" dirty="0" smtClean="0"/>
              <a:t>удовольствие от</a:t>
            </a:r>
            <a:r>
              <a:rPr lang="en-US" dirty="0" smtClean="0"/>
              <a:t> </a:t>
            </a:r>
            <a:r>
              <a:rPr lang="ru-RU" dirty="0" smtClean="0"/>
              <a:t>контакта с</a:t>
            </a:r>
            <a:r>
              <a:rPr lang="en-US" dirty="0" smtClean="0"/>
              <a:t> </a:t>
            </a:r>
            <a:r>
              <a:rPr lang="ru-RU" dirty="0" smtClean="0"/>
              <a:t>продавцом.</a:t>
            </a:r>
          </a:p>
          <a:p>
            <a:pPr fontAlgn="auto">
              <a:spcBef>
                <a:spcPts val="0"/>
              </a:spcBef>
              <a:spcAft>
                <a:spcPts val="0"/>
              </a:spcAft>
              <a:defRPr/>
            </a:pPr>
            <a:r>
              <a:rPr lang="ru-RU" dirty="0" smtClean="0"/>
              <a:t>После того, как продавец оценил ситуацию, выбрал тактику поведения и</a:t>
            </a:r>
            <a:r>
              <a:rPr lang="en-US" dirty="0" smtClean="0"/>
              <a:t> </a:t>
            </a:r>
            <a:r>
              <a:rPr lang="ru-RU" dirty="0" smtClean="0"/>
              <a:t>установил контакт с</a:t>
            </a:r>
            <a:r>
              <a:rPr lang="en-US" dirty="0" smtClean="0"/>
              <a:t> </a:t>
            </a:r>
            <a:r>
              <a:rPr lang="ru-RU" dirty="0" smtClean="0"/>
              <a:t>покупателем, начинается процесс предоставления самой услуги или процесс продажи.</a:t>
            </a:r>
          </a:p>
          <a:p>
            <a:pPr fontAlgn="auto">
              <a:spcBef>
                <a:spcPts val="0"/>
              </a:spcBef>
              <a:spcAft>
                <a:spcPts val="0"/>
              </a:spcAft>
              <a:defRPr/>
            </a:pPr>
            <a:r>
              <a:rPr lang="ru-RU" dirty="0" smtClean="0"/>
              <a:t>При этом важным звеном считается поддержание контакта. Предлагаем Вам следующие методы взаимодействия.</a:t>
            </a:r>
          </a:p>
          <a:p>
            <a:pPr fontAlgn="auto">
              <a:spcBef>
                <a:spcPts val="0"/>
              </a:spcBef>
              <a:spcAft>
                <a:spcPts val="0"/>
              </a:spcAft>
              <a:defRPr/>
            </a:pPr>
            <a:r>
              <a:rPr lang="ru-RU" dirty="0" smtClean="0"/>
              <a:t>Эмоционально-положительные действия</a:t>
            </a:r>
            <a:r>
              <a:rPr lang="en-US" dirty="0" smtClean="0"/>
              <a:t> </a:t>
            </a:r>
            <a:r>
              <a:rPr lang="ru-RU" dirty="0" smtClean="0"/>
              <a:t>— это комплименты, вызов ответного комплимента, помощь, полезная информация и</a:t>
            </a:r>
            <a:r>
              <a:rPr lang="en-US" dirty="0" smtClean="0"/>
              <a:t> </a:t>
            </a:r>
            <a:r>
              <a:rPr lang="ru-RU" dirty="0" smtClean="0"/>
              <a:t>др.</a:t>
            </a:r>
          </a:p>
          <a:p>
            <a:pPr fontAlgn="auto">
              <a:spcBef>
                <a:spcPts val="0"/>
              </a:spcBef>
              <a:spcAft>
                <a:spcPts val="0"/>
              </a:spcAft>
              <a:defRPr/>
            </a:pPr>
            <a:r>
              <a:rPr lang="ru-RU" dirty="0" smtClean="0"/>
              <a:t>«шпаргалка» для комплимента (о чем можно говорить):</a:t>
            </a:r>
          </a:p>
          <a:p>
            <a:pPr fontAlgn="auto">
              <a:spcBef>
                <a:spcPts val="0"/>
              </a:spcBef>
              <a:spcAft>
                <a:spcPts val="0"/>
              </a:spcAft>
              <a:defRPr/>
            </a:pPr>
            <a:r>
              <a:rPr lang="ru-RU" dirty="0" smtClean="0"/>
              <a:t>- прическа, макияж, походка, осанка, глаза, загар;</a:t>
            </a:r>
          </a:p>
          <a:p>
            <a:pPr fontAlgn="auto">
              <a:spcBef>
                <a:spcPts val="0"/>
              </a:spcBef>
              <a:spcAft>
                <a:spcPts val="0"/>
              </a:spcAft>
              <a:defRPr/>
            </a:pPr>
            <a:r>
              <a:rPr lang="ru-RU" dirty="0" smtClean="0"/>
              <a:t>- одежда-стиль, аккуратность, чистота;</a:t>
            </a:r>
          </a:p>
          <a:p>
            <a:pPr fontAlgn="auto">
              <a:spcBef>
                <a:spcPts val="0"/>
              </a:spcBef>
              <a:spcAft>
                <a:spcPts val="0"/>
              </a:spcAft>
              <a:defRPr/>
            </a:pPr>
            <a:r>
              <a:rPr lang="ru-RU" dirty="0" smtClean="0"/>
              <a:t>- легкость в</a:t>
            </a:r>
            <a:r>
              <a:rPr lang="en-US" dirty="0" smtClean="0"/>
              <a:t> </a:t>
            </a:r>
            <a:r>
              <a:rPr lang="ru-RU" dirty="0" smtClean="0"/>
              <a:t>общении;</a:t>
            </a:r>
          </a:p>
          <a:p>
            <a:pPr fontAlgn="auto">
              <a:spcBef>
                <a:spcPts val="0"/>
              </a:spcBef>
              <a:spcAft>
                <a:spcPts val="0"/>
              </a:spcAft>
              <a:defRPr/>
            </a:pPr>
            <a:r>
              <a:rPr lang="ru-RU" dirty="0" smtClean="0"/>
              <a:t>- улыбка, юмор;</a:t>
            </a:r>
          </a:p>
          <a:p>
            <a:pPr fontAlgn="auto">
              <a:spcBef>
                <a:spcPts val="0"/>
              </a:spcBef>
              <a:spcAft>
                <a:spcPts val="0"/>
              </a:spcAft>
              <a:defRPr/>
            </a:pPr>
            <a:r>
              <a:rPr lang="ru-RU" dirty="0" smtClean="0"/>
              <a:t>- голос-тембр, громкость, интонации;</a:t>
            </a:r>
          </a:p>
          <a:p>
            <a:pPr fontAlgn="auto">
              <a:spcBef>
                <a:spcPts val="0"/>
              </a:spcBef>
              <a:spcAft>
                <a:spcPts val="0"/>
              </a:spcAft>
              <a:defRPr/>
            </a:pPr>
            <a:r>
              <a:rPr lang="ru-RU" dirty="0" smtClean="0"/>
              <a:t>- аксессуары (часы, сумочка, ремни, пояса, украшения, обувь);</a:t>
            </a:r>
          </a:p>
          <a:p>
            <a:pPr fontAlgn="auto">
              <a:spcBef>
                <a:spcPts val="0"/>
              </a:spcBef>
              <a:spcAft>
                <a:spcPts val="0"/>
              </a:spcAft>
              <a:defRPr/>
            </a:pPr>
            <a:r>
              <a:rPr lang="ru-RU" dirty="0" smtClean="0"/>
              <a:t>- мои чувства, мои чувства о</a:t>
            </a:r>
            <a:r>
              <a:rPr lang="en-US" dirty="0" smtClean="0"/>
              <a:t> </a:t>
            </a:r>
            <a:r>
              <a:rPr lang="ru-RU" dirty="0" smtClean="0"/>
              <a:t>его настроении;</a:t>
            </a:r>
          </a:p>
          <a:p>
            <a:pPr fontAlgn="auto">
              <a:spcBef>
                <a:spcPts val="0"/>
              </a:spcBef>
              <a:spcAft>
                <a:spcPts val="0"/>
              </a:spcAft>
              <a:defRPr/>
            </a:pPr>
            <a:r>
              <a:rPr lang="ru-RU" dirty="0" smtClean="0"/>
              <a:t>- духи, физические характеристики тела (руки, ноги, пальцы);</a:t>
            </a:r>
          </a:p>
          <a:p>
            <a:pPr fontAlgn="auto">
              <a:spcBef>
                <a:spcPts val="0"/>
              </a:spcBef>
              <a:spcAft>
                <a:spcPts val="0"/>
              </a:spcAft>
              <a:defRPr/>
            </a:pPr>
            <a:r>
              <a:rPr lang="ru-RU" dirty="0" smtClean="0"/>
              <a:t>- дети, домашние животные, родственники (особенно те, которые рядом, или те, о</a:t>
            </a:r>
            <a:r>
              <a:rPr lang="en-US" dirty="0" smtClean="0"/>
              <a:t> </a:t>
            </a:r>
            <a:r>
              <a:rPr lang="ru-RU" dirty="0" smtClean="0"/>
              <a:t>которых говорит сам покупатель);</a:t>
            </a:r>
          </a:p>
          <a:p>
            <a:pPr fontAlgn="auto">
              <a:spcBef>
                <a:spcPts val="0"/>
              </a:spcBef>
              <a:spcAft>
                <a:spcPts val="0"/>
              </a:spcAft>
              <a:defRPr/>
            </a:pPr>
            <a:r>
              <a:rPr lang="ru-RU" dirty="0" smtClean="0"/>
              <a:t>- несоответствие возрасту;</a:t>
            </a:r>
          </a:p>
          <a:p>
            <a:pPr fontAlgn="auto">
              <a:spcBef>
                <a:spcPts val="0"/>
              </a:spcBef>
              <a:spcAft>
                <a:spcPts val="0"/>
              </a:spcAft>
              <a:defRPr/>
            </a:pPr>
            <a:r>
              <a:rPr lang="ru-RU" dirty="0" smtClean="0"/>
              <a:t>- признанные действия (что-то хорошо или изящно делает).</a:t>
            </a:r>
            <a:endParaRPr lang="ru-RU" altLang="ja-JP" dirty="0" smtClean="0"/>
          </a:p>
          <a:p>
            <a:pPr fontAlgn="auto">
              <a:spcBef>
                <a:spcPts val="0"/>
              </a:spcBef>
              <a:spcAft>
                <a:spcPts val="0"/>
              </a:spcAft>
              <a:defRPr/>
            </a:pPr>
            <a:r>
              <a:rPr lang="ru-RU" altLang="ja-JP" dirty="0" smtClean="0"/>
              <a:t>Каждому покупателю постарайтесь сделать комплимент. Мужчины поддаются на комплименты еще лучше, чем женщины, хотя внешне это проявляют меньше.</a:t>
            </a:r>
          </a:p>
          <a:p>
            <a:pPr fontAlgn="auto">
              <a:spcBef>
                <a:spcPts val="0"/>
              </a:spcBef>
              <a:spcAft>
                <a:spcPts val="0"/>
              </a:spcAft>
              <a:defRPr/>
            </a:pPr>
            <a:r>
              <a:rPr lang="ru-RU" altLang="ja-JP" dirty="0" smtClean="0"/>
              <a:t>Иногда рекомендуют применить эмоционально-отрицательные действия, например, «шантаж» («это последняя вещь», «магазин закрывается» и</a:t>
            </a:r>
            <a:r>
              <a:rPr lang="en-US" altLang="ja-JP" dirty="0" smtClean="0"/>
              <a:t> </a:t>
            </a:r>
            <a:r>
              <a:rPr lang="ru-RU" altLang="ja-JP" dirty="0" smtClean="0"/>
              <a:t>др.).</a:t>
            </a:r>
            <a:r>
              <a:rPr lang="en-US" altLang="ja-JP" dirty="0" smtClean="0"/>
              <a:t> </a:t>
            </a:r>
            <a:endParaRPr lang="ru-RU" dirty="0" smtClean="0"/>
          </a:p>
          <a:p>
            <a:pPr fontAlgn="auto">
              <a:spcBef>
                <a:spcPts val="0"/>
              </a:spcBef>
              <a:spcAft>
                <a:spcPts val="0"/>
              </a:spcAft>
              <a:defRPr/>
            </a:pPr>
            <a:endParaRPr lang="ru-RU" dirty="0" smtClean="0"/>
          </a:p>
          <a:p>
            <a:pPr fontAlgn="auto">
              <a:spcBef>
                <a:spcPts val="0"/>
              </a:spcBef>
              <a:spcAft>
                <a:spcPts val="0"/>
              </a:spcAft>
              <a:defRPr/>
            </a:pPr>
            <a:r>
              <a:rPr lang="ru-RU" dirty="0" smtClean="0"/>
              <a:t> </a:t>
            </a:r>
          </a:p>
          <a:p>
            <a:pPr fontAlgn="auto">
              <a:spcBef>
                <a:spcPts val="0"/>
              </a:spcBef>
              <a:spcAft>
                <a:spcPts val="0"/>
              </a:spcAft>
              <a:defRPr/>
            </a:pPr>
            <a:endParaRPr lang="ru-RU" dirty="0" smtClean="0"/>
          </a:p>
          <a:p>
            <a:pPr fontAlgn="auto">
              <a:spcBef>
                <a:spcPts val="0"/>
              </a:spcBef>
              <a:spcAft>
                <a:spcPts val="0"/>
              </a:spcAft>
              <a:defRPr/>
            </a:pPr>
            <a:endParaRPr lang="en-US" dirty="0"/>
          </a:p>
        </p:txBody>
      </p:sp>
      <p:sp>
        <p:nvSpPr>
          <p:cNvPr id="179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FAFE89C-5793-4CE2-ACE8-568FCFE135E0}" type="slidenum">
              <a:rPr lang="en-US"/>
              <a:pPr fontAlgn="base">
                <a:spcBef>
                  <a:spcPct val="0"/>
                </a:spcBef>
                <a:spcAft>
                  <a:spcPct val="0"/>
                </a:spcAft>
              </a:pPr>
              <a:t>77</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802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80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77D2453-5AE0-4BB6-A410-1A58673BDA17}" type="slidenum">
              <a:rPr lang="en-US"/>
              <a:pPr fontAlgn="base">
                <a:spcBef>
                  <a:spcPct val="0"/>
                </a:spcBef>
                <a:spcAft>
                  <a:spcPct val="0"/>
                </a:spcAft>
              </a:pPr>
              <a:t>78</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812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81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98706FD-3FFE-49B3-AC02-FFB56823EB4E}" type="slidenum">
              <a:rPr lang="en-US"/>
              <a:pPr fontAlgn="base">
                <a:spcBef>
                  <a:spcPct val="0"/>
                </a:spcBef>
                <a:spcAft>
                  <a:spcPct val="0"/>
                </a:spcAft>
              </a:pPr>
              <a:t>81</a:t>
            </a:fld>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xfrm>
            <a:off x="1104900" y="685800"/>
            <a:ext cx="4572000" cy="3429000"/>
          </a:xfrm>
          <a:noFill/>
          <a:ln>
            <a:solidFill>
              <a:srgbClr val="000000"/>
            </a:solidFill>
            <a:miter lim="800000"/>
            <a:headEnd/>
            <a:tailEnd/>
          </a:ln>
        </p:spPr>
      </p:sp>
      <p:sp>
        <p:nvSpPr>
          <p:cNvPr id="1822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82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C1BA639-1F0D-42E0-8B1B-8C5C71A8C457}" type="slidenum">
              <a:rPr lang="en-US"/>
              <a:pPr fontAlgn="base">
                <a:spcBef>
                  <a:spcPct val="0"/>
                </a:spcBef>
                <a:spcAft>
                  <a:spcPct val="0"/>
                </a:spcAft>
              </a:pPr>
              <a:t>85</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5B2E13C-D269-41ED-8A69-5D9BEBC6B1AD}" type="slidenum">
              <a:rPr lang="en-US"/>
              <a:pPr fontAlgn="base">
                <a:spcBef>
                  <a:spcPct val="0"/>
                </a:spcBef>
                <a:spcAft>
                  <a:spcPct val="0"/>
                </a:spcAft>
              </a:pPr>
              <a:t>90</a:t>
            </a:fld>
            <a:endParaRPr lang="en-US"/>
          </a:p>
        </p:txBody>
      </p:sp>
      <p:sp>
        <p:nvSpPr>
          <p:cNvPr id="184323" name="Rectangle 2"/>
          <p:cNvSpPr>
            <a:spLocks noGrp="1" noRot="1" noChangeAspect="1" noChangeArrowheads="1" noTextEdit="1"/>
          </p:cNvSpPr>
          <p:nvPr>
            <p:ph type="sldImg"/>
          </p:nvPr>
        </p:nvSpPr>
        <p:spPr bwMode="auto">
          <a:xfrm>
            <a:off x="1144588" y="687388"/>
            <a:ext cx="4568825" cy="3427412"/>
          </a:xfrm>
          <a:noFill/>
          <a:ln>
            <a:solidFill>
              <a:srgbClr val="000000"/>
            </a:solidFill>
            <a:miter lim="800000"/>
            <a:headEnd/>
            <a:tailEnd/>
          </a:ln>
        </p:spPr>
      </p:sp>
      <p:sp>
        <p:nvSpPr>
          <p:cNvPr id="184324" name="Rectangle 3"/>
          <p:cNvSpPr>
            <a:spLocks noGrp="1" noChangeArrowheads="1"/>
          </p:cNvSpPr>
          <p:nvPr>
            <p:ph type="body" idx="1"/>
          </p:nvPr>
        </p:nvSpPr>
        <p:spPr bwMode="auto">
          <a:xfrm>
            <a:off x="685800" y="4343400"/>
            <a:ext cx="5486400" cy="4113213"/>
          </a:xfrm>
          <a:noFill/>
        </p:spPr>
        <p:txBody>
          <a:bodyPr wrap="square" numCol="1" anchor="t" anchorCtr="0" compatLnSpc="1">
            <a:prstTxWarp prst="textNoShape">
              <a:avLst/>
            </a:prstTxWarp>
          </a:bodyPr>
          <a:lstStyle/>
          <a:p>
            <a:pPr>
              <a:spcBef>
                <a:spcPct val="0"/>
              </a:spcBef>
            </a:pPr>
            <a:r>
              <a:rPr lang="en-US" dirty="0" smtClean="0"/>
              <a:t>We need to grow our Beauty capability both internally and externally, with our Retailers to win in-store with Beauty over the long term.  We need to elevate the role that in –store plays to build the equities of our brands and our Beauty image.  We must create unique experiences for shoppers at the first moment of truth.  Selling the Beauty Fundamentals (VECTR) will enable us in reaching this goal.  Our goal is to surround the shopper in outlets where we can with a complete Beauty experience.  </a:t>
            </a:r>
          </a:p>
          <a:p>
            <a:pPr>
              <a:spcBef>
                <a:spcPct val="0"/>
              </a:spcBef>
            </a:pPr>
            <a:endParaRPr lang="en-US" dirty="0" smtClean="0"/>
          </a:p>
          <a:p>
            <a:pPr>
              <a:spcBef>
                <a:spcPct val="0"/>
              </a:spcBef>
            </a:pPr>
            <a:r>
              <a:rPr lang="en-US" dirty="0" smtClean="0"/>
              <a:t>Once the Sales Fundamentals are in place, optimizing the in-store environment via the focus of delivering the Beauty Fundamentals (VECTR)  can help answer shopper questions in our Retailers environment  that will increase shopper satisfaction, drive store loyalty and further improve sales and profit:</a:t>
            </a:r>
          </a:p>
          <a:p>
            <a:pPr>
              <a:spcBef>
                <a:spcPct val="0"/>
              </a:spcBef>
            </a:pPr>
            <a:endParaRPr lang="en-US"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DDFBD9A-C191-4E3D-94A3-EA50EF481EB6}" type="slidenum">
              <a:rPr lang="en-US"/>
              <a:pPr fontAlgn="base">
                <a:spcBef>
                  <a:spcPct val="0"/>
                </a:spcBef>
                <a:spcAft>
                  <a:spcPct val="0"/>
                </a:spcAft>
              </a:pPr>
              <a:t>91</a:t>
            </a:fld>
            <a:endParaRPr lang="en-US"/>
          </a:p>
        </p:txBody>
      </p:sp>
      <p:sp>
        <p:nvSpPr>
          <p:cNvPr id="185347" name="Rectangle 2"/>
          <p:cNvSpPr>
            <a:spLocks noGrp="1" noRot="1" noChangeAspect="1" noChangeArrowheads="1" noTextEdit="1"/>
          </p:cNvSpPr>
          <p:nvPr>
            <p:ph type="sldImg"/>
          </p:nvPr>
        </p:nvSpPr>
        <p:spPr bwMode="auto">
          <a:xfrm>
            <a:off x="1144588" y="687388"/>
            <a:ext cx="4568825" cy="3427412"/>
          </a:xfrm>
          <a:noFill/>
          <a:ln>
            <a:solidFill>
              <a:srgbClr val="000000"/>
            </a:solidFill>
            <a:miter lim="800000"/>
            <a:headEnd/>
            <a:tailEnd/>
          </a:ln>
        </p:spPr>
      </p:sp>
      <p:sp>
        <p:nvSpPr>
          <p:cNvPr id="185348" name="Rectangle 3"/>
          <p:cNvSpPr>
            <a:spLocks noGrp="1" noChangeArrowheads="1"/>
          </p:cNvSpPr>
          <p:nvPr>
            <p:ph type="body" idx="1"/>
          </p:nvPr>
        </p:nvSpPr>
        <p:spPr bwMode="auto">
          <a:xfrm>
            <a:off x="685800" y="4343400"/>
            <a:ext cx="5486400" cy="4113213"/>
          </a:xfrm>
          <a:noFill/>
        </p:spPr>
        <p:txBody>
          <a:bodyPr wrap="square" numCol="1" anchor="t" anchorCtr="0" compatLnSpc="1">
            <a:prstTxWarp prst="textNoShape">
              <a:avLst/>
            </a:prstTxWarp>
          </a:bodyPr>
          <a:lstStyle/>
          <a:p>
            <a:pPr>
              <a:spcBef>
                <a:spcPct val="0"/>
              </a:spcBef>
            </a:pPr>
            <a:r>
              <a:rPr lang="en-US" dirty="0" smtClean="0"/>
              <a:t>We need to grow our Beauty capability both internally and externally, with our Retailers to win in-store with Beauty over the long term.  We need to elevate the role that in –store plays to build the equities of our brands and our Beauty image.  We must create unique experiences for shoppers at the first moment of truth.  Selling the Beauty Fundamentals (VECTR) will enable us in reaching this goal.  Our goal is to surround the shopper in outlets where we can with a complete Beauty experience.  </a:t>
            </a:r>
          </a:p>
          <a:p>
            <a:pPr>
              <a:spcBef>
                <a:spcPct val="0"/>
              </a:spcBef>
            </a:pPr>
            <a:endParaRPr lang="en-US" dirty="0" smtClean="0"/>
          </a:p>
          <a:p>
            <a:pPr>
              <a:spcBef>
                <a:spcPct val="0"/>
              </a:spcBef>
            </a:pPr>
            <a:r>
              <a:rPr lang="en-US" dirty="0" smtClean="0"/>
              <a:t>Once the Sales Fundamentals are in place, optimizing the in-store environment via the focus of delivering the Beauty Fundamentals (VECTR)  can help answer shopper questions in our Retailers environment  that will increase shopper satisfaction, drive store loyalty and further improve sales and profit:</a:t>
            </a:r>
          </a:p>
          <a:p>
            <a:pPr>
              <a:spcBef>
                <a:spcPct val="0"/>
              </a:spcBef>
            </a:pPr>
            <a:endParaRPr lang="en-US"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F83960F-0F49-4505-9DB0-C6777EE98D87}" type="slidenum">
              <a:rPr lang="en-US"/>
              <a:pPr fontAlgn="base">
                <a:spcBef>
                  <a:spcPct val="0"/>
                </a:spcBef>
                <a:spcAft>
                  <a:spcPct val="0"/>
                </a:spcAft>
              </a:pPr>
              <a:t>92</a:t>
            </a:fld>
            <a:endParaRPr lang="en-US"/>
          </a:p>
        </p:txBody>
      </p:sp>
      <p:sp>
        <p:nvSpPr>
          <p:cNvPr id="186371" name="Rectangle 2"/>
          <p:cNvSpPr>
            <a:spLocks noGrp="1" noRot="1" noChangeAspect="1" noChangeArrowheads="1" noTextEdit="1"/>
          </p:cNvSpPr>
          <p:nvPr>
            <p:ph type="sldImg"/>
          </p:nvPr>
        </p:nvSpPr>
        <p:spPr bwMode="auto">
          <a:xfrm>
            <a:off x="1104900" y="685800"/>
            <a:ext cx="4572000" cy="3429000"/>
          </a:xfrm>
          <a:noFill/>
          <a:ln>
            <a:solidFill>
              <a:srgbClr val="000000"/>
            </a:solidFill>
            <a:miter lim="800000"/>
            <a:headEnd/>
            <a:tailEnd/>
          </a:ln>
        </p:spPr>
      </p:sp>
      <p:sp>
        <p:nvSpPr>
          <p:cNvPr id="1863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nSpc>
                <a:spcPct val="90000"/>
              </a:lnSpc>
              <a:spcBef>
                <a:spcPct val="0"/>
              </a:spcBef>
            </a:pPr>
            <a:r>
              <a:rPr lang="en-US" smtClean="0"/>
              <a:t>The elements of Visibility were designed and created to aid in answering the shopper questions of:</a:t>
            </a:r>
          </a:p>
          <a:p>
            <a:pPr>
              <a:lnSpc>
                <a:spcPct val="90000"/>
              </a:lnSpc>
              <a:spcBef>
                <a:spcPct val="0"/>
              </a:spcBef>
            </a:pPr>
            <a:r>
              <a:rPr lang="en-US" smtClean="0"/>
              <a:t>Is the brand noticeable?</a:t>
            </a:r>
          </a:p>
          <a:p>
            <a:pPr>
              <a:lnSpc>
                <a:spcPct val="90000"/>
              </a:lnSpc>
              <a:spcBef>
                <a:spcPct val="0"/>
              </a:spcBef>
            </a:pPr>
            <a:r>
              <a:rPr lang="en-US" smtClean="0"/>
              <a:t>Can the shopper easily recognize the brand?</a:t>
            </a:r>
          </a:p>
          <a:p>
            <a:pPr>
              <a:lnSpc>
                <a:spcPct val="90000"/>
              </a:lnSpc>
              <a:spcBef>
                <a:spcPct val="0"/>
              </a:spcBef>
            </a:pPr>
            <a:r>
              <a:rPr lang="en-US" smtClean="0"/>
              <a:t>Does the brand presentation break through the clutter on shelf and in aisle?</a:t>
            </a:r>
          </a:p>
          <a:p>
            <a:pPr>
              <a:lnSpc>
                <a:spcPct val="90000"/>
              </a:lnSpc>
              <a:spcBef>
                <a:spcPct val="0"/>
              </a:spcBef>
            </a:pPr>
            <a:r>
              <a:rPr lang="en-US" smtClean="0"/>
              <a:t>Is the brand in the right location?</a:t>
            </a:r>
          </a:p>
          <a:p>
            <a:pPr>
              <a:lnSpc>
                <a:spcPct val="90000"/>
              </a:lnSpc>
              <a:spcBef>
                <a:spcPct val="0"/>
              </a:spcBef>
            </a:pPr>
            <a:endParaRPr lang="en-US" smtClean="0"/>
          </a:p>
          <a:p>
            <a:pPr>
              <a:lnSpc>
                <a:spcPct val="90000"/>
              </a:lnSpc>
              <a:spcBef>
                <a:spcPct val="0"/>
              </a:spcBef>
            </a:pPr>
            <a:r>
              <a:rPr lang="en-US" b="1" u="sng" smtClean="0"/>
              <a:t>Share of Sku/Share of Shelf/Location Quality:  </a:t>
            </a:r>
            <a:r>
              <a:rPr lang="en-US" smtClean="0"/>
              <a:t>Fair share of sku’s or greater</a:t>
            </a:r>
            <a:r>
              <a:rPr lang="en-US" b="1" u="sng" smtClean="0"/>
              <a:t> </a:t>
            </a:r>
            <a:r>
              <a:rPr lang="en-US" smtClean="0"/>
              <a:t>in distribution  versus volume or value share is key.  Should provide sufficient inventory to meet consumer demand via accurate days of supply across sku’s.  It should also be logical and intuitive to match consumer decision process while facilitating regimen/system shopping and selection.  Location should assist consumer’s identification of most desired products and facilitate their informed selection of appropriate products.</a:t>
            </a:r>
          </a:p>
          <a:p>
            <a:pPr>
              <a:lnSpc>
                <a:spcPct val="90000"/>
              </a:lnSpc>
              <a:spcBef>
                <a:spcPct val="0"/>
              </a:spcBef>
            </a:pPr>
            <a:r>
              <a:rPr lang="en-US" b="1" u="sng" smtClean="0"/>
              <a:t>Shelf Discontinuity </a:t>
            </a:r>
            <a:r>
              <a:rPr lang="en-US" smtClean="0"/>
              <a:t>is driven by differences like curved shelving, shelf trays, shelf profiles, lighting intensities and color changes.</a:t>
            </a:r>
          </a:p>
          <a:p>
            <a:pPr>
              <a:lnSpc>
                <a:spcPct val="90000"/>
              </a:lnSpc>
              <a:spcBef>
                <a:spcPct val="0"/>
              </a:spcBef>
            </a:pPr>
            <a:r>
              <a:rPr lang="en-US" b="1" u="sng" smtClean="0"/>
              <a:t>Multi-siting: </a:t>
            </a:r>
            <a:r>
              <a:rPr lang="en-US" smtClean="0"/>
              <a:t>Multiple locations of our</a:t>
            </a:r>
            <a:r>
              <a:rPr lang="en-US" b="1" u="sng" smtClean="0"/>
              <a:t> </a:t>
            </a:r>
            <a:r>
              <a:rPr lang="en-US" smtClean="0"/>
              <a:t>core brands and categories</a:t>
            </a:r>
          </a:p>
          <a:p>
            <a:pPr>
              <a:lnSpc>
                <a:spcPct val="90000"/>
              </a:lnSpc>
              <a:spcBef>
                <a:spcPct val="0"/>
              </a:spcBef>
            </a:pPr>
            <a:r>
              <a:rPr lang="en-US" b="1" u="sng" smtClean="0"/>
              <a:t>Signpost branding</a:t>
            </a:r>
            <a:r>
              <a:rPr lang="en-US" smtClean="0"/>
              <a:t> drives purchases.  Signpost brands should be centrally positioned on the shelf to enable category recognition.  The Signpost brand is normally the category leader.</a:t>
            </a:r>
          </a:p>
          <a:p>
            <a:pPr>
              <a:lnSpc>
                <a:spcPct val="90000"/>
              </a:lnSpc>
              <a:spcBef>
                <a:spcPct val="0"/>
              </a:spcBef>
            </a:pPr>
            <a:endParaRPr lang="en-US" smtClean="0"/>
          </a:p>
          <a:p>
            <a:pPr>
              <a:lnSpc>
                <a:spcPct val="90000"/>
              </a:lnSpc>
              <a:spcBef>
                <a:spcPct val="0"/>
              </a:spcBef>
            </a:pPr>
            <a:endParaRPr lang="en-US" smtClean="0"/>
          </a:p>
          <a:p>
            <a:pPr>
              <a:lnSpc>
                <a:spcPct val="90000"/>
              </a:lnSpc>
              <a:spcBef>
                <a:spcPct val="0"/>
              </a:spcBef>
            </a:pPr>
            <a:endParaRPr lang="en-US" smtClean="0"/>
          </a:p>
          <a:p>
            <a:pPr>
              <a:lnSpc>
                <a:spcPct val="90000"/>
              </a:lnSpc>
              <a:spcBef>
                <a:spcPct val="0"/>
              </a:spcBef>
            </a:pPr>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1AA91F4-F727-4BEA-9C3D-B9C6C8CDBFA4}" type="slidenum">
              <a:rPr lang="en-US"/>
              <a:pPr fontAlgn="base">
                <a:spcBef>
                  <a:spcPct val="0"/>
                </a:spcBef>
                <a:spcAft>
                  <a:spcPct val="0"/>
                </a:spcAft>
              </a:pPr>
              <a:t>93</a:t>
            </a:fld>
            <a:endParaRPr lang="en-US"/>
          </a:p>
        </p:txBody>
      </p:sp>
      <p:sp>
        <p:nvSpPr>
          <p:cNvPr id="187395" name="Rectangle 2"/>
          <p:cNvSpPr>
            <a:spLocks noGrp="1" noRot="1" noChangeAspect="1" noChangeArrowheads="1" noTextEdit="1"/>
          </p:cNvSpPr>
          <p:nvPr>
            <p:ph type="sldImg"/>
          </p:nvPr>
        </p:nvSpPr>
        <p:spPr bwMode="auto">
          <a:xfrm>
            <a:off x="1104900" y="685800"/>
            <a:ext cx="4572000" cy="3429000"/>
          </a:xfrm>
          <a:noFill/>
          <a:ln>
            <a:solidFill>
              <a:srgbClr val="000000"/>
            </a:solidFill>
            <a:miter lim="800000"/>
            <a:headEnd/>
            <a:tailEnd/>
          </a:ln>
        </p:spPr>
      </p:sp>
      <p:sp>
        <p:nvSpPr>
          <p:cNvPr id="1873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 elements of Equity were designed and created to aid in answering the shopper questions of:</a:t>
            </a:r>
          </a:p>
          <a:p>
            <a:pPr>
              <a:spcBef>
                <a:spcPct val="0"/>
              </a:spcBef>
            </a:pPr>
            <a:endParaRPr lang="en-US" smtClean="0"/>
          </a:p>
          <a:p>
            <a:pPr>
              <a:spcBef>
                <a:spcPct val="0"/>
              </a:spcBef>
            </a:pPr>
            <a:r>
              <a:rPr lang="en-US" smtClean="0"/>
              <a:t>Do shoppers know what the brand stands for?</a:t>
            </a:r>
          </a:p>
          <a:p>
            <a:pPr>
              <a:spcBef>
                <a:spcPct val="0"/>
              </a:spcBef>
            </a:pPr>
            <a:r>
              <a:rPr lang="en-US" smtClean="0"/>
              <a:t>Can shoppers easily identify with the brand?</a:t>
            </a:r>
          </a:p>
          <a:p>
            <a:pPr>
              <a:spcBef>
                <a:spcPct val="0"/>
              </a:spcBef>
            </a:pPr>
            <a:r>
              <a:rPr lang="en-US" smtClean="0"/>
              <a:t>Is the brand communicating value?</a:t>
            </a:r>
          </a:p>
          <a:p>
            <a:pPr>
              <a:spcBef>
                <a:spcPct val="0"/>
              </a:spcBef>
            </a:pPr>
            <a:r>
              <a:rPr lang="en-US" smtClean="0"/>
              <a:t>Is the in-store message persuasive?</a:t>
            </a:r>
          </a:p>
          <a:p>
            <a:pPr>
              <a:spcBef>
                <a:spcPct val="0"/>
              </a:spcBef>
            </a:pPr>
            <a:endParaRPr lang="en-US" smtClean="0"/>
          </a:p>
          <a:p>
            <a:pPr>
              <a:spcBef>
                <a:spcPct val="0"/>
              </a:spcBef>
            </a:pPr>
            <a:r>
              <a:rPr lang="en-US" b="1" u="sng" smtClean="0"/>
              <a:t>Shelf Enhancements</a:t>
            </a:r>
            <a:r>
              <a:rPr lang="en-US" smtClean="0"/>
              <a:t>: Enhancements can take many forms, curved shelving, shelf trays, shelf profiles, lighting intensity and color changes versus the normal store color scheme.</a:t>
            </a:r>
          </a:p>
          <a:p>
            <a:pPr>
              <a:spcBef>
                <a:spcPct val="0"/>
              </a:spcBef>
            </a:pPr>
            <a:endParaRPr lang="en-US" smtClean="0"/>
          </a:p>
          <a:p>
            <a:pPr>
              <a:spcBef>
                <a:spcPct val="0"/>
              </a:spcBef>
            </a:pPr>
            <a:r>
              <a:rPr lang="en-US" b="1" u="sng" smtClean="0"/>
              <a:t>Holistic POS Materials</a:t>
            </a:r>
            <a:r>
              <a:rPr lang="en-US" smtClean="0"/>
              <a:t> that include product facts and information, brand equity and messaging in a holistic way, emotional messaginig “try me” and brand claims drive brand equity and purchase intent.</a:t>
            </a:r>
          </a:p>
          <a:p>
            <a:pPr>
              <a:spcBef>
                <a:spcPct val="0"/>
              </a:spcBef>
            </a:pPr>
            <a:endParaRPr lang="en-US" smtClean="0"/>
          </a:p>
          <a:p>
            <a:pPr>
              <a:spcBef>
                <a:spcPct val="0"/>
              </a:spcBef>
            </a:pPr>
            <a:endParaRPr lang="en-US" smtClean="0"/>
          </a:p>
          <a:p>
            <a:pPr>
              <a:spcBef>
                <a:spcPct val="0"/>
              </a:spcBef>
            </a:pPr>
            <a:endParaRPr lang="en-US" smtClean="0"/>
          </a:p>
          <a:p>
            <a:pPr>
              <a:spcBef>
                <a:spcPct val="0"/>
              </a:spcBef>
            </a:pPr>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B18F2C-95C7-4EA6-81A3-440F69268CA4}" type="slidenum">
              <a:rPr lang="en-US"/>
              <a:pPr fontAlgn="base">
                <a:spcBef>
                  <a:spcPct val="0"/>
                </a:spcBef>
                <a:spcAft>
                  <a:spcPct val="0"/>
                </a:spcAft>
              </a:pPr>
              <a:t>94</a:t>
            </a:fld>
            <a:endParaRPr lang="en-US"/>
          </a:p>
        </p:txBody>
      </p:sp>
      <p:sp>
        <p:nvSpPr>
          <p:cNvPr id="188419" name="Rectangle 2"/>
          <p:cNvSpPr>
            <a:spLocks noGrp="1" noRot="1" noChangeAspect="1" noChangeArrowheads="1" noTextEdit="1"/>
          </p:cNvSpPr>
          <p:nvPr>
            <p:ph type="sldImg"/>
          </p:nvPr>
        </p:nvSpPr>
        <p:spPr bwMode="auto">
          <a:xfrm>
            <a:off x="1104900" y="685800"/>
            <a:ext cx="4572000" cy="3429000"/>
          </a:xfrm>
          <a:noFill/>
          <a:ln>
            <a:solidFill>
              <a:srgbClr val="000000"/>
            </a:solidFill>
            <a:miter lim="800000"/>
            <a:headEnd/>
            <a:tailEnd/>
          </a:ln>
        </p:spPr>
      </p:sp>
      <p:sp>
        <p:nvSpPr>
          <p:cNvPr id="188420" name="Rectangle 4"/>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 in-store message should reinforce media touch point messaging.  The in-store messaging should also answer the following shopper questions:</a:t>
            </a:r>
          </a:p>
          <a:p>
            <a:pPr>
              <a:spcBef>
                <a:spcPct val="0"/>
              </a:spcBef>
            </a:pPr>
            <a:endParaRPr lang="en-US" smtClean="0"/>
          </a:p>
          <a:p>
            <a:pPr>
              <a:spcBef>
                <a:spcPct val="0"/>
              </a:spcBef>
            </a:pPr>
            <a:r>
              <a:rPr lang="en-US" smtClean="0"/>
              <a:t>Do shoppers know what the brand stands for?</a:t>
            </a:r>
          </a:p>
          <a:p>
            <a:pPr>
              <a:spcBef>
                <a:spcPct val="0"/>
              </a:spcBef>
            </a:pPr>
            <a:endParaRPr lang="en-US" smtClean="0"/>
          </a:p>
          <a:p>
            <a:pPr>
              <a:spcBef>
                <a:spcPct val="0"/>
              </a:spcBef>
            </a:pPr>
            <a:r>
              <a:rPr lang="en-US" smtClean="0"/>
              <a:t>Can shoppers easily identify with the brand?</a:t>
            </a:r>
          </a:p>
          <a:p>
            <a:pPr>
              <a:spcBef>
                <a:spcPct val="0"/>
              </a:spcBef>
            </a:pPr>
            <a:endParaRPr lang="en-US" smtClean="0"/>
          </a:p>
          <a:p>
            <a:pPr>
              <a:spcBef>
                <a:spcPct val="0"/>
              </a:spcBef>
            </a:pPr>
            <a:r>
              <a:rPr lang="en-US" smtClean="0"/>
              <a:t>Is the brand communicating value?</a:t>
            </a:r>
          </a:p>
          <a:p>
            <a:pPr>
              <a:spcBef>
                <a:spcPct val="0"/>
              </a:spcBef>
            </a:pPr>
            <a:endParaRPr lang="en-US" smtClean="0"/>
          </a:p>
          <a:p>
            <a:pPr>
              <a:spcBef>
                <a:spcPct val="0"/>
              </a:spcBef>
            </a:pPr>
            <a:r>
              <a:rPr lang="en-US" smtClean="0"/>
              <a:t>Is the in-store message persuasive?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0D411ED-F0B9-499F-9531-2EE5088B4EF3}" type="slidenum">
              <a:rPr lang="en-US"/>
              <a:pPr fontAlgn="base">
                <a:spcBef>
                  <a:spcPct val="0"/>
                </a:spcBef>
                <a:spcAft>
                  <a:spcPct val="0"/>
                </a:spcAft>
              </a:pPr>
              <a:t>95</a:t>
            </a:fld>
            <a:endParaRPr lang="en-US"/>
          </a:p>
        </p:txBody>
      </p:sp>
      <p:sp>
        <p:nvSpPr>
          <p:cNvPr id="189443" name="Rectangle 2"/>
          <p:cNvSpPr>
            <a:spLocks noGrp="1" noRot="1" noChangeAspect="1" noChangeArrowheads="1" noTextEdit="1"/>
          </p:cNvSpPr>
          <p:nvPr>
            <p:ph type="sldImg"/>
          </p:nvPr>
        </p:nvSpPr>
        <p:spPr bwMode="auto">
          <a:xfrm>
            <a:off x="1104900" y="685800"/>
            <a:ext cx="4572000" cy="3429000"/>
          </a:xfrm>
          <a:noFill/>
          <a:ln>
            <a:solidFill>
              <a:srgbClr val="000000"/>
            </a:solidFill>
            <a:miter lim="800000"/>
            <a:headEnd/>
            <a:tailEnd/>
          </a:ln>
        </p:spPr>
      </p:sp>
      <p:sp>
        <p:nvSpPr>
          <p:cNvPr id="189444" name="Rectangle 6"/>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Objective:</a:t>
            </a:r>
          </a:p>
          <a:p>
            <a:pPr>
              <a:spcBef>
                <a:spcPct val="0"/>
              </a:spcBef>
            </a:pPr>
            <a:endParaRPr lang="en-US" smtClean="0"/>
          </a:p>
          <a:p>
            <a:pPr>
              <a:spcBef>
                <a:spcPct val="0"/>
              </a:spcBef>
            </a:pPr>
            <a:endParaRPr lang="en-US" smtClean="0"/>
          </a:p>
          <a:p>
            <a:pPr>
              <a:spcBef>
                <a:spcPct val="0"/>
              </a:spcBef>
            </a:pPr>
            <a:r>
              <a:rPr lang="en-US" smtClean="0"/>
              <a:t>Selling Strategy:</a:t>
            </a:r>
          </a:p>
          <a:p>
            <a:pPr>
              <a:spcBef>
                <a:spcPct val="0"/>
              </a:spcBef>
            </a:pPr>
            <a:endParaRPr lang="en-US" smtClean="0"/>
          </a:p>
          <a:p>
            <a:pPr>
              <a:spcBef>
                <a:spcPct val="0"/>
              </a:spcBef>
            </a:pPr>
            <a:r>
              <a:rPr lang="en-US" smtClean="0"/>
              <a:t>Barriers:</a:t>
            </a:r>
          </a:p>
          <a:p>
            <a:pPr>
              <a:spcBef>
                <a:spcPct val="0"/>
              </a:spcBef>
            </a:pPr>
            <a:endParaRPr lang="en-US" smtClean="0"/>
          </a:p>
          <a:p>
            <a:pPr>
              <a:spcBef>
                <a:spcPct val="0"/>
              </a:spcBef>
            </a:pPr>
            <a:endParaRPr lang="en-US" smtClean="0"/>
          </a:p>
          <a:p>
            <a:pPr>
              <a:spcBef>
                <a:spcPct val="0"/>
              </a:spcBef>
            </a:pPr>
            <a:r>
              <a:rPr lang="en-US" smtClean="0"/>
              <a:t>Results:</a:t>
            </a:r>
          </a:p>
          <a:p>
            <a:pPr>
              <a:spcBef>
                <a:spcPct val="0"/>
              </a:spcBef>
            </a:pPr>
            <a:endParaRPr lang="en-US" smtClean="0"/>
          </a:p>
          <a:p>
            <a:pPr>
              <a:spcBef>
                <a:spcPct val="0"/>
              </a:spcBef>
            </a:pPr>
            <a:endParaRPr lang="en-US" smtClean="0"/>
          </a:p>
          <a:p>
            <a:pPr>
              <a:spcBef>
                <a:spcPct val="0"/>
              </a:spcBef>
            </a:pPr>
            <a:r>
              <a:rPr lang="en-US" smtClean="0"/>
              <a:t>CBD Team:</a:t>
            </a:r>
          </a:p>
          <a:p>
            <a:pPr>
              <a:spcBef>
                <a:spcPct val="0"/>
              </a:spcBef>
            </a:pPr>
            <a:endParaRPr lang="en-US" smtClean="0"/>
          </a:p>
          <a:p>
            <a:pPr>
              <a:spcBef>
                <a:spcPct val="0"/>
              </a:spcBef>
            </a:pPr>
            <a:endParaRPr lang="en-US" smtClean="0"/>
          </a:p>
          <a:p>
            <a:pPr>
              <a:spcBef>
                <a:spcPct val="0"/>
              </a:spcBef>
            </a:pPr>
            <a:r>
              <a:rPr lang="en-US" smtClean="0"/>
              <a:t>CBD Contact Name: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869CC83-5759-4A37-8302-4E6448C05AF9}" type="slidenum">
              <a:rPr lang="en-US"/>
              <a:pPr fontAlgn="base">
                <a:spcBef>
                  <a:spcPct val="0"/>
                </a:spcBef>
                <a:spcAft>
                  <a:spcPct val="0"/>
                </a:spcAft>
              </a:pPr>
              <a:t>96</a:t>
            </a:fld>
            <a:endParaRPr lang="en-US"/>
          </a:p>
        </p:txBody>
      </p:sp>
      <p:sp>
        <p:nvSpPr>
          <p:cNvPr id="190467" name="Rectangle 2"/>
          <p:cNvSpPr>
            <a:spLocks noGrp="1" noRot="1" noChangeAspect="1" noChangeArrowheads="1" noTextEdit="1"/>
          </p:cNvSpPr>
          <p:nvPr>
            <p:ph type="sldImg"/>
          </p:nvPr>
        </p:nvSpPr>
        <p:spPr bwMode="auto">
          <a:xfrm>
            <a:off x="1104900" y="685800"/>
            <a:ext cx="4572000" cy="3429000"/>
          </a:xfrm>
          <a:noFill/>
          <a:ln>
            <a:solidFill>
              <a:srgbClr val="000000"/>
            </a:solidFill>
            <a:miter lim="800000"/>
            <a:headEnd/>
            <a:tailEnd/>
          </a:ln>
        </p:spPr>
      </p:sp>
      <p:sp>
        <p:nvSpPr>
          <p:cNvPr id="190468" name="Rectangle 6"/>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smtClean="0"/>
              <a:t>Objective</a:t>
            </a:r>
            <a:r>
              <a:rPr lang="en-US" smtClean="0"/>
              <a:t>: Largest Foundation Launch in 2004</a:t>
            </a:r>
          </a:p>
          <a:p>
            <a:pPr>
              <a:spcBef>
                <a:spcPct val="0"/>
              </a:spcBef>
            </a:pPr>
            <a:r>
              <a:rPr lang="en-US" b="1" smtClean="0"/>
              <a:t>Selling Strategy</a:t>
            </a:r>
            <a:r>
              <a:rPr lang="en-US" smtClean="0"/>
              <a:t>:  Win the 1</a:t>
            </a:r>
            <a:r>
              <a:rPr lang="en-US" baseline="30000" smtClean="0"/>
              <a:t>st</a:t>
            </a:r>
            <a:r>
              <a:rPr lang="en-US" smtClean="0"/>
              <a:t> sale -&gt; Drive Trial through Awareness.  Foundation most loyal segment.  Create awareness and opportunity to purchase through the store via availability (wall, hotspots, promotion and 2</a:t>
            </a:r>
            <a:r>
              <a:rPr lang="en-US" baseline="30000" smtClean="0"/>
              <a:t>nd</a:t>
            </a:r>
            <a:r>
              <a:rPr lang="en-US" smtClean="0"/>
              <a:t> sites)</a:t>
            </a:r>
          </a:p>
          <a:p>
            <a:pPr>
              <a:spcBef>
                <a:spcPct val="0"/>
              </a:spcBef>
            </a:pPr>
            <a:r>
              <a:rPr lang="en-US" b="1" smtClean="0"/>
              <a:t>Barriers:</a:t>
            </a:r>
            <a:r>
              <a:rPr lang="en-US" smtClean="0"/>
              <a:t> The optimum sell-in period of OND was missed due to production issues on the Initiative.  The key consumer benefits of Colour Adapting allowed the brand to maximizing the JFM window into April and May. </a:t>
            </a:r>
          </a:p>
          <a:p>
            <a:pPr>
              <a:spcBef>
                <a:spcPct val="0"/>
              </a:spcBef>
            </a:pPr>
            <a:r>
              <a:rPr lang="en-US" b="1" smtClean="0"/>
              <a:t>Results</a:t>
            </a:r>
            <a:r>
              <a:rPr lang="en-US" smtClean="0"/>
              <a:t>: Colour Adapt indexed 222 versus booklet in year one for Western Europe.</a:t>
            </a:r>
          </a:p>
          <a:p>
            <a:pPr>
              <a:spcBef>
                <a:spcPct val="0"/>
              </a:spcBef>
            </a:pPr>
            <a:r>
              <a:rPr lang="en-US" b="1" smtClean="0"/>
              <a:t>CBD Teams</a:t>
            </a:r>
            <a:r>
              <a:rPr lang="en-US" smtClean="0"/>
              <a:t>:  Boots / Superdrug / Karstadt</a:t>
            </a:r>
          </a:p>
          <a:p>
            <a:pPr>
              <a:spcBef>
                <a:spcPct val="0"/>
              </a:spcBef>
            </a:pPr>
            <a:r>
              <a:rPr lang="en-US" b="1" smtClean="0"/>
              <a:t>CBD Contact Name</a:t>
            </a:r>
            <a:r>
              <a:rPr lang="en-US" smtClean="0"/>
              <a:t>: Catherine Copenhagen – UK MS&amp;P Cosmetics and Jennifer Boening – Germany MS&amp;P</a:t>
            </a:r>
          </a:p>
          <a:p>
            <a:pPr>
              <a:spcBef>
                <a:spcPct val="0"/>
              </a:spcBef>
            </a:pPr>
            <a:r>
              <a:rPr lang="en-US" smtClean="0"/>
              <a:t>		</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A556F92-3B4D-49CA-9D23-C6EBEC04606B}" type="slidenum">
              <a:rPr lang="en-US"/>
              <a:pPr fontAlgn="base">
                <a:spcBef>
                  <a:spcPct val="0"/>
                </a:spcBef>
                <a:spcAft>
                  <a:spcPct val="0"/>
                </a:spcAft>
              </a:pPr>
              <a:t>97</a:t>
            </a:fld>
            <a:endParaRPr lang="en-US"/>
          </a:p>
        </p:txBody>
      </p:sp>
      <p:sp>
        <p:nvSpPr>
          <p:cNvPr id="191491" name="Rectangle 2"/>
          <p:cNvSpPr>
            <a:spLocks noGrp="1" noRot="1" noChangeAspect="1" noChangeArrowheads="1" noTextEdit="1"/>
          </p:cNvSpPr>
          <p:nvPr>
            <p:ph type="sldImg"/>
          </p:nvPr>
        </p:nvSpPr>
        <p:spPr bwMode="auto">
          <a:xfrm>
            <a:off x="1104900" y="685800"/>
            <a:ext cx="4572000" cy="3429000"/>
          </a:xfrm>
          <a:noFill/>
          <a:ln>
            <a:solidFill>
              <a:srgbClr val="000000"/>
            </a:solidFill>
            <a:miter lim="800000"/>
            <a:headEnd/>
            <a:tailEnd/>
          </a:ln>
        </p:spPr>
      </p:sp>
      <p:sp>
        <p:nvSpPr>
          <p:cNvPr id="1914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These VECTR elements of Counseling were designed and created to aid in answering the shopper questions of:</a:t>
            </a:r>
          </a:p>
          <a:p>
            <a:pPr>
              <a:spcBef>
                <a:spcPct val="0"/>
              </a:spcBef>
            </a:pPr>
            <a:endParaRPr lang="en-US" smtClean="0"/>
          </a:p>
          <a:p>
            <a:pPr>
              <a:spcBef>
                <a:spcPct val="0"/>
              </a:spcBef>
            </a:pPr>
            <a:r>
              <a:rPr lang="en-US" smtClean="0"/>
              <a:t>What is the brand approach the shopper via Counseling?</a:t>
            </a:r>
          </a:p>
          <a:p>
            <a:pPr>
              <a:spcBef>
                <a:spcPct val="0"/>
              </a:spcBef>
            </a:pPr>
            <a:r>
              <a:rPr lang="en-US" smtClean="0"/>
              <a:t>Is the brand creating an emotional/experiential bond with the shopper?</a:t>
            </a:r>
          </a:p>
          <a:p>
            <a:pPr>
              <a:spcBef>
                <a:spcPct val="0"/>
              </a:spcBef>
            </a:pPr>
            <a:r>
              <a:rPr lang="en-US" smtClean="0"/>
              <a:t>Is the right medium available to help the brand invite holding, closing and retaining the shopper?  (live, virtually, telephone, mail, technology)</a:t>
            </a:r>
          </a:p>
          <a:p>
            <a:pPr>
              <a:spcBef>
                <a:spcPct val="0"/>
              </a:spcBef>
            </a:pPr>
            <a:endParaRPr lang="en-US" smtClean="0"/>
          </a:p>
          <a:p>
            <a:pPr>
              <a:spcBef>
                <a:spcPct val="0"/>
              </a:spcBef>
            </a:pPr>
            <a:r>
              <a:rPr lang="en-US" b="1" u="sng" smtClean="0"/>
              <a:t>Counselors </a:t>
            </a:r>
            <a:r>
              <a:rPr lang="en-US" smtClean="0"/>
              <a:t>connect with consumers/shoppers to enable understanding of product choices that leads to the right product and regimen choices via personalized counseling. They are the face of the brand.</a:t>
            </a:r>
          </a:p>
          <a:p>
            <a:pPr>
              <a:spcBef>
                <a:spcPct val="0"/>
              </a:spcBef>
            </a:pPr>
            <a:r>
              <a:rPr lang="en-US" b="1" u="sng" smtClean="0"/>
              <a:t>In-store Demos </a:t>
            </a:r>
            <a:r>
              <a:rPr lang="en-US" smtClean="0"/>
              <a:t>provide consumer/shopper experiences and opportunities to touch, feel and try products to enable purchase decisions.</a:t>
            </a:r>
          </a:p>
          <a:p>
            <a:pPr>
              <a:spcBef>
                <a:spcPct val="0"/>
              </a:spcBef>
            </a:pPr>
            <a:r>
              <a:rPr lang="en-US" b="1" u="sng" smtClean="0"/>
              <a:t>Education/Information at Shelf</a:t>
            </a:r>
            <a:r>
              <a:rPr lang="en-US" smtClean="0"/>
              <a:t> can change shopper behavior.  Focus information on complex categories/products and impulse areas.  Information must be simple and quick to engage shoppers.</a:t>
            </a:r>
          </a:p>
          <a:p>
            <a:pPr>
              <a:spcBef>
                <a:spcPct val="0"/>
              </a:spcBef>
            </a:pPr>
            <a:r>
              <a:rPr lang="en-US" b="1" u="sng" smtClean="0"/>
              <a:t>Technology or Virtual Counselors </a:t>
            </a:r>
            <a:r>
              <a:rPr lang="en-US" smtClean="0"/>
              <a:t>provide consumer/shopper experiences to enable trial, provide information that leads to increased purchasing decisions.</a:t>
            </a:r>
          </a:p>
          <a:p>
            <a:pPr>
              <a:spcBef>
                <a:spcPct val="0"/>
              </a:spcBef>
            </a:pPr>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A4B8E6F-32F8-4302-9D91-91A31242544B}" type="slidenum">
              <a:rPr lang="en-US"/>
              <a:pPr fontAlgn="base">
                <a:spcBef>
                  <a:spcPct val="0"/>
                </a:spcBef>
                <a:spcAft>
                  <a:spcPct val="0"/>
                </a:spcAft>
              </a:pPr>
              <a:t>98</a:t>
            </a:fld>
            <a:endParaRPr lang="en-US"/>
          </a:p>
        </p:txBody>
      </p:sp>
      <p:sp>
        <p:nvSpPr>
          <p:cNvPr id="192515" name="Rectangle 2"/>
          <p:cNvSpPr>
            <a:spLocks noGrp="1" noRot="1" noChangeAspect="1" noChangeArrowheads="1" noTextEdit="1"/>
          </p:cNvSpPr>
          <p:nvPr>
            <p:ph type="sldImg"/>
          </p:nvPr>
        </p:nvSpPr>
        <p:spPr bwMode="auto">
          <a:xfrm>
            <a:off x="1104900" y="685800"/>
            <a:ext cx="4572000" cy="3429000"/>
          </a:xfrm>
          <a:noFill/>
          <a:ln>
            <a:solidFill>
              <a:srgbClr val="000000"/>
            </a:solidFill>
            <a:miter lim="800000"/>
            <a:headEnd/>
            <a:tailEnd/>
          </a:ln>
        </p:spPr>
      </p:sp>
      <p:sp>
        <p:nvSpPr>
          <p:cNvPr id="1925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These VECTR elements of Trialability were designed and created to aid in answering the shopper questions of:</a:t>
            </a:r>
          </a:p>
          <a:p>
            <a:pPr>
              <a:spcBef>
                <a:spcPct val="0"/>
              </a:spcBef>
            </a:pPr>
            <a:endParaRPr lang="en-US" smtClean="0"/>
          </a:p>
          <a:p>
            <a:pPr>
              <a:spcBef>
                <a:spcPct val="0"/>
              </a:spcBef>
            </a:pPr>
            <a:r>
              <a:rPr lang="en-US" smtClean="0"/>
              <a:t>Does the brand make immediate sense to the shopper?  Encourages her to try it?</a:t>
            </a:r>
          </a:p>
          <a:p>
            <a:pPr>
              <a:spcBef>
                <a:spcPct val="0"/>
              </a:spcBef>
            </a:pPr>
            <a:endParaRPr lang="en-US" smtClean="0"/>
          </a:p>
          <a:p>
            <a:pPr>
              <a:spcBef>
                <a:spcPct val="0"/>
              </a:spcBef>
            </a:pPr>
            <a:r>
              <a:rPr lang="en-US" smtClean="0"/>
              <a:t>Does the trial plan engage the shopper virtually or personally?</a:t>
            </a:r>
          </a:p>
          <a:p>
            <a:pPr>
              <a:spcBef>
                <a:spcPct val="0"/>
              </a:spcBef>
            </a:pPr>
            <a:endParaRPr lang="en-US" smtClean="0"/>
          </a:p>
          <a:p>
            <a:pPr>
              <a:spcBef>
                <a:spcPct val="0"/>
              </a:spcBef>
            </a:pPr>
            <a:r>
              <a:rPr lang="en-US" smtClean="0"/>
              <a:t>Does the brand create a sense of urgency to purchase?</a:t>
            </a:r>
          </a:p>
          <a:p>
            <a:pPr>
              <a:spcBef>
                <a:spcPct val="0"/>
              </a:spcBef>
            </a:pPr>
            <a:endParaRPr lang="en-US" smtClean="0"/>
          </a:p>
          <a:p>
            <a:pPr>
              <a:spcBef>
                <a:spcPct val="0"/>
              </a:spcBef>
            </a:pPr>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896AA51-BF13-4CEA-8422-F2917E50717B}" type="slidenum">
              <a:rPr lang="en-US"/>
              <a:pPr fontAlgn="base">
                <a:spcBef>
                  <a:spcPct val="0"/>
                </a:spcBef>
                <a:spcAft>
                  <a:spcPct val="0"/>
                </a:spcAft>
              </a:pPr>
              <a:t>99</a:t>
            </a:fld>
            <a:endParaRPr lang="en-US"/>
          </a:p>
        </p:txBody>
      </p:sp>
      <p:sp>
        <p:nvSpPr>
          <p:cNvPr id="193539" name="Rectangle 2"/>
          <p:cNvSpPr>
            <a:spLocks noGrp="1" noRot="1" noChangeAspect="1" noChangeArrowheads="1" noTextEdit="1"/>
          </p:cNvSpPr>
          <p:nvPr>
            <p:ph type="sldImg"/>
          </p:nvPr>
        </p:nvSpPr>
        <p:spPr bwMode="auto">
          <a:xfrm>
            <a:off x="1104900" y="685800"/>
            <a:ext cx="4572000" cy="3429000"/>
          </a:xfrm>
          <a:noFill/>
          <a:ln>
            <a:solidFill>
              <a:srgbClr val="000000"/>
            </a:solidFill>
            <a:miter lim="800000"/>
            <a:headEnd/>
            <a:tailEnd/>
          </a:ln>
        </p:spPr>
      </p:sp>
      <p:sp>
        <p:nvSpPr>
          <p:cNvPr id="1935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These VECTR elements of </a:t>
            </a:r>
            <a:r>
              <a:rPr lang="en-US" dirty="0" err="1" smtClean="0"/>
              <a:t>Retailtainment</a:t>
            </a:r>
            <a:r>
              <a:rPr lang="en-US" dirty="0" smtClean="0"/>
              <a:t> were designed and created to aid in answering the shopper questions of:</a:t>
            </a:r>
          </a:p>
          <a:p>
            <a:pPr>
              <a:spcBef>
                <a:spcPct val="0"/>
              </a:spcBef>
            </a:pPr>
            <a:endParaRPr lang="en-US" dirty="0" smtClean="0"/>
          </a:p>
          <a:p>
            <a:pPr>
              <a:spcBef>
                <a:spcPct val="0"/>
              </a:spcBef>
            </a:pPr>
            <a:endParaRPr lang="en-US" dirty="0" smtClean="0"/>
          </a:p>
          <a:p>
            <a:pPr>
              <a:spcBef>
                <a:spcPct val="0"/>
              </a:spcBef>
            </a:pPr>
            <a:r>
              <a:rPr lang="en-US" dirty="0" smtClean="0"/>
              <a:t>Does the promotion material get the shopper’s attention?</a:t>
            </a:r>
          </a:p>
          <a:p>
            <a:pPr>
              <a:spcBef>
                <a:spcPct val="0"/>
              </a:spcBef>
            </a:pPr>
            <a:endParaRPr lang="en-US" dirty="0" smtClean="0"/>
          </a:p>
          <a:p>
            <a:pPr>
              <a:spcBef>
                <a:spcPct val="0"/>
              </a:spcBef>
            </a:pPr>
            <a:r>
              <a:rPr lang="en-US" dirty="0" smtClean="0"/>
              <a:t>Does the promotion environment make it fun / interesting to participate?</a:t>
            </a:r>
          </a:p>
          <a:p>
            <a:pPr>
              <a:spcBef>
                <a:spcPct val="0"/>
              </a:spcBef>
            </a:pPr>
            <a:endParaRPr lang="en-US" dirty="0" smtClean="0"/>
          </a:p>
          <a:p>
            <a:pPr>
              <a:spcBef>
                <a:spcPct val="0"/>
              </a:spcBef>
            </a:pPr>
            <a:r>
              <a:rPr lang="en-US" dirty="0" smtClean="0"/>
              <a:t>Is the promotion environment proactive in its messaging?</a:t>
            </a:r>
          </a:p>
          <a:p>
            <a:pPr>
              <a:spcBef>
                <a:spcPct val="0"/>
              </a:spcBef>
            </a:pPr>
            <a:endParaRPr lang="en-US" dirty="0"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340181-4267-4CFF-AE77-AB2C72D896E8}" type="slidenum">
              <a:rPr lang="en-US"/>
              <a:pPr fontAlgn="base">
                <a:spcBef>
                  <a:spcPct val="0"/>
                </a:spcBef>
                <a:spcAft>
                  <a:spcPct val="0"/>
                </a:spcAft>
              </a:pPr>
              <a:t>100</a:t>
            </a:fld>
            <a:endParaRPr lang="en-US"/>
          </a:p>
        </p:txBody>
      </p:sp>
      <p:sp>
        <p:nvSpPr>
          <p:cNvPr id="194563" name="Rectangle 2"/>
          <p:cNvSpPr>
            <a:spLocks noGrp="1" noRot="1" noChangeAspect="1" noChangeArrowheads="1" noTextEdit="1"/>
          </p:cNvSpPr>
          <p:nvPr>
            <p:ph type="sldImg"/>
          </p:nvPr>
        </p:nvSpPr>
        <p:spPr bwMode="auto">
          <a:xfrm>
            <a:off x="1104900" y="685800"/>
            <a:ext cx="4572000" cy="3429000"/>
          </a:xfrm>
          <a:noFill/>
          <a:ln>
            <a:solidFill>
              <a:srgbClr val="000000"/>
            </a:solidFill>
            <a:miter lim="800000"/>
            <a:headEnd/>
            <a:tailEnd/>
          </a:ln>
        </p:spPr>
      </p:sp>
      <p:sp>
        <p:nvSpPr>
          <p:cNvPr id="194564" name="Rectangle 3"/>
          <p:cNvSpPr>
            <a:spLocks noGrp="1" noChangeArrowheads="1"/>
          </p:cNvSpPr>
          <p:nvPr>
            <p:ph type="body" idx="1"/>
          </p:nvPr>
        </p:nvSpPr>
        <p:spPr bwMode="auto">
          <a:xfrm>
            <a:off x="685800" y="4344988"/>
            <a:ext cx="5486400" cy="4113212"/>
          </a:xfrm>
          <a:noFill/>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4/5/2011</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4/5/2011</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4/5/2011</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4/5/2011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4/5/2011</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4/5/2011</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4/5/2011</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3152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38100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600200"/>
            <a:ext cx="3810000" cy="4297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E4028265-31CD-46FF-A243-5A3114EFF12F}"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533400"/>
            <a:ext cx="7315200" cy="8382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09600" y="1600200"/>
            <a:ext cx="38100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1600200"/>
            <a:ext cx="3810000" cy="207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09600" y="3824288"/>
            <a:ext cx="38100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572000" y="3824288"/>
            <a:ext cx="3810000" cy="207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pPr>
              <a:defRPr/>
            </a:pPr>
            <a:fld id="{FFAE32C7-4029-4218-8FA3-644C7BFF959D}"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4/5/2011</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3.xml"/><Relationship Id="rId1" Type="http://schemas.openxmlformats.org/officeDocument/2006/relationships/slideLayout" Target="../slideLayouts/slideLayout1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62A8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933450"/>
            <a:ext cx="6172200" cy="205359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r" fontAlgn="auto">
              <a:spcAft>
                <a:spcPts val="0"/>
              </a:spcAft>
              <a:defRPr/>
            </a:pPr>
            <a:r>
              <a:rPr lang="mn-MN" sz="5400" cap="none" dirty="0" smtClean="0">
                <a:ln w="11430"/>
                <a:solidFill>
                  <a:schemeClr val="accent2">
                    <a:lumMod val="40000"/>
                    <a:lumOff val="60000"/>
                  </a:schemeClr>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ҮЙЛЧИЛГЭЭНИЙ СОЁЛ, ЁС ЗҮЙ</a:t>
            </a:r>
            <a:endParaRPr lang="en-US" sz="5400" cap="none" dirty="0">
              <a:ln w="11430"/>
              <a:solidFill>
                <a:schemeClr val="accent2">
                  <a:lumMod val="40000"/>
                  <a:lumOff val="60000"/>
                </a:schemeClr>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endParaRPr>
          </a:p>
        </p:txBody>
      </p:sp>
      <p:sp>
        <p:nvSpPr>
          <p:cNvPr id="3" name="Subtitle 2"/>
          <p:cNvSpPr>
            <a:spLocks noGrp="1"/>
          </p:cNvSpPr>
          <p:nvPr>
            <p:ph type="body" idx="1"/>
          </p:nvPr>
        </p:nvSpPr>
        <p:spPr>
          <a:xfrm>
            <a:off x="2286000" y="3048000"/>
            <a:ext cx="6172200" cy="1371600"/>
          </a:xfrm>
        </p:spPr>
        <p:txBody>
          <a:bodyPr>
            <a:normAutofit/>
          </a:bodyPr>
          <a:lstStyle/>
          <a:p>
            <a:pPr algn="r" fontAlgn="auto">
              <a:spcAft>
                <a:spcPts val="0"/>
              </a:spcAft>
              <a:buFont typeface="Wingdings"/>
              <a:buNone/>
              <a:defRPr/>
            </a:pPr>
            <a:r>
              <a:rPr lang="mn-MN" dirty="0" smtClean="0">
                <a:solidFill>
                  <a:schemeClr val="accent2">
                    <a:lumMod val="40000"/>
                    <a:lumOff val="60000"/>
                  </a:schemeClr>
                </a:solidFill>
                <a:effectLst>
                  <a:reflection blurRad="6350" stA="60000" endA="900" endPos="60000" dist="29997" dir="5400000" sy="-100000" algn="bl" rotWithShape="0"/>
                </a:effectLst>
                <a:latin typeface="Arial" pitchFamily="34" charset="0"/>
                <a:cs typeface="Arial" pitchFamily="34" charset="0"/>
              </a:rPr>
              <a:t>Үйлчлүүлэгчээ хэрхэн худалдан </a:t>
            </a:r>
          </a:p>
          <a:p>
            <a:pPr algn="r" fontAlgn="auto">
              <a:spcAft>
                <a:spcPts val="0"/>
              </a:spcAft>
              <a:buFont typeface="Wingdings"/>
              <a:buNone/>
              <a:defRPr/>
            </a:pPr>
            <a:r>
              <a:rPr lang="mn-MN" dirty="0" smtClean="0">
                <a:solidFill>
                  <a:schemeClr val="accent2">
                    <a:lumMod val="40000"/>
                    <a:lumOff val="60000"/>
                  </a:schemeClr>
                </a:solidFill>
                <a:effectLst>
                  <a:reflection blurRad="6350" stA="60000" endA="900" endPos="60000" dist="29997" dir="5400000" sy="-100000" algn="bl" rotWithShape="0"/>
                </a:effectLst>
                <a:latin typeface="Arial" pitchFamily="34" charset="0"/>
                <a:cs typeface="Arial" pitchFamily="34" charset="0"/>
              </a:rPr>
              <a:t>авагч болгон хувиргах вэ?</a:t>
            </a:r>
            <a:endParaRPr lang="en-US" dirty="0">
              <a:solidFill>
                <a:schemeClr val="accent2">
                  <a:lumMod val="40000"/>
                  <a:lumOff val="60000"/>
                </a:schemeClr>
              </a:solidFill>
              <a:effectLst>
                <a:reflection blurRad="6350" stA="60000" endA="900" endPos="60000" dist="29997" dir="5400000" sy="-100000" algn="bl" rotWithShape="0"/>
              </a:effectLst>
              <a:latin typeface="Arial" pitchFamily="34" charset="0"/>
              <a:cs typeface="Arial" pitchFamily="34" charset="0"/>
            </a:endParaRPr>
          </a:p>
        </p:txBody>
      </p:sp>
      <p:sp>
        <p:nvSpPr>
          <p:cNvPr id="4" name="Subtitle 2"/>
          <p:cNvSpPr txBox="1">
            <a:spLocks/>
          </p:cNvSpPr>
          <p:nvPr/>
        </p:nvSpPr>
        <p:spPr>
          <a:xfrm>
            <a:off x="2286000" y="6324600"/>
            <a:ext cx="6172200" cy="381000"/>
          </a:xfrm>
          <a:prstGeom prst="rect">
            <a:avLst/>
          </a:prstGeom>
        </p:spPr>
        <p:txBody>
          <a:bodyPr>
            <a:normAutofit/>
          </a:bodyPr>
          <a:lstStyle/>
          <a:p>
            <a:pPr algn="r" fontAlgn="auto">
              <a:spcBef>
                <a:spcPts val="600"/>
              </a:spcBef>
              <a:spcAft>
                <a:spcPts val="0"/>
              </a:spcAft>
              <a:buClr>
                <a:schemeClr val="accent1"/>
              </a:buClr>
              <a:buSzPct val="70000"/>
              <a:buFont typeface="Wingdings"/>
              <a:buNone/>
              <a:defRPr/>
            </a:pPr>
            <a:r>
              <a:rPr lang="mn-MN" sz="1400" b="1" dirty="0" smtClean="0">
                <a:solidFill>
                  <a:schemeClr val="tx2"/>
                </a:solidFill>
                <a:effectLst>
                  <a:reflection blurRad="6350" stA="60000" endA="900" endPos="60000" dist="29997" dir="5400000" sy="-100000" algn="bl" rotWithShape="0"/>
                </a:effectLst>
                <a:cs typeface="Arial" pitchFamily="34" charset="0"/>
              </a:rPr>
              <a:t>Медимпекс </a:t>
            </a:r>
            <a:r>
              <a:rPr lang="mn-MN" sz="1400" b="1" dirty="0">
                <a:solidFill>
                  <a:schemeClr val="tx2"/>
                </a:solidFill>
                <a:effectLst>
                  <a:reflection blurRad="6350" stA="60000" endA="900" endPos="60000" dist="29997" dir="5400000" sy="-100000" algn="bl" rotWithShape="0"/>
                </a:effectLst>
                <a:cs typeface="Arial" pitchFamily="34" charset="0"/>
              </a:rPr>
              <a:t>ХХК-ийн борлуулалтын ажилтнуудад зориулав.</a:t>
            </a:r>
          </a:p>
        </p:txBody>
      </p:sp>
      <p:sp>
        <p:nvSpPr>
          <p:cNvPr id="12293" name="Subtitle 2"/>
          <p:cNvSpPr txBox="1">
            <a:spLocks/>
          </p:cNvSpPr>
          <p:nvPr/>
        </p:nvSpPr>
        <p:spPr bwMode="auto">
          <a:xfrm rot="5400000">
            <a:off x="-2935287" y="3581399"/>
            <a:ext cx="6172200" cy="381001"/>
          </a:xfrm>
          <a:prstGeom prst="rect">
            <a:avLst/>
          </a:prstGeom>
          <a:noFill/>
          <a:ln w="9525">
            <a:noFill/>
            <a:miter lim="800000"/>
            <a:headEnd/>
            <a:tailEnd/>
          </a:ln>
        </p:spPr>
        <p:txBody>
          <a:bodyPr/>
          <a:lstStyle/>
          <a:p>
            <a:pPr algn="r">
              <a:spcBef>
                <a:spcPts val="600"/>
              </a:spcBef>
              <a:buClr>
                <a:schemeClr val="accent1"/>
              </a:buClr>
              <a:buSzPct val="70000"/>
              <a:buFont typeface="Wingdings" pitchFamily="2" charset="2"/>
              <a:buNone/>
            </a:pPr>
            <a:r>
              <a:rPr lang="en-US" sz="1200" dirty="0">
                <a:latin typeface="Times New Roman" pitchFamily="18" charset="0"/>
                <a:cs typeface="Times New Roman" pitchFamily="18" charset="0"/>
              </a:rPr>
              <a:t>All rights reserved © Consulting J LLC. 2007</a:t>
            </a:r>
            <a:endParaRPr lang="mn-MN" sz="1200">
              <a:latin typeface="Times New Roman" pitchFamily="18" charset="0"/>
              <a:cs typeface="Times New Roman" pitchFamily="18" charset="0"/>
            </a:endParaRPr>
          </a:p>
        </p:txBody>
      </p:sp>
    </p:spTree>
  </p:cSld>
  <p:clrMapOvr>
    <a:masterClrMapping/>
  </p:clrMapOvr>
  <p:transition>
    <p:plu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685800"/>
            <a:ext cx="6172200" cy="1894362"/>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r" fontAlgn="auto">
              <a:spcAft>
                <a:spcPts val="0"/>
              </a:spcAft>
              <a:defRPr/>
            </a:pPr>
            <a: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Сургалтын хөтөлбөр</a:t>
            </a:r>
            <a:endParaRPr lang="en-US" sz="5400" cap="none" dirty="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endParaRPr>
          </a:p>
        </p:txBody>
      </p:sp>
      <p:sp>
        <p:nvSpPr>
          <p:cNvPr id="4" name="Subtitle 2"/>
          <p:cNvSpPr txBox="1">
            <a:spLocks/>
          </p:cNvSpPr>
          <p:nvPr/>
        </p:nvSpPr>
        <p:spPr>
          <a:xfrm>
            <a:off x="2286000" y="4876800"/>
            <a:ext cx="6172200" cy="1371600"/>
          </a:xfrm>
          <a:prstGeom prst="rect">
            <a:avLst/>
          </a:prstGeom>
        </p:spPr>
        <p:txBody>
          <a:bodyPr>
            <a:normAutofit fontScale="92500" lnSpcReduction="10000"/>
          </a:bodyPr>
          <a:lstStyle/>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effectLst>
                <a:reflection blurRad="6350" stA="60000" endA="900" endPos="60000" dist="29997" dir="5400000" sy="-100000" algn="bl" rotWithShape="0"/>
              </a:effectLst>
              <a:cs typeface="Arial" pitchFamily="34" charset="0"/>
            </a:endParaRPr>
          </a:p>
          <a:p>
            <a:pPr algn="r" fontAlgn="auto">
              <a:spcBef>
                <a:spcPts val="600"/>
              </a:spcBef>
              <a:spcAft>
                <a:spcPts val="0"/>
              </a:spcAft>
              <a:buClr>
                <a:schemeClr val="accent1"/>
              </a:buClr>
              <a:buSzPct val="70000"/>
              <a:buFont typeface="Wingdings"/>
              <a:buNone/>
              <a:defRPr/>
            </a:pPr>
            <a:r>
              <a:rPr lang="mn-MN" sz="1600" b="1" dirty="0">
                <a:solidFill>
                  <a:schemeClr val="tx2"/>
                </a:solidFill>
                <a:effectLst>
                  <a:reflection blurRad="6350" stA="60000" endA="900" endPos="60000" dist="29997" dir="5400000" sy="-100000" algn="bl" rotWithShape="0"/>
                </a:effectLst>
                <a:cs typeface="Arial" pitchFamily="34" charset="0"/>
              </a:rPr>
              <a:t>“Үйлчилгээний соёл, ёс зүй” сургалт</a:t>
            </a:r>
          </a:p>
          <a:p>
            <a:pPr algn="r" fontAlgn="auto">
              <a:spcBef>
                <a:spcPts val="600"/>
              </a:spcBef>
              <a:spcAft>
                <a:spcPts val="0"/>
              </a:spcAft>
              <a:buClr>
                <a:schemeClr val="accent1"/>
              </a:buClr>
              <a:buSzPct val="70000"/>
              <a:buFont typeface="Wingdings"/>
              <a:buNone/>
              <a:defRPr/>
            </a:pPr>
            <a:r>
              <a:rPr lang="mn-MN" sz="1600" b="1" dirty="0" smtClean="0">
                <a:solidFill>
                  <a:schemeClr val="tx2"/>
                </a:solidFill>
                <a:effectLst>
                  <a:reflection blurRad="6350" stA="60000" endA="900" endPos="60000" dist="29997" dir="5400000" sy="-100000" algn="bl" rotWithShape="0"/>
                </a:effectLst>
                <a:cs typeface="Arial" pitchFamily="34" charset="0"/>
              </a:rPr>
              <a:t>Медимпекс </a:t>
            </a:r>
            <a:r>
              <a:rPr lang="mn-MN" sz="1600" b="1" dirty="0">
                <a:solidFill>
                  <a:schemeClr val="tx2"/>
                </a:solidFill>
                <a:effectLst>
                  <a:reflection blurRad="6350" stA="60000" endA="900" endPos="60000" dist="29997" dir="5400000" sy="-100000" algn="bl" rotWithShape="0"/>
                </a:effectLst>
                <a:cs typeface="Arial" pitchFamily="34" charset="0"/>
              </a:rPr>
              <a:t>ХХК-д зориулав</a:t>
            </a:r>
          </a:p>
        </p:txBody>
      </p:sp>
      <p:sp>
        <p:nvSpPr>
          <p:cNvPr id="13316" name="Subtitle 2"/>
          <p:cNvSpPr txBox="1">
            <a:spLocks/>
          </p:cNvSpPr>
          <p:nvPr/>
        </p:nvSpPr>
        <p:spPr bwMode="auto">
          <a:xfrm rot="5400000">
            <a:off x="-2935287" y="3581399"/>
            <a:ext cx="6172200" cy="381001"/>
          </a:xfrm>
          <a:prstGeom prst="rect">
            <a:avLst/>
          </a:prstGeom>
          <a:noFill/>
          <a:ln w="9525">
            <a:noFill/>
            <a:miter lim="800000"/>
            <a:headEnd/>
            <a:tailEnd/>
          </a:ln>
        </p:spPr>
        <p:txBody>
          <a:bodyPr/>
          <a:lstStyle/>
          <a:p>
            <a:pPr algn="r">
              <a:spcBef>
                <a:spcPts val="600"/>
              </a:spcBef>
              <a:buClr>
                <a:schemeClr val="accent1"/>
              </a:buClr>
              <a:buSzPct val="70000"/>
              <a:buFont typeface="Wingdings" pitchFamily="2" charset="2"/>
              <a:buNone/>
            </a:pPr>
            <a:r>
              <a:rPr lang="en-US" sz="1200" dirty="0">
                <a:latin typeface="Times New Roman" pitchFamily="18" charset="0"/>
                <a:cs typeface="Times New Roman" pitchFamily="18" charset="0"/>
              </a:rPr>
              <a:t> All rights reserved © Consulting J LLC. 2007</a:t>
            </a:r>
            <a:endParaRPr lang="mn-MN" sz="1200">
              <a:latin typeface="Times New Roman" pitchFamily="18" charset="0"/>
              <a:cs typeface="Times New Roman" pitchFamily="18" charset="0"/>
            </a:endParaRPr>
          </a:p>
        </p:txBody>
      </p:sp>
    </p:spTree>
  </p:cSld>
  <p:clrMapOvr>
    <a:masterClrMapping/>
  </p:clrMapOvr>
  <p:transition>
    <p:plu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685800"/>
            <a:ext cx="6781800" cy="1894362"/>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fontAlgn="auto">
              <a:spcAft>
                <a:spcPts val="0"/>
              </a:spcAft>
              <a:defRPr/>
            </a:pPr>
            <a: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Монгол эм импекс концерн</a:t>
            </a:r>
            <a:r>
              <a:rPr lang="en-US"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 </a:t>
            </a:r>
            <a: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гэж </a:t>
            </a:r>
            <a:b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br>
            <a: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хэн бэ?</a:t>
            </a:r>
            <a:endParaRPr lang="en-US" sz="5400" cap="none" dirty="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endParaRPr>
          </a:p>
        </p:txBody>
      </p:sp>
      <p:sp>
        <p:nvSpPr>
          <p:cNvPr id="3" name="Subtitle 2"/>
          <p:cNvSpPr>
            <a:spLocks noGrp="1"/>
          </p:cNvSpPr>
          <p:nvPr>
            <p:ph type="subTitle" idx="1"/>
          </p:nvPr>
        </p:nvSpPr>
        <p:spPr bwMode="hidden">
          <a:xfrm>
            <a:off x="2286000" y="2667000"/>
            <a:ext cx="6172200" cy="1371600"/>
          </a:xfrm>
        </p:spPr>
        <p:txBody>
          <a:bodyPr>
            <a:normAutofit/>
          </a:bodyPr>
          <a:lstStyle/>
          <a:p>
            <a:pPr algn="r" fontAlgn="auto">
              <a:spcAft>
                <a:spcPts val="0"/>
              </a:spcAft>
              <a:buFont typeface="Wingdings"/>
              <a:buNone/>
              <a:defRPr/>
            </a:pP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Бие халаалт</a:t>
            </a:r>
            <a:endParaRPr lang="en-US" dirty="0">
              <a:solidFill>
                <a:schemeClr val="accent1"/>
              </a:solidFill>
              <a:effectLst>
                <a:reflection blurRad="6350" stA="60000" endA="900" endPos="60000" dist="29997" dir="5400000" sy="-100000" algn="bl" rotWithShape="0"/>
              </a:effectLst>
              <a:latin typeface="Arial" pitchFamily="34" charset="0"/>
              <a:cs typeface="Arial" pitchFamily="34" charset="0"/>
            </a:endParaRPr>
          </a:p>
        </p:txBody>
      </p:sp>
      <p:sp>
        <p:nvSpPr>
          <p:cNvPr id="4" name="Subtitle 2"/>
          <p:cNvSpPr txBox="1">
            <a:spLocks/>
          </p:cNvSpPr>
          <p:nvPr/>
        </p:nvSpPr>
        <p:spPr>
          <a:xfrm>
            <a:off x="2286000" y="4876800"/>
            <a:ext cx="6172200" cy="1371600"/>
          </a:xfrm>
          <a:prstGeom prst="rect">
            <a:avLst/>
          </a:prstGeom>
        </p:spPr>
        <p:txBody>
          <a:bodyPr>
            <a:normAutofit fontScale="92500" lnSpcReduction="10000"/>
          </a:bodyPr>
          <a:lstStyle/>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effectLst>
                <a:reflection blurRad="6350" stA="60000" endA="900" endPos="60000" dist="29997" dir="5400000" sy="-100000" algn="bl" rotWithShape="0"/>
              </a:effectLst>
              <a:cs typeface="Arial" pitchFamily="34" charset="0"/>
            </a:endParaRPr>
          </a:p>
          <a:p>
            <a:pPr algn="r" fontAlgn="auto">
              <a:spcBef>
                <a:spcPts val="600"/>
              </a:spcBef>
              <a:spcAft>
                <a:spcPts val="0"/>
              </a:spcAft>
              <a:buClr>
                <a:schemeClr val="accent1"/>
              </a:buClr>
              <a:buSzPct val="70000"/>
              <a:buFont typeface="Wingdings"/>
              <a:buNone/>
              <a:defRPr/>
            </a:pPr>
            <a:r>
              <a:rPr lang="mn-MN" sz="1600" b="1" dirty="0">
                <a:solidFill>
                  <a:schemeClr val="tx2"/>
                </a:solidFill>
                <a:effectLst>
                  <a:reflection blurRad="6350" stA="60000" endA="900" endPos="60000" dist="29997" dir="5400000" sy="-100000" algn="bl" rotWithShape="0"/>
                </a:effectLst>
                <a:cs typeface="Arial" pitchFamily="34" charset="0"/>
              </a:rPr>
              <a:t>“Үйлчилгээний соёл, ёс зүй” сургалт</a:t>
            </a:r>
          </a:p>
          <a:p>
            <a:pPr algn="r" fontAlgn="auto">
              <a:spcBef>
                <a:spcPts val="600"/>
              </a:spcBef>
              <a:spcAft>
                <a:spcPts val="0"/>
              </a:spcAft>
              <a:buClr>
                <a:schemeClr val="accent1"/>
              </a:buClr>
              <a:buSzPct val="70000"/>
              <a:buFont typeface="Wingdings"/>
              <a:buNone/>
              <a:defRPr/>
            </a:pPr>
            <a:r>
              <a:rPr lang="mn-MN" sz="1600" b="1" dirty="0" smtClean="0">
                <a:solidFill>
                  <a:schemeClr val="tx2"/>
                </a:solidFill>
                <a:effectLst>
                  <a:reflection blurRad="6350" stA="60000" endA="900" endPos="60000" dist="29997" dir="5400000" sy="-100000" algn="bl" rotWithShape="0"/>
                </a:effectLst>
                <a:cs typeface="Arial" pitchFamily="34" charset="0"/>
              </a:rPr>
              <a:t>Медимпекс </a:t>
            </a:r>
            <a:r>
              <a:rPr lang="mn-MN" sz="1600" b="1" dirty="0">
                <a:solidFill>
                  <a:schemeClr val="tx2"/>
                </a:solidFill>
                <a:effectLst>
                  <a:reflection blurRad="6350" stA="60000" endA="900" endPos="60000" dist="29997" dir="5400000" sy="-100000" algn="bl" rotWithShape="0"/>
                </a:effectLst>
                <a:cs typeface="Arial" pitchFamily="34" charset="0"/>
              </a:rPr>
              <a:t>ХХК-д зориулав</a:t>
            </a:r>
          </a:p>
        </p:txBody>
      </p:sp>
      <p:sp>
        <p:nvSpPr>
          <p:cNvPr id="17413" name="Subtitle 2"/>
          <p:cNvSpPr txBox="1">
            <a:spLocks/>
          </p:cNvSpPr>
          <p:nvPr/>
        </p:nvSpPr>
        <p:spPr bwMode="auto">
          <a:xfrm rot="5400000">
            <a:off x="-2935287" y="3581399"/>
            <a:ext cx="6172200" cy="381001"/>
          </a:xfrm>
          <a:prstGeom prst="rect">
            <a:avLst/>
          </a:prstGeom>
          <a:noFill/>
          <a:ln w="9525">
            <a:noFill/>
            <a:miter lim="800000"/>
            <a:headEnd/>
            <a:tailEnd/>
          </a:ln>
        </p:spPr>
        <p:txBody>
          <a:bodyPr/>
          <a:lstStyle/>
          <a:p>
            <a:pPr algn="r">
              <a:spcBef>
                <a:spcPts val="600"/>
              </a:spcBef>
              <a:buClr>
                <a:schemeClr val="accent1"/>
              </a:buClr>
              <a:buSzPct val="70000"/>
              <a:buFont typeface="Wingdings" pitchFamily="2" charset="2"/>
              <a:buNone/>
            </a:pPr>
            <a:r>
              <a:rPr lang="en-US" sz="1200" dirty="0">
                <a:latin typeface="Times New Roman" pitchFamily="18" charset="0"/>
                <a:cs typeface="Times New Roman" pitchFamily="18" charset="0"/>
              </a:rPr>
              <a:t>All rights reserved © Consulting J LLC. 2007</a:t>
            </a:r>
            <a:endParaRPr lang="mn-MN" sz="1200">
              <a:latin typeface="Times New Roman" pitchFamily="18" charset="0"/>
              <a:cs typeface="Times New Roman" pitchFamily="18" charset="0"/>
            </a:endParaRPr>
          </a:p>
        </p:txBody>
      </p:sp>
    </p:spTree>
  </p:cSld>
  <p:clrMapOvr>
    <a:masterClrMapping/>
  </p:clrMapOvr>
  <p:transition>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28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just" fontAlgn="auto">
              <a:spcAft>
                <a:spcPts val="0"/>
              </a:spcAft>
              <a:buFont typeface="Wingdings"/>
              <a:buNone/>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Борлуулалтын ажилтан өөрийн борлуулж буй бараа бүтээгдэхүүнтэй холбоотой бүхий л мэдлэгтэй байх ёстой.</a:t>
            </a:r>
          </a:p>
          <a:p>
            <a:pPr marL="0" indent="0" algn="just" fontAlgn="auto">
              <a:spcAft>
                <a:spcPts val="0"/>
              </a:spcAft>
              <a:buFont typeface="Wingdings"/>
              <a:buChar char=""/>
              <a:defRPr/>
            </a:pPr>
            <a:endParaRPr lang="mn-MN" b="1" dirty="0" smtClean="0">
              <a:ln w="11430"/>
              <a:solidFill>
                <a:schemeClr val="accent1"/>
              </a:solidFill>
              <a:effectLst>
                <a:outerShdw blurRad="50800" dist="39000" dir="5460000" algn="tl">
                  <a:srgbClr val="000000">
                    <a:alpha val="38000"/>
                  </a:srgbClr>
                </a:outerShdw>
              </a:effectLst>
              <a:latin typeface="Arial" pitchFamily="34" charset="0"/>
              <a:cs typeface="Arial" pitchFamily="34" charset="0"/>
            </a:endParaRPr>
          </a:p>
          <a:p>
            <a:pPr marL="463550" indent="0" algn="just"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effectLst>
                <a:latin typeface="Arial" pitchFamily="34" charset="0"/>
                <a:cs typeface="Arial" pitchFamily="34" charset="0"/>
              </a:rPr>
              <a:t> Компаний талаарх мэдлэг</a:t>
            </a:r>
          </a:p>
          <a:p>
            <a:pPr marL="463550" indent="0" algn="just"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effectLst>
                <a:latin typeface="Arial" pitchFamily="34" charset="0"/>
                <a:cs typeface="Arial" pitchFamily="34" charset="0"/>
              </a:rPr>
              <a:t> Бүтээгдэхүүний талаарх мэдлэг</a:t>
            </a:r>
          </a:p>
          <a:p>
            <a:pPr marL="463550" indent="0" algn="just"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effectLst>
                <a:latin typeface="Arial" pitchFamily="34" charset="0"/>
                <a:cs typeface="Arial" pitchFamily="34" charset="0"/>
              </a:rPr>
              <a:t> Харилцагчийн талаарх мэдлэг</a:t>
            </a:r>
          </a:p>
          <a:p>
            <a:pPr marL="463550" indent="0" algn="just"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effectLst>
                <a:latin typeface="Arial" pitchFamily="34" charset="0"/>
                <a:cs typeface="Arial" pitchFamily="34" charset="0"/>
              </a:rPr>
              <a:t> Салбар, өрсөлдөөний талаарх мэдлэг</a:t>
            </a:r>
          </a:p>
          <a:p>
            <a:pPr marL="463550" indent="0" algn="just"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effectLst>
                <a:latin typeface="Arial" pitchFamily="34" charset="0"/>
                <a:cs typeface="Arial" pitchFamily="34" charset="0"/>
              </a:rPr>
              <a:t> Бусад олон төрлийн мэдээлэл</a:t>
            </a:r>
          </a:p>
          <a:p>
            <a:pPr marL="0" indent="0" algn="just" fontAlgn="auto">
              <a:spcAft>
                <a:spcPts val="0"/>
              </a:spcAft>
              <a:buFont typeface="Wingdings"/>
              <a:buChar char=""/>
              <a:defRPr/>
            </a:pPr>
            <a:endParaRPr lang="en-US" b="1" dirty="0">
              <a:ln w="11430"/>
              <a:solidFill>
                <a:schemeClr val="accent1"/>
              </a:solidFill>
              <a:effectLst>
                <a:outerShdw blurRad="50800" dist="39000" dir="5460000" algn="tl">
                  <a:srgbClr val="000000">
                    <a:alpha val="38000"/>
                  </a:srgbClr>
                </a:outerShdw>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685800"/>
            <a:ext cx="6172200" cy="1894362"/>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r" fontAlgn="auto">
              <a:spcAft>
                <a:spcPts val="0"/>
              </a:spcAft>
              <a:defRPr/>
            </a:pPr>
            <a: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Үйлчилгээний алтан дүрэм</a:t>
            </a:r>
            <a:endParaRPr lang="en-US" sz="5400" cap="none" dirty="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endParaRPr>
          </a:p>
        </p:txBody>
      </p:sp>
      <p:sp>
        <p:nvSpPr>
          <p:cNvPr id="3" name="Subtitle 2"/>
          <p:cNvSpPr>
            <a:spLocks noGrp="1"/>
          </p:cNvSpPr>
          <p:nvPr>
            <p:ph type="subTitle" idx="1"/>
          </p:nvPr>
        </p:nvSpPr>
        <p:spPr>
          <a:xfrm>
            <a:off x="2286000" y="2667000"/>
            <a:ext cx="6172200" cy="1371600"/>
          </a:xfrm>
        </p:spPr>
        <p:txBody>
          <a:bodyPr>
            <a:normAutofit/>
          </a:bodyPr>
          <a:lstStyle/>
          <a:p>
            <a:pPr algn="r" fontAlgn="auto">
              <a:spcAft>
                <a:spcPts val="0"/>
              </a:spcAft>
              <a:buFont typeface="Wingdings"/>
              <a:buNone/>
              <a:defRPr/>
            </a:pP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Өнгөрсөн зууны формаль дүрэм</a:t>
            </a:r>
            <a:endParaRPr lang="en-US" dirty="0">
              <a:solidFill>
                <a:schemeClr val="accent1"/>
              </a:solidFill>
              <a:effectLst>
                <a:reflection blurRad="6350" stA="60000" endA="900" endPos="60000" dist="29997" dir="5400000" sy="-100000" algn="bl" rotWithShape="0"/>
              </a:effectLst>
              <a:latin typeface="Arial" pitchFamily="34" charset="0"/>
              <a:cs typeface="Arial" pitchFamily="34" charset="0"/>
            </a:endParaRPr>
          </a:p>
        </p:txBody>
      </p:sp>
      <p:sp>
        <p:nvSpPr>
          <p:cNvPr id="4" name="Subtitle 2"/>
          <p:cNvSpPr txBox="1">
            <a:spLocks/>
          </p:cNvSpPr>
          <p:nvPr/>
        </p:nvSpPr>
        <p:spPr>
          <a:xfrm>
            <a:off x="2286000" y="4876800"/>
            <a:ext cx="6172200" cy="1371600"/>
          </a:xfrm>
          <a:prstGeom prst="rect">
            <a:avLst/>
          </a:prstGeom>
        </p:spPr>
        <p:txBody>
          <a:bodyPr>
            <a:normAutofit fontScale="92500" lnSpcReduction="10000"/>
          </a:bodyPr>
          <a:lstStyle/>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effectLst>
                <a:reflection blurRad="6350" stA="60000" endA="900" endPos="60000" dist="29997" dir="5400000" sy="-100000" algn="bl" rotWithShape="0"/>
              </a:effectLst>
              <a:cs typeface="Arial" pitchFamily="34" charset="0"/>
            </a:endParaRPr>
          </a:p>
          <a:p>
            <a:pPr algn="r" fontAlgn="auto">
              <a:spcBef>
                <a:spcPts val="600"/>
              </a:spcBef>
              <a:spcAft>
                <a:spcPts val="0"/>
              </a:spcAft>
              <a:buClr>
                <a:schemeClr val="accent1"/>
              </a:buClr>
              <a:buSzPct val="70000"/>
              <a:buFont typeface="Wingdings"/>
              <a:buNone/>
              <a:defRPr/>
            </a:pPr>
            <a:r>
              <a:rPr lang="mn-MN" sz="1600" b="1" dirty="0">
                <a:solidFill>
                  <a:schemeClr val="tx2"/>
                </a:solidFill>
                <a:effectLst>
                  <a:reflection blurRad="6350" stA="60000" endA="900" endPos="60000" dist="29997" dir="5400000" sy="-100000" algn="bl" rotWithShape="0"/>
                </a:effectLst>
                <a:cs typeface="Arial" pitchFamily="34" charset="0"/>
              </a:rPr>
              <a:t>“Үйлчилгээний соёл, ёс зүй” сургалт</a:t>
            </a:r>
          </a:p>
          <a:p>
            <a:pPr algn="r" fontAlgn="auto">
              <a:spcBef>
                <a:spcPts val="600"/>
              </a:spcBef>
              <a:spcAft>
                <a:spcPts val="0"/>
              </a:spcAft>
              <a:buClr>
                <a:schemeClr val="accent1"/>
              </a:buClr>
              <a:buSzPct val="70000"/>
              <a:buFont typeface="Wingdings"/>
              <a:buNone/>
              <a:defRPr/>
            </a:pPr>
            <a:r>
              <a:rPr lang="mn-MN" sz="1600" b="1" dirty="0" smtClean="0">
                <a:solidFill>
                  <a:schemeClr val="tx2"/>
                </a:solidFill>
                <a:effectLst>
                  <a:reflection blurRad="6350" stA="60000" endA="900" endPos="60000" dist="29997" dir="5400000" sy="-100000" algn="bl" rotWithShape="0"/>
                </a:effectLst>
                <a:cs typeface="Arial" pitchFamily="34" charset="0"/>
              </a:rPr>
              <a:t>Медимпекс </a:t>
            </a:r>
            <a:r>
              <a:rPr lang="mn-MN" sz="1600" b="1" dirty="0">
                <a:solidFill>
                  <a:schemeClr val="tx2"/>
                </a:solidFill>
                <a:effectLst>
                  <a:reflection blurRad="6350" stA="60000" endA="900" endPos="60000" dist="29997" dir="5400000" sy="-100000" algn="bl" rotWithShape="0"/>
                </a:effectLst>
                <a:cs typeface="Arial" pitchFamily="34" charset="0"/>
              </a:rPr>
              <a:t>ХХК-д зориулав</a:t>
            </a:r>
          </a:p>
        </p:txBody>
      </p:sp>
      <p:sp>
        <p:nvSpPr>
          <p:cNvPr id="19461" name="Subtitle 2"/>
          <p:cNvSpPr txBox="1">
            <a:spLocks/>
          </p:cNvSpPr>
          <p:nvPr/>
        </p:nvSpPr>
        <p:spPr bwMode="auto">
          <a:xfrm rot="5400000">
            <a:off x="-2935287" y="3581399"/>
            <a:ext cx="6172200" cy="381001"/>
          </a:xfrm>
          <a:prstGeom prst="rect">
            <a:avLst/>
          </a:prstGeom>
          <a:noFill/>
          <a:ln w="9525">
            <a:noFill/>
            <a:miter lim="800000"/>
            <a:headEnd/>
            <a:tailEnd/>
          </a:ln>
        </p:spPr>
        <p:txBody>
          <a:bodyPr/>
          <a:lstStyle/>
          <a:p>
            <a:pPr algn="r">
              <a:spcBef>
                <a:spcPts val="600"/>
              </a:spcBef>
              <a:buClr>
                <a:schemeClr val="accent1"/>
              </a:buClr>
              <a:buSzPct val="70000"/>
              <a:buFont typeface="Wingdings" pitchFamily="2" charset="2"/>
              <a:buNone/>
            </a:pPr>
            <a:r>
              <a:rPr lang="en-US" sz="1200" dirty="0">
                <a:latin typeface="Times New Roman" pitchFamily="18" charset="0"/>
                <a:cs typeface="Times New Roman" pitchFamily="18" charset="0"/>
              </a:rPr>
              <a:t>All rights reserved © Consulting J LLC. 2007</a:t>
            </a:r>
            <a:endParaRPr lang="mn-MN" sz="1200">
              <a:latin typeface="Times New Roman" pitchFamily="18" charset="0"/>
              <a:cs typeface="Times New Roman" pitchFamily="18" charset="0"/>
            </a:endParaRPr>
          </a:p>
        </p:txBody>
      </p:sp>
    </p:spTree>
  </p:cSld>
  <p:clrMapOvr>
    <a:masterClrMapping/>
  </p:clrMapOvr>
  <p:transition>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1371600" indent="-457200" fontAlgn="auto">
              <a:spcAft>
                <a:spcPts val="0"/>
              </a:spcAft>
              <a:buFont typeface="+mj-lt"/>
              <a:buAutoNum type="arabicPeriod"/>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1371600" indent="-457200" fontAlgn="auto">
              <a:spcAft>
                <a:spcPts val="0"/>
              </a:spcAft>
              <a:buFont typeface="+mj-lt"/>
              <a:buAutoNum type="arabicPeriod"/>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 миний зочин</a:t>
            </a:r>
          </a:p>
          <a:p>
            <a:pPr marL="1371600" indent="-457200" fontAlgn="auto">
              <a:spcAft>
                <a:spcPts val="0"/>
              </a:spcAft>
              <a:buFont typeface="+mj-lt"/>
              <a:buAutoNum type="arabicPeriod"/>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Зочинтойгоо мэндэл</a:t>
            </a:r>
          </a:p>
          <a:p>
            <a:pPr marL="1371600" indent="-457200" fontAlgn="auto">
              <a:spcAft>
                <a:spcPts val="0"/>
              </a:spcAft>
              <a:buFont typeface="+mj-lt"/>
              <a:buAutoNum type="arabicPeriod"/>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Зочноо хүндэл</a:t>
            </a:r>
          </a:p>
          <a:p>
            <a:pPr marL="1371600" indent="-457200" fontAlgn="auto">
              <a:spcAft>
                <a:spcPts val="0"/>
              </a:spcAft>
              <a:buFont typeface="+mj-lt"/>
              <a:buAutoNum type="arabicPeriod"/>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Зочноо сонс </a:t>
            </a:r>
          </a:p>
          <a:p>
            <a:pPr marL="1371600" indent="-457200" fontAlgn="auto">
              <a:spcAft>
                <a:spcPts val="0"/>
              </a:spcAft>
              <a:buFont typeface="+mj-lt"/>
              <a:buAutoNum type="arabicPeriod"/>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Үйлчилсэн шиг </a:t>
            </a: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a:t>
            </a: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1371600" indent="-457200" fontAlgn="auto">
              <a:spcAft>
                <a:spcPts val="0"/>
              </a:spcAft>
              <a:buFont typeface="+mj-lt"/>
              <a:buAutoNum type="arabicPeriod"/>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Баярласан талархснаа илэрхийл</a:t>
            </a:r>
          </a:p>
        </p:txBody>
      </p:sp>
      <p:grpSp>
        <p:nvGrpSpPr>
          <p:cNvPr id="4" name="Group 12"/>
          <p:cNvGrpSpPr>
            <a:grpSpLocks/>
          </p:cNvGrpSpPr>
          <p:nvPr/>
        </p:nvGrpSpPr>
        <p:grpSpPr bwMode="auto">
          <a:xfrm>
            <a:off x="1828800" y="1752600"/>
            <a:ext cx="5257800" cy="4572000"/>
            <a:chOff x="1828800" y="1752600"/>
            <a:chExt cx="5257800" cy="4572000"/>
          </a:xfrm>
        </p:grpSpPr>
        <p:cxnSp>
          <p:nvCxnSpPr>
            <p:cNvPr id="5" name="Straight Connector 4"/>
            <p:cNvCxnSpPr/>
            <p:nvPr/>
          </p:nvCxnSpPr>
          <p:spPr>
            <a:xfrm>
              <a:off x="1828800" y="1828800"/>
              <a:ext cx="5257800" cy="4495800"/>
            </a:xfrm>
            <a:prstGeom prst="line">
              <a:avLst/>
            </a:prstGeom>
            <a:ln w="127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flipV="1">
              <a:off x="1981200" y="1752600"/>
              <a:ext cx="4876800" cy="4572000"/>
            </a:xfrm>
            <a:prstGeom prst="line">
              <a:avLst/>
            </a:prstGeom>
            <a:ln w="127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6350" indent="-6350" algn="ctr" fontAlgn="auto">
              <a:spcAft>
                <a:spcPts val="0"/>
              </a:spcAft>
              <a:buFont typeface="Wingdings"/>
              <a:buNone/>
              <a:defRPr/>
            </a:pPr>
            <a:endParaRPr lang="mn-MN"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БИДЭНД ХУУЧНЫ НОМЛОЛ ХЭРЭГГҮЙ. </a:t>
            </a:r>
          </a:p>
          <a:p>
            <a:pPr marL="6350" indent="-635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БИД ӨӨРИЙН БИЗНЕСТ ТОХИРСОН ӨӨРИЙН ГЭСЭН ОРЧИН ҮЕИЙН ШИНЭЛЭГ ДҮРМИЙГ МӨРДӨН АЖИЛЛАНА. </a:t>
            </a:r>
            <a:endPar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endPar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6350" indent="-6350" algn="ctr" fontAlgn="auto">
              <a:spcAft>
                <a:spcPts val="0"/>
              </a:spcAft>
              <a:buFont typeface="Wingdings"/>
              <a:buNone/>
              <a:defRPr/>
            </a:pPr>
            <a:endParaRPr lang="mn-MN"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БИД ЗОЧИНДОО ЗӨВХӨН “САЙХАН” ҮЙЛЧИЛЖ САЙХАН СЭТГЭГДЭЛ ҮЛДЭЭХИЙН ТӨЛӨӨ АЖИЛЛАДАГГҮЙ</a:t>
            </a:r>
            <a:r>
              <a:rPr lang="en-US"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p>
          <a:p>
            <a:pPr marL="6350" indent="-6350" algn="ctr" fontAlgn="auto">
              <a:spcAft>
                <a:spcPts val="0"/>
              </a:spcAft>
              <a:buFont typeface="Wingdings"/>
              <a:buNone/>
              <a:defRPr/>
            </a:pPr>
            <a:endParaRPr lang="mn-MN" sz="4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БИД БОРЛУУЛАЛТЫНХАН</a:t>
            </a:r>
            <a:r>
              <a:rPr lang="en-US"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endPar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endPar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6350" indent="-6350" algn="ctr" fontAlgn="auto">
              <a:spcAft>
                <a:spcPts val="0"/>
              </a:spcAft>
              <a:buFont typeface="Wingdings"/>
              <a:buNone/>
              <a:defRPr/>
            </a:pPr>
            <a:endPar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БИДЭНД ЗҮГЭЭР НЭГ ЗОЧИН БУС ГАРТАА МЕДИМПЕКС ТОР БАРЬСАН ХУДАЛДАН АВАГЧ ГЭХ НЬ ИЛҮҮ ОЙР ДОТНО СОНСОГДДОГ</a:t>
            </a:r>
            <a:endPar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ЯАГААД ГЭВЭЛ</a:t>
            </a:r>
            <a:endParaRPr lang="en-US"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БИД БОРЛУУЛАЛТЫНХАН</a:t>
            </a:r>
            <a:r>
              <a:rPr lang="en-US"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endPar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endPar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6350" indent="-6350" algn="ctr" fontAlgn="auto">
              <a:spcAft>
                <a:spcPts val="0"/>
              </a:spcAft>
              <a:buFont typeface="Wingdings"/>
              <a:buNone/>
              <a:defRPr/>
            </a:pPr>
            <a:endPar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БИД ЗОЧИН БҮРИЙГ ХУДАЛДАН АВАГЧ БОЛГОН ХУВИРГАХЫН ТӨЛӨӨ АЖИЛЛАДАГ.</a:t>
            </a:r>
            <a:endPar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УЧИР НЬ</a:t>
            </a:r>
            <a:endParaRPr lang="en-US"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БИД БОРЛУУЛАЛТЫНХАН</a:t>
            </a:r>
            <a:r>
              <a:rPr lang="en-US"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endPar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endPar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28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pic>
        <p:nvPicPr>
          <p:cNvPr id="141318" name="Picture 6" descr="http://www.fotosearch.com/bthumb/BLD/BLD031/BLD060718.jpg"/>
          <p:cNvPicPr>
            <a:picLocks noChangeAspect="1" noChangeArrowheads="1"/>
          </p:cNvPicPr>
          <p:nvPr/>
        </p:nvPicPr>
        <p:blipFill>
          <a:blip r:embed="rId2"/>
          <a:srcRect/>
          <a:stretch>
            <a:fillRect/>
          </a:stretch>
        </p:blipFill>
        <p:spPr bwMode="auto">
          <a:xfrm>
            <a:off x="4191000" y="1752600"/>
            <a:ext cx="3657600" cy="4783018"/>
          </a:xfrm>
          <a:prstGeom prst="rect">
            <a:avLst/>
          </a:prstGeom>
          <a:noFill/>
        </p:spPr>
      </p:pic>
      <p:pic>
        <p:nvPicPr>
          <p:cNvPr id="141320" name="Picture 8" descr="http://www.fotosearch.com/bthumb/BLD/BLD011/jp2006_0003222.jpg"/>
          <p:cNvPicPr>
            <a:picLocks noChangeAspect="1" noChangeArrowheads="1"/>
          </p:cNvPicPr>
          <p:nvPr/>
        </p:nvPicPr>
        <p:blipFill>
          <a:blip r:embed="rId3"/>
          <a:srcRect/>
          <a:stretch>
            <a:fillRect/>
          </a:stretch>
        </p:blipFill>
        <p:spPr bwMode="auto">
          <a:xfrm>
            <a:off x="685800" y="1780029"/>
            <a:ext cx="3505200" cy="4767075"/>
          </a:xfrm>
          <a:prstGeom prst="rect">
            <a:avLst/>
          </a:prstGeom>
          <a:noFill/>
        </p:spPr>
      </p:pic>
    </p:spTree>
  </p:cSld>
  <p:clrMapOvr>
    <a:masterClrMapping/>
  </p:clrMapOvr>
  <p:transition>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fontScale="925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p>
            <a:pPr marL="6350" indent="-6350" algn="ctr" fontAlgn="auto">
              <a:spcAft>
                <a:spcPts val="0"/>
              </a:spcAft>
              <a:buFont typeface="Wingdings"/>
              <a:buNone/>
              <a:defRPr/>
            </a:pPr>
            <a:endParaRPr lang="mn-MN" sz="20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БИД</a:t>
            </a:r>
          </a:p>
          <a:p>
            <a:pPr marL="6350" indent="-6350" algn="ctr" fontAlgn="auto">
              <a:spcAft>
                <a:spcPts val="0"/>
              </a:spcAft>
              <a:buFont typeface="Wingdings"/>
              <a:buNone/>
              <a:defRPr/>
            </a:pPr>
            <a:endParaRPr lang="mn-MN" sz="1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МЕДИМПЕКС-ИЙГ</a:t>
            </a:r>
            <a:r>
              <a:rPr lang="ru-RU"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a:t>
            </a: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ХАРИЛЦАГЧ,</a:t>
            </a:r>
          </a:p>
          <a:p>
            <a:pPr marL="6350" indent="-6350"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ХЭРЭГЛЭГЧИЙН СОНГОЛТ БОЛГОНО</a:t>
            </a:r>
            <a:endParaRPr lang="en-US"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МЭДЭЭЖ</a:t>
            </a:r>
            <a:endParaRPr lang="en-US"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r>
              <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БИД БОРЛУУЛАЛТЫНХАН</a:t>
            </a:r>
            <a:r>
              <a:rPr lang="en-US"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endPar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350" indent="-6350" algn="ctr" fontAlgn="auto">
              <a:spcAft>
                <a:spcPts val="0"/>
              </a:spcAft>
              <a:buFont typeface="Wingdings"/>
              <a:buNone/>
              <a:defRPr/>
            </a:pPr>
            <a:endParaRPr lang="mn-MN"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685800"/>
            <a:ext cx="6172200" cy="1894362"/>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r" fontAlgn="auto">
              <a:spcAft>
                <a:spcPts val="0"/>
              </a:spcAft>
              <a:defRPr/>
            </a:pPr>
            <a: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Үйлчлүүлэгч </a:t>
            </a:r>
            <a:b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br>
            <a: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гэж хэн бэ?</a:t>
            </a:r>
            <a:endParaRPr lang="en-US" sz="5400" cap="none" dirty="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endParaRPr>
          </a:p>
        </p:txBody>
      </p:sp>
      <p:sp>
        <p:nvSpPr>
          <p:cNvPr id="3" name="Subtitle 2"/>
          <p:cNvSpPr>
            <a:spLocks noGrp="1"/>
          </p:cNvSpPr>
          <p:nvPr>
            <p:ph type="subTitle" idx="1"/>
          </p:nvPr>
        </p:nvSpPr>
        <p:spPr>
          <a:xfrm>
            <a:off x="2286000" y="2667000"/>
            <a:ext cx="6172200" cy="1371600"/>
          </a:xfrm>
        </p:spPr>
        <p:txBody>
          <a:bodyPr>
            <a:normAutofit/>
          </a:bodyPr>
          <a:lstStyle/>
          <a:p>
            <a:pPr algn="r" fontAlgn="auto">
              <a:spcAft>
                <a:spcPts val="0"/>
              </a:spcAft>
              <a:buFont typeface="Wingdings"/>
              <a:buNone/>
              <a:defRPr/>
            </a:pP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Үйлчлүүлэгч гэж хэн бэ?</a:t>
            </a:r>
          </a:p>
          <a:p>
            <a:pPr algn="r" fontAlgn="auto">
              <a:spcAft>
                <a:spcPts val="0"/>
              </a:spcAft>
              <a:buFont typeface="Wingdings"/>
              <a:buNone/>
              <a:defRPr/>
            </a:pP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Хэрэглэгч гэж хэн бэ?</a:t>
            </a:r>
          </a:p>
          <a:p>
            <a:pPr algn="r" fontAlgn="auto">
              <a:spcAft>
                <a:spcPts val="0"/>
              </a:spcAft>
              <a:buFont typeface="Wingdings"/>
              <a:buNone/>
              <a:defRPr/>
            </a:pP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Худалдан авагч гэж хэн бэ?</a:t>
            </a:r>
            <a:endParaRPr lang="en-US" dirty="0">
              <a:solidFill>
                <a:schemeClr val="accent1"/>
              </a:solidFill>
              <a:effectLst>
                <a:reflection blurRad="6350" stA="60000" endA="900" endPos="60000" dist="29997" dir="5400000" sy="-100000" algn="bl" rotWithShape="0"/>
              </a:effectLst>
              <a:latin typeface="Arial" pitchFamily="34" charset="0"/>
              <a:cs typeface="Arial" pitchFamily="34" charset="0"/>
            </a:endParaRPr>
          </a:p>
        </p:txBody>
      </p:sp>
      <p:sp>
        <p:nvSpPr>
          <p:cNvPr id="4" name="Subtitle 2"/>
          <p:cNvSpPr txBox="1">
            <a:spLocks/>
          </p:cNvSpPr>
          <p:nvPr/>
        </p:nvSpPr>
        <p:spPr>
          <a:xfrm>
            <a:off x="2286000" y="4876800"/>
            <a:ext cx="6172200" cy="1371600"/>
          </a:xfrm>
          <a:prstGeom prst="rect">
            <a:avLst/>
          </a:prstGeom>
        </p:spPr>
        <p:txBody>
          <a:bodyPr>
            <a:normAutofit fontScale="92500" lnSpcReduction="10000"/>
          </a:bodyPr>
          <a:lstStyle/>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effectLst>
                <a:reflection blurRad="6350" stA="60000" endA="900" endPos="60000" dist="29997" dir="5400000" sy="-100000" algn="bl" rotWithShape="0"/>
              </a:effectLst>
              <a:cs typeface="Arial" pitchFamily="34" charset="0"/>
            </a:endParaRPr>
          </a:p>
          <a:p>
            <a:pPr algn="r" fontAlgn="auto">
              <a:spcBef>
                <a:spcPts val="600"/>
              </a:spcBef>
              <a:spcAft>
                <a:spcPts val="0"/>
              </a:spcAft>
              <a:buClr>
                <a:schemeClr val="accent1"/>
              </a:buClr>
              <a:buSzPct val="70000"/>
              <a:buFont typeface="Wingdings"/>
              <a:buNone/>
              <a:defRPr/>
            </a:pPr>
            <a:r>
              <a:rPr lang="mn-MN" sz="1600" b="1" dirty="0">
                <a:solidFill>
                  <a:schemeClr val="tx2"/>
                </a:solidFill>
                <a:effectLst>
                  <a:reflection blurRad="6350" stA="60000" endA="900" endPos="60000" dist="29997" dir="5400000" sy="-100000" algn="bl" rotWithShape="0"/>
                </a:effectLst>
                <a:cs typeface="Arial" pitchFamily="34" charset="0"/>
              </a:rPr>
              <a:t>“Үйлчилгээний соёл, ёс зүй” сургалт</a:t>
            </a:r>
          </a:p>
          <a:p>
            <a:pPr algn="r" fontAlgn="auto">
              <a:spcBef>
                <a:spcPts val="600"/>
              </a:spcBef>
              <a:spcAft>
                <a:spcPts val="0"/>
              </a:spcAft>
              <a:buClr>
                <a:schemeClr val="accent1"/>
              </a:buClr>
              <a:buSzPct val="70000"/>
              <a:buFont typeface="Wingdings"/>
              <a:buNone/>
              <a:defRPr/>
            </a:pPr>
            <a:r>
              <a:rPr lang="mn-MN" sz="1600" b="1" dirty="0" smtClean="0">
                <a:solidFill>
                  <a:schemeClr val="tx2"/>
                </a:solidFill>
                <a:effectLst>
                  <a:reflection blurRad="6350" stA="60000" endA="900" endPos="60000" dist="29997" dir="5400000" sy="-100000" algn="bl" rotWithShape="0"/>
                </a:effectLst>
                <a:cs typeface="Arial" pitchFamily="34" charset="0"/>
              </a:rPr>
              <a:t>Медимпекс </a:t>
            </a:r>
            <a:r>
              <a:rPr lang="mn-MN" sz="1600" b="1" dirty="0">
                <a:solidFill>
                  <a:schemeClr val="tx2"/>
                </a:solidFill>
                <a:effectLst>
                  <a:reflection blurRad="6350" stA="60000" endA="900" endPos="60000" dist="29997" dir="5400000" sy="-100000" algn="bl" rotWithShape="0"/>
                </a:effectLst>
                <a:cs typeface="Arial" pitchFamily="34" charset="0"/>
              </a:rPr>
              <a:t>ХХК-д зориулав</a:t>
            </a:r>
          </a:p>
        </p:txBody>
      </p:sp>
      <p:sp>
        <p:nvSpPr>
          <p:cNvPr id="27653" name="Subtitle 2"/>
          <p:cNvSpPr txBox="1">
            <a:spLocks/>
          </p:cNvSpPr>
          <p:nvPr/>
        </p:nvSpPr>
        <p:spPr bwMode="auto">
          <a:xfrm rot="5400000">
            <a:off x="-2935287" y="3581399"/>
            <a:ext cx="6172200" cy="381001"/>
          </a:xfrm>
          <a:prstGeom prst="rect">
            <a:avLst/>
          </a:prstGeom>
          <a:noFill/>
          <a:ln w="9525">
            <a:noFill/>
            <a:miter lim="800000"/>
            <a:headEnd/>
            <a:tailEnd/>
          </a:ln>
        </p:spPr>
        <p:txBody>
          <a:bodyPr/>
          <a:lstStyle/>
          <a:p>
            <a:pPr algn="r">
              <a:spcBef>
                <a:spcPts val="600"/>
              </a:spcBef>
              <a:buClr>
                <a:schemeClr val="accent1"/>
              </a:buClr>
              <a:buSzPct val="70000"/>
              <a:buFont typeface="Wingdings" pitchFamily="2" charset="2"/>
              <a:buNone/>
            </a:pPr>
            <a:r>
              <a:rPr lang="en-US" sz="1200" dirty="0">
                <a:latin typeface="Times New Roman" pitchFamily="18" charset="0"/>
                <a:cs typeface="Times New Roman" pitchFamily="18" charset="0"/>
              </a:rPr>
              <a:t>All rights reserved © Consulting J LLC. 2007</a:t>
            </a:r>
            <a:endParaRPr lang="mn-MN" sz="1200">
              <a:latin typeface="Times New Roman" pitchFamily="18" charset="0"/>
              <a:cs typeface="Times New Roman" pitchFamily="18" charset="0"/>
            </a:endParaRPr>
          </a:p>
        </p:txBody>
      </p:sp>
    </p:spTree>
  </p:cSld>
  <p:clrMapOvr>
    <a:masterClrMapping/>
  </p:clrMapOvr>
  <p:transition>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1828800" indent="-457200" fontAlgn="auto">
              <a:spcAft>
                <a:spcPts val="0"/>
              </a:spcAft>
              <a:buFont typeface="+mj-lt"/>
              <a:buAutoNum type="arabicPeriod"/>
              <a:defRPr/>
            </a:pPr>
            <a:endParaRPr lang="mn-MN"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1828800" indent="-457200" fontAlgn="auto">
              <a:spcAft>
                <a:spcPts val="0"/>
              </a:spcAft>
              <a:buFont typeface="Wingdings"/>
              <a:buNone/>
              <a:defRPr/>
            </a:pPr>
            <a:endParaRPr lang="mn-MN"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1606550" indent="-457200" fontAlgn="auto">
              <a:spcAft>
                <a:spcPts val="0"/>
              </a:spcAft>
              <a:buFont typeface="+mj-lt"/>
              <a:buAutoNum type="arabicPeriod"/>
              <a:defRPr/>
            </a:pPr>
            <a:endParaRPr lang="mn-MN"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1371600" indent="-457200" fontAlgn="auto">
              <a:spcAft>
                <a:spcPts val="0"/>
              </a:spcAft>
              <a:buFont typeface="+mj-lt"/>
              <a:buAutoNum type="arabicPeriod"/>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 гэж хэн бэ?</a:t>
            </a:r>
          </a:p>
          <a:p>
            <a:pPr marL="1371600" indent="-457200" fontAlgn="auto">
              <a:spcAft>
                <a:spcPts val="0"/>
              </a:spcAft>
              <a:buFont typeface="+mj-lt"/>
              <a:buAutoNum type="arabicPeriod"/>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Хэрэглэгч гэж хэн бэ?</a:t>
            </a:r>
          </a:p>
          <a:p>
            <a:pPr marL="1371600" indent="-457200" fontAlgn="auto">
              <a:spcAft>
                <a:spcPts val="0"/>
              </a:spcAft>
              <a:buFont typeface="+mj-lt"/>
              <a:buAutoNum type="arabicPeriod"/>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Худалдан авагч гэж хэн бэ?</a:t>
            </a:r>
          </a:p>
          <a:p>
            <a:pPr marL="1371600" indent="-457200" fontAlgn="auto">
              <a:spcAft>
                <a:spcPts val="0"/>
              </a:spcAft>
              <a:buFont typeface="+mj-lt"/>
              <a:buAutoNum type="arabicPeriod"/>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Харилцагч гэж хэн бэ</a:t>
            </a:r>
            <a:r>
              <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pic>
        <p:nvPicPr>
          <p:cNvPr id="29704" name="Picture 8" descr="http://www.fotosearch.com/bthumb/SPS/SPS500/1042-2563A.jpg"/>
          <p:cNvPicPr>
            <a:picLocks noChangeAspect="1" noChangeArrowheads="1"/>
          </p:cNvPicPr>
          <p:nvPr/>
        </p:nvPicPr>
        <p:blipFill>
          <a:blip r:embed="rId3"/>
          <a:srcRect/>
          <a:stretch>
            <a:fillRect/>
          </a:stretch>
        </p:blipFill>
        <p:spPr bwMode="auto">
          <a:xfrm>
            <a:off x="990599" y="1600200"/>
            <a:ext cx="3657601" cy="3810000"/>
          </a:xfrm>
          <a:prstGeom prst="rect">
            <a:avLst/>
          </a:prstGeom>
          <a:noFill/>
        </p:spPr>
      </p:pic>
      <p:pic>
        <p:nvPicPr>
          <p:cNvPr id="29706" name="Picture 10" descr="http://www.fotosearch.com/bthumb/BLD/BLD028/BLD055915.jpg"/>
          <p:cNvPicPr>
            <a:picLocks noChangeAspect="1" noChangeArrowheads="1"/>
          </p:cNvPicPr>
          <p:nvPr/>
        </p:nvPicPr>
        <p:blipFill>
          <a:blip r:embed="rId4"/>
          <a:srcRect/>
          <a:stretch>
            <a:fillRect/>
          </a:stretch>
        </p:blipFill>
        <p:spPr bwMode="auto">
          <a:xfrm>
            <a:off x="4572000" y="1600200"/>
            <a:ext cx="3897660" cy="3810000"/>
          </a:xfrm>
          <a:prstGeom prst="rect">
            <a:avLst/>
          </a:prstGeom>
          <a:noFill/>
        </p:spPr>
      </p:pic>
    </p:spTree>
  </p:cSld>
  <p:clrMapOvr>
    <a:masterClrMapping/>
  </p:clrMapOvr>
  <p:transition>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 гэж хэн бэ?</a:t>
            </a: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Энэ тохиолдолд</a:t>
            </a: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 = Зочин</a:t>
            </a:r>
          </a:p>
        </p:txBody>
      </p:sp>
    </p:spTree>
  </p:cSld>
  <p:clrMapOvr>
    <a:masterClrMapping/>
  </p:clrMapOvr>
  <p:transition>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 гэж хэн бэ?</a:t>
            </a: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Хүн бүр </a:t>
            </a:r>
            <a:r>
              <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“Surfing” </a:t>
            </a: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хийдэг</a:t>
            </a:r>
          </a:p>
          <a:p>
            <a:pPr marL="0" indent="0" algn="ctr" fontAlgn="auto">
              <a:spcAft>
                <a:spcPts val="0"/>
              </a:spcAft>
              <a:buFont typeface="Wingdings"/>
              <a:buNone/>
              <a:defRPr/>
            </a:pPr>
            <a:r>
              <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интернэтээр, далайн </a:t>
            </a: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давалгаагаар, дэлгүүрээр, </a:t>
            </a: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гудамж талбайгаар гэх мэт</a:t>
            </a:r>
            <a:r>
              <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 гэж хэн бэ?</a:t>
            </a: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Нөгөө талаас бид түүнийг манай дэлгүүрийн зочин гэж нэрлэдэг. Үйлчлүүлэгч хэрэглэгч ч тэр, худалдан авагч ч тэр биш байж болно. Магадгүй цаг нөхцөөх гэж орж ирсэн хүн ч байж магад???</a:t>
            </a: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 нь 2 янз байдаг:</a:t>
            </a:r>
          </a:p>
          <a:p>
            <a:pPr marL="0" indent="0" algn="just"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971550" indent="-514350" algn="just"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1. Өөртөө итгэлгүй үйлчлүүлэгч</a:t>
            </a:r>
          </a:p>
          <a:p>
            <a:pPr marL="971550" indent="-514350" algn="just" fontAlgn="auto">
              <a:spcAft>
                <a:spcPts val="0"/>
              </a:spcAft>
              <a:buFont typeface="Wingdings"/>
              <a:buNone/>
              <a:defRPr/>
            </a:pPr>
            <a:r>
              <a:rPr lang="mn-MN" sz="29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a:t>
            </a:r>
            <a:r>
              <a:rPr lang="en-US" sz="29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r>
              <a:rPr lang="mn-MN" sz="29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эргэлзсэн зан төлөв</a:t>
            </a:r>
            <a:r>
              <a:rPr lang="en-US" sz="29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endParaRPr lang="mn-MN" sz="29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971550" indent="-514350"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2. Өөртөө итгэлтэй үйлчлүүлэгч</a:t>
            </a:r>
          </a:p>
          <a:p>
            <a:pPr marL="971550" lvl="1" indent="-514350" fontAlgn="auto">
              <a:spcBef>
                <a:spcPts val="600"/>
              </a:spcBef>
              <a:spcAft>
                <a:spcPts val="0"/>
              </a:spcAft>
              <a:buSzPct val="70000"/>
              <a:buFont typeface="Wingdings 2"/>
              <a:buNone/>
              <a:defRPr/>
            </a:pPr>
            <a:r>
              <a:rPr lang="mn-MN" sz="29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a:t>
            </a:r>
            <a:r>
              <a:rPr lang="en-US" sz="29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r>
              <a:rPr lang="mn-MN" sz="29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өөрийн зорилготой</a:t>
            </a:r>
            <a:r>
              <a:rPr lang="en-US" sz="29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Хэрэглэгч гэж хэн бэ?</a:t>
            </a:r>
          </a:p>
          <a:p>
            <a:pPr marL="0" indent="0"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 та, таны ах эгч, аав ээж, дүү садан, найз, дарга цэрэг, танил, өрсөлдөгч гээд бүгд байж болно.</a:t>
            </a:r>
          </a:p>
        </p:txBody>
      </p:sp>
    </p:spTree>
  </p:cSld>
  <p:clrMapOvr>
    <a:masterClrMapping/>
  </p:clrMapOvr>
  <p:transition>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0" indent="-45720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Хэрэглэгч гэж хэн бэ?</a:t>
            </a:r>
          </a:p>
          <a:p>
            <a:pPr marL="457200" indent="-45720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Хэрэглэгч гэдэг нь тухайн бараа бүтээгдэхүүнийг </a:t>
            </a:r>
            <a:r>
              <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a:t>
            </a: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хэрэглэж, хадгалагч нэгэн юм. Өөрөөр хэлбэл тухайн хэрэглэгчид зориулж бараа бүтээгдэхүүнийг бүтээдэг билээ. Хэнд зориулан бүтээгдэхүүнийг хийсэн байна тэрээр хэрэглэгч юм.</a:t>
            </a:r>
          </a:p>
          <a:p>
            <a:pPr marL="0" indent="0" algn="just" fontAlgn="auto">
              <a:spcAft>
                <a:spcPts val="0"/>
              </a:spcAft>
              <a:buFont typeface="Wingdings"/>
              <a:buNone/>
              <a:defRPr/>
            </a:pPr>
            <a:endParaRPr lang="mn-MN" sz="2800" b="1" dirty="0" smtClean="0">
              <a:ln w="11430"/>
              <a:solidFill>
                <a:schemeClr val="bg2">
                  <a:lumMod val="50000"/>
                </a:schemeClr>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0" indent="-45720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Худалдан авагч гэж хэн бэ?</a:t>
            </a:r>
          </a:p>
          <a:p>
            <a:pPr marL="457200" indent="-45720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Худалдан авагч гэдэг нь тухайн бараа бүтээгдэхүүний сонголтыг  хийж, худалдан авах “шийдвэр”-ийг гаргаж, бараа бүтээгдэхүүний үнийг төлөгч “түрийвч”-ний эзэн юм.</a:t>
            </a:r>
          </a:p>
          <a:p>
            <a:pPr marL="0" indent="0" algn="just" fontAlgn="auto">
              <a:spcAft>
                <a:spcPts val="0"/>
              </a:spcAft>
              <a:buFont typeface="Wingdings"/>
              <a:buNone/>
              <a:defRPr/>
            </a:pPr>
            <a:endParaRPr lang="mn-MN" sz="2800" b="1" dirty="0" smtClean="0">
              <a:ln w="11430"/>
              <a:solidFill>
                <a:schemeClr val="bg2">
                  <a:lumMod val="50000"/>
                </a:schemeClr>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0" indent="-45720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Худалдан авагч гэж хэн бэ?</a:t>
            </a:r>
          </a:p>
          <a:p>
            <a:pPr marL="457200" indent="-45720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Худалдан авагч бүр хэрэглэгч байх албагүй. </a:t>
            </a: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Үйлчлүүлэгчтэйгээ зөв харилцаж чадвал түүнийг худалдан авагч болгох боломж өндөр бий.</a:t>
            </a:r>
          </a:p>
          <a:p>
            <a:pPr marL="0" indent="0" algn="just" fontAlgn="auto">
              <a:spcAft>
                <a:spcPts val="0"/>
              </a:spcAft>
              <a:buFont typeface="Wingdings"/>
              <a:buNone/>
              <a:defRPr/>
            </a:pPr>
            <a:endParaRPr lang="mn-MN" sz="2800" b="1" dirty="0" smtClean="0">
              <a:ln w="11430"/>
              <a:solidFill>
                <a:schemeClr val="bg2">
                  <a:lumMod val="50000"/>
                </a:schemeClr>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mn-MN"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ҮЙЛЧИЛГЭЭНИЙ СОЁЛ, ЁС ЗҮЙ</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Content Placeholder 2"/>
          <p:cNvSpPr>
            <a:spLocks noGrp="1"/>
          </p:cNvSpPr>
          <p:nvPr>
            <p:ph sz="quarter"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457200" indent="-457200" algn="ctr" fontAlgn="auto">
              <a:spcAft>
                <a:spcPts val="0"/>
              </a:spcAft>
              <a:buFont typeface="Wingdings"/>
              <a:buNone/>
              <a:defRPr/>
            </a:pPr>
            <a:r>
              <a:rPr lang="mn-MN"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Харилцагч гэж хэн бэ?</a:t>
            </a:r>
          </a:p>
          <a:p>
            <a:pPr marL="457200" indent="-457200" algn="ctr" fontAlgn="auto">
              <a:spcAft>
                <a:spcPts val="0"/>
              </a:spcAft>
              <a:buFont typeface="Wingdings"/>
              <a:buNone/>
              <a:defRPr/>
            </a:pPr>
            <a:endParaRPr lang="mn-MN"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p:txBody>
      </p:sp>
      <p:pic>
        <p:nvPicPr>
          <p:cNvPr id="4" name="Picture 4" descr="MCj02339200000[1]"/>
          <p:cNvPicPr>
            <a:picLocks noChangeAspect="1" noChangeArrowheads="1"/>
          </p:cNvPicPr>
          <p:nvPr/>
        </p:nvPicPr>
        <p:blipFill>
          <a:blip r:embed="rId2"/>
          <a:srcRect/>
          <a:stretch>
            <a:fillRect/>
          </a:stretch>
        </p:blipFill>
        <p:spPr bwMode="auto">
          <a:xfrm>
            <a:off x="381000" y="1828800"/>
            <a:ext cx="7918450" cy="4772025"/>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dirty="0"/>
          </a:p>
        </p:txBody>
      </p:sp>
      <p:sp>
        <p:nvSpPr>
          <p:cNvPr id="3" name="Content Placeholder 2"/>
          <p:cNvSpPr>
            <a:spLocks noGrp="1"/>
          </p:cNvSpPr>
          <p:nvPr>
            <p:ph sz="quarter"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indent="0" algn="ctr">
              <a:buFontTx/>
              <a:buNone/>
            </a:pP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“ХАРИЛЦАГЧИД БАРАА ХУДАЛДАН АВДАГГ</a:t>
            </a:r>
            <a:r>
              <a:rPr lang="mn-MN"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Ү</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Й… ХАРИН МАНАЙ БАРАА Б</a:t>
            </a:r>
            <a:r>
              <a:rPr lang="mn-MN"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Ү</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ТЭЭГДХ</a:t>
            </a:r>
            <a:r>
              <a:rPr lang="mn-MN"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ҮҮ</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НЭЭС ОЛОХ АШГИЙГ ХУДАЛДАН АВДАГ...”</a:t>
            </a:r>
          </a:p>
          <a:p>
            <a:pPr marL="0" indent="0">
              <a:buFontTx/>
              <a:buNone/>
            </a:pPr>
            <a:endPar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a:p>
            <a:pPr marL="0" indent="0" algn="ctr">
              <a:buFontTx/>
              <a:buNone/>
            </a:pPr>
            <a:r>
              <a:rPr lang="mn-MN"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ХЭДИЙ ЧИНЭЭГЭЭР ХАРИЛЦАГЧИЙНХАА ТАЛААР МЭДЭЖ БАЙНА Т</a:t>
            </a:r>
            <a:r>
              <a:rPr lang="mn-MN"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Ө</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ДИЙ ЧИНЭЭГЭЭР </a:t>
            </a:r>
            <a:r>
              <a:rPr lang="mn-MN"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Ү</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Р Д</a:t>
            </a:r>
            <a:r>
              <a:rPr lang="mn-MN"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Ү</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НТЭЙ БОРЛУУЛАЛТ ХИЙНЭ</a:t>
            </a:r>
            <a:r>
              <a:rPr lang="mn-MN"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a:t>
            </a:r>
            <a:endPar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a:p>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pic>
        <p:nvPicPr>
          <p:cNvPr id="38920" name="Picture 8" descr="http://www.fotosearch.com/bthumb/BLD/BLD013/tc_ele2_004056.jpg"/>
          <p:cNvPicPr>
            <a:picLocks noChangeAspect="1" noChangeArrowheads="1"/>
          </p:cNvPicPr>
          <p:nvPr/>
        </p:nvPicPr>
        <p:blipFill>
          <a:blip r:embed="rId3"/>
          <a:srcRect/>
          <a:stretch>
            <a:fillRect/>
          </a:stretch>
        </p:blipFill>
        <p:spPr bwMode="auto">
          <a:xfrm>
            <a:off x="1143000" y="1676400"/>
            <a:ext cx="3604260" cy="4191000"/>
          </a:xfrm>
          <a:prstGeom prst="rect">
            <a:avLst/>
          </a:prstGeom>
          <a:noFill/>
        </p:spPr>
      </p:pic>
      <p:pic>
        <p:nvPicPr>
          <p:cNvPr id="113666" name="Picture 2" descr="http://www.fotosearch.com/bthumb/BLD/BLD029/BLD049429.jpg"/>
          <p:cNvPicPr>
            <a:picLocks noChangeAspect="1" noChangeArrowheads="1"/>
          </p:cNvPicPr>
          <p:nvPr/>
        </p:nvPicPr>
        <p:blipFill>
          <a:blip r:embed="rId4"/>
          <a:srcRect/>
          <a:stretch>
            <a:fillRect/>
          </a:stretch>
        </p:blipFill>
        <p:spPr bwMode="auto">
          <a:xfrm>
            <a:off x="4724400" y="1676400"/>
            <a:ext cx="3686098" cy="4191000"/>
          </a:xfrm>
          <a:prstGeom prst="rect">
            <a:avLst/>
          </a:prstGeom>
          <a:noFill/>
        </p:spPr>
      </p:pic>
    </p:spTree>
  </p:cSld>
  <p:clrMapOvr>
    <a:masterClrMapping/>
  </p:clrMapOvr>
  <p:transition>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0" y="1676400"/>
            <a:ext cx="6172200" cy="205359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5400" cap="none" dirty="0" smtClean="0">
                <a:ln w="11430"/>
                <a:solidFill>
                  <a:schemeClr val="tx1">
                    <a:lumMod val="85000"/>
                  </a:schemeClr>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ДАСГАЛ</a:t>
            </a:r>
            <a:endParaRPr lang="en-US" cap="none" dirty="0">
              <a:ln w="11430"/>
              <a:solidFill>
                <a:schemeClr val="tx1">
                  <a:lumMod val="85000"/>
                </a:schemeClr>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39939" name="Text Placeholder 4"/>
          <p:cNvSpPr>
            <a:spLocks noGrp="1"/>
          </p:cNvSpPr>
          <p:nvPr>
            <p:ph type="body" idx="1"/>
          </p:nvPr>
        </p:nvSpPr>
        <p:spPr/>
        <p:txBody>
          <a:bodyPr/>
          <a:lstStyle/>
          <a:p>
            <a:endParaRPr lang="en-US" dirty="0" smtClean="0"/>
          </a:p>
        </p:txBody>
      </p:sp>
    </p:spTree>
  </p:cSld>
  <p:clrMapOvr>
    <a:masterClrMapping/>
  </p:clrMapOvr>
  <p:transition>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685800"/>
            <a:ext cx="6172200" cy="1894362"/>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r" fontAlgn="auto">
              <a:spcAft>
                <a:spcPts val="0"/>
              </a:spcAft>
              <a:defRPr/>
            </a:pPr>
            <a: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Худалдагч </a:t>
            </a:r>
            <a:b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br>
            <a: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гэж хэн бэ?</a:t>
            </a:r>
            <a:endParaRPr lang="en-US" sz="5400" cap="none" dirty="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endParaRPr>
          </a:p>
        </p:txBody>
      </p:sp>
      <p:sp>
        <p:nvSpPr>
          <p:cNvPr id="3" name="Subtitle 2"/>
          <p:cNvSpPr>
            <a:spLocks noGrp="1"/>
          </p:cNvSpPr>
          <p:nvPr>
            <p:ph type="subTitle" idx="1"/>
          </p:nvPr>
        </p:nvSpPr>
        <p:spPr>
          <a:xfrm>
            <a:off x="2286000" y="2667000"/>
            <a:ext cx="6172200" cy="1371600"/>
          </a:xfrm>
        </p:spPr>
        <p:txBody>
          <a:bodyPr>
            <a:normAutofit/>
          </a:bodyPr>
          <a:lstStyle/>
          <a:p>
            <a:pPr algn="r" fontAlgn="auto">
              <a:spcAft>
                <a:spcPts val="0"/>
              </a:spcAft>
              <a:buFont typeface="Wingdings"/>
              <a:buNone/>
              <a:defRPr/>
            </a:pP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“Танайхаар ямар худалдан авагчид ирдэг гэдгээ хэлчих, харин би чамайг хэр худалдагч гэдгийг хэлье.</a:t>
            </a:r>
          </a:p>
          <a:p>
            <a:pPr algn="r" fontAlgn="auto">
              <a:spcAft>
                <a:spcPts val="0"/>
              </a:spcAft>
              <a:buFont typeface="Wingdings"/>
              <a:buNone/>
              <a:defRPr/>
            </a:pPr>
            <a:endPar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endParaRPr>
          </a:p>
        </p:txBody>
      </p:sp>
      <p:sp>
        <p:nvSpPr>
          <p:cNvPr id="4" name="Subtitle 2"/>
          <p:cNvSpPr txBox="1">
            <a:spLocks/>
          </p:cNvSpPr>
          <p:nvPr/>
        </p:nvSpPr>
        <p:spPr>
          <a:xfrm>
            <a:off x="2286000" y="4876800"/>
            <a:ext cx="6172200" cy="1371600"/>
          </a:xfrm>
          <a:prstGeom prst="rect">
            <a:avLst/>
          </a:prstGeom>
        </p:spPr>
        <p:txBody>
          <a:bodyPr>
            <a:normAutofit fontScale="92500" lnSpcReduction="10000"/>
          </a:bodyPr>
          <a:lstStyle/>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effectLst>
                <a:reflection blurRad="6350" stA="60000" endA="900" endPos="60000" dist="29997" dir="5400000" sy="-100000" algn="bl" rotWithShape="0"/>
              </a:effectLst>
              <a:cs typeface="Arial" pitchFamily="34" charset="0"/>
            </a:endParaRPr>
          </a:p>
          <a:p>
            <a:pPr algn="r" fontAlgn="auto">
              <a:spcBef>
                <a:spcPts val="600"/>
              </a:spcBef>
              <a:spcAft>
                <a:spcPts val="0"/>
              </a:spcAft>
              <a:buClr>
                <a:schemeClr val="accent1"/>
              </a:buClr>
              <a:buSzPct val="70000"/>
              <a:defRPr/>
            </a:pPr>
            <a:r>
              <a:rPr lang="mn-MN" sz="1600" b="1" dirty="0">
                <a:solidFill>
                  <a:schemeClr val="tx2"/>
                </a:solidFill>
                <a:effectLst>
                  <a:reflection blurRad="6350" stA="60000" endA="900" endPos="60000" dist="29997" dir="5400000" sy="-100000" algn="bl" rotWithShape="0"/>
                </a:effectLst>
                <a:cs typeface="Arial" pitchFamily="34" charset="0"/>
              </a:rPr>
              <a:t>“Үйлчилгээний соёл, ёс зүй” сургалт</a:t>
            </a:r>
          </a:p>
          <a:p>
            <a:pPr algn="r" fontAlgn="auto">
              <a:spcBef>
                <a:spcPts val="600"/>
              </a:spcBef>
              <a:spcAft>
                <a:spcPts val="0"/>
              </a:spcAft>
              <a:buClr>
                <a:schemeClr val="accent1"/>
              </a:buClr>
              <a:buSzPct val="70000"/>
              <a:defRPr/>
            </a:pPr>
            <a:r>
              <a:rPr lang="mn-MN" sz="1600" b="1" dirty="0" smtClean="0">
                <a:solidFill>
                  <a:schemeClr val="tx2"/>
                </a:solidFill>
                <a:effectLst>
                  <a:reflection blurRad="6350" stA="60000" endA="900" endPos="60000" dist="29997" dir="5400000" sy="-100000" algn="bl" rotWithShape="0"/>
                </a:effectLst>
                <a:cs typeface="Arial" pitchFamily="34" charset="0"/>
              </a:rPr>
              <a:t>Медимпекс ХХК-д </a:t>
            </a:r>
            <a:r>
              <a:rPr lang="mn-MN" sz="1600" b="1" dirty="0">
                <a:solidFill>
                  <a:schemeClr val="tx2"/>
                </a:solidFill>
                <a:effectLst>
                  <a:reflection blurRad="6350" stA="60000" endA="900" endPos="60000" dist="29997" dir="5400000" sy="-100000" algn="bl" rotWithShape="0"/>
                </a:effectLst>
                <a:cs typeface="Arial" pitchFamily="34" charset="0"/>
              </a:rPr>
              <a:t>зориулав</a:t>
            </a:r>
          </a:p>
        </p:txBody>
      </p:sp>
    </p:spTree>
  </p:cSld>
  <p:clrMapOvr>
    <a:masterClrMapping/>
  </p:clrMapOvr>
  <p:transition>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pic>
        <p:nvPicPr>
          <p:cNvPr id="43011" name="Picture 2" descr="D:\Documents and Settings\BATJARGAL\Local Settings\Temporary Internet Files\Content.IE5\0DQF01A3\MPj04331510000[1].jpg"/>
          <p:cNvPicPr>
            <a:picLocks noGrp="1" noChangeAspect="1" noChangeArrowheads="1"/>
          </p:cNvPicPr>
          <p:nvPr>
            <p:ph sz="quarter" idx="1"/>
          </p:nvPr>
        </p:nvPicPr>
        <p:blipFill>
          <a:blip r:embed="rId3"/>
          <a:srcRect/>
          <a:stretch>
            <a:fillRect/>
          </a:stretch>
        </p:blipFill>
        <p:spPr>
          <a:xfrm>
            <a:off x="990600" y="1536700"/>
            <a:ext cx="6400800" cy="4267200"/>
          </a:xfrm>
        </p:spPr>
      </p:pic>
      <p:sp>
        <p:nvSpPr>
          <p:cNvPr id="4" name="Rectangle 3"/>
          <p:cNvSpPr/>
          <p:nvPr/>
        </p:nvSpPr>
        <p:spPr>
          <a:xfrm>
            <a:off x="914400" y="5638800"/>
            <a:ext cx="6705600" cy="646331"/>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6350" indent="-6350" algn="ctr" fontAlgn="auto">
              <a:spcBef>
                <a:spcPts val="0"/>
              </a:spcBef>
              <a:spcAft>
                <a:spcPts val="0"/>
              </a:spcAft>
              <a:defRPr/>
            </a:pPr>
            <a:r>
              <a:rPr lang="mn-MN"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БИД БОРЛУУЛАЛТЫНХАН</a:t>
            </a:r>
            <a:r>
              <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a:t>
            </a:r>
            <a:endParaRPr lang="mn-MN"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4" name="Content Placeholder 3"/>
          <p:cNvSpPr>
            <a:spLocks noGrp="1"/>
          </p:cNvSpPr>
          <p:nvPr>
            <p:ph sz="quarter"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 тухайн компаний нүүр царай</a:t>
            </a:r>
          </a:p>
          <a:p>
            <a:pPr marL="274320" indent="-274320"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 тухайн бараа бүтээгдэхүүний эзэн </a:t>
            </a:r>
          </a:p>
          <a:p>
            <a:pPr marL="274320" indent="-274320"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 тухайн дэлгүүрийн эзэн</a:t>
            </a:r>
          </a:p>
          <a:p>
            <a:pPr marL="274320" indent="-274320"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 борлуулалтын албаны ажилтан</a:t>
            </a:r>
          </a:p>
          <a:p>
            <a:pPr marL="274320" indent="-274320"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 худалдан авагчийнн хувийн зөвлөх</a:t>
            </a:r>
          </a:p>
          <a:p>
            <a:pPr marL="274320" indent="-274320"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 худалдан авагчийн өмнө – толь нь байна</a:t>
            </a:r>
          </a:p>
          <a:p>
            <a:pPr marL="274320" indent="-274320"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 худалдан авагчийн найз</a:t>
            </a:r>
          </a:p>
          <a:p>
            <a:pPr marL="274320" indent="-274320"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 худалдан авагчийн багш</a:t>
            </a:r>
          </a:p>
          <a:p>
            <a:pPr marL="274320" indent="-274320"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 худалдан авагчийн чиг хандлагыг тодорхойлогч</a:t>
            </a:r>
          </a:p>
          <a:p>
            <a:pPr marL="274320" indent="-274320" fontAlgn="auto">
              <a:spcAft>
                <a:spcPts val="0"/>
              </a:spcAft>
              <a:buFont typeface="Wingdings"/>
              <a:buChar char=""/>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Би худалдан авагчийн эрх эхнэр, хүүхэд байх ёстой</a:t>
            </a:r>
            <a:r>
              <a:rPr lang="en-US"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endParaRPr lang="en-US"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fade">
                                      <p:cBhvr>
                                        <p:cTn id="5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pic>
        <p:nvPicPr>
          <p:cNvPr id="45059" name="Content Placeholder 4" descr="naznaika.jpg"/>
          <p:cNvPicPr>
            <a:picLocks noGrp="1" noChangeAspect="1"/>
          </p:cNvPicPr>
          <p:nvPr>
            <p:ph sz="quarter" idx="1"/>
          </p:nvPr>
        </p:nvPicPr>
        <p:blipFill>
          <a:blip r:embed="rId3"/>
          <a:stretch>
            <a:fillRect/>
          </a:stretch>
        </p:blipFill>
        <p:spPr>
          <a:xfrm>
            <a:off x="2714625" y="2293937"/>
            <a:ext cx="2952750" cy="3486150"/>
          </a:xfrm>
        </p:spPr>
      </p:pic>
      <p:grpSp>
        <p:nvGrpSpPr>
          <p:cNvPr id="3" name="Group 5"/>
          <p:cNvGrpSpPr>
            <a:grpSpLocks/>
          </p:cNvGrpSpPr>
          <p:nvPr/>
        </p:nvGrpSpPr>
        <p:grpSpPr bwMode="auto">
          <a:xfrm>
            <a:off x="2590800" y="2438400"/>
            <a:ext cx="3733800" cy="3200400"/>
            <a:chOff x="1828800" y="1752600"/>
            <a:chExt cx="5257800" cy="4572000"/>
          </a:xfrm>
        </p:grpSpPr>
        <p:cxnSp>
          <p:nvCxnSpPr>
            <p:cNvPr id="7" name="Straight Connector 6"/>
            <p:cNvCxnSpPr/>
            <p:nvPr/>
          </p:nvCxnSpPr>
          <p:spPr>
            <a:xfrm>
              <a:off x="1828800" y="1829707"/>
              <a:ext cx="5257800" cy="4494893"/>
            </a:xfrm>
            <a:prstGeom prst="line">
              <a:avLst/>
            </a:prstGeom>
            <a:ln w="127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0800000" flipV="1">
              <a:off x="1980811" y="1752600"/>
              <a:ext cx="4877772" cy="4572000"/>
            </a:xfrm>
            <a:prstGeom prst="line">
              <a:avLst/>
            </a:prstGeom>
            <a:ln w="127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a:off x="990600" y="5638800"/>
            <a:ext cx="6705600" cy="646331"/>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6350" indent="-6350" algn="ctr" fontAlgn="auto">
              <a:spcBef>
                <a:spcPts val="0"/>
              </a:spcBef>
              <a:spcAft>
                <a:spcPts val="0"/>
              </a:spcAft>
              <a:defRPr/>
            </a:pPr>
            <a:r>
              <a:rPr lang="mn-MN"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БИД БОРЛУУЛАЛТЫНХАН</a:t>
            </a:r>
            <a:r>
              <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a:t>
            </a:r>
            <a:endParaRPr lang="mn-MN"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p:txBody>
      </p:sp>
      <p:sp>
        <p:nvSpPr>
          <p:cNvPr id="10" name="Rectangle 9"/>
          <p:cNvSpPr/>
          <p:nvPr/>
        </p:nvSpPr>
        <p:spPr>
          <a:xfrm>
            <a:off x="990600" y="1676400"/>
            <a:ext cx="6705600" cy="646331"/>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6350" indent="-6350" algn="ctr" fontAlgn="auto">
              <a:spcBef>
                <a:spcPts val="0"/>
              </a:spcBef>
              <a:spcAft>
                <a:spcPts val="0"/>
              </a:spcAft>
              <a:defRPr/>
            </a:pPr>
            <a:r>
              <a:rPr lang="mn-MN"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БИД ҮЛМЭДЭХ БИШ</a:t>
            </a:r>
            <a:r>
              <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a:t>
            </a:r>
            <a:endParaRPr lang="mn-MN"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0" y="1676400"/>
            <a:ext cx="6172200" cy="205359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5400" cap="none" dirty="0" smtClean="0">
                <a:ln w="11430"/>
                <a:solidFill>
                  <a:schemeClr val="tx1">
                    <a:lumMod val="85000"/>
                  </a:schemeClr>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ДАСГАЛ</a:t>
            </a:r>
            <a:endParaRPr lang="en-US" cap="none" dirty="0">
              <a:ln w="11430"/>
              <a:solidFill>
                <a:schemeClr val="tx1">
                  <a:lumMod val="85000"/>
                </a:schemeClr>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46083" name="Text Placeholder 4"/>
          <p:cNvSpPr>
            <a:spLocks noGrp="1"/>
          </p:cNvSpPr>
          <p:nvPr>
            <p:ph type="body" idx="1"/>
          </p:nvPr>
        </p:nvSpPr>
        <p:spPr/>
        <p:txBody>
          <a:bodyPr/>
          <a:lstStyle/>
          <a:p>
            <a:endParaRPr lang="en-US" dirty="0" smtClean="0"/>
          </a:p>
        </p:txBody>
      </p:sp>
    </p:spTree>
  </p:cSld>
  <p:clrMapOvr>
    <a:masterClrMapping/>
  </p:clrMapOvr>
  <p:transition>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algn="ctr" fontAlgn="auto">
              <a:spcAft>
                <a:spcPts val="0"/>
              </a:spcAft>
              <a:buFont typeface="Wingdings"/>
              <a:buNone/>
              <a:defRPr/>
            </a:pPr>
            <a:endParaRPr lang="mn-MN"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274320" indent="-274320" algn="ctr" fontAlgn="auto">
              <a:spcAft>
                <a:spcPts val="0"/>
              </a:spcAft>
              <a:buFont typeface="Wingdings"/>
              <a:buNone/>
              <a:defRPr/>
            </a:pPr>
            <a:endParaRPr lang="mn-MN"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274320" indent="-274320" algn="ctr" fontAlgn="auto">
              <a:spcAft>
                <a:spcPts val="0"/>
              </a:spcAft>
              <a:buFont typeface="Wingdings"/>
              <a:buNone/>
              <a:defRPr/>
            </a:pPr>
            <a:r>
              <a:rPr lang="mn-MN"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БОРЛУУЛАЛТЫН АЖИЛТНЫ ҮНДСЭН ҮҮРЭГ:</a:t>
            </a:r>
          </a:p>
          <a:p>
            <a:pPr marL="274320" indent="-274320" algn="ctr" fontAlgn="auto">
              <a:spcAft>
                <a:spcPts val="0"/>
              </a:spcAft>
              <a:buFont typeface="Wingdings"/>
              <a:buNone/>
              <a:defRPr/>
            </a:pPr>
            <a:endParaRPr lang="mn-MN" sz="11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274320" indent="-274320" algn="ctr" fontAlgn="auto">
              <a:spcAft>
                <a:spcPts val="0"/>
              </a:spcAft>
              <a:buFont typeface="Wingdings"/>
              <a:buNone/>
              <a:defRPr/>
            </a:pPr>
            <a:r>
              <a:rPr lang="mn-MN" sz="44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Үйлчлүүлэгчтэй зөв харьцах, түүнийг Худалдан авагч болгон хувиргах</a:t>
            </a:r>
            <a:endParaRPr lang="en-US" sz="4400" b="1" dirty="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0" y="1447800"/>
            <a:ext cx="6172200" cy="205359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5400" cap="none" dirty="0" smtClean="0">
                <a:ln w="11430"/>
                <a:solidFill>
                  <a:schemeClr val="tx1">
                    <a:lumMod val="85000"/>
                  </a:schemeClr>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ЗАВСАРЛАГА</a:t>
            </a:r>
            <a:endParaRPr lang="en-US" sz="5400" cap="none" dirty="0">
              <a:ln w="11430"/>
              <a:solidFill>
                <a:schemeClr val="tx1">
                  <a:lumMod val="85000"/>
                </a:schemeClr>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48131" name="Text Placeholder 7"/>
          <p:cNvSpPr>
            <a:spLocks noGrp="1"/>
          </p:cNvSpPr>
          <p:nvPr>
            <p:ph type="body" idx="1"/>
          </p:nvPr>
        </p:nvSpPr>
        <p:spPr/>
        <p:txBody>
          <a:bodyPr/>
          <a:lstStyle/>
          <a:p>
            <a:endParaRPr lang="en-US" dirty="0" smtClean="0"/>
          </a:p>
        </p:txBody>
      </p:sp>
    </p:spTree>
  </p:cSld>
  <p:clrMapOvr>
    <a:masterClrMapping/>
  </p:clrMapOvr>
  <p:transition>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685800"/>
            <a:ext cx="6172200" cy="1894362"/>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r" fontAlgn="auto">
              <a:spcAft>
                <a:spcPts val="0"/>
              </a:spcAft>
              <a:defRPr/>
            </a:pPr>
            <a: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Харилцааны соёл, ур чадвар</a:t>
            </a:r>
            <a:endParaRPr lang="en-US" sz="5400" cap="none" dirty="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endParaRPr>
          </a:p>
        </p:txBody>
      </p:sp>
      <p:sp>
        <p:nvSpPr>
          <p:cNvPr id="3" name="Subtitle 2"/>
          <p:cNvSpPr>
            <a:spLocks noGrp="1"/>
          </p:cNvSpPr>
          <p:nvPr>
            <p:ph type="subTitle" idx="1"/>
          </p:nvPr>
        </p:nvSpPr>
        <p:spPr>
          <a:xfrm>
            <a:off x="2286000" y="2667000"/>
            <a:ext cx="6172200" cy="1371600"/>
          </a:xfrm>
        </p:spPr>
        <p:txBody>
          <a:bodyPr>
            <a:normAutofit fontScale="92500"/>
          </a:bodyPr>
          <a:lstStyle/>
          <a:p>
            <a:pPr algn="r" fontAlgn="auto">
              <a:spcAft>
                <a:spcPts val="0"/>
              </a:spcAft>
              <a:buFont typeface="Wingdings"/>
              <a:buNone/>
              <a:defRPr/>
            </a:pP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 Борлуулалтын үндсэн “философи” нь харилцаа юм.</a:t>
            </a:r>
          </a:p>
          <a:p>
            <a:pPr algn="r" fontAlgn="auto">
              <a:spcAft>
                <a:spcPts val="0"/>
              </a:spcAft>
              <a:buFont typeface="Wingdings"/>
              <a:buNone/>
              <a:defRPr/>
            </a:pP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 Сайн байна уу</a:t>
            </a:r>
            <a:r>
              <a:rPr lang="en-US"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a:t>
            </a: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 Манай дэлгүүрээр үйлчлүүлсэнд тань баярлалаа. Та дахин ирж үйлчлүүлээрэй. Танд үйлчлэхэд бид таатай байх болноо...</a:t>
            </a:r>
            <a:endParaRPr lang="en-US" dirty="0">
              <a:solidFill>
                <a:schemeClr val="accent1"/>
              </a:solidFill>
              <a:effectLst>
                <a:reflection blurRad="6350" stA="60000" endA="900" endPos="60000" dist="29997" dir="5400000" sy="-100000" algn="bl" rotWithShape="0"/>
              </a:effectLst>
              <a:latin typeface="Arial" pitchFamily="34" charset="0"/>
              <a:cs typeface="Arial" pitchFamily="34" charset="0"/>
            </a:endParaRPr>
          </a:p>
        </p:txBody>
      </p:sp>
      <p:sp>
        <p:nvSpPr>
          <p:cNvPr id="4" name="Subtitle 2"/>
          <p:cNvSpPr txBox="1">
            <a:spLocks/>
          </p:cNvSpPr>
          <p:nvPr/>
        </p:nvSpPr>
        <p:spPr>
          <a:xfrm>
            <a:off x="2286000" y="4876800"/>
            <a:ext cx="6172200" cy="1371600"/>
          </a:xfrm>
          <a:prstGeom prst="rect">
            <a:avLst/>
          </a:prstGeom>
        </p:spPr>
        <p:txBody>
          <a:bodyPr>
            <a:normAutofit fontScale="92500" lnSpcReduction="10000"/>
          </a:bodyPr>
          <a:lstStyle/>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effectLst>
                <a:reflection blurRad="6350" stA="60000" endA="900" endPos="60000" dist="29997" dir="5400000" sy="-100000" algn="bl" rotWithShape="0"/>
              </a:effectLst>
              <a:cs typeface="Arial" pitchFamily="34" charset="0"/>
            </a:endParaRPr>
          </a:p>
          <a:p>
            <a:pPr algn="r" fontAlgn="auto">
              <a:spcBef>
                <a:spcPts val="600"/>
              </a:spcBef>
              <a:spcAft>
                <a:spcPts val="0"/>
              </a:spcAft>
              <a:buClr>
                <a:schemeClr val="accent1"/>
              </a:buClr>
              <a:buSzPct val="70000"/>
              <a:defRPr/>
            </a:pPr>
            <a:r>
              <a:rPr lang="mn-MN" sz="1600" b="1" dirty="0">
                <a:solidFill>
                  <a:schemeClr val="tx2"/>
                </a:solidFill>
                <a:effectLst>
                  <a:reflection blurRad="6350" stA="60000" endA="900" endPos="60000" dist="29997" dir="5400000" sy="-100000" algn="bl" rotWithShape="0"/>
                </a:effectLst>
                <a:cs typeface="Arial" pitchFamily="34" charset="0"/>
              </a:rPr>
              <a:t>“Үйлчилгээний соёл, ёс зүй” сургалт</a:t>
            </a:r>
          </a:p>
          <a:p>
            <a:pPr algn="r" fontAlgn="auto">
              <a:spcBef>
                <a:spcPts val="600"/>
              </a:spcBef>
              <a:spcAft>
                <a:spcPts val="0"/>
              </a:spcAft>
              <a:buClr>
                <a:schemeClr val="accent1"/>
              </a:buClr>
              <a:buSzPct val="70000"/>
              <a:defRPr/>
            </a:pPr>
            <a:r>
              <a:rPr lang="mn-MN" sz="1600" b="1" dirty="0" smtClean="0">
                <a:solidFill>
                  <a:schemeClr val="tx2"/>
                </a:solidFill>
                <a:effectLst>
                  <a:reflection blurRad="6350" stA="60000" endA="900" endPos="60000" dist="29997" dir="5400000" sy="-100000" algn="bl" rotWithShape="0"/>
                </a:effectLst>
                <a:cs typeface="Arial" pitchFamily="34" charset="0"/>
              </a:rPr>
              <a:t>Медимпекс </a:t>
            </a:r>
            <a:r>
              <a:rPr lang="mn-MN" sz="1600" b="1" dirty="0">
                <a:solidFill>
                  <a:schemeClr val="tx2"/>
                </a:solidFill>
                <a:effectLst>
                  <a:reflection blurRad="6350" stA="60000" endA="900" endPos="60000" dist="29997" dir="5400000" sy="-100000" algn="bl" rotWithShape="0"/>
                </a:effectLst>
                <a:cs typeface="Arial" pitchFamily="34" charset="0"/>
              </a:rPr>
              <a:t>ХХК-д зориулав</a:t>
            </a:r>
          </a:p>
        </p:txBody>
      </p:sp>
    </p:spTree>
  </p:cSld>
  <p:clrMapOvr>
    <a:masterClrMapping/>
  </p:clrMapOvr>
  <p:transition>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algn="ctr" fontAlgn="auto">
              <a:spcAft>
                <a:spcPts val="0"/>
              </a:spcAft>
              <a:buFontTx/>
              <a:buNone/>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ХАРИЛЦАА</a:t>
            </a:r>
          </a:p>
          <a:p>
            <a:pPr marL="274320" indent="-274320" algn="ctr" fontAlgn="auto">
              <a:spcAft>
                <a:spcPts val="0"/>
              </a:spcAft>
              <a:buFontTx/>
              <a:buNone/>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p>
          <a:p>
            <a:pPr marL="274320" indent="-274320" algn="ctr" fontAlgn="auto">
              <a:spcAft>
                <a:spcPts val="0"/>
              </a:spcAft>
              <a:buFontTx/>
              <a:buNone/>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2 БОЛОН ТҮҮНЭЭС ИХ ХҮНИЙ МЭДЭЭЛЭЛ СОЛИЛЦОО</a:t>
            </a:r>
            <a:endParaRPr lang="en-US"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4" name="Rectangle 13"/>
          <p:cNvSpPr txBox="1">
            <a:spLocks noChangeArrowheads="1"/>
          </p:cNvSpPr>
          <p:nvPr/>
        </p:nvSpPr>
        <p:spPr>
          <a:xfrm>
            <a:off x="304800" y="3048000"/>
            <a:ext cx="8077200" cy="3352800"/>
          </a:xfrm>
          <a:prstGeom prst="rect">
            <a:avLst/>
          </a:prstGeo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algn="ctr" fontAlgn="auto">
              <a:lnSpc>
                <a:spcPct val="90000"/>
              </a:lnSpc>
              <a:spcBef>
                <a:spcPts val="600"/>
              </a:spcBef>
              <a:spcAft>
                <a:spcPts val="0"/>
              </a:spcAft>
              <a:buClr>
                <a:schemeClr val="accent1"/>
              </a:buClr>
              <a:buSzPct val="70000"/>
              <a:defRPr/>
            </a:pPr>
            <a:endParaRPr lang="mn-MN"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marL="274320" indent="-274320" algn="ctr" fontAlgn="auto">
              <a:lnSpc>
                <a:spcPct val="90000"/>
              </a:lnSpc>
              <a:spcBef>
                <a:spcPts val="600"/>
              </a:spcBef>
              <a:spcAft>
                <a:spcPts val="0"/>
              </a:spcAft>
              <a:buClr>
                <a:schemeClr val="accent1"/>
              </a:buClr>
              <a:buSzPct val="70000"/>
              <a:defRPr/>
            </a:pPr>
            <a:r>
              <a:rPr lang="mn-MN"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ХАРИЛЦАА НЬ 2 УРСГАЛТ ҮЙЛ АЖИЛЛАГАА ЮМ</a:t>
            </a:r>
            <a:endParaRPr lang="en-US"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marL="274320" indent="-274320" algn="ctr" fontAlgn="auto">
              <a:lnSpc>
                <a:spcPct val="90000"/>
              </a:lnSpc>
              <a:spcBef>
                <a:spcPts val="600"/>
              </a:spcBef>
              <a:spcAft>
                <a:spcPts val="0"/>
              </a:spcAft>
              <a:buClr>
                <a:schemeClr val="accent1"/>
              </a:buClr>
              <a:buSzPct val="70000"/>
              <a:defRPr/>
            </a:pPr>
            <a:endParaRPr lang="mn-MN"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marL="274320" indent="-274320" algn="ctr" fontAlgn="auto">
              <a:lnSpc>
                <a:spcPct val="90000"/>
              </a:lnSpc>
              <a:spcBef>
                <a:spcPts val="600"/>
              </a:spcBef>
              <a:spcAft>
                <a:spcPts val="0"/>
              </a:spcAft>
              <a:buClr>
                <a:schemeClr val="accent1"/>
              </a:buClr>
              <a:buSzPct val="70000"/>
              <a:defRPr/>
            </a:pPr>
            <a:endParaRPr lang="en-US"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marL="274320" indent="-274320" algn="ctr" fontAlgn="auto">
              <a:lnSpc>
                <a:spcPct val="90000"/>
              </a:lnSpc>
              <a:spcBef>
                <a:spcPts val="600"/>
              </a:spcBef>
              <a:spcAft>
                <a:spcPts val="0"/>
              </a:spcAft>
              <a:buClr>
                <a:schemeClr val="accent1"/>
              </a:buClr>
              <a:buSzPct val="70000"/>
              <a:defRPr/>
            </a:pPr>
            <a:endParaRPr lang="en-US"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marL="274320" indent="-274320" algn="ctr" fontAlgn="auto">
              <a:lnSpc>
                <a:spcPct val="90000"/>
              </a:lnSpc>
              <a:spcBef>
                <a:spcPts val="600"/>
              </a:spcBef>
              <a:spcAft>
                <a:spcPts val="0"/>
              </a:spcAft>
              <a:buClr>
                <a:schemeClr val="accent1"/>
              </a:buClr>
              <a:buSzPct val="70000"/>
              <a:defRPr/>
            </a:pPr>
            <a:endParaRPr lang="mn-MN"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marL="274320" indent="-274320" algn="ctr" fontAlgn="auto">
              <a:lnSpc>
                <a:spcPct val="90000"/>
              </a:lnSpc>
              <a:spcBef>
                <a:spcPts val="600"/>
              </a:spcBef>
              <a:spcAft>
                <a:spcPts val="0"/>
              </a:spcAft>
              <a:buClr>
                <a:schemeClr val="accent1"/>
              </a:buClr>
              <a:buSzPct val="70000"/>
              <a:defRPr/>
            </a:pPr>
            <a:r>
              <a:rPr lang="mn-MN"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СОНСОНО </a:t>
            </a:r>
            <a:r>
              <a:rPr lang="en-US"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&amp;</a:t>
            </a:r>
            <a:r>
              <a:rPr lang="mn-MN"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 ДАМЖУУЛНА</a:t>
            </a:r>
            <a:endParaRPr lang="en-US"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p:txBody>
      </p:sp>
      <p:sp>
        <p:nvSpPr>
          <p:cNvPr id="5" name="Line 14"/>
          <p:cNvSpPr>
            <a:spLocks noChangeShapeType="1"/>
          </p:cNvSpPr>
          <p:nvPr/>
        </p:nvSpPr>
        <p:spPr bwMode="auto">
          <a:xfrm>
            <a:off x="2514600" y="4627563"/>
            <a:ext cx="3810000" cy="0"/>
          </a:xfrm>
          <a:prstGeom prst="line">
            <a:avLst/>
          </a:prstGeom>
          <a:noFill/>
          <a:ln w="76200">
            <a:solidFill>
              <a:schemeClr val="accent1"/>
            </a:solidFill>
            <a:round/>
            <a:headEnd/>
            <a:tailEnd type="triangle" w="med" len="med"/>
          </a:ln>
          <a:effectLst/>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Bef>
                <a:spcPts val="0"/>
              </a:spcBef>
              <a:spcAft>
                <a:spcPts val="0"/>
              </a:spcAft>
              <a:defRPr/>
            </a:pP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endParaRPr>
          </a:p>
        </p:txBody>
      </p:sp>
      <p:sp>
        <p:nvSpPr>
          <p:cNvPr id="6" name="Line 15"/>
          <p:cNvSpPr>
            <a:spLocks noChangeShapeType="1"/>
          </p:cNvSpPr>
          <p:nvPr/>
        </p:nvSpPr>
        <p:spPr bwMode="auto">
          <a:xfrm flipH="1">
            <a:off x="2451100" y="5237163"/>
            <a:ext cx="3873500" cy="12700"/>
          </a:xfrm>
          <a:prstGeom prst="line">
            <a:avLst/>
          </a:prstGeom>
          <a:noFill/>
          <a:ln w="76200">
            <a:solidFill>
              <a:schemeClr val="accent1"/>
            </a:solidFill>
            <a:round/>
            <a:headEnd/>
            <a:tailEnd type="triangle" w="med" len="med"/>
          </a:ln>
          <a:effectLst/>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Bef>
                <a:spcPts val="0"/>
              </a:spcBef>
              <a:spcAft>
                <a:spcPts val="0"/>
              </a:spcAft>
              <a:defRPr/>
            </a:pP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endParaRPr>
          </a:p>
        </p:txBody>
      </p:sp>
      <p:pic>
        <p:nvPicPr>
          <p:cNvPr id="7" name="Picture 18" descr="MCj03974240000[1]"/>
          <p:cNvPicPr>
            <a:picLocks noChangeAspect="1" noChangeArrowheads="1"/>
          </p:cNvPicPr>
          <p:nvPr/>
        </p:nvPicPr>
        <p:blipFill>
          <a:blip r:embed="rId2"/>
          <a:srcRect/>
          <a:stretch>
            <a:fillRect/>
          </a:stretch>
        </p:blipFill>
        <p:spPr bwMode="auto">
          <a:xfrm flipH="1">
            <a:off x="6442365" y="4032250"/>
            <a:ext cx="1600200" cy="20558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Picture 21" descr="MCj03974240000[1]"/>
          <p:cNvPicPr>
            <a:picLocks noChangeAspect="1" noChangeArrowheads="1"/>
          </p:cNvPicPr>
          <p:nvPr/>
        </p:nvPicPr>
        <p:blipFill>
          <a:blip r:embed="rId2"/>
          <a:srcRect/>
          <a:stretch>
            <a:fillRect/>
          </a:stretch>
        </p:blipFill>
        <p:spPr bwMode="auto">
          <a:xfrm>
            <a:off x="684212" y="3956050"/>
            <a:ext cx="1601788" cy="20558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ransition>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algn="ctr" fontAlgn="auto">
              <a:spcAft>
                <a:spcPts val="0"/>
              </a:spcAft>
              <a:buFont typeface="Wingdings"/>
              <a:buNone/>
              <a:defRPr/>
            </a:pP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274320" indent="-274320" algn="ctr"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Аливаа харилцаанд хоёр тал идэвхитэй оролцож байж харилцаа үр дүнтэй, ашигтай болно.</a:t>
            </a:r>
          </a:p>
          <a:p>
            <a:pPr marL="274320" indent="-274320" algn="ctr" fontAlgn="auto">
              <a:spcAft>
                <a:spcPts val="0"/>
              </a:spcAft>
              <a:buFont typeface="Wingdings"/>
              <a:buNone/>
              <a:defRPr/>
            </a:pP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274320" indent="-274320" algn="ctr"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Үүний тулд нээлттэй харилцааг бий болгох шаардлагатай байдаг.</a:t>
            </a:r>
          </a:p>
        </p:txBody>
      </p:sp>
    </p:spTree>
  </p:cSld>
  <p:clrMapOvr>
    <a:masterClrMapping/>
  </p:clrMapOvr>
  <p:transition>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8" name="Rectangle 6"/>
          <p:cNvSpPr>
            <a:spLocks noChangeArrowheads="1"/>
          </p:cNvSpPr>
          <p:nvPr/>
        </p:nvSpPr>
        <p:spPr bwMode="auto">
          <a:xfrm>
            <a:off x="457200" y="1371600"/>
            <a:ext cx="8077200" cy="4648200"/>
          </a:xfrm>
          <a:prstGeom prst="rect">
            <a:avLst/>
          </a:prstGeom>
          <a:noFill/>
          <a:ln w="9525">
            <a:noFill/>
            <a:miter lim="800000"/>
            <a:headEnd/>
            <a:tailEnd/>
          </a:ln>
          <a:effectLst/>
        </p:spPr>
        <p:txBody>
          <a:bodyPr lIns="92075" tIns="46038" rIns="92075" bIns="46038">
            <a:scene3d>
              <a:camera prst="orthographicFront"/>
              <a:lightRig rig="flat" dir="tl">
                <a:rot lat="0" lon="0" rev="6600000"/>
              </a:lightRig>
            </a:scene3d>
            <a:sp3d extrusionH="25400" contourW="8890">
              <a:bevelT w="38100" h="31750"/>
              <a:contourClr>
                <a:schemeClr val="accent2">
                  <a:shade val="75000"/>
                </a:schemeClr>
              </a:contourClr>
            </a:sp3d>
          </a:bodyPr>
          <a:lstStyle/>
          <a:p>
            <a:pPr marL="514350" indent="-514350" fontAlgn="auto">
              <a:spcBef>
                <a:spcPct val="20000"/>
              </a:spcBef>
              <a:spcAft>
                <a:spcPts val="0"/>
              </a:spcAft>
              <a:defRPr/>
            </a:pP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marL="514350" indent="-514350" algn="ctr" fontAlgn="auto">
              <a:spcBef>
                <a:spcPct val="20000"/>
              </a:spcBef>
              <a:spcAft>
                <a:spcPts val="0"/>
              </a:spcAft>
              <a:defRPr/>
            </a:pP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marL="514350" indent="-514350" fontAlgn="auto">
              <a:spcBef>
                <a:spcPct val="20000"/>
              </a:spcBef>
              <a:spcAft>
                <a:spcPts val="0"/>
              </a:spcAft>
              <a:defRPr/>
            </a:pP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marL="514350" indent="-514350" algn="ctr" fontAlgn="auto">
              <a:spcBef>
                <a:spcPct val="20000"/>
              </a:spcBef>
              <a:spcAft>
                <a:spcPts val="0"/>
              </a:spcAft>
              <a:defRPr/>
            </a:pPr>
            <a:r>
              <a:rPr lang="mn-MN"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Цонхны хөшиг загвар</a:t>
            </a: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marL="1485900" lvl="3" indent="-171450" fontAlgn="auto">
              <a:lnSpc>
                <a:spcPct val="90000"/>
              </a:lnSpc>
              <a:spcBef>
                <a:spcPct val="30000"/>
              </a:spcBef>
              <a:spcAft>
                <a:spcPts val="0"/>
              </a:spcAft>
              <a:defRPr/>
            </a:pPr>
            <a:r>
              <a:rPr lang="en-US"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			</a:t>
            </a:r>
          </a:p>
        </p:txBody>
      </p:sp>
      <p:sp>
        <p:nvSpPr>
          <p:cNvPr id="52227" name="Oval 7"/>
          <p:cNvSpPr>
            <a:spLocks noChangeArrowheads="1"/>
          </p:cNvSpPr>
          <p:nvPr/>
        </p:nvSpPr>
        <p:spPr bwMode="auto">
          <a:xfrm>
            <a:off x="2133600" y="1981200"/>
            <a:ext cx="3987800" cy="787400"/>
          </a:xfrm>
          <a:prstGeom prst="ellipse">
            <a:avLst/>
          </a:prstGeom>
          <a:noFill/>
          <a:ln w="50800">
            <a:solidFill>
              <a:schemeClr val="accent1"/>
            </a:solidFill>
            <a:round/>
            <a:headEnd/>
            <a:tailEnd/>
          </a:ln>
        </p:spPr>
        <p:txBody>
          <a:bodyPr wrap="none" anchor="ctr"/>
          <a:lstStyle/>
          <a:p>
            <a:pPr algn="ctr"/>
            <a:r>
              <a:rPr lang="mn-MN" b="1">
                <a:solidFill>
                  <a:schemeClr val="accent1"/>
                </a:solidFill>
                <a:latin typeface="Century Schoolbook" pitchFamily="18" charset="0"/>
              </a:rPr>
              <a:t>Нээлттэй байдлыг бий болгох</a:t>
            </a:r>
            <a:endParaRPr lang="en-US" b="1" dirty="0">
              <a:solidFill>
                <a:schemeClr val="accent1"/>
              </a:solidFill>
              <a:latin typeface="Century Schoolbook" pitchFamily="18" charset="0"/>
            </a:endParaRPr>
          </a:p>
        </p:txBody>
      </p:sp>
      <p:grpSp>
        <p:nvGrpSpPr>
          <p:cNvPr id="2" name="Group 8"/>
          <p:cNvGrpSpPr>
            <a:grpSpLocks/>
          </p:cNvGrpSpPr>
          <p:nvPr/>
        </p:nvGrpSpPr>
        <p:grpSpPr bwMode="auto">
          <a:xfrm>
            <a:off x="4972050" y="4489450"/>
            <a:ext cx="2590800" cy="1587500"/>
            <a:chOff x="3132" y="2632"/>
            <a:chExt cx="1632" cy="1000"/>
          </a:xfrm>
        </p:grpSpPr>
        <p:sp>
          <p:nvSpPr>
            <p:cNvPr id="52237" name="Rectangle 9"/>
            <p:cNvSpPr>
              <a:spLocks noChangeArrowheads="1"/>
            </p:cNvSpPr>
            <p:nvPr/>
          </p:nvSpPr>
          <p:spPr bwMode="auto">
            <a:xfrm>
              <a:off x="3136" y="2632"/>
              <a:ext cx="1624" cy="1000"/>
            </a:xfrm>
            <a:prstGeom prst="rect">
              <a:avLst/>
            </a:prstGeom>
            <a:solidFill>
              <a:schemeClr val="bg1"/>
            </a:solidFill>
            <a:ln w="12700">
              <a:solidFill>
                <a:schemeClr val="tx1"/>
              </a:solidFill>
              <a:miter lim="800000"/>
              <a:headEnd/>
              <a:tailEnd/>
            </a:ln>
          </p:spPr>
          <p:txBody>
            <a:bodyPr wrap="none" anchor="ctr"/>
            <a:lstStyle/>
            <a:p>
              <a:endParaRPr lang="en-US" dirty="0">
                <a:latin typeface="Century Schoolbook" pitchFamily="18" charset="0"/>
              </a:endParaRPr>
            </a:p>
          </p:txBody>
        </p:sp>
        <p:sp>
          <p:nvSpPr>
            <p:cNvPr id="52238" name="Line 10"/>
            <p:cNvSpPr>
              <a:spLocks noChangeShapeType="1"/>
            </p:cNvSpPr>
            <p:nvPr/>
          </p:nvSpPr>
          <p:spPr bwMode="auto">
            <a:xfrm>
              <a:off x="3132" y="2964"/>
              <a:ext cx="1632" cy="0"/>
            </a:xfrm>
            <a:prstGeom prst="line">
              <a:avLst/>
            </a:prstGeom>
            <a:noFill/>
            <a:ln w="12700">
              <a:solidFill>
                <a:schemeClr val="tx1"/>
              </a:solidFill>
              <a:round/>
              <a:headEnd type="none" w="sm" len="sm"/>
              <a:tailEnd type="none" w="sm" len="sm"/>
            </a:ln>
          </p:spPr>
          <p:txBody>
            <a:bodyPr/>
            <a:lstStyle/>
            <a:p>
              <a:endParaRPr lang="en-US" dirty="0"/>
            </a:p>
          </p:txBody>
        </p:sp>
        <p:sp>
          <p:nvSpPr>
            <p:cNvPr id="52239" name="Line 11"/>
            <p:cNvSpPr>
              <a:spLocks noChangeShapeType="1"/>
            </p:cNvSpPr>
            <p:nvPr/>
          </p:nvSpPr>
          <p:spPr bwMode="auto">
            <a:xfrm>
              <a:off x="3948" y="2964"/>
              <a:ext cx="0" cy="288"/>
            </a:xfrm>
            <a:prstGeom prst="line">
              <a:avLst/>
            </a:prstGeom>
            <a:noFill/>
            <a:ln w="12700">
              <a:solidFill>
                <a:schemeClr val="tx1"/>
              </a:solidFill>
              <a:round/>
              <a:headEnd type="none" w="sm" len="sm"/>
              <a:tailEnd type="none" w="sm" len="sm"/>
            </a:ln>
          </p:spPr>
          <p:txBody>
            <a:bodyPr/>
            <a:lstStyle/>
            <a:p>
              <a:endParaRPr lang="en-US" dirty="0"/>
            </a:p>
          </p:txBody>
        </p:sp>
        <p:sp>
          <p:nvSpPr>
            <p:cNvPr id="52240" name="Oval 12"/>
            <p:cNvSpPr>
              <a:spLocks noChangeArrowheads="1"/>
            </p:cNvSpPr>
            <p:nvPr/>
          </p:nvSpPr>
          <p:spPr bwMode="auto">
            <a:xfrm>
              <a:off x="3880" y="3256"/>
              <a:ext cx="136" cy="136"/>
            </a:xfrm>
            <a:prstGeom prst="ellipse">
              <a:avLst/>
            </a:prstGeom>
            <a:solidFill>
              <a:schemeClr val="bg1"/>
            </a:solidFill>
            <a:ln w="12700">
              <a:solidFill>
                <a:schemeClr val="tx1"/>
              </a:solidFill>
              <a:round/>
              <a:headEnd/>
              <a:tailEnd/>
            </a:ln>
          </p:spPr>
          <p:txBody>
            <a:bodyPr wrap="none" anchor="ctr"/>
            <a:lstStyle/>
            <a:p>
              <a:endParaRPr lang="en-US" dirty="0">
                <a:latin typeface="Century Schoolbook" pitchFamily="18" charset="0"/>
              </a:endParaRPr>
            </a:p>
          </p:txBody>
        </p:sp>
        <p:sp>
          <p:nvSpPr>
            <p:cNvPr id="52241" name="Line 13"/>
            <p:cNvSpPr>
              <a:spLocks noChangeShapeType="1"/>
            </p:cNvSpPr>
            <p:nvPr/>
          </p:nvSpPr>
          <p:spPr bwMode="auto">
            <a:xfrm>
              <a:off x="3132" y="3540"/>
              <a:ext cx="1632" cy="0"/>
            </a:xfrm>
            <a:prstGeom prst="line">
              <a:avLst/>
            </a:prstGeom>
            <a:noFill/>
            <a:ln w="12700">
              <a:solidFill>
                <a:schemeClr val="tx1"/>
              </a:solidFill>
              <a:round/>
              <a:headEnd type="none" w="sm" len="sm"/>
              <a:tailEnd type="none" w="sm" len="sm"/>
            </a:ln>
          </p:spPr>
          <p:txBody>
            <a:bodyPr/>
            <a:lstStyle/>
            <a:p>
              <a:endParaRPr lang="en-US" dirty="0"/>
            </a:p>
          </p:txBody>
        </p:sp>
      </p:grpSp>
      <p:sp>
        <p:nvSpPr>
          <p:cNvPr id="59406" name="Rectangle 14"/>
          <p:cNvSpPr>
            <a:spLocks noChangeArrowheads="1"/>
          </p:cNvSpPr>
          <p:nvPr/>
        </p:nvSpPr>
        <p:spPr bwMode="auto">
          <a:xfrm>
            <a:off x="5334000" y="3968750"/>
            <a:ext cx="1596912" cy="425374"/>
          </a:xfrm>
          <a:prstGeom prst="rect">
            <a:avLst/>
          </a:prstGeom>
          <a:noFill/>
          <a:ln w="9525">
            <a:noFill/>
            <a:miter lim="800000"/>
            <a:headEnd/>
            <a:tailEnd/>
          </a:ln>
          <a:effectLst/>
        </p:spPr>
        <p:txBody>
          <a:bodyPr wrap="none" lIns="92075" tIns="46038" rIns="92075" bIns="46038">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0" fontAlgn="auto" hangingPunct="0">
              <a:lnSpc>
                <a:spcPct val="90000"/>
              </a:lnSpc>
              <a:spcBef>
                <a:spcPct val="30000"/>
              </a:spcBef>
              <a:spcAft>
                <a:spcPts val="0"/>
              </a:spcAft>
              <a:defRPr/>
            </a:pPr>
            <a:r>
              <a:rPr lang="mn-MN" sz="2400" b="1">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Нээлттэй</a:t>
            </a:r>
            <a:endParaRPr lang="en-US"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p:txBody>
      </p:sp>
      <p:sp>
        <p:nvSpPr>
          <p:cNvPr id="59407" name="Rectangle 15"/>
          <p:cNvSpPr>
            <a:spLocks noChangeArrowheads="1"/>
          </p:cNvSpPr>
          <p:nvPr/>
        </p:nvSpPr>
        <p:spPr bwMode="auto">
          <a:xfrm>
            <a:off x="2085975" y="3943350"/>
            <a:ext cx="1676742" cy="425374"/>
          </a:xfrm>
          <a:prstGeom prst="rect">
            <a:avLst/>
          </a:prstGeom>
          <a:noFill/>
          <a:ln w="9525">
            <a:noFill/>
            <a:miter lim="800000"/>
            <a:headEnd/>
            <a:tailEnd/>
          </a:ln>
          <a:effectLst/>
        </p:spPr>
        <p:txBody>
          <a:bodyPr wrap="none" lIns="92075" tIns="46038" rIns="92075" bIns="46038" anchor="ctr" anchorCtr="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fontAlgn="auto" hangingPunct="0">
              <a:lnSpc>
                <a:spcPct val="90000"/>
              </a:lnSpc>
              <a:spcBef>
                <a:spcPct val="30000"/>
              </a:spcBef>
              <a:spcAft>
                <a:spcPts val="0"/>
              </a:spcAft>
              <a:defRPr/>
            </a:pPr>
            <a:r>
              <a:rPr lang="mn-MN" sz="2400" b="1">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Хаалттай </a:t>
            </a:r>
            <a:endParaRPr lang="en-US" sz="2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p:txBody>
      </p:sp>
      <p:sp>
        <p:nvSpPr>
          <p:cNvPr id="52231" name="Rectangle 16"/>
          <p:cNvSpPr>
            <a:spLocks noChangeArrowheads="1"/>
          </p:cNvSpPr>
          <p:nvPr/>
        </p:nvSpPr>
        <p:spPr bwMode="auto">
          <a:xfrm>
            <a:off x="1689100" y="4476750"/>
            <a:ext cx="2565400" cy="1574800"/>
          </a:xfrm>
          <a:prstGeom prst="rect">
            <a:avLst/>
          </a:prstGeom>
          <a:solidFill>
            <a:schemeClr val="bg1"/>
          </a:solidFill>
          <a:ln w="25400">
            <a:solidFill>
              <a:schemeClr val="tx1"/>
            </a:solidFill>
            <a:miter lim="800000"/>
            <a:headEnd/>
            <a:tailEnd/>
          </a:ln>
        </p:spPr>
        <p:txBody>
          <a:bodyPr wrap="none" anchor="ctr"/>
          <a:lstStyle/>
          <a:p>
            <a:endParaRPr lang="en-US" dirty="0">
              <a:latin typeface="Century Schoolbook" pitchFamily="18" charset="0"/>
            </a:endParaRPr>
          </a:p>
        </p:txBody>
      </p:sp>
      <p:sp>
        <p:nvSpPr>
          <p:cNvPr id="52232" name="Line 17"/>
          <p:cNvSpPr>
            <a:spLocks noChangeShapeType="1"/>
          </p:cNvSpPr>
          <p:nvPr/>
        </p:nvSpPr>
        <p:spPr bwMode="auto">
          <a:xfrm>
            <a:off x="2990850" y="5645150"/>
            <a:ext cx="0" cy="457200"/>
          </a:xfrm>
          <a:prstGeom prst="line">
            <a:avLst/>
          </a:prstGeom>
          <a:noFill/>
          <a:ln w="12700">
            <a:solidFill>
              <a:schemeClr val="tx1"/>
            </a:solidFill>
            <a:round/>
            <a:headEnd type="none" w="sm" len="sm"/>
            <a:tailEnd type="none" w="sm" len="sm"/>
          </a:ln>
        </p:spPr>
        <p:txBody>
          <a:bodyPr/>
          <a:lstStyle/>
          <a:p>
            <a:endParaRPr lang="en-US" dirty="0"/>
          </a:p>
        </p:txBody>
      </p:sp>
      <p:sp>
        <p:nvSpPr>
          <p:cNvPr id="52233" name="Line 18"/>
          <p:cNvSpPr>
            <a:spLocks noChangeShapeType="1"/>
          </p:cNvSpPr>
          <p:nvPr/>
        </p:nvSpPr>
        <p:spPr bwMode="auto">
          <a:xfrm>
            <a:off x="1657350" y="5930900"/>
            <a:ext cx="2590800" cy="0"/>
          </a:xfrm>
          <a:prstGeom prst="line">
            <a:avLst/>
          </a:prstGeom>
          <a:noFill/>
          <a:ln w="12700">
            <a:solidFill>
              <a:schemeClr val="tx1"/>
            </a:solidFill>
            <a:round/>
            <a:headEnd type="none" w="sm" len="sm"/>
            <a:tailEnd type="none" w="sm" len="sm"/>
          </a:ln>
        </p:spPr>
        <p:txBody>
          <a:bodyPr/>
          <a:lstStyle/>
          <a:p>
            <a:endParaRPr lang="en-US" dirty="0"/>
          </a:p>
        </p:txBody>
      </p:sp>
      <p:sp>
        <p:nvSpPr>
          <p:cNvPr id="52234" name="Line 19"/>
          <p:cNvSpPr>
            <a:spLocks noChangeShapeType="1"/>
          </p:cNvSpPr>
          <p:nvPr/>
        </p:nvSpPr>
        <p:spPr bwMode="auto">
          <a:xfrm>
            <a:off x="1714500" y="5626100"/>
            <a:ext cx="2590800" cy="0"/>
          </a:xfrm>
          <a:prstGeom prst="line">
            <a:avLst/>
          </a:prstGeom>
          <a:noFill/>
          <a:ln w="12700">
            <a:solidFill>
              <a:schemeClr val="tx1"/>
            </a:solidFill>
            <a:round/>
            <a:headEnd type="none" w="sm" len="sm"/>
            <a:tailEnd type="none" w="sm" len="sm"/>
          </a:ln>
        </p:spPr>
        <p:txBody>
          <a:bodyPr/>
          <a:lstStyle/>
          <a:p>
            <a:endParaRPr lang="en-US" dirty="0"/>
          </a:p>
        </p:txBody>
      </p:sp>
      <p:sp>
        <p:nvSpPr>
          <p:cNvPr id="52235" name="Oval 20"/>
          <p:cNvSpPr>
            <a:spLocks noChangeArrowheads="1"/>
          </p:cNvSpPr>
          <p:nvPr/>
        </p:nvSpPr>
        <p:spPr bwMode="auto">
          <a:xfrm>
            <a:off x="2882900" y="6108700"/>
            <a:ext cx="215900" cy="215900"/>
          </a:xfrm>
          <a:prstGeom prst="ellipse">
            <a:avLst/>
          </a:prstGeom>
          <a:noFill/>
          <a:ln w="12700">
            <a:solidFill>
              <a:schemeClr val="tx1"/>
            </a:solidFill>
            <a:round/>
            <a:headEnd/>
            <a:tailEnd/>
          </a:ln>
        </p:spPr>
        <p:txBody>
          <a:bodyPr wrap="none" anchor="ctr"/>
          <a:lstStyle/>
          <a:p>
            <a:endParaRPr lang="en-US" dirty="0">
              <a:latin typeface="Century Schoolbook" pitchFamily="18" charset="0"/>
            </a:endParaRPr>
          </a:p>
        </p:txBody>
      </p:sp>
      <p:sp>
        <p:nvSpPr>
          <p:cNvPr id="23" name="Title 22"/>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ХАРИЛЦААНЫ </a:t>
            </a: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60420" name="Rectangle 4"/>
          <p:cNvSpPr>
            <a:spLocks noGrp="1" noChangeArrowheads="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algn="ctr" fontAlgn="auto">
              <a:lnSpc>
                <a:spcPct val="80000"/>
              </a:lnSpc>
              <a:spcAft>
                <a:spcPts val="0"/>
              </a:spcAft>
              <a:buFontTx/>
              <a:buNone/>
              <a:defRPr/>
            </a:pPr>
            <a:r>
              <a:rPr lang="mn-MN" sz="35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Хаалттай хөшиг</a:t>
            </a:r>
            <a:r>
              <a:rPr lang="en-US" sz="35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 </a:t>
            </a:r>
            <a:r>
              <a:rPr lang="mn-MN" sz="35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Хаалттай харилцааны тэмдэг</a:t>
            </a:r>
            <a:endPar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endParaRPr lang="en-US" sz="20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r>
              <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	</a:t>
            </a:r>
            <a:r>
              <a:rPr lang="mn-MN"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Үүнийг хэрхэн таних вэ?</a:t>
            </a:r>
            <a:endPar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endParaRPr lang="en-US" sz="10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r>
              <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1.	</a:t>
            </a:r>
            <a:r>
              <a:rPr lang="mn-MN"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Үл тоомсорлох</a:t>
            </a:r>
            <a:endPar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r>
              <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2.	</a:t>
            </a:r>
            <a:r>
              <a:rPr lang="mn-MN"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Дайсагнал</a:t>
            </a:r>
            <a:endPar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r>
              <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3.	</a:t>
            </a:r>
            <a:r>
              <a:rPr lang="mn-MN"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Зөрөх, маргах</a:t>
            </a:r>
            <a:endPar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r>
              <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4.	</a:t>
            </a:r>
            <a:r>
              <a:rPr lang="mn-MN"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Бусдыг буруутгах, няцаах</a:t>
            </a:r>
            <a:r>
              <a:rPr lang="en-US" sz="3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ХАРИЛЦААНЫ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61444" name="Rectangle 4"/>
          <p:cNvSpPr>
            <a:spLocks noGrp="1" noChangeArrowheads="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fontAlgn="auto">
              <a:lnSpc>
                <a:spcPct val="80000"/>
              </a:lnSpc>
              <a:spcAft>
                <a:spcPts val="0"/>
              </a:spcAft>
              <a:buFontTx/>
              <a:buNone/>
              <a:defRPr/>
            </a:pPr>
            <a:r>
              <a:rPr lang="mn-MN"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Нээлттэй хөшиг</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r>
              <a:rPr lang="mn-MN"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Нээлттэй харилцааг хэрхэн үүсгэх вэ?</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endParaRPr lang="en-US" sz="1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r>
              <a:rPr lang="mn-MN"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Идэвхтэй сонсох</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Char char="-"/>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Танд сонирхолтой байгаа болон түүнийг сонсож буйгаа харуул</a:t>
            </a:r>
          </a:p>
          <a:p>
            <a:pPr marL="274320" indent="-274320" fontAlgn="auto">
              <a:lnSpc>
                <a:spcPct val="80000"/>
              </a:lnSpc>
              <a:spcAft>
                <a:spcPts val="0"/>
              </a:spcAft>
              <a:buFontTx/>
              <a:buChar char="-"/>
              <a:defRPr/>
            </a:pPr>
            <a:r>
              <a:rPr lang="en-US"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Eye </a:t>
            </a:r>
            <a:r>
              <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Contact</a:t>
            </a:r>
            <a:r>
              <a:rPr lang="mn-MN"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 Нүдний харьцааг бүү салга</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r>
              <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Body Language</a:t>
            </a:r>
            <a:r>
              <a:rPr lang="mn-MN"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 үйл хөдлөлөө анхаар</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r>
              <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a:t>
            </a:r>
            <a:r>
              <a:rPr lang="mn-MN"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Чимээгүй </a:t>
            </a: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бай, Бүү тасла</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r>
              <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a:t>
            </a:r>
            <a:r>
              <a:rPr lang="mn-MN"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Лавлаж асуух, давтах</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Tx/>
              <a:buNone/>
              <a:defRPr/>
            </a:pPr>
            <a:r>
              <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a:t>
            </a:r>
            <a:r>
              <a:rPr lang="mn-MN"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Харилцагчаа дэмжих, санаа нийлэх</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lnSpc>
                <a:spcPct val="80000"/>
              </a:lnSpc>
              <a:spcAft>
                <a:spcPts val="0"/>
              </a:spcAft>
              <a:buFont typeface="Wingdings"/>
              <a:buChar char=""/>
              <a:defRPr/>
            </a:pP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ХАРИЛЦААНЫ </a:t>
            </a: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71684" name="Rectangle 4"/>
          <p:cNvSpPr>
            <a:spLocks noGrp="1" noChangeArrowheads="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algn="ctr" fontAlgn="auto">
              <a:spcAft>
                <a:spcPts val="0"/>
              </a:spcAft>
              <a:buFontTx/>
              <a:buNone/>
              <a:defRPr/>
            </a:pPr>
            <a:r>
              <a:rPr lang="mn-MN" sz="40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Нээлттэй байдлыг үүсгэх</a:t>
            </a:r>
          </a:p>
          <a:p>
            <a:pPr marL="274320" indent="-274320" algn="ctr" fontAlgn="auto">
              <a:spcAft>
                <a:spcPts val="0"/>
              </a:spcAft>
              <a:buFontTx/>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6 </a:t>
            </a:r>
            <a:r>
              <a:rPr lang="mn-MN"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стандарт хариу үйлдэл</a:t>
            </a:r>
          </a:p>
          <a:p>
            <a:pPr marL="274320" indent="-274320" algn="ctr" fontAlgn="auto">
              <a:spcAft>
                <a:spcPts val="0"/>
              </a:spcAft>
              <a:buFontTx/>
              <a:buNone/>
              <a:defRPr/>
            </a:pPr>
            <a:endParaRPr lang="en-US"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5300" name="Text Box 6"/>
          <p:cNvSpPr txBox="1">
            <a:spLocks noChangeArrowheads="1"/>
          </p:cNvSpPr>
          <p:nvPr/>
        </p:nvSpPr>
        <p:spPr bwMode="auto">
          <a:xfrm>
            <a:off x="533400" y="3048000"/>
            <a:ext cx="3810000" cy="366713"/>
          </a:xfrm>
          <a:prstGeom prst="rect">
            <a:avLst/>
          </a:prstGeom>
          <a:noFill/>
          <a:ln w="9525">
            <a:noFill/>
            <a:miter lim="800000"/>
            <a:headEnd/>
            <a:tailEnd/>
          </a:ln>
        </p:spPr>
        <p:txBody>
          <a:bodyPr>
            <a:spAutoFit/>
          </a:bodyPr>
          <a:lstStyle/>
          <a:p>
            <a:pPr>
              <a:spcBef>
                <a:spcPct val="50000"/>
              </a:spcBef>
            </a:pPr>
            <a:endParaRPr lang="en-US" dirty="0">
              <a:latin typeface="Century Schoolbook" pitchFamily="18" charset="0"/>
            </a:endParaRPr>
          </a:p>
        </p:txBody>
      </p:sp>
      <p:sp>
        <p:nvSpPr>
          <p:cNvPr id="71687" name="Text Box 7"/>
          <p:cNvSpPr txBox="1">
            <a:spLocks noChangeArrowheads="1"/>
          </p:cNvSpPr>
          <p:nvPr/>
        </p:nvSpPr>
        <p:spPr bwMode="auto">
          <a:xfrm>
            <a:off x="685800" y="3384550"/>
            <a:ext cx="4038600" cy="2654300"/>
          </a:xfrm>
          <a:prstGeom prst="rect">
            <a:avLst/>
          </a:prstGeom>
          <a:noFill/>
          <a:ln w="9525">
            <a:noFill/>
            <a:miter lim="800000"/>
            <a:headEnd/>
            <a:tailEnd/>
          </a:ln>
          <a:effectLst/>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Bef>
                <a:spcPts val="0"/>
              </a:spcBef>
              <a:spcAft>
                <a:spcPts val="0"/>
              </a:spcAft>
              <a:buFontTx/>
              <a:buChar char="•"/>
              <a:defRPr/>
            </a:pPr>
            <a:r>
              <a:rPr lang="en-US" sz="2800" b="1" dirty="0">
                <a:ln w="11430"/>
                <a:solidFill>
                  <a:schemeClr val="accent1"/>
                </a:solidFill>
                <a:effectLst>
                  <a:outerShdw blurRad="50800" dist="39000" dir="5460000" algn="tl">
                    <a:srgbClr val="000000">
                      <a:alpha val="38000"/>
                    </a:srgbClr>
                  </a:outerShdw>
                </a:effectLst>
                <a:cs typeface="Arial" pitchFamily="34" charset="0"/>
              </a:rPr>
              <a:t>General lead</a:t>
            </a:r>
          </a:p>
          <a:p>
            <a:pPr fontAlgn="auto">
              <a:spcBef>
                <a:spcPts val="0"/>
              </a:spcBef>
              <a:spcAft>
                <a:spcPts val="0"/>
              </a:spcAft>
              <a:buFontTx/>
              <a:buChar char="•"/>
              <a:defRPr/>
            </a:pPr>
            <a:r>
              <a:rPr lang="en-US" sz="2800" b="1" dirty="0">
                <a:ln w="11430"/>
                <a:solidFill>
                  <a:schemeClr val="accent1"/>
                </a:solidFill>
                <a:effectLst>
                  <a:outerShdw blurRad="50800" dist="39000" dir="5460000" algn="tl">
                    <a:srgbClr val="000000">
                      <a:alpha val="38000"/>
                    </a:srgbClr>
                  </a:outerShdw>
                </a:effectLst>
                <a:cs typeface="Arial" pitchFamily="34" charset="0"/>
              </a:rPr>
              <a:t>Re-statement</a:t>
            </a:r>
          </a:p>
          <a:p>
            <a:pPr fontAlgn="auto">
              <a:spcBef>
                <a:spcPts val="0"/>
              </a:spcBef>
              <a:spcAft>
                <a:spcPts val="0"/>
              </a:spcAft>
              <a:buFontTx/>
              <a:buChar char="•"/>
              <a:defRPr/>
            </a:pPr>
            <a:r>
              <a:rPr lang="en-US" sz="2800" b="1" dirty="0">
                <a:ln w="11430"/>
                <a:solidFill>
                  <a:schemeClr val="accent1"/>
                </a:solidFill>
                <a:effectLst>
                  <a:outerShdw blurRad="50800" dist="39000" dir="5460000" algn="tl">
                    <a:srgbClr val="000000">
                      <a:alpha val="38000"/>
                    </a:srgbClr>
                  </a:outerShdw>
                </a:effectLst>
                <a:cs typeface="Arial" pitchFamily="34" charset="0"/>
              </a:rPr>
              <a:t>Comfortable Probe</a:t>
            </a:r>
            <a:endParaRPr lang="mn-MN" sz="2800" b="1" dirty="0">
              <a:ln w="11430"/>
              <a:solidFill>
                <a:schemeClr val="accent1"/>
              </a:solidFill>
              <a:effectLst>
                <a:outerShdw blurRad="50800" dist="39000" dir="5460000" algn="tl">
                  <a:srgbClr val="000000">
                    <a:alpha val="38000"/>
                  </a:srgbClr>
                </a:outerShdw>
              </a:effectLst>
              <a:cs typeface="Arial" pitchFamily="34" charset="0"/>
            </a:endParaRPr>
          </a:p>
          <a:p>
            <a:pPr fontAlgn="auto">
              <a:spcBef>
                <a:spcPts val="0"/>
              </a:spcBef>
              <a:spcAft>
                <a:spcPts val="0"/>
              </a:spcAft>
              <a:buFontTx/>
              <a:buChar char="•"/>
              <a:defRPr/>
            </a:pPr>
            <a:r>
              <a:rPr lang="en-US" sz="2800" b="1" dirty="0">
                <a:ln w="11430"/>
                <a:solidFill>
                  <a:schemeClr val="accent1"/>
                </a:solidFill>
                <a:effectLst>
                  <a:outerShdw blurRad="50800" dist="39000" dir="5460000" algn="tl">
                    <a:srgbClr val="000000">
                      <a:alpha val="38000"/>
                    </a:srgbClr>
                  </a:outerShdw>
                </a:effectLst>
                <a:cs typeface="Arial" pitchFamily="34" charset="0"/>
              </a:rPr>
              <a:t>Pause</a:t>
            </a:r>
          </a:p>
          <a:p>
            <a:pPr fontAlgn="auto">
              <a:spcBef>
                <a:spcPts val="0"/>
              </a:spcBef>
              <a:spcAft>
                <a:spcPts val="0"/>
              </a:spcAft>
              <a:buFontTx/>
              <a:buChar char="•"/>
              <a:defRPr/>
            </a:pPr>
            <a:r>
              <a:rPr lang="en-US" sz="2800" b="1" dirty="0">
                <a:ln w="11430"/>
                <a:solidFill>
                  <a:schemeClr val="accent1"/>
                </a:solidFill>
                <a:effectLst>
                  <a:outerShdw blurRad="50800" dist="39000" dir="5460000" algn="tl">
                    <a:srgbClr val="000000">
                      <a:alpha val="38000"/>
                    </a:srgbClr>
                  </a:outerShdw>
                </a:effectLst>
                <a:cs typeface="Arial" pitchFamily="34" charset="0"/>
              </a:rPr>
              <a:t>Interpretation</a:t>
            </a:r>
          </a:p>
          <a:p>
            <a:pPr fontAlgn="auto">
              <a:spcBef>
                <a:spcPts val="0"/>
              </a:spcBef>
              <a:spcAft>
                <a:spcPts val="0"/>
              </a:spcAft>
              <a:buFontTx/>
              <a:buChar char="•"/>
              <a:defRPr/>
            </a:pPr>
            <a:r>
              <a:rPr lang="en-US" sz="2800" b="1" dirty="0">
                <a:ln w="11430"/>
                <a:solidFill>
                  <a:schemeClr val="accent1"/>
                </a:solidFill>
                <a:effectLst>
                  <a:outerShdw blurRad="50800" dist="39000" dir="5460000" algn="tl">
                    <a:srgbClr val="000000">
                      <a:alpha val="38000"/>
                    </a:srgbClr>
                  </a:outerShdw>
                </a:effectLst>
                <a:cs typeface="Arial" pitchFamily="34" charset="0"/>
              </a:rPr>
              <a:t>Sensitive Probe</a:t>
            </a:r>
          </a:p>
        </p:txBody>
      </p:sp>
      <p:sp>
        <p:nvSpPr>
          <p:cNvPr id="71688" name="Text Box 8"/>
          <p:cNvSpPr txBox="1">
            <a:spLocks noChangeArrowheads="1"/>
          </p:cNvSpPr>
          <p:nvPr/>
        </p:nvSpPr>
        <p:spPr bwMode="auto">
          <a:xfrm>
            <a:off x="4419600" y="3352800"/>
            <a:ext cx="4343400" cy="2677656"/>
          </a:xfrm>
          <a:prstGeom prst="rect">
            <a:avLst/>
          </a:prstGeom>
          <a:noFill/>
          <a:ln w="9525">
            <a:noFill/>
            <a:miter lim="800000"/>
            <a:headEnd/>
            <a:tailEnd/>
          </a:ln>
          <a:effectLst/>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Bef>
                <a:spcPts val="0"/>
              </a:spcBef>
              <a:spcAft>
                <a:spcPts val="0"/>
              </a:spcAft>
              <a:buFontTx/>
              <a:buChar char="•"/>
              <a:defRPr/>
            </a:pPr>
            <a:r>
              <a:rPr lang="mn-MN" sz="2800" b="1" dirty="0">
                <a:ln w="11430"/>
                <a:solidFill>
                  <a:schemeClr val="accent1"/>
                </a:solidFill>
                <a:effectLst>
                  <a:outerShdw blurRad="50800" dist="39000" dir="5460000" algn="tl">
                    <a:srgbClr val="000000">
                      <a:alpha val="38000"/>
                    </a:srgbClr>
                  </a:outerShdw>
                </a:effectLst>
                <a:cs typeface="Arial" pitchFamily="34" charset="0"/>
              </a:rPr>
              <a:t>Ердийн харилцаа</a:t>
            </a:r>
            <a:endParaRPr lang="en-US" sz="2800" b="1" dirty="0">
              <a:ln w="11430"/>
              <a:solidFill>
                <a:schemeClr val="accent1"/>
              </a:solidFill>
              <a:effectLst>
                <a:outerShdw blurRad="50800" dist="39000" dir="5460000" algn="tl">
                  <a:srgbClr val="000000">
                    <a:alpha val="38000"/>
                  </a:srgbClr>
                </a:outerShdw>
              </a:effectLst>
              <a:cs typeface="Arial" pitchFamily="34" charset="0"/>
            </a:endParaRPr>
          </a:p>
          <a:p>
            <a:pPr fontAlgn="auto">
              <a:spcBef>
                <a:spcPts val="0"/>
              </a:spcBef>
              <a:spcAft>
                <a:spcPts val="0"/>
              </a:spcAft>
              <a:buFontTx/>
              <a:buChar char="•"/>
              <a:defRPr/>
            </a:pPr>
            <a:r>
              <a:rPr lang="mn-MN" sz="2800" b="1" dirty="0">
                <a:ln w="11430"/>
                <a:solidFill>
                  <a:schemeClr val="accent1"/>
                </a:solidFill>
                <a:effectLst>
                  <a:outerShdw blurRad="50800" dist="39000" dir="5460000" algn="tl">
                    <a:srgbClr val="000000">
                      <a:alpha val="38000"/>
                    </a:srgbClr>
                  </a:outerShdw>
                </a:effectLst>
                <a:cs typeface="Arial" pitchFamily="34" charset="0"/>
              </a:rPr>
              <a:t>Дахин давталт</a:t>
            </a:r>
            <a:endParaRPr lang="en-US" sz="2800" b="1" dirty="0">
              <a:ln w="11430"/>
              <a:solidFill>
                <a:schemeClr val="accent1"/>
              </a:solidFill>
              <a:effectLst>
                <a:outerShdw blurRad="50800" dist="39000" dir="5460000" algn="tl">
                  <a:srgbClr val="000000">
                    <a:alpha val="38000"/>
                  </a:srgbClr>
                </a:outerShdw>
              </a:effectLst>
              <a:cs typeface="Arial" pitchFamily="34" charset="0"/>
            </a:endParaRPr>
          </a:p>
          <a:p>
            <a:pPr fontAlgn="auto">
              <a:spcBef>
                <a:spcPts val="0"/>
              </a:spcBef>
              <a:spcAft>
                <a:spcPts val="0"/>
              </a:spcAft>
              <a:buFontTx/>
              <a:buChar char="•"/>
              <a:defRPr/>
            </a:pPr>
            <a:r>
              <a:rPr lang="mn-MN" sz="2800" b="1" dirty="0">
                <a:ln w="11430"/>
                <a:solidFill>
                  <a:schemeClr val="accent1"/>
                </a:solidFill>
                <a:effectLst>
                  <a:outerShdw blurRad="50800" dist="39000" dir="5460000" algn="tl">
                    <a:srgbClr val="000000">
                      <a:alpha val="38000"/>
                    </a:srgbClr>
                  </a:outerShdw>
                </a:effectLst>
                <a:cs typeface="Arial" pitchFamily="34" charset="0"/>
              </a:rPr>
              <a:t>Боломжит тодруулга</a:t>
            </a:r>
          </a:p>
          <a:p>
            <a:pPr fontAlgn="auto">
              <a:spcBef>
                <a:spcPts val="0"/>
              </a:spcBef>
              <a:spcAft>
                <a:spcPts val="0"/>
              </a:spcAft>
              <a:buFontTx/>
              <a:buChar char="•"/>
              <a:defRPr/>
            </a:pPr>
            <a:r>
              <a:rPr lang="mn-MN" sz="2800" b="1" dirty="0">
                <a:ln w="11430"/>
                <a:solidFill>
                  <a:schemeClr val="accent1"/>
                </a:solidFill>
                <a:effectLst>
                  <a:outerShdw blurRad="50800" dist="39000" dir="5460000" algn="tl">
                    <a:srgbClr val="000000">
                      <a:alpha val="38000"/>
                    </a:srgbClr>
                  </a:outerShdw>
                </a:effectLst>
                <a:cs typeface="Arial" pitchFamily="34" charset="0"/>
              </a:rPr>
              <a:t>Пауз</a:t>
            </a:r>
            <a:endParaRPr lang="en-US" sz="2800" b="1" dirty="0">
              <a:ln w="11430"/>
              <a:solidFill>
                <a:schemeClr val="accent1"/>
              </a:solidFill>
              <a:effectLst>
                <a:outerShdw blurRad="50800" dist="39000" dir="5460000" algn="tl">
                  <a:srgbClr val="000000">
                    <a:alpha val="38000"/>
                  </a:srgbClr>
                </a:outerShdw>
              </a:effectLst>
              <a:cs typeface="Arial" pitchFamily="34" charset="0"/>
            </a:endParaRPr>
          </a:p>
          <a:p>
            <a:pPr fontAlgn="auto">
              <a:spcBef>
                <a:spcPts val="0"/>
              </a:spcBef>
              <a:spcAft>
                <a:spcPts val="0"/>
              </a:spcAft>
              <a:buFontTx/>
              <a:buChar char="•"/>
              <a:defRPr/>
            </a:pPr>
            <a:r>
              <a:rPr lang="mn-MN" sz="2800" b="1" dirty="0">
                <a:ln w="11430"/>
                <a:solidFill>
                  <a:schemeClr val="accent1"/>
                </a:solidFill>
                <a:effectLst>
                  <a:outerShdw blurRad="50800" dist="39000" dir="5460000" algn="tl">
                    <a:srgbClr val="000000">
                      <a:alpha val="38000"/>
                    </a:srgbClr>
                  </a:outerShdw>
                </a:effectLst>
                <a:cs typeface="Arial" pitchFamily="34" charset="0"/>
              </a:rPr>
              <a:t>Дүгнэлт</a:t>
            </a:r>
            <a:endParaRPr lang="en-US" sz="2800" b="1" dirty="0">
              <a:ln w="11430"/>
              <a:solidFill>
                <a:schemeClr val="accent1"/>
              </a:solidFill>
              <a:effectLst>
                <a:outerShdw blurRad="50800" dist="39000" dir="5460000" algn="tl">
                  <a:srgbClr val="000000">
                    <a:alpha val="38000"/>
                  </a:srgbClr>
                </a:outerShdw>
              </a:effectLst>
              <a:cs typeface="Arial" pitchFamily="34" charset="0"/>
            </a:endParaRPr>
          </a:p>
          <a:p>
            <a:pPr fontAlgn="auto">
              <a:spcBef>
                <a:spcPts val="0"/>
              </a:spcBef>
              <a:spcAft>
                <a:spcPts val="0"/>
              </a:spcAft>
              <a:buFontTx/>
              <a:buChar char="•"/>
              <a:defRPr/>
            </a:pPr>
            <a:r>
              <a:rPr lang="mn-MN" sz="2800" b="1" dirty="0">
                <a:ln w="11430"/>
                <a:solidFill>
                  <a:schemeClr val="accent1"/>
                </a:solidFill>
                <a:effectLst>
                  <a:outerShdw blurRad="50800" dist="39000" dir="5460000" algn="tl">
                    <a:srgbClr val="000000">
                      <a:alpha val="38000"/>
                    </a:srgbClr>
                  </a:outerShdw>
                </a:effectLst>
                <a:cs typeface="Arial" pitchFamily="34" charset="0"/>
              </a:rPr>
              <a:t>Эмзэг тодруулга</a:t>
            </a:r>
            <a:endParaRPr lang="en-US" sz="2800" b="1" dirty="0">
              <a:ln w="11430"/>
              <a:solidFill>
                <a:schemeClr val="accent1"/>
              </a:solidFill>
              <a:effectLst>
                <a:outerShdw blurRad="50800" dist="39000" dir="5460000" algn="tl">
                  <a:srgbClr val="000000">
                    <a:alpha val="38000"/>
                  </a:srgbClr>
                </a:outerShdw>
              </a:effectLst>
              <a:cs typeface="Arial" pitchFamily="34"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algn="ctr" fontAlgn="auto">
              <a:spcAft>
                <a:spcPts val="0"/>
              </a:spcAft>
              <a:buFont typeface="Wingdings"/>
              <a:buNone/>
              <a:defRPr/>
            </a:pP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274320" indent="-274320" algn="ctr"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Үйлчлүүлэгчтэй нэгэн “хэл”-ээр харилцах нь нээлттэй харилцааг бий болгож өгдөг. </a:t>
            </a:r>
          </a:p>
          <a:p>
            <a:pPr marL="274320" indent="-274320" algn="ctr"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Энэхүү хэл нь түүний ойлгодог энгийн хэллэг эсвэл тусгай мэргэжлийн хэллэгийг агуулсан байна.</a:t>
            </a:r>
          </a:p>
          <a:p>
            <a:pPr marL="274320" indent="-274320" algn="ctr" fontAlgn="auto">
              <a:spcAft>
                <a:spcPts val="0"/>
              </a:spcAft>
              <a:buFont typeface="Wingdings"/>
              <a:buNone/>
              <a:defRPr/>
            </a:pP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algn="ctr"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Худалдагчийн ... </a:t>
            </a:r>
          </a:p>
          <a:p>
            <a:pPr marL="1189038" fontAlgn="auto">
              <a:spcAft>
                <a:spcPts val="0"/>
              </a:spcAft>
              <a:buFont typeface="Wingdings"/>
              <a:buNone/>
              <a:defRPr/>
            </a:pP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1189038"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Зан байдал, төлөв	55%</a:t>
            </a:r>
          </a:p>
          <a:p>
            <a:pPr marL="1189038" fontAlgn="auto">
              <a:spcAft>
                <a:spcPts val="0"/>
              </a:spcAft>
              <a:buFont typeface="Wingdings"/>
              <a:buNone/>
              <a:defRPr/>
            </a:pP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1189038"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Дуу хоолойн өнгө		38%</a:t>
            </a:r>
          </a:p>
          <a:p>
            <a:pPr marL="1189038" fontAlgn="auto">
              <a:spcAft>
                <a:spcPts val="0"/>
              </a:spcAft>
              <a:buFont typeface="Wingdings"/>
              <a:buNone/>
              <a:defRPr/>
            </a:pP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1189038"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Үг хэллэг			  7%</a:t>
            </a:r>
          </a:p>
          <a:p>
            <a:pPr marL="274638" fontAlgn="auto">
              <a:spcAft>
                <a:spcPts val="0"/>
              </a:spcAft>
              <a:buFont typeface="Wingdings"/>
              <a:buNone/>
              <a:defRPr/>
            </a:pP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274638" algn="ctr"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тус тус нөлөөлдөг байна</a:t>
            </a:r>
          </a:p>
        </p:txBody>
      </p:sp>
    </p:spTree>
  </p:cSld>
  <p:clrMapOvr>
    <a:masterClrMapping/>
  </p:clrMapOvr>
  <p:transition>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algn="ctr"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Худалдагч</a:t>
            </a:r>
            <a:r>
              <a:rPr lang="en-US"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a:t>
            </a: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1189038" fontAlgn="auto">
              <a:spcAft>
                <a:spcPts val="0"/>
              </a:spcAft>
              <a:buFont typeface="Wingdings"/>
              <a:buNone/>
              <a:defRPr/>
            </a:pP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0" indent="1588" algn="ctr"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Үйлчлүүлэгчээ маш сайн сонсох хэрэгтэй, энэ нь түүнийг худалдан авагч болгон хувиргахад тань туслана</a:t>
            </a:r>
            <a:r>
              <a:rPr lang="en-US"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a:t>
            </a: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algn="ctr" fontAlgn="auto">
              <a:spcAft>
                <a:spcPts val="0"/>
              </a:spcAft>
              <a:buFont typeface="Wingdings"/>
              <a:buNone/>
              <a:defRPr/>
            </a:pPr>
            <a:r>
              <a:rPr lang="mn-MN" sz="3200" b="1"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Үйлчлүүлэгчийнхээ </a:t>
            </a: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274320" indent="-274320" algn="ctr"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анхаарлыг тат</a:t>
            </a:r>
          </a:p>
          <a:p>
            <a:pPr marL="274320" indent="-274320" algn="ctr" fontAlgn="auto">
              <a:spcAft>
                <a:spcPts val="0"/>
              </a:spcAft>
              <a:buFont typeface="Wingdings"/>
              <a:buNone/>
              <a:defRPr/>
            </a:pP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274320" indent="-274320" algn="ctr"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Нээлттэй бай</a:t>
            </a:r>
          </a:p>
          <a:p>
            <a:pPr marL="274320" indent="-274320" algn="ctr" fontAlgn="auto">
              <a:spcAft>
                <a:spcPts val="0"/>
              </a:spcAft>
              <a:buFont typeface="Wingdings"/>
              <a:buNone/>
              <a:defRPr/>
            </a:pP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274320" indent="-274320" algn="ctr"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Бүтээгдэхүүнээ санал болго</a:t>
            </a:r>
          </a:p>
          <a:p>
            <a:pPr marL="274320" indent="-274320" algn="ctr" fontAlgn="auto">
              <a:spcAft>
                <a:spcPts val="0"/>
              </a:spcAft>
              <a:buFont typeface="Wingdings"/>
              <a:buNone/>
              <a:defRPr/>
            </a:pPr>
            <a:endPar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a:p>
            <a:pPr marL="274320" indent="-274320" algn="ctr" fontAlgn="auto">
              <a:spcAft>
                <a:spcPts val="0"/>
              </a:spcAft>
              <a:buFont typeface="Wingdings"/>
              <a:buNone/>
              <a:defRPr/>
            </a:pPr>
            <a:r>
              <a:rPr lang="mn-MN" sz="3200" b="1" dirty="0" smtClean="0">
                <a:ln w="11430"/>
                <a:solidFill>
                  <a:schemeClr val="accent1"/>
                </a:solidFill>
                <a:effectLst>
                  <a:reflection blurRad="6350" stA="60000" endA="900" endPos="60000" dist="29997" dir="5400000" sy="-100000" algn="bl" rotWithShape="0"/>
                </a:effectLst>
                <a:latin typeface="Arial" pitchFamily="34" charset="0"/>
                <a:cs typeface="Arial" pitchFamily="34" charset="0"/>
              </a:rPr>
              <a:t>Эелдэг бай</a:t>
            </a:r>
            <a:endParaRPr lang="en-US" sz="3200" b="1" dirty="0">
              <a:ln w="11430"/>
              <a:solidFill>
                <a:schemeClr val="accent1"/>
              </a:solidFill>
              <a:effectLst>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52388" indent="22225" algn="ctr" fontAlgn="auto">
              <a:spcAft>
                <a:spcPts val="0"/>
              </a:spcAft>
              <a:buFont typeface="Wingdings"/>
              <a:buNone/>
              <a:defRPr/>
            </a:pPr>
            <a:endParaRPr lang="en-US"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52388" indent="22225" algn="ctr" fontAlgn="auto">
              <a:spcAft>
                <a:spcPts val="0"/>
              </a:spcAft>
              <a:buFont typeface="Wingdings"/>
              <a:buNone/>
              <a:defRPr/>
            </a:pPr>
            <a:endParaRPr lang="en-US"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52388" indent="22225" algn="ctr" fontAlgn="auto">
              <a:spcAft>
                <a:spcPts val="0"/>
              </a:spcAft>
              <a:buFont typeface="Wingdings"/>
              <a:buNone/>
              <a:defRPr/>
            </a:pPr>
            <a:endParaRPr lang="en-US" sz="3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52388" indent="22225" algn="ctr" fontAlgn="auto">
              <a:spcAft>
                <a:spcPts val="0"/>
              </a:spcAft>
              <a:buFont typeface="Wingdings"/>
              <a:buNone/>
              <a:defRPr/>
            </a:pPr>
            <a:r>
              <a:rPr lang="en-US" sz="66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NO “BUT” code</a:t>
            </a:r>
            <a:endParaRPr lang="en-US" sz="66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 нь 2 янз байдаг:</a:t>
            </a:r>
          </a:p>
          <a:p>
            <a:pPr marL="0" indent="0" algn="just"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1. Өөртөө итгэлгүй үйлчлүүлэгч</a:t>
            </a:r>
          </a:p>
          <a:p>
            <a:pPr marL="457200" indent="0" algn="just" fontAlgn="auto">
              <a:spcAft>
                <a:spcPts val="0"/>
              </a:spcAft>
              <a:buFont typeface="Wingdings"/>
              <a:buNone/>
              <a:defRPr/>
            </a:pPr>
            <a:r>
              <a:rPr lang="mn-MN" sz="2000" dirty="0" smtClean="0">
                <a:solidFill>
                  <a:schemeClr val="accent1"/>
                </a:solidFill>
                <a:latin typeface="Arial" pitchFamily="34" charset="0"/>
                <a:cs typeface="Arial" pitchFamily="34" charset="0"/>
              </a:rPr>
              <a:t>Таслах буюу түүний амгалан байдлыг эвдэх... Худалдагч түүний 2-3 холхилтоос худалдан авагч дээр очиж түүнд өөрийн тусламжийг санал болгох ёстой. Үүнээс хойш түүний үйлдлийг удирдан явах нь зүйтэй.</a:t>
            </a:r>
          </a:p>
          <a:p>
            <a:pPr marL="0" indent="0" algn="just"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2. Өөртөө итгэлтэй үйлчлүүлэгч</a:t>
            </a:r>
          </a:p>
          <a:p>
            <a:pPr marL="457200" indent="0" fontAlgn="auto">
              <a:spcBef>
                <a:spcPts val="0"/>
              </a:spcBef>
              <a:spcAft>
                <a:spcPts val="0"/>
              </a:spcAft>
              <a:buClrTx/>
              <a:buSzTx/>
              <a:buFont typeface="Wingdings"/>
              <a:buNone/>
              <a:defRPr/>
            </a:pPr>
            <a:r>
              <a:rPr lang="mn-MN" altLang="ja-JP" sz="2000" dirty="0" smtClean="0">
                <a:solidFill>
                  <a:schemeClr val="accent1"/>
                </a:solidFill>
                <a:latin typeface="Arial" pitchFamily="34" charset="0"/>
                <a:cs typeface="Arial" pitchFamily="34" charset="0"/>
              </a:rPr>
              <a:t>Өөртөө итгэл бүхий үйлчлүүлэгчтэй түүний амгалан тайванг эвдэлгүй, түүний аясаар харилцах хэрэгтэй. Тийм үйлчлүүлэгчдээс хараагаа салгалгүй, тохиосон асуудлыг нь маш түргэн шийдэж өгөх хэрэгтэй.  Түүнтэй харилцахдаа түүний бодол санааг үймүүллэгүй, эвтэйхэн харилцах хэрэгтэй.</a:t>
            </a: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pic>
        <p:nvPicPr>
          <p:cNvPr id="62467" name="Content Placeholder 4" descr="naznaika.jpg"/>
          <p:cNvPicPr>
            <a:picLocks noChangeAspect="1"/>
          </p:cNvPicPr>
          <p:nvPr/>
        </p:nvPicPr>
        <p:blipFill>
          <a:blip r:embed="rId3"/>
          <a:srcRect/>
          <a:stretch>
            <a:fillRect/>
          </a:stretch>
        </p:blipFill>
        <p:spPr bwMode="auto">
          <a:xfrm>
            <a:off x="457200" y="3124200"/>
            <a:ext cx="2065338" cy="2438400"/>
          </a:xfrm>
          <a:prstGeom prst="rect">
            <a:avLst/>
          </a:prstGeom>
          <a:noFill/>
          <a:ln w="9525">
            <a:noFill/>
            <a:miter lim="800000"/>
            <a:headEnd/>
            <a:tailEnd/>
          </a:ln>
        </p:spPr>
      </p:pic>
      <p:pic>
        <p:nvPicPr>
          <p:cNvPr id="62468" name="Content Placeholder 4" descr="naznaika.jpg"/>
          <p:cNvPicPr>
            <a:picLocks noChangeAspect="1"/>
          </p:cNvPicPr>
          <p:nvPr/>
        </p:nvPicPr>
        <p:blipFill>
          <a:blip r:embed="rId4"/>
          <a:srcRect/>
          <a:stretch>
            <a:fillRect/>
          </a:stretch>
        </p:blipFill>
        <p:spPr bwMode="auto">
          <a:xfrm>
            <a:off x="5867400" y="3200400"/>
            <a:ext cx="2278063" cy="2438400"/>
          </a:xfrm>
          <a:prstGeom prst="rect">
            <a:avLst/>
          </a:prstGeom>
          <a:noFill/>
          <a:ln w="9525">
            <a:noFill/>
            <a:miter lim="800000"/>
            <a:headEnd/>
            <a:tailEnd/>
          </a:ln>
        </p:spPr>
      </p:pic>
      <p:sp>
        <p:nvSpPr>
          <p:cNvPr id="8" name="Content Placeholder 2"/>
          <p:cNvSpPr txBox="1">
            <a:spLocks/>
          </p:cNvSpPr>
          <p:nvPr/>
        </p:nvSpPr>
        <p:spPr>
          <a:xfrm>
            <a:off x="457200" y="1600200"/>
            <a:ext cx="7467600" cy="4873752"/>
          </a:xfrm>
          <a:prstGeom prst="rect">
            <a:avLst/>
          </a:prstGeo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0" indent="-457200" algn="ctr" fontAlgn="auto">
              <a:spcBef>
                <a:spcPts val="600"/>
              </a:spcBef>
              <a:spcAft>
                <a:spcPts val="0"/>
              </a:spcAft>
              <a:buClr>
                <a:schemeClr val="accent1"/>
              </a:buClr>
              <a:buSzPct val="70000"/>
              <a:buFont typeface="Wingdings"/>
              <a:buNone/>
              <a:defRPr/>
            </a:pPr>
            <a:r>
              <a:rPr lang="mn-MN"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Худалдан авагч</a:t>
            </a:r>
            <a:r>
              <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 </a:t>
            </a:r>
            <a:r>
              <a:rPr lang="mn-MN"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2 янз байдаг:</a:t>
            </a:r>
          </a:p>
          <a:p>
            <a:pPr algn="ctr" fontAlgn="auto">
              <a:spcBef>
                <a:spcPts val="600"/>
              </a:spcBef>
              <a:spcAft>
                <a:spcPts val="0"/>
              </a:spcAft>
              <a:buClr>
                <a:schemeClr val="accent1"/>
              </a:buClr>
              <a:buSzPct val="70000"/>
              <a:buFont typeface="Wingdings"/>
              <a:buNone/>
              <a:defRPr/>
            </a:pPr>
            <a:endParaRPr lang="mn-MN"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algn="ctr" fontAlgn="auto">
              <a:spcBef>
                <a:spcPts val="600"/>
              </a:spcBef>
              <a:spcAft>
                <a:spcPts val="0"/>
              </a:spcAft>
              <a:buClr>
                <a:schemeClr val="accent1"/>
              </a:buClr>
              <a:buSzPct val="70000"/>
              <a:buFont typeface="Wingdings"/>
              <a:buNone/>
              <a:defRPr/>
            </a:pPr>
            <a:r>
              <a:rPr lang="mn-MN"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Их мэдэх</a:t>
            </a: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algn="ctr" fontAlgn="auto">
              <a:spcBef>
                <a:spcPts val="600"/>
              </a:spcBef>
              <a:spcAft>
                <a:spcPts val="0"/>
              </a:spcAft>
              <a:buClr>
                <a:schemeClr val="accent1"/>
              </a:buClr>
              <a:buSzPct val="70000"/>
              <a:buFont typeface="Wingdings"/>
              <a:buNone/>
              <a:defRPr/>
            </a:pPr>
            <a:r>
              <a:rPr lang="ru-RU"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a:t>
            </a:r>
            <a:r>
              <a:rPr lang="mn-MN"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өндөр мэдлэгтэй</a:t>
            </a:r>
            <a:r>
              <a:rPr lang="ru-RU"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a:t>
            </a:r>
            <a:endParaRPr lang="mn-MN"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algn="ctr" fontAlgn="auto">
              <a:spcBef>
                <a:spcPts val="600"/>
              </a:spcBef>
              <a:spcAft>
                <a:spcPts val="0"/>
              </a:spcAft>
              <a:buClr>
                <a:schemeClr val="accent1"/>
              </a:buClr>
              <a:buSzPct val="70000"/>
              <a:buFont typeface="Wingdings"/>
              <a:buNone/>
              <a:defRPr/>
            </a:pPr>
            <a:endParaRPr lang="mn-MN"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algn="ctr" fontAlgn="auto">
              <a:spcBef>
                <a:spcPts val="600"/>
              </a:spcBef>
              <a:spcAft>
                <a:spcPts val="0"/>
              </a:spcAft>
              <a:buClr>
                <a:schemeClr val="accent1"/>
              </a:buClr>
              <a:buSzPct val="70000"/>
              <a:buFont typeface="Wingdings"/>
              <a:buNone/>
              <a:defRPr/>
            </a:pPr>
            <a:r>
              <a:rPr lang="mn-MN"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Үл мэдэх</a:t>
            </a:r>
          </a:p>
          <a:p>
            <a:pPr algn="ctr" fontAlgn="auto">
              <a:spcBef>
                <a:spcPts val="600"/>
              </a:spcBef>
              <a:spcAft>
                <a:spcPts val="0"/>
              </a:spcAft>
              <a:buClr>
                <a:schemeClr val="accent1"/>
              </a:buClr>
              <a:buSzPct val="70000"/>
              <a:defRPr/>
            </a:pPr>
            <a:r>
              <a:rPr lang="ru-RU"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a:t>
            </a:r>
            <a:r>
              <a:rPr lang="mn-MN"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мэдлэг тааруу</a:t>
            </a:r>
            <a:r>
              <a:rPr lang="ru-RU"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a:t>
            </a:r>
            <a:endParaRPr lang="mn-MN"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algn="ctr" fontAlgn="auto">
              <a:spcBef>
                <a:spcPts val="600"/>
              </a:spcBef>
              <a:spcAft>
                <a:spcPts val="0"/>
              </a:spcAft>
              <a:buClr>
                <a:schemeClr val="accent1"/>
              </a:buClr>
              <a:buSzPct val="70000"/>
              <a:buFont typeface="Wingdings"/>
              <a:buNone/>
              <a:defRPr/>
            </a:pPr>
            <a:endParaRPr lang="mn-MN"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a:p>
            <a:pPr algn="just" fontAlgn="auto">
              <a:spcBef>
                <a:spcPts val="600"/>
              </a:spcBef>
              <a:spcAft>
                <a:spcPts val="0"/>
              </a:spcAft>
              <a:buClr>
                <a:schemeClr val="accent1"/>
              </a:buClr>
              <a:buSzPct val="70000"/>
              <a:buFont typeface="Wingdings"/>
              <a:buNone/>
              <a:defRPr/>
            </a:pPr>
            <a:endParaRPr lang="mn-MN" sz="2800" b="1" dirty="0">
              <a:ln w="11430"/>
              <a:solidFill>
                <a:schemeClr val="bg2">
                  <a:lumMod val="50000"/>
                </a:schemeClr>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6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6" name="Content Placeholder 5"/>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1485900" fontAlgn="auto">
              <a:spcAft>
                <a:spcPts val="0"/>
              </a:spcAft>
              <a:buFont typeface="Wingdings"/>
              <a:buChar char=""/>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1485900" fontAlgn="auto">
              <a:spcAft>
                <a:spcPts val="0"/>
              </a:spcAft>
              <a:buFont typeface="Wingdings"/>
              <a:buChar char=""/>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Эцэг</a:t>
            </a:r>
          </a:p>
          <a:p>
            <a:pPr marL="1485900" fontAlgn="auto">
              <a:spcAft>
                <a:spcPts val="0"/>
              </a:spcAft>
              <a:buFont typeface="Wingdings"/>
              <a:buChar char=""/>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Насанд хүрэгч</a:t>
            </a:r>
          </a:p>
          <a:p>
            <a:pPr marL="1485900" fontAlgn="auto">
              <a:spcAft>
                <a:spcPts val="0"/>
              </a:spcAft>
              <a:buFont typeface="Wingdings"/>
              <a:buChar char=""/>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Хүүхэд</a:t>
            </a:r>
          </a:p>
          <a:p>
            <a:pPr marL="1760220" lvl="2" indent="-273050" fontAlgn="auto">
              <a:spcAft>
                <a:spcPts val="0"/>
              </a:spcAft>
              <a:buClr>
                <a:schemeClr val="accent1">
                  <a:shade val="75000"/>
                </a:schemeClr>
              </a:buClr>
              <a:buFont typeface="Wingdings"/>
              <a:buChar char=""/>
              <a:defRPr/>
            </a:pPr>
            <a:r>
              <a:rPr lang="mn-MN" sz="25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Эрх хүүхэд</a:t>
            </a:r>
          </a:p>
          <a:p>
            <a:pPr marL="1760220" lvl="2" indent="-273050" fontAlgn="auto">
              <a:spcAft>
                <a:spcPts val="0"/>
              </a:spcAft>
              <a:buClr>
                <a:schemeClr val="accent1">
                  <a:shade val="75000"/>
                </a:schemeClr>
              </a:buClr>
              <a:buFont typeface="Wingdings"/>
              <a:buChar char=""/>
              <a:defRPr/>
            </a:pPr>
            <a:r>
              <a:rPr lang="mn-MN" sz="25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Дуулгавартай хүүхэд</a:t>
            </a:r>
          </a:p>
          <a:p>
            <a:pPr marL="1760220" lvl="2" indent="-273050" fontAlgn="auto">
              <a:spcAft>
                <a:spcPts val="0"/>
              </a:spcAft>
              <a:buClr>
                <a:schemeClr val="accent1">
                  <a:shade val="75000"/>
                </a:schemeClr>
              </a:buClr>
              <a:buFont typeface="Wingdings"/>
              <a:buChar char=""/>
              <a:defRPr/>
            </a:pPr>
            <a:r>
              <a:rPr lang="mn-MN" sz="25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Дуугүй </a:t>
            </a:r>
            <a:endParaRPr lang="en-US" sz="25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6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6" name="Content Placeholder 5"/>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60325" indent="0"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Эцэг</a:t>
            </a: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endPar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Өөртөө итгэлтэй, шүүмжлэлтэй хандагч, өөрийн гэсэн үзэл баримтлалтай</a:t>
            </a:r>
          </a:p>
          <a:p>
            <a:pPr marL="60325" indent="0" algn="ctr" fontAlgn="auto">
              <a:spcAft>
                <a:spcPts val="0"/>
              </a:spcAft>
              <a:buFont typeface="Wingdings"/>
              <a:buNone/>
              <a:defRPr/>
            </a:pPr>
            <a:endPar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Бусдыг сургах, үл оошоох шинжтэй...</a:t>
            </a:r>
          </a:p>
        </p:txBody>
      </p:sp>
    </p:spTree>
  </p:cSld>
  <p:clrMapOvr>
    <a:masterClrMapping/>
  </p:clrMapOvr>
  <p:transition>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6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6" name="Content Placeholder 5"/>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60325" indent="0"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Насанд хүрэгч</a:t>
            </a: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endParaRPr lang="en-US"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r>
              <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Тайван, өөртөө итгэлтэй, </a:t>
            </a:r>
          </a:p>
          <a:p>
            <a:pPr marL="274320" indent="-274320" algn="ctr" fontAlgn="auto">
              <a:spcBef>
                <a:spcPct val="50000"/>
              </a:spcBef>
              <a:spcAft>
                <a:spcPts val="0"/>
              </a:spcAft>
              <a:buFont typeface="Wingdings"/>
              <a:buChar char=""/>
              <a:defRPr/>
            </a:pPr>
            <a:endParaRPr lang="en-US" i="1" dirty="0" smtClean="0"/>
          </a:p>
          <a:p>
            <a:pPr marL="274320" indent="-274320" algn="ctr" fontAlgn="auto">
              <a:spcBef>
                <a:spcPct val="50000"/>
              </a:spcBef>
              <a:spcAft>
                <a:spcPts val="0"/>
              </a:spcAft>
              <a:buFont typeface="Wingdings"/>
              <a:buChar char=""/>
              <a:defRPr/>
            </a:pPr>
            <a:r>
              <a:rPr lang="ru-RU" i="1" dirty="0" smtClean="0"/>
              <a:t>Рассудительный, спокойный, уверенный</a:t>
            </a:r>
          </a:p>
          <a:p>
            <a:pPr marL="60325" indent="0" algn="ctr" fontAlgn="auto">
              <a:spcAft>
                <a:spcPts val="0"/>
              </a:spcAft>
              <a:buFont typeface="Wingdings"/>
              <a:buNone/>
              <a:defRPr/>
            </a:pPr>
            <a:endPar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6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6" name="Content Placeholder 5"/>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60325" indent="0"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Хүүхэд</a:t>
            </a: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endPar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endPar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6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6" name="Content Placeholder 5"/>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60325" indent="0"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Хүүхэд</a:t>
            </a:r>
            <a:endParaRPr lang="en-US"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Эрх хүүхэд</a:t>
            </a: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endParaRPr lang="en-US" sz="3000" dirty="0" smtClean="0">
              <a:latin typeface="Arial" pitchFamily="34" charset="0"/>
              <a:cs typeface="Arial" pitchFamily="34" charset="0"/>
            </a:endParaRPr>
          </a:p>
          <a:p>
            <a:pPr marL="60325" indent="0" algn="ctr" fontAlgn="auto">
              <a:spcAft>
                <a:spcPts val="0"/>
              </a:spcAft>
              <a:buFont typeface="Wingdings"/>
              <a:buNone/>
              <a:defRPr/>
            </a:pPr>
            <a:r>
              <a:rPr lang="mn-MN" sz="3200" b="1" dirty="0" smtClean="0">
                <a:solidFill>
                  <a:schemeClr val="accent1"/>
                </a:solidFill>
                <a:latin typeface="Arial" pitchFamily="34" charset="0"/>
                <a:cs typeface="Arial" pitchFamily="34" charset="0"/>
              </a:rPr>
              <a:t>“Би ертөнцийн цөм”</a:t>
            </a:r>
            <a:endParaRPr lang="en-US" sz="2800" b="1" dirty="0" smtClean="0">
              <a:solidFill>
                <a:schemeClr val="accent1"/>
              </a:solidFill>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6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6" name="Content Placeholder 5"/>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60325" indent="0"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Хүүхэд</a:t>
            </a:r>
          </a:p>
          <a:p>
            <a:pPr marL="60325" indent="0"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Дуулгавартай хүүхэд</a:t>
            </a: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endParaRPr lang="mn-MN" i="1" dirty="0" smtClean="0"/>
          </a:p>
          <a:p>
            <a:pPr marL="60325" indent="0" algn="ctr" fontAlgn="auto">
              <a:spcAft>
                <a:spcPts val="0"/>
              </a:spcAft>
              <a:buFont typeface="Wingdings"/>
              <a:buNone/>
              <a:defRPr/>
            </a:pPr>
            <a:r>
              <a:rPr lang="ru-RU" sz="3200" b="1" dirty="0" smtClean="0">
                <a:solidFill>
                  <a:schemeClr val="accent1"/>
                </a:solidFill>
                <a:latin typeface="Arial" pitchFamily="34" charset="0"/>
                <a:cs typeface="Arial" pitchFamily="34" charset="0"/>
              </a:rPr>
              <a:t>Х</a:t>
            </a:r>
            <a:r>
              <a:rPr lang="mn-MN" sz="3200" b="1" dirty="0" smtClean="0">
                <a:solidFill>
                  <a:schemeClr val="accent1"/>
                </a:solidFill>
                <a:latin typeface="Arial" pitchFamily="34" charset="0"/>
                <a:cs typeface="Arial" pitchFamily="34" charset="0"/>
              </a:rPr>
              <a:t>үний үгээр байдаг</a:t>
            </a:r>
            <a:endParaRPr lang="en-US" sz="3200" b="1" dirty="0" smtClean="0">
              <a:solidFill>
                <a:schemeClr val="accent1"/>
              </a:solidFill>
              <a:latin typeface="Arial" pitchFamily="34" charset="0"/>
              <a:cs typeface="Arial" pitchFamily="34" charset="0"/>
            </a:endParaRPr>
          </a:p>
          <a:p>
            <a:pPr marL="60325" indent="0" algn="ctr" fontAlgn="auto">
              <a:spcAft>
                <a:spcPts val="0"/>
              </a:spcAft>
              <a:buFont typeface="Wingdings"/>
              <a:buNone/>
              <a:defRPr/>
            </a:pPr>
            <a:endPar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endPar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6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6" name="Content Placeholder 5"/>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60325" indent="0"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Хүүхэд</a:t>
            </a:r>
          </a:p>
          <a:p>
            <a:pPr marL="60325" indent="0"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Дуугүй хүүхэд</a:t>
            </a: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endPar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endPar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60325"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Таалагдсан зүйлээ л сонгоно</a:t>
            </a:r>
          </a:p>
        </p:txBody>
      </p:sp>
    </p:spTree>
  </p:cSld>
  <p:clrMapOvr>
    <a:masterClrMapping/>
  </p:clrMapOvr>
  <p:transition>
    <p:push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685800"/>
            <a:ext cx="6172200" cy="1894362"/>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r" fontAlgn="auto">
              <a:spcAft>
                <a:spcPts val="0"/>
              </a:spcAft>
              <a:defRPr/>
            </a:pPr>
            <a:r>
              <a:rPr lang="mn-MN"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Харилцааны дүрэм, ёс зүй</a:t>
            </a:r>
            <a:endParaRPr lang="en-US" sz="5400" cap="none" dirty="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endParaRPr>
          </a:p>
        </p:txBody>
      </p:sp>
      <p:sp>
        <p:nvSpPr>
          <p:cNvPr id="3" name="Subtitle 2"/>
          <p:cNvSpPr>
            <a:spLocks noGrp="1"/>
          </p:cNvSpPr>
          <p:nvPr>
            <p:ph type="subTitle" idx="1"/>
          </p:nvPr>
        </p:nvSpPr>
        <p:spPr>
          <a:xfrm>
            <a:off x="2286000" y="2667000"/>
            <a:ext cx="6172200" cy="1371600"/>
          </a:xfrm>
        </p:spPr>
        <p:txBody>
          <a:bodyPr>
            <a:normAutofit/>
          </a:bodyPr>
          <a:lstStyle/>
          <a:p>
            <a:pPr algn="r" fontAlgn="auto">
              <a:spcAft>
                <a:spcPts val="0"/>
              </a:spcAft>
              <a:buFont typeface="Wingdings"/>
              <a:buNone/>
              <a:defRPr/>
            </a:pP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 Худалдагч нарт өгөх харилцааны зөвлөгөө</a:t>
            </a:r>
          </a:p>
          <a:p>
            <a:pPr algn="r" fontAlgn="auto">
              <a:spcAft>
                <a:spcPts val="0"/>
              </a:spcAft>
              <a:buFont typeface="Wingdings"/>
              <a:buNone/>
              <a:defRPr/>
            </a:pP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 Бидний мөрдөх дүрэм</a:t>
            </a:r>
            <a:endParaRPr lang="en-US" dirty="0">
              <a:solidFill>
                <a:schemeClr val="accent1"/>
              </a:solidFill>
              <a:effectLst>
                <a:reflection blurRad="6350" stA="60000" endA="900" endPos="60000" dist="29997" dir="5400000" sy="-100000" algn="bl" rotWithShape="0"/>
              </a:effectLst>
              <a:latin typeface="Arial" pitchFamily="34" charset="0"/>
              <a:cs typeface="Arial" pitchFamily="34" charset="0"/>
            </a:endParaRPr>
          </a:p>
        </p:txBody>
      </p:sp>
      <p:sp>
        <p:nvSpPr>
          <p:cNvPr id="4" name="Subtitle 2"/>
          <p:cNvSpPr txBox="1">
            <a:spLocks/>
          </p:cNvSpPr>
          <p:nvPr/>
        </p:nvSpPr>
        <p:spPr>
          <a:xfrm>
            <a:off x="2286000" y="4876800"/>
            <a:ext cx="6172200" cy="1371600"/>
          </a:xfrm>
          <a:prstGeom prst="rect">
            <a:avLst/>
          </a:prstGeom>
        </p:spPr>
        <p:txBody>
          <a:bodyPr>
            <a:normAutofit fontScale="92500" lnSpcReduction="10000"/>
          </a:bodyPr>
          <a:lstStyle/>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effectLst>
                <a:reflection blurRad="6350" stA="60000" endA="900" endPos="60000" dist="29997" dir="5400000" sy="-100000" algn="bl" rotWithShape="0"/>
              </a:effectLst>
              <a:cs typeface="Arial" pitchFamily="34" charset="0"/>
            </a:endParaRPr>
          </a:p>
          <a:p>
            <a:pPr algn="r" fontAlgn="auto">
              <a:spcBef>
                <a:spcPts val="600"/>
              </a:spcBef>
              <a:spcAft>
                <a:spcPts val="0"/>
              </a:spcAft>
              <a:buClr>
                <a:schemeClr val="accent1"/>
              </a:buClr>
              <a:buSzPct val="70000"/>
              <a:defRPr/>
            </a:pPr>
            <a:r>
              <a:rPr lang="mn-MN" sz="1600" b="1" dirty="0">
                <a:solidFill>
                  <a:schemeClr val="tx2"/>
                </a:solidFill>
                <a:effectLst>
                  <a:reflection blurRad="6350" stA="60000" endA="900" endPos="60000" dist="29997" dir="5400000" sy="-100000" algn="bl" rotWithShape="0"/>
                </a:effectLst>
                <a:cs typeface="Arial" pitchFamily="34" charset="0"/>
              </a:rPr>
              <a:t>“Үйлчилгээний соёл, ёс зүй” сургалт</a:t>
            </a:r>
          </a:p>
          <a:p>
            <a:pPr algn="r" fontAlgn="auto">
              <a:spcBef>
                <a:spcPts val="600"/>
              </a:spcBef>
              <a:spcAft>
                <a:spcPts val="0"/>
              </a:spcAft>
              <a:buClr>
                <a:schemeClr val="accent1"/>
              </a:buClr>
              <a:buSzPct val="70000"/>
              <a:defRPr/>
            </a:pPr>
            <a:r>
              <a:rPr lang="mn-MN" sz="1600" b="1" dirty="0" smtClean="0">
                <a:solidFill>
                  <a:schemeClr val="tx2"/>
                </a:solidFill>
                <a:effectLst>
                  <a:reflection blurRad="6350" stA="60000" endA="900" endPos="60000" dist="29997" dir="5400000" sy="-100000" algn="bl" rotWithShape="0"/>
                </a:effectLst>
                <a:cs typeface="Arial" pitchFamily="34" charset="0"/>
              </a:rPr>
              <a:t>Медимпекс </a:t>
            </a:r>
            <a:r>
              <a:rPr lang="mn-MN" sz="1600" b="1" dirty="0">
                <a:solidFill>
                  <a:schemeClr val="tx2"/>
                </a:solidFill>
                <a:effectLst>
                  <a:reflection blurRad="6350" stA="60000" endA="900" endPos="60000" dist="29997" dir="5400000" sy="-100000" algn="bl" rotWithShape="0"/>
                </a:effectLst>
                <a:cs typeface="Arial" pitchFamily="34" charset="0"/>
              </a:rPr>
              <a:t>ХХК-д зориулав</a:t>
            </a:r>
          </a:p>
        </p:txBody>
      </p:sp>
    </p:spTree>
  </p:cSld>
  <p:clrMapOvr>
    <a:masterClrMapping/>
  </p:clrMapOvr>
  <p:transition>
    <p:push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Зочноо угтах</a:t>
            </a:r>
          </a:p>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Өөдлөх айл үүднээсээ</a:t>
            </a: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Худалдааны цэгт үйлчлүүлэгч ямар сэтгэгдэлтэй орж ирнэ, төдий чинээ түүний худалдан авалтын процесс өрнөх буюу худалдан авах дур сонирхол төрнө. Дурамжхан орж ирсэн, муухан угтуулсан үйлчлүүлэгч тухайн дэлгүүрээс ямарваа нэгэн бараа бүтээгдэхүүн авахгүй л болов уу...</a:t>
            </a:r>
          </a:p>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Худалдан авалт = </a:t>
            </a:r>
            <a:r>
              <a:rPr lang="en-US"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RETAILtainment</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73731" name="Content Placeholder 6"/>
          <p:cNvSpPr>
            <a:spLocks noGrp="1"/>
          </p:cNvSpPr>
          <p:nvPr>
            <p:ph sz="quarter" idx="2"/>
          </p:nvPr>
        </p:nvSpPr>
        <p:spPr>
          <a:xfrm>
            <a:off x="457200" y="2362200"/>
            <a:ext cx="3733800" cy="3886200"/>
          </a:xfrm>
        </p:spPr>
        <p:txBody>
          <a:bodyPr/>
          <a:lstStyle/>
          <a:p>
            <a:r>
              <a:rPr lang="mn-MN" sz="2000" b="1" dirty="0" smtClean="0">
                <a:solidFill>
                  <a:schemeClr val="accent1"/>
                </a:solidFill>
                <a:latin typeface="Arial" pitchFamily="34" charset="0"/>
                <a:cs typeface="Arial" pitchFamily="34" charset="0"/>
              </a:rPr>
              <a:t>Тавтай морилно уу?</a:t>
            </a:r>
          </a:p>
          <a:p>
            <a:r>
              <a:rPr lang="mn-MN" sz="2000" b="1" dirty="0" smtClean="0">
                <a:solidFill>
                  <a:schemeClr val="accent1"/>
                </a:solidFill>
                <a:latin typeface="Arial" pitchFamily="34" charset="0"/>
                <a:cs typeface="Arial" pitchFamily="34" charset="0"/>
              </a:rPr>
              <a:t>Манай дэлгүүрээр дахин үйлчлүүлж байгаад тань баярлалаа.</a:t>
            </a:r>
          </a:p>
          <a:p>
            <a:r>
              <a:rPr lang="mn-MN" sz="2000" b="1" dirty="0" smtClean="0">
                <a:solidFill>
                  <a:schemeClr val="accent1"/>
                </a:solidFill>
                <a:latin typeface="Arial" pitchFamily="34" charset="0"/>
                <a:cs typeface="Arial" pitchFamily="34" charset="0"/>
              </a:rPr>
              <a:t>Зөв мэндчлэх</a:t>
            </a:r>
          </a:p>
          <a:p>
            <a:r>
              <a:rPr lang="mn-MN" sz="2000" b="1" dirty="0" smtClean="0">
                <a:solidFill>
                  <a:schemeClr val="accent1"/>
                </a:solidFill>
                <a:latin typeface="Arial" pitchFamily="34" charset="0"/>
                <a:cs typeface="Arial" pitchFamily="34" charset="0"/>
              </a:rPr>
              <a:t>Дэлгүүр цэвэрхэн, цэгцтэй байх ёстой.</a:t>
            </a:r>
          </a:p>
          <a:p>
            <a:r>
              <a:rPr lang="mn-MN" sz="2000" b="1" dirty="0" smtClean="0">
                <a:solidFill>
                  <a:schemeClr val="accent1"/>
                </a:solidFill>
                <a:latin typeface="Arial" pitchFamily="34" charset="0"/>
                <a:cs typeface="Arial" pitchFamily="34" charset="0"/>
              </a:rPr>
              <a:t>Цагтаа нээсэн байх буюу үүд байнга нээлттэй байх</a:t>
            </a:r>
            <a:endParaRPr lang="en-US" sz="2000" b="1" dirty="0" smtClean="0">
              <a:solidFill>
                <a:schemeClr val="accent1"/>
              </a:solidFill>
              <a:latin typeface="Arial" pitchFamily="34" charset="0"/>
              <a:cs typeface="Arial" pitchFamily="34" charset="0"/>
            </a:endParaRPr>
          </a:p>
        </p:txBody>
      </p:sp>
      <p:sp>
        <p:nvSpPr>
          <p:cNvPr id="73732" name="Content Placeholder 8"/>
          <p:cNvSpPr>
            <a:spLocks noGrp="1"/>
          </p:cNvSpPr>
          <p:nvPr>
            <p:ph sz="quarter" idx="4"/>
          </p:nvPr>
        </p:nvSpPr>
        <p:spPr>
          <a:xfrm>
            <a:off x="4267200" y="2362200"/>
            <a:ext cx="3687763" cy="3886200"/>
          </a:xfrm>
        </p:spPr>
        <p:txBody>
          <a:bodyPr/>
          <a:lstStyle/>
          <a:p>
            <a:r>
              <a:rPr lang="mn-MN" sz="2000" b="1" dirty="0" smtClean="0">
                <a:solidFill>
                  <a:schemeClr val="accent1"/>
                </a:solidFill>
                <a:latin typeface="Arial" pitchFamily="34" charset="0"/>
                <a:cs typeface="Arial" pitchFamily="34" charset="0"/>
              </a:rPr>
              <a:t>Үл тоомсорлох</a:t>
            </a:r>
          </a:p>
          <a:p>
            <a:r>
              <a:rPr lang="mn-MN" sz="2000" b="1" dirty="0" smtClean="0">
                <a:solidFill>
                  <a:schemeClr val="accent1"/>
                </a:solidFill>
                <a:latin typeface="Arial" pitchFamily="34" charset="0"/>
                <a:cs typeface="Arial" pitchFamily="34" charset="0"/>
              </a:rPr>
              <a:t>Үл ойшоох</a:t>
            </a:r>
          </a:p>
          <a:p>
            <a:r>
              <a:rPr lang="mn-MN" sz="2000" b="1" dirty="0" smtClean="0">
                <a:solidFill>
                  <a:schemeClr val="accent1"/>
                </a:solidFill>
                <a:latin typeface="Arial" pitchFamily="34" charset="0"/>
                <a:cs typeface="Arial" pitchFamily="34" charset="0"/>
              </a:rPr>
              <a:t>Ар нуруугаар угтах</a:t>
            </a:r>
          </a:p>
          <a:p>
            <a:r>
              <a:rPr lang="mn-MN" sz="2000" b="1" dirty="0" smtClean="0">
                <a:solidFill>
                  <a:schemeClr val="accent1"/>
                </a:solidFill>
                <a:latin typeface="Arial" pitchFamily="34" charset="0"/>
                <a:cs typeface="Arial" pitchFamily="34" charset="0"/>
              </a:rPr>
              <a:t>Хаалга цоожтой байх</a:t>
            </a:r>
          </a:p>
          <a:p>
            <a:r>
              <a:rPr lang="mn-MN" sz="2000" b="1" dirty="0" smtClean="0">
                <a:solidFill>
                  <a:schemeClr val="accent1"/>
                </a:solidFill>
                <a:latin typeface="Arial" pitchFamily="34" charset="0"/>
                <a:cs typeface="Arial" pitchFamily="34" charset="0"/>
              </a:rPr>
              <a:t>Үйлчлэх хүнгүй байх</a:t>
            </a:r>
            <a:endParaRPr lang="en-US" sz="2000" b="1" dirty="0" smtClean="0">
              <a:solidFill>
                <a:schemeClr val="accent1"/>
              </a:solidFill>
              <a:latin typeface="Arial" pitchFamily="34" charset="0"/>
              <a:cs typeface="Arial" pitchFamily="34" charset="0"/>
            </a:endParaRPr>
          </a:p>
          <a:p>
            <a:r>
              <a:rPr lang="mn-MN" sz="2000" b="1" dirty="0" smtClean="0">
                <a:solidFill>
                  <a:schemeClr val="accent1"/>
                </a:solidFill>
                <a:latin typeface="Arial" pitchFamily="34" charset="0"/>
                <a:cs typeface="Arial" pitchFamily="34" charset="0"/>
              </a:rPr>
              <a:t>Тохирох бүтээгдэхүүн байхгүй байх</a:t>
            </a:r>
          </a:p>
          <a:p>
            <a:endParaRPr lang="en-US" sz="2000" b="1" dirty="0" smtClean="0">
              <a:solidFill>
                <a:schemeClr val="accent1"/>
              </a:solidFill>
              <a:latin typeface="Arial" pitchFamily="34" charset="0"/>
              <a:cs typeface="Arial" pitchFamily="34" charset="0"/>
            </a:endParaRPr>
          </a:p>
        </p:txBody>
      </p:sp>
      <p:sp>
        <p:nvSpPr>
          <p:cNvPr id="6" name="Text Placeholder 5"/>
          <p:cNvSpPr>
            <a:spLocks noGrp="1"/>
          </p:cNvSpPr>
          <p:nvPr>
            <p:ph type="body" sz="quarter" idx="1"/>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Болно </a:t>
            </a:r>
            <a:endParaRPr lang="en-US" dirty="0">
              <a:latin typeface="Arial" pitchFamily="34" charset="0"/>
              <a:cs typeface="Arial" pitchFamily="34" charset="0"/>
            </a:endParaRPr>
          </a:p>
        </p:txBody>
      </p:sp>
      <p:sp>
        <p:nvSpPr>
          <p:cNvPr id="8" name="Text Placeholder 7"/>
          <p:cNvSpPr>
            <a:spLocks noGrp="1"/>
          </p:cNvSpPr>
          <p:nvPr>
            <p:ph type="body" sz="quarter" idx="3"/>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Болохгүй</a:t>
            </a:r>
            <a:endParaRPr lang="en-US" dirty="0">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Зочинтой мэндлэх</a:t>
            </a:r>
          </a:p>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Нээлттэй байдлыг үүсгэнэ</a:t>
            </a: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3" name="Content Placeholder 2"/>
          <p:cNvSpPr>
            <a:spLocks noGrp="1"/>
          </p:cNvSpPr>
          <p:nvPr>
            <p:ph sz="quarter" idx="1"/>
          </p:nvPr>
        </p:nvSpPr>
        <p:spPr>
          <a:xfrm>
            <a:off x="457200" y="1758950"/>
            <a:ext cx="7467600" cy="487375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Худалдааны цэгт орж ирсэн үйлчлүүлэгч бүртэй соёлтой харьцах нь түүний худалдан авалтын шийдвэрт маш эерэгээр нөлөөлнө. Энэ нь бидний түүнд санал болгох бүтээгдэхүүний оршил болдог. Иймд зөв мэндчлэх нь маш чухал...</a:t>
            </a:r>
          </a:p>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Нөгөө талаас худалдан авах шийдвэрийн 80% нь дэлгүүрт гардаг. </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76803" name="Content Placeholder 6"/>
          <p:cNvSpPr>
            <a:spLocks noGrp="1"/>
          </p:cNvSpPr>
          <p:nvPr>
            <p:ph sz="quarter" idx="2"/>
          </p:nvPr>
        </p:nvSpPr>
        <p:spPr>
          <a:xfrm>
            <a:off x="457200" y="2362200"/>
            <a:ext cx="3733800" cy="3886200"/>
          </a:xfrm>
        </p:spPr>
        <p:txBody>
          <a:bodyPr/>
          <a:lstStyle/>
          <a:p>
            <a:r>
              <a:rPr lang="mn-MN" sz="2000" b="1" smtClean="0">
                <a:solidFill>
                  <a:schemeClr val="accent1"/>
                </a:solidFill>
                <a:latin typeface="Arial" pitchFamily="34" charset="0"/>
                <a:cs typeface="Arial" pitchFamily="34" charset="0"/>
              </a:rPr>
              <a:t>Сайн байна уу?</a:t>
            </a:r>
          </a:p>
          <a:p>
            <a:r>
              <a:rPr lang="mn-MN" sz="2000" b="1" smtClean="0">
                <a:solidFill>
                  <a:schemeClr val="accent1"/>
                </a:solidFill>
                <a:latin typeface="Arial" pitchFamily="34" charset="0"/>
                <a:cs typeface="Arial" pitchFamily="34" charset="0"/>
              </a:rPr>
              <a:t>Өдрийн мэнд? Та тавтай морилно уу?</a:t>
            </a:r>
          </a:p>
          <a:p>
            <a:r>
              <a:rPr lang="mn-MN" sz="2000" b="1" smtClean="0">
                <a:solidFill>
                  <a:schemeClr val="accent1"/>
                </a:solidFill>
                <a:latin typeface="Arial" pitchFamily="34" charset="0"/>
                <a:cs typeface="Arial" pitchFamily="34" charset="0"/>
              </a:rPr>
              <a:t>Манай дэлгүүрээр дахин үйлчлүүлж байгаад тань баярлалаа.</a:t>
            </a:r>
          </a:p>
          <a:p>
            <a:r>
              <a:rPr lang="mn-MN" sz="2000" b="1" smtClean="0">
                <a:solidFill>
                  <a:schemeClr val="accent1"/>
                </a:solidFill>
                <a:latin typeface="Arial" pitchFamily="34" charset="0"/>
                <a:cs typeface="Arial" pitchFamily="34" charset="0"/>
              </a:rPr>
              <a:t>Өглөөний мэнд хүргэе.</a:t>
            </a:r>
            <a:endParaRPr lang="en-US" sz="2000" b="1" dirty="0" smtClean="0">
              <a:solidFill>
                <a:schemeClr val="accent1"/>
              </a:solidFill>
              <a:latin typeface="Arial" pitchFamily="34" charset="0"/>
              <a:cs typeface="Arial" pitchFamily="34" charset="0"/>
            </a:endParaRPr>
          </a:p>
          <a:p>
            <a:r>
              <a:rPr lang="en-US" sz="2000" b="1" dirty="0" smtClean="0">
                <a:solidFill>
                  <a:schemeClr val="accent1"/>
                </a:solidFill>
                <a:latin typeface="Arial" pitchFamily="34" charset="0"/>
                <a:cs typeface="Arial" pitchFamily="34" charset="0"/>
              </a:rPr>
              <a:t>Good afternoon, Good evening, Good morning…</a:t>
            </a:r>
            <a:r>
              <a:rPr lang="mn-MN" sz="2000" b="1" smtClean="0">
                <a:solidFill>
                  <a:schemeClr val="accent1"/>
                </a:solidFill>
                <a:latin typeface="Arial" pitchFamily="34" charset="0"/>
                <a:cs typeface="Arial" pitchFamily="34" charset="0"/>
              </a:rPr>
              <a:t> </a:t>
            </a:r>
          </a:p>
          <a:p>
            <a:endParaRPr lang="mn-MN" sz="2000" b="1" smtClean="0">
              <a:solidFill>
                <a:schemeClr val="accent1"/>
              </a:solidFill>
              <a:latin typeface="Arial" pitchFamily="34" charset="0"/>
              <a:cs typeface="Arial" pitchFamily="34" charset="0"/>
            </a:endParaRPr>
          </a:p>
        </p:txBody>
      </p:sp>
      <p:sp>
        <p:nvSpPr>
          <p:cNvPr id="76804" name="Content Placeholder 8"/>
          <p:cNvSpPr>
            <a:spLocks noGrp="1"/>
          </p:cNvSpPr>
          <p:nvPr>
            <p:ph sz="quarter" idx="4"/>
          </p:nvPr>
        </p:nvSpPr>
        <p:spPr>
          <a:xfrm>
            <a:off x="4267200" y="2362200"/>
            <a:ext cx="3687763" cy="3886200"/>
          </a:xfrm>
        </p:spPr>
        <p:txBody>
          <a:bodyPr/>
          <a:lstStyle/>
          <a:p>
            <a:r>
              <a:rPr lang="en-US" sz="2000" b="1" dirty="0" smtClean="0">
                <a:solidFill>
                  <a:schemeClr val="accent1"/>
                </a:solidFill>
                <a:latin typeface="Arial" pitchFamily="34" charset="0"/>
                <a:cs typeface="Arial" pitchFamily="34" charset="0"/>
              </a:rPr>
              <a:t>Hi</a:t>
            </a:r>
          </a:p>
          <a:p>
            <a:r>
              <a:rPr lang="en-US" sz="2000" b="1" dirty="0" smtClean="0">
                <a:solidFill>
                  <a:schemeClr val="accent1"/>
                </a:solidFill>
                <a:latin typeface="Arial" pitchFamily="34" charset="0"/>
                <a:cs typeface="Arial" pitchFamily="34" charset="0"/>
              </a:rPr>
              <a:t>Hello</a:t>
            </a:r>
            <a:endParaRPr lang="mn-MN" sz="2000" b="1" smtClean="0">
              <a:solidFill>
                <a:schemeClr val="accent1"/>
              </a:solidFill>
              <a:latin typeface="Arial" pitchFamily="34" charset="0"/>
              <a:cs typeface="Arial" pitchFamily="34" charset="0"/>
            </a:endParaRPr>
          </a:p>
          <a:p>
            <a:r>
              <a:rPr lang="mn-MN" sz="2000" b="1" smtClean="0">
                <a:solidFill>
                  <a:schemeClr val="accent1"/>
                </a:solidFill>
                <a:latin typeface="Arial" pitchFamily="34" charset="0"/>
                <a:cs typeface="Arial" pitchFamily="34" charset="0"/>
              </a:rPr>
              <a:t>Сайн уу?</a:t>
            </a:r>
          </a:p>
          <a:p>
            <a:r>
              <a:rPr lang="mn-MN" sz="2000" b="1" smtClean="0">
                <a:solidFill>
                  <a:schemeClr val="accent1"/>
                </a:solidFill>
                <a:latin typeface="Arial" pitchFamily="34" charset="0"/>
                <a:cs typeface="Arial" pitchFamily="34" charset="0"/>
              </a:rPr>
              <a:t>Та дахиад ороод ирэв үү?</a:t>
            </a:r>
          </a:p>
          <a:p>
            <a:r>
              <a:rPr lang="mn-MN" sz="2000" b="1" smtClean="0">
                <a:solidFill>
                  <a:schemeClr val="accent1"/>
                </a:solidFill>
                <a:latin typeface="Arial" pitchFamily="34" charset="0"/>
                <a:cs typeface="Arial" pitchFamily="34" charset="0"/>
              </a:rPr>
              <a:t>Юу байна? Сонин сайхан?</a:t>
            </a:r>
          </a:p>
          <a:p>
            <a:r>
              <a:rPr lang="mn-MN" sz="2000" b="1" smtClean="0">
                <a:solidFill>
                  <a:schemeClr val="accent1"/>
                </a:solidFill>
                <a:latin typeface="Arial" pitchFamily="34" charset="0"/>
                <a:cs typeface="Arial" pitchFamily="34" charset="0"/>
              </a:rPr>
              <a:t>Бусад сул мэндчилгээний үгс...</a:t>
            </a:r>
            <a:endParaRPr lang="en-US" sz="2000" b="1" dirty="0" smtClean="0">
              <a:solidFill>
                <a:schemeClr val="accent1"/>
              </a:solidFill>
              <a:latin typeface="Arial" pitchFamily="34" charset="0"/>
              <a:cs typeface="Arial" pitchFamily="34" charset="0"/>
            </a:endParaRPr>
          </a:p>
        </p:txBody>
      </p:sp>
      <p:sp>
        <p:nvSpPr>
          <p:cNvPr id="6" name="Text Placeholder 5"/>
          <p:cNvSpPr>
            <a:spLocks noGrp="1"/>
          </p:cNvSpPr>
          <p:nvPr>
            <p:ph type="body" sz="quarter" idx="1"/>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Болно </a:t>
            </a:r>
            <a:endParaRPr lang="en-US" dirty="0">
              <a:latin typeface="Arial" pitchFamily="34" charset="0"/>
              <a:cs typeface="Arial" pitchFamily="34" charset="0"/>
            </a:endParaRPr>
          </a:p>
        </p:txBody>
      </p:sp>
      <p:sp>
        <p:nvSpPr>
          <p:cNvPr id="8" name="Text Placeholder 7"/>
          <p:cNvSpPr>
            <a:spLocks noGrp="1"/>
          </p:cNvSpPr>
          <p:nvPr>
            <p:ph type="body" sz="quarter" idx="3"/>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Болохгүй</a:t>
            </a:r>
            <a:endParaRPr lang="en-US" dirty="0">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Тусламж санал болгох</a:t>
            </a:r>
          </a:p>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Хүн бүрт нэг туслах</a:t>
            </a: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Худалдагчаас илүү тухайн дэлгүүрт “юу”, “хаана” байгааг мэдэх хүн байхгүй тул үйлчлүүлэгчийн хайсан зүйлийг түргэн олж өгч туслах нь худалдааны ажилтны үүрэг мөн.</a:t>
            </a:r>
          </a:p>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Худалдан авагчийн хайсан бүтээгдэхүүн нь байхгүй бол өөр худалдааны цэгт үйлчлүүлэхээр дэлгүүрээс гардаг.</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79875" name="Content Placeholder 6"/>
          <p:cNvSpPr>
            <a:spLocks noGrp="1"/>
          </p:cNvSpPr>
          <p:nvPr>
            <p:ph sz="quarter" idx="2"/>
          </p:nvPr>
        </p:nvSpPr>
        <p:spPr>
          <a:xfrm>
            <a:off x="457200" y="2362200"/>
            <a:ext cx="3733800" cy="3886200"/>
          </a:xfrm>
        </p:spPr>
        <p:txBody>
          <a:bodyPr/>
          <a:lstStyle/>
          <a:p>
            <a:r>
              <a:rPr lang="mn-MN" sz="2000" b="1" dirty="0" smtClean="0">
                <a:solidFill>
                  <a:schemeClr val="accent1"/>
                </a:solidFill>
                <a:latin typeface="Arial" pitchFamily="34" charset="0"/>
                <a:cs typeface="Arial" pitchFamily="34" charset="0"/>
              </a:rPr>
              <a:t>Танд тусалж болохсон болов  уу?</a:t>
            </a:r>
          </a:p>
          <a:p>
            <a:r>
              <a:rPr lang="mn-MN" sz="2000" b="1" dirty="0" smtClean="0">
                <a:solidFill>
                  <a:schemeClr val="accent1"/>
                </a:solidFill>
                <a:latin typeface="Arial" pitchFamily="34" charset="0"/>
                <a:cs typeface="Arial" pitchFamily="34" charset="0"/>
              </a:rPr>
              <a:t>Танд хэрхэн туслах уу?</a:t>
            </a:r>
          </a:p>
          <a:p>
            <a:r>
              <a:rPr lang="mn-MN" sz="2000" b="1" dirty="0" smtClean="0">
                <a:solidFill>
                  <a:schemeClr val="accent1"/>
                </a:solidFill>
                <a:latin typeface="Arial" pitchFamily="34" charset="0"/>
                <a:cs typeface="Arial" pitchFamily="34" charset="0"/>
              </a:rPr>
              <a:t>Та хэн нэгэнд үү эсвэл өөртөө сонгож байна уу?</a:t>
            </a:r>
          </a:p>
          <a:p>
            <a:r>
              <a:rPr lang="mn-MN" sz="2000" b="1" dirty="0" smtClean="0">
                <a:solidFill>
                  <a:schemeClr val="accent1"/>
                </a:solidFill>
                <a:latin typeface="Arial" pitchFamily="34" charset="0"/>
                <a:cs typeface="Arial" pitchFamily="34" charset="0"/>
              </a:rPr>
              <a:t>Би танд тохирсон...</a:t>
            </a:r>
          </a:p>
          <a:p>
            <a:r>
              <a:rPr lang="mn-MN" sz="2000" b="1" dirty="0" smtClean="0">
                <a:solidFill>
                  <a:schemeClr val="accent1"/>
                </a:solidFill>
                <a:latin typeface="Arial" pitchFamily="34" charset="0"/>
                <a:cs typeface="Arial" pitchFamily="34" charset="0"/>
              </a:rPr>
              <a:t>Та татгалзахгүй бол би ...</a:t>
            </a:r>
          </a:p>
          <a:p>
            <a:r>
              <a:rPr lang="mn-MN" sz="2000" b="1" dirty="0" smtClean="0">
                <a:solidFill>
                  <a:schemeClr val="accent1"/>
                </a:solidFill>
                <a:latin typeface="Arial" pitchFamily="34" charset="0"/>
                <a:cs typeface="Arial" pitchFamily="34" charset="0"/>
              </a:rPr>
              <a:t>Детальчилсан мэдээлэл өгөх.</a:t>
            </a:r>
          </a:p>
        </p:txBody>
      </p:sp>
      <p:sp>
        <p:nvSpPr>
          <p:cNvPr id="79876" name="Content Placeholder 8"/>
          <p:cNvSpPr>
            <a:spLocks noGrp="1"/>
          </p:cNvSpPr>
          <p:nvPr>
            <p:ph sz="quarter" idx="4"/>
          </p:nvPr>
        </p:nvSpPr>
        <p:spPr>
          <a:xfrm>
            <a:off x="4267200" y="2362200"/>
            <a:ext cx="3687763" cy="3886200"/>
          </a:xfrm>
        </p:spPr>
        <p:txBody>
          <a:bodyPr/>
          <a:lstStyle/>
          <a:p>
            <a:r>
              <a:rPr lang="mn-MN" sz="2000" b="1" dirty="0" smtClean="0">
                <a:solidFill>
                  <a:schemeClr val="accent1"/>
                </a:solidFill>
                <a:latin typeface="Arial" pitchFamily="34" charset="0"/>
                <a:cs typeface="Arial" pitchFamily="34" charset="0"/>
              </a:rPr>
              <a:t>Танд наадах чинь тохирохгүй, энэ зүгээр.</a:t>
            </a:r>
          </a:p>
          <a:p>
            <a:r>
              <a:rPr lang="mn-MN" sz="2000" b="1" dirty="0" smtClean="0">
                <a:solidFill>
                  <a:schemeClr val="accent1"/>
                </a:solidFill>
                <a:latin typeface="Arial" pitchFamily="34" charset="0"/>
                <a:cs typeface="Arial" pitchFamily="34" charset="0"/>
              </a:rPr>
              <a:t>Алив би...</a:t>
            </a:r>
            <a:r>
              <a:rPr lang="en-US" sz="2000" b="1" dirty="0" smtClean="0">
                <a:solidFill>
                  <a:schemeClr val="accent1"/>
                </a:solidFill>
                <a:latin typeface="Arial" pitchFamily="34" charset="0"/>
                <a:cs typeface="Arial" pitchFamily="34" charset="0"/>
              </a:rPr>
              <a:t>(</a:t>
            </a:r>
            <a:r>
              <a:rPr lang="mn-MN" sz="2000" b="1" dirty="0" smtClean="0">
                <a:solidFill>
                  <a:schemeClr val="accent1"/>
                </a:solidFill>
                <a:latin typeface="Arial" pitchFamily="34" charset="0"/>
                <a:cs typeface="Arial" pitchFamily="34" charset="0"/>
              </a:rPr>
              <a:t>урдуур нь дайрах</a:t>
            </a:r>
            <a:r>
              <a:rPr lang="en-US" sz="2000" b="1" dirty="0" smtClean="0">
                <a:solidFill>
                  <a:schemeClr val="accent1"/>
                </a:solidFill>
                <a:latin typeface="Arial" pitchFamily="34" charset="0"/>
                <a:cs typeface="Arial" pitchFamily="34" charset="0"/>
              </a:rPr>
              <a:t>)</a:t>
            </a:r>
            <a:r>
              <a:rPr lang="mn-MN" sz="2000" b="1" dirty="0" smtClean="0">
                <a:solidFill>
                  <a:schemeClr val="accent1"/>
                </a:solidFill>
                <a:latin typeface="Arial" pitchFamily="34" charset="0"/>
                <a:cs typeface="Arial" pitchFamily="34" charset="0"/>
              </a:rPr>
              <a:t>.</a:t>
            </a:r>
          </a:p>
          <a:p>
            <a:r>
              <a:rPr lang="mn-MN" sz="2000" b="1" dirty="0" smtClean="0">
                <a:solidFill>
                  <a:schemeClr val="accent1"/>
                </a:solidFill>
                <a:latin typeface="Arial" pitchFamily="34" charset="0"/>
                <a:cs typeface="Arial" pitchFamily="34" charset="0"/>
              </a:rPr>
              <a:t>Буруу мэдээлэл өгөх.</a:t>
            </a:r>
          </a:p>
          <a:p>
            <a:r>
              <a:rPr lang="mn-MN" sz="2000" b="1" dirty="0" smtClean="0">
                <a:solidFill>
                  <a:schemeClr val="accent1"/>
                </a:solidFill>
                <a:latin typeface="Arial" pitchFamily="34" charset="0"/>
                <a:cs typeface="Arial" pitchFamily="34" charset="0"/>
              </a:rPr>
              <a:t>Өрсөлдөгчөө муулах.</a:t>
            </a:r>
          </a:p>
          <a:p>
            <a:r>
              <a:rPr lang="mn-MN" sz="2000" b="1" dirty="0" smtClean="0">
                <a:solidFill>
                  <a:schemeClr val="accent1"/>
                </a:solidFill>
                <a:latin typeface="Arial" pitchFamily="34" charset="0"/>
                <a:cs typeface="Arial" pitchFamily="34" charset="0"/>
              </a:rPr>
              <a:t>Танд энийг санал болгое.</a:t>
            </a:r>
          </a:p>
          <a:p>
            <a:endParaRPr lang="mn-MN" sz="2000" b="1" dirty="0" smtClean="0">
              <a:solidFill>
                <a:schemeClr val="accent1"/>
              </a:solidFill>
              <a:latin typeface="Arial" pitchFamily="34" charset="0"/>
              <a:cs typeface="Arial" pitchFamily="34" charset="0"/>
            </a:endParaRPr>
          </a:p>
          <a:p>
            <a:endParaRPr lang="en-US" sz="2000" b="1" dirty="0" smtClean="0">
              <a:solidFill>
                <a:schemeClr val="accent1"/>
              </a:solidFill>
              <a:latin typeface="Arial" pitchFamily="34" charset="0"/>
              <a:cs typeface="Arial" pitchFamily="34" charset="0"/>
            </a:endParaRPr>
          </a:p>
        </p:txBody>
      </p:sp>
      <p:sp>
        <p:nvSpPr>
          <p:cNvPr id="6" name="Text Placeholder 5"/>
          <p:cNvSpPr>
            <a:spLocks noGrp="1"/>
          </p:cNvSpPr>
          <p:nvPr>
            <p:ph type="body" sz="quarter" idx="1"/>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Болно </a:t>
            </a:r>
            <a:endParaRPr lang="en-US" dirty="0">
              <a:latin typeface="Arial" pitchFamily="34" charset="0"/>
              <a:cs typeface="Arial" pitchFamily="34" charset="0"/>
            </a:endParaRPr>
          </a:p>
        </p:txBody>
      </p:sp>
      <p:sp>
        <p:nvSpPr>
          <p:cNvPr id="8" name="Text Placeholder 7"/>
          <p:cNvSpPr>
            <a:spLocks noGrp="1"/>
          </p:cNvSpPr>
          <p:nvPr>
            <p:ph type="body" sz="quarter" idx="3"/>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Болохгүй</a:t>
            </a:r>
            <a:endParaRPr lang="en-US" dirty="0">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Үйлчлүүлэгчээ сонс</a:t>
            </a:r>
          </a:p>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2 чихний дүрэм</a:t>
            </a: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Үйлчлүүлэгчийнхээ юу хүсэж байгааг мэдэхгүй бол бид тохирсон бүтээгдэхүүн санал болгож чадахгүй.</a:t>
            </a:r>
          </a:p>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Юу хүсэж буйг сайтар сонсож байж л мэдэх боломжтой.</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lnSpc>
                <a:spcPct val="90000"/>
              </a:lnSpc>
              <a:spcAft>
                <a:spcPts val="0"/>
              </a:spcAft>
              <a:buFontTx/>
              <a:buNone/>
              <a:defRPr/>
            </a:pPr>
            <a:r>
              <a:rPr lang="mn-MN" sz="2800" b="1" dirty="0" smtClean="0">
                <a:solidFill>
                  <a:schemeClr val="accent1"/>
                </a:solidFill>
                <a:effectLst>
                  <a:outerShdw blurRad="38100" dist="38100" dir="2700000" algn="tl">
                    <a:srgbClr val="C0C0C0"/>
                  </a:outerShdw>
                </a:effectLst>
                <a:latin typeface="Arial" pitchFamily="34" charset="0"/>
                <a:cs typeface="Arial" pitchFamily="34" charset="0"/>
              </a:rPr>
              <a:t>ХҮН </a:t>
            </a:r>
            <a:r>
              <a:rPr lang="ru-RU" sz="2800" b="1" dirty="0" smtClean="0">
                <a:solidFill>
                  <a:schemeClr val="accent1"/>
                </a:solidFill>
                <a:effectLst>
                  <a:outerShdw blurRad="38100" dist="38100" dir="2700000" algn="tl">
                    <a:srgbClr val="C0C0C0"/>
                  </a:outerShdw>
                </a:effectLst>
                <a:latin typeface="Arial" pitchFamily="34" charset="0"/>
                <a:cs typeface="Arial" pitchFamily="34" charset="0"/>
              </a:rPr>
              <a:t>С</a:t>
            </a:r>
            <a:r>
              <a:rPr lang="mn-MN" sz="2800" b="1" dirty="0" smtClean="0">
                <a:solidFill>
                  <a:schemeClr val="accent1"/>
                </a:solidFill>
                <a:effectLst>
                  <a:outerShdw blurRad="38100" dist="38100" dir="2700000" algn="tl">
                    <a:srgbClr val="C0C0C0"/>
                  </a:outerShdw>
                </a:effectLst>
                <a:latin typeface="Arial" pitchFamily="34" charset="0"/>
                <a:cs typeface="Arial" pitchFamily="34" charset="0"/>
              </a:rPr>
              <a:t>ЭРҮҮН БАЙХ ҮЕИЙНХЭЭ 70%</a:t>
            </a:r>
            <a:endParaRPr lang="en-US" sz="2800" b="1" dirty="0" smtClean="0">
              <a:solidFill>
                <a:schemeClr val="accent1"/>
              </a:solidFill>
              <a:effectLst>
                <a:outerShdw blurRad="38100" dist="38100" dir="2700000" algn="tl">
                  <a:srgbClr val="C0C0C0"/>
                </a:outerShdw>
              </a:effectLst>
              <a:latin typeface="Arial" pitchFamily="34" charset="0"/>
              <a:cs typeface="Arial" pitchFamily="34" charset="0"/>
            </a:endParaRPr>
          </a:p>
          <a:p>
            <a:pPr marL="0" indent="0" algn="ctr" fontAlgn="auto">
              <a:lnSpc>
                <a:spcPct val="90000"/>
              </a:lnSpc>
              <a:spcAft>
                <a:spcPts val="0"/>
              </a:spcAft>
              <a:buFontTx/>
              <a:buNone/>
              <a:defRPr/>
            </a:pPr>
            <a:r>
              <a:rPr lang="en-US" sz="2800" b="1" dirty="0" smtClean="0">
                <a:solidFill>
                  <a:schemeClr val="accent1"/>
                </a:solidFill>
                <a:effectLst>
                  <a:outerShdw blurRad="38100" dist="38100" dir="2700000" algn="tl">
                    <a:srgbClr val="C0C0C0"/>
                  </a:outerShdw>
                </a:effectLst>
                <a:latin typeface="Arial" pitchFamily="34" charset="0"/>
                <a:cs typeface="Arial" pitchFamily="34" charset="0"/>
              </a:rPr>
              <a:t> </a:t>
            </a:r>
            <a:r>
              <a:rPr lang="ru-RU" sz="2800" b="1" dirty="0" smtClean="0">
                <a:solidFill>
                  <a:schemeClr val="accent1"/>
                </a:solidFill>
                <a:effectLst>
                  <a:outerShdw blurRad="38100" dist="38100" dir="2700000" algn="tl">
                    <a:srgbClr val="C0C0C0"/>
                  </a:outerShdw>
                </a:effectLst>
                <a:latin typeface="Arial" pitchFamily="34" charset="0"/>
                <a:cs typeface="Arial" pitchFamily="34" charset="0"/>
              </a:rPr>
              <a:t>= </a:t>
            </a:r>
          </a:p>
          <a:p>
            <a:pPr marL="0" indent="0" algn="ctr" fontAlgn="auto">
              <a:lnSpc>
                <a:spcPct val="90000"/>
              </a:lnSpc>
              <a:spcAft>
                <a:spcPts val="0"/>
              </a:spcAft>
              <a:buFontTx/>
              <a:buNone/>
              <a:defRPr/>
            </a:pPr>
            <a:r>
              <a:rPr lang="mn-MN" sz="2800" b="1" dirty="0" smtClean="0">
                <a:solidFill>
                  <a:schemeClr val="accent1"/>
                </a:solidFill>
                <a:effectLst>
                  <a:outerShdw blurRad="38100" dist="38100" dir="2700000" algn="tl">
                    <a:srgbClr val="C0C0C0"/>
                  </a:outerShdw>
                </a:effectLst>
                <a:latin typeface="Arial" pitchFamily="34" charset="0"/>
                <a:cs typeface="Arial" pitchFamily="34" charset="0"/>
              </a:rPr>
              <a:t>ХАРИЛЦАА</a:t>
            </a:r>
            <a:endParaRPr lang="ru-RU" sz="2800" b="1" dirty="0" smtClean="0">
              <a:solidFill>
                <a:schemeClr val="accent1"/>
              </a:solidFill>
              <a:effectLst>
                <a:outerShdw blurRad="38100" dist="38100" dir="2700000" algn="tl">
                  <a:srgbClr val="C0C0C0"/>
                </a:outerShdw>
              </a:effectLst>
              <a:latin typeface="Arial" pitchFamily="34" charset="0"/>
              <a:cs typeface="Arial" pitchFamily="34" charset="0"/>
            </a:endParaRPr>
          </a:p>
          <a:p>
            <a:pPr marL="0" indent="0" fontAlgn="auto">
              <a:lnSpc>
                <a:spcPct val="90000"/>
              </a:lnSpc>
              <a:spcAft>
                <a:spcPts val="0"/>
              </a:spcAft>
              <a:buFont typeface="Wingdings"/>
              <a:buChar char=""/>
              <a:defRPr/>
            </a:pPr>
            <a:endParaRPr lang="ru-RU" sz="2800" b="1" dirty="0" smtClean="0">
              <a:solidFill>
                <a:schemeClr val="accent1"/>
              </a:solidFill>
              <a:effectLst>
                <a:outerShdw blurRad="38100" dist="38100" dir="2700000" algn="tl">
                  <a:srgbClr val="C0C0C0"/>
                </a:outerShdw>
              </a:effectLst>
              <a:latin typeface="Arial" pitchFamily="34" charset="0"/>
              <a:cs typeface="Arial" pitchFamily="34" charset="0"/>
            </a:endParaRPr>
          </a:p>
          <a:p>
            <a:pPr marL="2233613" indent="0" fontAlgn="auto">
              <a:lnSpc>
                <a:spcPct val="90000"/>
              </a:lnSpc>
              <a:spcAft>
                <a:spcPts val="0"/>
              </a:spcAft>
              <a:buFont typeface="Wingdings"/>
              <a:buChar char=""/>
              <a:defRPr/>
            </a:pPr>
            <a:r>
              <a:rPr lang="ru-RU" sz="2800" b="1" dirty="0" smtClean="0">
                <a:solidFill>
                  <a:schemeClr val="accent1"/>
                </a:solidFill>
                <a:effectLst>
                  <a:outerShdw blurRad="38100" dist="38100" dir="2700000" algn="tl">
                    <a:srgbClr val="C0C0C0"/>
                  </a:outerShdw>
                </a:effectLst>
                <a:latin typeface="Arial" pitchFamily="34" charset="0"/>
                <a:cs typeface="Arial" pitchFamily="34" charset="0"/>
              </a:rPr>
              <a:t>	9% 	</a:t>
            </a:r>
            <a:r>
              <a:rPr lang="mn-MN" sz="2800" b="1" dirty="0" smtClean="0">
                <a:solidFill>
                  <a:schemeClr val="accent1"/>
                </a:solidFill>
                <a:effectLst>
                  <a:outerShdw blurRad="38100" dist="38100" dir="2700000" algn="tl">
                    <a:srgbClr val="C0C0C0"/>
                  </a:outerShdw>
                </a:effectLst>
                <a:latin typeface="Arial" pitchFamily="34" charset="0"/>
                <a:cs typeface="Arial" pitchFamily="34" charset="0"/>
              </a:rPr>
              <a:t>Бичдэг</a:t>
            </a:r>
            <a:endParaRPr lang="ru-RU" sz="2800" b="1" dirty="0" smtClean="0">
              <a:solidFill>
                <a:schemeClr val="accent1"/>
              </a:solidFill>
              <a:effectLst>
                <a:outerShdw blurRad="38100" dist="38100" dir="2700000" algn="tl">
                  <a:srgbClr val="C0C0C0"/>
                </a:outerShdw>
              </a:effectLst>
              <a:latin typeface="Arial" pitchFamily="34" charset="0"/>
              <a:cs typeface="Arial" pitchFamily="34" charset="0"/>
            </a:endParaRPr>
          </a:p>
          <a:p>
            <a:pPr marL="2233613" indent="0" fontAlgn="auto">
              <a:lnSpc>
                <a:spcPct val="90000"/>
              </a:lnSpc>
              <a:spcAft>
                <a:spcPts val="0"/>
              </a:spcAft>
              <a:buFont typeface="Wingdings"/>
              <a:buChar char=""/>
              <a:defRPr/>
            </a:pPr>
            <a:r>
              <a:rPr lang="ru-RU" sz="2800" b="1" dirty="0" smtClean="0">
                <a:solidFill>
                  <a:schemeClr val="accent1"/>
                </a:solidFill>
                <a:effectLst>
                  <a:outerShdw blurRad="38100" dist="38100" dir="2700000" algn="tl">
                    <a:srgbClr val="C0C0C0"/>
                  </a:outerShdw>
                </a:effectLst>
                <a:latin typeface="Arial" pitchFamily="34" charset="0"/>
                <a:cs typeface="Arial" pitchFamily="34" charset="0"/>
              </a:rPr>
              <a:t>	16% 	</a:t>
            </a:r>
            <a:r>
              <a:rPr lang="mn-MN" sz="2800" b="1" dirty="0" smtClean="0">
                <a:solidFill>
                  <a:schemeClr val="accent1"/>
                </a:solidFill>
                <a:effectLst>
                  <a:outerShdw blurRad="38100" dist="38100" dir="2700000" algn="tl">
                    <a:srgbClr val="C0C0C0"/>
                  </a:outerShdw>
                </a:effectLst>
                <a:latin typeface="Arial" pitchFamily="34" charset="0"/>
                <a:cs typeface="Arial" pitchFamily="34" charset="0"/>
              </a:rPr>
              <a:t>Уншдаг</a:t>
            </a:r>
            <a:endParaRPr lang="ru-RU" sz="2800" b="1" dirty="0" smtClean="0">
              <a:solidFill>
                <a:schemeClr val="accent1"/>
              </a:solidFill>
              <a:effectLst>
                <a:outerShdw blurRad="38100" dist="38100" dir="2700000" algn="tl">
                  <a:srgbClr val="C0C0C0"/>
                </a:outerShdw>
              </a:effectLst>
              <a:latin typeface="Arial" pitchFamily="34" charset="0"/>
              <a:cs typeface="Arial" pitchFamily="34" charset="0"/>
            </a:endParaRPr>
          </a:p>
          <a:p>
            <a:pPr marL="2233613" indent="0" fontAlgn="auto">
              <a:lnSpc>
                <a:spcPct val="90000"/>
              </a:lnSpc>
              <a:spcAft>
                <a:spcPts val="0"/>
              </a:spcAft>
              <a:buFont typeface="Wingdings"/>
              <a:buChar char=""/>
              <a:defRPr/>
            </a:pPr>
            <a:r>
              <a:rPr lang="ru-RU" sz="2800" b="1" dirty="0" smtClean="0">
                <a:solidFill>
                  <a:schemeClr val="accent1"/>
                </a:solidFill>
                <a:effectLst>
                  <a:outerShdw blurRad="38100" dist="38100" dir="2700000" algn="tl">
                    <a:srgbClr val="C0C0C0"/>
                  </a:outerShdw>
                </a:effectLst>
                <a:latin typeface="Arial" pitchFamily="34" charset="0"/>
                <a:cs typeface="Arial" pitchFamily="34" charset="0"/>
              </a:rPr>
              <a:t>	30% 	</a:t>
            </a:r>
            <a:r>
              <a:rPr lang="mn-MN" sz="2800" b="1" dirty="0" smtClean="0">
                <a:solidFill>
                  <a:schemeClr val="accent1"/>
                </a:solidFill>
                <a:effectLst>
                  <a:outerShdw blurRad="38100" dist="38100" dir="2700000" algn="tl">
                    <a:srgbClr val="C0C0C0"/>
                  </a:outerShdw>
                </a:effectLst>
                <a:latin typeface="Arial" pitchFamily="34" charset="0"/>
                <a:cs typeface="Arial" pitchFamily="34" charset="0"/>
              </a:rPr>
              <a:t>Ярьдаг</a:t>
            </a:r>
            <a:endParaRPr lang="ru-RU" sz="2800" b="1" dirty="0" smtClean="0">
              <a:solidFill>
                <a:schemeClr val="accent1"/>
              </a:solidFill>
              <a:effectLst>
                <a:outerShdw blurRad="38100" dist="38100" dir="2700000" algn="tl">
                  <a:srgbClr val="C0C0C0"/>
                </a:outerShdw>
              </a:effectLst>
              <a:latin typeface="Arial" pitchFamily="34" charset="0"/>
              <a:cs typeface="Arial" pitchFamily="34" charset="0"/>
            </a:endParaRPr>
          </a:p>
          <a:p>
            <a:pPr marL="2233613" indent="0" fontAlgn="auto">
              <a:lnSpc>
                <a:spcPct val="90000"/>
              </a:lnSpc>
              <a:spcAft>
                <a:spcPts val="0"/>
              </a:spcAft>
              <a:buFont typeface="Wingdings"/>
              <a:buChar char=""/>
              <a:defRPr/>
            </a:pPr>
            <a:r>
              <a:rPr lang="ru-RU" sz="2800" b="1" dirty="0" smtClean="0">
                <a:solidFill>
                  <a:schemeClr val="accent1"/>
                </a:solidFill>
                <a:effectLst>
                  <a:outerShdw blurRad="38100" dist="38100" dir="2700000" algn="tl">
                    <a:srgbClr val="C0C0C0"/>
                  </a:outerShdw>
                </a:effectLst>
                <a:latin typeface="Arial" pitchFamily="34" charset="0"/>
                <a:cs typeface="Arial" pitchFamily="34" charset="0"/>
              </a:rPr>
              <a:t>	45% 	</a:t>
            </a:r>
            <a:r>
              <a:rPr lang="mn-MN" sz="2800" b="1" dirty="0" smtClean="0">
                <a:solidFill>
                  <a:schemeClr val="accent1"/>
                </a:solidFill>
                <a:effectLst>
                  <a:outerShdw blurRad="38100" dist="38100" dir="2700000" algn="tl">
                    <a:srgbClr val="C0C0C0"/>
                  </a:outerShdw>
                </a:effectLst>
                <a:latin typeface="Arial" pitchFamily="34" charset="0"/>
                <a:cs typeface="Arial" pitchFamily="34" charset="0"/>
              </a:rPr>
              <a:t>Сонсдог</a:t>
            </a:r>
            <a:endParaRPr lang="ru-RU" sz="2800" b="1" dirty="0">
              <a:solidFill>
                <a:schemeClr val="accent1"/>
              </a:solidFill>
              <a:effectLst>
                <a:outerShdw blurRad="38100" dist="38100" dir="2700000" algn="tl">
                  <a:srgbClr val="C0C0C0"/>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83971" name="Content Placeholder 6"/>
          <p:cNvSpPr>
            <a:spLocks noGrp="1"/>
          </p:cNvSpPr>
          <p:nvPr>
            <p:ph sz="quarter" idx="2"/>
          </p:nvPr>
        </p:nvSpPr>
        <p:spPr>
          <a:xfrm>
            <a:off x="457200" y="2362200"/>
            <a:ext cx="3733800" cy="3886200"/>
          </a:xfrm>
        </p:spPr>
        <p:txBody>
          <a:bodyPr/>
          <a:lstStyle/>
          <a:p>
            <a:r>
              <a:rPr lang="mn-MN" sz="2000" b="1" dirty="0" smtClean="0">
                <a:solidFill>
                  <a:schemeClr val="accent1"/>
                </a:solidFill>
                <a:latin typeface="Arial" pitchFamily="34" charset="0"/>
                <a:cs typeface="Arial" pitchFamily="34" charset="0"/>
              </a:rPr>
              <a:t>Та ямар бүтээгдэхүүн сонирхож байна?</a:t>
            </a:r>
          </a:p>
          <a:p>
            <a:r>
              <a:rPr lang="mn-MN" sz="2000" b="1" dirty="0" smtClean="0">
                <a:solidFill>
                  <a:schemeClr val="accent1"/>
                </a:solidFill>
                <a:latin typeface="Arial" pitchFamily="34" charset="0"/>
                <a:cs typeface="Arial" pitchFamily="34" charset="0"/>
              </a:rPr>
              <a:t>Та өөртөө авах гэж байна уу эсвэл өөр хүнд авах гэж байна уу?</a:t>
            </a:r>
          </a:p>
          <a:p>
            <a:r>
              <a:rPr lang="mn-MN" sz="2000" b="1" dirty="0" smtClean="0">
                <a:solidFill>
                  <a:schemeClr val="accent1"/>
                </a:solidFill>
                <a:latin typeface="Arial" pitchFamily="34" charset="0"/>
                <a:cs typeface="Arial" pitchFamily="34" charset="0"/>
              </a:rPr>
              <a:t>Та юу авмаар байгаагаа хэлнэ үү?</a:t>
            </a:r>
          </a:p>
        </p:txBody>
      </p:sp>
      <p:sp>
        <p:nvSpPr>
          <p:cNvPr id="83972" name="Content Placeholder 8"/>
          <p:cNvSpPr>
            <a:spLocks noGrp="1"/>
          </p:cNvSpPr>
          <p:nvPr>
            <p:ph sz="quarter" idx="4"/>
          </p:nvPr>
        </p:nvSpPr>
        <p:spPr>
          <a:xfrm>
            <a:off x="4267200" y="2362200"/>
            <a:ext cx="3687763" cy="3886200"/>
          </a:xfrm>
        </p:spPr>
        <p:txBody>
          <a:bodyPr/>
          <a:lstStyle/>
          <a:p>
            <a:r>
              <a:rPr lang="mn-MN" sz="2000" b="1" dirty="0" smtClean="0">
                <a:solidFill>
                  <a:schemeClr val="accent1"/>
                </a:solidFill>
                <a:latin typeface="Arial" pitchFamily="34" charset="0"/>
                <a:cs typeface="Arial" pitchFamily="34" charset="0"/>
              </a:rPr>
              <a:t>Тэгээд юу авахийн?</a:t>
            </a:r>
          </a:p>
          <a:p>
            <a:r>
              <a:rPr lang="mn-MN" sz="2000" b="1" dirty="0" smtClean="0">
                <a:solidFill>
                  <a:schemeClr val="accent1"/>
                </a:solidFill>
                <a:latin typeface="Arial" pitchFamily="34" charset="0"/>
                <a:cs typeface="Arial" pitchFamily="34" charset="0"/>
              </a:rPr>
              <a:t>Хэнд авах гэж байгаа юм?</a:t>
            </a:r>
          </a:p>
          <a:p>
            <a:r>
              <a:rPr lang="mn-MN" sz="2000" b="1" dirty="0" smtClean="0">
                <a:solidFill>
                  <a:schemeClr val="accent1"/>
                </a:solidFill>
                <a:latin typeface="Arial" pitchFamily="34" charset="0"/>
                <a:cs typeface="Arial" pitchFamily="34" charset="0"/>
              </a:rPr>
              <a:t>Аль болох хаалттай асуултууд.</a:t>
            </a:r>
          </a:p>
          <a:p>
            <a:r>
              <a:rPr lang="mn-MN" sz="2000" b="1" dirty="0" smtClean="0">
                <a:solidFill>
                  <a:schemeClr val="accent1"/>
                </a:solidFill>
                <a:latin typeface="Arial" pitchFamily="34" charset="0"/>
                <a:cs typeface="Arial" pitchFamily="34" charset="0"/>
              </a:rPr>
              <a:t>Хүний яриа таслах.</a:t>
            </a:r>
          </a:p>
          <a:p>
            <a:endParaRPr lang="mn-MN" sz="2000" b="1" dirty="0" smtClean="0">
              <a:solidFill>
                <a:schemeClr val="accent1"/>
              </a:solidFill>
              <a:latin typeface="Arial" pitchFamily="34" charset="0"/>
              <a:cs typeface="Arial" pitchFamily="34" charset="0"/>
            </a:endParaRPr>
          </a:p>
          <a:p>
            <a:endParaRPr lang="en-US" sz="2000" b="1" dirty="0" smtClean="0">
              <a:solidFill>
                <a:schemeClr val="accent1"/>
              </a:solidFill>
              <a:latin typeface="Arial" pitchFamily="34" charset="0"/>
              <a:cs typeface="Arial" pitchFamily="34" charset="0"/>
            </a:endParaRPr>
          </a:p>
        </p:txBody>
      </p:sp>
      <p:sp>
        <p:nvSpPr>
          <p:cNvPr id="6" name="Text Placeholder 5"/>
          <p:cNvSpPr>
            <a:spLocks noGrp="1"/>
          </p:cNvSpPr>
          <p:nvPr>
            <p:ph type="body" sz="quarter" idx="1"/>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Болно </a:t>
            </a:r>
            <a:endParaRPr lang="en-US" dirty="0">
              <a:latin typeface="Arial" pitchFamily="34" charset="0"/>
              <a:cs typeface="Arial" pitchFamily="34" charset="0"/>
            </a:endParaRPr>
          </a:p>
        </p:txBody>
      </p:sp>
      <p:sp>
        <p:nvSpPr>
          <p:cNvPr id="8" name="Text Placeholder 7"/>
          <p:cNvSpPr>
            <a:spLocks noGrp="1"/>
          </p:cNvSpPr>
          <p:nvPr>
            <p:ph type="body" sz="quarter" idx="3"/>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Болохгүй</a:t>
            </a:r>
            <a:endParaRPr lang="en-US" dirty="0">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Бүтээгдэхүүн санал болгох</a:t>
            </a:r>
          </a:p>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Танд хэрэглэхэд тохиромжтой байна</a:t>
            </a:r>
            <a:r>
              <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Үйлчлүүлэгчийнхээ юу хүсэж байгааг мэдсэн тул түүнд тохирсон бүтээгдэхүүнийг санал болгох хэрэгтэй.</a:t>
            </a: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Тохирсон</a:t>
            </a:r>
            <a:r>
              <a:rPr lang="en-US"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a:t>
            </a:r>
          </a:p>
          <a:p>
            <a:pPr marL="0" indent="0" algn="ctr" fontAlgn="auto">
              <a:spcAft>
                <a:spcPts val="0"/>
              </a:spcAft>
              <a:buFont typeface="Wingdings"/>
              <a:buNone/>
              <a:defRPr/>
            </a:pPr>
            <a:endParaRPr lang="en-US"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Аль болох чанарын сонголтыг бий болго.</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Мэдээлэл өгөх</a:t>
            </a:r>
          </a:p>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Мэдээлэл хангалттай үед сонголт хийхэд дөхөм</a:t>
            </a: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 нь мэдээлэл дутмагаас болон худалдан авалтаа хойшлуулах магадлал өндөр байдаг. Аль болох сайн мэдээлэл өгсөнөөр түүнд борлуулалт хийхэд хялбар байна.</a:t>
            </a:r>
          </a:p>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90115" name="Content Placeholder 6"/>
          <p:cNvSpPr>
            <a:spLocks noGrp="1"/>
          </p:cNvSpPr>
          <p:nvPr>
            <p:ph sz="quarter" idx="2"/>
          </p:nvPr>
        </p:nvSpPr>
        <p:spPr>
          <a:xfrm>
            <a:off x="457200" y="2362200"/>
            <a:ext cx="3733800" cy="3886200"/>
          </a:xfrm>
        </p:spPr>
        <p:txBody>
          <a:bodyPr/>
          <a:lstStyle/>
          <a:p>
            <a:r>
              <a:rPr lang="mn-MN" sz="2000" b="1" dirty="0" smtClean="0">
                <a:solidFill>
                  <a:schemeClr val="accent1"/>
                </a:solidFill>
                <a:latin typeface="Arial" pitchFamily="34" charset="0"/>
                <a:cs typeface="Arial" pitchFamily="34" charset="0"/>
              </a:rPr>
              <a:t>Хүнд тохирсон мэдээллийг өгөх. Ойлгомжтой хэлээр тайлбарлах. </a:t>
            </a:r>
          </a:p>
          <a:p>
            <a:r>
              <a:rPr lang="mn-MN" sz="2000" b="1" dirty="0" smtClean="0">
                <a:solidFill>
                  <a:schemeClr val="accent1"/>
                </a:solidFill>
                <a:latin typeface="Arial" pitchFamily="34" charset="0"/>
                <a:cs typeface="Arial" pitchFamily="34" charset="0"/>
              </a:rPr>
              <a:t>Энэ бүтээгдэхүүн нь чанарын шаардлага хангасан талаар .</a:t>
            </a:r>
          </a:p>
          <a:p>
            <a:r>
              <a:rPr lang="mn-MN" sz="2000" b="1" dirty="0" smtClean="0">
                <a:solidFill>
                  <a:schemeClr val="accent1"/>
                </a:solidFill>
                <a:latin typeface="Arial" pitchFamily="34" charset="0"/>
                <a:cs typeface="Arial" pitchFamily="34" charset="0"/>
              </a:rPr>
              <a:t>Детальчилсан мэдээ өгөх.</a:t>
            </a:r>
          </a:p>
          <a:p>
            <a:endParaRPr lang="mn-MN" sz="2000" b="1" dirty="0" smtClean="0">
              <a:solidFill>
                <a:schemeClr val="accent1"/>
              </a:solidFill>
              <a:latin typeface="Arial" pitchFamily="34" charset="0"/>
              <a:cs typeface="Arial" pitchFamily="34" charset="0"/>
            </a:endParaRPr>
          </a:p>
        </p:txBody>
      </p:sp>
      <p:sp>
        <p:nvSpPr>
          <p:cNvPr id="90116" name="Content Placeholder 8"/>
          <p:cNvSpPr>
            <a:spLocks noGrp="1"/>
          </p:cNvSpPr>
          <p:nvPr>
            <p:ph sz="quarter" idx="4"/>
          </p:nvPr>
        </p:nvSpPr>
        <p:spPr>
          <a:xfrm>
            <a:off x="4267200" y="2362200"/>
            <a:ext cx="3687763" cy="3886200"/>
          </a:xfrm>
        </p:spPr>
        <p:txBody>
          <a:bodyPr/>
          <a:lstStyle/>
          <a:p>
            <a:r>
              <a:rPr lang="mn-MN" sz="2000" b="1" smtClean="0">
                <a:solidFill>
                  <a:schemeClr val="accent1"/>
                </a:solidFill>
                <a:latin typeface="Arial" pitchFamily="34" charset="0"/>
                <a:cs typeface="Arial" pitchFamily="34" charset="0"/>
              </a:rPr>
              <a:t>Өрсөлдөгчөө хэзээ ч муулж болохгүй.</a:t>
            </a:r>
          </a:p>
          <a:p>
            <a:r>
              <a:rPr lang="mn-MN" sz="2000" b="1" smtClean="0">
                <a:solidFill>
                  <a:schemeClr val="accent1"/>
                </a:solidFill>
                <a:latin typeface="Arial" pitchFamily="34" charset="0"/>
                <a:cs typeface="Arial" pitchFamily="34" charset="0"/>
              </a:rPr>
              <a:t>Худал мэдээ өгөхгүй байх.</a:t>
            </a:r>
          </a:p>
          <a:p>
            <a:r>
              <a:rPr lang="mn-MN" sz="2000" b="1" smtClean="0">
                <a:solidFill>
                  <a:schemeClr val="accent1"/>
                </a:solidFill>
                <a:latin typeface="Arial" pitchFamily="34" charset="0"/>
                <a:cs typeface="Arial" pitchFamily="34" charset="0"/>
              </a:rPr>
              <a:t>Нуршсан мэдээ</a:t>
            </a:r>
          </a:p>
          <a:p>
            <a:r>
              <a:rPr lang="mn-MN" sz="2000" b="1" smtClean="0">
                <a:solidFill>
                  <a:schemeClr val="accent1"/>
                </a:solidFill>
                <a:latin typeface="Arial" pitchFamily="34" charset="0"/>
                <a:cs typeface="Arial" pitchFamily="34" charset="0"/>
              </a:rPr>
              <a:t>Өөрөө бүтээгдэхүүнээ мэдэхгүй байх</a:t>
            </a:r>
          </a:p>
          <a:p>
            <a:endParaRPr lang="mn-MN" sz="2000" b="1" smtClean="0">
              <a:solidFill>
                <a:schemeClr val="accent1"/>
              </a:solidFill>
              <a:latin typeface="Arial" pitchFamily="34" charset="0"/>
              <a:cs typeface="Arial" pitchFamily="34" charset="0"/>
            </a:endParaRPr>
          </a:p>
          <a:p>
            <a:endParaRPr lang="en-US" sz="2000" b="1" dirty="0" smtClean="0">
              <a:solidFill>
                <a:schemeClr val="accent1"/>
              </a:solidFill>
              <a:latin typeface="Arial" pitchFamily="34" charset="0"/>
              <a:cs typeface="Arial" pitchFamily="34" charset="0"/>
            </a:endParaRPr>
          </a:p>
        </p:txBody>
      </p:sp>
      <p:sp>
        <p:nvSpPr>
          <p:cNvPr id="6" name="Text Placeholder 5"/>
          <p:cNvSpPr>
            <a:spLocks noGrp="1"/>
          </p:cNvSpPr>
          <p:nvPr>
            <p:ph type="body" sz="quarter" idx="1"/>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Болно </a:t>
            </a:r>
            <a:endParaRPr lang="en-US" dirty="0">
              <a:latin typeface="Arial" pitchFamily="34" charset="0"/>
              <a:cs typeface="Arial" pitchFamily="34" charset="0"/>
            </a:endParaRPr>
          </a:p>
        </p:txBody>
      </p:sp>
      <p:sp>
        <p:nvSpPr>
          <p:cNvPr id="8" name="Text Placeholder 7"/>
          <p:cNvSpPr>
            <a:spLocks noGrp="1"/>
          </p:cNvSpPr>
          <p:nvPr>
            <p:ph type="body" sz="quarter" idx="3"/>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Болохгүй</a:t>
            </a:r>
            <a:endParaRPr lang="en-US" dirty="0">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Сонголтод нь тусалж дэмжих</a:t>
            </a:r>
          </a:p>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Хүн бүрт хувийн туслах</a:t>
            </a: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Зарим тохиолдолд үйлчлүүлэгч тодорхой шалтгаанаас болж сонголт хийх чадвараа түр алддаг. Олон бүтээгдэхүүн дотор “төөрдөг”.</a:t>
            </a:r>
          </a:p>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Түүнд бидний туслалцаа маш их шаардагддаг.</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93187" name="Content Placeholder 6"/>
          <p:cNvSpPr>
            <a:spLocks noGrp="1"/>
          </p:cNvSpPr>
          <p:nvPr>
            <p:ph sz="quarter" idx="2"/>
          </p:nvPr>
        </p:nvSpPr>
        <p:spPr>
          <a:xfrm>
            <a:off x="457200" y="2362200"/>
            <a:ext cx="3886200" cy="3886200"/>
          </a:xfrm>
        </p:spPr>
        <p:txBody>
          <a:bodyPr/>
          <a:lstStyle/>
          <a:p>
            <a:r>
              <a:rPr lang="mn-MN" sz="2000" b="1" dirty="0" smtClean="0">
                <a:solidFill>
                  <a:schemeClr val="accent1"/>
                </a:solidFill>
                <a:latin typeface="Arial" pitchFamily="34" charset="0"/>
                <a:cs typeface="Arial" pitchFamily="34" charset="0"/>
              </a:rPr>
              <a:t>Танд манай бүтээгдэхүүн тусална.</a:t>
            </a:r>
          </a:p>
          <a:p>
            <a:r>
              <a:rPr lang="mn-MN" sz="2000" b="1" dirty="0" smtClean="0">
                <a:solidFill>
                  <a:schemeClr val="accent1"/>
                </a:solidFill>
                <a:latin typeface="Arial" pitchFamily="34" charset="0"/>
                <a:cs typeface="Arial" pitchFamily="34" charset="0"/>
              </a:rPr>
              <a:t>Өнөөгийн дэлхийн чиг хандлага</a:t>
            </a:r>
          </a:p>
          <a:p>
            <a:r>
              <a:rPr lang="mn-MN" sz="2000" b="1" dirty="0" smtClean="0">
                <a:solidFill>
                  <a:schemeClr val="accent1"/>
                </a:solidFill>
                <a:latin typeface="Arial" pitchFamily="34" charset="0"/>
                <a:cs typeface="Arial" pitchFamily="34" charset="0"/>
              </a:rPr>
              <a:t>Энэ загвар нь сүүлийн үед хэрэглэгдэж байна.</a:t>
            </a:r>
          </a:p>
          <a:p>
            <a:r>
              <a:rPr lang="mn-MN" sz="2000" b="1" dirty="0" smtClean="0">
                <a:solidFill>
                  <a:schemeClr val="accent1"/>
                </a:solidFill>
                <a:latin typeface="Arial" pitchFamily="34" charset="0"/>
                <a:cs typeface="Arial" pitchFamily="34" charset="0"/>
              </a:rPr>
              <a:t>Комплимент хэлэх</a:t>
            </a:r>
          </a:p>
          <a:p>
            <a:r>
              <a:rPr lang="mn-MN" sz="2000" b="1" dirty="0" smtClean="0">
                <a:solidFill>
                  <a:schemeClr val="accent1"/>
                </a:solidFill>
                <a:latin typeface="Arial" pitchFamily="34" charset="0"/>
                <a:cs typeface="Arial" pitchFamily="34" charset="0"/>
              </a:rPr>
              <a:t>Давуу тал болон боломжийг танилцуулах</a:t>
            </a:r>
          </a:p>
          <a:p>
            <a:r>
              <a:rPr lang="mn-MN" sz="2000" b="1" dirty="0" smtClean="0">
                <a:solidFill>
                  <a:schemeClr val="accent1"/>
                </a:solidFill>
                <a:latin typeface="Arial" pitchFamily="34" charset="0"/>
                <a:cs typeface="Arial" pitchFamily="34" charset="0"/>
              </a:rPr>
              <a:t>Танд бусад загваруудаас авч ирэх үү?</a:t>
            </a:r>
          </a:p>
        </p:txBody>
      </p:sp>
      <p:sp>
        <p:nvSpPr>
          <p:cNvPr id="93188" name="Content Placeholder 8"/>
          <p:cNvSpPr>
            <a:spLocks noGrp="1"/>
          </p:cNvSpPr>
          <p:nvPr>
            <p:ph sz="quarter" idx="4"/>
          </p:nvPr>
        </p:nvSpPr>
        <p:spPr>
          <a:xfrm>
            <a:off x="4267200" y="2362200"/>
            <a:ext cx="3687763" cy="3886200"/>
          </a:xfrm>
        </p:spPr>
        <p:txBody>
          <a:bodyPr/>
          <a:lstStyle/>
          <a:p>
            <a:r>
              <a:rPr lang="mn-MN" sz="2000" b="1" dirty="0" smtClean="0">
                <a:solidFill>
                  <a:schemeClr val="accent1"/>
                </a:solidFill>
                <a:latin typeface="Arial" pitchFamily="34" charset="0"/>
                <a:cs typeface="Arial" pitchFamily="34" charset="0"/>
              </a:rPr>
              <a:t>Дуугүй өнгөрөх.</a:t>
            </a:r>
          </a:p>
          <a:p>
            <a:r>
              <a:rPr lang="mn-MN" sz="2000" b="1" dirty="0" smtClean="0">
                <a:solidFill>
                  <a:schemeClr val="accent1"/>
                </a:solidFill>
                <a:latin typeface="Arial" pitchFamily="34" charset="0"/>
                <a:cs typeface="Arial" pitchFamily="34" charset="0"/>
              </a:rPr>
              <a:t>Буруу үйлдлээр талархлаа илэрхийлэх.</a:t>
            </a:r>
          </a:p>
          <a:p>
            <a:r>
              <a:rPr lang="mn-MN" sz="2000" b="1" dirty="0" smtClean="0">
                <a:solidFill>
                  <a:schemeClr val="accent1"/>
                </a:solidFill>
                <a:latin typeface="Arial" pitchFamily="34" charset="0"/>
                <a:cs typeface="Arial" pitchFamily="34" charset="0"/>
              </a:rPr>
              <a:t>Уурлах</a:t>
            </a:r>
          </a:p>
          <a:p>
            <a:r>
              <a:rPr lang="mn-MN" sz="2000" b="1" dirty="0" smtClean="0">
                <a:solidFill>
                  <a:schemeClr val="accent1"/>
                </a:solidFill>
                <a:latin typeface="Arial" pitchFamily="34" charset="0"/>
                <a:cs typeface="Arial" pitchFamily="34" charset="0"/>
              </a:rPr>
              <a:t>Гэнэт өөр худалдан авагч руу анхаарлаа шилжүүлэх</a:t>
            </a:r>
          </a:p>
          <a:p>
            <a:r>
              <a:rPr lang="mn-MN" sz="2000" b="1" dirty="0" smtClean="0">
                <a:solidFill>
                  <a:schemeClr val="accent1"/>
                </a:solidFill>
                <a:latin typeface="Arial" pitchFamily="34" charset="0"/>
                <a:cs typeface="Arial" pitchFamily="34" charset="0"/>
              </a:rPr>
              <a:t>Энэ хамгийн сүүлчийнх нь.</a:t>
            </a:r>
          </a:p>
          <a:p>
            <a:r>
              <a:rPr lang="mn-MN" sz="2000" b="1" dirty="0" smtClean="0">
                <a:solidFill>
                  <a:schemeClr val="accent1"/>
                </a:solidFill>
                <a:latin typeface="Arial" pitchFamily="34" charset="0"/>
                <a:cs typeface="Arial" pitchFamily="34" charset="0"/>
              </a:rPr>
              <a:t>Хурдлахгүй бол дэлгүүр хаалаа...</a:t>
            </a:r>
          </a:p>
          <a:p>
            <a:endParaRPr lang="mn-MN" sz="2000" b="1" dirty="0" smtClean="0">
              <a:solidFill>
                <a:schemeClr val="accent1"/>
              </a:solidFill>
              <a:latin typeface="Arial" pitchFamily="34" charset="0"/>
              <a:cs typeface="Arial" pitchFamily="34" charset="0"/>
            </a:endParaRPr>
          </a:p>
          <a:p>
            <a:endParaRPr lang="en-US" sz="2000" b="1" dirty="0" smtClean="0">
              <a:solidFill>
                <a:schemeClr val="accent1"/>
              </a:solidFill>
              <a:latin typeface="Arial" pitchFamily="34" charset="0"/>
              <a:cs typeface="Arial" pitchFamily="34" charset="0"/>
            </a:endParaRPr>
          </a:p>
        </p:txBody>
      </p:sp>
      <p:sp>
        <p:nvSpPr>
          <p:cNvPr id="6" name="Text Placeholder 5"/>
          <p:cNvSpPr>
            <a:spLocks noGrp="1"/>
          </p:cNvSpPr>
          <p:nvPr>
            <p:ph type="body" sz="quarter" idx="1"/>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Болно </a:t>
            </a:r>
            <a:endParaRPr lang="en-US" dirty="0">
              <a:latin typeface="Arial" pitchFamily="34" charset="0"/>
              <a:cs typeface="Arial" pitchFamily="34" charset="0"/>
            </a:endParaRPr>
          </a:p>
        </p:txBody>
      </p:sp>
      <p:sp>
        <p:nvSpPr>
          <p:cNvPr id="8" name="Text Placeholder 7"/>
          <p:cNvSpPr>
            <a:spLocks noGrp="1"/>
          </p:cNvSpPr>
          <p:nvPr>
            <p:ph type="body" sz="quarter" idx="3"/>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Болохгүй</a:t>
            </a:r>
            <a:endParaRPr lang="en-US" dirty="0">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Баярласан талархсанаа илэрхийлэх</a:t>
            </a:r>
          </a:p>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Дахин худалдан авалтыг дэмждэг.</a:t>
            </a:r>
            <a:endParaRPr lang="mn-MN"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Үйлчлүүлэгчийг худалдан авалт хийсэн хийгээгүй биднээр үйлчлүүлсэнд нь талархаж байх ёстой...</a:t>
            </a:r>
            <a:r>
              <a:rPr lang="en-US"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a:t>
            </a: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Энэ нь дахин худалдан авалтын эх үндэс болно.</a:t>
            </a:r>
          </a:p>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Баярлалаа </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96259" name="Content Placeholder 6"/>
          <p:cNvSpPr>
            <a:spLocks noGrp="1"/>
          </p:cNvSpPr>
          <p:nvPr>
            <p:ph sz="quarter" idx="2"/>
          </p:nvPr>
        </p:nvSpPr>
        <p:spPr>
          <a:xfrm>
            <a:off x="457200" y="2362200"/>
            <a:ext cx="3733800" cy="3886200"/>
          </a:xfrm>
        </p:spPr>
        <p:txBody>
          <a:bodyPr/>
          <a:lstStyle/>
          <a:p>
            <a:r>
              <a:rPr lang="mn-MN" sz="2000" b="1" dirty="0" smtClean="0">
                <a:solidFill>
                  <a:schemeClr val="accent1"/>
                </a:solidFill>
                <a:latin typeface="Arial" pitchFamily="34" charset="0"/>
                <a:cs typeface="Arial" pitchFamily="34" charset="0"/>
              </a:rPr>
              <a:t>Баярлалаа, дахин үйлчлүүлж байгаарай.</a:t>
            </a:r>
          </a:p>
          <a:p>
            <a:r>
              <a:rPr lang="mn-MN" sz="2000" b="1" dirty="0" smtClean="0">
                <a:solidFill>
                  <a:schemeClr val="accent1"/>
                </a:solidFill>
                <a:latin typeface="Arial" pitchFamily="34" charset="0"/>
                <a:cs typeface="Arial" pitchFamily="34" charset="0"/>
              </a:rPr>
              <a:t>Манайхаар үйлчлүүлсэнд талархая</a:t>
            </a:r>
            <a:r>
              <a:rPr lang="en-US" sz="2000" b="1" dirty="0" smtClean="0">
                <a:solidFill>
                  <a:schemeClr val="accent1"/>
                </a:solidFill>
                <a:latin typeface="Arial" pitchFamily="34" charset="0"/>
                <a:cs typeface="Arial" pitchFamily="34" charset="0"/>
              </a:rPr>
              <a:t>!</a:t>
            </a:r>
            <a:endParaRPr lang="mn-MN" sz="2000" b="1" dirty="0" smtClean="0">
              <a:solidFill>
                <a:schemeClr val="accent1"/>
              </a:solidFill>
              <a:latin typeface="Arial" pitchFamily="34" charset="0"/>
              <a:cs typeface="Arial" pitchFamily="34" charset="0"/>
            </a:endParaRPr>
          </a:p>
          <a:p>
            <a:r>
              <a:rPr lang="mn-MN" sz="2000" b="1" dirty="0" smtClean="0">
                <a:solidFill>
                  <a:schemeClr val="accent1"/>
                </a:solidFill>
                <a:latin typeface="Arial" pitchFamily="34" charset="0"/>
                <a:cs typeface="Arial" pitchFamily="34" charset="0"/>
              </a:rPr>
              <a:t>Баярлалаа, Та сайхан амраарай. </a:t>
            </a:r>
            <a:r>
              <a:rPr lang="en-US" sz="2000" b="1" dirty="0" smtClean="0">
                <a:solidFill>
                  <a:schemeClr val="accent1"/>
                </a:solidFill>
                <a:latin typeface="Arial" pitchFamily="34" charset="0"/>
                <a:cs typeface="Arial" pitchFamily="34" charset="0"/>
              </a:rPr>
              <a:t>(occasional)</a:t>
            </a:r>
            <a:endParaRPr lang="mn-MN" sz="2000" b="1" dirty="0" smtClean="0">
              <a:solidFill>
                <a:schemeClr val="accent1"/>
              </a:solidFill>
              <a:latin typeface="Arial" pitchFamily="34" charset="0"/>
              <a:cs typeface="Arial" pitchFamily="34" charset="0"/>
            </a:endParaRPr>
          </a:p>
          <a:p>
            <a:r>
              <a:rPr lang="mn-MN" sz="2000" b="1" dirty="0" smtClean="0">
                <a:solidFill>
                  <a:schemeClr val="accent1"/>
                </a:solidFill>
                <a:latin typeface="Arial" pitchFamily="34" charset="0"/>
                <a:cs typeface="Arial" pitchFamily="34" charset="0"/>
              </a:rPr>
              <a:t>Манай бүтээгдэхүүнийг сонгосонд баярлалаа.</a:t>
            </a:r>
          </a:p>
          <a:p>
            <a:r>
              <a:rPr lang="mn-MN" sz="2000" b="1" dirty="0" smtClean="0">
                <a:solidFill>
                  <a:schemeClr val="accent1"/>
                </a:solidFill>
                <a:latin typeface="Arial" pitchFamily="34" charset="0"/>
                <a:cs typeface="Arial" pitchFamily="34" charset="0"/>
              </a:rPr>
              <a:t>Инээмсэглэх.</a:t>
            </a:r>
          </a:p>
        </p:txBody>
      </p:sp>
      <p:sp>
        <p:nvSpPr>
          <p:cNvPr id="96260" name="Content Placeholder 8"/>
          <p:cNvSpPr>
            <a:spLocks noGrp="1"/>
          </p:cNvSpPr>
          <p:nvPr>
            <p:ph sz="quarter" idx="4"/>
          </p:nvPr>
        </p:nvSpPr>
        <p:spPr>
          <a:xfrm>
            <a:off x="4267200" y="2362200"/>
            <a:ext cx="3687763" cy="3886200"/>
          </a:xfrm>
        </p:spPr>
        <p:txBody>
          <a:bodyPr/>
          <a:lstStyle/>
          <a:p>
            <a:r>
              <a:rPr lang="mn-MN" sz="2000" b="1" dirty="0" smtClean="0">
                <a:solidFill>
                  <a:schemeClr val="accent1"/>
                </a:solidFill>
                <a:latin typeface="Arial" pitchFamily="34" charset="0"/>
                <a:cs typeface="Arial" pitchFamily="34" charset="0"/>
              </a:rPr>
              <a:t>Дуугүй өнгөрөх.</a:t>
            </a:r>
          </a:p>
          <a:p>
            <a:r>
              <a:rPr lang="mn-MN" sz="2000" b="1" dirty="0" smtClean="0">
                <a:solidFill>
                  <a:schemeClr val="accent1"/>
                </a:solidFill>
                <a:latin typeface="Arial" pitchFamily="34" charset="0"/>
                <a:cs typeface="Arial" pitchFamily="34" charset="0"/>
              </a:rPr>
              <a:t>Буруу үйлдлээр талархлаа илэрхийлэх.</a:t>
            </a:r>
          </a:p>
          <a:p>
            <a:r>
              <a:rPr lang="mn-MN" sz="2000" b="1" dirty="0" smtClean="0">
                <a:solidFill>
                  <a:schemeClr val="accent1"/>
                </a:solidFill>
                <a:latin typeface="Arial" pitchFamily="34" charset="0"/>
                <a:cs typeface="Arial" pitchFamily="34" charset="0"/>
              </a:rPr>
              <a:t>Уурлах</a:t>
            </a:r>
          </a:p>
          <a:p>
            <a:r>
              <a:rPr lang="mn-MN" sz="2000" b="1" dirty="0" smtClean="0">
                <a:solidFill>
                  <a:schemeClr val="accent1"/>
                </a:solidFill>
                <a:latin typeface="Arial" pitchFamily="34" charset="0"/>
                <a:cs typeface="Arial" pitchFamily="34" charset="0"/>
              </a:rPr>
              <a:t>Гэнэт өөр худалдан авагч руу анхаарлаа шилжүүлэх</a:t>
            </a:r>
          </a:p>
          <a:p>
            <a:endParaRPr lang="mn-MN" sz="2000" b="1" dirty="0" smtClean="0">
              <a:solidFill>
                <a:schemeClr val="accent1"/>
              </a:solidFill>
              <a:latin typeface="Arial" pitchFamily="34" charset="0"/>
              <a:cs typeface="Arial" pitchFamily="34" charset="0"/>
            </a:endParaRPr>
          </a:p>
          <a:p>
            <a:endParaRPr lang="mn-MN" sz="2000" b="1" dirty="0" smtClean="0">
              <a:solidFill>
                <a:schemeClr val="accent1"/>
              </a:solidFill>
              <a:latin typeface="Arial" pitchFamily="34" charset="0"/>
              <a:cs typeface="Arial" pitchFamily="34" charset="0"/>
            </a:endParaRPr>
          </a:p>
          <a:p>
            <a:endParaRPr lang="en-US" sz="2000" b="1" dirty="0" smtClean="0">
              <a:solidFill>
                <a:schemeClr val="accent1"/>
              </a:solidFill>
              <a:latin typeface="Arial" pitchFamily="34" charset="0"/>
              <a:cs typeface="Arial" pitchFamily="34" charset="0"/>
            </a:endParaRPr>
          </a:p>
        </p:txBody>
      </p:sp>
      <p:sp>
        <p:nvSpPr>
          <p:cNvPr id="6" name="Text Placeholder 5"/>
          <p:cNvSpPr>
            <a:spLocks noGrp="1"/>
          </p:cNvSpPr>
          <p:nvPr>
            <p:ph type="body" sz="quarter" idx="1"/>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Болно </a:t>
            </a:r>
            <a:endParaRPr lang="en-US" dirty="0">
              <a:latin typeface="Arial" pitchFamily="34" charset="0"/>
              <a:cs typeface="Arial" pitchFamily="34" charset="0"/>
            </a:endParaRPr>
          </a:p>
        </p:txBody>
      </p:sp>
      <p:sp>
        <p:nvSpPr>
          <p:cNvPr id="8" name="Text Placeholder 7"/>
          <p:cNvSpPr>
            <a:spLocks noGrp="1"/>
          </p:cNvSpPr>
          <p:nvPr>
            <p:ph type="body" sz="quarter" idx="3"/>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Болохгүй</a:t>
            </a:r>
            <a:endParaRPr lang="en-US" dirty="0">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Хаалт буюу үдэлт</a:t>
            </a:r>
          </a:p>
          <a:p>
            <a:pPr algn="ctr" fontAlgn="auto">
              <a:spcAft>
                <a:spcPts val="0"/>
              </a:spcAft>
              <a:buFont typeface="Wingdings"/>
              <a:buNone/>
              <a:defRPr/>
            </a:pPr>
            <a:endParaRPr lang="mn-MN"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Дахин урих</a:t>
            </a: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Борлуулалтын найдвартай дэмжлэгийн нэг нь дахин худалдан авалт юм. Иймээс үйлчлүүлэгчээ дахин үйлчлүүлэхийг байнга уриалан дуудаж байх ёстой.</a:t>
            </a:r>
          </a:p>
          <a:p>
            <a:pPr marL="0" indent="0" algn="ctr"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Дахин худалдан авалт </a:t>
            </a: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a:t>
            </a:r>
          </a:p>
          <a:p>
            <a:pPr marL="0" indent="0" algn="ctr"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байнгын үйлчлүүлэгч</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99331" name="Content Placeholder 6"/>
          <p:cNvSpPr>
            <a:spLocks noGrp="1"/>
          </p:cNvSpPr>
          <p:nvPr>
            <p:ph sz="quarter" idx="2"/>
          </p:nvPr>
        </p:nvSpPr>
        <p:spPr>
          <a:xfrm>
            <a:off x="457200" y="2362200"/>
            <a:ext cx="3733800" cy="3886200"/>
          </a:xfrm>
        </p:spPr>
        <p:txBody>
          <a:bodyPr>
            <a:normAutofit/>
          </a:bodyPr>
          <a:lstStyle/>
          <a:p>
            <a:r>
              <a:rPr lang="mn-MN" sz="2000" b="1" dirty="0" smtClean="0">
                <a:solidFill>
                  <a:schemeClr val="accent1"/>
                </a:solidFill>
                <a:latin typeface="Arial" pitchFamily="34" charset="0"/>
                <a:cs typeface="Arial" pitchFamily="34" charset="0"/>
              </a:rPr>
              <a:t>Баярлалаа, дахин ирж үйлчлүүлж байгаарай.</a:t>
            </a:r>
          </a:p>
          <a:p>
            <a:r>
              <a:rPr lang="mn-MN" sz="2000" b="1" dirty="0" smtClean="0">
                <a:solidFill>
                  <a:schemeClr val="accent1"/>
                </a:solidFill>
                <a:latin typeface="Arial" pitchFamily="34" charset="0"/>
                <a:cs typeface="Arial" pitchFamily="34" charset="0"/>
              </a:rPr>
              <a:t>Үдшээ сайхан өнгөрүүлээрэй</a:t>
            </a:r>
            <a:r>
              <a:rPr lang="en-US" sz="2000" b="1" dirty="0" smtClean="0">
                <a:solidFill>
                  <a:schemeClr val="accent1"/>
                </a:solidFill>
                <a:latin typeface="Arial" pitchFamily="34" charset="0"/>
                <a:cs typeface="Arial" pitchFamily="34" charset="0"/>
              </a:rPr>
              <a:t>!</a:t>
            </a:r>
            <a:r>
              <a:rPr lang="mn-MN" sz="2000" b="1" dirty="0" smtClean="0">
                <a:solidFill>
                  <a:schemeClr val="accent1"/>
                </a:solidFill>
                <a:latin typeface="Arial" pitchFamily="34" charset="0"/>
                <a:cs typeface="Arial" pitchFamily="34" charset="0"/>
              </a:rPr>
              <a:t> </a:t>
            </a:r>
          </a:p>
          <a:p>
            <a:r>
              <a:rPr lang="mn-MN" sz="2000" b="1" dirty="0" smtClean="0">
                <a:solidFill>
                  <a:schemeClr val="accent1"/>
                </a:solidFill>
                <a:latin typeface="Arial" pitchFamily="34" charset="0"/>
                <a:cs typeface="Arial" pitchFamily="34" charset="0"/>
              </a:rPr>
              <a:t>Баяртай, сайхан амраарай. </a:t>
            </a:r>
            <a:r>
              <a:rPr lang="en-US" sz="2000" b="1" dirty="0" smtClean="0">
                <a:solidFill>
                  <a:schemeClr val="accent1"/>
                </a:solidFill>
                <a:latin typeface="Arial" pitchFamily="34" charset="0"/>
                <a:cs typeface="Arial" pitchFamily="34" charset="0"/>
              </a:rPr>
              <a:t>(occasional)</a:t>
            </a:r>
            <a:endParaRPr lang="mn-MN" sz="2000" b="1" dirty="0" smtClean="0">
              <a:solidFill>
                <a:schemeClr val="accent1"/>
              </a:solidFill>
              <a:latin typeface="Arial" pitchFamily="34" charset="0"/>
              <a:cs typeface="Arial" pitchFamily="34" charset="0"/>
            </a:endParaRPr>
          </a:p>
          <a:p>
            <a:r>
              <a:rPr lang="mn-MN" sz="2000" b="1" dirty="0" smtClean="0">
                <a:solidFill>
                  <a:schemeClr val="accent1"/>
                </a:solidFill>
                <a:latin typeface="Arial" pitchFamily="34" charset="0"/>
                <a:cs typeface="Arial" pitchFamily="34" charset="0"/>
              </a:rPr>
              <a:t>Танд дахин үйлчлэнэ гэдэгтээ итгэлтэй байна. Дараа уулзатлаа баяртай.</a:t>
            </a:r>
          </a:p>
          <a:p>
            <a:r>
              <a:rPr lang="mn-MN" sz="2000" b="1" dirty="0" smtClean="0">
                <a:solidFill>
                  <a:schemeClr val="accent1"/>
                </a:solidFill>
                <a:latin typeface="Arial" pitchFamily="34" charset="0"/>
                <a:cs typeface="Arial" pitchFamily="34" charset="0"/>
              </a:rPr>
              <a:t>Шинэ бараа ирэхээр танд мэдэгдэнээ. Баяртай.</a:t>
            </a:r>
          </a:p>
        </p:txBody>
      </p:sp>
      <p:sp>
        <p:nvSpPr>
          <p:cNvPr id="99332" name="Content Placeholder 8"/>
          <p:cNvSpPr>
            <a:spLocks noGrp="1"/>
          </p:cNvSpPr>
          <p:nvPr>
            <p:ph sz="quarter" idx="4"/>
          </p:nvPr>
        </p:nvSpPr>
        <p:spPr>
          <a:xfrm>
            <a:off x="4267200" y="2362200"/>
            <a:ext cx="3687763" cy="3886200"/>
          </a:xfrm>
        </p:spPr>
        <p:txBody>
          <a:bodyPr/>
          <a:lstStyle/>
          <a:p>
            <a:r>
              <a:rPr lang="mn-MN" sz="2000" b="1" dirty="0" smtClean="0">
                <a:solidFill>
                  <a:schemeClr val="accent1"/>
                </a:solidFill>
                <a:latin typeface="Arial" pitchFamily="34" charset="0"/>
                <a:cs typeface="Arial" pitchFamily="34" charset="0"/>
              </a:rPr>
              <a:t>Дуугүй өнгөрөх.</a:t>
            </a:r>
          </a:p>
          <a:p>
            <a:r>
              <a:rPr lang="mn-MN" sz="2000" b="1" dirty="0" smtClean="0">
                <a:solidFill>
                  <a:schemeClr val="accent1"/>
                </a:solidFill>
                <a:latin typeface="Arial" pitchFamily="34" charset="0"/>
                <a:cs typeface="Arial" pitchFamily="34" charset="0"/>
              </a:rPr>
              <a:t>Ард нь муу хэлэн үлдэх.</a:t>
            </a:r>
          </a:p>
          <a:p>
            <a:r>
              <a:rPr lang="mn-MN" sz="2000" b="1" dirty="0" smtClean="0">
                <a:solidFill>
                  <a:schemeClr val="accent1"/>
                </a:solidFill>
                <a:latin typeface="Arial" pitchFamily="34" charset="0"/>
                <a:cs typeface="Arial" pitchFamily="34" charset="0"/>
              </a:rPr>
              <a:t>Манайх хааж байна.</a:t>
            </a:r>
          </a:p>
          <a:p>
            <a:r>
              <a:rPr lang="mn-MN" sz="2000" b="1" dirty="0" smtClean="0">
                <a:solidFill>
                  <a:schemeClr val="accent1"/>
                </a:solidFill>
                <a:latin typeface="Arial" pitchFamily="34" charset="0"/>
                <a:cs typeface="Arial" pitchFamily="34" charset="0"/>
              </a:rPr>
              <a:t>Хурдан гараарай.</a:t>
            </a:r>
          </a:p>
          <a:p>
            <a:r>
              <a:rPr lang="mn-MN" sz="2000" b="1" dirty="0" smtClean="0">
                <a:solidFill>
                  <a:schemeClr val="accent1"/>
                </a:solidFill>
                <a:latin typeface="Arial" pitchFamily="34" charset="0"/>
                <a:cs typeface="Arial" pitchFamily="34" charset="0"/>
              </a:rPr>
              <a:t>За баяртай.</a:t>
            </a:r>
          </a:p>
          <a:p>
            <a:endParaRPr lang="mn-MN" sz="2000" b="1" dirty="0" smtClean="0">
              <a:solidFill>
                <a:schemeClr val="accent1"/>
              </a:solidFill>
              <a:latin typeface="Arial" pitchFamily="34" charset="0"/>
              <a:cs typeface="Arial" pitchFamily="34" charset="0"/>
            </a:endParaRPr>
          </a:p>
          <a:p>
            <a:endParaRPr lang="mn-MN" sz="2000" b="1" dirty="0" smtClean="0">
              <a:solidFill>
                <a:schemeClr val="accent1"/>
              </a:solidFill>
              <a:latin typeface="Arial" pitchFamily="34" charset="0"/>
              <a:cs typeface="Arial" pitchFamily="34" charset="0"/>
            </a:endParaRPr>
          </a:p>
          <a:p>
            <a:endParaRPr lang="mn-MN" sz="2000" b="1" dirty="0" smtClean="0">
              <a:solidFill>
                <a:schemeClr val="accent1"/>
              </a:solidFill>
              <a:latin typeface="Arial" pitchFamily="34" charset="0"/>
              <a:cs typeface="Arial" pitchFamily="34" charset="0"/>
            </a:endParaRPr>
          </a:p>
          <a:p>
            <a:endParaRPr lang="en-US" sz="2000" b="1" dirty="0" smtClean="0">
              <a:solidFill>
                <a:schemeClr val="accent1"/>
              </a:solidFill>
              <a:latin typeface="Arial" pitchFamily="34" charset="0"/>
              <a:cs typeface="Arial" pitchFamily="34" charset="0"/>
            </a:endParaRPr>
          </a:p>
        </p:txBody>
      </p:sp>
      <p:sp>
        <p:nvSpPr>
          <p:cNvPr id="6" name="Text Placeholder 5"/>
          <p:cNvSpPr>
            <a:spLocks noGrp="1"/>
          </p:cNvSpPr>
          <p:nvPr>
            <p:ph type="body" sz="quarter" idx="1"/>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Болно </a:t>
            </a:r>
            <a:endParaRPr lang="en-US" dirty="0">
              <a:latin typeface="Arial" pitchFamily="34" charset="0"/>
              <a:cs typeface="Arial" pitchFamily="34" charset="0"/>
            </a:endParaRPr>
          </a:p>
        </p:txBody>
      </p:sp>
      <p:sp>
        <p:nvSpPr>
          <p:cNvPr id="8" name="Text Placeholder 7"/>
          <p:cNvSpPr>
            <a:spLocks noGrp="1"/>
          </p:cNvSpPr>
          <p:nvPr>
            <p:ph type="body" sz="quarter" idx="3"/>
          </p:nvPr>
        </p:nvSpPr>
        <p:spPr>
          <a:effectLst>
            <a:reflection blurRad="6350" stA="50000" endA="300" endPos="55500" dist="50800" dir="5400000" sy="-100000" algn="bl" rotWithShape="0"/>
          </a:effectLst>
        </p:spPr>
        <p:txBody>
          <a:bodyPr/>
          <a:lstStyle/>
          <a:p>
            <a:pPr algn="ctr" fontAlgn="auto">
              <a:spcAft>
                <a:spcPts val="0"/>
              </a:spcAft>
              <a:defRPr/>
            </a:pPr>
            <a:r>
              <a:rPr lang="mn-MN" dirty="0" smtClean="0">
                <a:latin typeface="Arial" pitchFamily="34" charset="0"/>
                <a:cs typeface="Arial" pitchFamily="34" charset="0"/>
              </a:rPr>
              <a:t>Болохгүй</a:t>
            </a:r>
            <a:endParaRPr lang="en-US" dirty="0">
              <a:latin typeface="Arial" pitchFamily="34" charset="0"/>
              <a:cs typeface="Arial" pitchFamily="34" charset="0"/>
            </a:endParaRPr>
          </a:p>
        </p:txBody>
      </p:sp>
    </p:spTree>
  </p:cSld>
  <p:clrMapOvr>
    <a:masterClrMapping/>
  </p:clrMapOvr>
  <p:transition>
    <p:push dir="u"/>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pic>
        <p:nvPicPr>
          <p:cNvPr id="100355" name="Content Placeholder 5" descr="naznaika.jpg"/>
          <p:cNvPicPr>
            <a:picLocks noGrp="1" noChangeAspect="1"/>
          </p:cNvPicPr>
          <p:nvPr>
            <p:ph sz="quarter" idx="1"/>
          </p:nvPr>
        </p:nvPicPr>
        <p:blipFill>
          <a:blip r:embed="rId2"/>
          <a:srcRect/>
          <a:stretch>
            <a:fillRect/>
          </a:stretch>
        </p:blipFill>
        <p:spPr>
          <a:xfrm>
            <a:off x="1143000" y="1524000"/>
            <a:ext cx="4267200" cy="5038725"/>
          </a:xfrm>
        </p:spPr>
      </p:pic>
      <p:sp>
        <p:nvSpPr>
          <p:cNvPr id="4" name="Rectangle 3"/>
          <p:cNvSpPr/>
          <p:nvPr/>
        </p:nvSpPr>
        <p:spPr>
          <a:xfrm>
            <a:off x="5717484" y="990600"/>
            <a:ext cx="1750116" cy="3770263"/>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mn-MN" sz="239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mn-lt"/>
              </a:rPr>
              <a:t>?</a:t>
            </a:r>
            <a:endParaRPr lang="en-US" sz="239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mn-lt"/>
            </a:endParaRPr>
          </a:p>
        </p:txBody>
      </p:sp>
    </p:spTree>
  </p:cSld>
  <p:clrMapOvr>
    <a:masterClrMapping/>
  </p:clrMapOvr>
  <p:transition>
    <p:push dir="u"/>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685800"/>
            <a:ext cx="6172200" cy="1894362"/>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r" fontAlgn="auto">
              <a:spcAft>
                <a:spcPts val="0"/>
              </a:spcAft>
              <a:defRPr/>
            </a:pPr>
            <a:r>
              <a:rPr lang="en-US" sz="5400" cap="none" dirty="0" smtClean="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rPr>
              <a:t>Creative selling</a:t>
            </a:r>
            <a:endParaRPr lang="en-US" sz="5400" cap="none" dirty="0">
              <a:ln w="11430"/>
              <a:solidFill>
                <a:schemeClr val="accent1"/>
              </a:solidFill>
              <a:effectLst>
                <a:outerShdw blurRad="50800" dist="39000" dir="5460000" algn="tl">
                  <a:srgbClr val="000000">
                    <a:alpha val="38000"/>
                  </a:srgbClr>
                </a:outerShdw>
                <a:reflection blurRad="6350" stA="50000" endA="300" endPos="50000" dist="29997" dir="5400000" sy="-100000" algn="bl" rotWithShape="0"/>
              </a:effectLst>
              <a:latin typeface="Arial" pitchFamily="34" charset="0"/>
              <a:cs typeface="Arial" pitchFamily="34" charset="0"/>
            </a:endParaRPr>
          </a:p>
        </p:txBody>
      </p:sp>
      <p:sp>
        <p:nvSpPr>
          <p:cNvPr id="3" name="Subtitle 2"/>
          <p:cNvSpPr>
            <a:spLocks noGrp="1"/>
          </p:cNvSpPr>
          <p:nvPr>
            <p:ph type="subTitle" idx="1"/>
          </p:nvPr>
        </p:nvSpPr>
        <p:spPr>
          <a:xfrm>
            <a:off x="2286000" y="2667000"/>
            <a:ext cx="6172200" cy="1371600"/>
          </a:xfrm>
        </p:spPr>
        <p:txBody>
          <a:bodyPr>
            <a:normAutofit/>
          </a:bodyPr>
          <a:lstStyle/>
          <a:p>
            <a:pPr algn="r" fontAlgn="auto">
              <a:spcAft>
                <a:spcPts val="0"/>
              </a:spcAft>
              <a:buFont typeface="Wingdings"/>
              <a:buNone/>
              <a:defRPr/>
            </a:pP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Дэлгүүр доторх орчин</a:t>
            </a:r>
          </a:p>
          <a:p>
            <a:pPr algn="r" fontAlgn="auto">
              <a:spcAft>
                <a:spcPts val="0"/>
              </a:spcAft>
              <a:buFont typeface="Wingdings"/>
              <a:buNone/>
              <a:defRPr/>
            </a:pP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Өрөлт хураалт</a:t>
            </a:r>
          </a:p>
          <a:p>
            <a:pPr algn="r" fontAlgn="auto">
              <a:spcAft>
                <a:spcPts val="0"/>
              </a:spcAft>
              <a:buFont typeface="Wingdings"/>
              <a:buNone/>
              <a:defRPr/>
            </a:pPr>
            <a:r>
              <a:rPr lang="mn-MN" dirty="0" smtClean="0">
                <a:solidFill>
                  <a:schemeClr val="accent1"/>
                </a:solidFill>
                <a:effectLst>
                  <a:reflection blurRad="6350" stA="60000" endA="900" endPos="60000" dist="29997" dir="5400000" sy="-100000" algn="bl" rotWithShape="0"/>
                </a:effectLst>
                <a:latin typeface="Arial" pitchFamily="34" charset="0"/>
                <a:cs typeface="Arial" pitchFamily="34" charset="0"/>
              </a:rPr>
              <a:t>Үйлчилгээ </a:t>
            </a:r>
            <a:endParaRPr lang="en-US" dirty="0">
              <a:solidFill>
                <a:schemeClr val="accent1"/>
              </a:solidFill>
              <a:effectLst>
                <a:reflection blurRad="6350" stA="60000" endA="900" endPos="60000" dist="29997" dir="5400000" sy="-100000" algn="bl" rotWithShape="0"/>
              </a:effectLst>
              <a:latin typeface="Arial" pitchFamily="34" charset="0"/>
              <a:cs typeface="Arial" pitchFamily="34" charset="0"/>
            </a:endParaRPr>
          </a:p>
        </p:txBody>
      </p:sp>
      <p:sp>
        <p:nvSpPr>
          <p:cNvPr id="4" name="Subtitle 2"/>
          <p:cNvSpPr txBox="1">
            <a:spLocks/>
          </p:cNvSpPr>
          <p:nvPr/>
        </p:nvSpPr>
        <p:spPr>
          <a:xfrm>
            <a:off x="2286000" y="4876800"/>
            <a:ext cx="6172200" cy="1371600"/>
          </a:xfrm>
          <a:prstGeom prst="rect">
            <a:avLst/>
          </a:prstGeom>
        </p:spPr>
        <p:txBody>
          <a:bodyPr>
            <a:normAutofit fontScale="92500" lnSpcReduction="10000"/>
          </a:bodyPr>
          <a:lstStyle/>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cs typeface="Arial" pitchFamily="34" charset="0"/>
            </a:endParaRPr>
          </a:p>
          <a:p>
            <a:pPr algn="r" fontAlgn="auto">
              <a:spcBef>
                <a:spcPts val="600"/>
              </a:spcBef>
              <a:spcAft>
                <a:spcPts val="0"/>
              </a:spcAft>
              <a:buClr>
                <a:schemeClr val="accent1"/>
              </a:buClr>
              <a:buSzPct val="70000"/>
              <a:buFont typeface="Wingdings"/>
              <a:buNone/>
              <a:defRPr/>
            </a:pPr>
            <a:endParaRPr lang="mn-MN" sz="1400" b="1" dirty="0">
              <a:solidFill>
                <a:schemeClr val="tx2"/>
              </a:solidFill>
              <a:effectLst>
                <a:reflection blurRad="6350" stA="60000" endA="900" endPos="60000" dist="29997" dir="5400000" sy="-100000" algn="bl" rotWithShape="0"/>
              </a:effectLst>
              <a:cs typeface="Arial" pitchFamily="34" charset="0"/>
            </a:endParaRPr>
          </a:p>
          <a:p>
            <a:pPr algn="r" fontAlgn="auto">
              <a:spcBef>
                <a:spcPts val="600"/>
              </a:spcBef>
              <a:spcAft>
                <a:spcPts val="0"/>
              </a:spcAft>
              <a:buClr>
                <a:schemeClr val="accent1"/>
              </a:buClr>
              <a:buSzPct val="70000"/>
              <a:defRPr/>
            </a:pPr>
            <a:r>
              <a:rPr lang="mn-MN" sz="1600" b="1" dirty="0">
                <a:solidFill>
                  <a:schemeClr val="tx2"/>
                </a:solidFill>
                <a:effectLst>
                  <a:reflection blurRad="6350" stA="60000" endA="900" endPos="60000" dist="29997" dir="5400000" sy="-100000" algn="bl" rotWithShape="0"/>
                </a:effectLst>
                <a:cs typeface="Arial" pitchFamily="34" charset="0"/>
              </a:rPr>
              <a:t>“Үйлчилгээний соёл, ёс зүй” сургалт</a:t>
            </a:r>
          </a:p>
          <a:p>
            <a:pPr algn="r" fontAlgn="auto">
              <a:spcBef>
                <a:spcPts val="600"/>
              </a:spcBef>
              <a:spcAft>
                <a:spcPts val="0"/>
              </a:spcAft>
              <a:buClr>
                <a:schemeClr val="accent1"/>
              </a:buClr>
              <a:buSzPct val="70000"/>
              <a:defRPr/>
            </a:pPr>
            <a:r>
              <a:rPr lang="mn-MN" sz="1600" b="1" dirty="0" smtClean="0">
                <a:solidFill>
                  <a:schemeClr val="tx2"/>
                </a:solidFill>
                <a:effectLst>
                  <a:reflection blurRad="6350" stA="60000" endA="900" endPos="60000" dist="29997" dir="5400000" sy="-100000" algn="bl" rotWithShape="0"/>
                </a:effectLst>
                <a:cs typeface="Arial" pitchFamily="34" charset="0"/>
              </a:rPr>
              <a:t>Медимпекс </a:t>
            </a:r>
            <a:r>
              <a:rPr lang="mn-MN" sz="1600" b="1" dirty="0">
                <a:solidFill>
                  <a:schemeClr val="tx2"/>
                </a:solidFill>
                <a:effectLst>
                  <a:reflection blurRad="6350" stA="60000" endA="900" endPos="60000" dist="29997" dir="5400000" sy="-100000" algn="bl" rotWithShape="0"/>
                </a:effectLst>
                <a:cs typeface="Arial" pitchFamily="34" charset="0"/>
              </a:rPr>
              <a:t>ХХК-д зориулав</a:t>
            </a:r>
          </a:p>
        </p:txBody>
      </p:sp>
    </p:spTree>
  </p:cSld>
  <p:clrMapOvr>
    <a:masterClrMapping/>
  </p:clrMapOvr>
  <p:transition>
    <p:push dir="u"/>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Худалдааны цэгт үйлчлүүлэгчийн худалдан авалтад нөлөөлдөг 10000 өдөөгч байдаг. </a:t>
            </a: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Өрөлт хураалт, катологи, үйлчилгээ...</a:t>
            </a: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Creative selling:</a:t>
            </a:r>
          </a:p>
          <a:p>
            <a:pPr marL="514350" indent="-514350" algn="ctr" fontAlgn="auto">
              <a:spcAft>
                <a:spcPts val="0"/>
              </a:spcAft>
              <a:buFont typeface="+mj-lt"/>
              <a:buAutoNum type="arabicPeriod"/>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514350" indent="-514350" algn="ctr" fontAlgn="auto">
              <a:spcAft>
                <a:spcPts val="0"/>
              </a:spcAft>
              <a:buFont typeface="+mj-lt"/>
              <a:buAutoNum type="arabicPeriod"/>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Худалдааны цэгийн дотоод засал ба тохижилт</a:t>
            </a:r>
          </a:p>
          <a:p>
            <a:pPr marL="514350" indent="-514350" algn="ctr" fontAlgn="auto">
              <a:spcAft>
                <a:spcPts val="0"/>
              </a:spcAft>
              <a:buFont typeface="+mj-lt"/>
              <a:buAutoNum type="arabicPeriod"/>
              <a:defRPr/>
            </a:pPr>
            <a:r>
              <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VECTR</a:t>
            </a: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буюу шинэлэг борлуулалт</a:t>
            </a:r>
          </a:p>
          <a:p>
            <a:pPr marL="514350" indent="-514350" algn="ctr" fontAlgn="auto">
              <a:spcAft>
                <a:spcPts val="0"/>
              </a:spcAft>
              <a:buFont typeface="+mj-lt"/>
              <a:buAutoNum type="arabicPeriod"/>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Нэмэлт үйлчилгээ</a:t>
            </a:r>
          </a:p>
          <a:p>
            <a:pPr marL="514350" indent="-514350" algn="ctr" fontAlgn="auto">
              <a:spcAft>
                <a:spcPts val="0"/>
              </a:spcAft>
              <a:buFont typeface="Wingdings"/>
              <a:buNone/>
              <a:defRPr/>
            </a:pPr>
            <a:endPar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Дотоод зохион байгуулалт буюу Худалдагч нарын идэвхи.</a:t>
            </a: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Нэг худалдагч нэгэн зэрэг олон үйлчлүүлэгчтэй байх боломжгүй.</a:t>
            </a: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Амжилттай худалдааны цэгийн 4 гол стратеги байдаг:</a:t>
            </a:r>
          </a:p>
          <a:p>
            <a:pPr marL="0" indent="0" algn="ctr" fontAlgn="auto">
              <a:spcAft>
                <a:spcPts val="0"/>
              </a:spcAft>
              <a:buFont typeface="Wingdings"/>
              <a:buNone/>
              <a:defRPr/>
            </a:pPr>
            <a:endPar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1828800" indent="0" fontAlgn="auto">
              <a:spcAft>
                <a:spcPts val="0"/>
              </a:spcAft>
              <a:buFont typeface="Wingdings" pitchFamily="2" charset="2"/>
              <a:buChar char="ü"/>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Хямд үнэ</a:t>
            </a:r>
          </a:p>
          <a:p>
            <a:pPr marL="1828800" indent="0" fontAlgn="auto">
              <a:spcAft>
                <a:spcPts val="0"/>
              </a:spcAft>
              <a:buFont typeface="Wingdings" pitchFamily="2" charset="2"/>
              <a:buChar char="ü"/>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Өргөн сонголт</a:t>
            </a:r>
          </a:p>
          <a:p>
            <a:pPr marL="1828800" indent="0" fontAlgn="auto">
              <a:spcAft>
                <a:spcPts val="0"/>
              </a:spcAft>
              <a:buFont typeface="Wingdings" pitchFamily="2" charset="2"/>
              <a:buChar char="ü"/>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Онцгой шинж</a:t>
            </a:r>
          </a:p>
          <a:p>
            <a:pPr marL="1828800" indent="0" fontAlgn="auto">
              <a:spcAft>
                <a:spcPts val="0"/>
              </a:spcAft>
              <a:buFont typeface="Wingdings" pitchFamily="2" charset="2"/>
              <a:buChar char="ü"/>
              <a:defRPr/>
            </a:pPr>
            <a:r>
              <a:rPr lang="mn-MN" sz="3200" b="1" u="sng"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“Тав тух”</a:t>
            </a:r>
            <a:endParaRPr lang="en-US" sz="3200" b="1" u="sng"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8" name="Rectangle 8"/>
          <p:cNvSpPr>
            <a:spLocks noChangeArrowheads="1"/>
          </p:cNvSpPr>
          <p:nvPr/>
        </p:nvSpPr>
        <p:spPr bwMode="ltGray">
          <a:xfrm>
            <a:off x="5638800" y="0"/>
            <a:ext cx="152400" cy="6858000"/>
          </a:xfrm>
          <a:prstGeom prst="rect">
            <a:avLst/>
          </a:prstGeom>
          <a:solidFill>
            <a:schemeClr val="bg1"/>
          </a:solidFill>
          <a:ln w="9525">
            <a:noFill/>
            <a:miter lim="800000"/>
            <a:headEnd/>
            <a:tailEnd/>
          </a:ln>
        </p:spPr>
        <p:txBody>
          <a:bodyPr wrap="none" anchor="ctr"/>
          <a:lstStyle/>
          <a:p>
            <a:endParaRPr lang="en-US" dirty="0">
              <a:latin typeface="Century Schoolbook" pitchFamily="18" charset="0"/>
            </a:endParaRPr>
          </a:p>
        </p:txBody>
      </p:sp>
      <p:sp>
        <p:nvSpPr>
          <p:cNvPr id="469001" name="Rectangle 9"/>
          <p:cNvSpPr>
            <a:spLocks noGrp="1" noChangeArrowheads="1"/>
          </p:cNvSpPr>
          <p:nvPr>
            <p:ph type="title"/>
          </p:nvPr>
        </p:nvSpPr>
        <p:spPr>
          <a:xfrm>
            <a:off x="0" y="304800"/>
            <a:ext cx="8415338" cy="11430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469002" name="Rectangle 10"/>
          <p:cNvSpPr>
            <a:spLocks noGrp="1" noChangeArrowheads="1"/>
          </p:cNvSpPr>
          <p:nvPr>
            <p:ph sz="quarter" idx="1"/>
          </p:nvPr>
        </p:nvSpPr>
        <p:spPr>
          <a:xfrm>
            <a:off x="533400" y="1905000"/>
            <a:ext cx="7772400" cy="4297363"/>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fontAlgn="auto">
              <a:spcAft>
                <a:spcPts val="0"/>
              </a:spcAft>
              <a:buFont typeface="Wingdings"/>
              <a:buChar char=""/>
              <a:defRPr/>
            </a:pPr>
            <a:r>
              <a:rPr lang="en-US" sz="40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Visibility</a:t>
            </a:r>
          </a:p>
          <a:p>
            <a:pPr marL="274320" indent="-274320" fontAlgn="auto">
              <a:spcAft>
                <a:spcPts val="0"/>
              </a:spcAft>
              <a:buFont typeface="Wingdings"/>
              <a:buChar char=""/>
              <a:defRPr/>
            </a:pPr>
            <a:r>
              <a:rPr lang="en-US" sz="40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Equity</a:t>
            </a:r>
          </a:p>
          <a:p>
            <a:pPr marL="274320" indent="-274320" fontAlgn="auto">
              <a:spcAft>
                <a:spcPts val="0"/>
              </a:spcAft>
              <a:buFont typeface="Wingdings"/>
              <a:buChar char=""/>
              <a:defRPr/>
            </a:pPr>
            <a:r>
              <a:rPr lang="en-US" sz="40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Counseling</a:t>
            </a:r>
          </a:p>
          <a:p>
            <a:pPr marL="274320" indent="-274320" fontAlgn="auto">
              <a:spcAft>
                <a:spcPts val="0"/>
              </a:spcAft>
              <a:buFont typeface="Wingdings"/>
              <a:buChar char=""/>
              <a:defRPr/>
            </a:pPr>
            <a:r>
              <a:rPr lang="en-US" sz="4000" b="1" dirty="0" err="1">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Trialability</a:t>
            </a:r>
            <a:endParaRPr lang="en-US" sz="40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 typeface="Wingdings"/>
              <a:buChar char=""/>
              <a:defRPr/>
            </a:pPr>
            <a:r>
              <a:rPr lang="en-US" sz="4000" b="1" dirty="0" err="1">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Retailtainment</a:t>
            </a:r>
            <a:endParaRPr lang="en-US" sz="40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pic>
        <p:nvPicPr>
          <p:cNvPr id="9218" name="Picture 2" descr="C:\Documents and Settings\User\My Documents\My Pictures\IMG_0274.jpg"/>
          <p:cNvPicPr>
            <a:picLocks noChangeAspect="1" noChangeArrowheads="1"/>
          </p:cNvPicPr>
          <p:nvPr/>
        </p:nvPicPr>
        <p:blipFill>
          <a:blip r:embed="rId3"/>
          <a:srcRect/>
          <a:stretch>
            <a:fillRect/>
          </a:stretch>
        </p:blipFill>
        <p:spPr bwMode="auto">
          <a:xfrm>
            <a:off x="5334000" y="1524000"/>
            <a:ext cx="2997200" cy="2247900"/>
          </a:xfrm>
          <a:prstGeom prst="rect">
            <a:avLst/>
          </a:prstGeom>
          <a:noFill/>
        </p:spPr>
      </p:pic>
      <p:pic>
        <p:nvPicPr>
          <p:cNvPr id="9219" name="Picture 3" descr="C:\Documents and Settings\User\My Documents\My Pictures\DSC01249.jpg"/>
          <p:cNvPicPr>
            <a:picLocks noChangeAspect="1" noChangeArrowheads="1"/>
          </p:cNvPicPr>
          <p:nvPr/>
        </p:nvPicPr>
        <p:blipFill>
          <a:blip r:embed="rId4"/>
          <a:srcRect/>
          <a:stretch>
            <a:fillRect/>
          </a:stretch>
        </p:blipFill>
        <p:spPr bwMode="auto">
          <a:xfrm>
            <a:off x="5334000" y="3810000"/>
            <a:ext cx="2946400" cy="2209800"/>
          </a:xfrm>
          <a:prstGeom prst="rect">
            <a:avLst/>
          </a:prstGeom>
          <a:noFill/>
        </p:spPr>
      </p:pic>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ChangeArrowheads="1"/>
          </p:cNvSpPr>
          <p:nvPr/>
        </p:nvSpPr>
        <p:spPr bwMode="ltGray">
          <a:xfrm>
            <a:off x="5638800" y="0"/>
            <a:ext cx="152400" cy="6858000"/>
          </a:xfrm>
          <a:prstGeom prst="rect">
            <a:avLst/>
          </a:prstGeom>
          <a:solidFill>
            <a:schemeClr val="bg1"/>
          </a:solidFill>
          <a:ln w="9525">
            <a:noFill/>
            <a:miter lim="800000"/>
            <a:headEnd/>
            <a:tailEnd/>
          </a:ln>
        </p:spPr>
        <p:txBody>
          <a:bodyPr wrap="none" anchor="ctr"/>
          <a:lstStyle/>
          <a:p>
            <a:endParaRPr lang="en-US">
              <a:latin typeface="Century Schoolbook" pitchFamily="18" charset="0"/>
            </a:endParaRPr>
          </a:p>
        </p:txBody>
      </p:sp>
      <p:sp>
        <p:nvSpPr>
          <p:cNvPr id="471043" name="Rectangle 3"/>
          <p:cNvSpPr>
            <a:spLocks noGrp="1" noChangeArrowheads="1"/>
          </p:cNvSpPr>
          <p:nvPr>
            <p:ph type="title"/>
          </p:nvPr>
        </p:nvSpPr>
        <p:spPr>
          <a:xfrm>
            <a:off x="0" y="304800"/>
            <a:ext cx="8763000" cy="11430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471044" name="Rectangle 4"/>
          <p:cNvSpPr>
            <a:spLocks noGrp="1" noChangeArrowheads="1"/>
          </p:cNvSpPr>
          <p:nvPr>
            <p:ph sz="quarter" idx="1"/>
          </p:nvPr>
        </p:nvSpPr>
        <p:spPr>
          <a:xfrm>
            <a:off x="533400" y="1905000"/>
            <a:ext cx="4419600" cy="4297363"/>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fontAlgn="auto">
              <a:spcAft>
                <a:spcPts val="0"/>
              </a:spcAft>
              <a:buFont typeface="Wingdings"/>
              <a:buChar char=""/>
              <a:defRPr/>
            </a:pPr>
            <a:r>
              <a:rPr lang="en-US"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Visibility</a:t>
            </a:r>
          </a:p>
          <a:p>
            <a:pPr marL="274320" indent="-274320" fontAlgn="auto">
              <a:spcAft>
                <a:spcPts val="0"/>
              </a:spcAft>
              <a:buFont typeface="Wingdings"/>
              <a:buChar char=""/>
              <a:defRPr/>
            </a:pPr>
            <a:r>
              <a:rPr lang="en-US"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Equity</a:t>
            </a:r>
          </a:p>
          <a:p>
            <a:pPr marL="274320" indent="-274320" fontAlgn="auto">
              <a:spcAft>
                <a:spcPts val="0"/>
              </a:spcAft>
              <a:buFont typeface="Wingdings"/>
              <a:buChar char=""/>
              <a:defRPr/>
            </a:pPr>
            <a:r>
              <a:rPr lang="en-US"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Counseling</a:t>
            </a:r>
          </a:p>
          <a:p>
            <a:pPr marL="274320" indent="-274320" fontAlgn="auto">
              <a:spcAft>
                <a:spcPts val="0"/>
              </a:spcAft>
              <a:buFont typeface="Wingdings"/>
              <a:buChar char=""/>
              <a:defRPr/>
            </a:pPr>
            <a:r>
              <a:rPr lang="en-US" sz="4400" b="1" dirty="0" err="1"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Trialability</a:t>
            </a:r>
            <a:endParaRPr lang="en-US" sz="44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 typeface="Wingdings"/>
              <a:buChar char=""/>
              <a:defRPr/>
            </a:pPr>
            <a:r>
              <a:rPr lang="en-US" sz="4400" b="1" dirty="0" err="1"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Retailtainment</a:t>
            </a:r>
            <a:endParaRPr lang="en-US" sz="44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
        <p:nvSpPr>
          <p:cNvPr id="108549" name="Rectangle 5"/>
          <p:cNvSpPr>
            <a:spLocks noChangeArrowheads="1"/>
          </p:cNvSpPr>
          <p:nvPr/>
        </p:nvSpPr>
        <p:spPr bwMode="auto">
          <a:xfrm>
            <a:off x="4648200" y="1676400"/>
            <a:ext cx="4318000" cy="4297363"/>
          </a:xfrm>
          <a:prstGeom prst="rect">
            <a:avLst/>
          </a:prstGeom>
          <a:noFill/>
          <a:ln w="9525">
            <a:noFill/>
            <a:miter lim="800000"/>
            <a:headEnd/>
            <a:tailEnd/>
          </a:ln>
        </p:spPr>
        <p:txBody>
          <a:bodyPr/>
          <a:lstStyle/>
          <a:p>
            <a:pPr marL="342900" indent="-342900">
              <a:spcBef>
                <a:spcPct val="20000"/>
              </a:spcBef>
              <a:buClr>
                <a:srgbClr val="9999CC"/>
              </a:buClr>
              <a:buFontTx/>
              <a:buChar char="•"/>
            </a:pPr>
            <a:r>
              <a:rPr lang="en-US" sz="2000" b="1" dirty="0">
                <a:latin typeface="Frutiger 45 Light"/>
              </a:rPr>
              <a:t>Shelf </a:t>
            </a:r>
            <a:r>
              <a:rPr lang="en-US" sz="2000" b="1" dirty="0" err="1">
                <a:latin typeface="Frutiger 45 Light"/>
              </a:rPr>
              <a:t>discountinuity</a:t>
            </a:r>
            <a:r>
              <a:rPr lang="en-US" sz="2000" b="1" dirty="0">
                <a:latin typeface="Frutiger 45 Light"/>
              </a:rPr>
              <a:t>, Signpost branding</a:t>
            </a:r>
            <a:r>
              <a:rPr lang="en-US" sz="2000" dirty="0">
                <a:latin typeface="Frutiger 45 Light"/>
              </a:rPr>
              <a:t>, Location Quality, Space Quantity, Multi- sitting</a:t>
            </a:r>
          </a:p>
          <a:p>
            <a:pPr marL="342900" indent="-342900">
              <a:spcBef>
                <a:spcPct val="20000"/>
              </a:spcBef>
              <a:buClr>
                <a:srgbClr val="9999CC"/>
              </a:buClr>
              <a:buFontTx/>
              <a:buChar char="•"/>
            </a:pPr>
            <a:r>
              <a:rPr lang="en-US" sz="2000" dirty="0">
                <a:latin typeface="Frutiger 45 Light"/>
              </a:rPr>
              <a:t>Shelf materials, Packing inc </a:t>
            </a:r>
            <a:r>
              <a:rPr lang="en-US" sz="2000" dirty="0" err="1">
                <a:latin typeface="Frutiger 45 Light"/>
              </a:rPr>
              <a:t>SRP,Enhancements</a:t>
            </a:r>
            <a:r>
              <a:rPr lang="en-US" sz="2000" dirty="0">
                <a:latin typeface="Frutiger 45 Light"/>
              </a:rPr>
              <a:t>, </a:t>
            </a:r>
            <a:r>
              <a:rPr lang="en-US" sz="2000" b="1" dirty="0">
                <a:latin typeface="Frutiger 45 Light"/>
              </a:rPr>
              <a:t>Branding, </a:t>
            </a:r>
            <a:r>
              <a:rPr lang="en-US" sz="2000" b="1" dirty="0" err="1">
                <a:latin typeface="Frutiger 45 Light"/>
              </a:rPr>
              <a:t>Holistics</a:t>
            </a:r>
            <a:r>
              <a:rPr lang="en-US" sz="2000" b="1" dirty="0">
                <a:latin typeface="Frutiger 45 Light"/>
              </a:rPr>
              <a:t> POS</a:t>
            </a:r>
          </a:p>
          <a:p>
            <a:pPr marL="342900" indent="-342900">
              <a:spcBef>
                <a:spcPct val="20000"/>
              </a:spcBef>
              <a:buClr>
                <a:srgbClr val="9999CC"/>
              </a:buClr>
              <a:buFontTx/>
              <a:buChar char="•"/>
            </a:pPr>
            <a:r>
              <a:rPr lang="en-US" sz="2000" dirty="0">
                <a:latin typeface="Frutiger 45 Light"/>
              </a:rPr>
              <a:t>Education/information on shelf, </a:t>
            </a:r>
            <a:r>
              <a:rPr lang="en-US" sz="2000" b="1" dirty="0">
                <a:latin typeface="Frutiger 45 Light"/>
              </a:rPr>
              <a:t>counselors</a:t>
            </a:r>
            <a:r>
              <a:rPr lang="en-US" sz="2000" dirty="0">
                <a:latin typeface="Frutiger 45 Light"/>
              </a:rPr>
              <a:t>, virtual counselors, </a:t>
            </a:r>
            <a:r>
              <a:rPr lang="en-US" sz="2000" dirty="0" err="1">
                <a:latin typeface="Frutiger 45 Light"/>
              </a:rPr>
              <a:t>instore</a:t>
            </a:r>
            <a:r>
              <a:rPr lang="en-US" sz="2000" dirty="0">
                <a:latin typeface="Frutiger 45 Light"/>
              </a:rPr>
              <a:t> demos</a:t>
            </a:r>
          </a:p>
          <a:p>
            <a:pPr marL="342900" indent="-342900">
              <a:spcBef>
                <a:spcPct val="20000"/>
              </a:spcBef>
              <a:buClr>
                <a:srgbClr val="9999CC"/>
              </a:buClr>
              <a:buFontTx/>
              <a:buChar char="•"/>
            </a:pPr>
            <a:r>
              <a:rPr lang="en-US" sz="2000" b="1" dirty="0">
                <a:latin typeface="Frutiger 45 Light"/>
              </a:rPr>
              <a:t>Samples</a:t>
            </a:r>
            <a:r>
              <a:rPr lang="en-US" sz="2000" dirty="0">
                <a:latin typeface="Frutiger 45 Light"/>
              </a:rPr>
              <a:t>, Closure claims, Hot spots, </a:t>
            </a:r>
            <a:r>
              <a:rPr lang="en-US" sz="2000" b="1" dirty="0">
                <a:latin typeface="Frutiger 45 Light"/>
              </a:rPr>
              <a:t>Testers</a:t>
            </a:r>
          </a:p>
          <a:p>
            <a:pPr marL="342900" indent="-342900">
              <a:spcBef>
                <a:spcPct val="20000"/>
              </a:spcBef>
              <a:buClr>
                <a:srgbClr val="9999CC"/>
              </a:buClr>
              <a:buFontTx/>
              <a:buChar char="•"/>
            </a:pPr>
            <a:r>
              <a:rPr lang="en-US" sz="2000" b="1" dirty="0" err="1">
                <a:latin typeface="Frutiger 45 Light"/>
              </a:rPr>
              <a:t>Instore</a:t>
            </a:r>
            <a:r>
              <a:rPr lang="en-US" sz="2000" b="1" dirty="0">
                <a:latin typeface="Frutiger 45 Light"/>
              </a:rPr>
              <a:t> events</a:t>
            </a:r>
            <a:r>
              <a:rPr lang="en-US" sz="2000" dirty="0">
                <a:latin typeface="Frutiger 45 Light"/>
              </a:rPr>
              <a:t>, Major promotions sites, </a:t>
            </a:r>
            <a:r>
              <a:rPr lang="en-US" sz="2000" b="1" dirty="0" err="1">
                <a:latin typeface="Frutiger 45 Light"/>
              </a:rPr>
              <a:t>instore</a:t>
            </a:r>
            <a:r>
              <a:rPr lang="en-US" sz="2000" b="1" dirty="0">
                <a:latin typeface="Frutiger 45 Light"/>
              </a:rPr>
              <a:t> reinvention</a:t>
            </a:r>
            <a:r>
              <a:rPr lang="en-US" sz="2000" dirty="0">
                <a:latin typeface="Frutiger 45 Light"/>
              </a:rPr>
              <a:t>, Technical proof tolls</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ChangeArrowheads="1"/>
          </p:cNvSpPr>
          <p:nvPr>
            <p:ph type="title"/>
          </p:nvPr>
        </p:nvSpPr>
        <p:spPr/>
        <p:txBody>
          <a:bodyPr>
            <a:normAutofit fontScale="90000"/>
          </a:bodyPr>
          <a:lstStyle/>
          <a:p>
            <a:pPr fontAlgn="auto">
              <a:spcAft>
                <a:spcPts val="0"/>
              </a:spcAft>
              <a:defRPr/>
            </a:pPr>
            <a:r>
              <a:rPr lang="en-US" sz="6000" dirty="0"/>
              <a:t>VISIBILTIY</a:t>
            </a:r>
          </a:p>
        </p:txBody>
      </p:sp>
      <p:sp>
        <p:nvSpPr>
          <p:cNvPr id="396291" name="Rectangle 3"/>
          <p:cNvSpPr>
            <a:spLocks noGrp="1" noChangeArrowheads="1"/>
          </p:cNvSpPr>
          <p:nvPr>
            <p:ph type="body" sz="half" idx="1"/>
          </p:nvPr>
        </p:nvSpPr>
        <p:spPr>
          <a:xfrm>
            <a:off x="304800" y="1600200"/>
            <a:ext cx="4114800" cy="4297363"/>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fontAlgn="auto">
              <a:spcAft>
                <a:spcPts val="0"/>
              </a:spcAft>
              <a:buFont typeface="Wingdings"/>
              <a:buChar char=""/>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Өлгүүр, байрлал</a:t>
            </a:r>
          </a:p>
          <a:p>
            <a:pPr marL="274320" indent="-274320" fontAlgn="auto">
              <a:spcAft>
                <a:spcPts val="0"/>
              </a:spcAft>
              <a:buFont typeface="Wingdings"/>
              <a:buChar char=""/>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Таних тэмдэг,  </a:t>
            </a:r>
          </a:p>
          <a:p>
            <a:pPr marL="274320" indent="-274320" fontAlgn="auto">
              <a:spcAft>
                <a:spcPts val="0"/>
              </a:spcAft>
              <a:buFont typeface="Wingdings"/>
              <a:buNone/>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сурталчилгаа</a:t>
            </a:r>
          </a:p>
          <a:p>
            <a:pPr marL="274320" indent="-274320" fontAlgn="auto">
              <a:spcAft>
                <a:spcPts val="0"/>
              </a:spcAft>
              <a:buFont typeface="Wingdings"/>
              <a:buChar char=""/>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Гэрэлтүүлэг</a:t>
            </a:r>
          </a:p>
          <a:p>
            <a:pPr marL="274320" indent="-274320" fontAlgn="auto">
              <a:spcAft>
                <a:spcPts val="0"/>
              </a:spcAft>
              <a:buFont typeface="Wingdings"/>
              <a:buNone/>
              <a:defRPr/>
            </a:pPr>
            <a:endPar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pic>
        <p:nvPicPr>
          <p:cNvPr id="5121" name="Picture 1" descr="C:\Documents and Settings\User\My Documents\My Pictures\IMG_0146.jpg"/>
          <p:cNvPicPr>
            <a:picLocks noGrp="1" noChangeAspect="1" noChangeArrowheads="1"/>
          </p:cNvPicPr>
          <p:nvPr>
            <p:ph sz="half" idx="2"/>
          </p:nvPr>
        </p:nvPicPr>
        <p:blipFill>
          <a:blip r:embed="rId3"/>
          <a:srcRect/>
          <a:stretch>
            <a:fillRect/>
          </a:stretch>
        </p:blipFill>
        <p:spPr bwMode="auto">
          <a:xfrm>
            <a:off x="762000" y="571500"/>
            <a:ext cx="7620000" cy="5715000"/>
          </a:xfrm>
          <a:prstGeom prst="rect">
            <a:avLst/>
          </a:prstGeom>
          <a:noFill/>
        </p:spPr>
      </p:pic>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p:txBody>
          <a:bodyPr>
            <a:normAutofit fontScale="90000"/>
          </a:bodyPr>
          <a:lstStyle/>
          <a:p>
            <a:pPr fontAlgn="auto">
              <a:spcAft>
                <a:spcPts val="0"/>
              </a:spcAft>
              <a:defRPr/>
            </a:pPr>
            <a:r>
              <a:rPr lang="en-US" sz="6000"/>
              <a:t>EQUITY</a:t>
            </a:r>
          </a:p>
        </p:txBody>
      </p:sp>
      <p:sp>
        <p:nvSpPr>
          <p:cNvPr id="334851" name="Rectangle 3"/>
          <p:cNvSpPr>
            <a:spLocks noGrp="1" noChangeArrowheads="1"/>
          </p:cNvSpPr>
          <p:nvPr>
            <p:ph type="body" sz="half"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fontAlgn="auto">
              <a:spcAft>
                <a:spcPts val="0"/>
              </a:spcAft>
              <a:buFont typeface="Wingdings"/>
              <a:buChar char=""/>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Чимэглэл</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 typeface="Wingdings"/>
              <a:buChar char=""/>
              <a:defRPr/>
            </a:pP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 typeface="Wingdings"/>
              <a:buChar char=""/>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Нэг дүр төрх, загвартай сурталчилгаа</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Tx/>
              <a:buNone/>
              <a:defRPr/>
            </a:pP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 typeface="Wingdings"/>
              <a:buChar char=""/>
              <a:defRPr/>
            </a:pPr>
            <a:r>
              <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Branding</a:t>
            </a:r>
          </a:p>
        </p:txBody>
      </p:sp>
      <p:sp>
        <p:nvSpPr>
          <p:cNvPr id="5" name="Content Placeholder 4"/>
          <p:cNvSpPr>
            <a:spLocks noGrp="1"/>
          </p:cNvSpPr>
          <p:nvPr>
            <p:ph sz="half" idx="2"/>
          </p:nvPr>
        </p:nvSpPr>
        <p:spPr/>
        <p:txBody>
          <a:bodyPr/>
          <a:lstStyle/>
          <a:p>
            <a:endParaRPr lang="en-US"/>
          </a:p>
        </p:txBody>
      </p:sp>
      <p:pic>
        <p:nvPicPr>
          <p:cNvPr id="3073" name="Picture 1" descr="C:\Documents and Settings\User\My Documents\My Pictures\DSC01214.jpg"/>
          <p:cNvPicPr>
            <a:picLocks noChangeAspect="1" noChangeArrowheads="1"/>
          </p:cNvPicPr>
          <p:nvPr/>
        </p:nvPicPr>
        <p:blipFill>
          <a:blip r:embed="rId3"/>
          <a:srcRect/>
          <a:stretch>
            <a:fillRect/>
          </a:stretch>
        </p:blipFill>
        <p:spPr bwMode="auto">
          <a:xfrm>
            <a:off x="3962400" y="685800"/>
            <a:ext cx="4800600" cy="5715000"/>
          </a:xfrm>
          <a:prstGeom prst="rect">
            <a:avLst/>
          </a:prstGeom>
          <a:noFill/>
        </p:spPr>
      </p:pic>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p:cNvSpPr txBox="1">
            <a:spLocks noChangeArrowheads="1"/>
          </p:cNvSpPr>
          <p:nvPr/>
        </p:nvSpPr>
        <p:spPr bwMode="auto">
          <a:xfrm>
            <a:off x="228600" y="228600"/>
            <a:ext cx="8915400" cy="1677988"/>
          </a:xfrm>
          <a:prstGeom prst="rect">
            <a:avLst/>
          </a:prstGeom>
          <a:noFill/>
          <a:ln w="9525">
            <a:noFill/>
            <a:miter lim="800000"/>
            <a:headEnd/>
            <a:tailEnd/>
          </a:ln>
        </p:spPr>
        <p:txBody>
          <a:bodyPr>
            <a:spAutoFit/>
          </a:bodyPr>
          <a:lstStyle/>
          <a:p>
            <a:r>
              <a:rPr lang="en-US" sz="4000" b="1" dirty="0">
                <a:solidFill>
                  <a:srgbClr val="9999FF"/>
                </a:solidFill>
                <a:latin typeface="Frutiger 45 Light"/>
              </a:rPr>
              <a:t>Equity</a:t>
            </a:r>
            <a:r>
              <a:rPr lang="en-US" sz="3600" dirty="0">
                <a:solidFill>
                  <a:srgbClr val="9999FF"/>
                </a:solidFill>
                <a:latin typeface="Frutiger 45 Light"/>
              </a:rPr>
              <a:t>: </a:t>
            </a:r>
            <a:r>
              <a:rPr lang="en-US" sz="2800" dirty="0">
                <a:solidFill>
                  <a:srgbClr val="9999FF"/>
                </a:solidFill>
                <a:latin typeface="Frutiger 45 Light"/>
              </a:rPr>
              <a:t>The in-store message should reinforce media touch point messaging.</a:t>
            </a:r>
          </a:p>
          <a:p>
            <a:r>
              <a:rPr lang="en-US" sz="3600" dirty="0">
                <a:solidFill>
                  <a:srgbClr val="9999FF"/>
                </a:solidFill>
                <a:latin typeface="Frutiger 45 Light"/>
              </a:rPr>
              <a:t> </a:t>
            </a:r>
            <a:endParaRPr lang="en-GB" sz="3600" dirty="0">
              <a:solidFill>
                <a:srgbClr val="9999FF"/>
              </a:solidFill>
              <a:latin typeface="Frutiger 45 Light"/>
            </a:endParaRPr>
          </a:p>
        </p:txBody>
      </p:sp>
      <p:sp>
        <p:nvSpPr>
          <p:cNvPr id="1028" name="Text Box 4"/>
          <p:cNvSpPr txBox="1">
            <a:spLocks noChangeArrowheads="1"/>
          </p:cNvSpPr>
          <p:nvPr/>
        </p:nvSpPr>
        <p:spPr bwMode="auto">
          <a:xfrm>
            <a:off x="5638800" y="1547813"/>
            <a:ext cx="241300" cy="336550"/>
          </a:xfrm>
          <a:prstGeom prst="rect">
            <a:avLst/>
          </a:prstGeom>
          <a:noFill/>
          <a:ln w="9525">
            <a:noFill/>
            <a:miter lim="800000"/>
            <a:headEnd/>
            <a:tailEnd/>
          </a:ln>
        </p:spPr>
        <p:txBody>
          <a:bodyPr wrap="none">
            <a:spAutoFit/>
          </a:bodyPr>
          <a:lstStyle/>
          <a:p>
            <a:r>
              <a:rPr lang="en-US" sz="1600" b="1">
                <a:solidFill>
                  <a:srgbClr val="A5AFD6"/>
                </a:solidFill>
                <a:latin typeface="Century Schoolbook" pitchFamily="18" charset="0"/>
              </a:rPr>
              <a:t> </a:t>
            </a:r>
          </a:p>
        </p:txBody>
      </p:sp>
      <p:sp>
        <p:nvSpPr>
          <p:cNvPr id="1029" name="Text Box 5"/>
          <p:cNvSpPr txBox="1">
            <a:spLocks noChangeArrowheads="1"/>
          </p:cNvSpPr>
          <p:nvPr/>
        </p:nvSpPr>
        <p:spPr bwMode="auto">
          <a:xfrm>
            <a:off x="6765925" y="1712913"/>
            <a:ext cx="184150" cy="366712"/>
          </a:xfrm>
          <a:prstGeom prst="rect">
            <a:avLst/>
          </a:prstGeom>
          <a:noFill/>
          <a:ln w="9525">
            <a:noFill/>
            <a:miter lim="800000"/>
            <a:headEnd/>
            <a:tailEnd/>
          </a:ln>
        </p:spPr>
        <p:txBody>
          <a:bodyPr wrap="none">
            <a:spAutoFit/>
          </a:bodyPr>
          <a:lstStyle/>
          <a:p>
            <a:endParaRPr lang="de-DE">
              <a:latin typeface="Century Schoolbook" pitchFamily="18" charset="0"/>
            </a:endParaRPr>
          </a:p>
        </p:txBody>
      </p:sp>
      <p:pic>
        <p:nvPicPr>
          <p:cNvPr id="2" name="Picture 3" descr="C:\Documents and Settings\User\My Documents\My Pictures\DSC01246.jpg"/>
          <p:cNvPicPr>
            <a:picLocks noChangeAspect="1" noChangeArrowheads="1"/>
          </p:cNvPicPr>
          <p:nvPr/>
        </p:nvPicPr>
        <p:blipFill>
          <a:blip r:embed="rId3"/>
          <a:srcRect/>
          <a:stretch>
            <a:fillRect/>
          </a:stretch>
        </p:blipFill>
        <p:spPr bwMode="auto">
          <a:xfrm>
            <a:off x="762000" y="1447800"/>
            <a:ext cx="7620000" cy="4838700"/>
          </a:xfrm>
          <a:prstGeom prst="rect">
            <a:avLst/>
          </a:prstGeom>
          <a:noFill/>
        </p:spPr>
      </p:pic>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457200" y="304800"/>
            <a:ext cx="3025775" cy="579438"/>
          </a:xfrm>
          <a:prstGeom prst="rect">
            <a:avLst/>
          </a:prstGeom>
          <a:noFill/>
          <a:ln w="9525">
            <a:noFill/>
            <a:miter lim="800000"/>
            <a:headEnd/>
            <a:tailEnd/>
          </a:ln>
        </p:spPr>
        <p:txBody>
          <a:bodyPr wrap="none">
            <a:spAutoFit/>
          </a:bodyPr>
          <a:lstStyle/>
          <a:p>
            <a:r>
              <a:rPr lang="en-US" sz="3200">
                <a:solidFill>
                  <a:srgbClr val="9999FF"/>
                </a:solidFill>
                <a:latin typeface="Frutiger 45 Light"/>
              </a:rPr>
              <a:t>Equity: Branding</a:t>
            </a:r>
            <a:endParaRPr lang="en-GB" sz="3200">
              <a:solidFill>
                <a:srgbClr val="9999FF"/>
              </a:solidFill>
              <a:latin typeface="Frutiger 45 Light"/>
            </a:endParaRPr>
          </a:p>
        </p:txBody>
      </p:sp>
      <p:pic>
        <p:nvPicPr>
          <p:cNvPr id="2" name="Picture 4" descr="C:\Documents and Settings\User\My Documents\My Pictures\DSC01217.jpg"/>
          <p:cNvPicPr>
            <a:picLocks noChangeAspect="1" noChangeArrowheads="1"/>
          </p:cNvPicPr>
          <p:nvPr/>
        </p:nvPicPr>
        <p:blipFill>
          <a:blip r:embed="rId3"/>
          <a:srcRect/>
          <a:stretch>
            <a:fillRect/>
          </a:stretch>
        </p:blipFill>
        <p:spPr bwMode="auto">
          <a:xfrm>
            <a:off x="762000" y="1295400"/>
            <a:ext cx="7620000" cy="4991100"/>
          </a:xfrm>
          <a:prstGeom prst="rect">
            <a:avLst/>
          </a:prstGeom>
          <a:noFill/>
        </p:spPr>
      </p:pic>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sz="quarter"/>
          </p:nvPr>
        </p:nvSpPr>
        <p:spPr>
          <a:xfrm>
            <a:off x="1219200" y="228600"/>
            <a:ext cx="7315200" cy="581025"/>
          </a:xfrm>
        </p:spPr>
        <p:txBody>
          <a:bodyPr/>
          <a:lstStyle/>
          <a:p>
            <a:pPr algn="r" fontAlgn="auto">
              <a:spcAft>
                <a:spcPts val="0"/>
              </a:spcAft>
              <a:defRPr/>
            </a:pPr>
            <a:r>
              <a:rPr lang="en-US" sz="3200">
                <a:solidFill>
                  <a:srgbClr val="9999FF"/>
                </a:solidFill>
              </a:rPr>
              <a:t>Equity: Holistic Material</a:t>
            </a:r>
          </a:p>
        </p:txBody>
      </p:sp>
      <p:pic>
        <p:nvPicPr>
          <p:cNvPr id="200706" name="Picture 2" descr="C:\Documents and Settings\User\My Documents\My Pictures\DSC01210.jpg"/>
          <p:cNvPicPr>
            <a:picLocks noChangeAspect="1" noChangeArrowheads="1"/>
          </p:cNvPicPr>
          <p:nvPr/>
        </p:nvPicPr>
        <p:blipFill>
          <a:blip r:embed="rId3"/>
          <a:srcRect/>
          <a:stretch>
            <a:fillRect/>
          </a:stretch>
        </p:blipFill>
        <p:spPr bwMode="auto">
          <a:xfrm>
            <a:off x="228600" y="914400"/>
            <a:ext cx="3403600" cy="2552700"/>
          </a:xfrm>
          <a:prstGeom prst="rect">
            <a:avLst/>
          </a:prstGeom>
          <a:noFill/>
        </p:spPr>
      </p:pic>
      <p:pic>
        <p:nvPicPr>
          <p:cNvPr id="200707" name="Picture 3" descr="C:\Documents and Settings\User\My Documents\My Pictures\PA213972.jpg"/>
          <p:cNvPicPr>
            <a:picLocks noChangeAspect="1" noChangeArrowheads="1"/>
          </p:cNvPicPr>
          <p:nvPr/>
        </p:nvPicPr>
        <p:blipFill>
          <a:blip r:embed="rId4"/>
          <a:stretch>
            <a:fillRect/>
          </a:stretch>
        </p:blipFill>
        <p:spPr bwMode="auto">
          <a:xfrm>
            <a:off x="3505200" y="838200"/>
            <a:ext cx="2200275" cy="2667000"/>
          </a:xfrm>
          <a:prstGeom prst="rect">
            <a:avLst/>
          </a:prstGeom>
          <a:noFill/>
        </p:spPr>
      </p:pic>
      <p:pic>
        <p:nvPicPr>
          <p:cNvPr id="200710" name="Picture 6" descr="C:\Documents and Settings\User\My Documents\My Pictures\IMG_0149.jpg"/>
          <p:cNvPicPr>
            <a:picLocks noChangeAspect="1" noChangeArrowheads="1"/>
          </p:cNvPicPr>
          <p:nvPr/>
        </p:nvPicPr>
        <p:blipFill>
          <a:blip r:embed="rId5"/>
          <a:stretch>
            <a:fillRect/>
          </a:stretch>
        </p:blipFill>
        <p:spPr bwMode="auto">
          <a:xfrm>
            <a:off x="5715000" y="838200"/>
            <a:ext cx="3028950" cy="4953000"/>
          </a:xfrm>
          <a:prstGeom prst="rect">
            <a:avLst/>
          </a:prstGeom>
          <a:noFill/>
        </p:spPr>
      </p:pic>
      <p:pic>
        <p:nvPicPr>
          <p:cNvPr id="200712" name="Picture 8" descr="C:\Documents and Settings\User\My Documents\My Pictures\PA213972.jpg"/>
          <p:cNvPicPr>
            <a:picLocks noChangeAspect="1" noChangeArrowheads="1"/>
          </p:cNvPicPr>
          <p:nvPr/>
        </p:nvPicPr>
        <p:blipFill>
          <a:blip r:embed="rId6"/>
          <a:srcRect/>
          <a:stretch>
            <a:fillRect/>
          </a:stretch>
        </p:blipFill>
        <p:spPr bwMode="auto">
          <a:xfrm>
            <a:off x="304800" y="3429000"/>
            <a:ext cx="4038600" cy="3028950"/>
          </a:xfrm>
          <a:prstGeom prst="rect">
            <a:avLst/>
          </a:prstGeom>
          <a:noFill/>
        </p:spPr>
      </p:pic>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p:cNvSpPr>
            <a:spLocks noGrp="1" noChangeArrowheads="1"/>
          </p:cNvSpPr>
          <p:nvPr>
            <p:ph type="title"/>
          </p:nvPr>
        </p:nvSpPr>
        <p:spPr/>
        <p:txBody>
          <a:bodyPr>
            <a:normAutofit fontScale="90000"/>
          </a:bodyPr>
          <a:lstStyle/>
          <a:p>
            <a:pPr fontAlgn="auto">
              <a:spcAft>
                <a:spcPts val="0"/>
              </a:spcAft>
              <a:defRPr/>
            </a:pPr>
            <a:r>
              <a:rPr lang="en-US" sz="6000" dirty="0"/>
              <a:t>COUNSELING</a:t>
            </a:r>
          </a:p>
        </p:txBody>
      </p:sp>
      <p:sp>
        <p:nvSpPr>
          <p:cNvPr id="398339" name="Rectangle 3"/>
          <p:cNvSpPr>
            <a:spLocks noGrp="1" noChangeArrowheads="1"/>
          </p:cNvSpPr>
          <p:nvPr>
            <p:ph type="body" sz="half" idx="1"/>
          </p:nvPr>
        </p:nvSpPr>
        <p:spPr>
          <a:xfrm>
            <a:off x="228600" y="1447800"/>
            <a:ext cx="5638800" cy="4297363"/>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fontAlgn="auto">
              <a:spcAft>
                <a:spcPts val="0"/>
              </a:spcAft>
              <a:buFont typeface="Wingdings"/>
              <a:buChar char=""/>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Зөвлөх, худалдагч нар</a:t>
            </a: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Tx/>
              <a:buNone/>
              <a:defRPr/>
            </a:pP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 typeface="Wingdings"/>
              <a:buChar char=""/>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Худалдааны цэг доторх үзүүлэн</a:t>
            </a: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Tx/>
              <a:buNone/>
              <a:defRPr/>
            </a:pP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 typeface="Wingdings"/>
              <a:buChar char=""/>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Барааны дэргэд тайлбарлах, мэдээ өгөх</a:t>
            </a: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Tx/>
              <a:buNone/>
              <a:defRPr/>
            </a:pP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 typeface="Wingdings"/>
              <a:buChar char=""/>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Шинэ технологи ашиглах</a:t>
            </a: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lstStyle/>
          <a:p>
            <a:pPr fontAlgn="auto">
              <a:spcAft>
                <a:spcPts val="0"/>
              </a:spcAft>
              <a:defRPr/>
            </a:pPr>
            <a:r>
              <a:rPr lang="en-US" sz="6000" dirty="0"/>
              <a:t>TRIALABILITY</a:t>
            </a:r>
          </a:p>
        </p:txBody>
      </p:sp>
      <p:sp>
        <p:nvSpPr>
          <p:cNvPr id="338947" name="Rectangle 3"/>
          <p:cNvSpPr>
            <a:spLocks noGrp="1" noChangeArrowheads="1"/>
          </p:cNvSpPr>
          <p:nvPr>
            <p:ph sz="quarter" idx="1"/>
          </p:nvPr>
        </p:nvSpPr>
        <p:spPr>
          <a:xfrm>
            <a:off x="457200" y="1600200"/>
            <a:ext cx="5791200" cy="487375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fontAlgn="auto">
              <a:spcAft>
                <a:spcPts val="0"/>
              </a:spcAft>
              <a:buFont typeface="Wingdings"/>
              <a:buChar char=""/>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Бүх өнгө, бүх хэмжээ тавиурт байх</a:t>
            </a: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Tx/>
              <a:buNone/>
              <a:defRPr/>
            </a:pP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 typeface="Wingdings"/>
              <a:buChar char=""/>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Заланд үзүүлэн байх</a:t>
            </a: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Tx/>
              <a:buNone/>
              <a:defRPr/>
            </a:pP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 typeface="Wingdings"/>
              <a:buChar char=""/>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Эрх чөлөө</a:t>
            </a:r>
            <a:endParaRPr lang="en-US" sz="32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pic>
        <p:nvPicPr>
          <p:cNvPr id="195585" name="Picture 1" descr="C:\Documents and Settings\User\My Documents\My Pictures\PA213976.jpg"/>
          <p:cNvPicPr>
            <a:picLocks noChangeAspect="1" noChangeArrowheads="1"/>
          </p:cNvPicPr>
          <p:nvPr/>
        </p:nvPicPr>
        <p:blipFill>
          <a:blip r:embed="rId3"/>
          <a:srcRect/>
          <a:stretch>
            <a:fillRect/>
          </a:stretch>
        </p:blipFill>
        <p:spPr bwMode="auto">
          <a:xfrm>
            <a:off x="5486400" y="1447800"/>
            <a:ext cx="3276600" cy="4305300"/>
          </a:xfrm>
          <a:prstGeom prst="rect">
            <a:avLst/>
          </a:prstGeom>
          <a:noFill/>
        </p:spPr>
      </p:pic>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a:xfrm>
            <a:off x="228600" y="1219200"/>
            <a:ext cx="6629400" cy="838200"/>
          </a:xfrm>
        </p:spPr>
        <p:txBody>
          <a:bodyPr>
            <a:normAutofit fontScale="90000"/>
          </a:bodyPr>
          <a:lstStyle/>
          <a:p>
            <a:pPr fontAlgn="auto">
              <a:spcAft>
                <a:spcPts val="0"/>
              </a:spcAft>
              <a:defRPr/>
            </a:pPr>
            <a:r>
              <a:rPr lang="en-US" sz="6000" dirty="0"/>
              <a:t>RETAIL -TAINMENT</a:t>
            </a:r>
          </a:p>
        </p:txBody>
      </p:sp>
      <p:sp>
        <p:nvSpPr>
          <p:cNvPr id="340995" name="Rectangle 3"/>
          <p:cNvSpPr>
            <a:spLocks noGrp="1" noChangeArrowheads="1"/>
          </p:cNvSpPr>
          <p:nvPr>
            <p:ph type="body" sz="half" idx="1"/>
          </p:nvPr>
        </p:nvSpPr>
        <p:spPr>
          <a:xfrm>
            <a:off x="457200" y="2362200"/>
            <a:ext cx="6019800" cy="3657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indent="-274320" fontAlgn="auto">
              <a:spcAft>
                <a:spcPts val="0"/>
              </a:spcAft>
              <a:buFont typeface="Wingdings"/>
              <a:buChar char=""/>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Худалдан авах орчин</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Tx/>
              <a:buNone/>
              <a:defRPr/>
            </a:pP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 typeface="Wingdings"/>
              <a:buChar char=""/>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Шинэ Техник технологи</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 typeface="Wingdings"/>
              <a:buChar char=""/>
              <a:defRPr/>
            </a:pP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 typeface="Wingdings"/>
              <a:buChar char=""/>
              <a:defRPr/>
            </a:pPr>
            <a:r>
              <a:rPr lang="mn-MN" sz="28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 Цоо шинэ шийдлүүд</a:t>
            </a: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274320" indent="-274320" fontAlgn="auto">
              <a:spcAft>
                <a:spcPts val="0"/>
              </a:spcAft>
              <a:buFontTx/>
              <a:buNone/>
              <a:defRPr/>
            </a:pPr>
            <a:endParaRPr lang="en-US" sz="28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pic>
        <p:nvPicPr>
          <p:cNvPr id="115714" name="Picture 5" descr="04OLAY121 PetraWht2 HR"/>
          <p:cNvPicPr>
            <a:picLocks noGrp="1" noChangeAspect="1" noChangeArrowheads="1"/>
          </p:cNvPicPr>
          <p:nvPr>
            <p:ph sz="half" idx="2"/>
          </p:nvPr>
        </p:nvPicPr>
        <p:blipFill>
          <a:blip r:embed="rId3"/>
          <a:srcRect/>
          <a:stretch>
            <a:fillRect/>
          </a:stretch>
        </p:blipFill>
        <p:spPr bwMode="ltGray">
          <a:xfrm>
            <a:off x="5334000" y="0"/>
            <a:ext cx="3810000" cy="6858000"/>
          </a:xfrm>
        </p:spPr>
      </p:pic>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298" name="Rectangle 2"/>
          <p:cNvSpPr>
            <a:spLocks noGrp="1" noChangeArrowheads="1"/>
          </p:cNvSpPr>
          <p:nvPr>
            <p:ph type="title"/>
          </p:nvPr>
        </p:nvSpPr>
        <p:spPr>
          <a:xfrm>
            <a:off x="685800" y="533400"/>
            <a:ext cx="7315200" cy="636588"/>
          </a:xfrm>
        </p:spPr>
        <p:txBody>
          <a:bodyPr/>
          <a:lstStyle/>
          <a:p>
            <a:pPr fontAlgn="auto">
              <a:spcAft>
                <a:spcPts val="0"/>
              </a:spcAft>
              <a:defRPr/>
            </a:pPr>
            <a:r>
              <a:rPr lang="en-US" sz="2600" u="sng">
                <a:solidFill>
                  <a:schemeClr val="accent2"/>
                </a:solidFill>
              </a:rPr>
              <a:t>Personal Beauty Center - Concept</a:t>
            </a:r>
          </a:p>
        </p:txBody>
      </p:sp>
      <p:grpSp>
        <p:nvGrpSpPr>
          <p:cNvPr id="2" name="Group 3"/>
          <p:cNvGrpSpPr>
            <a:grpSpLocks/>
          </p:cNvGrpSpPr>
          <p:nvPr/>
        </p:nvGrpSpPr>
        <p:grpSpPr bwMode="auto">
          <a:xfrm>
            <a:off x="96838" y="6096000"/>
            <a:ext cx="8907462" cy="514350"/>
            <a:chOff x="53" y="60"/>
            <a:chExt cx="5611" cy="324"/>
          </a:xfrm>
        </p:grpSpPr>
        <p:sp>
          <p:nvSpPr>
            <p:cNvPr id="116741" name="Oval 4"/>
            <p:cNvSpPr>
              <a:spLocks noChangeArrowheads="1"/>
            </p:cNvSpPr>
            <p:nvPr/>
          </p:nvSpPr>
          <p:spPr bwMode="auto">
            <a:xfrm flipV="1">
              <a:off x="388" y="172"/>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742" name="Oval 5"/>
            <p:cNvSpPr>
              <a:spLocks noChangeArrowheads="1"/>
            </p:cNvSpPr>
            <p:nvPr/>
          </p:nvSpPr>
          <p:spPr bwMode="auto">
            <a:xfrm flipV="1">
              <a:off x="388" y="60"/>
              <a:ext cx="89" cy="89"/>
            </a:xfrm>
            <a:prstGeom prst="ellipse">
              <a:avLst/>
            </a:prstGeom>
            <a:solidFill>
              <a:srgbClr val="FFDCF2"/>
            </a:solidFill>
            <a:ln w="9525">
              <a:noFill/>
              <a:round/>
              <a:headEnd/>
              <a:tailEnd/>
            </a:ln>
          </p:spPr>
          <p:txBody>
            <a:bodyPr wrap="none" anchor="ctr"/>
            <a:lstStyle/>
            <a:p>
              <a:endParaRPr lang="en-US">
                <a:latin typeface="Century Schoolbook" pitchFamily="18" charset="0"/>
              </a:endParaRPr>
            </a:p>
          </p:txBody>
        </p:sp>
        <p:sp>
          <p:nvSpPr>
            <p:cNvPr id="116743" name="Oval 6"/>
            <p:cNvSpPr>
              <a:spLocks noChangeArrowheads="1"/>
            </p:cNvSpPr>
            <p:nvPr/>
          </p:nvSpPr>
          <p:spPr bwMode="auto">
            <a:xfrm flipV="1">
              <a:off x="500" y="172"/>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744" name="Oval 7"/>
            <p:cNvSpPr>
              <a:spLocks noChangeArrowheads="1"/>
            </p:cNvSpPr>
            <p:nvPr/>
          </p:nvSpPr>
          <p:spPr bwMode="auto">
            <a:xfrm flipV="1">
              <a:off x="500" y="60"/>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745" name="Oval 8"/>
            <p:cNvSpPr>
              <a:spLocks noChangeArrowheads="1"/>
            </p:cNvSpPr>
            <p:nvPr/>
          </p:nvSpPr>
          <p:spPr bwMode="auto">
            <a:xfrm flipV="1">
              <a:off x="611" y="172"/>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746" name="Oval 9"/>
            <p:cNvSpPr>
              <a:spLocks noChangeArrowheads="1"/>
            </p:cNvSpPr>
            <p:nvPr/>
          </p:nvSpPr>
          <p:spPr bwMode="auto">
            <a:xfrm flipV="1">
              <a:off x="611" y="60"/>
              <a:ext cx="89" cy="89"/>
            </a:xfrm>
            <a:prstGeom prst="ellipse">
              <a:avLst/>
            </a:prstGeom>
            <a:solidFill>
              <a:srgbClr val="FFDCF2"/>
            </a:solidFill>
            <a:ln w="9525">
              <a:noFill/>
              <a:round/>
              <a:headEnd/>
              <a:tailEnd/>
            </a:ln>
          </p:spPr>
          <p:txBody>
            <a:bodyPr wrap="none" anchor="ctr"/>
            <a:lstStyle/>
            <a:p>
              <a:endParaRPr lang="en-US">
                <a:latin typeface="Century Schoolbook" pitchFamily="18" charset="0"/>
              </a:endParaRPr>
            </a:p>
          </p:txBody>
        </p:sp>
        <p:sp>
          <p:nvSpPr>
            <p:cNvPr id="116747" name="Oval 10"/>
            <p:cNvSpPr>
              <a:spLocks noChangeArrowheads="1"/>
            </p:cNvSpPr>
            <p:nvPr/>
          </p:nvSpPr>
          <p:spPr bwMode="auto">
            <a:xfrm flipV="1">
              <a:off x="723" y="172"/>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748" name="Oval 11"/>
            <p:cNvSpPr>
              <a:spLocks noChangeArrowheads="1"/>
            </p:cNvSpPr>
            <p:nvPr/>
          </p:nvSpPr>
          <p:spPr bwMode="auto">
            <a:xfrm flipV="1">
              <a:off x="723" y="60"/>
              <a:ext cx="89" cy="89"/>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749" name="Oval 12"/>
            <p:cNvSpPr>
              <a:spLocks noChangeArrowheads="1"/>
            </p:cNvSpPr>
            <p:nvPr/>
          </p:nvSpPr>
          <p:spPr bwMode="auto">
            <a:xfrm flipV="1">
              <a:off x="834" y="172"/>
              <a:ext cx="90" cy="89"/>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750" name="Oval 13"/>
            <p:cNvSpPr>
              <a:spLocks noChangeArrowheads="1"/>
            </p:cNvSpPr>
            <p:nvPr/>
          </p:nvSpPr>
          <p:spPr bwMode="auto">
            <a:xfrm flipV="1">
              <a:off x="834" y="60"/>
              <a:ext cx="90" cy="89"/>
            </a:xfrm>
            <a:prstGeom prst="ellipse">
              <a:avLst/>
            </a:prstGeom>
            <a:solidFill>
              <a:srgbClr val="FFDCF2"/>
            </a:solidFill>
            <a:ln w="9525">
              <a:noFill/>
              <a:round/>
              <a:headEnd/>
              <a:tailEnd/>
            </a:ln>
          </p:spPr>
          <p:txBody>
            <a:bodyPr wrap="none" anchor="ctr"/>
            <a:lstStyle/>
            <a:p>
              <a:endParaRPr lang="en-US">
                <a:latin typeface="Century Schoolbook" pitchFamily="18" charset="0"/>
              </a:endParaRPr>
            </a:p>
          </p:txBody>
        </p:sp>
        <p:sp>
          <p:nvSpPr>
            <p:cNvPr id="116751" name="Oval 14"/>
            <p:cNvSpPr>
              <a:spLocks noChangeArrowheads="1"/>
            </p:cNvSpPr>
            <p:nvPr/>
          </p:nvSpPr>
          <p:spPr bwMode="auto">
            <a:xfrm flipV="1">
              <a:off x="946" y="172"/>
              <a:ext cx="89"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752" name="Oval 15"/>
            <p:cNvSpPr>
              <a:spLocks noChangeArrowheads="1"/>
            </p:cNvSpPr>
            <p:nvPr/>
          </p:nvSpPr>
          <p:spPr bwMode="auto">
            <a:xfrm flipV="1">
              <a:off x="946" y="60"/>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753" name="Oval 16"/>
            <p:cNvSpPr>
              <a:spLocks noChangeArrowheads="1"/>
            </p:cNvSpPr>
            <p:nvPr/>
          </p:nvSpPr>
          <p:spPr bwMode="auto">
            <a:xfrm flipV="1">
              <a:off x="1058" y="172"/>
              <a:ext cx="89" cy="89"/>
            </a:xfrm>
            <a:prstGeom prst="ellipse">
              <a:avLst/>
            </a:prstGeom>
            <a:solidFill>
              <a:srgbClr val="A5AFD6"/>
            </a:solidFill>
            <a:ln w="9525">
              <a:noFill/>
              <a:round/>
              <a:headEnd/>
              <a:tailEnd/>
            </a:ln>
          </p:spPr>
          <p:txBody>
            <a:bodyPr wrap="none" anchor="ctr"/>
            <a:lstStyle/>
            <a:p>
              <a:endParaRPr lang="en-US">
                <a:latin typeface="Century Schoolbook" pitchFamily="18" charset="0"/>
              </a:endParaRPr>
            </a:p>
          </p:txBody>
        </p:sp>
        <p:sp>
          <p:nvSpPr>
            <p:cNvPr id="116754" name="Oval 17"/>
            <p:cNvSpPr>
              <a:spLocks noChangeArrowheads="1"/>
            </p:cNvSpPr>
            <p:nvPr/>
          </p:nvSpPr>
          <p:spPr bwMode="auto">
            <a:xfrm flipV="1">
              <a:off x="1058" y="60"/>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755" name="Oval 18"/>
            <p:cNvSpPr>
              <a:spLocks noChangeArrowheads="1"/>
            </p:cNvSpPr>
            <p:nvPr/>
          </p:nvSpPr>
          <p:spPr bwMode="auto">
            <a:xfrm flipV="1">
              <a:off x="1169" y="172"/>
              <a:ext cx="90" cy="89"/>
            </a:xfrm>
            <a:prstGeom prst="ellipse">
              <a:avLst/>
            </a:prstGeom>
            <a:solidFill>
              <a:srgbClr val="FFDCF2"/>
            </a:solidFill>
            <a:ln w="9525">
              <a:noFill/>
              <a:round/>
              <a:headEnd/>
              <a:tailEnd/>
            </a:ln>
          </p:spPr>
          <p:txBody>
            <a:bodyPr wrap="none" anchor="ctr"/>
            <a:lstStyle/>
            <a:p>
              <a:endParaRPr lang="en-US">
                <a:latin typeface="Century Schoolbook" pitchFamily="18" charset="0"/>
              </a:endParaRPr>
            </a:p>
          </p:txBody>
        </p:sp>
        <p:sp>
          <p:nvSpPr>
            <p:cNvPr id="116756" name="Oval 19"/>
            <p:cNvSpPr>
              <a:spLocks noChangeArrowheads="1"/>
            </p:cNvSpPr>
            <p:nvPr/>
          </p:nvSpPr>
          <p:spPr bwMode="auto">
            <a:xfrm flipV="1">
              <a:off x="1169" y="60"/>
              <a:ext cx="90"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757" name="Oval 20"/>
            <p:cNvSpPr>
              <a:spLocks noChangeArrowheads="1"/>
            </p:cNvSpPr>
            <p:nvPr/>
          </p:nvSpPr>
          <p:spPr bwMode="auto">
            <a:xfrm flipV="1">
              <a:off x="1281" y="172"/>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758" name="Oval 21"/>
            <p:cNvSpPr>
              <a:spLocks noChangeArrowheads="1"/>
            </p:cNvSpPr>
            <p:nvPr/>
          </p:nvSpPr>
          <p:spPr bwMode="auto">
            <a:xfrm flipV="1">
              <a:off x="1281" y="60"/>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759" name="Oval 22"/>
            <p:cNvSpPr>
              <a:spLocks noChangeArrowheads="1"/>
            </p:cNvSpPr>
            <p:nvPr/>
          </p:nvSpPr>
          <p:spPr bwMode="auto">
            <a:xfrm flipV="1">
              <a:off x="1392" y="172"/>
              <a:ext cx="89" cy="89"/>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760" name="Oval 23"/>
            <p:cNvSpPr>
              <a:spLocks noChangeArrowheads="1"/>
            </p:cNvSpPr>
            <p:nvPr/>
          </p:nvSpPr>
          <p:spPr bwMode="auto">
            <a:xfrm flipV="1">
              <a:off x="1392" y="60"/>
              <a:ext cx="89"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761" name="Oval 24"/>
            <p:cNvSpPr>
              <a:spLocks noChangeArrowheads="1"/>
            </p:cNvSpPr>
            <p:nvPr/>
          </p:nvSpPr>
          <p:spPr bwMode="auto">
            <a:xfrm flipV="1">
              <a:off x="1504" y="172"/>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762" name="Oval 25"/>
            <p:cNvSpPr>
              <a:spLocks noChangeArrowheads="1"/>
            </p:cNvSpPr>
            <p:nvPr/>
          </p:nvSpPr>
          <p:spPr bwMode="auto">
            <a:xfrm flipV="1">
              <a:off x="1504" y="60"/>
              <a:ext cx="89" cy="89"/>
            </a:xfrm>
            <a:prstGeom prst="ellipse">
              <a:avLst/>
            </a:prstGeom>
            <a:solidFill>
              <a:srgbClr val="A5AFD6"/>
            </a:solidFill>
            <a:ln w="9525">
              <a:noFill/>
              <a:round/>
              <a:headEnd/>
              <a:tailEnd/>
            </a:ln>
          </p:spPr>
          <p:txBody>
            <a:bodyPr wrap="none" anchor="ctr"/>
            <a:lstStyle/>
            <a:p>
              <a:endParaRPr lang="en-US">
                <a:latin typeface="Century Schoolbook" pitchFamily="18" charset="0"/>
              </a:endParaRPr>
            </a:p>
          </p:txBody>
        </p:sp>
        <p:sp>
          <p:nvSpPr>
            <p:cNvPr id="116763" name="Oval 26"/>
            <p:cNvSpPr>
              <a:spLocks noChangeArrowheads="1"/>
            </p:cNvSpPr>
            <p:nvPr/>
          </p:nvSpPr>
          <p:spPr bwMode="auto">
            <a:xfrm flipV="1">
              <a:off x="1615" y="172"/>
              <a:ext cx="90"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764" name="Oval 27"/>
            <p:cNvSpPr>
              <a:spLocks noChangeArrowheads="1"/>
            </p:cNvSpPr>
            <p:nvPr/>
          </p:nvSpPr>
          <p:spPr bwMode="auto">
            <a:xfrm flipV="1">
              <a:off x="1615" y="60"/>
              <a:ext cx="90" cy="89"/>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765" name="Oval 28"/>
            <p:cNvSpPr>
              <a:spLocks noChangeArrowheads="1"/>
            </p:cNvSpPr>
            <p:nvPr/>
          </p:nvSpPr>
          <p:spPr bwMode="auto">
            <a:xfrm flipV="1">
              <a:off x="1727" y="172"/>
              <a:ext cx="89"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766" name="Oval 29"/>
            <p:cNvSpPr>
              <a:spLocks noChangeArrowheads="1"/>
            </p:cNvSpPr>
            <p:nvPr/>
          </p:nvSpPr>
          <p:spPr bwMode="auto">
            <a:xfrm flipV="1">
              <a:off x="1727" y="60"/>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767" name="Oval 30"/>
            <p:cNvSpPr>
              <a:spLocks noChangeArrowheads="1"/>
            </p:cNvSpPr>
            <p:nvPr/>
          </p:nvSpPr>
          <p:spPr bwMode="auto">
            <a:xfrm flipV="1">
              <a:off x="1839" y="172"/>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768" name="Oval 31"/>
            <p:cNvSpPr>
              <a:spLocks noChangeArrowheads="1"/>
            </p:cNvSpPr>
            <p:nvPr/>
          </p:nvSpPr>
          <p:spPr bwMode="auto">
            <a:xfrm flipV="1">
              <a:off x="1839" y="60"/>
              <a:ext cx="89" cy="89"/>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769" name="Oval 32"/>
            <p:cNvSpPr>
              <a:spLocks noChangeArrowheads="1"/>
            </p:cNvSpPr>
            <p:nvPr/>
          </p:nvSpPr>
          <p:spPr bwMode="auto">
            <a:xfrm flipV="1">
              <a:off x="1950" y="172"/>
              <a:ext cx="90" cy="89"/>
            </a:xfrm>
            <a:prstGeom prst="ellipse">
              <a:avLst/>
            </a:prstGeom>
            <a:solidFill>
              <a:srgbClr val="FFDCF2"/>
            </a:solidFill>
            <a:ln w="9525">
              <a:noFill/>
              <a:round/>
              <a:headEnd/>
              <a:tailEnd/>
            </a:ln>
          </p:spPr>
          <p:txBody>
            <a:bodyPr wrap="none" anchor="ctr"/>
            <a:lstStyle/>
            <a:p>
              <a:endParaRPr lang="en-US">
                <a:latin typeface="Century Schoolbook" pitchFamily="18" charset="0"/>
              </a:endParaRPr>
            </a:p>
          </p:txBody>
        </p:sp>
        <p:sp>
          <p:nvSpPr>
            <p:cNvPr id="116770" name="Oval 33"/>
            <p:cNvSpPr>
              <a:spLocks noChangeArrowheads="1"/>
            </p:cNvSpPr>
            <p:nvPr/>
          </p:nvSpPr>
          <p:spPr bwMode="auto">
            <a:xfrm flipV="1">
              <a:off x="1950" y="60"/>
              <a:ext cx="90"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771" name="Oval 34"/>
            <p:cNvSpPr>
              <a:spLocks noChangeArrowheads="1"/>
            </p:cNvSpPr>
            <p:nvPr/>
          </p:nvSpPr>
          <p:spPr bwMode="auto">
            <a:xfrm flipV="1">
              <a:off x="2062" y="172"/>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772" name="Oval 35"/>
            <p:cNvSpPr>
              <a:spLocks noChangeArrowheads="1"/>
            </p:cNvSpPr>
            <p:nvPr/>
          </p:nvSpPr>
          <p:spPr bwMode="auto">
            <a:xfrm flipV="1">
              <a:off x="2062" y="60"/>
              <a:ext cx="89"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773" name="Oval 36"/>
            <p:cNvSpPr>
              <a:spLocks noChangeArrowheads="1"/>
            </p:cNvSpPr>
            <p:nvPr/>
          </p:nvSpPr>
          <p:spPr bwMode="auto">
            <a:xfrm flipV="1">
              <a:off x="2174" y="172"/>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774" name="Oval 37"/>
            <p:cNvSpPr>
              <a:spLocks noChangeArrowheads="1"/>
            </p:cNvSpPr>
            <p:nvPr/>
          </p:nvSpPr>
          <p:spPr bwMode="auto">
            <a:xfrm flipV="1">
              <a:off x="2174" y="60"/>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775" name="Oval 38"/>
            <p:cNvSpPr>
              <a:spLocks noChangeArrowheads="1"/>
            </p:cNvSpPr>
            <p:nvPr/>
          </p:nvSpPr>
          <p:spPr bwMode="auto">
            <a:xfrm flipV="1">
              <a:off x="2285" y="172"/>
              <a:ext cx="89"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776" name="Oval 39"/>
            <p:cNvSpPr>
              <a:spLocks noChangeArrowheads="1"/>
            </p:cNvSpPr>
            <p:nvPr/>
          </p:nvSpPr>
          <p:spPr bwMode="auto">
            <a:xfrm flipV="1">
              <a:off x="2285" y="60"/>
              <a:ext cx="89"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777" name="Oval 40"/>
            <p:cNvSpPr>
              <a:spLocks noChangeArrowheads="1"/>
            </p:cNvSpPr>
            <p:nvPr/>
          </p:nvSpPr>
          <p:spPr bwMode="auto">
            <a:xfrm flipV="1">
              <a:off x="2397" y="172"/>
              <a:ext cx="89" cy="89"/>
            </a:xfrm>
            <a:prstGeom prst="ellipse">
              <a:avLst/>
            </a:prstGeom>
            <a:solidFill>
              <a:srgbClr val="A5AFD6"/>
            </a:solidFill>
            <a:ln w="9525">
              <a:noFill/>
              <a:round/>
              <a:headEnd/>
              <a:tailEnd/>
            </a:ln>
          </p:spPr>
          <p:txBody>
            <a:bodyPr wrap="none" anchor="ctr"/>
            <a:lstStyle/>
            <a:p>
              <a:endParaRPr lang="en-US">
                <a:latin typeface="Century Schoolbook" pitchFamily="18" charset="0"/>
              </a:endParaRPr>
            </a:p>
          </p:txBody>
        </p:sp>
        <p:sp>
          <p:nvSpPr>
            <p:cNvPr id="116778" name="Oval 41"/>
            <p:cNvSpPr>
              <a:spLocks noChangeArrowheads="1"/>
            </p:cNvSpPr>
            <p:nvPr/>
          </p:nvSpPr>
          <p:spPr bwMode="auto">
            <a:xfrm flipV="1">
              <a:off x="2397" y="60"/>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779" name="Oval 42"/>
            <p:cNvSpPr>
              <a:spLocks noChangeArrowheads="1"/>
            </p:cNvSpPr>
            <p:nvPr/>
          </p:nvSpPr>
          <p:spPr bwMode="auto">
            <a:xfrm flipV="1">
              <a:off x="2508" y="172"/>
              <a:ext cx="90" cy="89"/>
            </a:xfrm>
            <a:prstGeom prst="ellipse">
              <a:avLst/>
            </a:prstGeom>
            <a:solidFill>
              <a:srgbClr val="FFDCF2"/>
            </a:solidFill>
            <a:ln w="9525">
              <a:noFill/>
              <a:round/>
              <a:headEnd/>
              <a:tailEnd/>
            </a:ln>
          </p:spPr>
          <p:txBody>
            <a:bodyPr wrap="none" anchor="ctr"/>
            <a:lstStyle/>
            <a:p>
              <a:endParaRPr lang="en-US">
                <a:latin typeface="Century Schoolbook" pitchFamily="18" charset="0"/>
              </a:endParaRPr>
            </a:p>
          </p:txBody>
        </p:sp>
        <p:sp>
          <p:nvSpPr>
            <p:cNvPr id="116780" name="Oval 43"/>
            <p:cNvSpPr>
              <a:spLocks noChangeArrowheads="1"/>
            </p:cNvSpPr>
            <p:nvPr/>
          </p:nvSpPr>
          <p:spPr bwMode="auto">
            <a:xfrm flipV="1">
              <a:off x="2508" y="60"/>
              <a:ext cx="90"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781" name="Oval 44"/>
            <p:cNvSpPr>
              <a:spLocks noChangeArrowheads="1"/>
            </p:cNvSpPr>
            <p:nvPr/>
          </p:nvSpPr>
          <p:spPr bwMode="auto">
            <a:xfrm flipV="1">
              <a:off x="2620" y="172"/>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782" name="Oval 45"/>
            <p:cNvSpPr>
              <a:spLocks noChangeArrowheads="1"/>
            </p:cNvSpPr>
            <p:nvPr/>
          </p:nvSpPr>
          <p:spPr bwMode="auto">
            <a:xfrm flipV="1">
              <a:off x="2620" y="60"/>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783" name="Oval 46"/>
            <p:cNvSpPr>
              <a:spLocks noChangeArrowheads="1"/>
            </p:cNvSpPr>
            <p:nvPr/>
          </p:nvSpPr>
          <p:spPr bwMode="auto">
            <a:xfrm flipV="1">
              <a:off x="2732" y="172"/>
              <a:ext cx="89" cy="89"/>
            </a:xfrm>
            <a:prstGeom prst="ellipse">
              <a:avLst/>
            </a:prstGeom>
            <a:solidFill>
              <a:srgbClr val="FFDCF2"/>
            </a:solidFill>
            <a:ln w="9525">
              <a:noFill/>
              <a:round/>
              <a:headEnd/>
              <a:tailEnd/>
            </a:ln>
          </p:spPr>
          <p:txBody>
            <a:bodyPr wrap="none" anchor="ctr"/>
            <a:lstStyle/>
            <a:p>
              <a:endParaRPr lang="en-US">
                <a:latin typeface="Century Schoolbook" pitchFamily="18" charset="0"/>
              </a:endParaRPr>
            </a:p>
          </p:txBody>
        </p:sp>
        <p:sp>
          <p:nvSpPr>
            <p:cNvPr id="116784" name="Oval 47"/>
            <p:cNvSpPr>
              <a:spLocks noChangeArrowheads="1"/>
            </p:cNvSpPr>
            <p:nvPr/>
          </p:nvSpPr>
          <p:spPr bwMode="auto">
            <a:xfrm flipV="1">
              <a:off x="2732" y="60"/>
              <a:ext cx="89" cy="89"/>
            </a:xfrm>
            <a:prstGeom prst="ellipse">
              <a:avLst/>
            </a:prstGeom>
            <a:solidFill>
              <a:srgbClr val="A5AFD6"/>
            </a:solidFill>
            <a:ln w="9525">
              <a:noFill/>
              <a:round/>
              <a:headEnd/>
              <a:tailEnd/>
            </a:ln>
          </p:spPr>
          <p:txBody>
            <a:bodyPr wrap="none" anchor="ctr"/>
            <a:lstStyle/>
            <a:p>
              <a:endParaRPr lang="en-US">
                <a:latin typeface="Century Schoolbook" pitchFamily="18" charset="0"/>
              </a:endParaRPr>
            </a:p>
          </p:txBody>
        </p:sp>
        <p:sp>
          <p:nvSpPr>
            <p:cNvPr id="116785" name="Oval 48"/>
            <p:cNvSpPr>
              <a:spLocks noChangeArrowheads="1"/>
            </p:cNvSpPr>
            <p:nvPr/>
          </p:nvSpPr>
          <p:spPr bwMode="auto">
            <a:xfrm flipV="1">
              <a:off x="2843" y="172"/>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786" name="Oval 49"/>
            <p:cNvSpPr>
              <a:spLocks noChangeArrowheads="1"/>
            </p:cNvSpPr>
            <p:nvPr/>
          </p:nvSpPr>
          <p:spPr bwMode="auto">
            <a:xfrm flipV="1">
              <a:off x="2843" y="60"/>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787" name="Oval 50"/>
            <p:cNvSpPr>
              <a:spLocks noChangeArrowheads="1"/>
            </p:cNvSpPr>
            <p:nvPr/>
          </p:nvSpPr>
          <p:spPr bwMode="auto">
            <a:xfrm flipV="1">
              <a:off x="2955" y="172"/>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788" name="Oval 51"/>
            <p:cNvSpPr>
              <a:spLocks noChangeArrowheads="1"/>
            </p:cNvSpPr>
            <p:nvPr/>
          </p:nvSpPr>
          <p:spPr bwMode="auto">
            <a:xfrm flipV="1">
              <a:off x="2955" y="60"/>
              <a:ext cx="89" cy="89"/>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789" name="Oval 52"/>
            <p:cNvSpPr>
              <a:spLocks noChangeArrowheads="1"/>
            </p:cNvSpPr>
            <p:nvPr/>
          </p:nvSpPr>
          <p:spPr bwMode="auto">
            <a:xfrm flipV="1">
              <a:off x="3066" y="172"/>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790" name="Oval 53"/>
            <p:cNvSpPr>
              <a:spLocks noChangeArrowheads="1"/>
            </p:cNvSpPr>
            <p:nvPr/>
          </p:nvSpPr>
          <p:spPr bwMode="auto">
            <a:xfrm flipV="1">
              <a:off x="3066" y="60"/>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791" name="Oval 54"/>
            <p:cNvSpPr>
              <a:spLocks noChangeArrowheads="1"/>
            </p:cNvSpPr>
            <p:nvPr/>
          </p:nvSpPr>
          <p:spPr bwMode="auto">
            <a:xfrm flipV="1">
              <a:off x="3178" y="172"/>
              <a:ext cx="89"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792" name="Oval 55"/>
            <p:cNvSpPr>
              <a:spLocks noChangeArrowheads="1"/>
            </p:cNvSpPr>
            <p:nvPr/>
          </p:nvSpPr>
          <p:spPr bwMode="auto">
            <a:xfrm flipV="1">
              <a:off x="3178" y="60"/>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793" name="Oval 56"/>
            <p:cNvSpPr>
              <a:spLocks noChangeArrowheads="1"/>
            </p:cNvSpPr>
            <p:nvPr/>
          </p:nvSpPr>
          <p:spPr bwMode="auto">
            <a:xfrm flipV="1">
              <a:off x="3289" y="172"/>
              <a:ext cx="90"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794" name="Oval 57"/>
            <p:cNvSpPr>
              <a:spLocks noChangeArrowheads="1"/>
            </p:cNvSpPr>
            <p:nvPr/>
          </p:nvSpPr>
          <p:spPr bwMode="auto">
            <a:xfrm flipV="1">
              <a:off x="3289" y="60"/>
              <a:ext cx="90" cy="89"/>
            </a:xfrm>
            <a:prstGeom prst="ellipse">
              <a:avLst/>
            </a:prstGeom>
            <a:solidFill>
              <a:srgbClr val="FFDCF2"/>
            </a:solidFill>
            <a:ln w="9525">
              <a:noFill/>
              <a:round/>
              <a:headEnd/>
              <a:tailEnd/>
            </a:ln>
          </p:spPr>
          <p:txBody>
            <a:bodyPr wrap="none" anchor="ctr"/>
            <a:lstStyle/>
            <a:p>
              <a:endParaRPr lang="en-US">
                <a:latin typeface="Century Schoolbook" pitchFamily="18" charset="0"/>
              </a:endParaRPr>
            </a:p>
          </p:txBody>
        </p:sp>
        <p:sp>
          <p:nvSpPr>
            <p:cNvPr id="116795" name="Oval 58"/>
            <p:cNvSpPr>
              <a:spLocks noChangeArrowheads="1"/>
            </p:cNvSpPr>
            <p:nvPr/>
          </p:nvSpPr>
          <p:spPr bwMode="auto">
            <a:xfrm flipV="1">
              <a:off x="3401" y="172"/>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796" name="Oval 59"/>
            <p:cNvSpPr>
              <a:spLocks noChangeArrowheads="1"/>
            </p:cNvSpPr>
            <p:nvPr/>
          </p:nvSpPr>
          <p:spPr bwMode="auto">
            <a:xfrm flipV="1">
              <a:off x="3401" y="60"/>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797" name="Oval 60"/>
            <p:cNvSpPr>
              <a:spLocks noChangeArrowheads="1"/>
            </p:cNvSpPr>
            <p:nvPr/>
          </p:nvSpPr>
          <p:spPr bwMode="auto">
            <a:xfrm flipV="1">
              <a:off x="3513" y="172"/>
              <a:ext cx="89" cy="89"/>
            </a:xfrm>
            <a:prstGeom prst="ellipse">
              <a:avLst/>
            </a:prstGeom>
            <a:solidFill>
              <a:srgbClr val="FFDCF2"/>
            </a:solidFill>
            <a:ln w="9525">
              <a:noFill/>
              <a:round/>
              <a:headEnd/>
              <a:tailEnd/>
            </a:ln>
          </p:spPr>
          <p:txBody>
            <a:bodyPr wrap="none" anchor="ctr"/>
            <a:lstStyle/>
            <a:p>
              <a:endParaRPr lang="en-US">
                <a:latin typeface="Century Schoolbook" pitchFamily="18" charset="0"/>
              </a:endParaRPr>
            </a:p>
          </p:txBody>
        </p:sp>
        <p:sp>
          <p:nvSpPr>
            <p:cNvPr id="116798" name="Oval 61"/>
            <p:cNvSpPr>
              <a:spLocks noChangeArrowheads="1"/>
            </p:cNvSpPr>
            <p:nvPr/>
          </p:nvSpPr>
          <p:spPr bwMode="auto">
            <a:xfrm flipV="1">
              <a:off x="3513" y="60"/>
              <a:ext cx="89" cy="89"/>
            </a:xfrm>
            <a:prstGeom prst="ellipse">
              <a:avLst/>
            </a:prstGeom>
            <a:solidFill>
              <a:srgbClr val="A5AFD6"/>
            </a:solidFill>
            <a:ln w="9525">
              <a:noFill/>
              <a:round/>
              <a:headEnd/>
              <a:tailEnd/>
            </a:ln>
          </p:spPr>
          <p:txBody>
            <a:bodyPr wrap="none" anchor="ctr"/>
            <a:lstStyle/>
            <a:p>
              <a:endParaRPr lang="en-US">
                <a:latin typeface="Century Schoolbook" pitchFamily="18" charset="0"/>
              </a:endParaRPr>
            </a:p>
          </p:txBody>
        </p:sp>
        <p:sp>
          <p:nvSpPr>
            <p:cNvPr id="116799" name="Oval 62"/>
            <p:cNvSpPr>
              <a:spLocks noChangeArrowheads="1"/>
            </p:cNvSpPr>
            <p:nvPr/>
          </p:nvSpPr>
          <p:spPr bwMode="auto">
            <a:xfrm flipV="1">
              <a:off x="3624" y="172"/>
              <a:ext cx="90"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800" name="Oval 63"/>
            <p:cNvSpPr>
              <a:spLocks noChangeArrowheads="1"/>
            </p:cNvSpPr>
            <p:nvPr/>
          </p:nvSpPr>
          <p:spPr bwMode="auto">
            <a:xfrm flipV="1">
              <a:off x="3624" y="60"/>
              <a:ext cx="90"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01" name="Oval 64"/>
            <p:cNvSpPr>
              <a:spLocks noChangeArrowheads="1"/>
            </p:cNvSpPr>
            <p:nvPr/>
          </p:nvSpPr>
          <p:spPr bwMode="auto">
            <a:xfrm flipV="1">
              <a:off x="3736" y="172"/>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02" name="Oval 65"/>
            <p:cNvSpPr>
              <a:spLocks noChangeArrowheads="1"/>
            </p:cNvSpPr>
            <p:nvPr/>
          </p:nvSpPr>
          <p:spPr bwMode="auto">
            <a:xfrm flipV="1">
              <a:off x="3736" y="60"/>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03" name="Oval 66"/>
            <p:cNvSpPr>
              <a:spLocks noChangeArrowheads="1"/>
            </p:cNvSpPr>
            <p:nvPr/>
          </p:nvSpPr>
          <p:spPr bwMode="auto">
            <a:xfrm flipV="1">
              <a:off x="3848" y="172"/>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04" name="Oval 67"/>
            <p:cNvSpPr>
              <a:spLocks noChangeArrowheads="1"/>
            </p:cNvSpPr>
            <p:nvPr/>
          </p:nvSpPr>
          <p:spPr bwMode="auto">
            <a:xfrm flipV="1">
              <a:off x="3848" y="60"/>
              <a:ext cx="89" cy="89"/>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805" name="Oval 68"/>
            <p:cNvSpPr>
              <a:spLocks noChangeArrowheads="1"/>
            </p:cNvSpPr>
            <p:nvPr/>
          </p:nvSpPr>
          <p:spPr bwMode="auto">
            <a:xfrm flipV="1">
              <a:off x="3959" y="172"/>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06" name="Oval 69"/>
            <p:cNvSpPr>
              <a:spLocks noChangeArrowheads="1"/>
            </p:cNvSpPr>
            <p:nvPr/>
          </p:nvSpPr>
          <p:spPr bwMode="auto">
            <a:xfrm flipV="1">
              <a:off x="3959" y="60"/>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807" name="Oval 70"/>
            <p:cNvSpPr>
              <a:spLocks noChangeArrowheads="1"/>
            </p:cNvSpPr>
            <p:nvPr/>
          </p:nvSpPr>
          <p:spPr bwMode="auto">
            <a:xfrm flipV="1">
              <a:off x="4070" y="172"/>
              <a:ext cx="90"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808" name="Oval 71"/>
            <p:cNvSpPr>
              <a:spLocks noChangeArrowheads="1"/>
            </p:cNvSpPr>
            <p:nvPr/>
          </p:nvSpPr>
          <p:spPr bwMode="auto">
            <a:xfrm flipV="1">
              <a:off x="4070" y="60"/>
              <a:ext cx="90"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09" name="Oval 72"/>
            <p:cNvSpPr>
              <a:spLocks noChangeArrowheads="1"/>
            </p:cNvSpPr>
            <p:nvPr/>
          </p:nvSpPr>
          <p:spPr bwMode="auto">
            <a:xfrm flipV="1">
              <a:off x="4182" y="172"/>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10" name="Oval 73"/>
            <p:cNvSpPr>
              <a:spLocks noChangeArrowheads="1"/>
            </p:cNvSpPr>
            <p:nvPr/>
          </p:nvSpPr>
          <p:spPr bwMode="auto">
            <a:xfrm flipV="1">
              <a:off x="4182" y="60"/>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11" name="Oval 74"/>
            <p:cNvSpPr>
              <a:spLocks noChangeArrowheads="1"/>
            </p:cNvSpPr>
            <p:nvPr/>
          </p:nvSpPr>
          <p:spPr bwMode="auto">
            <a:xfrm flipV="1">
              <a:off x="4294" y="172"/>
              <a:ext cx="89" cy="89"/>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812" name="Oval 75"/>
            <p:cNvSpPr>
              <a:spLocks noChangeArrowheads="1"/>
            </p:cNvSpPr>
            <p:nvPr/>
          </p:nvSpPr>
          <p:spPr bwMode="auto">
            <a:xfrm flipV="1">
              <a:off x="4294" y="60"/>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13" name="Oval 76"/>
            <p:cNvSpPr>
              <a:spLocks noChangeArrowheads="1"/>
            </p:cNvSpPr>
            <p:nvPr/>
          </p:nvSpPr>
          <p:spPr bwMode="auto">
            <a:xfrm flipV="1">
              <a:off x="4405" y="172"/>
              <a:ext cx="90"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14" name="Oval 77"/>
            <p:cNvSpPr>
              <a:spLocks noChangeArrowheads="1"/>
            </p:cNvSpPr>
            <p:nvPr/>
          </p:nvSpPr>
          <p:spPr bwMode="auto">
            <a:xfrm flipV="1">
              <a:off x="4405" y="60"/>
              <a:ext cx="90"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15" name="Oval 78"/>
            <p:cNvSpPr>
              <a:spLocks noChangeArrowheads="1"/>
            </p:cNvSpPr>
            <p:nvPr/>
          </p:nvSpPr>
          <p:spPr bwMode="auto">
            <a:xfrm flipV="1">
              <a:off x="4517" y="172"/>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16" name="Oval 79"/>
            <p:cNvSpPr>
              <a:spLocks noChangeArrowheads="1"/>
            </p:cNvSpPr>
            <p:nvPr/>
          </p:nvSpPr>
          <p:spPr bwMode="auto">
            <a:xfrm flipV="1">
              <a:off x="4517" y="60"/>
              <a:ext cx="89" cy="89"/>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817" name="Oval 80"/>
            <p:cNvSpPr>
              <a:spLocks noChangeArrowheads="1"/>
            </p:cNvSpPr>
            <p:nvPr/>
          </p:nvSpPr>
          <p:spPr bwMode="auto">
            <a:xfrm flipV="1">
              <a:off x="4629" y="172"/>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818" name="Oval 81"/>
            <p:cNvSpPr>
              <a:spLocks noChangeArrowheads="1"/>
            </p:cNvSpPr>
            <p:nvPr/>
          </p:nvSpPr>
          <p:spPr bwMode="auto">
            <a:xfrm flipV="1">
              <a:off x="4629" y="60"/>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19" name="Oval 82"/>
            <p:cNvSpPr>
              <a:spLocks noChangeArrowheads="1"/>
            </p:cNvSpPr>
            <p:nvPr/>
          </p:nvSpPr>
          <p:spPr bwMode="auto">
            <a:xfrm flipV="1">
              <a:off x="4740" y="172"/>
              <a:ext cx="90"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20" name="Oval 83"/>
            <p:cNvSpPr>
              <a:spLocks noChangeArrowheads="1"/>
            </p:cNvSpPr>
            <p:nvPr/>
          </p:nvSpPr>
          <p:spPr bwMode="auto">
            <a:xfrm flipV="1">
              <a:off x="4740" y="60"/>
              <a:ext cx="90"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21" name="Oval 84"/>
            <p:cNvSpPr>
              <a:spLocks noChangeArrowheads="1"/>
            </p:cNvSpPr>
            <p:nvPr/>
          </p:nvSpPr>
          <p:spPr bwMode="auto">
            <a:xfrm flipV="1">
              <a:off x="4852" y="172"/>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22" name="Oval 85"/>
            <p:cNvSpPr>
              <a:spLocks noChangeArrowheads="1"/>
            </p:cNvSpPr>
            <p:nvPr/>
          </p:nvSpPr>
          <p:spPr bwMode="auto">
            <a:xfrm flipV="1">
              <a:off x="4852" y="60"/>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23" name="Oval 86"/>
            <p:cNvSpPr>
              <a:spLocks noChangeArrowheads="1"/>
            </p:cNvSpPr>
            <p:nvPr/>
          </p:nvSpPr>
          <p:spPr bwMode="auto">
            <a:xfrm rot="16200000" flipV="1">
              <a:off x="388" y="295"/>
              <a:ext cx="89" cy="89"/>
            </a:xfrm>
            <a:prstGeom prst="ellipse">
              <a:avLst/>
            </a:prstGeom>
            <a:solidFill>
              <a:srgbClr val="A5AFD6"/>
            </a:solidFill>
            <a:ln w="9525">
              <a:noFill/>
              <a:round/>
              <a:headEnd/>
              <a:tailEnd/>
            </a:ln>
          </p:spPr>
          <p:txBody>
            <a:bodyPr wrap="none" anchor="ctr"/>
            <a:lstStyle/>
            <a:p>
              <a:endParaRPr lang="en-US">
                <a:latin typeface="Century Schoolbook" pitchFamily="18" charset="0"/>
              </a:endParaRPr>
            </a:p>
          </p:txBody>
        </p:sp>
        <p:sp>
          <p:nvSpPr>
            <p:cNvPr id="116824" name="Oval 87"/>
            <p:cNvSpPr>
              <a:spLocks noChangeArrowheads="1"/>
            </p:cNvSpPr>
            <p:nvPr/>
          </p:nvSpPr>
          <p:spPr bwMode="auto">
            <a:xfrm rot="16200000" flipV="1">
              <a:off x="500" y="295"/>
              <a:ext cx="89"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825" name="Oval 88"/>
            <p:cNvSpPr>
              <a:spLocks noChangeArrowheads="1"/>
            </p:cNvSpPr>
            <p:nvPr/>
          </p:nvSpPr>
          <p:spPr bwMode="auto">
            <a:xfrm rot="16200000" flipV="1">
              <a:off x="611" y="295"/>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826" name="Oval 89"/>
            <p:cNvSpPr>
              <a:spLocks noChangeArrowheads="1"/>
            </p:cNvSpPr>
            <p:nvPr/>
          </p:nvSpPr>
          <p:spPr bwMode="auto">
            <a:xfrm rot="16200000" flipV="1">
              <a:off x="723" y="295"/>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827" name="Oval 90"/>
            <p:cNvSpPr>
              <a:spLocks noChangeArrowheads="1"/>
            </p:cNvSpPr>
            <p:nvPr/>
          </p:nvSpPr>
          <p:spPr bwMode="auto">
            <a:xfrm rot="16200000" flipV="1">
              <a:off x="834" y="295"/>
              <a:ext cx="89" cy="90"/>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828" name="Oval 91"/>
            <p:cNvSpPr>
              <a:spLocks noChangeArrowheads="1"/>
            </p:cNvSpPr>
            <p:nvPr/>
          </p:nvSpPr>
          <p:spPr bwMode="auto">
            <a:xfrm rot="16200000" flipV="1">
              <a:off x="946" y="295"/>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829" name="Oval 92"/>
            <p:cNvSpPr>
              <a:spLocks noChangeArrowheads="1"/>
            </p:cNvSpPr>
            <p:nvPr/>
          </p:nvSpPr>
          <p:spPr bwMode="auto">
            <a:xfrm rot="16200000" flipV="1">
              <a:off x="1058" y="295"/>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830" name="Oval 93"/>
            <p:cNvSpPr>
              <a:spLocks noChangeArrowheads="1"/>
            </p:cNvSpPr>
            <p:nvPr/>
          </p:nvSpPr>
          <p:spPr bwMode="auto">
            <a:xfrm rot="16200000" flipV="1">
              <a:off x="1169" y="295"/>
              <a:ext cx="89" cy="90"/>
            </a:xfrm>
            <a:prstGeom prst="ellipse">
              <a:avLst/>
            </a:prstGeom>
            <a:solidFill>
              <a:srgbClr val="FFDCF2"/>
            </a:solidFill>
            <a:ln w="9525">
              <a:noFill/>
              <a:round/>
              <a:headEnd/>
              <a:tailEnd/>
            </a:ln>
          </p:spPr>
          <p:txBody>
            <a:bodyPr wrap="none" anchor="ctr"/>
            <a:lstStyle/>
            <a:p>
              <a:endParaRPr lang="en-US">
                <a:latin typeface="Century Schoolbook" pitchFamily="18" charset="0"/>
              </a:endParaRPr>
            </a:p>
          </p:txBody>
        </p:sp>
        <p:sp>
          <p:nvSpPr>
            <p:cNvPr id="116831" name="Oval 94"/>
            <p:cNvSpPr>
              <a:spLocks noChangeArrowheads="1"/>
            </p:cNvSpPr>
            <p:nvPr/>
          </p:nvSpPr>
          <p:spPr bwMode="auto">
            <a:xfrm rot="16200000" flipV="1">
              <a:off x="1281" y="295"/>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32" name="Oval 95"/>
            <p:cNvSpPr>
              <a:spLocks noChangeArrowheads="1"/>
            </p:cNvSpPr>
            <p:nvPr/>
          </p:nvSpPr>
          <p:spPr bwMode="auto">
            <a:xfrm rot="16200000" flipV="1">
              <a:off x="1392" y="295"/>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833" name="Oval 96"/>
            <p:cNvSpPr>
              <a:spLocks noChangeArrowheads="1"/>
            </p:cNvSpPr>
            <p:nvPr/>
          </p:nvSpPr>
          <p:spPr bwMode="auto">
            <a:xfrm rot="16200000" flipV="1">
              <a:off x="1504" y="295"/>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834" name="Oval 97"/>
            <p:cNvSpPr>
              <a:spLocks noChangeArrowheads="1"/>
            </p:cNvSpPr>
            <p:nvPr/>
          </p:nvSpPr>
          <p:spPr bwMode="auto">
            <a:xfrm rot="16200000" flipV="1">
              <a:off x="1615" y="295"/>
              <a:ext cx="89" cy="90"/>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835" name="Oval 98"/>
            <p:cNvSpPr>
              <a:spLocks noChangeArrowheads="1"/>
            </p:cNvSpPr>
            <p:nvPr/>
          </p:nvSpPr>
          <p:spPr bwMode="auto">
            <a:xfrm rot="16200000" flipV="1">
              <a:off x="1727" y="295"/>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836" name="Oval 99"/>
            <p:cNvSpPr>
              <a:spLocks noChangeArrowheads="1"/>
            </p:cNvSpPr>
            <p:nvPr/>
          </p:nvSpPr>
          <p:spPr bwMode="auto">
            <a:xfrm rot="16200000" flipV="1">
              <a:off x="1839" y="295"/>
              <a:ext cx="89" cy="89"/>
            </a:xfrm>
            <a:prstGeom prst="ellipse">
              <a:avLst/>
            </a:prstGeom>
            <a:solidFill>
              <a:srgbClr val="A5AFD6"/>
            </a:solidFill>
            <a:ln w="9525">
              <a:noFill/>
              <a:round/>
              <a:headEnd/>
              <a:tailEnd/>
            </a:ln>
          </p:spPr>
          <p:txBody>
            <a:bodyPr wrap="none" anchor="ctr"/>
            <a:lstStyle/>
            <a:p>
              <a:endParaRPr lang="en-US">
                <a:latin typeface="Century Schoolbook" pitchFamily="18" charset="0"/>
              </a:endParaRPr>
            </a:p>
          </p:txBody>
        </p:sp>
        <p:sp>
          <p:nvSpPr>
            <p:cNvPr id="116837" name="Oval 100"/>
            <p:cNvSpPr>
              <a:spLocks noChangeArrowheads="1"/>
            </p:cNvSpPr>
            <p:nvPr/>
          </p:nvSpPr>
          <p:spPr bwMode="auto">
            <a:xfrm rot="16200000" flipV="1">
              <a:off x="1950" y="295"/>
              <a:ext cx="89" cy="90"/>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838" name="Oval 101"/>
            <p:cNvSpPr>
              <a:spLocks noChangeArrowheads="1"/>
            </p:cNvSpPr>
            <p:nvPr/>
          </p:nvSpPr>
          <p:spPr bwMode="auto">
            <a:xfrm rot="16200000" flipV="1">
              <a:off x="2062" y="295"/>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39" name="Oval 102"/>
            <p:cNvSpPr>
              <a:spLocks noChangeArrowheads="1"/>
            </p:cNvSpPr>
            <p:nvPr/>
          </p:nvSpPr>
          <p:spPr bwMode="auto">
            <a:xfrm rot="16200000" flipV="1">
              <a:off x="2174" y="295"/>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840" name="Oval 103"/>
            <p:cNvSpPr>
              <a:spLocks noChangeArrowheads="1"/>
            </p:cNvSpPr>
            <p:nvPr/>
          </p:nvSpPr>
          <p:spPr bwMode="auto">
            <a:xfrm rot="16200000" flipV="1">
              <a:off x="2285" y="295"/>
              <a:ext cx="89"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841" name="Oval 104"/>
            <p:cNvSpPr>
              <a:spLocks noChangeArrowheads="1"/>
            </p:cNvSpPr>
            <p:nvPr/>
          </p:nvSpPr>
          <p:spPr bwMode="auto">
            <a:xfrm rot="16200000" flipV="1">
              <a:off x="2397" y="295"/>
              <a:ext cx="89" cy="89"/>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842" name="Oval 105"/>
            <p:cNvSpPr>
              <a:spLocks noChangeArrowheads="1"/>
            </p:cNvSpPr>
            <p:nvPr/>
          </p:nvSpPr>
          <p:spPr bwMode="auto">
            <a:xfrm rot="16200000" flipV="1">
              <a:off x="2508" y="295"/>
              <a:ext cx="89" cy="90"/>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43" name="Oval 106"/>
            <p:cNvSpPr>
              <a:spLocks noChangeArrowheads="1"/>
            </p:cNvSpPr>
            <p:nvPr/>
          </p:nvSpPr>
          <p:spPr bwMode="auto">
            <a:xfrm rot="16200000" flipV="1">
              <a:off x="2620" y="295"/>
              <a:ext cx="89"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844" name="Oval 107"/>
            <p:cNvSpPr>
              <a:spLocks noChangeArrowheads="1"/>
            </p:cNvSpPr>
            <p:nvPr/>
          </p:nvSpPr>
          <p:spPr bwMode="auto">
            <a:xfrm rot="16200000" flipV="1">
              <a:off x="2732" y="295"/>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845" name="Oval 108"/>
            <p:cNvSpPr>
              <a:spLocks noChangeArrowheads="1"/>
            </p:cNvSpPr>
            <p:nvPr/>
          </p:nvSpPr>
          <p:spPr bwMode="auto">
            <a:xfrm rot="16200000" flipV="1">
              <a:off x="2843" y="295"/>
              <a:ext cx="89"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846" name="Oval 109"/>
            <p:cNvSpPr>
              <a:spLocks noChangeArrowheads="1"/>
            </p:cNvSpPr>
            <p:nvPr/>
          </p:nvSpPr>
          <p:spPr bwMode="auto">
            <a:xfrm rot="16200000" flipV="1">
              <a:off x="2955" y="295"/>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47" name="Oval 110"/>
            <p:cNvSpPr>
              <a:spLocks noChangeArrowheads="1"/>
            </p:cNvSpPr>
            <p:nvPr/>
          </p:nvSpPr>
          <p:spPr bwMode="auto">
            <a:xfrm rot="16200000" flipV="1">
              <a:off x="3066" y="295"/>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848" name="Oval 111"/>
            <p:cNvSpPr>
              <a:spLocks noChangeArrowheads="1"/>
            </p:cNvSpPr>
            <p:nvPr/>
          </p:nvSpPr>
          <p:spPr bwMode="auto">
            <a:xfrm rot="16200000" flipV="1">
              <a:off x="3178" y="295"/>
              <a:ext cx="89" cy="89"/>
            </a:xfrm>
            <a:prstGeom prst="ellipse">
              <a:avLst/>
            </a:prstGeom>
            <a:solidFill>
              <a:srgbClr val="A5AFD6"/>
            </a:solidFill>
            <a:ln w="9525">
              <a:noFill/>
              <a:round/>
              <a:headEnd/>
              <a:tailEnd/>
            </a:ln>
          </p:spPr>
          <p:txBody>
            <a:bodyPr wrap="none" anchor="ctr"/>
            <a:lstStyle/>
            <a:p>
              <a:endParaRPr lang="en-US">
                <a:latin typeface="Century Schoolbook" pitchFamily="18" charset="0"/>
              </a:endParaRPr>
            </a:p>
          </p:txBody>
        </p:sp>
        <p:sp>
          <p:nvSpPr>
            <p:cNvPr id="116849" name="Oval 112"/>
            <p:cNvSpPr>
              <a:spLocks noChangeArrowheads="1"/>
            </p:cNvSpPr>
            <p:nvPr/>
          </p:nvSpPr>
          <p:spPr bwMode="auto">
            <a:xfrm rot="16200000" flipV="1">
              <a:off x="3289" y="295"/>
              <a:ext cx="89" cy="90"/>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850" name="Oval 113"/>
            <p:cNvSpPr>
              <a:spLocks noChangeArrowheads="1"/>
            </p:cNvSpPr>
            <p:nvPr/>
          </p:nvSpPr>
          <p:spPr bwMode="auto">
            <a:xfrm rot="16200000" flipV="1">
              <a:off x="3401" y="295"/>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51" name="Oval 114"/>
            <p:cNvSpPr>
              <a:spLocks noChangeArrowheads="1"/>
            </p:cNvSpPr>
            <p:nvPr/>
          </p:nvSpPr>
          <p:spPr bwMode="auto">
            <a:xfrm rot="16200000" flipV="1">
              <a:off x="3513" y="295"/>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52" name="Oval 115"/>
            <p:cNvSpPr>
              <a:spLocks noChangeArrowheads="1"/>
            </p:cNvSpPr>
            <p:nvPr/>
          </p:nvSpPr>
          <p:spPr bwMode="auto">
            <a:xfrm rot="16200000" flipV="1">
              <a:off x="3624" y="295"/>
              <a:ext cx="89" cy="90"/>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53" name="Oval 116"/>
            <p:cNvSpPr>
              <a:spLocks noChangeArrowheads="1"/>
            </p:cNvSpPr>
            <p:nvPr/>
          </p:nvSpPr>
          <p:spPr bwMode="auto">
            <a:xfrm rot="16200000" flipV="1">
              <a:off x="3736" y="295"/>
              <a:ext cx="89"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854" name="Oval 117"/>
            <p:cNvSpPr>
              <a:spLocks noChangeArrowheads="1"/>
            </p:cNvSpPr>
            <p:nvPr/>
          </p:nvSpPr>
          <p:spPr bwMode="auto">
            <a:xfrm rot="16200000" flipV="1">
              <a:off x="3848" y="295"/>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855" name="Oval 118"/>
            <p:cNvSpPr>
              <a:spLocks noChangeArrowheads="1"/>
            </p:cNvSpPr>
            <p:nvPr/>
          </p:nvSpPr>
          <p:spPr bwMode="auto">
            <a:xfrm rot="16200000" flipV="1">
              <a:off x="3959" y="295"/>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56" name="Oval 119"/>
            <p:cNvSpPr>
              <a:spLocks noChangeArrowheads="1"/>
            </p:cNvSpPr>
            <p:nvPr/>
          </p:nvSpPr>
          <p:spPr bwMode="auto">
            <a:xfrm rot="16200000" flipV="1">
              <a:off x="4070" y="295"/>
              <a:ext cx="89" cy="90"/>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57" name="Oval 120"/>
            <p:cNvSpPr>
              <a:spLocks noChangeArrowheads="1"/>
            </p:cNvSpPr>
            <p:nvPr/>
          </p:nvSpPr>
          <p:spPr bwMode="auto">
            <a:xfrm rot="16200000" flipV="1">
              <a:off x="4182" y="295"/>
              <a:ext cx="89" cy="89"/>
            </a:xfrm>
            <a:prstGeom prst="ellipse">
              <a:avLst/>
            </a:prstGeom>
            <a:solidFill>
              <a:srgbClr val="A5AFD6"/>
            </a:solidFill>
            <a:ln w="9525">
              <a:noFill/>
              <a:round/>
              <a:headEnd/>
              <a:tailEnd/>
            </a:ln>
          </p:spPr>
          <p:txBody>
            <a:bodyPr wrap="none" anchor="ctr"/>
            <a:lstStyle/>
            <a:p>
              <a:endParaRPr lang="en-US">
                <a:latin typeface="Century Schoolbook" pitchFamily="18" charset="0"/>
              </a:endParaRPr>
            </a:p>
          </p:txBody>
        </p:sp>
        <p:sp>
          <p:nvSpPr>
            <p:cNvPr id="116858" name="Oval 121"/>
            <p:cNvSpPr>
              <a:spLocks noChangeArrowheads="1"/>
            </p:cNvSpPr>
            <p:nvPr/>
          </p:nvSpPr>
          <p:spPr bwMode="auto">
            <a:xfrm rot="16200000" flipV="1">
              <a:off x="4294" y="295"/>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59" name="Oval 122"/>
            <p:cNvSpPr>
              <a:spLocks noChangeArrowheads="1"/>
            </p:cNvSpPr>
            <p:nvPr/>
          </p:nvSpPr>
          <p:spPr bwMode="auto">
            <a:xfrm rot="16200000" flipV="1">
              <a:off x="4405" y="295"/>
              <a:ext cx="89" cy="90"/>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860" name="Oval 123"/>
            <p:cNvSpPr>
              <a:spLocks noChangeArrowheads="1"/>
            </p:cNvSpPr>
            <p:nvPr/>
          </p:nvSpPr>
          <p:spPr bwMode="auto">
            <a:xfrm rot="16200000" flipV="1">
              <a:off x="4517" y="295"/>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61" name="Oval 124"/>
            <p:cNvSpPr>
              <a:spLocks noChangeArrowheads="1"/>
            </p:cNvSpPr>
            <p:nvPr/>
          </p:nvSpPr>
          <p:spPr bwMode="auto">
            <a:xfrm rot="16200000" flipV="1">
              <a:off x="4629" y="295"/>
              <a:ext cx="89" cy="89"/>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62" name="Oval 125"/>
            <p:cNvSpPr>
              <a:spLocks noChangeArrowheads="1"/>
            </p:cNvSpPr>
            <p:nvPr/>
          </p:nvSpPr>
          <p:spPr bwMode="auto">
            <a:xfrm rot="16200000" flipV="1">
              <a:off x="4740" y="295"/>
              <a:ext cx="89" cy="90"/>
            </a:xfrm>
            <a:prstGeom prst="ellipse">
              <a:avLst/>
            </a:prstGeom>
            <a:solidFill>
              <a:schemeClr val="bg1"/>
            </a:solidFill>
            <a:ln w="9525">
              <a:noFill/>
              <a:round/>
              <a:headEnd/>
              <a:tailEnd/>
            </a:ln>
          </p:spPr>
          <p:txBody>
            <a:bodyPr wrap="none" anchor="ctr"/>
            <a:lstStyle/>
            <a:p>
              <a:endParaRPr lang="en-US">
                <a:latin typeface="Century Schoolbook" pitchFamily="18" charset="0"/>
              </a:endParaRPr>
            </a:p>
          </p:txBody>
        </p:sp>
        <p:sp>
          <p:nvSpPr>
            <p:cNvPr id="116863" name="Oval 126"/>
            <p:cNvSpPr>
              <a:spLocks noChangeArrowheads="1"/>
            </p:cNvSpPr>
            <p:nvPr/>
          </p:nvSpPr>
          <p:spPr bwMode="auto">
            <a:xfrm rot="16200000" flipV="1">
              <a:off x="4852" y="295"/>
              <a:ext cx="89" cy="89"/>
            </a:xfrm>
            <a:prstGeom prst="ellipse">
              <a:avLst/>
            </a:prstGeom>
            <a:solidFill>
              <a:srgbClr val="FFDCF2"/>
            </a:solidFill>
            <a:ln w="9525">
              <a:noFill/>
              <a:round/>
              <a:headEnd/>
              <a:tailEnd/>
            </a:ln>
          </p:spPr>
          <p:txBody>
            <a:bodyPr wrap="none" anchor="ctr"/>
            <a:lstStyle/>
            <a:p>
              <a:endParaRPr lang="en-US">
                <a:latin typeface="Century Schoolbook" pitchFamily="18" charset="0"/>
              </a:endParaRPr>
            </a:p>
          </p:txBody>
        </p:sp>
        <p:sp>
          <p:nvSpPr>
            <p:cNvPr id="116864" name="Oval 127"/>
            <p:cNvSpPr>
              <a:spLocks noChangeArrowheads="1"/>
            </p:cNvSpPr>
            <p:nvPr/>
          </p:nvSpPr>
          <p:spPr bwMode="auto">
            <a:xfrm flipV="1">
              <a:off x="53" y="172"/>
              <a:ext cx="90" cy="89"/>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865" name="Oval 128"/>
            <p:cNvSpPr>
              <a:spLocks noChangeArrowheads="1"/>
            </p:cNvSpPr>
            <p:nvPr/>
          </p:nvSpPr>
          <p:spPr bwMode="auto">
            <a:xfrm flipV="1">
              <a:off x="53" y="60"/>
              <a:ext cx="90" cy="89"/>
            </a:xfrm>
            <a:prstGeom prst="ellipse">
              <a:avLst/>
            </a:prstGeom>
            <a:solidFill>
              <a:srgbClr val="FFDCF2"/>
            </a:solidFill>
            <a:ln w="9525">
              <a:noFill/>
              <a:round/>
              <a:headEnd/>
              <a:tailEnd/>
            </a:ln>
          </p:spPr>
          <p:txBody>
            <a:bodyPr wrap="none" anchor="ctr"/>
            <a:lstStyle/>
            <a:p>
              <a:endParaRPr lang="en-US">
                <a:latin typeface="Century Schoolbook" pitchFamily="18" charset="0"/>
              </a:endParaRPr>
            </a:p>
          </p:txBody>
        </p:sp>
        <p:sp>
          <p:nvSpPr>
            <p:cNvPr id="116866" name="Oval 129"/>
            <p:cNvSpPr>
              <a:spLocks noChangeArrowheads="1"/>
            </p:cNvSpPr>
            <p:nvPr/>
          </p:nvSpPr>
          <p:spPr bwMode="auto">
            <a:xfrm flipV="1">
              <a:off x="165" y="172"/>
              <a:ext cx="89" cy="89"/>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867" name="Oval 130"/>
            <p:cNvSpPr>
              <a:spLocks noChangeArrowheads="1"/>
            </p:cNvSpPr>
            <p:nvPr/>
          </p:nvSpPr>
          <p:spPr bwMode="auto">
            <a:xfrm flipV="1">
              <a:off x="165" y="60"/>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868" name="Oval 131"/>
            <p:cNvSpPr>
              <a:spLocks noChangeArrowheads="1"/>
            </p:cNvSpPr>
            <p:nvPr/>
          </p:nvSpPr>
          <p:spPr bwMode="auto">
            <a:xfrm flipV="1">
              <a:off x="277" y="172"/>
              <a:ext cx="89" cy="89"/>
            </a:xfrm>
            <a:prstGeom prst="ellipse">
              <a:avLst/>
            </a:prstGeom>
            <a:solidFill>
              <a:srgbClr val="A5AFD6"/>
            </a:solidFill>
            <a:ln w="9525">
              <a:noFill/>
              <a:round/>
              <a:headEnd/>
              <a:tailEnd/>
            </a:ln>
          </p:spPr>
          <p:txBody>
            <a:bodyPr wrap="none" anchor="ctr"/>
            <a:lstStyle/>
            <a:p>
              <a:endParaRPr lang="en-US">
                <a:latin typeface="Century Schoolbook" pitchFamily="18" charset="0"/>
              </a:endParaRPr>
            </a:p>
          </p:txBody>
        </p:sp>
        <p:sp>
          <p:nvSpPr>
            <p:cNvPr id="116869" name="Oval 132"/>
            <p:cNvSpPr>
              <a:spLocks noChangeArrowheads="1"/>
            </p:cNvSpPr>
            <p:nvPr/>
          </p:nvSpPr>
          <p:spPr bwMode="auto">
            <a:xfrm flipV="1">
              <a:off x="277" y="60"/>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870" name="Oval 133"/>
            <p:cNvSpPr>
              <a:spLocks noChangeArrowheads="1"/>
            </p:cNvSpPr>
            <p:nvPr/>
          </p:nvSpPr>
          <p:spPr bwMode="auto">
            <a:xfrm rot="16200000" flipV="1">
              <a:off x="53" y="295"/>
              <a:ext cx="89" cy="90"/>
            </a:xfrm>
            <a:prstGeom prst="ellipse">
              <a:avLst/>
            </a:prstGeom>
            <a:solidFill>
              <a:srgbClr val="FFDED6"/>
            </a:solidFill>
            <a:ln w="9525">
              <a:noFill/>
              <a:round/>
              <a:headEnd/>
              <a:tailEnd/>
            </a:ln>
          </p:spPr>
          <p:txBody>
            <a:bodyPr wrap="none" anchor="ctr"/>
            <a:lstStyle/>
            <a:p>
              <a:endParaRPr lang="en-US">
                <a:latin typeface="Century Schoolbook" pitchFamily="18" charset="0"/>
              </a:endParaRPr>
            </a:p>
          </p:txBody>
        </p:sp>
        <p:sp>
          <p:nvSpPr>
            <p:cNvPr id="116871" name="Oval 134"/>
            <p:cNvSpPr>
              <a:spLocks noChangeArrowheads="1"/>
            </p:cNvSpPr>
            <p:nvPr/>
          </p:nvSpPr>
          <p:spPr bwMode="auto">
            <a:xfrm rot="16200000" flipV="1">
              <a:off x="165" y="295"/>
              <a:ext cx="89" cy="89"/>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872" name="Oval 135"/>
            <p:cNvSpPr>
              <a:spLocks noChangeArrowheads="1"/>
            </p:cNvSpPr>
            <p:nvPr/>
          </p:nvSpPr>
          <p:spPr bwMode="auto">
            <a:xfrm rot="16200000" flipV="1">
              <a:off x="277" y="295"/>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sp>
          <p:nvSpPr>
            <p:cNvPr id="116873" name="Oval 136"/>
            <p:cNvSpPr>
              <a:spLocks noChangeArrowheads="1"/>
            </p:cNvSpPr>
            <p:nvPr/>
          </p:nvSpPr>
          <p:spPr bwMode="auto">
            <a:xfrm flipV="1">
              <a:off x="5145" y="172"/>
              <a:ext cx="89" cy="89"/>
            </a:xfrm>
            <a:prstGeom prst="ellipse">
              <a:avLst/>
            </a:prstGeom>
            <a:solidFill>
              <a:srgbClr val="DBF0AD"/>
            </a:solidFill>
            <a:ln w="9525">
              <a:noFill/>
              <a:round/>
              <a:headEnd/>
              <a:tailEnd/>
            </a:ln>
          </p:spPr>
          <p:txBody>
            <a:bodyPr wrap="none" anchor="ctr"/>
            <a:lstStyle/>
            <a:p>
              <a:endParaRPr lang="en-US">
                <a:latin typeface="Century Schoolbook" pitchFamily="18" charset="0"/>
              </a:endParaRPr>
            </a:p>
          </p:txBody>
        </p:sp>
        <p:sp>
          <p:nvSpPr>
            <p:cNvPr id="116874" name="Oval 137"/>
            <p:cNvSpPr>
              <a:spLocks noChangeArrowheads="1"/>
            </p:cNvSpPr>
            <p:nvPr/>
          </p:nvSpPr>
          <p:spPr bwMode="auto">
            <a:xfrm flipV="1">
              <a:off x="5247" y="60"/>
              <a:ext cx="90" cy="89"/>
            </a:xfrm>
            <a:prstGeom prst="ellipse">
              <a:avLst/>
            </a:prstGeom>
            <a:solidFill>
              <a:srgbClr val="F9F2D1"/>
            </a:solidFill>
            <a:ln w="9525">
              <a:noFill/>
              <a:round/>
              <a:headEnd/>
              <a:tailEnd/>
            </a:ln>
          </p:spPr>
          <p:txBody>
            <a:bodyPr wrap="none" anchor="ctr"/>
            <a:lstStyle/>
            <a:p>
              <a:endParaRPr lang="en-US">
                <a:latin typeface="Century Schoolbook" pitchFamily="18" charset="0"/>
              </a:endParaRPr>
            </a:p>
          </p:txBody>
        </p:sp>
        <p:sp>
          <p:nvSpPr>
            <p:cNvPr id="116875" name="Oval 138"/>
            <p:cNvSpPr>
              <a:spLocks noChangeArrowheads="1"/>
            </p:cNvSpPr>
            <p:nvPr/>
          </p:nvSpPr>
          <p:spPr bwMode="auto">
            <a:xfrm rot="16200000" flipV="1">
              <a:off x="5575" y="295"/>
              <a:ext cx="89" cy="89"/>
            </a:xfrm>
            <a:prstGeom prst="ellipse">
              <a:avLst/>
            </a:prstGeom>
            <a:solidFill>
              <a:srgbClr val="BEF0EF"/>
            </a:solidFill>
            <a:ln w="9525">
              <a:noFill/>
              <a:round/>
              <a:headEnd/>
              <a:tailEnd/>
            </a:ln>
          </p:spPr>
          <p:txBody>
            <a:bodyPr wrap="none" anchor="ctr"/>
            <a:lstStyle/>
            <a:p>
              <a:endParaRPr lang="en-US">
                <a:latin typeface="Century Schoolbook" pitchFamily="18" charset="0"/>
              </a:endParaRPr>
            </a:p>
          </p:txBody>
        </p:sp>
      </p:grpSp>
      <p:pic>
        <p:nvPicPr>
          <p:cNvPr id="191489" name="Picture 1" descr="C:\Documents and Settings\User\My Documents\My Pictures\DSC01246.jpg"/>
          <p:cNvPicPr>
            <a:picLocks noGrp="1" noChangeAspect="1" noChangeArrowheads="1"/>
          </p:cNvPicPr>
          <p:nvPr>
            <p:ph sz="quarter" idx="1"/>
          </p:nvPr>
        </p:nvPicPr>
        <p:blipFill>
          <a:blip r:embed="rId3"/>
          <a:srcRect/>
          <a:stretch>
            <a:fillRect/>
          </a:stretch>
        </p:blipFill>
        <p:spPr bwMode="auto">
          <a:xfrm>
            <a:off x="990600" y="1219200"/>
            <a:ext cx="7162800" cy="4873625"/>
          </a:xfrm>
          <a:prstGeom prst="rect">
            <a:avLst/>
          </a:prstGeom>
          <a:noFill/>
        </p:spPr>
      </p:pic>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3" name="Content Placeholder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Нэмэлт үйлчилгээ</a:t>
            </a:r>
            <a:endPar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0" indent="0" fontAlgn="auto">
              <a:spcAft>
                <a:spcPts val="0"/>
              </a:spcAft>
              <a:buFont typeface="Wingdings"/>
              <a:buNone/>
              <a:defRPr/>
            </a:pPr>
            <a:endPar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a:p>
            <a:pPr marL="1828800" indent="0"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Тухтай сандал</a:t>
            </a:r>
          </a:p>
          <a:p>
            <a:pPr marL="1828800" indent="0"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Аяга кофе</a:t>
            </a:r>
          </a:p>
          <a:p>
            <a:pPr marL="1828800" indent="0" fontAlgn="auto">
              <a:spcAft>
                <a:spcPts val="0"/>
              </a:spcAft>
              <a:buFont typeface="Wingdings"/>
              <a:buNone/>
              <a:defRPr/>
            </a:pPr>
            <a:r>
              <a:rPr lang="mn-MN"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Намуухан хөгжим...</a:t>
            </a:r>
            <a:endParaRPr lang="en-US" sz="3200" b="1"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r" fontAlgn="auto">
              <a:spcAft>
                <a:spcPts val="0"/>
              </a:spcAft>
              <a:defRPr/>
            </a:pPr>
            <a:r>
              <a:rPr lang="mn-MN" sz="3200" b="1" cap="none" dirty="0" smtClean="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Arial" pitchFamily="34" charset="0"/>
                <a:cs typeface="Arial" pitchFamily="34" charset="0"/>
              </a:rPr>
              <a:t>ҮЙЛЧИЛГЭЭНИЙ СОЁЛ, ЁС ЗҮЙ</a:t>
            </a:r>
            <a:endParaRPr lang="en-US" sz="3200" b="1" cap="none"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endParaRPr>
          </a:p>
        </p:txBody>
      </p:sp>
      <p:pic>
        <p:nvPicPr>
          <p:cNvPr id="119811" name="Content Placeholder 5" descr="naznaika.jpg"/>
          <p:cNvPicPr>
            <a:picLocks noGrp="1" noChangeAspect="1"/>
          </p:cNvPicPr>
          <p:nvPr>
            <p:ph sz="quarter" idx="1"/>
          </p:nvPr>
        </p:nvPicPr>
        <p:blipFill>
          <a:blip r:embed="rId2"/>
          <a:srcRect/>
          <a:stretch>
            <a:fillRect/>
          </a:stretch>
        </p:blipFill>
        <p:spPr>
          <a:xfrm>
            <a:off x="1143000" y="1524000"/>
            <a:ext cx="4267200" cy="5038725"/>
          </a:xfrm>
        </p:spPr>
      </p:pic>
      <p:sp>
        <p:nvSpPr>
          <p:cNvPr id="4" name="Rectangle 3"/>
          <p:cNvSpPr/>
          <p:nvPr/>
        </p:nvSpPr>
        <p:spPr>
          <a:xfrm>
            <a:off x="5717484" y="990600"/>
            <a:ext cx="1750116" cy="3770263"/>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mn-MN" sz="239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mn-lt"/>
              </a:rPr>
              <a:t>?</a:t>
            </a:r>
            <a:endParaRPr lang="en-US" sz="23900" b="1" dirty="0">
              <a:ln w="11430"/>
              <a:solidFill>
                <a:schemeClr val="accent1"/>
              </a:solidFill>
              <a:effectLst>
                <a:outerShdw blurRad="50800" dist="39000" dir="5460000" algn="tl">
                  <a:srgbClr val="000000">
                    <a:alpha val="38000"/>
                  </a:srgbClr>
                </a:outerShdw>
                <a:reflection blurRad="6350" stA="60000" endA="900" endPos="60000" dist="29997" dir="5400000" sy="-100000" algn="bl" rotWithShape="0"/>
              </a:effectLst>
              <a:latin typeface="+mn-lt"/>
            </a:endParaRPr>
          </a:p>
        </p:txBody>
      </p:sp>
    </p:spTree>
  </p:cSld>
  <p:clrMapOvr>
    <a:masterClrMapping/>
  </p:clrMapOvr>
  <p:transition>
    <p:push dir="u"/>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1981200" y="4567297"/>
            <a:ext cx="6934200" cy="2062103"/>
          </a:xfrm>
          <a:prstGeom prst="rect">
            <a:avLst/>
          </a:prstGeom>
          <a:noFill/>
          <a:ln w="9525">
            <a:noFill/>
            <a:miter lim="800000"/>
            <a:headEnd/>
            <a:tailEnd/>
          </a:ln>
          <a:effectLst/>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mn-MN" sz="3200" b="1" dirty="0">
                <a:ln w="11430"/>
                <a:solidFill>
                  <a:schemeClr val="tx1">
                    <a:lumMod val="85000"/>
                  </a:schemeClr>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ТА ҮЙЛЧИЛГЭЭНИЙ СОЁЛ, ЁС ЗҮЙ СУРГАЛТЫГ </a:t>
            </a:r>
          </a:p>
          <a:p>
            <a:pPr algn="ctr" fontAlgn="auto">
              <a:spcBef>
                <a:spcPts val="0"/>
              </a:spcBef>
              <a:spcAft>
                <a:spcPts val="0"/>
              </a:spcAft>
              <a:defRPr/>
            </a:pPr>
            <a:r>
              <a:rPr lang="mn-MN" sz="3200" b="1" dirty="0">
                <a:ln w="11430"/>
                <a:solidFill>
                  <a:schemeClr val="tx1">
                    <a:lumMod val="85000"/>
                  </a:schemeClr>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АМЖИЛТТАЙ ДҮҮРГЭЛЭЭ</a:t>
            </a:r>
            <a:r>
              <a:rPr lang="en-US" sz="3200" b="1" dirty="0">
                <a:ln w="11430"/>
                <a:solidFill>
                  <a:schemeClr val="tx1">
                    <a:lumMod val="85000"/>
                  </a:schemeClr>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a:t>
            </a:r>
            <a:r>
              <a:rPr lang="mn-MN" sz="3200" b="1" dirty="0">
                <a:ln w="11430"/>
                <a:solidFill>
                  <a:schemeClr val="tx1">
                    <a:lumMod val="85000"/>
                  </a:schemeClr>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 </a:t>
            </a:r>
          </a:p>
          <a:p>
            <a:pPr algn="ctr" fontAlgn="auto">
              <a:spcBef>
                <a:spcPts val="0"/>
              </a:spcBef>
              <a:spcAft>
                <a:spcPts val="0"/>
              </a:spcAft>
              <a:defRPr/>
            </a:pPr>
            <a:r>
              <a:rPr lang="mn-MN" sz="3200" b="1" dirty="0">
                <a:ln w="11430"/>
                <a:solidFill>
                  <a:schemeClr val="tx1">
                    <a:lumMod val="85000"/>
                  </a:schemeClr>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ТАНД БАЯР ХҮРГЭЕ</a:t>
            </a:r>
            <a:r>
              <a:rPr lang="en-US" sz="3200" b="1" dirty="0">
                <a:ln w="11430"/>
                <a:solidFill>
                  <a:schemeClr val="tx1">
                    <a:lumMod val="85000"/>
                  </a:schemeClr>
                </a:solidFill>
                <a:effectLst>
                  <a:outerShdw blurRad="50800" dist="39000" dir="5460000" algn="tl">
                    <a:srgbClr val="000000">
                      <a:alpha val="38000"/>
                    </a:srgbClr>
                  </a:outerShdw>
                  <a:reflection blurRad="6350" stA="60000" endA="900" endPos="60000" dist="29997" dir="5400000" sy="-100000" algn="bl" rotWithShape="0"/>
                </a:effectLst>
                <a:cs typeface="Arial" pitchFamily="34" charset="0"/>
              </a:rPr>
              <a:t>!</a:t>
            </a:r>
          </a:p>
        </p:txBody>
      </p:sp>
      <p:pic>
        <p:nvPicPr>
          <p:cNvPr id="120835" name="Picture 5" descr="MCj04107870000[1]"/>
          <p:cNvPicPr>
            <a:picLocks noChangeAspect="1" noChangeArrowheads="1"/>
          </p:cNvPicPr>
          <p:nvPr/>
        </p:nvPicPr>
        <p:blipFill>
          <a:blip r:embed="rId2"/>
          <a:srcRect/>
          <a:stretch>
            <a:fillRect/>
          </a:stretch>
        </p:blipFill>
        <p:spPr bwMode="auto">
          <a:xfrm>
            <a:off x="2819400" y="650875"/>
            <a:ext cx="4594225" cy="3387725"/>
          </a:xfrm>
          <a:prstGeom prst="rect">
            <a:avLst/>
          </a:prstGeom>
          <a:noFill/>
          <a:ln w="9525">
            <a:noFill/>
            <a:miter lim="800000"/>
            <a:headEnd/>
            <a:tailEnd/>
          </a:ln>
        </p:spPr>
      </p:pic>
      <p:pic>
        <p:nvPicPr>
          <p:cNvPr id="4" name="Picture 5" descr="MCj04107870000[1]"/>
          <p:cNvPicPr>
            <a:picLocks noChangeAspect="1" noChangeArrowheads="1"/>
          </p:cNvPicPr>
          <p:nvPr/>
        </p:nvPicPr>
        <p:blipFill>
          <a:blip r:embed="rId2"/>
          <a:srcRect/>
          <a:stretch>
            <a:fillRect/>
          </a:stretch>
        </p:blipFill>
        <p:spPr bwMode="auto">
          <a:xfrm>
            <a:off x="2819400" y="685800"/>
            <a:ext cx="4594225" cy="3387725"/>
          </a:xfrm>
          <a:prstGeom prst="rect">
            <a:avLst/>
          </a:prstGeom>
          <a:noFill/>
          <a:ln w="9525">
            <a:noFill/>
            <a:miter lim="800000"/>
            <a:headEnd/>
            <a:tailEnd/>
          </a:ln>
        </p:spPr>
      </p:pic>
    </p:spTree>
  </p:cSld>
  <p:clrMapOvr>
    <a:masterClrMapping/>
  </p:clrMapOvr>
  <p:transition>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258</TotalTime>
  <Words>4195</Words>
  <Application>Microsoft Office PowerPoint</Application>
  <PresentationFormat>On-screen Show (4:3)</PresentationFormat>
  <Paragraphs>970</Paragraphs>
  <Slides>103</Slides>
  <Notes>67</Notes>
  <HiddenSlides>0</HiddenSlides>
  <MMClips>0</MMClips>
  <ScaleCrop>false</ScaleCrop>
  <HeadingPairs>
    <vt:vector size="4" baseType="variant">
      <vt:variant>
        <vt:lpstr>Theme</vt:lpstr>
      </vt:variant>
      <vt:variant>
        <vt:i4>1</vt:i4>
      </vt:variant>
      <vt:variant>
        <vt:lpstr>Slide Titles</vt:lpstr>
      </vt:variant>
      <vt:variant>
        <vt:i4>103</vt:i4>
      </vt:variant>
    </vt:vector>
  </HeadingPairs>
  <TitlesOfParts>
    <vt:vector size="104" baseType="lpstr">
      <vt:lpstr>Oriel</vt:lpstr>
      <vt:lpstr>ҮЙЛЧИЛГЭЭНИЙ СОЁЛ, ЁС ЗҮЙ</vt:lpstr>
      <vt:lpstr>Сургалтын хөтөлбөр</vt:lpstr>
      <vt:lpstr>Монгол эм импекс концерн гэж  хэн бэ?</vt:lpstr>
      <vt:lpstr>ҮЙЛЧИЛГЭЭНИЙ СОЁЛ, ЁС ЗҮЙ</vt:lpstr>
      <vt:lpstr>Үйлчилгээний алтан дүрэм</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Үйлчлүүлэгч  гэж хэн бэ?</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ДАСГАЛ</vt:lpstr>
      <vt:lpstr>Худалдагч  гэж хэн бэ?</vt:lpstr>
      <vt:lpstr>ҮЙЛЧИЛГЭЭНИЙ СОЁЛ, ЁС ЗҮЙ</vt:lpstr>
      <vt:lpstr>ҮЙЛЧИЛГЭЭНИЙ СОЁЛ, ЁС ЗҮЙ</vt:lpstr>
      <vt:lpstr>ҮЙЛЧИЛГЭЭНИЙ СОЁЛ, ЁС ЗҮЙ</vt:lpstr>
      <vt:lpstr>ДАСГАЛ</vt:lpstr>
      <vt:lpstr>ҮЙЛЧИЛГЭЭНИЙ СОЁЛ, ЁС ЗҮЙ</vt:lpstr>
      <vt:lpstr>ЗАВСАРЛАГА</vt:lpstr>
      <vt:lpstr>Харилцааны соёл, ур чадвар</vt:lpstr>
      <vt:lpstr>ҮЙЛЧИЛГЭЭНИЙ СОЁЛ, ЁС ЗҮЙ</vt:lpstr>
      <vt:lpstr>ҮЙЛЧИЛГЭЭНИЙ СОЁЛ, ЁС ЗҮЙ</vt:lpstr>
      <vt:lpstr>ҮЙЛЧИЛГЭЭНИЙ СОЁЛ, ЁС ЗҮЙ</vt:lpstr>
      <vt:lpstr>ХАРИЛЦААНЫ СОЁЛ, ЁС ЗҮЙ</vt:lpstr>
      <vt:lpstr>ХАРИЛЦААНЫ СОЁЛ, ЁС ЗҮЙ</vt:lpstr>
      <vt:lpstr>ХАРИЛЦААНЫ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Харилцааны дүрэм,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Creative selling</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ҮЙЛЧИЛГЭЭНИЙ СОЁЛ, ЁС ЗҮЙ</vt:lpstr>
      <vt:lpstr>VISIBILTIY</vt:lpstr>
      <vt:lpstr>EQUITY</vt:lpstr>
      <vt:lpstr>Slide 94</vt:lpstr>
      <vt:lpstr>Slide 95</vt:lpstr>
      <vt:lpstr>Equity: Holistic Material</vt:lpstr>
      <vt:lpstr>COUNSELING</vt:lpstr>
      <vt:lpstr>TRIALABILITY</vt:lpstr>
      <vt:lpstr>RETAIL -TAINMENT</vt:lpstr>
      <vt:lpstr>Personal Beauty Center - Concept</vt:lpstr>
      <vt:lpstr>ҮЙЛЧИЛГЭЭНИЙ СОЁЛ, ЁС ЗҮЙ</vt:lpstr>
      <vt:lpstr>ҮЙЛЧИЛГЭЭНИЙ СОЁЛ, ЁС ЗҮЙ</vt:lpstr>
      <vt:lpstr>Slide 103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ҮЙЛЧИЛГЭЭНИЙ СОЁЛ, ЁС ЗҮЙ</dc:title>
  <dc:creator/>
  <cp:lastModifiedBy>Owner</cp:lastModifiedBy>
  <cp:revision>24</cp:revision>
  <dcterms:created xsi:type="dcterms:W3CDTF">2006-08-16T00:00:00Z</dcterms:created>
  <dcterms:modified xsi:type="dcterms:W3CDTF">2011-04-06T03:34:33Z</dcterms:modified>
</cp:coreProperties>
</file>