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77"/>
  </p:notesMasterIdLst>
  <p:handoutMasterIdLst>
    <p:handoutMasterId r:id="rId78"/>
  </p:handoutMasterIdLst>
  <p:sldIdLst>
    <p:sldId id="269" r:id="rId2"/>
    <p:sldId id="257" r:id="rId3"/>
    <p:sldId id="329" r:id="rId4"/>
    <p:sldId id="258" r:id="rId5"/>
    <p:sldId id="266" r:id="rId6"/>
    <p:sldId id="260" r:id="rId7"/>
    <p:sldId id="259" r:id="rId8"/>
    <p:sldId id="262" r:id="rId9"/>
    <p:sldId id="263" r:id="rId10"/>
    <p:sldId id="267" r:id="rId11"/>
    <p:sldId id="265" r:id="rId12"/>
    <p:sldId id="270" r:id="rId13"/>
    <p:sldId id="271" r:id="rId14"/>
    <p:sldId id="272" r:id="rId15"/>
    <p:sldId id="288" r:id="rId16"/>
    <p:sldId id="289" r:id="rId17"/>
    <p:sldId id="290" r:id="rId18"/>
    <p:sldId id="291" r:id="rId19"/>
    <p:sldId id="292" r:id="rId20"/>
    <p:sldId id="293" r:id="rId21"/>
    <p:sldId id="294" r:id="rId22"/>
    <p:sldId id="295" r:id="rId23"/>
    <p:sldId id="296" r:id="rId24"/>
    <p:sldId id="297" r:id="rId25"/>
    <p:sldId id="298" r:id="rId26"/>
    <p:sldId id="299" r:id="rId27"/>
    <p:sldId id="300" r:id="rId28"/>
    <p:sldId id="301" r:id="rId29"/>
    <p:sldId id="302" r:id="rId30"/>
    <p:sldId id="303" r:id="rId31"/>
    <p:sldId id="304" r:id="rId32"/>
    <p:sldId id="305" r:id="rId33"/>
    <p:sldId id="306" r:id="rId34"/>
    <p:sldId id="307" r:id="rId35"/>
    <p:sldId id="308" r:id="rId36"/>
    <p:sldId id="309" r:id="rId37"/>
    <p:sldId id="310" r:id="rId38"/>
    <p:sldId id="311" r:id="rId39"/>
    <p:sldId id="328" r:id="rId40"/>
    <p:sldId id="331" r:id="rId41"/>
    <p:sldId id="332" r:id="rId42"/>
    <p:sldId id="333" r:id="rId43"/>
    <p:sldId id="334" r:id="rId44"/>
    <p:sldId id="335" r:id="rId45"/>
    <p:sldId id="336" r:id="rId46"/>
    <p:sldId id="337" r:id="rId47"/>
    <p:sldId id="338" r:id="rId48"/>
    <p:sldId id="339" r:id="rId49"/>
    <p:sldId id="340" r:id="rId50"/>
    <p:sldId id="341" r:id="rId51"/>
    <p:sldId id="342" r:id="rId52"/>
    <p:sldId id="343" r:id="rId53"/>
    <p:sldId id="312" r:id="rId54"/>
    <p:sldId id="321" r:id="rId55"/>
    <p:sldId id="314" r:id="rId56"/>
    <p:sldId id="315" r:id="rId57"/>
    <p:sldId id="316" r:id="rId58"/>
    <p:sldId id="344" r:id="rId59"/>
    <p:sldId id="345" r:id="rId60"/>
    <p:sldId id="273" r:id="rId61"/>
    <p:sldId id="274" r:id="rId62"/>
    <p:sldId id="275" r:id="rId63"/>
    <p:sldId id="276" r:id="rId64"/>
    <p:sldId id="277" r:id="rId65"/>
    <p:sldId id="278" r:id="rId66"/>
    <p:sldId id="279" r:id="rId67"/>
    <p:sldId id="280" r:id="rId68"/>
    <p:sldId id="281" r:id="rId69"/>
    <p:sldId id="282" r:id="rId70"/>
    <p:sldId id="283" r:id="rId71"/>
    <p:sldId id="284" r:id="rId72"/>
    <p:sldId id="285" r:id="rId73"/>
    <p:sldId id="286" r:id="rId74"/>
    <p:sldId id="287" r:id="rId75"/>
    <p:sldId id="330" r:id="rId76"/>
  </p:sldIdLst>
  <p:sldSz cx="9144000" cy="6858000" type="screen4x3"/>
  <p:notesSz cx="6845300" cy="9196388"/>
  <p:defaultTextStyle>
    <a:defPPr>
      <a:defRPr lang="en-US"/>
    </a:defPPr>
    <a:lvl1pPr algn="l" rtl="0" eaLnBrk="0" fontAlgn="base" hangingPunct="0">
      <a:spcBef>
        <a:spcPct val="0"/>
      </a:spcBef>
      <a:spcAft>
        <a:spcPct val="0"/>
      </a:spcAft>
      <a:defRPr kumimoji="1" sz="2400" b="1" kern="1200">
        <a:solidFill>
          <a:schemeClr val="tx1"/>
        </a:solidFill>
        <a:latin typeface="Times New Roman" charset="0"/>
        <a:ea typeface="+mn-ea"/>
        <a:cs typeface="+mn-cs"/>
      </a:defRPr>
    </a:lvl1pPr>
    <a:lvl2pPr marL="457200" algn="l" rtl="0" eaLnBrk="0" fontAlgn="base" hangingPunct="0">
      <a:spcBef>
        <a:spcPct val="0"/>
      </a:spcBef>
      <a:spcAft>
        <a:spcPct val="0"/>
      </a:spcAft>
      <a:defRPr kumimoji="1" sz="2400" b="1" kern="1200">
        <a:solidFill>
          <a:schemeClr val="tx1"/>
        </a:solidFill>
        <a:latin typeface="Times New Roman" charset="0"/>
        <a:ea typeface="+mn-ea"/>
        <a:cs typeface="+mn-cs"/>
      </a:defRPr>
    </a:lvl2pPr>
    <a:lvl3pPr marL="914400" algn="l" rtl="0" eaLnBrk="0" fontAlgn="base" hangingPunct="0">
      <a:spcBef>
        <a:spcPct val="0"/>
      </a:spcBef>
      <a:spcAft>
        <a:spcPct val="0"/>
      </a:spcAft>
      <a:defRPr kumimoji="1" sz="2400" b="1" kern="1200">
        <a:solidFill>
          <a:schemeClr val="tx1"/>
        </a:solidFill>
        <a:latin typeface="Times New Roman" charset="0"/>
        <a:ea typeface="+mn-ea"/>
        <a:cs typeface="+mn-cs"/>
      </a:defRPr>
    </a:lvl3pPr>
    <a:lvl4pPr marL="1371600" algn="l" rtl="0" eaLnBrk="0" fontAlgn="base" hangingPunct="0">
      <a:spcBef>
        <a:spcPct val="0"/>
      </a:spcBef>
      <a:spcAft>
        <a:spcPct val="0"/>
      </a:spcAft>
      <a:defRPr kumimoji="1" sz="2400" b="1" kern="1200">
        <a:solidFill>
          <a:schemeClr val="tx1"/>
        </a:solidFill>
        <a:latin typeface="Times New Roman" charset="0"/>
        <a:ea typeface="+mn-ea"/>
        <a:cs typeface="+mn-cs"/>
      </a:defRPr>
    </a:lvl4pPr>
    <a:lvl5pPr marL="1828800" algn="l" rtl="0" eaLnBrk="0" fontAlgn="base" hangingPunct="0">
      <a:spcBef>
        <a:spcPct val="0"/>
      </a:spcBef>
      <a:spcAft>
        <a:spcPct val="0"/>
      </a:spcAft>
      <a:defRPr kumimoji="1" sz="2400" b="1" kern="1200">
        <a:solidFill>
          <a:schemeClr val="tx1"/>
        </a:solidFill>
        <a:latin typeface="Times New Roman" charset="0"/>
        <a:ea typeface="+mn-ea"/>
        <a:cs typeface="+mn-cs"/>
      </a:defRPr>
    </a:lvl5pPr>
    <a:lvl6pPr marL="2286000" algn="l" defTabSz="914400" rtl="0" eaLnBrk="1" latinLnBrk="0" hangingPunct="1">
      <a:defRPr kumimoji="1" sz="2400" b="1" kern="1200">
        <a:solidFill>
          <a:schemeClr val="tx1"/>
        </a:solidFill>
        <a:latin typeface="Times New Roman" charset="0"/>
        <a:ea typeface="+mn-ea"/>
        <a:cs typeface="+mn-cs"/>
      </a:defRPr>
    </a:lvl6pPr>
    <a:lvl7pPr marL="2743200" algn="l" defTabSz="914400" rtl="0" eaLnBrk="1" latinLnBrk="0" hangingPunct="1">
      <a:defRPr kumimoji="1" sz="2400" b="1" kern="1200">
        <a:solidFill>
          <a:schemeClr val="tx1"/>
        </a:solidFill>
        <a:latin typeface="Times New Roman" charset="0"/>
        <a:ea typeface="+mn-ea"/>
        <a:cs typeface="+mn-cs"/>
      </a:defRPr>
    </a:lvl7pPr>
    <a:lvl8pPr marL="3200400" algn="l" defTabSz="914400" rtl="0" eaLnBrk="1" latinLnBrk="0" hangingPunct="1">
      <a:defRPr kumimoji="1" sz="2400" b="1" kern="1200">
        <a:solidFill>
          <a:schemeClr val="tx1"/>
        </a:solidFill>
        <a:latin typeface="Times New Roman" charset="0"/>
        <a:ea typeface="+mn-ea"/>
        <a:cs typeface="+mn-cs"/>
      </a:defRPr>
    </a:lvl8pPr>
    <a:lvl9pPr marL="3657600" algn="l" defTabSz="914400" rtl="0" eaLnBrk="1" latinLnBrk="0" hangingPunct="1">
      <a:defRPr kumimoji="1" sz="2400" b="1"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FFFF"/>
    <a:srgbClr val="330099"/>
    <a:srgbClr val="339933"/>
    <a:srgbClr val="660066"/>
    <a:srgbClr val="006666"/>
    <a:srgbClr val="009999"/>
    <a:srgbClr val="00CC99"/>
    <a:srgbClr val="5C230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70" autoAdjust="0"/>
  </p:normalViewPr>
  <p:slideViewPr>
    <p:cSldViewPr>
      <p:cViewPr>
        <p:scale>
          <a:sx n="70" d="100"/>
          <a:sy n="70" d="100"/>
        </p:scale>
        <p:origin x="-516" y="162"/>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8"/>
  <c:chart>
    <c:title>
      <c:tx>
        <c:rich>
          <a:bodyPr/>
          <a:lstStyle/>
          <a:p>
            <a:pPr>
              <a:defRPr/>
            </a:pPr>
            <a:r>
              <a:rPr lang="mn-MN" sz="1600"/>
              <a:t>2012</a:t>
            </a:r>
            <a:r>
              <a:rPr lang="mn-MN" sz="1600" baseline="0"/>
              <a:t> оны нийт харилцагчдийн тоо</a:t>
            </a:r>
            <a:endParaRPr lang="en-US" sz="1600"/>
          </a:p>
        </c:rich>
      </c:tx>
      <c:layout/>
    </c:title>
    <c:view3D>
      <c:rAngAx val="1"/>
    </c:view3D>
    <c:plotArea>
      <c:layout/>
      <c:bar3DChart>
        <c:barDir val="col"/>
        <c:grouping val="stacked"/>
        <c:ser>
          <c:idx val="0"/>
          <c:order val="0"/>
          <c:tx>
            <c:strRef>
              <c:f>Sheet1!$B$1</c:f>
              <c:strCache>
                <c:ptCount val="1"/>
                <c:pt idx="0">
                  <c:v>Нийт харилцагчдийн тоо</c:v>
                </c:pt>
              </c:strCache>
            </c:strRef>
          </c:tx>
          <c:dLbls>
            <c:dLbl>
              <c:idx val="0"/>
              <c:layout/>
              <c:tx>
                <c:rich>
                  <a:bodyPr/>
                  <a:lstStyle/>
                  <a:p>
                    <a:r>
                      <a:rPr lang="mn-MN"/>
                      <a:t>576</a:t>
                    </a:r>
                    <a:endParaRPr lang="en-US"/>
                  </a:p>
                </c:rich>
              </c:tx>
              <c:showVal val="1"/>
            </c:dLbl>
            <c:dLbl>
              <c:idx val="1"/>
              <c:layout/>
              <c:tx>
                <c:rich>
                  <a:bodyPr/>
                  <a:lstStyle/>
                  <a:p>
                    <a:r>
                      <a:rPr lang="mn-MN"/>
                      <a:t>122</a:t>
                    </a:r>
                    <a:endParaRPr lang="en-US"/>
                  </a:p>
                </c:rich>
              </c:tx>
              <c:showVal val="1"/>
            </c:dLbl>
            <c:showVal val="1"/>
          </c:dLbls>
          <c:cat>
            <c:strRef>
              <c:f>Sheet1!$A$2:$A$5</c:f>
              <c:strCache>
                <c:ptCount val="4"/>
                <c:pt idx="0">
                  <c:v>Хадгаламж эзэмшигчдийн тоо</c:v>
                </c:pt>
                <c:pt idx="1">
                  <c:v>Зээлдэгчдийн тоо</c:v>
                </c:pt>
                <c:pt idx="2">
                  <c:v>Карт эзэмшигчдийн тоо</c:v>
                </c:pt>
                <c:pt idx="3">
                  <c:v>Мost money үйлчилгээг авагчдийн тоо</c:v>
                </c:pt>
              </c:strCache>
            </c:strRef>
          </c:cat>
          <c:val>
            <c:numRef>
              <c:f>Sheet1!$B$2:$B$5</c:f>
              <c:numCache>
                <c:formatCode>General</c:formatCode>
                <c:ptCount val="4"/>
                <c:pt idx="0">
                  <c:v>272</c:v>
                </c:pt>
                <c:pt idx="1">
                  <c:v>65</c:v>
                </c:pt>
                <c:pt idx="2">
                  <c:v>284</c:v>
                </c:pt>
                <c:pt idx="3">
                  <c:v>115</c:v>
                </c:pt>
              </c:numCache>
            </c:numRef>
          </c:val>
        </c:ser>
        <c:ser>
          <c:idx val="1"/>
          <c:order val="1"/>
          <c:tx>
            <c:strRef>
              <c:f>Sheet1!$C$1</c:f>
              <c:strCache>
                <c:ptCount val="1"/>
                <c:pt idx="0">
                  <c:v>Series 2</c:v>
                </c:pt>
              </c:strCache>
            </c:strRef>
          </c:tx>
          <c:dLbls>
            <c:delete val="1"/>
          </c:dLbls>
          <c:cat>
            <c:strRef>
              <c:f>Sheet1!$A$2:$A$5</c:f>
              <c:strCache>
                <c:ptCount val="4"/>
                <c:pt idx="0">
                  <c:v>Хадгаламж эзэмшигчдийн тоо</c:v>
                </c:pt>
                <c:pt idx="1">
                  <c:v>Зээлдэгчдийн тоо</c:v>
                </c:pt>
                <c:pt idx="2">
                  <c:v>Карт эзэмшигчдийн тоо</c:v>
                </c:pt>
                <c:pt idx="3">
                  <c:v>Мost money үйлчилгээг авагчдийн тоо</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Series 3</c:v>
                </c:pt>
              </c:strCache>
            </c:strRef>
          </c:tx>
          <c:dLbls>
            <c:delete val="1"/>
          </c:dLbls>
          <c:cat>
            <c:strRef>
              <c:f>Sheet1!$A$2:$A$5</c:f>
              <c:strCache>
                <c:ptCount val="4"/>
                <c:pt idx="0">
                  <c:v>Хадгаламж эзэмшигчдийн тоо</c:v>
                </c:pt>
                <c:pt idx="1">
                  <c:v>Зээлдэгчдийн тоо</c:v>
                </c:pt>
                <c:pt idx="2">
                  <c:v>Карт эзэмшигчдийн тоо</c:v>
                </c:pt>
                <c:pt idx="3">
                  <c:v>Мost money үйлчилгээг авагчдийн тоо</c:v>
                </c:pt>
              </c:strCache>
            </c:strRef>
          </c:cat>
          <c:val>
            <c:numRef>
              <c:f>Sheet1!$D$2:$D$5</c:f>
              <c:numCache>
                <c:formatCode>General</c:formatCode>
                <c:ptCount val="4"/>
                <c:pt idx="0">
                  <c:v>2</c:v>
                </c:pt>
                <c:pt idx="1">
                  <c:v>2</c:v>
                </c:pt>
                <c:pt idx="2">
                  <c:v>3</c:v>
                </c:pt>
                <c:pt idx="3">
                  <c:v>5</c:v>
                </c:pt>
              </c:numCache>
            </c:numRef>
          </c:val>
        </c:ser>
        <c:dLbls>
          <c:showVal val="1"/>
        </c:dLbls>
        <c:gapWidth val="95"/>
        <c:gapDepth val="95"/>
        <c:shape val="cone"/>
        <c:axId val="78266752"/>
        <c:axId val="78268288"/>
        <c:axId val="0"/>
      </c:bar3DChart>
      <c:catAx>
        <c:axId val="78266752"/>
        <c:scaling>
          <c:orientation val="minMax"/>
        </c:scaling>
        <c:axPos val="b"/>
        <c:majorTickMark val="none"/>
        <c:tickLblPos val="nextTo"/>
        <c:txPr>
          <a:bodyPr/>
          <a:lstStyle/>
          <a:p>
            <a:pPr>
              <a:defRPr sz="1400">
                <a:latin typeface="Arial" pitchFamily="34" charset="0"/>
                <a:cs typeface="Arial" pitchFamily="34" charset="0"/>
              </a:defRPr>
            </a:pPr>
            <a:endParaRPr lang="en-US"/>
          </a:p>
        </c:txPr>
        <c:crossAx val="78268288"/>
        <c:crosses val="autoZero"/>
        <c:auto val="1"/>
        <c:lblAlgn val="ctr"/>
        <c:lblOffset val="100"/>
      </c:catAx>
      <c:valAx>
        <c:axId val="78268288"/>
        <c:scaling>
          <c:orientation val="minMax"/>
        </c:scaling>
        <c:delete val="1"/>
        <c:axPos val="l"/>
        <c:numFmt formatCode="General" sourceLinked="1"/>
        <c:tickLblPos val="none"/>
        <c:crossAx val="78266752"/>
        <c:crosses val="autoZero"/>
        <c:crossBetween val="between"/>
      </c:valAx>
    </c:plotArea>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800"/>
            </a:pPr>
            <a:r>
              <a:rPr lang="mn-MN" sz="1800"/>
              <a:t>Хадгаламж</a:t>
            </a:r>
            <a:r>
              <a:rPr lang="mn-MN" sz="1800" baseline="0"/>
              <a:t> нээлгэсэн харилцагчдын тоо</a:t>
            </a:r>
            <a:endParaRPr lang="en-US" sz="1800"/>
          </a:p>
        </c:rich>
      </c:tx>
    </c:title>
    <c:view3D>
      <c:rAngAx val="1"/>
    </c:view3D>
    <c:plotArea>
      <c:layout/>
      <c:bar3DChart>
        <c:barDir val="col"/>
        <c:grouping val="stacked"/>
        <c:ser>
          <c:idx val="0"/>
          <c:order val="0"/>
          <c:tx>
            <c:strRef>
              <c:f>Sheet1!$B$1</c:f>
              <c:strCache>
                <c:ptCount val="1"/>
                <c:pt idx="0">
                  <c:v>12.10.22</c:v>
                </c:pt>
              </c:strCache>
            </c:strRef>
          </c:tx>
          <c:cat>
            <c:strRef>
              <c:f>Sheet1!$A$2:$A$4</c:f>
              <c:strCache>
                <c:ptCount val="3"/>
                <c:pt idx="0">
                  <c:v>Эрхий мэргэн хүүхдийн хадгаламж</c:v>
                </c:pt>
                <c:pt idx="1">
                  <c:v>Иргэдийн хугацаатай хадгаламж</c:v>
                </c:pt>
                <c:pt idx="2">
                  <c:v>Цалингиийн хадгаламж</c:v>
                </c:pt>
              </c:strCache>
            </c:strRef>
          </c:cat>
          <c:val>
            <c:numRef>
              <c:f>Sheet1!$B$2:$B$4</c:f>
              <c:numCache>
                <c:formatCode>General</c:formatCode>
                <c:ptCount val="3"/>
                <c:pt idx="0">
                  <c:v>19</c:v>
                </c:pt>
                <c:pt idx="1">
                  <c:v>14</c:v>
                </c:pt>
                <c:pt idx="2">
                  <c:v>10</c:v>
                </c:pt>
              </c:numCache>
            </c:numRef>
          </c:val>
        </c:ser>
        <c:ser>
          <c:idx val="1"/>
          <c:order val="1"/>
          <c:tx>
            <c:strRef>
              <c:f>Sheet1!$C$1</c:f>
              <c:strCache>
                <c:ptCount val="1"/>
                <c:pt idx="0">
                  <c:v>12.11.22</c:v>
                </c:pt>
              </c:strCache>
            </c:strRef>
          </c:tx>
          <c:cat>
            <c:strRef>
              <c:f>Sheet1!$A$2:$A$4</c:f>
              <c:strCache>
                <c:ptCount val="3"/>
                <c:pt idx="0">
                  <c:v>Эрхий мэргэн хүүхдийн хадгаламж</c:v>
                </c:pt>
                <c:pt idx="1">
                  <c:v>Иргэдийн хугацаатай хадгаламж</c:v>
                </c:pt>
                <c:pt idx="2">
                  <c:v>Цалингиийн хадгаламж</c:v>
                </c:pt>
              </c:strCache>
            </c:strRef>
          </c:cat>
          <c:val>
            <c:numRef>
              <c:f>Sheet1!$C$2:$C$4</c:f>
              <c:numCache>
                <c:formatCode>General</c:formatCode>
                <c:ptCount val="3"/>
                <c:pt idx="0">
                  <c:v>19</c:v>
                </c:pt>
                <c:pt idx="1">
                  <c:v>13</c:v>
                </c:pt>
                <c:pt idx="2">
                  <c:v>11</c:v>
                </c:pt>
              </c:numCache>
            </c:numRef>
          </c:val>
        </c:ser>
        <c:ser>
          <c:idx val="2"/>
          <c:order val="2"/>
          <c:tx>
            <c:strRef>
              <c:f>Sheet1!$D$1</c:f>
              <c:strCache>
                <c:ptCount val="1"/>
                <c:pt idx="0">
                  <c:v>12.12.22</c:v>
                </c:pt>
              </c:strCache>
            </c:strRef>
          </c:tx>
          <c:cat>
            <c:strRef>
              <c:f>Sheet1!$A$2:$A$4</c:f>
              <c:strCache>
                <c:ptCount val="3"/>
                <c:pt idx="0">
                  <c:v>Эрхий мэргэн хүүхдийн хадгаламж</c:v>
                </c:pt>
                <c:pt idx="1">
                  <c:v>Иргэдийн хугацаатай хадгаламж</c:v>
                </c:pt>
                <c:pt idx="2">
                  <c:v>Цалингиийн хадгаламж</c:v>
                </c:pt>
              </c:strCache>
            </c:strRef>
          </c:cat>
          <c:val>
            <c:numRef>
              <c:f>Sheet1!$D$2:$D$4</c:f>
              <c:numCache>
                <c:formatCode>General</c:formatCode>
                <c:ptCount val="3"/>
                <c:pt idx="0">
                  <c:v>17</c:v>
                </c:pt>
                <c:pt idx="1">
                  <c:v>17</c:v>
                </c:pt>
                <c:pt idx="2">
                  <c:v>12</c:v>
                </c:pt>
              </c:numCache>
            </c:numRef>
          </c:val>
        </c:ser>
        <c:ser>
          <c:idx val="3"/>
          <c:order val="3"/>
          <c:tx>
            <c:strRef>
              <c:f>Sheet1!$E$1</c:f>
              <c:strCache>
                <c:ptCount val="1"/>
                <c:pt idx="0">
                  <c:v>13.01.22</c:v>
                </c:pt>
              </c:strCache>
            </c:strRef>
          </c:tx>
          <c:cat>
            <c:strRef>
              <c:f>Sheet1!$A$2:$A$4</c:f>
              <c:strCache>
                <c:ptCount val="3"/>
                <c:pt idx="0">
                  <c:v>Эрхий мэргэн хүүхдийн хадгаламж</c:v>
                </c:pt>
                <c:pt idx="1">
                  <c:v>Иргэдийн хугацаатай хадгаламж</c:v>
                </c:pt>
                <c:pt idx="2">
                  <c:v>Цалингиийн хадгаламж</c:v>
                </c:pt>
              </c:strCache>
            </c:strRef>
          </c:cat>
          <c:val>
            <c:numRef>
              <c:f>Sheet1!$E$2:$E$4</c:f>
              <c:numCache>
                <c:formatCode>General</c:formatCode>
                <c:ptCount val="3"/>
                <c:pt idx="0">
                  <c:v>15</c:v>
                </c:pt>
                <c:pt idx="1">
                  <c:v>20</c:v>
                </c:pt>
                <c:pt idx="2">
                  <c:v>12</c:v>
                </c:pt>
              </c:numCache>
            </c:numRef>
          </c:val>
        </c:ser>
        <c:ser>
          <c:idx val="4"/>
          <c:order val="4"/>
          <c:tx>
            <c:strRef>
              <c:f>Sheet1!$F$1</c:f>
              <c:strCache>
                <c:ptCount val="1"/>
                <c:pt idx="0">
                  <c:v>13.02.22</c:v>
                </c:pt>
              </c:strCache>
            </c:strRef>
          </c:tx>
          <c:cat>
            <c:strRef>
              <c:f>Sheet1!$A$2:$A$4</c:f>
              <c:strCache>
                <c:ptCount val="3"/>
                <c:pt idx="0">
                  <c:v>Эрхий мэргэн хүүхдийн хадгаламж</c:v>
                </c:pt>
                <c:pt idx="1">
                  <c:v>Иргэдийн хугацаатай хадгаламж</c:v>
                </c:pt>
                <c:pt idx="2">
                  <c:v>Цалингиийн хадгаламж</c:v>
                </c:pt>
              </c:strCache>
            </c:strRef>
          </c:cat>
          <c:val>
            <c:numRef>
              <c:f>Sheet1!$F$2:$F$4</c:f>
              <c:numCache>
                <c:formatCode>General</c:formatCode>
                <c:ptCount val="3"/>
                <c:pt idx="0">
                  <c:v>11</c:v>
                </c:pt>
                <c:pt idx="1">
                  <c:v>15</c:v>
                </c:pt>
                <c:pt idx="2">
                  <c:v>11</c:v>
                </c:pt>
              </c:numCache>
            </c:numRef>
          </c:val>
        </c:ser>
        <c:dLbls>
          <c:showVal val="1"/>
        </c:dLbls>
        <c:gapWidth val="95"/>
        <c:gapDepth val="95"/>
        <c:shape val="cone"/>
        <c:axId val="80277888"/>
        <c:axId val="80279424"/>
        <c:axId val="0"/>
      </c:bar3DChart>
      <c:catAx>
        <c:axId val="80277888"/>
        <c:scaling>
          <c:orientation val="minMax"/>
        </c:scaling>
        <c:axPos val="b"/>
        <c:majorTickMark val="none"/>
        <c:tickLblPos val="nextTo"/>
        <c:txPr>
          <a:bodyPr/>
          <a:lstStyle/>
          <a:p>
            <a:pPr>
              <a:defRPr sz="1400">
                <a:latin typeface="Arial" pitchFamily="34" charset="0"/>
                <a:cs typeface="Arial" pitchFamily="34" charset="0"/>
              </a:defRPr>
            </a:pPr>
            <a:endParaRPr lang="en-US"/>
          </a:p>
        </c:txPr>
        <c:crossAx val="80279424"/>
        <c:crosses val="autoZero"/>
        <c:auto val="1"/>
        <c:lblAlgn val="ctr"/>
        <c:lblOffset val="100"/>
      </c:catAx>
      <c:valAx>
        <c:axId val="80279424"/>
        <c:scaling>
          <c:orientation val="minMax"/>
        </c:scaling>
        <c:delete val="1"/>
        <c:axPos val="l"/>
        <c:numFmt formatCode="General" sourceLinked="1"/>
        <c:tickLblPos val="none"/>
        <c:crossAx val="80277888"/>
        <c:crosses val="autoZero"/>
        <c:crossBetween val="between"/>
      </c:valAx>
    </c:plotArea>
    <c:legend>
      <c:legendPos val="t"/>
    </c:legend>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view3D>
      <c:rotX val="30"/>
      <c:perspective val="30"/>
    </c:view3D>
    <c:plotArea>
      <c:layout/>
      <c:pie3DChart>
        <c:varyColors val="1"/>
        <c:ser>
          <c:idx val="0"/>
          <c:order val="0"/>
          <c:tx>
            <c:strRef>
              <c:f>Sheet1!$B$1</c:f>
              <c:strCache>
                <c:ptCount val="1"/>
                <c:pt idx="0">
                  <c:v>2012 оны зээлийн багц</c:v>
                </c:pt>
              </c:strCache>
            </c:strRef>
          </c:tx>
          <c:cat>
            <c:strRef>
              <c:f>Sheet1!$A$2:$A$4</c:f>
              <c:strCache>
                <c:ptCount val="3"/>
                <c:pt idx="0">
                  <c:v>Иргэдийн арилжааны зээл </c:v>
                </c:pt>
                <c:pt idx="1">
                  <c:v>Моргажийн зээл </c:v>
                </c:pt>
                <c:pt idx="2">
                  <c:v>ААН-н эргэлтийн хөрөнгийн зээл </c:v>
                </c:pt>
              </c:strCache>
            </c:strRef>
          </c:cat>
          <c:val>
            <c:numRef>
              <c:f>Sheet1!$B$2:$B$4</c:f>
              <c:numCache>
                <c:formatCode>0%</c:formatCode>
                <c:ptCount val="3"/>
                <c:pt idx="0">
                  <c:v>0.58000000000000018</c:v>
                </c:pt>
                <c:pt idx="1">
                  <c:v>0.4</c:v>
                </c:pt>
                <c:pt idx="2">
                  <c:v>2.0000000000000014E-2</c:v>
                </c:pt>
              </c:numCache>
            </c:numRef>
          </c:val>
        </c:ser>
        <c:dLbls>
          <c:showPercent val="1"/>
        </c:dLbls>
      </c:pie3DChart>
    </c:plotArea>
    <c:legend>
      <c:legendPos val="t"/>
      <c:layout>
        <c:manualLayout>
          <c:xMode val="edge"/>
          <c:yMode val="edge"/>
          <c:x val="1.9701973582626181E-2"/>
          <c:y val="0.12955601669049041"/>
          <c:w val="0.96059590999643907"/>
          <c:h val="0.14569017578794471"/>
        </c:manualLayout>
      </c:layout>
      <c:txPr>
        <a:bodyPr/>
        <a:lstStyle/>
        <a:p>
          <a:pPr>
            <a:defRPr sz="1400">
              <a:latin typeface="Arial" pitchFamily="34" charset="0"/>
              <a:cs typeface="Arial" pitchFamily="34" charset="0"/>
            </a:defRPr>
          </a:pPr>
          <a:endParaRPr lang="en-US"/>
        </a:p>
      </c:txPr>
    </c:legend>
    <c:plotVisOnly val="1"/>
    <c:dispBlanksAs val="zero"/>
  </c:chart>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67038"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21507" name="Rectangle 3"/>
          <p:cNvSpPr>
            <a:spLocks noGrp="1" noChangeArrowheads="1"/>
          </p:cNvSpPr>
          <p:nvPr>
            <p:ph type="dt" sz="quarter" idx="1"/>
          </p:nvPr>
        </p:nvSpPr>
        <p:spPr bwMode="auto">
          <a:xfrm>
            <a:off x="3876675" y="0"/>
            <a:ext cx="2967038"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21508" name="Rectangle 4"/>
          <p:cNvSpPr>
            <a:spLocks noGrp="1" noChangeArrowheads="1"/>
          </p:cNvSpPr>
          <p:nvPr>
            <p:ph type="ftr" sz="quarter" idx="2"/>
          </p:nvPr>
        </p:nvSpPr>
        <p:spPr bwMode="auto">
          <a:xfrm>
            <a:off x="0" y="8734425"/>
            <a:ext cx="2967038"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21509" name="Rectangle 5"/>
          <p:cNvSpPr>
            <a:spLocks noGrp="1" noChangeArrowheads="1"/>
          </p:cNvSpPr>
          <p:nvPr>
            <p:ph type="sldNum" sz="quarter" idx="3"/>
          </p:nvPr>
        </p:nvSpPr>
        <p:spPr bwMode="auto">
          <a:xfrm>
            <a:off x="3876675" y="8734425"/>
            <a:ext cx="2967038"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4103010B-1A86-4EDC-9A33-EB1EE68E2015}"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5613"/>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defTabSz="909638">
              <a:defRPr sz="1000" b="0" i="1"/>
            </a:lvl1pPr>
          </a:lstStyle>
          <a:p>
            <a:r>
              <a:rPr lang="en-US"/>
              <a:t>*</a:t>
            </a:r>
            <a:endParaRPr lang="en-US" sz="1200"/>
          </a:p>
        </p:txBody>
      </p:sp>
      <p:sp>
        <p:nvSpPr>
          <p:cNvPr id="2051" name="Rectangle 3"/>
          <p:cNvSpPr>
            <a:spLocks noGrp="1" noChangeArrowheads="1"/>
          </p:cNvSpPr>
          <p:nvPr>
            <p:ph type="dt" idx="1"/>
          </p:nvPr>
        </p:nvSpPr>
        <p:spPr bwMode="auto">
          <a:xfrm>
            <a:off x="3884613" y="0"/>
            <a:ext cx="2973387" cy="455613"/>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defTabSz="909638">
              <a:defRPr sz="1000" b="0" i="1"/>
            </a:lvl1pPr>
          </a:lstStyle>
          <a:p>
            <a:r>
              <a:rPr lang="en-US"/>
              <a:t>07/16/96</a:t>
            </a:r>
            <a:endParaRPr lang="en-US" sz="1200"/>
          </a:p>
        </p:txBody>
      </p:sp>
      <p:sp>
        <p:nvSpPr>
          <p:cNvPr id="2052" name="Rectangle 4"/>
          <p:cNvSpPr>
            <a:spLocks noGrp="1" noRot="1" noChangeAspect="1" noChangeArrowheads="1"/>
          </p:cNvSpPr>
          <p:nvPr>
            <p:ph type="sldImg" idx="2"/>
          </p:nvPr>
        </p:nvSpPr>
        <p:spPr bwMode="auto">
          <a:xfrm>
            <a:off x="1143000" y="685800"/>
            <a:ext cx="4572000" cy="3429000"/>
          </a:xfrm>
          <a:prstGeom prst="rect">
            <a:avLst/>
          </a:prstGeom>
          <a:noFill/>
          <a:ln w="12700" cap="sq">
            <a:solidFill>
              <a:schemeClr val="tx1"/>
            </a:solidFill>
            <a:miter lim="800000"/>
            <a:headEnd/>
            <a:tailEnd/>
          </a:ln>
          <a:effectLst/>
        </p:spPr>
      </p:sp>
      <p:sp>
        <p:nvSpPr>
          <p:cNvPr id="2053" name="Rectangle 5"/>
          <p:cNvSpPr>
            <a:spLocks noGrp="1" noChangeArrowheads="1"/>
          </p:cNvSpPr>
          <p:nvPr>
            <p:ph type="body" sz="quarter" idx="3"/>
          </p:nvPr>
        </p:nvSpPr>
        <p:spPr bwMode="auto">
          <a:xfrm>
            <a:off x="914400" y="4341813"/>
            <a:ext cx="5027613"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4" name="Rectangle 6"/>
          <p:cNvSpPr>
            <a:spLocks noGrp="1" noChangeArrowheads="1"/>
          </p:cNvSpPr>
          <p:nvPr>
            <p:ph type="ftr" sz="quarter" idx="4"/>
          </p:nvPr>
        </p:nvSpPr>
        <p:spPr bwMode="auto">
          <a:xfrm>
            <a:off x="0" y="8685213"/>
            <a:ext cx="2971800" cy="458787"/>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defTabSz="909638">
              <a:defRPr sz="1000" b="0" i="1"/>
            </a:lvl1pPr>
          </a:lstStyle>
          <a:p>
            <a:r>
              <a:rPr lang="en-US"/>
              <a:t>*</a:t>
            </a:r>
            <a:endParaRPr lang="en-US" sz="1200"/>
          </a:p>
        </p:txBody>
      </p:sp>
      <p:sp>
        <p:nvSpPr>
          <p:cNvPr id="2055" name="Rectangle 7"/>
          <p:cNvSpPr>
            <a:spLocks noGrp="1" noChangeArrowheads="1"/>
          </p:cNvSpPr>
          <p:nvPr>
            <p:ph type="sldNum" sz="quarter" idx="5"/>
          </p:nvPr>
        </p:nvSpPr>
        <p:spPr bwMode="auto">
          <a:xfrm>
            <a:off x="3884613" y="8685213"/>
            <a:ext cx="2973387" cy="458787"/>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defTabSz="909638">
              <a:defRPr sz="1000" b="0" i="1"/>
            </a:lvl1pPr>
          </a:lstStyle>
          <a:p>
            <a:r>
              <a:rPr lang="en-US"/>
              <a:t>##</a:t>
            </a:r>
            <a:endParaRPr lang="en-US" sz="1200"/>
          </a:p>
        </p:txBody>
      </p:sp>
    </p:spTree>
  </p:cSld>
  <p:clrMap bg1="lt1" tx1="dk1" bg2="lt2" tx2="dk2" accent1="accent1" accent2="accent2" accent3="accent3" accent4="accent4" accent5="accent5" accent6="accent6" hlink="hlink" folHlink="folHlink"/>
  <p:hf/>
  <p:notesStyle>
    <a:lvl1pPr algn="l" defTabSz="909638" rtl="0" eaLnBrk="0" fontAlgn="base" hangingPunct="0">
      <a:spcBef>
        <a:spcPct val="30000"/>
      </a:spcBef>
      <a:spcAft>
        <a:spcPct val="0"/>
      </a:spcAft>
      <a:defRPr kumimoji="1" sz="1200" kern="1200">
        <a:solidFill>
          <a:schemeClr val="tx1"/>
        </a:solidFill>
        <a:latin typeface="Times New Roman" charset="0"/>
        <a:ea typeface="+mn-ea"/>
        <a:cs typeface="+mn-cs"/>
      </a:defRPr>
    </a:lvl1pPr>
    <a:lvl2pPr marL="455613" algn="l" defTabSz="909638" rtl="0" eaLnBrk="0" fontAlgn="base" hangingPunct="0">
      <a:spcBef>
        <a:spcPct val="30000"/>
      </a:spcBef>
      <a:spcAft>
        <a:spcPct val="0"/>
      </a:spcAft>
      <a:defRPr kumimoji="1" sz="1200" kern="1200">
        <a:solidFill>
          <a:schemeClr val="tx1"/>
        </a:solidFill>
        <a:latin typeface="Times New Roman" charset="0"/>
        <a:ea typeface="+mn-ea"/>
        <a:cs typeface="+mn-cs"/>
      </a:defRPr>
    </a:lvl2pPr>
    <a:lvl3pPr marL="912813" algn="l" defTabSz="909638" rtl="0" eaLnBrk="0" fontAlgn="base" hangingPunct="0">
      <a:spcBef>
        <a:spcPct val="30000"/>
      </a:spcBef>
      <a:spcAft>
        <a:spcPct val="0"/>
      </a:spcAft>
      <a:defRPr kumimoji="1" sz="1200" kern="1200">
        <a:solidFill>
          <a:schemeClr val="tx1"/>
        </a:solidFill>
        <a:latin typeface="Times New Roman" charset="0"/>
        <a:ea typeface="+mn-ea"/>
        <a:cs typeface="+mn-cs"/>
      </a:defRPr>
    </a:lvl3pPr>
    <a:lvl4pPr marL="1368425" algn="l" defTabSz="909638" rtl="0" eaLnBrk="0" fontAlgn="base" hangingPunct="0">
      <a:spcBef>
        <a:spcPct val="30000"/>
      </a:spcBef>
      <a:spcAft>
        <a:spcPct val="0"/>
      </a:spcAft>
      <a:defRPr kumimoji="1" sz="1200" kern="1200">
        <a:solidFill>
          <a:schemeClr val="tx1"/>
        </a:solidFill>
        <a:latin typeface="Times New Roman" charset="0"/>
        <a:ea typeface="+mn-ea"/>
        <a:cs typeface="+mn-cs"/>
      </a:defRPr>
    </a:lvl4pPr>
    <a:lvl5pPr marL="1825625" algn="l" defTabSz="909638" rtl="0" eaLnBrk="0" fontAlgn="base" hangingPunct="0">
      <a:spcBef>
        <a:spcPct val="30000"/>
      </a:spcBef>
      <a:spcAft>
        <a:spcPct val="0"/>
      </a:spcAft>
      <a:defRPr kumimoji="1"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87" name="Rectangle 15"/>
          <p:cNvSpPr>
            <a:spLocks noChangeArrowheads="1"/>
          </p:cNvSpPr>
          <p:nvPr/>
        </p:nvSpPr>
        <p:spPr bwMode="auto">
          <a:xfrm>
            <a:off x="304800" y="533400"/>
            <a:ext cx="8458200" cy="5791200"/>
          </a:xfrm>
          <a:prstGeom prst="rect">
            <a:avLst/>
          </a:prstGeom>
          <a:solidFill>
            <a:srgbClr val="FFFFFF">
              <a:alpha val="80000"/>
            </a:srgbClr>
          </a:solidFill>
          <a:ln w="38100" cap="sq">
            <a:solidFill>
              <a:srgbClr val="5C2305"/>
            </a:solidFill>
            <a:miter lim="800000"/>
            <a:headEnd type="none" w="sm" len="sm"/>
            <a:tailEnd type="none" w="sm" len="sm"/>
          </a:ln>
          <a:effectLst/>
        </p:spPr>
        <p:txBody>
          <a:bodyPr wrap="none" anchor="ctr"/>
          <a:lstStyle/>
          <a:p>
            <a:endParaRPr lang="en-US"/>
          </a:p>
        </p:txBody>
      </p:sp>
      <p:sp>
        <p:nvSpPr>
          <p:cNvPr id="3088" name="Rectangle 16"/>
          <p:cNvSpPr>
            <a:spLocks noChangeArrowheads="1"/>
          </p:cNvSpPr>
          <p:nvPr/>
        </p:nvSpPr>
        <p:spPr bwMode="auto">
          <a:xfrm>
            <a:off x="533400" y="762000"/>
            <a:ext cx="8001000" cy="5334000"/>
          </a:xfrm>
          <a:prstGeom prst="rect">
            <a:avLst/>
          </a:prstGeom>
          <a:noFill/>
          <a:ln w="76200" cap="sq">
            <a:solidFill>
              <a:srgbClr val="FFFFFF"/>
            </a:solidFill>
            <a:miter lim="800000"/>
            <a:headEnd type="none" w="sm" len="sm"/>
            <a:tailEnd type="none" w="sm" len="sm"/>
          </a:ln>
          <a:effectLst/>
        </p:spPr>
        <p:txBody>
          <a:bodyPr wrap="none" anchor="ctr"/>
          <a:lstStyle/>
          <a:p>
            <a:endParaRPr lang="en-US"/>
          </a:p>
        </p:txBody>
      </p:sp>
      <p:sp>
        <p:nvSpPr>
          <p:cNvPr id="3081" name="Rectangle 9"/>
          <p:cNvSpPr>
            <a:spLocks noGrp="1" noChangeArrowheads="1"/>
          </p:cNvSpPr>
          <p:nvPr>
            <p:ph type="ctrTitle" sz="quarter"/>
          </p:nvPr>
        </p:nvSpPr>
        <p:spPr>
          <a:xfrm>
            <a:off x="2741613" y="1370013"/>
            <a:ext cx="5484812" cy="2133600"/>
          </a:xfrm>
        </p:spPr>
        <p:txBody>
          <a:bodyPr anchor="b"/>
          <a:lstStyle>
            <a:lvl1pPr>
              <a:defRPr sz="4600" b="1"/>
            </a:lvl1pPr>
          </a:lstStyle>
          <a:p>
            <a:r>
              <a:rPr lang="en-US" smtClean="0"/>
              <a:t>Click to edit Master title style</a:t>
            </a:r>
            <a:endParaRPr lang="en-US"/>
          </a:p>
        </p:txBody>
      </p:sp>
      <p:sp>
        <p:nvSpPr>
          <p:cNvPr id="3083" name="Rectangle 11"/>
          <p:cNvSpPr>
            <a:spLocks noGrp="1" noChangeArrowheads="1"/>
          </p:cNvSpPr>
          <p:nvPr>
            <p:ph type="subTitle" sz="quarter" idx="1"/>
          </p:nvPr>
        </p:nvSpPr>
        <p:spPr>
          <a:xfrm>
            <a:off x="2741613" y="3581400"/>
            <a:ext cx="5486400" cy="1058863"/>
          </a:xfrm>
        </p:spPr>
        <p:txBody>
          <a:bodyPr/>
          <a:lstStyle>
            <a:lvl1pPr marL="0" indent="0">
              <a:buFontTx/>
              <a:buNone/>
              <a:defRPr sz="3200"/>
            </a:lvl1pPr>
          </a:lstStyle>
          <a:p>
            <a:r>
              <a:rPr lang="en-US" smtClean="0"/>
              <a:t>Click to edit Master subtitle style</a:t>
            </a:r>
            <a:endParaRPr lang="en-US"/>
          </a:p>
        </p:txBody>
      </p:sp>
      <p:sp>
        <p:nvSpPr>
          <p:cNvPr id="3084" name="Rectangle 12"/>
          <p:cNvSpPr>
            <a:spLocks noGrp="1" noChangeArrowheads="1"/>
          </p:cNvSpPr>
          <p:nvPr>
            <p:ph type="sldNum" sz="quarter" idx="4"/>
          </p:nvPr>
        </p:nvSpPr>
        <p:spPr/>
        <p:txBody>
          <a:bodyPr/>
          <a:lstStyle>
            <a:lvl1pPr>
              <a:defRPr/>
            </a:lvl1pPr>
          </a:lstStyle>
          <a:p>
            <a:fld id="{16196035-F757-421E-84BD-B628B8496323}" type="slidenum">
              <a:rPr lang="en-US"/>
              <a:pPr/>
              <a:t>‹#›</a:t>
            </a:fld>
            <a:endParaRPr lang="en-US"/>
          </a:p>
        </p:txBody>
      </p:sp>
      <p:sp>
        <p:nvSpPr>
          <p:cNvPr id="3085" name="Rectangle 13"/>
          <p:cNvSpPr>
            <a:spLocks noGrp="1" noChangeArrowheads="1"/>
          </p:cNvSpPr>
          <p:nvPr>
            <p:ph type="ftr" sz="quarter" idx="3"/>
          </p:nvPr>
        </p:nvSpPr>
        <p:spPr/>
        <p:txBody>
          <a:bodyPr/>
          <a:lstStyle>
            <a:lvl1pPr>
              <a:defRPr/>
            </a:lvl1pPr>
          </a:lstStyle>
          <a:p>
            <a:endParaRPr lang="en-US"/>
          </a:p>
        </p:txBody>
      </p:sp>
      <p:sp>
        <p:nvSpPr>
          <p:cNvPr id="3086" name="Rectangle 14"/>
          <p:cNvSpPr>
            <a:spLocks noGrp="1" noChangeArrowheads="1"/>
          </p:cNvSpPr>
          <p:nvPr>
            <p:ph type="dt" sz="quarter" idx="2"/>
          </p:nvPr>
        </p:nvSpPr>
        <p:spPr/>
        <p:txBody>
          <a:bodyPr/>
          <a:lstStyle>
            <a:lvl1pPr>
              <a:defRPr/>
            </a:lvl1pPr>
          </a:lstStyle>
          <a:p>
            <a:fld id="{683FD804-2E51-447A-A2C2-3E987D2B5183}" type="datetime1">
              <a:rPr lang="en-US"/>
              <a:pPr/>
              <a:t>8/27/2013</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DA3E471-4EC2-4573-9284-32B2C94629DF}" type="slidenum">
              <a:rPr lang="en-US"/>
              <a:pPr/>
              <a:t>‹#›</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Date Placeholder 5"/>
          <p:cNvSpPr>
            <a:spLocks noGrp="1"/>
          </p:cNvSpPr>
          <p:nvPr>
            <p:ph type="dt" sz="quarter" idx="12"/>
          </p:nvPr>
        </p:nvSpPr>
        <p:spPr/>
        <p:txBody>
          <a:bodyPr/>
          <a:lstStyle>
            <a:lvl1pPr>
              <a:defRPr/>
            </a:lvl1pPr>
          </a:lstStyle>
          <a:p>
            <a:fld id="{2ABB1A0D-7591-4BCD-8D13-635AEA5D7BFB}" type="datetime1">
              <a:rPr lang="en-US"/>
              <a:pPr/>
              <a:t>8/27/2013</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0BAE7872-507B-4F2F-BA43-5967FB56368B}" type="slidenum">
              <a:rPr lang="en-US"/>
              <a:pPr/>
              <a:t>‹#›</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Date Placeholder 5"/>
          <p:cNvSpPr>
            <a:spLocks noGrp="1"/>
          </p:cNvSpPr>
          <p:nvPr>
            <p:ph type="dt" sz="quarter" idx="12"/>
          </p:nvPr>
        </p:nvSpPr>
        <p:spPr/>
        <p:txBody>
          <a:bodyPr/>
          <a:lstStyle>
            <a:lvl1pPr>
              <a:defRPr/>
            </a:lvl1pPr>
          </a:lstStyle>
          <a:p>
            <a:fld id="{C5AC0CAC-EA71-4D72-9F3B-CA1FC1F251D8}" type="datetime1">
              <a:rPr lang="en-US"/>
              <a:pPr/>
              <a:t>8/27/2013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741613" y="1752600"/>
            <a:ext cx="2665412"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559425" y="1752600"/>
            <a:ext cx="2667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453839C9-24A0-4D82-97AA-7FF006754ED6}" type="slidenum">
              <a:rPr lang="en-US"/>
              <a:pPr/>
              <a:t>‹#›</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Date Placeholder 6"/>
          <p:cNvSpPr>
            <a:spLocks noGrp="1"/>
          </p:cNvSpPr>
          <p:nvPr>
            <p:ph type="dt" sz="quarter" idx="12"/>
          </p:nvPr>
        </p:nvSpPr>
        <p:spPr/>
        <p:txBody>
          <a:bodyPr/>
          <a:lstStyle>
            <a:lvl1pPr>
              <a:defRPr/>
            </a:lvl1pPr>
          </a:lstStyle>
          <a:p>
            <a:fld id="{B15D467F-7F2D-4780-A16A-C6F9CC6F9B4B}" type="datetime1">
              <a:rPr lang="en-US"/>
              <a:pPr/>
              <a:t>8/27/2013</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07C162A3-E38E-4D0B-A54B-A22155AB72B8}" type="slidenum">
              <a:rPr lang="en-US"/>
              <a:pPr/>
              <a:t>‹#›</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Date Placeholder 8"/>
          <p:cNvSpPr>
            <a:spLocks noGrp="1"/>
          </p:cNvSpPr>
          <p:nvPr>
            <p:ph type="dt" sz="quarter" idx="12"/>
          </p:nvPr>
        </p:nvSpPr>
        <p:spPr/>
        <p:txBody>
          <a:bodyPr/>
          <a:lstStyle>
            <a:lvl1pPr>
              <a:defRPr/>
            </a:lvl1pPr>
          </a:lstStyle>
          <a:p>
            <a:fld id="{A8BBBD70-FD38-4EE1-94F9-17ACD4B5B5A2}" type="datetime1">
              <a:rPr lang="en-US"/>
              <a:pPr/>
              <a:t>8/27/2013</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4117BF26-3713-4620-B244-19D748E4E58C}" type="slidenum">
              <a:rPr lang="en-US"/>
              <a:pPr/>
              <a:t>‹#›</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Date Placeholder 4"/>
          <p:cNvSpPr>
            <a:spLocks noGrp="1"/>
          </p:cNvSpPr>
          <p:nvPr>
            <p:ph type="dt" sz="quarter" idx="12"/>
          </p:nvPr>
        </p:nvSpPr>
        <p:spPr/>
        <p:txBody>
          <a:bodyPr/>
          <a:lstStyle>
            <a:lvl1pPr>
              <a:defRPr/>
            </a:lvl1pPr>
          </a:lstStyle>
          <a:p>
            <a:fld id="{BBF26B21-47C3-4EA4-B001-D2A14262BA4A}" type="datetime1">
              <a:rPr lang="en-US"/>
              <a:pPr/>
              <a:t>8/27/2013</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88261D30-106B-4024-A251-A149D9051E92}" type="slidenum">
              <a:rPr lang="en-US"/>
              <a:pPr/>
              <a:t>‹#›</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Date Placeholder 3"/>
          <p:cNvSpPr>
            <a:spLocks noGrp="1"/>
          </p:cNvSpPr>
          <p:nvPr>
            <p:ph type="dt" sz="quarter" idx="12"/>
          </p:nvPr>
        </p:nvSpPr>
        <p:spPr/>
        <p:txBody>
          <a:bodyPr/>
          <a:lstStyle>
            <a:lvl1pPr>
              <a:defRPr/>
            </a:lvl1pPr>
          </a:lstStyle>
          <a:p>
            <a:fld id="{3335E4A4-ACAE-47F3-975F-F615BE00C741}" type="datetime1">
              <a:rPr lang="en-US"/>
              <a:pPr/>
              <a:t>8/27/2013</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60A05198-59CF-4D80-8B75-6B972FF094BB}" type="slidenum">
              <a:rPr lang="en-US"/>
              <a:pPr/>
              <a:t>‹#›</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Date Placeholder 6"/>
          <p:cNvSpPr>
            <a:spLocks noGrp="1"/>
          </p:cNvSpPr>
          <p:nvPr>
            <p:ph type="dt" sz="quarter" idx="12"/>
          </p:nvPr>
        </p:nvSpPr>
        <p:spPr/>
        <p:txBody>
          <a:bodyPr/>
          <a:lstStyle>
            <a:lvl1pPr>
              <a:defRPr/>
            </a:lvl1pPr>
          </a:lstStyle>
          <a:p>
            <a:fld id="{45DFDFF8-B2D5-4B65-8C2D-7AD5DD7466FF}" type="datetime1">
              <a:rPr lang="en-US"/>
              <a:pPr/>
              <a:t>8/27/2013</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BF2DD131-3AB1-47C7-8C40-CD539014ECEC}" type="slidenum">
              <a:rPr lang="en-US"/>
              <a:pPr/>
              <a:t>‹#›</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Date Placeholder 6"/>
          <p:cNvSpPr>
            <a:spLocks noGrp="1"/>
          </p:cNvSpPr>
          <p:nvPr>
            <p:ph type="dt" sz="quarter" idx="12"/>
          </p:nvPr>
        </p:nvSpPr>
        <p:spPr/>
        <p:txBody>
          <a:bodyPr/>
          <a:lstStyle>
            <a:lvl1pPr>
              <a:defRPr/>
            </a:lvl1pPr>
          </a:lstStyle>
          <a:p>
            <a:fld id="{68FE710D-642A-4CB8-9CD3-F0BE3BAF3AE5}" type="datetime1">
              <a:rPr lang="en-US"/>
              <a:pPr/>
              <a:t>8/27/2013</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6A1EDBF5-4587-4B2E-A070-836D290B7436}" type="slidenum">
              <a:rPr lang="en-US"/>
              <a:pPr/>
              <a:t>‹#›</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Date Placeholder 5"/>
          <p:cNvSpPr>
            <a:spLocks noGrp="1"/>
          </p:cNvSpPr>
          <p:nvPr>
            <p:ph type="dt" sz="quarter" idx="12"/>
          </p:nvPr>
        </p:nvSpPr>
        <p:spPr/>
        <p:txBody>
          <a:bodyPr/>
          <a:lstStyle>
            <a:lvl1pPr>
              <a:defRPr/>
            </a:lvl1pPr>
          </a:lstStyle>
          <a:p>
            <a:fld id="{3501E611-9F4C-41F5-BFB4-943AE1C15542}" type="datetime1">
              <a:rPr lang="en-US"/>
              <a:pPr/>
              <a:t>8/27/2013</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8450" y="838200"/>
            <a:ext cx="1581150" cy="5105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838200"/>
            <a:ext cx="4591050" cy="5105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45421D30-F100-419C-BE42-010DB726E638}" type="slidenum">
              <a:rPr lang="en-US"/>
              <a:pPr/>
              <a:t>‹#›</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Date Placeholder 5"/>
          <p:cNvSpPr>
            <a:spLocks noGrp="1"/>
          </p:cNvSpPr>
          <p:nvPr>
            <p:ph type="dt" sz="quarter" idx="12"/>
          </p:nvPr>
        </p:nvSpPr>
        <p:spPr/>
        <p:txBody>
          <a:bodyPr/>
          <a:lstStyle>
            <a:lvl1pPr>
              <a:defRPr/>
            </a:lvl1pPr>
          </a:lstStyle>
          <a:p>
            <a:fld id="{2D47B228-5EBF-47C2-971A-4C01816199C3}" type="datetime1">
              <a:rPr lang="en-US"/>
              <a:pPr/>
              <a:t>8/27/2013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1044" name="Rectangle 20"/>
          <p:cNvSpPr>
            <a:spLocks noChangeArrowheads="1"/>
          </p:cNvSpPr>
          <p:nvPr/>
        </p:nvSpPr>
        <p:spPr bwMode="auto">
          <a:xfrm>
            <a:off x="304800" y="533400"/>
            <a:ext cx="8458200" cy="5791200"/>
          </a:xfrm>
          <a:prstGeom prst="rect">
            <a:avLst/>
          </a:prstGeom>
          <a:solidFill>
            <a:srgbClr val="FFFFFF">
              <a:alpha val="80000"/>
            </a:srgbClr>
          </a:solidFill>
          <a:ln w="38100" cap="sq">
            <a:solidFill>
              <a:srgbClr val="5C2305"/>
            </a:solidFill>
            <a:miter lim="800000"/>
            <a:headEnd type="none" w="sm" len="sm"/>
            <a:tailEnd type="none" w="sm" len="sm"/>
          </a:ln>
          <a:effectLst/>
        </p:spPr>
        <p:txBody>
          <a:bodyPr wrap="none" anchor="ctr"/>
          <a:lstStyle/>
          <a:p>
            <a:endParaRPr lang="en-US"/>
          </a:p>
        </p:txBody>
      </p:sp>
      <p:sp>
        <p:nvSpPr>
          <p:cNvPr id="1045" name="Rectangle 21"/>
          <p:cNvSpPr>
            <a:spLocks noChangeArrowheads="1"/>
          </p:cNvSpPr>
          <p:nvPr/>
        </p:nvSpPr>
        <p:spPr bwMode="auto">
          <a:xfrm>
            <a:off x="533400" y="762000"/>
            <a:ext cx="8001000" cy="5334000"/>
          </a:xfrm>
          <a:prstGeom prst="rect">
            <a:avLst/>
          </a:prstGeom>
          <a:noFill/>
          <a:ln w="76200" cap="sq">
            <a:solidFill>
              <a:srgbClr val="FFFFFF"/>
            </a:solidFill>
            <a:miter lim="800000"/>
            <a:headEnd type="none" w="sm" len="sm"/>
            <a:tailEnd type="none" w="sm" len="sm"/>
          </a:ln>
          <a:effectLst/>
        </p:spPr>
        <p:txBody>
          <a:bodyPr wrap="none" anchor="ctr"/>
          <a:lstStyle/>
          <a:p>
            <a:endParaRPr lang="en-US"/>
          </a:p>
        </p:txBody>
      </p:sp>
      <p:sp>
        <p:nvSpPr>
          <p:cNvPr id="1034" name="Rectangle 10"/>
          <p:cNvSpPr>
            <a:spLocks noGrp="1" noChangeArrowheads="1"/>
          </p:cNvSpPr>
          <p:nvPr>
            <p:ph type="title"/>
          </p:nvPr>
        </p:nvSpPr>
        <p:spPr bwMode="auto">
          <a:xfrm>
            <a:off x="1905000" y="838200"/>
            <a:ext cx="6324600" cy="6858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1036" name="Rectangle 12"/>
          <p:cNvSpPr>
            <a:spLocks noGrp="1" noChangeArrowheads="1"/>
          </p:cNvSpPr>
          <p:nvPr>
            <p:ph type="body" idx="1"/>
          </p:nvPr>
        </p:nvSpPr>
        <p:spPr bwMode="auto">
          <a:xfrm>
            <a:off x="2741613" y="1752600"/>
            <a:ext cx="5484812" cy="41910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1" name="Rectangle 17"/>
          <p:cNvSpPr>
            <a:spLocks noGrp="1" noChangeArrowheads="1"/>
          </p:cNvSpPr>
          <p:nvPr>
            <p:ph type="sldNum" sz="quarter" idx="4"/>
          </p:nvPr>
        </p:nvSpPr>
        <p:spPr bwMode="auto">
          <a:xfrm>
            <a:off x="8077200" y="6415088"/>
            <a:ext cx="739775" cy="423862"/>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000" b="0">
                <a:latin typeface="+mn-lt"/>
              </a:defRPr>
            </a:lvl1pPr>
          </a:lstStyle>
          <a:p>
            <a:fld id="{9F7ABFA7-5386-44B1-AA88-0184A4E21573}" type="slidenum">
              <a:rPr lang="en-US"/>
              <a:pPr/>
              <a:t>‹#›</a:t>
            </a:fld>
            <a:endParaRPr lang="en-US"/>
          </a:p>
        </p:txBody>
      </p:sp>
      <p:sp>
        <p:nvSpPr>
          <p:cNvPr id="1042" name="Rectangle 18"/>
          <p:cNvSpPr>
            <a:spLocks noGrp="1" noChangeArrowheads="1"/>
          </p:cNvSpPr>
          <p:nvPr>
            <p:ph type="ftr" sz="quarter" idx="3"/>
          </p:nvPr>
        </p:nvSpPr>
        <p:spPr bwMode="auto">
          <a:xfrm>
            <a:off x="3581400" y="6415088"/>
            <a:ext cx="4419600" cy="441325"/>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000" b="0">
                <a:latin typeface="+mn-lt"/>
              </a:defRPr>
            </a:lvl1pPr>
          </a:lstStyle>
          <a:p>
            <a:endParaRPr lang="en-US"/>
          </a:p>
        </p:txBody>
      </p:sp>
      <p:sp>
        <p:nvSpPr>
          <p:cNvPr id="1043" name="Rectangle 19"/>
          <p:cNvSpPr>
            <a:spLocks noGrp="1" noChangeArrowheads="1"/>
          </p:cNvSpPr>
          <p:nvPr>
            <p:ph type="dt" sz="quarter" idx="2"/>
          </p:nvPr>
        </p:nvSpPr>
        <p:spPr bwMode="auto">
          <a:xfrm>
            <a:off x="1905000" y="6415088"/>
            <a:ext cx="1593850" cy="441325"/>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000" b="0">
                <a:latin typeface="+mn-lt"/>
              </a:defRPr>
            </a:lvl1pPr>
          </a:lstStyle>
          <a:p>
            <a:fld id="{FFAB82EE-46AF-4C20-81BF-1823AD5CAC30}" type="datetime1">
              <a:rPr lang="en-US"/>
              <a:pPr/>
              <a:t>8/27/2013</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algn="l" rtl="0" eaLnBrk="1" fontAlgn="base" hangingPunct="1">
        <a:spcBef>
          <a:spcPct val="0"/>
        </a:spcBef>
        <a:spcAft>
          <a:spcPct val="0"/>
        </a:spcAft>
        <a:defRPr kumimoji="1" sz="2800">
          <a:solidFill>
            <a:srgbClr val="5C2305"/>
          </a:solidFill>
          <a:latin typeface="+mj-lt"/>
          <a:ea typeface="+mj-ea"/>
          <a:cs typeface="+mj-cs"/>
        </a:defRPr>
      </a:lvl1pPr>
      <a:lvl2pPr algn="l" rtl="0" eaLnBrk="1" fontAlgn="base" hangingPunct="1">
        <a:spcBef>
          <a:spcPct val="0"/>
        </a:spcBef>
        <a:spcAft>
          <a:spcPct val="0"/>
        </a:spcAft>
        <a:defRPr kumimoji="1" sz="2800">
          <a:solidFill>
            <a:srgbClr val="5C2305"/>
          </a:solidFill>
          <a:latin typeface="Verdana" pitchFamily="34" charset="0"/>
        </a:defRPr>
      </a:lvl2pPr>
      <a:lvl3pPr algn="l" rtl="0" eaLnBrk="1" fontAlgn="base" hangingPunct="1">
        <a:spcBef>
          <a:spcPct val="0"/>
        </a:spcBef>
        <a:spcAft>
          <a:spcPct val="0"/>
        </a:spcAft>
        <a:defRPr kumimoji="1" sz="2800">
          <a:solidFill>
            <a:srgbClr val="5C2305"/>
          </a:solidFill>
          <a:latin typeface="Verdana" pitchFamily="34" charset="0"/>
        </a:defRPr>
      </a:lvl3pPr>
      <a:lvl4pPr algn="l" rtl="0" eaLnBrk="1" fontAlgn="base" hangingPunct="1">
        <a:spcBef>
          <a:spcPct val="0"/>
        </a:spcBef>
        <a:spcAft>
          <a:spcPct val="0"/>
        </a:spcAft>
        <a:defRPr kumimoji="1" sz="2800">
          <a:solidFill>
            <a:srgbClr val="5C2305"/>
          </a:solidFill>
          <a:latin typeface="Verdana" pitchFamily="34" charset="0"/>
        </a:defRPr>
      </a:lvl4pPr>
      <a:lvl5pPr algn="l" rtl="0" eaLnBrk="1" fontAlgn="base" hangingPunct="1">
        <a:spcBef>
          <a:spcPct val="0"/>
        </a:spcBef>
        <a:spcAft>
          <a:spcPct val="0"/>
        </a:spcAft>
        <a:defRPr kumimoji="1" sz="2800">
          <a:solidFill>
            <a:srgbClr val="5C2305"/>
          </a:solidFill>
          <a:latin typeface="Verdana" pitchFamily="34" charset="0"/>
        </a:defRPr>
      </a:lvl5pPr>
      <a:lvl6pPr marL="457200" algn="l" rtl="0" eaLnBrk="1" fontAlgn="base" hangingPunct="1">
        <a:spcBef>
          <a:spcPct val="0"/>
        </a:spcBef>
        <a:spcAft>
          <a:spcPct val="0"/>
        </a:spcAft>
        <a:defRPr kumimoji="1" sz="2800">
          <a:solidFill>
            <a:srgbClr val="5C2305"/>
          </a:solidFill>
          <a:latin typeface="Verdana" pitchFamily="34" charset="0"/>
        </a:defRPr>
      </a:lvl6pPr>
      <a:lvl7pPr marL="914400" algn="l" rtl="0" eaLnBrk="1" fontAlgn="base" hangingPunct="1">
        <a:spcBef>
          <a:spcPct val="0"/>
        </a:spcBef>
        <a:spcAft>
          <a:spcPct val="0"/>
        </a:spcAft>
        <a:defRPr kumimoji="1" sz="2800">
          <a:solidFill>
            <a:srgbClr val="5C2305"/>
          </a:solidFill>
          <a:latin typeface="Verdana" pitchFamily="34" charset="0"/>
        </a:defRPr>
      </a:lvl7pPr>
      <a:lvl8pPr marL="1371600" algn="l" rtl="0" eaLnBrk="1" fontAlgn="base" hangingPunct="1">
        <a:spcBef>
          <a:spcPct val="0"/>
        </a:spcBef>
        <a:spcAft>
          <a:spcPct val="0"/>
        </a:spcAft>
        <a:defRPr kumimoji="1" sz="2800">
          <a:solidFill>
            <a:srgbClr val="5C2305"/>
          </a:solidFill>
          <a:latin typeface="Verdana" pitchFamily="34" charset="0"/>
        </a:defRPr>
      </a:lvl8pPr>
      <a:lvl9pPr marL="1828800" algn="l" rtl="0" eaLnBrk="1" fontAlgn="base" hangingPunct="1">
        <a:spcBef>
          <a:spcPct val="0"/>
        </a:spcBef>
        <a:spcAft>
          <a:spcPct val="0"/>
        </a:spcAft>
        <a:defRPr kumimoji="1" sz="2800">
          <a:solidFill>
            <a:srgbClr val="5C2305"/>
          </a:solidFill>
          <a:latin typeface="Verdana" pitchFamily="34" charset="0"/>
        </a:defRPr>
      </a:lvl9pPr>
    </p:titleStyle>
    <p:bodyStyle>
      <a:lvl1pPr marL="342900" indent="-342900" algn="l" rtl="0" eaLnBrk="1" fontAlgn="base" hangingPunct="1">
        <a:spcBef>
          <a:spcPct val="20000"/>
        </a:spcBef>
        <a:spcAft>
          <a:spcPct val="0"/>
        </a:spcAft>
        <a:buClr>
          <a:srgbClr val="5C2305"/>
        </a:buClr>
        <a:buChar char="•"/>
        <a:defRPr kumimoji="1" sz="2200">
          <a:solidFill>
            <a:srgbClr val="5C2305"/>
          </a:solidFill>
          <a:latin typeface="+mn-lt"/>
          <a:ea typeface="+mn-ea"/>
          <a:cs typeface="+mn-cs"/>
        </a:defRPr>
      </a:lvl1pPr>
      <a:lvl2pPr marL="742950" indent="-285750" algn="l" rtl="0" eaLnBrk="1" fontAlgn="base" hangingPunct="1">
        <a:spcBef>
          <a:spcPct val="20000"/>
        </a:spcBef>
        <a:spcAft>
          <a:spcPct val="0"/>
        </a:spcAft>
        <a:buClr>
          <a:srgbClr val="5C2305"/>
        </a:buClr>
        <a:buChar char="•"/>
        <a:defRPr kumimoji="1" sz="2000">
          <a:solidFill>
            <a:srgbClr val="5C2305"/>
          </a:solidFill>
          <a:latin typeface="+mn-lt"/>
        </a:defRPr>
      </a:lvl2pPr>
      <a:lvl3pPr marL="1085850" indent="-228600" algn="l" rtl="0" eaLnBrk="1" fontAlgn="base" hangingPunct="1">
        <a:spcBef>
          <a:spcPct val="20000"/>
        </a:spcBef>
        <a:spcAft>
          <a:spcPct val="0"/>
        </a:spcAft>
        <a:buClr>
          <a:srgbClr val="5C2305"/>
        </a:buClr>
        <a:buChar char="•"/>
        <a:defRPr kumimoji="1">
          <a:solidFill>
            <a:srgbClr val="5C2305"/>
          </a:solidFill>
          <a:latin typeface="+mn-lt"/>
        </a:defRPr>
      </a:lvl3pPr>
      <a:lvl4pPr marL="1428750" indent="-228600" algn="l" rtl="0" eaLnBrk="1" fontAlgn="base" hangingPunct="1">
        <a:spcBef>
          <a:spcPct val="20000"/>
        </a:spcBef>
        <a:spcAft>
          <a:spcPct val="0"/>
        </a:spcAft>
        <a:buClr>
          <a:srgbClr val="5C2305"/>
        </a:buClr>
        <a:buChar char="•"/>
        <a:defRPr kumimoji="1" sz="1600">
          <a:solidFill>
            <a:srgbClr val="5C2305"/>
          </a:solidFill>
          <a:latin typeface="+mn-lt"/>
        </a:defRPr>
      </a:lvl4pPr>
      <a:lvl5pPr marL="1771650" indent="-228600" algn="l" rtl="0" eaLnBrk="1" fontAlgn="base" hangingPunct="1">
        <a:spcBef>
          <a:spcPct val="20000"/>
        </a:spcBef>
        <a:spcAft>
          <a:spcPct val="0"/>
        </a:spcAft>
        <a:buClr>
          <a:srgbClr val="5C2305"/>
        </a:buClr>
        <a:buChar char="•"/>
        <a:defRPr kumimoji="1" sz="1400">
          <a:solidFill>
            <a:srgbClr val="5C2305"/>
          </a:solidFill>
          <a:latin typeface="+mn-lt"/>
        </a:defRPr>
      </a:lvl5pPr>
      <a:lvl6pPr marL="2228850" indent="-228600" algn="l" rtl="0" eaLnBrk="1" fontAlgn="base" hangingPunct="1">
        <a:spcBef>
          <a:spcPct val="20000"/>
        </a:spcBef>
        <a:spcAft>
          <a:spcPct val="0"/>
        </a:spcAft>
        <a:buClr>
          <a:srgbClr val="5C2305"/>
        </a:buClr>
        <a:buChar char="•"/>
        <a:defRPr kumimoji="1" sz="1400">
          <a:solidFill>
            <a:srgbClr val="5C2305"/>
          </a:solidFill>
          <a:latin typeface="+mn-lt"/>
        </a:defRPr>
      </a:lvl6pPr>
      <a:lvl7pPr marL="2686050" indent="-228600" algn="l" rtl="0" eaLnBrk="1" fontAlgn="base" hangingPunct="1">
        <a:spcBef>
          <a:spcPct val="20000"/>
        </a:spcBef>
        <a:spcAft>
          <a:spcPct val="0"/>
        </a:spcAft>
        <a:buClr>
          <a:srgbClr val="5C2305"/>
        </a:buClr>
        <a:buChar char="•"/>
        <a:defRPr kumimoji="1" sz="1400">
          <a:solidFill>
            <a:srgbClr val="5C2305"/>
          </a:solidFill>
          <a:latin typeface="+mn-lt"/>
        </a:defRPr>
      </a:lvl7pPr>
      <a:lvl8pPr marL="3143250" indent="-228600" algn="l" rtl="0" eaLnBrk="1" fontAlgn="base" hangingPunct="1">
        <a:spcBef>
          <a:spcPct val="20000"/>
        </a:spcBef>
        <a:spcAft>
          <a:spcPct val="0"/>
        </a:spcAft>
        <a:buClr>
          <a:srgbClr val="5C2305"/>
        </a:buClr>
        <a:buChar char="•"/>
        <a:defRPr kumimoji="1" sz="1400">
          <a:solidFill>
            <a:srgbClr val="5C2305"/>
          </a:solidFill>
          <a:latin typeface="+mn-lt"/>
        </a:defRPr>
      </a:lvl8pPr>
      <a:lvl9pPr marL="3600450" indent="-228600" algn="l" rtl="0" eaLnBrk="1" fontAlgn="base" hangingPunct="1">
        <a:spcBef>
          <a:spcPct val="20000"/>
        </a:spcBef>
        <a:spcAft>
          <a:spcPct val="0"/>
        </a:spcAft>
        <a:buClr>
          <a:srgbClr val="5C2305"/>
        </a:buClr>
        <a:buChar char="•"/>
        <a:defRPr kumimoji="1" sz="1400">
          <a:solidFill>
            <a:srgbClr val="5C230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7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www.capitronbank.mn/" TargetMode="External"/><Relationship Id="rId2" Type="http://schemas.openxmlformats.org/officeDocument/2006/relationships/hyperlink" Target="http://www.google.mn/"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4"/>
          <p:cNvSpPr>
            <a:spLocks noGrp="1" noChangeArrowheads="1"/>
          </p:cNvSpPr>
          <p:nvPr>
            <p:ph type="dt" sz="quarter" idx="2"/>
          </p:nvPr>
        </p:nvSpPr>
        <p:spPr/>
        <p:txBody>
          <a:bodyPr/>
          <a:lstStyle/>
          <a:p>
            <a:endParaRPr lang="en-US" dirty="0"/>
          </a:p>
        </p:txBody>
      </p:sp>
      <p:sp>
        <p:nvSpPr>
          <p:cNvPr id="19460" name="Rectangle 4"/>
          <p:cNvSpPr>
            <a:spLocks noGrp="1" noChangeArrowheads="1"/>
          </p:cNvSpPr>
          <p:nvPr>
            <p:ph type="ctrTitle"/>
          </p:nvPr>
        </p:nvSpPr>
        <p:spPr>
          <a:xfrm>
            <a:off x="1428728" y="1214422"/>
            <a:ext cx="7000924" cy="1143008"/>
          </a:xfrm>
          <a:noFill/>
          <a:ln>
            <a:solidFill>
              <a:srgbClr val="FFFFFF"/>
            </a:solidFill>
          </a:ln>
        </p:spPr>
        <p:txBody>
          <a:bodyPr/>
          <a:lstStyle/>
          <a:p>
            <a:pPr algn="ctr"/>
            <a:r>
              <a:rPr lang="mn-MN" sz="3200" dirty="0" smtClean="0">
                <a:latin typeface="Arial" pitchFamily="34" charset="0"/>
                <a:cs typeface="Arial" pitchFamily="34" charset="0"/>
              </a:rPr>
              <a:t/>
            </a:r>
            <a:br>
              <a:rPr lang="mn-MN" sz="3200" dirty="0" smtClean="0">
                <a:latin typeface="Arial" pitchFamily="34" charset="0"/>
                <a:cs typeface="Arial" pitchFamily="34" charset="0"/>
              </a:rPr>
            </a:br>
            <a:r>
              <a:rPr lang="mn-MN" sz="3200" dirty="0" smtClean="0">
                <a:latin typeface="Arial" pitchFamily="34" charset="0"/>
                <a:cs typeface="Arial" pitchFamily="34" charset="0"/>
              </a:rPr>
              <a:t/>
            </a:r>
            <a:br>
              <a:rPr lang="mn-MN" sz="3200" dirty="0" smtClean="0">
                <a:latin typeface="Arial" pitchFamily="34" charset="0"/>
                <a:cs typeface="Arial" pitchFamily="34" charset="0"/>
              </a:rPr>
            </a:br>
            <a:r>
              <a:rPr lang="mn-MN" sz="3200" dirty="0" smtClean="0">
                <a:latin typeface="Arial" pitchFamily="34" charset="0"/>
                <a:cs typeface="Arial" pitchFamily="34" charset="0"/>
              </a:rPr>
              <a:t/>
            </a:r>
            <a:br>
              <a:rPr lang="mn-MN" sz="3200" dirty="0" smtClean="0">
                <a:latin typeface="Arial" pitchFamily="34" charset="0"/>
                <a:cs typeface="Arial" pitchFamily="34" charset="0"/>
              </a:rPr>
            </a:br>
            <a:r>
              <a:rPr lang="mn-MN" sz="3200" dirty="0" smtClean="0">
                <a:latin typeface="Arial" pitchFamily="34" charset="0"/>
                <a:cs typeface="Arial" pitchFamily="34" charset="0"/>
              </a:rPr>
              <a:t/>
            </a:r>
            <a:br>
              <a:rPr lang="mn-MN" sz="3200" dirty="0" smtClean="0">
                <a:latin typeface="Arial" pitchFamily="34" charset="0"/>
                <a:cs typeface="Arial" pitchFamily="34" charset="0"/>
              </a:rPr>
            </a:br>
            <a:r>
              <a:rPr lang="mn-MN" sz="3200" dirty="0" smtClean="0">
                <a:latin typeface="Arial" pitchFamily="34" charset="0"/>
                <a:cs typeface="Arial" pitchFamily="34" charset="0"/>
              </a:rPr>
              <a:t/>
            </a:r>
            <a:br>
              <a:rPr lang="mn-MN" sz="3200" dirty="0" smtClean="0">
                <a:latin typeface="Arial" pitchFamily="34" charset="0"/>
                <a:cs typeface="Arial" pitchFamily="34" charset="0"/>
              </a:rPr>
            </a:br>
            <a:r>
              <a:rPr lang="mn-MN" sz="3200" dirty="0" smtClean="0">
                <a:latin typeface="Arial" pitchFamily="34" charset="0"/>
                <a:cs typeface="Arial" pitchFamily="34" charset="0"/>
              </a:rPr>
              <a:t/>
            </a:r>
            <a:br>
              <a:rPr lang="mn-MN" sz="3200" dirty="0" smtClean="0">
                <a:latin typeface="Arial" pitchFamily="34" charset="0"/>
                <a:cs typeface="Arial" pitchFamily="34" charset="0"/>
              </a:rPr>
            </a:br>
            <a:r>
              <a:rPr lang="mn-MN" sz="3200" dirty="0" smtClean="0">
                <a:latin typeface="Arial" pitchFamily="34" charset="0"/>
                <a:cs typeface="Arial" pitchFamily="34" charset="0"/>
              </a:rPr>
              <a:t/>
            </a:r>
            <a:br>
              <a:rPr lang="mn-MN" sz="3200" dirty="0" smtClean="0">
                <a:latin typeface="Arial" pitchFamily="34" charset="0"/>
                <a:cs typeface="Arial" pitchFamily="34" charset="0"/>
              </a:rPr>
            </a:br>
            <a:r>
              <a:rPr lang="mn-MN" sz="3200" dirty="0" smtClean="0">
                <a:latin typeface="Arial" pitchFamily="34" charset="0"/>
                <a:cs typeface="Arial" pitchFamily="34" charset="0"/>
              </a:rPr>
              <a:t/>
            </a:r>
            <a:br>
              <a:rPr lang="mn-MN" sz="3200" dirty="0" smtClean="0">
                <a:latin typeface="Arial" pitchFamily="34" charset="0"/>
                <a:cs typeface="Arial" pitchFamily="34" charset="0"/>
              </a:rPr>
            </a:br>
            <a:r>
              <a:rPr lang="mn-MN" sz="3200" dirty="0" smtClean="0">
                <a:latin typeface="Arial" pitchFamily="34" charset="0"/>
                <a:cs typeface="Arial" pitchFamily="34" charset="0"/>
              </a:rPr>
              <a:t/>
            </a:r>
            <a:br>
              <a:rPr lang="mn-MN" sz="3200" dirty="0" smtClean="0">
                <a:latin typeface="Arial" pitchFamily="34" charset="0"/>
                <a:cs typeface="Arial" pitchFamily="34" charset="0"/>
              </a:rPr>
            </a:br>
            <a:r>
              <a:rPr lang="mn-MN" sz="3200" dirty="0" smtClean="0">
                <a:latin typeface="Arial" pitchFamily="34" charset="0"/>
                <a:cs typeface="Arial" pitchFamily="34" charset="0"/>
              </a:rPr>
              <a:t/>
            </a:r>
            <a:br>
              <a:rPr lang="mn-MN" sz="3200" dirty="0" smtClean="0">
                <a:latin typeface="Arial" pitchFamily="34" charset="0"/>
                <a:cs typeface="Arial" pitchFamily="34" charset="0"/>
              </a:rPr>
            </a:br>
            <a:r>
              <a:rPr lang="mn-MN" sz="3200" dirty="0" smtClean="0">
                <a:latin typeface="Arial" pitchFamily="34" charset="0"/>
                <a:cs typeface="Arial" pitchFamily="34" charset="0"/>
              </a:rPr>
              <a:t/>
            </a:r>
            <a:br>
              <a:rPr lang="mn-MN" sz="3200" dirty="0" smtClean="0">
                <a:latin typeface="Arial" pitchFamily="34" charset="0"/>
                <a:cs typeface="Arial" pitchFamily="34" charset="0"/>
              </a:rPr>
            </a:br>
            <a:r>
              <a:rPr lang="mn-MN" sz="3200" dirty="0" smtClean="0">
                <a:latin typeface="Arial" pitchFamily="34" charset="0"/>
                <a:cs typeface="Arial" pitchFamily="34" charset="0"/>
              </a:rPr>
              <a:t/>
            </a:r>
            <a:br>
              <a:rPr lang="mn-MN" sz="3200" dirty="0" smtClean="0">
                <a:latin typeface="Arial" pitchFamily="34" charset="0"/>
                <a:cs typeface="Arial" pitchFamily="34" charset="0"/>
              </a:rPr>
            </a:br>
            <a:r>
              <a:rPr lang="mn-MN" sz="2400" dirty="0" smtClean="0">
                <a:latin typeface="Arial" pitchFamily="34" charset="0"/>
                <a:cs typeface="Arial" pitchFamily="34" charset="0"/>
              </a:rPr>
              <a:t/>
            </a:r>
            <a:br>
              <a:rPr lang="mn-MN" sz="2400" dirty="0" smtClean="0">
                <a:latin typeface="Arial" pitchFamily="34" charset="0"/>
                <a:cs typeface="Arial" pitchFamily="34" charset="0"/>
              </a:rPr>
            </a:br>
            <a:endParaRPr lang="en-US" sz="3200" dirty="0">
              <a:solidFill>
                <a:schemeClr val="tx1"/>
              </a:solidFill>
              <a:latin typeface="Arial" pitchFamily="34" charset="0"/>
              <a:cs typeface="Arial" pitchFamily="34" charset="0"/>
            </a:endParaRPr>
          </a:p>
        </p:txBody>
      </p:sp>
      <p:sp>
        <p:nvSpPr>
          <p:cNvPr id="19461" name="Rectangle 5"/>
          <p:cNvSpPr>
            <a:spLocks noGrp="1" noChangeArrowheads="1"/>
          </p:cNvSpPr>
          <p:nvPr>
            <p:ph type="subTitle" idx="1"/>
          </p:nvPr>
        </p:nvSpPr>
        <p:spPr>
          <a:xfrm>
            <a:off x="755576" y="2071678"/>
            <a:ext cx="7472437" cy="3786214"/>
          </a:xfrm>
          <a:noFill/>
        </p:spPr>
        <p:txBody>
          <a:bodyPr/>
          <a:lstStyle/>
          <a:p>
            <a:pPr algn="ctr"/>
            <a:endParaRPr lang="mn-MN" sz="2400" dirty="0" smtClean="0">
              <a:latin typeface="Arial" pitchFamily="34" charset="0"/>
              <a:cs typeface="Arial" pitchFamily="34" charset="0"/>
            </a:endParaRPr>
          </a:p>
          <a:p>
            <a:pPr algn="ctr"/>
            <a:r>
              <a:rPr lang="mn-MN" sz="4400" dirty="0" smtClean="0">
                <a:latin typeface="Arial" pitchFamily="34" charset="0"/>
                <a:cs typeface="Arial" pitchFamily="34" charset="0"/>
              </a:rPr>
              <a:t>“</a:t>
            </a:r>
            <a:r>
              <a:rPr lang="mn-MN" sz="4400" b="1" dirty="0" smtClean="0">
                <a:solidFill>
                  <a:srgbClr val="002060"/>
                </a:solidFill>
                <a:latin typeface="Arial" pitchFamily="34" charset="0"/>
                <a:cs typeface="Arial" pitchFamily="34" charset="0"/>
              </a:rPr>
              <a:t>Капитрон</a:t>
            </a:r>
            <a:r>
              <a:rPr lang="mn-MN" sz="4400" b="1" dirty="0" smtClean="0">
                <a:solidFill>
                  <a:srgbClr val="FFFF00"/>
                </a:solidFill>
                <a:latin typeface="Arial" pitchFamily="34" charset="0"/>
                <a:cs typeface="Arial" pitchFamily="34" charset="0"/>
              </a:rPr>
              <a:t>Банк</a:t>
            </a:r>
            <a:r>
              <a:rPr lang="mn-MN" sz="4400" dirty="0" smtClean="0">
                <a:latin typeface="Arial" pitchFamily="34" charset="0"/>
                <a:cs typeface="Arial" pitchFamily="34" charset="0"/>
              </a:rPr>
              <a:t>”</a:t>
            </a:r>
            <a:r>
              <a:rPr lang="mn-MN" sz="4400" dirty="0" smtClean="0">
                <a:solidFill>
                  <a:schemeClr val="tx1"/>
                </a:solidFill>
                <a:latin typeface="Arial" pitchFamily="34" charset="0"/>
                <a:cs typeface="Arial" pitchFamily="34" charset="0"/>
              </a:rPr>
              <a:t>-нд хийсэн үйлдвэрлэлийн </a:t>
            </a:r>
            <a:r>
              <a:rPr lang="mn-MN" sz="4400" dirty="0" smtClean="0">
                <a:solidFill>
                  <a:schemeClr val="tx1"/>
                </a:solidFill>
                <a:latin typeface="Arial" pitchFamily="34" charset="0"/>
                <a:cs typeface="Arial" pitchFamily="34" charset="0"/>
              </a:rPr>
              <a:t>дадлагын</a:t>
            </a:r>
            <a:r>
              <a:rPr lang="en-US" sz="4400" dirty="0" smtClean="0">
                <a:solidFill>
                  <a:schemeClr val="tx1"/>
                </a:solidFill>
                <a:latin typeface="Arial" pitchFamily="34" charset="0"/>
                <a:cs typeface="Arial" pitchFamily="34" charset="0"/>
              </a:rPr>
              <a:t> </a:t>
            </a:r>
            <a:r>
              <a:rPr lang="mn-MN" sz="4400" dirty="0" smtClean="0">
                <a:solidFill>
                  <a:schemeClr val="tx1"/>
                </a:solidFill>
                <a:latin typeface="Arial" pitchFamily="34" charset="0"/>
                <a:cs typeface="Arial" pitchFamily="34" charset="0"/>
              </a:rPr>
              <a:t>тайлан</a:t>
            </a:r>
          </a:p>
          <a:p>
            <a:pPr algn="ctr"/>
            <a:endParaRPr lang="mn-MN" sz="44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Date Placeholder 5"/>
          <p:cNvSpPr>
            <a:spLocks noGrp="1"/>
          </p:cNvSpPr>
          <p:nvPr>
            <p:ph type="dt" sz="quarter" idx="12"/>
          </p:nvPr>
        </p:nvSpPr>
        <p:spPr/>
        <p:txBody>
          <a:bodyPr/>
          <a:lstStyle/>
          <a:p>
            <a:fld id="{CB751A0F-B913-431E-88BF-51B402CC2443}" type="datetime1">
              <a:rPr lang="en-US"/>
              <a:pPr/>
              <a:t>8/27/2013</a:t>
            </a:fld>
            <a:endParaRPr lang="en-US" dirty="0"/>
          </a:p>
        </p:txBody>
      </p:sp>
      <p:sp>
        <p:nvSpPr>
          <p:cNvPr id="6146" name="Rectangle 2"/>
          <p:cNvSpPr>
            <a:spLocks noGrp="1" noChangeArrowheads="1"/>
          </p:cNvSpPr>
          <p:nvPr>
            <p:ph type="title"/>
          </p:nvPr>
        </p:nvSpPr>
        <p:spPr>
          <a:xfrm>
            <a:off x="1905000" y="1000108"/>
            <a:ext cx="6324600" cy="714380"/>
          </a:xfrm>
          <a:noFill/>
          <a:ln/>
        </p:spPr>
        <p:txBody>
          <a:bodyPr/>
          <a:lstStyle/>
          <a:p>
            <a:r>
              <a:rPr lang="mn-MN" b="1" dirty="0" smtClean="0"/>
              <a:t>               Агуулга</a:t>
            </a:r>
            <a:r>
              <a:rPr lang="en-US" dirty="0" smtClean="0"/>
              <a:t/>
            </a:r>
            <a:br>
              <a:rPr lang="en-US" dirty="0" smtClean="0"/>
            </a:br>
            <a:endParaRPr lang="en-US" dirty="0"/>
          </a:p>
        </p:txBody>
      </p:sp>
      <p:sp>
        <p:nvSpPr>
          <p:cNvPr id="6147" name="Rectangle 3"/>
          <p:cNvSpPr>
            <a:spLocks noGrp="1" noChangeArrowheads="1"/>
          </p:cNvSpPr>
          <p:nvPr>
            <p:ph type="body" idx="1"/>
          </p:nvPr>
        </p:nvSpPr>
        <p:spPr>
          <a:xfrm>
            <a:off x="928663" y="1752600"/>
            <a:ext cx="7286676" cy="4191000"/>
          </a:xfrm>
          <a:noFill/>
          <a:ln/>
        </p:spPr>
        <p:txBody>
          <a:bodyPr/>
          <a:lstStyle/>
          <a:p>
            <a:pPr algn="just">
              <a:buFont typeface="Wingdings" pitchFamily="2" charset="2"/>
              <a:buChar char="v"/>
            </a:pPr>
            <a:r>
              <a:rPr lang="mn-MN" b="1" dirty="0" smtClean="0">
                <a:latin typeface="Arial" pitchFamily="34" charset="0"/>
                <a:cs typeface="Arial" pitchFamily="34" charset="0"/>
              </a:rPr>
              <a:t>Нэгдүгээр бүлэг</a:t>
            </a:r>
            <a:r>
              <a:rPr lang="mn-MN" sz="2000" b="1" dirty="0" smtClean="0">
                <a:latin typeface="Arial" pitchFamily="34" charset="0"/>
                <a:cs typeface="Arial" pitchFamily="34" charset="0"/>
              </a:rPr>
              <a:t>. Хан-Уул дүүргийн Капитрон банкны танилцуулга </a:t>
            </a:r>
            <a:endParaRPr lang="mn-MN" sz="2000" b="1" dirty="0">
              <a:latin typeface="Arial" pitchFamily="34" charset="0"/>
              <a:cs typeface="Arial" pitchFamily="34" charset="0"/>
            </a:endParaRPr>
          </a:p>
          <a:p>
            <a:pPr algn="just">
              <a:buFont typeface="Wingdings" pitchFamily="2" charset="2"/>
              <a:buChar char="v"/>
            </a:pPr>
            <a:r>
              <a:rPr lang="mn-MN" b="1" dirty="0" smtClean="0">
                <a:latin typeface="Arial" pitchFamily="34" charset="0"/>
                <a:cs typeface="Arial" pitchFamily="34" charset="0"/>
              </a:rPr>
              <a:t>Хоёрдугаар бүлэг. Хан-Уул дүүргийн Капитрон банкны үйл ажиллагаанд хийсэн</a:t>
            </a:r>
            <a:r>
              <a:rPr lang="en-US" b="1" dirty="0" smtClean="0">
                <a:latin typeface="Arial" pitchFamily="34" charset="0"/>
                <a:cs typeface="Arial" pitchFamily="34" charset="0"/>
              </a:rPr>
              <a:t> </a:t>
            </a:r>
            <a:r>
              <a:rPr lang="mn-MN" b="1" dirty="0" smtClean="0">
                <a:latin typeface="Arial" pitchFamily="34" charset="0"/>
                <a:cs typeface="Arial" pitchFamily="34" charset="0"/>
              </a:rPr>
              <a:t>судалгаа, дадлагын ажлын тайлан</a:t>
            </a:r>
          </a:p>
          <a:p>
            <a:pPr algn="just">
              <a:buFont typeface="Wingdings" pitchFamily="2" charset="2"/>
              <a:buChar char="v"/>
            </a:pPr>
            <a:r>
              <a:rPr lang="mn-MN" b="1" dirty="0" smtClean="0">
                <a:latin typeface="Arial" pitchFamily="34" charset="0"/>
                <a:cs typeface="Arial" pitchFamily="34" charset="0"/>
              </a:rPr>
              <a:t>Гуравдугаар бүлэг. Хан-Уул дүүргийн Капитрон банкны Зээлийн бодлого, журамын талаар мөн нэг зээлдэгчийн бүрдүүлсэн материалтай танилцсан ажлын дүгнэлт</a:t>
            </a:r>
          </a:p>
          <a:p>
            <a:pPr algn="just">
              <a:buFont typeface="Wingdings" pitchFamily="2" charset="2"/>
              <a:buChar char="v"/>
            </a:pPr>
            <a:r>
              <a:rPr lang="mn-MN" b="1" dirty="0" smtClean="0">
                <a:latin typeface="Arial" pitchFamily="34" charset="0"/>
                <a:cs typeface="Arial" pitchFamily="34" charset="0"/>
              </a:rPr>
              <a:t>Дөрөвдүгээр бүлэг. Санхүүгийн тайланд хийсэн шинжилгээ</a:t>
            </a:r>
            <a:endParaRPr lang="en-US" dirty="0" smtClean="0">
              <a:latin typeface="Arial" pitchFamily="34" charset="0"/>
              <a:cs typeface="Arial" pitchFamily="34" charset="0"/>
            </a:endParaRPr>
          </a:p>
          <a:p>
            <a:pPr>
              <a:buNone/>
            </a:pPr>
            <a:endParaRPr lang="en-US" sz="2000" dirty="0" smtClean="0">
              <a:latin typeface="Arial" pitchFamily="34" charset="0"/>
              <a:cs typeface="Arial" pitchFamily="34" charset="0"/>
            </a:endParaRPr>
          </a:p>
        </p:txBody>
      </p:sp>
      <p:pic>
        <p:nvPicPr>
          <p:cNvPr id="2050" name="Picture 2" descr="C:\Documents and Settings\Administrator\Desktop\logo_mongolian.png"/>
          <p:cNvPicPr>
            <a:picLocks noChangeAspect="1" noChangeArrowheads="1"/>
          </p:cNvPicPr>
          <p:nvPr/>
        </p:nvPicPr>
        <p:blipFill>
          <a:blip r:embed="rId2" cstate="print"/>
          <a:srcRect/>
          <a:stretch>
            <a:fillRect/>
          </a:stretch>
        </p:blipFill>
        <p:spPr bwMode="auto">
          <a:xfrm>
            <a:off x="500034" y="642918"/>
            <a:ext cx="2486025" cy="666750"/>
          </a:xfrm>
          <a:prstGeom prst="rect">
            <a:avLst/>
          </a:prstGeom>
          <a:noFill/>
        </p:spPr>
      </p:pic>
    </p:spTree>
  </p:cSld>
  <p:clrMapOvr>
    <a:masterClrMapping/>
  </p:clrMapOvr>
  <p:transition spd="med">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arn(outHorizontal)">
                                      <p:cBhvr>
                                        <p:cTn id="7" dur="500"/>
                                        <p:tgtEl>
                                          <p:spTgt spid="6146"/>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6147">
                                            <p:txEl>
                                              <p:pRg st="0" end="0"/>
                                            </p:txEl>
                                          </p:spTgt>
                                        </p:tgtEl>
                                        <p:attrNameLst>
                                          <p:attrName>style.visibility</p:attrName>
                                        </p:attrNameLst>
                                      </p:cBhvr>
                                      <p:to>
                                        <p:strVal val="visible"/>
                                      </p:to>
                                    </p:set>
                                    <p:anim calcmode="lin" valueType="num">
                                      <p:cBhvr additive="base">
                                        <p:cTn id="11" dur="500" fill="hold"/>
                                        <p:tgtEl>
                                          <p:spTgt spid="6147">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6147">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6147">
                                            <p:txEl>
                                              <p:pRg st="1" end="1"/>
                                            </p:txEl>
                                          </p:spTgt>
                                        </p:tgtEl>
                                        <p:attrNameLst>
                                          <p:attrName>style.visibility</p:attrName>
                                        </p:attrNameLst>
                                      </p:cBhvr>
                                      <p:to>
                                        <p:strVal val="visible"/>
                                      </p:to>
                                    </p:set>
                                    <p:anim calcmode="lin" valueType="num">
                                      <p:cBhvr additive="base">
                                        <p:cTn id="16" dur="500" fill="hold"/>
                                        <p:tgtEl>
                                          <p:spTgt spid="6147">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6147">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6147">
                                            <p:txEl>
                                              <p:pRg st="2" end="2"/>
                                            </p:txEl>
                                          </p:spTgt>
                                        </p:tgtEl>
                                        <p:attrNameLst>
                                          <p:attrName>style.visibility</p:attrName>
                                        </p:attrNameLst>
                                      </p:cBhvr>
                                      <p:to>
                                        <p:strVal val="visible"/>
                                      </p:to>
                                    </p:set>
                                    <p:anim calcmode="lin" valueType="num">
                                      <p:cBhvr additive="base">
                                        <p:cTn id="21" dur="500" fill="hold"/>
                                        <p:tgtEl>
                                          <p:spTgt spid="6147">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6147">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6147">
                                            <p:txEl>
                                              <p:pRg st="3" end="3"/>
                                            </p:txEl>
                                          </p:spTgt>
                                        </p:tgtEl>
                                        <p:attrNameLst>
                                          <p:attrName>style.visibility</p:attrName>
                                        </p:attrNameLst>
                                      </p:cBhvr>
                                      <p:to>
                                        <p:strVal val="visible"/>
                                      </p:to>
                                    </p:set>
                                    <p:anim calcmode="lin" valueType="num">
                                      <p:cBhvr additive="base">
                                        <p:cTn id="26" dur="500" fill="hold"/>
                                        <p:tgtEl>
                                          <p:spTgt spid="6147">
                                            <p:txEl>
                                              <p:pRg st="3" end="3"/>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614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utoUpdateAnimBg="0"/>
      <p:bldP spid="6147" grpId="0" build="p" autoUpdateAnimBg="0"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sz="2200" dirty="0" smtClean="0">
                <a:latin typeface="Arial" pitchFamily="34" charset="0"/>
                <a:cs typeface="Arial" pitchFamily="34" charset="0"/>
              </a:rPr>
              <a:t>                         Оршил </a:t>
            </a:r>
            <a:endParaRPr lang="en-US" sz="2200" dirty="0">
              <a:latin typeface="Arial" pitchFamily="34" charset="0"/>
              <a:cs typeface="Arial" pitchFamily="34" charset="0"/>
            </a:endParaRPr>
          </a:p>
        </p:txBody>
      </p:sp>
      <p:sp>
        <p:nvSpPr>
          <p:cNvPr id="3" name="Content Placeholder 2"/>
          <p:cNvSpPr>
            <a:spLocks noGrp="1"/>
          </p:cNvSpPr>
          <p:nvPr>
            <p:ph idx="1"/>
          </p:nvPr>
        </p:nvSpPr>
        <p:spPr>
          <a:xfrm>
            <a:off x="571472" y="1500174"/>
            <a:ext cx="7643866" cy="4443426"/>
          </a:xfrm>
        </p:spPr>
        <p:txBody>
          <a:bodyPr/>
          <a:lstStyle/>
          <a:p>
            <a:pPr algn="just">
              <a:buNone/>
            </a:pPr>
            <a:r>
              <a:rPr lang="mn-MN" sz="2000" dirty="0" smtClean="0">
                <a:latin typeface="Arial" pitchFamily="34" charset="0"/>
                <a:cs typeface="Arial" pitchFamily="34" charset="0"/>
              </a:rPr>
              <a:t>		Үйлдвэрлэлийн дадлага нь оюутан хичээлийн танхимд олж авсан онолын мэдлэгтээ тулгуурлан тухайн дадлагын объектын үйл ажиллагаатай танилцах замаар мэргэжлийн хичээлийг  практик талаас нь судлан онол, практикыг хослуулж сурах явдал юм. Дадлага хийх хугацаандаа Капитрон банкны Хан-Уул салбар дээр үйлдвэрлэлийн дадлагын хөтөлбөрт нийцүүлэн тодорхой цаг хугацааны хуваарьтайгаар дадлагаа хийж гүйцэтгэсэн болно.</a:t>
            </a:r>
            <a:endParaRPr lang="en-US" sz="2000" dirty="0" smtClean="0">
              <a:latin typeface="Arial" pitchFamily="34" charset="0"/>
              <a:cs typeface="Arial" pitchFamily="34" charset="0"/>
            </a:endParaRPr>
          </a:p>
          <a:p>
            <a:pPr>
              <a:buNone/>
            </a:pPr>
            <a:r>
              <a:rPr lang="mn-MN" sz="2000" b="1" dirty="0" smtClean="0">
                <a:latin typeface="Arial" pitchFamily="34" charset="0"/>
                <a:cs typeface="Arial" pitchFamily="34" charset="0"/>
              </a:rPr>
              <a:t>     Судалгааны зорилго:</a:t>
            </a:r>
            <a:endParaRPr lang="en-US" sz="2000" dirty="0" smtClean="0">
              <a:latin typeface="Arial" pitchFamily="34" charset="0"/>
              <a:cs typeface="Arial" pitchFamily="34" charset="0"/>
            </a:endParaRPr>
          </a:p>
          <a:p>
            <a:pPr algn="just">
              <a:buNone/>
            </a:pPr>
            <a:r>
              <a:rPr lang="mn-MN" sz="2000" dirty="0" smtClean="0">
                <a:latin typeface="Arial" pitchFamily="34" charset="0"/>
                <a:cs typeface="Arial" pitchFamily="34" charset="0"/>
              </a:rPr>
              <a:t>     “Капитрон” банкны санхүүгийн  өнөөгийн байдал, Хан-Уул дүүргийн Капитрон банкны салбарын үйл ажиллагаа, харилцагчдын байдлыг судлан үнэлэлт, дүгнэлт өгөхийг зорилоо.</a:t>
            </a:r>
            <a:endParaRPr lang="en-US" sz="2000" dirty="0" smtClean="0">
              <a:latin typeface="Arial" pitchFamily="34" charset="0"/>
              <a:cs typeface="Arial" pitchFamily="34" charset="0"/>
            </a:endParaRPr>
          </a:p>
          <a:p>
            <a:pPr>
              <a:buNone/>
            </a:pPr>
            <a:endParaRPr lang="en-US" dirty="0" smtClean="0"/>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2"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486025" cy="666750"/>
          </a:xfrm>
          <a:prstGeom prst="rect">
            <a:avLst/>
          </a:prstGeom>
          <a:noFill/>
        </p:spPr>
      </p:pic>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Date Placeholder 5"/>
          <p:cNvSpPr>
            <a:spLocks noGrp="1"/>
          </p:cNvSpPr>
          <p:nvPr>
            <p:ph type="dt" sz="quarter" idx="12"/>
          </p:nvPr>
        </p:nvSpPr>
        <p:spPr/>
        <p:txBody>
          <a:bodyPr/>
          <a:lstStyle/>
          <a:p>
            <a:fld id="{9372CB22-E465-4D09-BBB4-BBA04C345A47}" type="datetime1">
              <a:rPr lang="en-US"/>
              <a:pPr/>
              <a:t>8/27/2013</a:t>
            </a:fld>
            <a:endParaRPr lang="en-US"/>
          </a:p>
        </p:txBody>
      </p:sp>
      <p:sp>
        <p:nvSpPr>
          <p:cNvPr id="7170" name="Rectangle 2"/>
          <p:cNvSpPr>
            <a:spLocks noGrp="1" noChangeArrowheads="1"/>
          </p:cNvSpPr>
          <p:nvPr>
            <p:ph type="title"/>
          </p:nvPr>
        </p:nvSpPr>
        <p:spPr>
          <a:xfrm>
            <a:off x="1357290" y="928670"/>
            <a:ext cx="6872310" cy="1285884"/>
          </a:xfrm>
          <a:noFill/>
          <a:ln/>
        </p:spPr>
        <p:txBody>
          <a:bodyPr/>
          <a:lstStyle/>
          <a:p>
            <a:pPr algn="ctr"/>
            <a:r>
              <a:rPr lang="mn-MN" sz="2600" b="1" dirty="0" smtClean="0">
                <a:latin typeface="Arial" pitchFamily="34" charset="0"/>
                <a:cs typeface="Arial" pitchFamily="34" charset="0"/>
              </a:rPr>
              <a:t/>
            </a:r>
            <a:br>
              <a:rPr lang="mn-MN" sz="2600" b="1" dirty="0" smtClean="0">
                <a:latin typeface="Arial" pitchFamily="34" charset="0"/>
                <a:cs typeface="Arial" pitchFamily="34" charset="0"/>
              </a:rPr>
            </a:br>
            <a:r>
              <a:rPr lang="mn-MN" sz="2600" b="1" dirty="0" smtClean="0">
                <a:latin typeface="Arial" pitchFamily="34" charset="0"/>
                <a:cs typeface="Arial" pitchFamily="34" charset="0"/>
              </a:rPr>
              <a:t>Хан-Уул дүүргийн Капитрон банкны танилцуулга </a:t>
            </a:r>
            <a:endParaRPr lang="en-US" sz="2600" dirty="0">
              <a:latin typeface="Arial" pitchFamily="34" charset="0"/>
              <a:cs typeface="Arial" pitchFamily="34" charset="0"/>
            </a:endParaRPr>
          </a:p>
        </p:txBody>
      </p:sp>
      <p:sp>
        <p:nvSpPr>
          <p:cNvPr id="7171" name="Rectangle 3"/>
          <p:cNvSpPr>
            <a:spLocks noGrp="1" noChangeArrowheads="1"/>
          </p:cNvSpPr>
          <p:nvPr>
            <p:ph type="body" idx="1"/>
          </p:nvPr>
        </p:nvSpPr>
        <p:spPr>
          <a:xfrm>
            <a:off x="785787" y="2500306"/>
            <a:ext cx="7286676" cy="3440119"/>
          </a:xfrm>
          <a:noFill/>
          <a:ln/>
        </p:spPr>
        <p:txBody>
          <a:bodyPr/>
          <a:lstStyle/>
          <a:p>
            <a:pPr algn="just">
              <a:buNone/>
            </a:pPr>
            <a:r>
              <a:rPr lang="mn-MN" dirty="0" smtClean="0">
                <a:latin typeface="Arial" pitchFamily="34" charset="0"/>
                <a:cs typeface="Arial" pitchFamily="34" charset="0"/>
              </a:rPr>
              <a:t>		Анх Хан-Уул дүүргийн Капитрон банк нь 2010.07.14-ны өдрөөс эхлэн харилцагчдад банкны үйлчилгээг түргэн шуурхай үзүүлэх, бүтээгдэхүүн үйлчилгээг харилцагчдад илүү ойр байлгах үүднээс бүх төрлийн үйлчилгээг үзүүлж эхэлсэн байна. Тус салбар нь 8-н ажилтантайгаар үйл ажиллагаагаа амжилттай явуулдаг. </a:t>
            </a:r>
            <a:endParaRPr lang="en-US" dirty="0" smtClean="0">
              <a:latin typeface="Arial" pitchFamily="34" charset="0"/>
              <a:cs typeface="Arial" pitchFamily="34" charset="0"/>
            </a:endParaRPr>
          </a:p>
          <a:p>
            <a:pPr>
              <a:buFontTx/>
              <a:buNone/>
            </a:pPr>
            <a:endParaRPr lang="en-US" dirty="0"/>
          </a:p>
        </p:txBody>
      </p:sp>
      <p:pic>
        <p:nvPicPr>
          <p:cNvPr id="3074" name="Picture 2" descr="C:\Documents and Settings\Administrator\Desktop\logo_mongolian.png"/>
          <p:cNvPicPr>
            <a:picLocks noChangeAspect="1" noChangeArrowheads="1"/>
          </p:cNvPicPr>
          <p:nvPr/>
        </p:nvPicPr>
        <p:blipFill>
          <a:blip r:embed="rId2" cstate="print"/>
          <a:srcRect/>
          <a:stretch>
            <a:fillRect/>
          </a:stretch>
        </p:blipFill>
        <p:spPr bwMode="auto">
          <a:xfrm>
            <a:off x="571472" y="714356"/>
            <a:ext cx="2486025" cy="666750"/>
          </a:xfrm>
          <a:prstGeom prst="rect">
            <a:avLst/>
          </a:prstGeom>
          <a:noFill/>
        </p:spPr>
      </p:pic>
    </p:spTree>
  </p:cSld>
  <p:clrMapOvr>
    <a:masterClrMapping/>
  </p:clrMapOvr>
  <p:transition spd="med">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arn(outHorizontal)">
                                      <p:cBhvr>
                                        <p:cTn id="7" dur="500"/>
                                        <p:tgtEl>
                                          <p:spTgt spid="7170"/>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171">
                                            <p:txEl>
                                              <p:pRg st="0" end="0"/>
                                            </p:txEl>
                                          </p:spTgt>
                                        </p:tgtEl>
                                        <p:attrNameLst>
                                          <p:attrName>style.visibility</p:attrName>
                                        </p:attrNameLst>
                                      </p:cBhvr>
                                      <p:to>
                                        <p:strVal val="visible"/>
                                      </p:to>
                                    </p:set>
                                    <p:anim calcmode="lin" valueType="num">
                                      <p:cBhvr additive="base">
                                        <p:cTn id="11" dur="500" fill="hold"/>
                                        <p:tgtEl>
                                          <p:spTgt spid="7171">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717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utoUpdateAnimBg="0"/>
      <p:bldP spid="7171" grpId="0" build="p" autoUpdateAnimBg="0" advAuto="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Date Placeholder 5"/>
          <p:cNvSpPr>
            <a:spLocks noGrp="1"/>
          </p:cNvSpPr>
          <p:nvPr>
            <p:ph type="dt" sz="quarter" idx="12"/>
          </p:nvPr>
        </p:nvSpPr>
        <p:spPr/>
        <p:txBody>
          <a:bodyPr/>
          <a:lstStyle/>
          <a:p>
            <a:fld id="{24A05ABA-2830-483D-86C6-09408E82DB30}" type="datetime1">
              <a:rPr lang="en-US"/>
              <a:pPr/>
              <a:t>8/27/2013</a:t>
            </a:fld>
            <a:endParaRPr lang="en-US"/>
          </a:p>
        </p:txBody>
      </p:sp>
      <p:pic>
        <p:nvPicPr>
          <p:cNvPr id="6" name="Picture 2"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
        <p:nvSpPr>
          <p:cNvPr id="11284" name="Text Box 20"/>
          <p:cNvSpPr txBox="1">
            <a:spLocks noChangeArrowheads="1"/>
          </p:cNvSpPr>
          <p:nvPr/>
        </p:nvSpPr>
        <p:spPr bwMode="auto">
          <a:xfrm>
            <a:off x="1071538" y="2071678"/>
            <a:ext cx="1790701" cy="623888"/>
          </a:xfrm>
          <a:prstGeom prst="rect">
            <a:avLst/>
          </a:prstGeom>
          <a:solidFill>
            <a:srgbClr val="8064A2"/>
          </a:solidFill>
          <a:ln w="38100">
            <a:solidFill>
              <a:srgbClr val="F2F2F2"/>
            </a:solidFill>
            <a:miter lim="800000"/>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mn-MN" sz="1400" b="0" i="0" u="none" strike="noStrike" cap="none" normalizeH="0" baseline="0" dirty="0" smtClean="0">
                <a:ln>
                  <a:noFill/>
                </a:ln>
                <a:solidFill>
                  <a:srgbClr val="FFFFFF"/>
                </a:solidFill>
                <a:effectLst/>
                <a:latin typeface="Arial" pitchFamily="34" charset="0"/>
                <a:ea typeface="Calibri" pitchFamily="34" charset="0"/>
                <a:cs typeface="Arial" pitchFamily="34" charset="0"/>
              </a:rPr>
              <a:t>Зээлийн эдийн засагч-2</a:t>
            </a:r>
            <a:endParaRPr kumimoji="0" lang="mn-MN" sz="1400" b="0" i="0" u="none" strike="noStrike" cap="none" normalizeH="0" baseline="0" dirty="0" smtClean="0">
              <a:ln>
                <a:noFill/>
              </a:ln>
              <a:solidFill>
                <a:schemeClr val="tx1"/>
              </a:solidFill>
              <a:effectLst/>
              <a:latin typeface="Arial" pitchFamily="34" charset="0"/>
            </a:endParaRPr>
          </a:p>
        </p:txBody>
      </p:sp>
      <p:sp>
        <p:nvSpPr>
          <p:cNvPr id="11279" name="Text Box 15"/>
          <p:cNvSpPr txBox="1">
            <a:spLocks noChangeArrowheads="1"/>
          </p:cNvSpPr>
          <p:nvPr/>
        </p:nvSpPr>
        <p:spPr bwMode="auto">
          <a:xfrm>
            <a:off x="3571868" y="2071678"/>
            <a:ext cx="1724025" cy="642942"/>
          </a:xfrm>
          <a:prstGeom prst="rect">
            <a:avLst/>
          </a:prstGeom>
          <a:solidFill>
            <a:srgbClr val="8064A2"/>
          </a:solidFill>
          <a:ln w="38100">
            <a:solidFill>
              <a:srgbClr val="F2F2F2"/>
            </a:solidFill>
            <a:miter lim="800000"/>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mn-MN" sz="1400" b="0" i="0" u="none" strike="noStrike" cap="none" normalizeH="0" baseline="0" dirty="0" smtClean="0">
                <a:ln>
                  <a:noFill/>
                </a:ln>
                <a:solidFill>
                  <a:srgbClr val="FFFFFF"/>
                </a:solidFill>
                <a:effectLst/>
                <a:latin typeface="Arial" pitchFamily="34" charset="0"/>
                <a:ea typeface="Calibri" pitchFamily="34" charset="0"/>
                <a:cs typeface="Arial" pitchFamily="34" charset="0"/>
              </a:rPr>
              <a:t>Харилцагчийн менежер-2</a:t>
            </a:r>
            <a:endParaRPr kumimoji="0" lang="mn-MN" sz="1400" b="0" i="0" u="none" strike="noStrike" cap="none" normalizeH="0" baseline="0" dirty="0" smtClean="0">
              <a:ln>
                <a:noFill/>
              </a:ln>
              <a:solidFill>
                <a:schemeClr val="tx1"/>
              </a:solidFill>
              <a:effectLst/>
              <a:latin typeface="Arial" pitchFamily="34" charset="0"/>
            </a:endParaRPr>
          </a:p>
        </p:txBody>
      </p:sp>
      <p:sp>
        <p:nvSpPr>
          <p:cNvPr id="11283" name="Text Box 19"/>
          <p:cNvSpPr txBox="1">
            <a:spLocks noChangeArrowheads="1"/>
          </p:cNvSpPr>
          <p:nvPr/>
        </p:nvSpPr>
        <p:spPr bwMode="auto">
          <a:xfrm>
            <a:off x="5929322" y="2071678"/>
            <a:ext cx="1724025" cy="571504"/>
          </a:xfrm>
          <a:prstGeom prst="rect">
            <a:avLst/>
          </a:prstGeom>
          <a:solidFill>
            <a:srgbClr val="8064A2"/>
          </a:solidFill>
          <a:ln w="38100">
            <a:solidFill>
              <a:srgbClr val="F2F2F2"/>
            </a:solidFill>
            <a:miter lim="800000"/>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mn-MN" sz="1400" b="0" i="0" u="none" strike="noStrike" cap="none" normalizeH="0" baseline="0" smtClean="0">
                <a:ln>
                  <a:noFill/>
                </a:ln>
                <a:solidFill>
                  <a:srgbClr val="FFFFFF"/>
                </a:solidFill>
                <a:effectLst/>
                <a:latin typeface="Arial" pitchFamily="34" charset="0"/>
                <a:ea typeface="Calibri" pitchFamily="34" charset="0"/>
                <a:cs typeface="Arial" pitchFamily="34" charset="0"/>
              </a:rPr>
              <a:t>Хяналтын ажилтан-1</a:t>
            </a:r>
            <a:endParaRPr kumimoji="0" lang="mn-MN" sz="1400" b="0" i="0" u="none" strike="noStrike" cap="none" normalizeH="0" baseline="0" smtClean="0">
              <a:ln>
                <a:noFill/>
              </a:ln>
              <a:solidFill>
                <a:schemeClr val="tx1"/>
              </a:solidFill>
              <a:effectLst/>
              <a:latin typeface="Arial" pitchFamily="34" charset="0"/>
            </a:endParaRPr>
          </a:p>
        </p:txBody>
      </p:sp>
      <p:sp>
        <p:nvSpPr>
          <p:cNvPr id="11280" name="Text Box 16"/>
          <p:cNvSpPr txBox="1">
            <a:spLocks noChangeArrowheads="1"/>
          </p:cNvSpPr>
          <p:nvPr/>
        </p:nvSpPr>
        <p:spPr bwMode="auto">
          <a:xfrm>
            <a:off x="1071538" y="3214686"/>
            <a:ext cx="1719263" cy="681039"/>
          </a:xfrm>
          <a:prstGeom prst="rect">
            <a:avLst/>
          </a:prstGeom>
          <a:solidFill>
            <a:srgbClr val="9BBB59"/>
          </a:solidFill>
          <a:ln w="38100">
            <a:solidFill>
              <a:srgbClr val="F2F2F2"/>
            </a:solidFill>
            <a:miter lim="800000"/>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mn-MN" sz="1400" b="0" i="0" u="none" strike="noStrike" cap="none" normalizeH="0" baseline="0" dirty="0" smtClean="0">
                <a:ln>
                  <a:noFill/>
                </a:ln>
                <a:solidFill>
                  <a:srgbClr val="FFFFFF"/>
                </a:solidFill>
                <a:effectLst/>
                <a:latin typeface="Arial" pitchFamily="34" charset="0"/>
                <a:ea typeface="Calibri" pitchFamily="34" charset="0"/>
                <a:cs typeface="Arial" pitchFamily="34" charset="0"/>
              </a:rPr>
              <a:t>Теллер-2</a:t>
            </a:r>
            <a:endParaRPr kumimoji="0" lang="mn-MN" sz="1400" b="0" i="0" u="none" strike="noStrike" cap="none" normalizeH="0" baseline="0" dirty="0" smtClean="0">
              <a:ln>
                <a:noFill/>
              </a:ln>
              <a:solidFill>
                <a:schemeClr val="tx1"/>
              </a:solidFill>
              <a:effectLst/>
              <a:latin typeface="Arial" pitchFamily="34" charset="0"/>
            </a:endParaRPr>
          </a:p>
        </p:txBody>
      </p:sp>
      <p:sp>
        <p:nvSpPr>
          <p:cNvPr id="11282" name="Text Box 18"/>
          <p:cNvSpPr txBox="1">
            <a:spLocks noChangeArrowheads="1"/>
          </p:cNvSpPr>
          <p:nvPr/>
        </p:nvSpPr>
        <p:spPr bwMode="auto">
          <a:xfrm>
            <a:off x="2643174" y="4357694"/>
            <a:ext cx="1724025" cy="642942"/>
          </a:xfrm>
          <a:prstGeom prst="rect">
            <a:avLst/>
          </a:prstGeom>
          <a:solidFill>
            <a:srgbClr val="4F81BD"/>
          </a:solidFill>
          <a:ln w="38100">
            <a:solidFill>
              <a:srgbClr val="F2F2F2"/>
            </a:solidFill>
            <a:miter lim="800000"/>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mn-MN" sz="1400" b="0" i="0" u="none" strike="noStrike" cap="none" normalizeH="0" baseline="0" dirty="0" smtClean="0">
                <a:ln>
                  <a:noFill/>
                </a:ln>
                <a:solidFill>
                  <a:srgbClr val="FFFFFF"/>
                </a:solidFill>
                <a:effectLst/>
                <a:latin typeface="Arial" pitchFamily="34" charset="0"/>
                <a:ea typeface="Calibri" pitchFamily="34" charset="0"/>
                <a:cs typeface="Arial" pitchFamily="34" charset="0"/>
              </a:rPr>
              <a:t>Үйлчлэгч-1</a:t>
            </a:r>
            <a:endParaRPr kumimoji="0" lang="mn-MN" sz="1400" b="0" i="0" u="none" strike="noStrike" cap="none" normalizeH="0" baseline="0" dirty="0" smtClean="0">
              <a:ln>
                <a:noFill/>
              </a:ln>
              <a:solidFill>
                <a:schemeClr val="tx1"/>
              </a:solidFill>
              <a:effectLst/>
              <a:latin typeface="Arial" pitchFamily="34" charset="0"/>
            </a:endParaRPr>
          </a:p>
        </p:txBody>
      </p:sp>
      <p:sp>
        <p:nvSpPr>
          <p:cNvPr id="11281" name="Text Box 17"/>
          <p:cNvSpPr txBox="1">
            <a:spLocks noChangeArrowheads="1"/>
          </p:cNvSpPr>
          <p:nvPr/>
        </p:nvSpPr>
        <p:spPr bwMode="auto">
          <a:xfrm>
            <a:off x="4857752" y="4286256"/>
            <a:ext cx="1724025" cy="642942"/>
          </a:xfrm>
          <a:prstGeom prst="rect">
            <a:avLst/>
          </a:prstGeom>
          <a:solidFill>
            <a:srgbClr val="4F81BD"/>
          </a:solidFill>
          <a:ln w="38100">
            <a:solidFill>
              <a:srgbClr val="F2F2F2"/>
            </a:solidFill>
            <a:miter lim="800000"/>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mn-MN" sz="1400" b="0" i="0" u="none" strike="noStrike" cap="none" normalizeH="0" baseline="0" dirty="0" smtClean="0">
                <a:ln>
                  <a:noFill/>
                </a:ln>
                <a:solidFill>
                  <a:srgbClr val="FFFFFF"/>
                </a:solidFill>
                <a:effectLst/>
                <a:latin typeface="Arial" pitchFamily="34" charset="0"/>
                <a:ea typeface="Calibri" pitchFamily="34" charset="0"/>
                <a:cs typeface="Arial" pitchFamily="34" charset="0"/>
              </a:rPr>
              <a:t>            Хамгаалагч -1</a:t>
            </a:r>
            <a:endParaRPr kumimoji="0" lang="mn-MN" sz="1400" b="0" i="0" u="none" strike="noStrike" cap="none" normalizeH="0" baseline="0" dirty="0" smtClean="0">
              <a:ln>
                <a:noFill/>
              </a:ln>
              <a:solidFill>
                <a:schemeClr val="tx1"/>
              </a:solidFill>
              <a:effectLst/>
              <a:latin typeface="Arial" pitchFamily="34" charset="0"/>
            </a:endParaRPr>
          </a:p>
        </p:txBody>
      </p:sp>
      <p:sp>
        <p:nvSpPr>
          <p:cNvPr id="11285" name="Rectangle 2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11292" name="Rectangle 28"/>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4314825" algn="l"/>
              </a:tabLst>
            </a:pPr>
            <a:r>
              <a:rPr kumimoji="0" lang="en-US" sz="1100" b="0" i="0" u="none" strike="noStrike" cap="none" normalizeH="0" baseline="0" smtClean="0">
                <a:ln>
                  <a:noFill/>
                </a:ln>
                <a:solidFill>
                  <a:schemeClr val="tx1"/>
                </a:solidFill>
                <a:effectLst/>
                <a:latin typeface="Arial" pitchFamily="34" charset="0"/>
              </a:rPr>
              <a:t/>
            </a:r>
            <a:br>
              <a:rPr kumimoji="0" lang="en-US" sz="1100" b="0" i="0" u="none" strike="noStrike" cap="none" normalizeH="0" baseline="0" smtClean="0">
                <a:ln>
                  <a:noFill/>
                </a:ln>
                <a:solidFill>
                  <a:schemeClr val="tx1"/>
                </a:solidFill>
                <a:effectLst/>
                <a:latin typeface="Arial" pitchFamily="34" charset="0"/>
              </a:rPr>
            </a:br>
            <a:endParaRPr kumimoji="0" lang="en-US" sz="1800" b="0" i="0" u="none" strike="noStrike" cap="none" normalizeH="0" baseline="0" smtClean="0">
              <a:ln>
                <a:noFill/>
              </a:ln>
              <a:solidFill>
                <a:schemeClr val="tx1"/>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314825" algn="l"/>
              </a:tabLst>
            </a:pPr>
            <a:r>
              <a:rPr kumimoji="0" lang="mn-MN" sz="1200" b="1" i="0" u="none" strike="noStrike" cap="none" normalizeH="0" baseline="0" smtClean="0">
                <a:ln>
                  <a:noFill/>
                </a:ln>
                <a:solidFill>
                  <a:schemeClr val="tx1"/>
                </a:solidFill>
                <a:effectLst/>
                <a:latin typeface="Arial" pitchFamily="34" charset="0"/>
                <a:ea typeface="Calibri" pitchFamily="34" charset="0"/>
                <a:cs typeface="Arial" pitchFamily="34" charset="0"/>
              </a:rPr>
              <a:t>	</a:t>
            </a:r>
            <a:endParaRPr kumimoji="0" lang="en-US" sz="1100" b="0" i="0" u="none" strike="noStrike" cap="none" normalizeH="0" baseline="0" smtClean="0">
              <a:ln>
                <a:noFill/>
              </a:ln>
              <a:solidFill>
                <a:schemeClr val="tx1"/>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314825" algn="l"/>
              </a:tabLst>
            </a:pPr>
            <a:endParaRPr kumimoji="0" lang="en-US" sz="1800" b="0" i="0" u="none" strike="noStrike" cap="none" normalizeH="0" baseline="0" smtClean="0">
              <a:ln>
                <a:noFill/>
              </a:ln>
              <a:solidFill>
                <a:schemeClr val="tx1"/>
              </a:solidFill>
              <a:effectLst/>
              <a:latin typeface="Arial" pitchFamily="34" charset="0"/>
            </a:endParaRPr>
          </a:p>
        </p:txBody>
      </p:sp>
      <p:sp>
        <p:nvSpPr>
          <p:cNvPr id="11293" name="Text Box 29"/>
          <p:cNvSpPr txBox="1">
            <a:spLocks noChangeArrowheads="1"/>
          </p:cNvSpPr>
          <p:nvPr/>
        </p:nvSpPr>
        <p:spPr bwMode="auto">
          <a:xfrm>
            <a:off x="3500430" y="1285860"/>
            <a:ext cx="1724025" cy="461963"/>
          </a:xfrm>
          <a:prstGeom prst="rect">
            <a:avLst/>
          </a:prstGeom>
          <a:solidFill>
            <a:srgbClr val="C0504D"/>
          </a:solidFill>
          <a:ln w="38100">
            <a:solidFill>
              <a:srgbClr val="F2F2F2"/>
            </a:solidFill>
            <a:miter lim="800000"/>
            <a:headEnd/>
            <a:tailEnd/>
          </a:ln>
          <a:effectLst>
            <a:outerShdw dist="28398" dir="3806097" algn="ctr" rotWithShape="0">
              <a:srgbClr val="622423">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mn-MN" sz="1400" b="0" i="0" u="none" strike="noStrike" cap="none" normalizeH="0" baseline="0" dirty="0" smtClean="0">
                <a:ln>
                  <a:noFill/>
                </a:ln>
                <a:solidFill>
                  <a:srgbClr val="FFFFFF"/>
                </a:solidFill>
                <a:effectLst/>
                <a:latin typeface="Arial" pitchFamily="34" charset="0"/>
              </a:rPr>
              <a:t> Эрхлэгч -1</a:t>
            </a:r>
            <a:endParaRPr kumimoji="0" lang="en-US" sz="1400" b="0" i="0" u="none" strike="noStrike" cap="none" normalizeH="0" baseline="0" dirty="0" smtClean="0">
              <a:ln>
                <a:noFill/>
              </a:ln>
              <a:solidFill>
                <a:schemeClr val="tx1"/>
              </a:solidFill>
              <a:effectLst/>
              <a:latin typeface="Arial" pitchFamily="34" charset="0"/>
            </a:endParaRPr>
          </a:p>
        </p:txBody>
      </p:sp>
      <p:cxnSp>
        <p:nvCxnSpPr>
          <p:cNvPr id="28" name="Straight Connector 27"/>
          <p:cNvCxnSpPr>
            <a:stCxn id="11293" idx="2"/>
          </p:cNvCxnSpPr>
          <p:nvPr/>
        </p:nvCxnSpPr>
        <p:spPr bwMode="auto">
          <a:xfrm rot="5400000">
            <a:off x="3340882" y="1050116"/>
            <a:ext cx="323855" cy="1719269"/>
          </a:xfrm>
          <a:prstGeom prst="line">
            <a:avLst/>
          </a:prstGeom>
          <a:solidFill>
            <a:schemeClr val="accent1"/>
          </a:solidFill>
          <a:ln w="12700" cap="sq" cmpd="sng" algn="ctr">
            <a:solidFill>
              <a:schemeClr val="tx1"/>
            </a:solidFill>
            <a:prstDash val="solid"/>
            <a:round/>
            <a:headEnd type="none" w="sm" len="sm"/>
            <a:tailEnd type="none" w="sm" len="sm"/>
          </a:ln>
          <a:effectLst/>
        </p:spPr>
      </p:cxnSp>
      <p:cxnSp>
        <p:nvCxnSpPr>
          <p:cNvPr id="30" name="Straight Connector 29"/>
          <p:cNvCxnSpPr>
            <a:stCxn id="11293" idx="2"/>
          </p:cNvCxnSpPr>
          <p:nvPr/>
        </p:nvCxnSpPr>
        <p:spPr bwMode="auto">
          <a:xfrm rot="16200000" flipH="1">
            <a:off x="5305426" y="804839"/>
            <a:ext cx="323855" cy="2209821"/>
          </a:xfrm>
          <a:prstGeom prst="line">
            <a:avLst/>
          </a:prstGeom>
          <a:solidFill>
            <a:schemeClr val="accent1"/>
          </a:solidFill>
          <a:ln w="12700" cap="sq" cmpd="sng" algn="ctr">
            <a:solidFill>
              <a:schemeClr val="tx1"/>
            </a:solidFill>
            <a:prstDash val="solid"/>
            <a:round/>
            <a:headEnd type="none" w="sm" len="sm"/>
            <a:tailEnd type="none" w="sm" len="sm"/>
          </a:ln>
          <a:effectLst/>
        </p:spPr>
      </p:cxnSp>
      <p:cxnSp>
        <p:nvCxnSpPr>
          <p:cNvPr id="32" name="Straight Connector 31"/>
          <p:cNvCxnSpPr/>
          <p:nvPr/>
        </p:nvCxnSpPr>
        <p:spPr bwMode="auto">
          <a:xfrm rot="5400000">
            <a:off x="4215604" y="1928008"/>
            <a:ext cx="285752" cy="1588"/>
          </a:xfrm>
          <a:prstGeom prst="line">
            <a:avLst/>
          </a:prstGeom>
          <a:solidFill>
            <a:schemeClr val="accent1"/>
          </a:solidFill>
          <a:ln w="12700" cap="sq" cmpd="sng" algn="ctr">
            <a:solidFill>
              <a:schemeClr val="tx1"/>
            </a:solidFill>
            <a:prstDash val="solid"/>
            <a:round/>
            <a:headEnd type="none" w="sm" len="sm"/>
            <a:tailEnd type="none" w="sm" len="sm"/>
          </a:ln>
          <a:effectLst/>
        </p:spPr>
      </p:cxnSp>
      <p:cxnSp>
        <p:nvCxnSpPr>
          <p:cNvPr id="36" name="Straight Connector 35"/>
          <p:cNvCxnSpPr/>
          <p:nvPr/>
        </p:nvCxnSpPr>
        <p:spPr bwMode="auto">
          <a:xfrm rot="5400000">
            <a:off x="1715274" y="2928140"/>
            <a:ext cx="428628" cy="1588"/>
          </a:xfrm>
          <a:prstGeom prst="line">
            <a:avLst/>
          </a:prstGeom>
          <a:solidFill>
            <a:schemeClr val="accent1"/>
          </a:solidFill>
          <a:ln w="12700" cap="sq" cmpd="sng" algn="ctr">
            <a:solidFill>
              <a:schemeClr val="tx1"/>
            </a:solidFill>
            <a:prstDash val="solid"/>
            <a:round/>
            <a:headEnd type="none" w="sm" len="sm"/>
            <a:tailEnd type="none" w="sm" len="sm"/>
          </a:ln>
          <a:effectLst/>
        </p:spPr>
      </p:cxnSp>
      <p:cxnSp>
        <p:nvCxnSpPr>
          <p:cNvPr id="40" name="Straight Connector 39"/>
          <p:cNvCxnSpPr/>
          <p:nvPr/>
        </p:nvCxnSpPr>
        <p:spPr bwMode="auto">
          <a:xfrm>
            <a:off x="3214678" y="1500174"/>
            <a:ext cx="285752" cy="1588"/>
          </a:xfrm>
          <a:prstGeom prst="line">
            <a:avLst/>
          </a:prstGeom>
          <a:solidFill>
            <a:schemeClr val="accent1"/>
          </a:solidFill>
          <a:ln w="12700" cap="sq" cmpd="sng" algn="ctr">
            <a:solidFill>
              <a:schemeClr val="tx1"/>
            </a:solidFill>
            <a:prstDash val="solid"/>
            <a:round/>
            <a:headEnd type="none" w="sm" len="sm"/>
            <a:tailEnd type="none" w="sm" len="sm"/>
          </a:ln>
          <a:effectLst/>
        </p:spPr>
      </p:cxnSp>
      <p:cxnSp>
        <p:nvCxnSpPr>
          <p:cNvPr id="42" name="Straight Arrow Connector 41"/>
          <p:cNvCxnSpPr/>
          <p:nvPr/>
        </p:nvCxnSpPr>
        <p:spPr bwMode="auto">
          <a:xfrm rot="5400000">
            <a:off x="1785918" y="2928934"/>
            <a:ext cx="2857520" cy="1588"/>
          </a:xfrm>
          <a:prstGeom prst="straightConnector1">
            <a:avLst/>
          </a:prstGeom>
          <a:solidFill>
            <a:schemeClr val="accent1"/>
          </a:solidFill>
          <a:ln w="12700" cap="sq" cmpd="sng" algn="ctr">
            <a:solidFill>
              <a:schemeClr val="tx1"/>
            </a:solidFill>
            <a:prstDash val="solid"/>
            <a:round/>
            <a:headEnd type="none" w="sm" len="sm"/>
            <a:tailEnd type="arrow"/>
          </a:ln>
          <a:effectLst/>
        </p:spPr>
      </p:cxnSp>
      <p:cxnSp>
        <p:nvCxnSpPr>
          <p:cNvPr id="44" name="Straight Connector 43"/>
          <p:cNvCxnSpPr/>
          <p:nvPr/>
        </p:nvCxnSpPr>
        <p:spPr bwMode="auto">
          <a:xfrm>
            <a:off x="5214942" y="1500174"/>
            <a:ext cx="285752" cy="1588"/>
          </a:xfrm>
          <a:prstGeom prst="line">
            <a:avLst/>
          </a:prstGeom>
          <a:solidFill>
            <a:schemeClr val="accent1"/>
          </a:solidFill>
          <a:ln w="12700" cap="sq" cmpd="sng" algn="ctr">
            <a:solidFill>
              <a:schemeClr val="tx1"/>
            </a:solidFill>
            <a:prstDash val="solid"/>
            <a:round/>
            <a:headEnd type="none" w="sm" len="sm"/>
            <a:tailEnd type="none" w="sm" len="sm"/>
          </a:ln>
          <a:effectLst/>
        </p:spPr>
      </p:cxnSp>
      <p:cxnSp>
        <p:nvCxnSpPr>
          <p:cNvPr id="46" name="Straight Arrow Connector 45"/>
          <p:cNvCxnSpPr/>
          <p:nvPr/>
        </p:nvCxnSpPr>
        <p:spPr bwMode="auto">
          <a:xfrm rot="5400000">
            <a:off x="4107653" y="2893215"/>
            <a:ext cx="2786082" cy="1588"/>
          </a:xfrm>
          <a:prstGeom prst="straightConnector1">
            <a:avLst/>
          </a:prstGeom>
          <a:solidFill>
            <a:schemeClr val="accent1"/>
          </a:solidFill>
          <a:ln w="12700" cap="sq" cmpd="sng" algn="ctr">
            <a:solidFill>
              <a:schemeClr val="tx1"/>
            </a:solidFill>
            <a:prstDash val="solid"/>
            <a:round/>
            <a:headEnd type="none" w="sm" len="sm"/>
            <a:tailEnd type="arrow"/>
          </a:ln>
          <a:effectLst/>
        </p:spPr>
      </p:cxnSp>
    </p:spTree>
  </p:cSld>
  <p:clrMapOvr>
    <a:masterClrMapping/>
  </p:clrMapOvr>
  <p:transition spd="med">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Date Placeholder 5"/>
          <p:cNvSpPr>
            <a:spLocks noGrp="1"/>
          </p:cNvSpPr>
          <p:nvPr>
            <p:ph type="dt" sz="quarter" idx="12"/>
          </p:nvPr>
        </p:nvSpPr>
        <p:spPr/>
        <p:txBody>
          <a:bodyPr/>
          <a:lstStyle/>
          <a:p>
            <a:fld id="{28C866D0-3E38-4104-B5BB-3C494B4D1E5C}" type="datetime1">
              <a:rPr lang="en-US"/>
              <a:pPr/>
              <a:t>8/27/2013</a:t>
            </a:fld>
            <a:endParaRPr lang="en-US"/>
          </a:p>
        </p:txBody>
      </p:sp>
      <p:sp>
        <p:nvSpPr>
          <p:cNvPr id="9218" name="Rectangle 2"/>
          <p:cNvSpPr>
            <a:spLocks noGrp="1" noChangeArrowheads="1"/>
          </p:cNvSpPr>
          <p:nvPr>
            <p:ph type="title"/>
          </p:nvPr>
        </p:nvSpPr>
        <p:spPr>
          <a:xfrm>
            <a:off x="2857488" y="785794"/>
            <a:ext cx="5372112" cy="1143008"/>
          </a:xfrm>
          <a:noFill/>
          <a:ln/>
        </p:spPr>
        <p:txBody>
          <a:bodyPr/>
          <a:lstStyle/>
          <a:p>
            <a:pPr algn="ctr"/>
            <a:r>
              <a:rPr lang="mn-MN" sz="2400" b="1" dirty="0" smtClean="0">
                <a:latin typeface="Arial" pitchFamily="34" charset="0"/>
                <a:cs typeface="Arial" pitchFamily="34" charset="0"/>
              </a:rPr>
              <a:t>Хан-Уул дүүргийн Капитрон банкинд хийсэн  үйл ажиллагааны ерөнхий судалгаа</a:t>
            </a:r>
            <a:endParaRPr lang="en-US" sz="2400" dirty="0">
              <a:latin typeface="Arial" pitchFamily="34" charset="0"/>
              <a:cs typeface="Arial" pitchFamily="34" charset="0"/>
            </a:endParaRPr>
          </a:p>
        </p:txBody>
      </p:sp>
      <p:sp>
        <p:nvSpPr>
          <p:cNvPr id="9219" name="Rectangle 3"/>
          <p:cNvSpPr>
            <a:spLocks noGrp="1" noChangeArrowheads="1"/>
          </p:cNvSpPr>
          <p:nvPr>
            <p:ph type="body" idx="1"/>
          </p:nvPr>
        </p:nvSpPr>
        <p:spPr>
          <a:xfrm>
            <a:off x="571472" y="2000240"/>
            <a:ext cx="7929618" cy="3940185"/>
          </a:xfrm>
          <a:noFill/>
          <a:ln/>
        </p:spPr>
        <p:txBody>
          <a:bodyPr/>
          <a:lstStyle/>
          <a:p>
            <a:r>
              <a:rPr lang="en-US" sz="1600" b="1" i="1" dirty="0" smtClean="0">
                <a:solidFill>
                  <a:schemeClr val="tx1"/>
                </a:solidFill>
              </a:rPr>
              <a:t>(</a:t>
            </a:r>
            <a:r>
              <a:rPr lang="mn-MN" sz="1600" b="1" i="1" dirty="0" smtClean="0">
                <a:solidFill>
                  <a:schemeClr val="tx1"/>
                </a:solidFill>
              </a:rPr>
              <a:t>2012.12.31-ны байдлаар</a:t>
            </a:r>
            <a:r>
              <a:rPr lang="en-US" sz="1600" b="1" i="1" dirty="0" smtClean="0">
                <a:solidFill>
                  <a:schemeClr val="tx1"/>
                </a:solidFill>
              </a:rPr>
              <a:t>)</a:t>
            </a:r>
            <a:endParaRPr lang="en-US" sz="1600" dirty="0" smtClean="0">
              <a:solidFill>
                <a:schemeClr val="tx1"/>
              </a:solidFill>
            </a:endParaRPr>
          </a:p>
          <a:p>
            <a:endParaRPr lang="en-US" dirty="0"/>
          </a:p>
        </p:txBody>
      </p:sp>
      <p:pic>
        <p:nvPicPr>
          <p:cNvPr id="6" name="Picture 2"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graphicFrame>
        <p:nvGraphicFramePr>
          <p:cNvPr id="7" name="Chart 6"/>
          <p:cNvGraphicFramePr/>
          <p:nvPr/>
        </p:nvGraphicFramePr>
        <p:xfrm>
          <a:off x="928662" y="2571744"/>
          <a:ext cx="7286676" cy="300039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arn(outHorizontal)">
                                      <p:cBhvr>
                                        <p:cTn id="7" dur="500"/>
                                        <p:tgtEl>
                                          <p:spTgt spid="9218"/>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9219">
                                            <p:txEl>
                                              <p:pRg st="0" end="0"/>
                                            </p:txEl>
                                          </p:spTgt>
                                        </p:tgtEl>
                                        <p:attrNameLst>
                                          <p:attrName>style.visibility</p:attrName>
                                        </p:attrNameLst>
                                      </p:cBhvr>
                                      <p:to>
                                        <p:strVal val="visible"/>
                                      </p:to>
                                    </p:set>
                                    <p:anim calcmode="lin" valueType="num">
                                      <p:cBhvr additive="base">
                                        <p:cTn id="11" dur="500" fill="hold"/>
                                        <p:tgtEl>
                                          <p:spTgt spid="921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921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P spid="9219" grpId="0" build="p" autoUpdateAnimBg="0" advAuto="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Date Placeholder 5"/>
          <p:cNvSpPr>
            <a:spLocks noGrp="1"/>
          </p:cNvSpPr>
          <p:nvPr>
            <p:ph type="dt" sz="quarter" idx="12"/>
          </p:nvPr>
        </p:nvSpPr>
        <p:spPr/>
        <p:txBody>
          <a:bodyPr/>
          <a:lstStyle/>
          <a:p>
            <a:fld id="{432FD704-D9E0-4BD9-91E0-28337DF70756}" type="datetime1">
              <a:rPr lang="en-US"/>
              <a:pPr/>
              <a:t>8/27/2013</a:t>
            </a:fld>
            <a:endParaRPr lang="en-US"/>
          </a:p>
        </p:txBody>
      </p:sp>
      <p:sp>
        <p:nvSpPr>
          <p:cNvPr id="8195" name="Rectangle 3"/>
          <p:cNvSpPr>
            <a:spLocks noGrp="1" noChangeArrowheads="1"/>
          </p:cNvSpPr>
          <p:nvPr>
            <p:ph type="body" idx="1"/>
          </p:nvPr>
        </p:nvSpPr>
        <p:spPr>
          <a:xfrm>
            <a:off x="857224" y="1500174"/>
            <a:ext cx="7369201" cy="4440251"/>
          </a:xfrm>
          <a:noFill/>
          <a:ln/>
        </p:spPr>
        <p:txBody>
          <a:bodyPr/>
          <a:lstStyle/>
          <a:p>
            <a:pPr lvl="0" algn="just"/>
            <a:r>
              <a:rPr lang="mn-MN" dirty="0" smtClean="0">
                <a:latin typeface="Arial" pitchFamily="34" charset="0"/>
                <a:cs typeface="Arial" pitchFamily="34" charset="0"/>
              </a:rPr>
              <a:t>Хадгаламж эзэмшигчдийн ихэнх хувь нь хугацаагүй хадгаламж эзэмшигчид байдаг. </a:t>
            </a:r>
            <a:endParaRPr lang="en-US" dirty="0" smtClean="0">
              <a:latin typeface="Arial" pitchFamily="34" charset="0"/>
              <a:cs typeface="Arial" pitchFamily="34" charset="0"/>
            </a:endParaRPr>
          </a:p>
          <a:p>
            <a:pPr lvl="0" algn="just"/>
            <a:r>
              <a:rPr lang="mn-MN" dirty="0" smtClean="0">
                <a:latin typeface="Arial" pitchFamily="34" charset="0"/>
                <a:cs typeface="Arial" pitchFamily="34" charset="0"/>
              </a:rPr>
              <a:t>122-н зээлдэгчид тухайн онд нийт 950 сая төгрөгний зээл авсан байна.</a:t>
            </a:r>
            <a:endParaRPr lang="en-US" dirty="0" smtClean="0">
              <a:latin typeface="Arial" pitchFamily="34" charset="0"/>
              <a:cs typeface="Arial" pitchFamily="34" charset="0"/>
            </a:endParaRPr>
          </a:p>
          <a:p>
            <a:pPr lvl="0" algn="just"/>
            <a:r>
              <a:rPr lang="mn-MN" dirty="0" smtClean="0">
                <a:latin typeface="Arial" pitchFamily="34" charset="0"/>
                <a:cs typeface="Arial" pitchFamily="34" charset="0"/>
              </a:rPr>
              <a:t>Капитрон банк өөрийн АТМ байхгүй тул тус банкны карт эзэмшигчид Голомт банкны АТМ-р дамжуулан шимтгэлгүй үйлчлүүлдэг.</a:t>
            </a:r>
            <a:endParaRPr lang="en-US" dirty="0" smtClean="0">
              <a:latin typeface="Arial" pitchFamily="34" charset="0"/>
              <a:cs typeface="Arial" pitchFamily="34" charset="0"/>
            </a:endParaRPr>
          </a:p>
          <a:p>
            <a:pPr lvl="0" algn="just"/>
            <a:r>
              <a:rPr lang="en-US" dirty="0" smtClean="0">
                <a:latin typeface="Arial" pitchFamily="34" charset="0"/>
                <a:cs typeface="Arial" pitchFamily="34" charset="0"/>
              </a:rPr>
              <a:t>Most money </a:t>
            </a:r>
            <a:r>
              <a:rPr lang="mn-MN" dirty="0" smtClean="0">
                <a:latin typeface="Arial" pitchFamily="34" charset="0"/>
                <a:cs typeface="Arial" pitchFamily="34" charset="0"/>
              </a:rPr>
              <a:t>үйлчилгээ нь 2012.09-н сараас гарч байгаа шинэ үйлчилгээ юм. Тус төлбөрийн нэгдсэн үйлчилгээгээр үйлчлүүлэх харилцагчдын тоо ихэсч байгаа нь суртчилгаа сайн хийж байгаатай холбоотой байна.</a:t>
            </a:r>
            <a:endParaRPr lang="en-US" dirty="0" smtClean="0">
              <a:latin typeface="Arial" pitchFamily="34" charset="0"/>
              <a:cs typeface="Arial" pitchFamily="34" charset="0"/>
            </a:endParaRPr>
          </a:p>
          <a:p>
            <a:pPr>
              <a:buFontTx/>
              <a:buNone/>
            </a:pPr>
            <a:endParaRPr lang="en-US" sz="2000" dirty="0">
              <a:latin typeface="Arial" pitchFamily="34" charset="0"/>
              <a:cs typeface="Arial" pitchFamily="34" charset="0"/>
            </a:endParaRPr>
          </a:p>
        </p:txBody>
      </p:sp>
      <p:pic>
        <p:nvPicPr>
          <p:cNvPr id="6" name="Picture 2"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spd="med">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 calcmode="lin" valueType="num">
                                      <p:cBhvr additive="base">
                                        <p:cTn id="12" dur="500" fill="hold"/>
                                        <p:tgtEl>
                                          <p:spTgt spid="8195">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8195">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 calcmode="lin" valueType="num">
                                      <p:cBhvr additive="base">
                                        <p:cTn id="17" dur="500" fill="hold"/>
                                        <p:tgtEl>
                                          <p:spTgt spid="8195">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8195">
                                            <p:txEl>
                                              <p:pRg st="2" end="2"/>
                                            </p:txEl>
                                          </p:spTgt>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8195">
                                            <p:txEl>
                                              <p:pRg st="3" end="3"/>
                                            </p:txEl>
                                          </p:spTgt>
                                        </p:tgtEl>
                                        <p:attrNameLst>
                                          <p:attrName>style.visibility</p:attrName>
                                        </p:attrNameLst>
                                      </p:cBhvr>
                                      <p:to>
                                        <p:strVal val="visible"/>
                                      </p:to>
                                    </p:set>
                                    <p:anim calcmode="lin" valueType="num">
                                      <p:cBhvr additive="base">
                                        <p:cTn id="22" dur="500" fill="hold"/>
                                        <p:tgtEl>
                                          <p:spTgt spid="8195">
                                            <p:txEl>
                                              <p:pRg st="3" end="3"/>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819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utoUpdateAnimBg="0" advAuto="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Date Placeholder 5"/>
          <p:cNvSpPr>
            <a:spLocks noGrp="1"/>
          </p:cNvSpPr>
          <p:nvPr>
            <p:ph type="dt" sz="quarter" idx="12"/>
          </p:nvPr>
        </p:nvSpPr>
        <p:spPr/>
        <p:txBody>
          <a:bodyPr/>
          <a:lstStyle/>
          <a:p>
            <a:fld id="{89109549-7D99-4D42-B069-5E0FBE490592}" type="datetime1">
              <a:rPr lang="en-US"/>
              <a:pPr/>
              <a:t>8/27/2013</a:t>
            </a:fld>
            <a:endParaRPr lang="en-US"/>
          </a:p>
        </p:txBody>
      </p:sp>
      <p:sp>
        <p:nvSpPr>
          <p:cNvPr id="11266" name="Rectangle 2"/>
          <p:cNvSpPr>
            <a:spLocks noGrp="1" noChangeArrowheads="1"/>
          </p:cNvSpPr>
          <p:nvPr>
            <p:ph type="title"/>
          </p:nvPr>
        </p:nvSpPr>
        <p:spPr>
          <a:xfrm>
            <a:off x="4786314" y="838200"/>
            <a:ext cx="3443286" cy="685800"/>
          </a:xfrm>
          <a:noFill/>
          <a:ln/>
        </p:spPr>
        <p:txBody>
          <a:bodyPr/>
          <a:lstStyle/>
          <a:p>
            <a:endParaRPr lang="en-US" dirty="0"/>
          </a:p>
        </p:txBody>
      </p:sp>
      <p:sp>
        <p:nvSpPr>
          <p:cNvPr id="11267" name="Rectangle 3"/>
          <p:cNvSpPr>
            <a:spLocks noGrp="1" noChangeArrowheads="1"/>
          </p:cNvSpPr>
          <p:nvPr>
            <p:ph type="body" idx="1"/>
          </p:nvPr>
        </p:nvSpPr>
        <p:spPr>
          <a:xfrm>
            <a:off x="714348" y="1754188"/>
            <a:ext cx="7512077" cy="4186237"/>
          </a:xfrm>
          <a:noFill/>
          <a:ln/>
        </p:spPr>
        <p:txBody>
          <a:bodyPr/>
          <a:lstStyle/>
          <a:p>
            <a:pPr>
              <a:buNone/>
            </a:pPr>
            <a:endParaRPr lang="en-US" dirty="0"/>
          </a:p>
        </p:txBody>
      </p:sp>
      <p:pic>
        <p:nvPicPr>
          <p:cNvPr id="6" name="Picture 2"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graphicFrame>
        <p:nvGraphicFramePr>
          <p:cNvPr id="7" name="Chart 6"/>
          <p:cNvGraphicFramePr/>
          <p:nvPr/>
        </p:nvGraphicFramePr>
        <p:xfrm>
          <a:off x="857224" y="1357298"/>
          <a:ext cx="7572428" cy="442915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med">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nodePh="1">
                                  <p:stCondLst>
                                    <p:cond delay="0"/>
                                  </p:stCondLst>
                                  <p:endCondLst>
                                    <p:cond evt="begin" delay="0">
                                      <p:tn val="5"/>
                                    </p:cond>
                                  </p:endCondLst>
                                  <p:childTnLst>
                                    <p:set>
                                      <p:cBhvr>
                                        <p:cTn id="6" dur="1" fill="hold">
                                          <p:stCondLst>
                                            <p:cond delay="0"/>
                                          </p:stCondLst>
                                        </p:cTn>
                                        <p:tgtEl>
                                          <p:spTgt spid="11266"/>
                                        </p:tgtEl>
                                        <p:attrNameLst>
                                          <p:attrName>style.visibility</p:attrName>
                                        </p:attrNameLst>
                                      </p:cBhvr>
                                      <p:to>
                                        <p:strVal val="visible"/>
                                      </p:to>
                                    </p:set>
                                    <p:animEffect transition="in" filter="barn(outHorizontal)">
                                      <p:cBhvr>
                                        <p:cTn id="7" dur="500"/>
                                        <p:tgtEl>
                                          <p:spTgt spid="11266"/>
                                        </p:tgtEl>
                                      </p:cBhvr>
                                    </p:animEffect>
                                  </p:childTnLst>
                                </p:cTn>
                              </p:par>
                            </p:childTnLst>
                          </p:cTn>
                        </p:par>
                        <p:par>
                          <p:cTn id="8" fill="hold">
                            <p:stCondLst>
                              <p:cond delay="500"/>
                            </p:stCondLst>
                            <p:childTnLst>
                              <p:par>
                                <p:cTn id="9" presetID="2" presetClass="entr" presetSubtype="2" fill="hold" grpId="0" nodeType="afterEffect" nodePh="1">
                                  <p:stCondLst>
                                    <p:cond delay="0"/>
                                  </p:stCondLst>
                                  <p:endCondLst>
                                    <p:cond evt="begin" delay="0">
                                      <p:tn val="9"/>
                                    </p:cond>
                                  </p:endCondLst>
                                  <p:childTnLst>
                                    <p:set>
                                      <p:cBhvr>
                                        <p:cTn id="10" dur="1" fill="hold">
                                          <p:stCondLst>
                                            <p:cond delay="0"/>
                                          </p:stCondLst>
                                        </p:cTn>
                                        <p:tgtEl>
                                          <p:spTgt spid="11267">
                                            <p:txEl>
                                              <p:pRg st="0" end="0"/>
                                            </p:txEl>
                                          </p:spTgt>
                                        </p:tgtEl>
                                        <p:attrNameLst>
                                          <p:attrName>style.visibility</p:attrName>
                                        </p:attrNameLst>
                                      </p:cBhvr>
                                      <p:to>
                                        <p:strVal val="visible"/>
                                      </p:to>
                                    </p:set>
                                    <p:anim calcmode="lin" valueType="num">
                                      <p:cBhvr additive="base">
                                        <p:cTn id="11" dur="500" fill="hold"/>
                                        <p:tgtEl>
                                          <p:spTgt spid="11267">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126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P spid="11267" grpId="0" build="p" autoUpdateAnimBg="0" advAuto="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Date Placeholder 5"/>
          <p:cNvSpPr>
            <a:spLocks noGrp="1"/>
          </p:cNvSpPr>
          <p:nvPr>
            <p:ph type="dt" sz="quarter" idx="12"/>
          </p:nvPr>
        </p:nvSpPr>
        <p:spPr/>
        <p:txBody>
          <a:bodyPr/>
          <a:lstStyle/>
          <a:p>
            <a:fld id="{303DEC9D-ACA1-4B26-84A3-F1FA59AA7016}" type="datetime1">
              <a:rPr lang="en-US"/>
              <a:pPr/>
              <a:t>8/27/2013</a:t>
            </a:fld>
            <a:endParaRPr lang="en-US"/>
          </a:p>
        </p:txBody>
      </p:sp>
      <p:sp>
        <p:nvSpPr>
          <p:cNvPr id="12290" name="Rectangle 2"/>
          <p:cNvSpPr>
            <a:spLocks noGrp="1" noChangeArrowheads="1"/>
          </p:cNvSpPr>
          <p:nvPr>
            <p:ph type="title" idx="4294967295"/>
          </p:nvPr>
        </p:nvSpPr>
        <p:spPr>
          <a:xfrm>
            <a:off x="1142976" y="838200"/>
            <a:ext cx="6929486" cy="685800"/>
          </a:xfrm>
          <a:noFill/>
          <a:ln/>
        </p:spPr>
        <p:txBody>
          <a:bodyPr/>
          <a:lstStyle/>
          <a:p>
            <a:pPr algn="ctr"/>
            <a:r>
              <a:rPr lang="mn-MN" sz="2200" b="1" dirty="0" smtClean="0">
                <a:solidFill>
                  <a:schemeClr val="tx1"/>
                </a:solidFill>
                <a:latin typeface="Arial" pitchFamily="34" charset="0"/>
                <a:cs typeface="Arial" pitchFamily="34" charset="0"/>
              </a:rPr>
              <a:t/>
            </a:r>
            <a:br>
              <a:rPr lang="mn-MN" sz="2200" b="1" dirty="0" smtClean="0">
                <a:solidFill>
                  <a:schemeClr val="tx1"/>
                </a:solidFill>
                <a:latin typeface="Arial" pitchFamily="34" charset="0"/>
                <a:cs typeface="Arial" pitchFamily="34" charset="0"/>
              </a:rPr>
            </a:br>
            <a:r>
              <a:rPr lang="mn-MN" sz="2200" b="1" dirty="0" smtClean="0">
                <a:solidFill>
                  <a:schemeClr val="tx1"/>
                </a:solidFill>
                <a:latin typeface="Arial" pitchFamily="34" charset="0"/>
                <a:cs typeface="Arial" pitchFamily="34" charset="0"/>
              </a:rPr>
              <a:t/>
            </a:r>
            <a:br>
              <a:rPr lang="mn-MN" sz="2200" b="1" dirty="0" smtClean="0">
                <a:solidFill>
                  <a:schemeClr val="tx1"/>
                </a:solidFill>
                <a:latin typeface="Arial" pitchFamily="34" charset="0"/>
                <a:cs typeface="Arial" pitchFamily="34" charset="0"/>
              </a:rPr>
            </a:br>
            <a:r>
              <a:rPr lang="mn-MN" sz="2200" b="1" dirty="0" smtClean="0">
                <a:solidFill>
                  <a:schemeClr val="tx1"/>
                </a:solidFill>
                <a:latin typeface="Arial" pitchFamily="34" charset="0"/>
                <a:cs typeface="Arial" pitchFamily="34" charset="0"/>
              </a:rPr>
              <a:t/>
            </a:r>
            <a:br>
              <a:rPr lang="mn-MN" sz="2200" b="1" dirty="0" smtClean="0">
                <a:solidFill>
                  <a:schemeClr val="tx1"/>
                </a:solidFill>
                <a:latin typeface="Arial" pitchFamily="34" charset="0"/>
                <a:cs typeface="Arial" pitchFamily="34" charset="0"/>
              </a:rPr>
            </a:br>
            <a:r>
              <a:rPr lang="mn-MN" sz="2200" b="1" dirty="0" smtClean="0">
                <a:solidFill>
                  <a:schemeClr val="tx1"/>
                </a:solidFill>
                <a:latin typeface="Arial" pitchFamily="34" charset="0"/>
                <a:cs typeface="Arial" pitchFamily="34" charset="0"/>
              </a:rPr>
              <a:t>Хан-Уул дүүргийн Капитрон банкны зээлийн багц</a:t>
            </a:r>
            <a:endParaRPr lang="en-US" sz="2200" b="1" dirty="0">
              <a:solidFill>
                <a:schemeClr val="tx1"/>
              </a:solidFill>
              <a:latin typeface="Arial" pitchFamily="34" charset="0"/>
              <a:cs typeface="Arial" pitchFamily="34" charset="0"/>
            </a:endParaRPr>
          </a:p>
        </p:txBody>
      </p:sp>
      <p:pic>
        <p:nvPicPr>
          <p:cNvPr id="6" name="Picture 2"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graphicFrame>
        <p:nvGraphicFramePr>
          <p:cNvPr id="7" name="Chart 6"/>
          <p:cNvGraphicFramePr/>
          <p:nvPr/>
        </p:nvGraphicFramePr>
        <p:xfrm>
          <a:off x="714348" y="2428868"/>
          <a:ext cx="7715304" cy="314327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med">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barn(outHorizontal)">
                                      <p:cBhvr>
                                        <p:cTn id="7"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Date Placeholder 5"/>
          <p:cNvSpPr>
            <a:spLocks noGrp="1"/>
          </p:cNvSpPr>
          <p:nvPr>
            <p:ph type="dt" sz="quarter" idx="12"/>
          </p:nvPr>
        </p:nvSpPr>
        <p:spPr/>
        <p:txBody>
          <a:bodyPr/>
          <a:lstStyle/>
          <a:p>
            <a:fld id="{561D32F3-C3DE-4656-9578-074AC045BADE}" type="datetime1">
              <a:rPr lang="en-US"/>
              <a:pPr/>
              <a:t>8/27/2013</a:t>
            </a:fld>
            <a:endParaRPr lang="en-US"/>
          </a:p>
        </p:txBody>
      </p:sp>
      <p:sp>
        <p:nvSpPr>
          <p:cNvPr id="16386" name="Rectangle 2"/>
          <p:cNvSpPr>
            <a:spLocks noGrp="1" noChangeArrowheads="1"/>
          </p:cNvSpPr>
          <p:nvPr>
            <p:ph type="title"/>
          </p:nvPr>
        </p:nvSpPr>
        <p:spPr>
          <a:noFill/>
          <a:ln/>
        </p:spPr>
        <p:txBody>
          <a:bodyPr/>
          <a:lstStyle/>
          <a:p>
            <a:endParaRPr lang="en-US" dirty="0"/>
          </a:p>
        </p:txBody>
      </p:sp>
      <p:sp>
        <p:nvSpPr>
          <p:cNvPr id="16387" name="Rectangle 3"/>
          <p:cNvSpPr>
            <a:spLocks noGrp="1" noChangeArrowheads="1"/>
          </p:cNvSpPr>
          <p:nvPr>
            <p:ph type="body" idx="1"/>
          </p:nvPr>
        </p:nvSpPr>
        <p:spPr>
          <a:xfrm>
            <a:off x="857223" y="2071677"/>
            <a:ext cx="7215239" cy="3357587"/>
          </a:xfrm>
          <a:noFill/>
          <a:ln/>
        </p:spPr>
        <p:txBody>
          <a:bodyPr/>
          <a:lstStyle/>
          <a:p>
            <a:pPr algn="just">
              <a:buNone/>
            </a:pPr>
            <a:r>
              <a:rPr lang="en-US" b="1" dirty="0" smtClean="0"/>
              <a:t>    </a:t>
            </a:r>
            <a:r>
              <a:rPr lang="mn-MN" b="1" dirty="0" smtClean="0"/>
              <a:t>Дүгнэлт: </a:t>
            </a:r>
            <a:r>
              <a:rPr lang="mn-MN" dirty="0" smtClean="0"/>
              <a:t>Тус салбар нь иргэдийн арилжааны зээл болон моргажийн зээлийг түлхүү гаргасан байна. Капитрон банк нь лизингийн зээл өгдөг байж байгаад тухайн зээлийг хааж байсан хэдий ч 2013 онд лизингийн зээл гаргах төлөвлөгөөтэй байгаа. </a:t>
            </a:r>
            <a:endParaRPr lang="en-US" dirty="0" smtClean="0"/>
          </a:p>
          <a:p>
            <a:pPr algn="just">
              <a:buNone/>
            </a:pPr>
            <a:endParaRPr lang="en-US" dirty="0"/>
          </a:p>
        </p:txBody>
      </p:sp>
      <p:pic>
        <p:nvPicPr>
          <p:cNvPr id="6" name="Picture 2"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spd="med">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nodePh="1">
                                  <p:stCondLst>
                                    <p:cond delay="0"/>
                                  </p:stCondLst>
                                  <p:endCondLst>
                                    <p:cond evt="begin" delay="0">
                                      <p:tn val="5"/>
                                    </p:cond>
                                  </p:endCondLst>
                                  <p:childTnLst>
                                    <p:set>
                                      <p:cBhvr>
                                        <p:cTn id="6" dur="1" fill="hold">
                                          <p:stCondLst>
                                            <p:cond delay="0"/>
                                          </p:stCondLst>
                                        </p:cTn>
                                        <p:tgtEl>
                                          <p:spTgt spid="16386"/>
                                        </p:tgtEl>
                                        <p:attrNameLst>
                                          <p:attrName>style.visibility</p:attrName>
                                        </p:attrNameLst>
                                      </p:cBhvr>
                                      <p:to>
                                        <p:strVal val="visible"/>
                                      </p:to>
                                    </p:set>
                                    <p:animEffect transition="in" filter="barn(outHorizontal)">
                                      <p:cBhvr>
                                        <p:cTn id="7" dur="500"/>
                                        <p:tgtEl>
                                          <p:spTgt spid="16386"/>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6387">
                                            <p:txEl>
                                              <p:pRg st="0" end="0"/>
                                            </p:txEl>
                                          </p:spTgt>
                                        </p:tgtEl>
                                        <p:attrNameLst>
                                          <p:attrName>style.visibility</p:attrName>
                                        </p:attrNameLst>
                                      </p:cBhvr>
                                      <p:to>
                                        <p:strVal val="visible"/>
                                      </p:to>
                                    </p:set>
                                    <p:anim calcmode="lin" valueType="num">
                                      <p:cBhvr additive="base">
                                        <p:cTn id="11" dur="500" fill="hold"/>
                                        <p:tgtEl>
                                          <p:spTgt spid="16387">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638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P spid="16387" grpId="0" build="p" autoUpdateAnimBg="0" advAuto="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Date Placeholder 5"/>
          <p:cNvSpPr>
            <a:spLocks noGrp="1"/>
          </p:cNvSpPr>
          <p:nvPr>
            <p:ph type="dt" sz="quarter" idx="12"/>
          </p:nvPr>
        </p:nvSpPr>
        <p:spPr/>
        <p:txBody>
          <a:bodyPr/>
          <a:lstStyle/>
          <a:p>
            <a:fld id="{366A288A-F0D6-4A64-AE9E-82F4E90A2CE6}" type="datetime1">
              <a:rPr lang="en-US"/>
              <a:pPr/>
              <a:t>8/27/2013</a:t>
            </a:fld>
            <a:endParaRPr lang="en-US"/>
          </a:p>
        </p:txBody>
      </p:sp>
      <p:sp>
        <p:nvSpPr>
          <p:cNvPr id="14338" name="Rectangle 2"/>
          <p:cNvSpPr>
            <a:spLocks noGrp="1" noChangeArrowheads="1"/>
          </p:cNvSpPr>
          <p:nvPr>
            <p:ph type="title" idx="4294967295"/>
          </p:nvPr>
        </p:nvSpPr>
        <p:spPr>
          <a:xfrm>
            <a:off x="3486150" y="857250"/>
            <a:ext cx="5657850" cy="642938"/>
          </a:xfrm>
          <a:noFill/>
          <a:ln/>
        </p:spPr>
        <p:txBody>
          <a:bodyPr/>
          <a:lstStyle/>
          <a:p>
            <a:pPr algn="ctr"/>
            <a:r>
              <a:rPr lang="mn-MN" b="1" dirty="0" smtClean="0"/>
              <a:t/>
            </a:r>
            <a:br>
              <a:rPr lang="mn-MN" b="1" dirty="0" smtClean="0"/>
            </a:br>
            <a:r>
              <a:rPr lang="mn-MN" b="1" dirty="0" smtClean="0"/>
              <a:t/>
            </a:r>
            <a:br>
              <a:rPr lang="mn-MN" b="1" dirty="0" smtClean="0"/>
            </a:br>
            <a:endParaRPr lang="en-US" sz="2400" dirty="0">
              <a:latin typeface="Arial" pitchFamily="34" charset="0"/>
              <a:cs typeface="Arial" pitchFamily="34" charset="0"/>
            </a:endParaRPr>
          </a:p>
        </p:txBody>
      </p:sp>
      <p:pic>
        <p:nvPicPr>
          <p:cNvPr id="6" name="Picture 2"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graphicFrame>
        <p:nvGraphicFramePr>
          <p:cNvPr id="8" name="Table 7"/>
          <p:cNvGraphicFramePr>
            <a:graphicFrameLocks noGrp="1"/>
          </p:cNvGraphicFramePr>
          <p:nvPr/>
        </p:nvGraphicFramePr>
        <p:xfrm>
          <a:off x="571473" y="1000108"/>
          <a:ext cx="7929618" cy="5286412"/>
        </p:xfrm>
        <a:graphic>
          <a:graphicData uri="http://schemas.openxmlformats.org/drawingml/2006/table">
            <a:tbl>
              <a:tblPr/>
              <a:tblGrid>
                <a:gridCol w="4000527"/>
                <a:gridCol w="3929091"/>
              </a:tblGrid>
              <a:tr h="5286412">
                <a:tc>
                  <a:txBody>
                    <a:bodyPr/>
                    <a:lstStyle/>
                    <a:p>
                      <a:pPr>
                        <a:lnSpc>
                          <a:spcPct val="115000"/>
                        </a:lnSpc>
                        <a:spcAft>
                          <a:spcPts val="0"/>
                        </a:spcAft>
                      </a:pPr>
                      <a:r>
                        <a:rPr lang="mn-MN" sz="1600" b="1" i="0" kern="800" spc="75" dirty="0">
                          <a:solidFill>
                            <a:schemeClr val="tx1"/>
                          </a:solidFill>
                          <a:latin typeface="Arial"/>
                          <a:ea typeface="Times New Roman"/>
                          <a:cs typeface="Times New Roman"/>
                        </a:rPr>
                        <a:t>Давуу тал: </a:t>
                      </a:r>
                      <a:endParaRPr lang="en-US" sz="1600" b="1" i="1" kern="800" spc="75" dirty="0">
                        <a:solidFill>
                          <a:schemeClr val="tx1"/>
                        </a:solidFill>
                        <a:latin typeface="Cambria"/>
                        <a:ea typeface="Times New Roman"/>
                        <a:cs typeface="Times New Roman"/>
                      </a:endParaRPr>
                    </a:p>
                    <a:p>
                      <a:pPr marL="342900" lvl="0" indent="-342900" algn="just">
                        <a:lnSpc>
                          <a:spcPct val="115000"/>
                        </a:lnSpc>
                        <a:spcAft>
                          <a:spcPts val="0"/>
                        </a:spcAft>
                        <a:buFont typeface="Wingdings"/>
                        <a:buChar char=""/>
                      </a:pPr>
                      <a:r>
                        <a:rPr lang="mn-MN" sz="1600" i="0" kern="800" spc="75" dirty="0">
                          <a:solidFill>
                            <a:schemeClr val="tx1"/>
                          </a:solidFill>
                          <a:latin typeface="Arial"/>
                          <a:ea typeface="Times New Roman"/>
                          <a:cs typeface="Times New Roman"/>
                        </a:rPr>
                        <a:t>Боловсон хүчний хувьд ахлах ажилтангууд нь 4 жилээс дээш хугацаагаар ажиллаж байгаа тул дадлага туршлагатай </a:t>
                      </a:r>
                      <a:endParaRPr lang="en-US" sz="1600" i="1" kern="800" spc="75" dirty="0">
                        <a:solidFill>
                          <a:schemeClr val="tx1"/>
                        </a:solidFill>
                        <a:latin typeface="Cambria"/>
                        <a:ea typeface="Times New Roman"/>
                        <a:cs typeface="Times New Roman"/>
                      </a:endParaRPr>
                    </a:p>
                    <a:p>
                      <a:pPr marL="342900" lvl="0" indent="-342900" algn="just">
                        <a:lnSpc>
                          <a:spcPct val="115000"/>
                        </a:lnSpc>
                        <a:spcAft>
                          <a:spcPts val="0"/>
                        </a:spcAft>
                        <a:buFont typeface="Wingdings"/>
                        <a:buChar char=""/>
                      </a:pPr>
                      <a:r>
                        <a:rPr lang="en-US" sz="1600" i="0" kern="800" spc="75" dirty="0">
                          <a:solidFill>
                            <a:schemeClr val="tx1"/>
                          </a:solidFill>
                          <a:latin typeface="Arial"/>
                          <a:ea typeface="Times New Roman"/>
                          <a:cs typeface="Times New Roman"/>
                        </a:rPr>
                        <a:t>Most money </a:t>
                      </a:r>
                      <a:r>
                        <a:rPr lang="mn-MN" sz="1600" i="0" kern="800" spc="75" dirty="0">
                          <a:solidFill>
                            <a:schemeClr val="tx1"/>
                          </a:solidFill>
                          <a:latin typeface="Arial"/>
                          <a:ea typeface="Times New Roman"/>
                          <a:cs typeface="Times New Roman"/>
                        </a:rPr>
                        <a:t>хэмээх төлбөрийн нэгдсэн үйлчилгээг Худалдаа хөгжлийн банк болон Төрийн банктай хамтран хэрэгжүүлж байгаа.</a:t>
                      </a:r>
                      <a:endParaRPr lang="en-US" sz="1600" i="1" kern="800" spc="75" dirty="0">
                        <a:solidFill>
                          <a:schemeClr val="tx1"/>
                        </a:solidFill>
                        <a:latin typeface="Cambria"/>
                        <a:ea typeface="Times New Roman"/>
                        <a:cs typeface="Times New Roman"/>
                      </a:endParaRPr>
                    </a:p>
                    <a:p>
                      <a:pPr marL="342900" lvl="0" indent="-342900" algn="just">
                        <a:lnSpc>
                          <a:spcPct val="115000"/>
                        </a:lnSpc>
                        <a:spcAft>
                          <a:spcPts val="0"/>
                        </a:spcAft>
                        <a:buFont typeface="Wingdings"/>
                        <a:buChar char=""/>
                      </a:pPr>
                      <a:r>
                        <a:rPr lang="mn-MN" sz="1600" i="0" kern="800" spc="75" dirty="0">
                          <a:solidFill>
                            <a:schemeClr val="tx1"/>
                          </a:solidFill>
                          <a:latin typeface="Arial"/>
                          <a:ea typeface="Times New Roman"/>
                          <a:cs typeface="Times New Roman"/>
                        </a:rPr>
                        <a:t>Засгийн газартай хамтхан “Жижиг дунд үйлдвэрлэлийг дэмжих зээл” болон ОУ-н байгууллагуудын төслийн хүрээнд бага хүүтэй зээл гаргадаг.</a:t>
                      </a:r>
                      <a:endParaRPr lang="en-US" sz="1600" i="1" kern="800" spc="75" dirty="0">
                        <a:solidFill>
                          <a:schemeClr val="tx1"/>
                        </a:solidFill>
                        <a:latin typeface="Cambria"/>
                        <a:ea typeface="Times New Roman"/>
                        <a:cs typeface="Times New Roman"/>
                      </a:endParaRPr>
                    </a:p>
                    <a:p>
                      <a:pPr marL="342900" lvl="0" indent="-342900" algn="just">
                        <a:lnSpc>
                          <a:spcPct val="115000"/>
                        </a:lnSpc>
                        <a:spcAft>
                          <a:spcPts val="0"/>
                        </a:spcAft>
                        <a:buFont typeface="Wingdings"/>
                        <a:buChar char=""/>
                      </a:pPr>
                      <a:r>
                        <a:rPr lang="mn-MN" sz="1600" i="0" kern="800" spc="75" dirty="0">
                          <a:solidFill>
                            <a:schemeClr val="tx1"/>
                          </a:solidFill>
                          <a:latin typeface="Arial"/>
                          <a:ea typeface="Times New Roman"/>
                          <a:cs typeface="Times New Roman"/>
                        </a:rPr>
                        <a:t>Харилцагчид очер дараалал багатай, тав тухтай орчид </a:t>
                      </a:r>
                      <a:endParaRPr lang="en-US" sz="1600" i="1" kern="800" spc="75" dirty="0">
                        <a:solidFill>
                          <a:schemeClr val="tx1"/>
                        </a:solidFill>
                        <a:latin typeface="Cambria"/>
                        <a:ea typeface="Times New Roman"/>
                        <a:cs typeface="Times New Roman"/>
                      </a:endParaRPr>
                    </a:p>
                  </a:txBody>
                  <a:tcPr marL="41198" marR="411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mn-MN" sz="1600" b="1" i="0" kern="800" spc="75" dirty="0">
                          <a:solidFill>
                            <a:schemeClr val="tx1"/>
                          </a:solidFill>
                          <a:latin typeface="Arial"/>
                          <a:ea typeface="Times New Roman"/>
                          <a:cs typeface="Times New Roman"/>
                        </a:rPr>
                        <a:t>Сул тал:</a:t>
                      </a:r>
                      <a:endParaRPr lang="en-US" sz="1600" b="1" i="1" kern="800" spc="75" dirty="0">
                        <a:solidFill>
                          <a:schemeClr val="tx1"/>
                        </a:solidFill>
                        <a:latin typeface="Cambria"/>
                        <a:ea typeface="Times New Roman"/>
                        <a:cs typeface="Times New Roman"/>
                      </a:endParaRPr>
                    </a:p>
                    <a:p>
                      <a:pPr marL="342900" lvl="0" indent="-342900" algn="just">
                        <a:lnSpc>
                          <a:spcPct val="115000"/>
                        </a:lnSpc>
                        <a:spcAft>
                          <a:spcPts val="0"/>
                        </a:spcAft>
                        <a:buFont typeface="Wingdings"/>
                        <a:buChar char=""/>
                      </a:pPr>
                      <a:r>
                        <a:rPr lang="mn-MN" sz="1600" i="0" kern="800" spc="75" dirty="0">
                          <a:solidFill>
                            <a:schemeClr val="tx1"/>
                          </a:solidFill>
                          <a:latin typeface="Arial"/>
                          <a:ea typeface="Times New Roman"/>
                          <a:cs typeface="Times New Roman"/>
                        </a:rPr>
                        <a:t>Хан-Уул дүүрэг нь бусад дүүргүүдтэй харьцуулахад нягтаршил багатайн дээр бүх банкны салбар өөр хоорондоо ойрхон байрлалтайгаар байршдаг. Жишээ нь Капитрон банк нь Улаанбаатар банктай залгаа нэг байшинд байралдаг. </a:t>
                      </a:r>
                      <a:endParaRPr lang="en-US" sz="1600" i="1" kern="800" spc="75" dirty="0">
                        <a:solidFill>
                          <a:schemeClr val="tx1"/>
                        </a:solidFill>
                        <a:latin typeface="Cambria"/>
                        <a:ea typeface="Times New Roman"/>
                        <a:cs typeface="Times New Roman"/>
                      </a:endParaRPr>
                    </a:p>
                    <a:p>
                      <a:pPr marL="342900" lvl="0" indent="-342900" algn="just">
                        <a:lnSpc>
                          <a:spcPct val="115000"/>
                        </a:lnSpc>
                        <a:spcAft>
                          <a:spcPts val="0"/>
                        </a:spcAft>
                        <a:buFont typeface="Wingdings"/>
                        <a:buChar char=""/>
                      </a:pPr>
                      <a:r>
                        <a:rPr lang="mn-MN" sz="1600" i="0" kern="800" spc="75" dirty="0">
                          <a:solidFill>
                            <a:schemeClr val="tx1"/>
                          </a:solidFill>
                          <a:latin typeface="Arial"/>
                          <a:ea typeface="Times New Roman"/>
                          <a:cs typeface="Times New Roman"/>
                        </a:rPr>
                        <a:t>Томоохон улсын болон хувийн үйлдвэрүүд байрладаг боловч тэд бүгд дүрмийн сан ихтэй томоохон банкуудаар үйлчлүүлдэг ба зарим нь өөрсдийн хувийн банк байгуулсан байдаг. Жишээ нь: Эрэл банк</a:t>
                      </a:r>
                      <a:endParaRPr lang="en-US" sz="1600" i="1" kern="800" spc="75" dirty="0">
                        <a:solidFill>
                          <a:schemeClr val="tx1"/>
                        </a:solidFill>
                        <a:latin typeface="Cambria"/>
                        <a:ea typeface="Times New Roman"/>
                        <a:cs typeface="Times New Roman"/>
                      </a:endParaRPr>
                    </a:p>
                    <a:p>
                      <a:pPr marL="342900" lvl="0" indent="-342900" algn="just">
                        <a:lnSpc>
                          <a:spcPct val="115000"/>
                        </a:lnSpc>
                        <a:spcAft>
                          <a:spcPts val="0"/>
                        </a:spcAft>
                        <a:buFont typeface="Wingdings"/>
                        <a:buChar char=""/>
                      </a:pPr>
                      <a:r>
                        <a:rPr lang="mn-MN" sz="1600" i="0" kern="800" spc="75" dirty="0">
                          <a:solidFill>
                            <a:schemeClr val="tx1"/>
                          </a:solidFill>
                          <a:latin typeface="Arial"/>
                          <a:ea typeface="Times New Roman"/>
                          <a:cs typeface="Times New Roman"/>
                        </a:rPr>
                        <a:t>АТМ байхгүй</a:t>
                      </a:r>
                      <a:endParaRPr lang="en-US" sz="1600" i="1" kern="800" spc="75" dirty="0">
                        <a:solidFill>
                          <a:schemeClr val="tx1"/>
                        </a:solidFill>
                        <a:latin typeface="Cambria"/>
                        <a:ea typeface="Times New Roman"/>
                        <a:cs typeface="Times New Roman"/>
                      </a:endParaRPr>
                    </a:p>
                    <a:p>
                      <a:pPr marL="342900" lvl="0" indent="-342900" algn="just">
                        <a:lnSpc>
                          <a:spcPct val="115000"/>
                        </a:lnSpc>
                        <a:spcAft>
                          <a:spcPts val="0"/>
                        </a:spcAft>
                        <a:buFont typeface="Wingdings"/>
                        <a:buChar char=""/>
                      </a:pPr>
                      <a:r>
                        <a:rPr lang="mn-MN" sz="1600" i="0" kern="800" spc="75" dirty="0" smtClean="0">
                          <a:solidFill>
                            <a:schemeClr val="tx1"/>
                          </a:solidFill>
                          <a:latin typeface="Arial"/>
                          <a:ea typeface="Times New Roman"/>
                          <a:cs typeface="Times New Roman"/>
                        </a:rPr>
                        <a:t>хандлагатай</a:t>
                      </a:r>
                      <a:r>
                        <a:rPr lang="mn-MN" sz="1600" i="0" kern="800" spc="75" dirty="0">
                          <a:solidFill>
                            <a:schemeClr val="tx1"/>
                          </a:solidFill>
                          <a:latin typeface="Arial"/>
                          <a:ea typeface="Times New Roman"/>
                          <a:cs typeface="Times New Roman"/>
                        </a:rPr>
                        <a:t>.</a:t>
                      </a:r>
                      <a:endParaRPr lang="en-US" sz="1600" i="1" kern="800" spc="75" dirty="0">
                        <a:solidFill>
                          <a:schemeClr val="tx1"/>
                        </a:solidFill>
                        <a:latin typeface="Cambria"/>
                        <a:ea typeface="Times New Roman"/>
                        <a:cs typeface="Times New Roman"/>
                      </a:endParaRPr>
                    </a:p>
                  </a:txBody>
                  <a:tcPr marL="41198" marR="411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barn(outHorizontal)">
                                      <p:cBhvr>
                                        <p:cTn id="7" dur="5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quarter" idx="12"/>
          </p:nvPr>
        </p:nvSpPr>
        <p:spPr/>
        <p:txBody>
          <a:bodyPr/>
          <a:lstStyle/>
          <a:p>
            <a:fld id="{3335E4A4-ACAE-47F3-975F-F615BE00C741}" type="datetime1">
              <a:rPr lang="en-US" smtClean="0"/>
              <a:pPr/>
              <a:t>8/27/2013</a:t>
            </a:fld>
            <a:endParaRPr lang="en-US"/>
          </a:p>
        </p:txBody>
      </p:sp>
      <p:pic>
        <p:nvPicPr>
          <p:cNvPr id="3" name="Picture 2"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graphicFrame>
        <p:nvGraphicFramePr>
          <p:cNvPr id="4" name="Table 3"/>
          <p:cNvGraphicFramePr>
            <a:graphicFrameLocks noGrp="1"/>
          </p:cNvGraphicFramePr>
          <p:nvPr/>
        </p:nvGraphicFramePr>
        <p:xfrm>
          <a:off x="642910" y="1357298"/>
          <a:ext cx="7858180" cy="4500594"/>
        </p:xfrm>
        <a:graphic>
          <a:graphicData uri="http://schemas.openxmlformats.org/drawingml/2006/table">
            <a:tbl>
              <a:tblPr/>
              <a:tblGrid>
                <a:gridCol w="3357586"/>
                <a:gridCol w="4500594"/>
              </a:tblGrid>
              <a:tr h="4500594">
                <a:tc>
                  <a:txBody>
                    <a:bodyPr/>
                    <a:lstStyle/>
                    <a:p>
                      <a:pPr>
                        <a:lnSpc>
                          <a:spcPct val="115000"/>
                        </a:lnSpc>
                        <a:spcAft>
                          <a:spcPts val="0"/>
                        </a:spcAft>
                      </a:pPr>
                      <a:r>
                        <a:rPr lang="mn-MN" sz="1600" b="1" i="0" kern="800" spc="75" dirty="0" smtClean="0">
                          <a:solidFill>
                            <a:schemeClr val="tx1"/>
                          </a:solidFill>
                          <a:latin typeface="Arial"/>
                          <a:ea typeface="Times New Roman"/>
                          <a:cs typeface="Times New Roman"/>
                        </a:rPr>
                        <a:t>Давуу тал: </a:t>
                      </a:r>
                      <a:endParaRPr lang="en-US" sz="1600" i="1" kern="800" spc="75" dirty="0" smtClean="0">
                        <a:solidFill>
                          <a:schemeClr val="tx1"/>
                        </a:solidFill>
                        <a:latin typeface="Cambria"/>
                        <a:ea typeface="Times New Roman"/>
                        <a:cs typeface="Times New Roman"/>
                      </a:endParaRPr>
                    </a:p>
                  </a:txBody>
                  <a:tcPr marL="41198" marR="411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mn-MN" sz="1600" b="1" i="0" kern="800" spc="75" dirty="0">
                          <a:solidFill>
                            <a:schemeClr val="tx1"/>
                          </a:solidFill>
                          <a:latin typeface="Arial"/>
                          <a:ea typeface="Times New Roman"/>
                          <a:cs typeface="Times New Roman"/>
                        </a:rPr>
                        <a:t>Сул тал:</a:t>
                      </a:r>
                      <a:endParaRPr lang="en-US" sz="1600" i="1" kern="800" spc="75" dirty="0">
                        <a:solidFill>
                          <a:schemeClr val="tx1"/>
                        </a:solidFill>
                        <a:latin typeface="Cambria"/>
                        <a:ea typeface="Times New Roman"/>
                        <a:cs typeface="Times New Roman"/>
                      </a:endParaRPr>
                    </a:p>
                    <a:p>
                      <a:pPr marL="342900" lvl="0" indent="-342900" algn="just">
                        <a:lnSpc>
                          <a:spcPct val="115000"/>
                        </a:lnSpc>
                        <a:spcAft>
                          <a:spcPts val="0"/>
                        </a:spcAft>
                        <a:buFont typeface="Wingdings"/>
                        <a:buChar char=""/>
                      </a:pPr>
                      <a:r>
                        <a:rPr lang="mn-MN" sz="1600" i="0" kern="800" spc="75" dirty="0" smtClean="0">
                          <a:solidFill>
                            <a:schemeClr val="tx1"/>
                          </a:solidFill>
                          <a:latin typeface="Arial"/>
                          <a:ea typeface="Times New Roman"/>
                          <a:cs typeface="Times New Roman"/>
                        </a:rPr>
                        <a:t>Маркетингийн </a:t>
                      </a:r>
                      <a:r>
                        <a:rPr lang="mn-MN" sz="1600" i="0" kern="800" spc="75" dirty="0">
                          <a:solidFill>
                            <a:schemeClr val="tx1"/>
                          </a:solidFill>
                          <a:latin typeface="Arial"/>
                          <a:ea typeface="Times New Roman"/>
                          <a:cs typeface="Times New Roman"/>
                        </a:rPr>
                        <a:t>үйл ажиллагаа маш муу  </a:t>
                      </a:r>
                      <a:r>
                        <a:rPr lang="en-US" sz="1600" i="0" kern="800" spc="75" dirty="0">
                          <a:solidFill>
                            <a:schemeClr val="tx1"/>
                          </a:solidFill>
                          <a:latin typeface="Arial"/>
                          <a:ea typeface="Times New Roman"/>
                          <a:cs typeface="Times New Roman"/>
                        </a:rPr>
                        <a:t>/</a:t>
                      </a:r>
                      <a:r>
                        <a:rPr lang="mn-MN" sz="1600" i="0" kern="800" spc="75" dirty="0">
                          <a:solidFill>
                            <a:schemeClr val="tx1"/>
                          </a:solidFill>
                          <a:latin typeface="Arial"/>
                          <a:ea typeface="Times New Roman"/>
                          <a:cs typeface="Times New Roman"/>
                        </a:rPr>
                        <a:t>зар суртчилгаа байхгүй</a:t>
                      </a:r>
                      <a:r>
                        <a:rPr lang="en-US" sz="1600" i="0" kern="800" spc="75" dirty="0">
                          <a:solidFill>
                            <a:schemeClr val="tx1"/>
                          </a:solidFill>
                          <a:latin typeface="Arial"/>
                          <a:ea typeface="Times New Roman"/>
                          <a:cs typeface="Times New Roman"/>
                        </a:rPr>
                        <a:t>/</a:t>
                      </a:r>
                      <a:endParaRPr lang="en-US" sz="1600" i="1" kern="800" spc="75" dirty="0">
                        <a:solidFill>
                          <a:schemeClr val="tx1"/>
                        </a:solidFill>
                        <a:latin typeface="Cambria"/>
                        <a:ea typeface="Times New Roman"/>
                        <a:cs typeface="Times New Roman"/>
                      </a:endParaRPr>
                    </a:p>
                    <a:p>
                      <a:pPr marL="342900" lvl="0" indent="-342900" algn="just">
                        <a:lnSpc>
                          <a:spcPct val="115000"/>
                        </a:lnSpc>
                        <a:spcAft>
                          <a:spcPts val="0"/>
                        </a:spcAft>
                        <a:buFont typeface="Wingdings"/>
                        <a:buChar char=""/>
                      </a:pPr>
                      <a:r>
                        <a:rPr lang="mn-MN" sz="1600" i="0" kern="800" spc="75" dirty="0">
                          <a:solidFill>
                            <a:schemeClr val="tx1"/>
                          </a:solidFill>
                          <a:latin typeface="Arial"/>
                          <a:ea typeface="Times New Roman"/>
                          <a:cs typeface="Times New Roman"/>
                        </a:rPr>
                        <a:t>Хүү өндөр </a:t>
                      </a:r>
                      <a:endParaRPr lang="en-US" sz="1600" i="1" kern="800" spc="75" dirty="0">
                        <a:solidFill>
                          <a:schemeClr val="tx1"/>
                        </a:solidFill>
                        <a:latin typeface="Cambria"/>
                        <a:ea typeface="Times New Roman"/>
                        <a:cs typeface="Times New Roman"/>
                      </a:endParaRPr>
                    </a:p>
                    <a:p>
                      <a:pPr marL="342900" lvl="0" indent="-342900" algn="just">
                        <a:lnSpc>
                          <a:spcPct val="115000"/>
                        </a:lnSpc>
                        <a:spcAft>
                          <a:spcPts val="0"/>
                        </a:spcAft>
                        <a:buFont typeface="Wingdings"/>
                        <a:buChar char=""/>
                      </a:pPr>
                      <a:r>
                        <a:rPr lang="mn-MN" sz="1600" i="0" kern="800" spc="75" dirty="0">
                          <a:solidFill>
                            <a:schemeClr val="tx1"/>
                          </a:solidFill>
                          <a:latin typeface="Arial"/>
                          <a:ea typeface="Times New Roman"/>
                          <a:cs typeface="Times New Roman"/>
                        </a:rPr>
                        <a:t>Харилцагчид зээл хүсэхэд бүрдүүлэх материал, мэдээлэл их шаарддаг.</a:t>
                      </a:r>
                      <a:endParaRPr lang="en-US" sz="1600" i="1" kern="800" spc="75" dirty="0">
                        <a:solidFill>
                          <a:schemeClr val="tx1"/>
                        </a:solidFill>
                        <a:latin typeface="Cambria"/>
                        <a:ea typeface="Times New Roman"/>
                        <a:cs typeface="Times New Roman"/>
                      </a:endParaRPr>
                    </a:p>
                    <a:p>
                      <a:pPr marL="342900" lvl="0" indent="-342900" algn="just">
                        <a:lnSpc>
                          <a:spcPct val="115000"/>
                        </a:lnSpc>
                        <a:spcAft>
                          <a:spcPts val="0"/>
                        </a:spcAft>
                        <a:buFont typeface="Wingdings"/>
                        <a:buChar char=""/>
                      </a:pPr>
                      <a:r>
                        <a:rPr lang="mn-MN" sz="1600" i="0" kern="800" spc="75" dirty="0">
                          <a:solidFill>
                            <a:schemeClr val="tx1"/>
                          </a:solidFill>
                          <a:latin typeface="Arial"/>
                          <a:ea typeface="Times New Roman"/>
                          <a:cs typeface="Times New Roman"/>
                        </a:rPr>
                        <a:t>Салбарт өгөх зээлийн эрх муу</a:t>
                      </a:r>
                      <a:endParaRPr lang="en-US" sz="1600" i="1" kern="800" spc="75" dirty="0">
                        <a:solidFill>
                          <a:schemeClr val="tx1"/>
                        </a:solidFill>
                        <a:latin typeface="Cambria"/>
                        <a:ea typeface="Times New Roman"/>
                        <a:cs typeface="Times New Roman"/>
                      </a:endParaRPr>
                    </a:p>
                    <a:p>
                      <a:pPr marL="342900" lvl="0" indent="-342900" algn="just">
                        <a:lnSpc>
                          <a:spcPct val="115000"/>
                        </a:lnSpc>
                        <a:spcAft>
                          <a:spcPts val="0"/>
                        </a:spcAft>
                        <a:buFont typeface="Wingdings"/>
                        <a:buChar char=""/>
                      </a:pPr>
                      <a:r>
                        <a:rPr lang="mn-MN" sz="1600" i="0" kern="800" spc="75" dirty="0">
                          <a:solidFill>
                            <a:schemeClr val="tx1"/>
                          </a:solidFill>
                          <a:latin typeface="Arial"/>
                          <a:ea typeface="Times New Roman"/>
                          <a:cs typeface="Times New Roman"/>
                        </a:rPr>
                        <a:t>Капитрон банкыг Капитал банктай андуурах тохиолдол иргэдийн дунд их байдаг.</a:t>
                      </a:r>
                      <a:endParaRPr lang="en-US" sz="1600" i="1" kern="800" spc="75" dirty="0">
                        <a:solidFill>
                          <a:schemeClr val="tx1"/>
                        </a:solidFill>
                        <a:latin typeface="Cambria"/>
                        <a:ea typeface="Times New Roman"/>
                        <a:cs typeface="Times New Roman"/>
                      </a:endParaRPr>
                    </a:p>
                    <a:p>
                      <a:pPr marL="342900" lvl="0" indent="-342900" algn="just">
                        <a:lnSpc>
                          <a:spcPct val="115000"/>
                        </a:lnSpc>
                        <a:spcAft>
                          <a:spcPts val="0"/>
                        </a:spcAft>
                        <a:buFont typeface="Wingdings"/>
                        <a:buChar char=""/>
                      </a:pPr>
                      <a:r>
                        <a:rPr lang="mn-MN" sz="1600" i="0" kern="800" spc="75" dirty="0">
                          <a:solidFill>
                            <a:schemeClr val="tx1"/>
                          </a:solidFill>
                          <a:latin typeface="Arial"/>
                          <a:ea typeface="Times New Roman"/>
                          <a:cs typeface="Times New Roman"/>
                        </a:rPr>
                        <a:t>Салбарт эрх мэдэл хязгаарлагдмал. Заавал дүрэм,журмын дагуу ажиллана. Гажих асуудал үүсвэл заавал төв рүүгээ мэдэгдэж төвөөс асуудлыг шийдвэрлэж өгдөг нь харилцагчдийг залхаах хандлагатай.</a:t>
                      </a:r>
                      <a:endParaRPr lang="en-US" sz="1600" i="1" kern="800" spc="75" dirty="0">
                        <a:solidFill>
                          <a:schemeClr val="tx1"/>
                        </a:solidFill>
                        <a:latin typeface="Cambria"/>
                        <a:ea typeface="Times New Roman"/>
                        <a:cs typeface="Times New Roman"/>
                      </a:endParaRPr>
                    </a:p>
                  </a:txBody>
                  <a:tcPr marL="41198" marR="411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quarter" idx="12"/>
          </p:nvPr>
        </p:nvSpPr>
        <p:spPr/>
        <p:txBody>
          <a:bodyPr/>
          <a:lstStyle/>
          <a:p>
            <a:fld id="{3335E4A4-ACAE-47F3-975F-F615BE00C741}" type="datetime1">
              <a:rPr lang="en-US" smtClean="0"/>
              <a:pPr/>
              <a:t>8/27/2013</a:t>
            </a:fld>
            <a:endParaRPr lang="en-US"/>
          </a:p>
        </p:txBody>
      </p:sp>
      <p:graphicFrame>
        <p:nvGraphicFramePr>
          <p:cNvPr id="3" name="Table 2"/>
          <p:cNvGraphicFramePr>
            <a:graphicFrameLocks noGrp="1"/>
          </p:cNvGraphicFramePr>
          <p:nvPr/>
        </p:nvGraphicFramePr>
        <p:xfrm>
          <a:off x="714348" y="1500174"/>
          <a:ext cx="7572428" cy="4286280"/>
        </p:xfrm>
        <a:graphic>
          <a:graphicData uri="http://schemas.openxmlformats.org/drawingml/2006/table">
            <a:tbl>
              <a:tblPr/>
              <a:tblGrid>
                <a:gridCol w="3786214"/>
                <a:gridCol w="3786214"/>
              </a:tblGrid>
              <a:tr h="4286280">
                <a:tc>
                  <a:txBody>
                    <a:bodyPr/>
                    <a:lstStyle/>
                    <a:p>
                      <a:pPr>
                        <a:lnSpc>
                          <a:spcPct val="115000"/>
                        </a:lnSpc>
                        <a:spcAft>
                          <a:spcPts val="0"/>
                        </a:spcAft>
                      </a:pPr>
                      <a:r>
                        <a:rPr lang="mn-MN" sz="1600" b="1" kern="800" spc="-150" dirty="0">
                          <a:solidFill>
                            <a:schemeClr val="tx1"/>
                          </a:solidFill>
                          <a:latin typeface="Arial"/>
                          <a:ea typeface="Calibri"/>
                          <a:cs typeface="Times New Roman"/>
                        </a:rPr>
                        <a:t>Саад:</a:t>
                      </a:r>
                      <a:endParaRPr lang="en-US" sz="1600" kern="800" spc="-150" dirty="0">
                        <a:solidFill>
                          <a:schemeClr val="tx1"/>
                        </a:solidFill>
                        <a:latin typeface="Calibri"/>
                        <a:ea typeface="Calibri"/>
                        <a:cs typeface="Times New Roman"/>
                      </a:endParaRPr>
                    </a:p>
                    <a:p>
                      <a:pPr marL="342900" lvl="0" indent="-342900" algn="just">
                        <a:lnSpc>
                          <a:spcPct val="115000"/>
                        </a:lnSpc>
                        <a:spcAft>
                          <a:spcPts val="0"/>
                        </a:spcAft>
                        <a:buFont typeface="Wingdings"/>
                        <a:buChar char=""/>
                      </a:pPr>
                      <a:r>
                        <a:rPr lang="mn-MN" sz="1600" i="0" kern="800" spc="75" dirty="0">
                          <a:solidFill>
                            <a:schemeClr val="tx1"/>
                          </a:solidFill>
                          <a:latin typeface="Arial"/>
                          <a:ea typeface="Times New Roman"/>
                          <a:cs typeface="Times New Roman"/>
                        </a:rPr>
                        <a:t>Зах зээлийг эзлэхийн тулд зардлыг      гаргаж хүүний түвшинд голчлон анхаарах, харилцагчийн үйлчилгээнд түлхүү анхаарах, цэвэр өрсөлдөөний бус журмаар өрсөлдөх</a:t>
                      </a:r>
                      <a:endParaRPr lang="en-US" sz="1600" i="1" kern="800" spc="75" dirty="0">
                        <a:solidFill>
                          <a:schemeClr val="tx1"/>
                        </a:solidFill>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mn-MN" sz="1600" b="1" i="0" kern="800" spc="75" dirty="0">
                          <a:solidFill>
                            <a:schemeClr val="tx1"/>
                          </a:solidFill>
                          <a:latin typeface="Arial"/>
                          <a:ea typeface="Times New Roman"/>
                          <a:cs typeface="Times New Roman"/>
                        </a:rPr>
                        <a:t>Боломж:</a:t>
                      </a:r>
                      <a:endParaRPr lang="en-US" sz="1600" i="1" kern="800" spc="75" dirty="0">
                        <a:solidFill>
                          <a:schemeClr val="tx1"/>
                        </a:solidFill>
                        <a:latin typeface="Cambria"/>
                        <a:ea typeface="Times New Roman"/>
                        <a:cs typeface="Times New Roman"/>
                      </a:endParaRPr>
                    </a:p>
                    <a:p>
                      <a:pPr marL="342900" lvl="0" indent="-342900" algn="just">
                        <a:lnSpc>
                          <a:spcPct val="115000"/>
                        </a:lnSpc>
                        <a:spcAft>
                          <a:spcPts val="0"/>
                        </a:spcAft>
                        <a:buFont typeface="Wingdings"/>
                        <a:buChar char=""/>
                      </a:pPr>
                      <a:r>
                        <a:rPr lang="mn-MN" sz="1600" i="0" kern="800" spc="75" dirty="0">
                          <a:solidFill>
                            <a:schemeClr val="tx1"/>
                          </a:solidFill>
                          <a:latin typeface="Arial"/>
                          <a:ea typeface="Times New Roman"/>
                          <a:cs typeface="Times New Roman"/>
                        </a:rPr>
                        <a:t>Эдийн засгийн эерэг байдал</a:t>
                      </a:r>
                      <a:endParaRPr lang="en-US" sz="1600" i="1" kern="800" spc="75" dirty="0">
                        <a:solidFill>
                          <a:schemeClr val="tx1"/>
                        </a:solidFill>
                        <a:latin typeface="Cambria"/>
                        <a:ea typeface="Times New Roman"/>
                        <a:cs typeface="Times New Roman"/>
                      </a:endParaRPr>
                    </a:p>
                    <a:p>
                      <a:pPr marL="342900" lvl="0" indent="-342900" algn="just">
                        <a:lnSpc>
                          <a:spcPct val="115000"/>
                        </a:lnSpc>
                        <a:spcAft>
                          <a:spcPts val="0"/>
                        </a:spcAft>
                        <a:buFont typeface="Wingdings"/>
                        <a:buChar char=""/>
                      </a:pPr>
                      <a:r>
                        <a:rPr lang="mn-MN" sz="1600" i="0" kern="800" spc="75" dirty="0">
                          <a:solidFill>
                            <a:schemeClr val="tx1"/>
                          </a:solidFill>
                          <a:latin typeface="Arial"/>
                          <a:ea typeface="Times New Roman"/>
                          <a:cs typeface="Times New Roman"/>
                        </a:rPr>
                        <a:t>Боловсон хүчний санаачлагаар томоохон харилцагчдыг бусад арилжааны банкинд алдахгүй байх.</a:t>
                      </a:r>
                      <a:endParaRPr lang="en-US" sz="1600" i="1" kern="800" spc="75" dirty="0">
                        <a:solidFill>
                          <a:schemeClr val="tx1"/>
                        </a:solidFill>
                        <a:latin typeface="Cambria"/>
                        <a:ea typeface="Times New Roman"/>
                        <a:cs typeface="Times New Roman"/>
                      </a:endParaRPr>
                    </a:p>
                    <a:p>
                      <a:pPr marL="342900" lvl="0" indent="-342900" algn="just">
                        <a:lnSpc>
                          <a:spcPct val="115000"/>
                        </a:lnSpc>
                        <a:spcAft>
                          <a:spcPts val="0"/>
                        </a:spcAft>
                        <a:buFont typeface="Wingdings"/>
                        <a:buChar char=""/>
                      </a:pPr>
                      <a:r>
                        <a:rPr lang="mn-MN" sz="1600" i="0" kern="800" spc="75" dirty="0">
                          <a:solidFill>
                            <a:schemeClr val="tx1"/>
                          </a:solidFill>
                          <a:latin typeface="Arial"/>
                          <a:ea typeface="Times New Roman"/>
                          <a:cs typeface="Times New Roman"/>
                        </a:rPr>
                        <a:t>Дорвитой маркетингийн бодлого боловсруулж харилцагчидыг татах </a:t>
                      </a:r>
                      <a:endParaRPr lang="en-US" sz="1600" i="1" kern="800" spc="75" dirty="0">
                        <a:solidFill>
                          <a:schemeClr val="tx1"/>
                        </a:solidFill>
                        <a:latin typeface="Cambria"/>
                        <a:ea typeface="Times New Roman"/>
                        <a:cs typeface="Times New Roman"/>
                      </a:endParaRPr>
                    </a:p>
                    <a:p>
                      <a:pPr marL="342900" lvl="0" indent="-342900" algn="just">
                        <a:lnSpc>
                          <a:spcPct val="115000"/>
                        </a:lnSpc>
                        <a:spcAft>
                          <a:spcPts val="0"/>
                        </a:spcAft>
                        <a:buFont typeface="Wingdings"/>
                        <a:buChar char=""/>
                      </a:pPr>
                      <a:r>
                        <a:rPr lang="mn-MN" sz="1600" i="0" kern="800" spc="75" dirty="0">
                          <a:solidFill>
                            <a:schemeClr val="tx1"/>
                          </a:solidFill>
                          <a:latin typeface="Arial"/>
                          <a:ea typeface="Times New Roman"/>
                          <a:cs typeface="Times New Roman"/>
                        </a:rPr>
                        <a:t>Шинэ бүтээгдэхүүн үйлчилгээ гаргах </a:t>
                      </a:r>
                      <a:endParaRPr lang="en-US" sz="1600" i="1" kern="800" spc="75" dirty="0">
                        <a:solidFill>
                          <a:schemeClr val="tx1"/>
                        </a:solidFill>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 name="Picture 3"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strips dir="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quarter" idx="12"/>
          </p:nvPr>
        </p:nvSpPr>
        <p:spPr/>
        <p:txBody>
          <a:bodyPr/>
          <a:lstStyle/>
          <a:p>
            <a:fld id="{3335E4A4-ACAE-47F3-975F-F615BE00C741}" type="datetime1">
              <a:rPr lang="en-US" smtClean="0"/>
              <a:pPr/>
              <a:t>8/27/2013</a:t>
            </a:fld>
            <a:endParaRPr lang="en-US"/>
          </a:p>
        </p:txBody>
      </p:sp>
      <p:graphicFrame>
        <p:nvGraphicFramePr>
          <p:cNvPr id="3" name="Table 2"/>
          <p:cNvGraphicFramePr>
            <a:graphicFrameLocks noGrp="1"/>
          </p:cNvGraphicFramePr>
          <p:nvPr/>
        </p:nvGraphicFramePr>
        <p:xfrm>
          <a:off x="500034" y="164455"/>
          <a:ext cx="8072494" cy="6072870"/>
        </p:xfrm>
        <a:graphic>
          <a:graphicData uri="http://schemas.openxmlformats.org/drawingml/2006/table">
            <a:tbl>
              <a:tblPr/>
              <a:tblGrid>
                <a:gridCol w="4143404"/>
                <a:gridCol w="2000264"/>
                <a:gridCol w="1928826"/>
              </a:tblGrid>
              <a:tr h="330110">
                <a:tc>
                  <a:txBody>
                    <a:bodyPr/>
                    <a:lstStyle/>
                    <a:p>
                      <a:pPr>
                        <a:lnSpc>
                          <a:spcPct val="115000"/>
                        </a:lnSpc>
                        <a:spcAft>
                          <a:spcPts val="0"/>
                        </a:spcAft>
                      </a:pPr>
                      <a:r>
                        <a:rPr lang="mn-MN" sz="1500" b="1" i="0" kern="800" spc="75" dirty="0">
                          <a:solidFill>
                            <a:schemeClr val="tx1"/>
                          </a:solidFill>
                          <a:latin typeface="Arial"/>
                          <a:ea typeface="Times New Roman"/>
                          <a:cs typeface="Times New Roman"/>
                        </a:rPr>
                        <a:t>                                  Санал </a:t>
                      </a:r>
                      <a:endParaRPr lang="en-US" sz="1500" i="1" kern="800" spc="75" dirty="0">
                        <a:solidFill>
                          <a:schemeClr val="tx1"/>
                        </a:solidFill>
                        <a:latin typeface="Cambria"/>
                        <a:ea typeface="Times New Roman"/>
                        <a:cs typeface="Times New Roman"/>
                      </a:endParaRPr>
                    </a:p>
                  </a:txBody>
                  <a:tcPr marL="59194" marR="59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nSpc>
                          <a:spcPct val="115000"/>
                        </a:lnSpc>
                        <a:spcAft>
                          <a:spcPts val="0"/>
                        </a:spcAft>
                      </a:pPr>
                      <a:r>
                        <a:rPr lang="mn-MN" sz="1500" b="1" i="0" kern="800" spc="75" dirty="0">
                          <a:solidFill>
                            <a:schemeClr val="tx1"/>
                          </a:solidFill>
                          <a:latin typeface="Arial"/>
                          <a:ea typeface="Times New Roman"/>
                          <a:cs typeface="Times New Roman"/>
                        </a:rPr>
                        <a:t>   Давуу тал </a:t>
                      </a:r>
                      <a:endParaRPr lang="en-US" sz="1500" i="1" kern="800" spc="75" dirty="0">
                        <a:solidFill>
                          <a:schemeClr val="tx1"/>
                        </a:solidFill>
                        <a:latin typeface="Cambria"/>
                        <a:ea typeface="Times New Roman"/>
                        <a:cs typeface="Times New Roman"/>
                      </a:endParaRPr>
                    </a:p>
                  </a:txBody>
                  <a:tcPr marL="59194" marR="59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50000"/>
                        </a:lnSpc>
                        <a:spcAft>
                          <a:spcPts val="0"/>
                        </a:spcAft>
                      </a:pPr>
                      <a:r>
                        <a:rPr lang="mn-MN" sz="1500" b="1" kern="800" spc="-150">
                          <a:solidFill>
                            <a:schemeClr val="tx1"/>
                          </a:solidFill>
                          <a:latin typeface="Arial"/>
                          <a:ea typeface="Calibri"/>
                          <a:cs typeface="Times New Roman"/>
                        </a:rPr>
                        <a:t>   Сул тал </a:t>
                      </a:r>
                      <a:endParaRPr lang="en-US" sz="1500" kern="800" spc="-150">
                        <a:solidFill>
                          <a:schemeClr val="tx1"/>
                        </a:solidFill>
                        <a:latin typeface="Calibri"/>
                        <a:ea typeface="Calibri"/>
                        <a:cs typeface="Times New Roman"/>
                      </a:endParaRPr>
                    </a:p>
                  </a:txBody>
                  <a:tcPr marL="59194" marR="59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r>
              <a:tr h="759253">
                <a:tc>
                  <a:txBody>
                    <a:bodyPr/>
                    <a:lstStyle/>
                    <a:p>
                      <a:pPr algn="just">
                        <a:lnSpc>
                          <a:spcPct val="115000"/>
                        </a:lnSpc>
                        <a:spcAft>
                          <a:spcPts val="0"/>
                        </a:spcAft>
                      </a:pPr>
                      <a:r>
                        <a:rPr lang="mn-MN" sz="1500" i="0" kern="800" spc="75">
                          <a:solidFill>
                            <a:schemeClr val="tx1"/>
                          </a:solidFill>
                          <a:latin typeface="Arial"/>
                          <a:ea typeface="Times New Roman"/>
                          <a:cs typeface="Times New Roman"/>
                        </a:rPr>
                        <a:t>Капитрон банкныг Капитал банктай их андуурдаг тул нэрээ солих</a:t>
                      </a:r>
                      <a:endParaRPr lang="en-US" sz="1500" i="1" kern="800" spc="75">
                        <a:solidFill>
                          <a:schemeClr val="tx1"/>
                        </a:solidFill>
                        <a:latin typeface="Cambria"/>
                        <a:ea typeface="Times New Roman"/>
                        <a:cs typeface="Times New Roman"/>
                      </a:endParaRPr>
                    </a:p>
                  </a:txBody>
                  <a:tcPr marL="59194" marR="59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mn-MN" sz="1500" i="0" kern="800" spc="75" dirty="0">
                          <a:solidFill>
                            <a:schemeClr val="tx1"/>
                          </a:solidFill>
                          <a:latin typeface="Arial"/>
                          <a:ea typeface="Times New Roman"/>
                          <a:cs typeface="Times New Roman"/>
                        </a:rPr>
                        <a:t>Иргэдийн дунд андуурал гарахгүй </a:t>
                      </a:r>
                      <a:endParaRPr lang="en-US" sz="1500" i="1" kern="800" spc="75" dirty="0">
                        <a:solidFill>
                          <a:schemeClr val="tx1"/>
                        </a:solidFill>
                        <a:latin typeface="Cambria"/>
                        <a:ea typeface="Times New Roman"/>
                        <a:cs typeface="Times New Roman"/>
                      </a:endParaRPr>
                    </a:p>
                  </a:txBody>
                  <a:tcPr marL="59194" marR="59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mn-MN" sz="1500" i="0" kern="800" spc="75">
                          <a:solidFill>
                            <a:schemeClr val="tx1"/>
                          </a:solidFill>
                          <a:latin typeface="Arial"/>
                          <a:ea typeface="Times New Roman"/>
                          <a:cs typeface="Times New Roman"/>
                        </a:rPr>
                        <a:t>Харилцагчидаа алдаж болзошгүй</a:t>
                      </a:r>
                      <a:endParaRPr lang="en-US" sz="1500" i="1" kern="800" spc="75">
                        <a:solidFill>
                          <a:schemeClr val="tx1"/>
                        </a:solidFill>
                        <a:latin typeface="Cambria"/>
                        <a:ea typeface="Times New Roman"/>
                        <a:cs typeface="Times New Roman"/>
                      </a:endParaRPr>
                    </a:p>
                  </a:txBody>
                  <a:tcPr marL="59194" marR="59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6169">
                <a:tc>
                  <a:txBody>
                    <a:bodyPr/>
                    <a:lstStyle/>
                    <a:p>
                      <a:pPr algn="just">
                        <a:lnSpc>
                          <a:spcPct val="115000"/>
                        </a:lnSpc>
                        <a:spcAft>
                          <a:spcPts val="0"/>
                        </a:spcAft>
                      </a:pPr>
                      <a:r>
                        <a:rPr lang="mn-MN" sz="1500" i="0" kern="800" spc="75" dirty="0">
                          <a:solidFill>
                            <a:schemeClr val="tx1"/>
                          </a:solidFill>
                          <a:latin typeface="Arial"/>
                          <a:ea typeface="Times New Roman"/>
                          <a:cs typeface="Times New Roman"/>
                        </a:rPr>
                        <a:t>Маркетингийн үйл ажиллагаагаа сайжруулж,зар суртчилгаа сайн хийх</a:t>
                      </a:r>
                      <a:endParaRPr lang="en-US" sz="1500" i="1" kern="800" spc="75" dirty="0">
                        <a:solidFill>
                          <a:schemeClr val="tx1"/>
                        </a:solidFill>
                        <a:latin typeface="Cambria"/>
                        <a:ea typeface="Times New Roman"/>
                        <a:cs typeface="Times New Roman"/>
                      </a:endParaRPr>
                    </a:p>
                  </a:txBody>
                  <a:tcPr marL="59194" marR="59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mn-MN" sz="1500" i="0" kern="800" spc="75">
                          <a:solidFill>
                            <a:schemeClr val="tx1"/>
                          </a:solidFill>
                          <a:latin typeface="Arial"/>
                          <a:ea typeface="Times New Roman"/>
                          <a:cs typeface="Times New Roman"/>
                        </a:rPr>
                        <a:t>Харилцагчид татах </a:t>
                      </a:r>
                      <a:endParaRPr lang="en-US" sz="1500" i="1" kern="800" spc="75">
                        <a:solidFill>
                          <a:schemeClr val="tx1"/>
                        </a:solidFill>
                        <a:latin typeface="Cambria"/>
                        <a:ea typeface="Times New Roman"/>
                        <a:cs typeface="Times New Roman"/>
                      </a:endParaRPr>
                    </a:p>
                  </a:txBody>
                  <a:tcPr marL="59194" marR="59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mn-MN" sz="1500" i="0" kern="800" spc="75">
                          <a:solidFill>
                            <a:schemeClr val="tx1"/>
                          </a:solidFill>
                          <a:latin typeface="Arial"/>
                          <a:ea typeface="Times New Roman"/>
                          <a:cs typeface="Times New Roman"/>
                        </a:rPr>
                        <a:t>Зардал ихсэх</a:t>
                      </a:r>
                      <a:endParaRPr lang="en-US" sz="1500" i="1" kern="800" spc="75">
                        <a:solidFill>
                          <a:schemeClr val="tx1"/>
                        </a:solidFill>
                        <a:latin typeface="Cambria"/>
                        <a:ea typeface="Times New Roman"/>
                        <a:cs typeface="Times New Roman"/>
                      </a:endParaRPr>
                    </a:p>
                  </a:txBody>
                  <a:tcPr marL="59194" marR="59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0227">
                <a:tc>
                  <a:txBody>
                    <a:bodyPr/>
                    <a:lstStyle/>
                    <a:p>
                      <a:pPr algn="just">
                        <a:lnSpc>
                          <a:spcPct val="115000"/>
                        </a:lnSpc>
                        <a:spcAft>
                          <a:spcPts val="0"/>
                        </a:spcAft>
                      </a:pPr>
                      <a:r>
                        <a:rPr lang="mn-MN" sz="1500" i="0" kern="800" spc="75">
                          <a:solidFill>
                            <a:schemeClr val="tx1"/>
                          </a:solidFill>
                          <a:latin typeface="Arial"/>
                          <a:ea typeface="Times New Roman"/>
                          <a:cs typeface="Times New Roman"/>
                        </a:rPr>
                        <a:t>Зээлийн хүүгээ бууруулах арга хэмжээ авах</a:t>
                      </a:r>
                      <a:endParaRPr lang="en-US" sz="1500" i="1" kern="800" spc="75">
                        <a:solidFill>
                          <a:schemeClr val="tx1"/>
                        </a:solidFill>
                        <a:latin typeface="Cambria"/>
                        <a:ea typeface="Times New Roman"/>
                        <a:cs typeface="Times New Roman"/>
                      </a:endParaRPr>
                    </a:p>
                  </a:txBody>
                  <a:tcPr marL="59194" marR="59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mn-MN" sz="1500" i="0" kern="800" spc="75">
                          <a:solidFill>
                            <a:schemeClr val="tx1"/>
                          </a:solidFill>
                          <a:latin typeface="Arial"/>
                          <a:ea typeface="Times New Roman"/>
                          <a:cs typeface="Times New Roman"/>
                        </a:rPr>
                        <a:t>Харилцагчид татах</a:t>
                      </a:r>
                      <a:endParaRPr lang="en-US" sz="1500" i="1" kern="800" spc="75">
                        <a:solidFill>
                          <a:schemeClr val="tx1"/>
                        </a:solidFill>
                        <a:latin typeface="Cambria"/>
                        <a:ea typeface="Times New Roman"/>
                        <a:cs typeface="Times New Roman"/>
                      </a:endParaRPr>
                    </a:p>
                  </a:txBody>
                  <a:tcPr marL="59194" marR="59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mn-MN" sz="1500" i="0" kern="800" spc="75">
                          <a:solidFill>
                            <a:schemeClr val="tx1"/>
                          </a:solidFill>
                          <a:latin typeface="Arial"/>
                          <a:ea typeface="Times New Roman"/>
                          <a:cs typeface="Times New Roman"/>
                        </a:rPr>
                        <a:t>Эхлэлтийн үед зардал их гарах </a:t>
                      </a:r>
                      <a:endParaRPr lang="en-US" sz="1500" i="1" kern="800" spc="75">
                        <a:solidFill>
                          <a:schemeClr val="tx1"/>
                        </a:solidFill>
                        <a:latin typeface="Cambria"/>
                        <a:ea typeface="Times New Roman"/>
                        <a:cs typeface="Times New Roman"/>
                      </a:endParaRPr>
                    </a:p>
                  </a:txBody>
                  <a:tcPr marL="59194" marR="59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1590">
                <a:tc>
                  <a:txBody>
                    <a:bodyPr/>
                    <a:lstStyle/>
                    <a:p>
                      <a:pPr algn="just">
                        <a:lnSpc>
                          <a:spcPct val="115000"/>
                        </a:lnSpc>
                        <a:spcAft>
                          <a:spcPts val="0"/>
                        </a:spcAft>
                      </a:pPr>
                      <a:r>
                        <a:rPr lang="mn-MN" sz="1500" i="0" kern="800" spc="75" dirty="0">
                          <a:solidFill>
                            <a:schemeClr val="tx1"/>
                          </a:solidFill>
                          <a:latin typeface="Arial"/>
                          <a:ea typeface="Times New Roman"/>
                          <a:cs typeface="Times New Roman"/>
                        </a:rPr>
                        <a:t>Салбарт зээлийн эрх өгөхдөө системийн зээлд эзлэх хувиар нь өгөх журмыг өөрчлөх. Эрх өгөхдөө тухайн салбарын зээлд эзлэх чанаргүй зээлийг тооцож зээлийн эрх өгвөл сайн. Учир нь тус салбарт зээлийн эрх их муу ирдэг.</a:t>
                      </a:r>
                      <a:endParaRPr lang="en-US" sz="1500" i="1" kern="800" spc="75" dirty="0">
                        <a:solidFill>
                          <a:schemeClr val="tx1"/>
                        </a:solidFill>
                        <a:latin typeface="Cambria"/>
                        <a:ea typeface="Times New Roman"/>
                        <a:cs typeface="Times New Roman"/>
                      </a:endParaRPr>
                    </a:p>
                  </a:txBody>
                  <a:tcPr marL="59194" marR="59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mn-MN" sz="1500" i="0" kern="800" spc="75" dirty="0">
                          <a:solidFill>
                            <a:schemeClr val="tx1"/>
                          </a:solidFill>
                          <a:latin typeface="Arial"/>
                          <a:ea typeface="Times New Roman"/>
                          <a:cs typeface="Times New Roman"/>
                        </a:rPr>
                        <a:t>Тухайн салбараас харилцагчидын хүссэн хэмжээний зээлийг хурдан шуурхай өгч харилцагч татах</a:t>
                      </a:r>
                      <a:endParaRPr lang="en-US" sz="1500" i="1" kern="800" spc="75" dirty="0">
                        <a:solidFill>
                          <a:schemeClr val="tx1"/>
                        </a:solidFill>
                        <a:latin typeface="Cambria"/>
                        <a:ea typeface="Times New Roman"/>
                        <a:cs typeface="Times New Roman"/>
                      </a:endParaRPr>
                    </a:p>
                  </a:txBody>
                  <a:tcPr marL="59194" marR="59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mn-MN" sz="1500" i="0" kern="800" spc="75">
                          <a:solidFill>
                            <a:schemeClr val="tx1"/>
                          </a:solidFill>
                          <a:latin typeface="Arial"/>
                          <a:ea typeface="Times New Roman"/>
                          <a:cs typeface="Times New Roman"/>
                        </a:rPr>
                        <a:t>Зээл ихсэх хэмжээгээр чанаргүй зээл ихсэж болзошгүй</a:t>
                      </a:r>
                      <a:endParaRPr lang="en-US" sz="1500" i="1" kern="800" spc="75">
                        <a:solidFill>
                          <a:schemeClr val="tx1"/>
                        </a:solidFill>
                        <a:latin typeface="Cambria"/>
                        <a:ea typeface="Times New Roman"/>
                        <a:cs typeface="Times New Roman"/>
                      </a:endParaRPr>
                    </a:p>
                  </a:txBody>
                  <a:tcPr marL="59194" marR="59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7091">
                <a:tc>
                  <a:txBody>
                    <a:bodyPr/>
                    <a:lstStyle/>
                    <a:p>
                      <a:pPr algn="just">
                        <a:lnSpc>
                          <a:spcPct val="115000"/>
                        </a:lnSpc>
                        <a:spcAft>
                          <a:spcPts val="0"/>
                        </a:spcAft>
                      </a:pPr>
                      <a:r>
                        <a:rPr lang="mn-MN" sz="1500" i="0" kern="800" spc="75" dirty="0">
                          <a:solidFill>
                            <a:schemeClr val="tx1"/>
                          </a:solidFill>
                          <a:latin typeface="Arial"/>
                          <a:ea typeface="Times New Roman"/>
                          <a:cs typeface="Times New Roman"/>
                        </a:rPr>
                        <a:t>Тус банк нь сүүлийн жилүүдэд хумих бодлого</a:t>
                      </a:r>
                      <a:r>
                        <a:rPr lang="en-US" sz="1500" i="0" kern="800" spc="75" dirty="0">
                          <a:solidFill>
                            <a:schemeClr val="tx1"/>
                          </a:solidFill>
                          <a:latin typeface="Arial"/>
                          <a:ea typeface="Times New Roman"/>
                          <a:cs typeface="Times New Roman"/>
                        </a:rPr>
                        <a:t>(</a:t>
                      </a:r>
                      <a:r>
                        <a:rPr lang="mn-MN" sz="1500" i="0" kern="800" spc="75" dirty="0">
                          <a:solidFill>
                            <a:schemeClr val="tx1"/>
                          </a:solidFill>
                          <a:latin typeface="Arial"/>
                          <a:ea typeface="Times New Roman"/>
                          <a:cs typeface="Times New Roman"/>
                        </a:rPr>
                        <a:t>УИД-т Лизингийн зээл гаргадаг салбар байснаа татан буулгасан,Мишээл экспо-д мөн салбартай байснаа татан буулгасан</a:t>
                      </a:r>
                      <a:r>
                        <a:rPr lang="en-US" sz="1500" i="0" kern="800" spc="75" dirty="0">
                          <a:solidFill>
                            <a:schemeClr val="tx1"/>
                          </a:solidFill>
                          <a:latin typeface="Arial"/>
                          <a:ea typeface="Times New Roman"/>
                          <a:cs typeface="Times New Roman"/>
                        </a:rPr>
                        <a:t>)</a:t>
                      </a:r>
                      <a:r>
                        <a:rPr lang="mn-MN" sz="1500" i="0" kern="800" spc="75" dirty="0">
                          <a:solidFill>
                            <a:schemeClr val="tx1"/>
                          </a:solidFill>
                          <a:latin typeface="Arial"/>
                          <a:ea typeface="Times New Roman"/>
                          <a:cs typeface="Times New Roman"/>
                        </a:rPr>
                        <a:t>баримталж байгаа нь харилцагчдыг алдаж байгаа тул тэлэх бодлого явуулах нь зүйтэй гэж үзэж байна. </a:t>
                      </a:r>
                      <a:endParaRPr lang="en-US" sz="1500" i="1" kern="800" spc="75" dirty="0">
                        <a:solidFill>
                          <a:schemeClr val="tx1"/>
                        </a:solidFill>
                        <a:latin typeface="Cambria"/>
                        <a:ea typeface="Times New Roman"/>
                        <a:cs typeface="Times New Roman"/>
                      </a:endParaRPr>
                    </a:p>
                  </a:txBody>
                  <a:tcPr marL="59194" marR="59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mn-MN" sz="1500" i="0" kern="800" spc="75" dirty="0">
                          <a:solidFill>
                            <a:schemeClr val="tx1"/>
                          </a:solidFill>
                          <a:latin typeface="Arial"/>
                          <a:ea typeface="Times New Roman"/>
                          <a:cs typeface="Times New Roman"/>
                        </a:rPr>
                        <a:t>Харилцагчид татах  </a:t>
                      </a:r>
                      <a:endParaRPr lang="en-US" sz="1500" i="1" kern="800" spc="75" dirty="0">
                        <a:solidFill>
                          <a:schemeClr val="tx1"/>
                        </a:solidFill>
                        <a:latin typeface="Cambria"/>
                        <a:ea typeface="Times New Roman"/>
                        <a:cs typeface="Times New Roman"/>
                      </a:endParaRPr>
                    </a:p>
                  </a:txBody>
                  <a:tcPr marL="59194" marR="59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mn-MN" sz="1500" i="0" kern="800" spc="75" dirty="0">
                          <a:solidFill>
                            <a:schemeClr val="tx1"/>
                          </a:solidFill>
                          <a:latin typeface="Arial"/>
                          <a:ea typeface="Times New Roman"/>
                          <a:cs typeface="Times New Roman"/>
                        </a:rPr>
                        <a:t>Зардал ихсэх</a:t>
                      </a:r>
                      <a:endParaRPr lang="en-US" sz="1500" i="1" kern="800" spc="75" dirty="0">
                        <a:solidFill>
                          <a:schemeClr val="tx1"/>
                        </a:solidFill>
                        <a:latin typeface="Cambria"/>
                        <a:ea typeface="Times New Roman"/>
                        <a:cs typeface="Times New Roman"/>
                      </a:endParaRPr>
                    </a:p>
                  </a:txBody>
                  <a:tcPr marL="59194" marR="59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blinds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57290" y="1142984"/>
            <a:ext cx="6872310" cy="785818"/>
          </a:xfrm>
        </p:spPr>
        <p:txBody>
          <a:bodyPr/>
          <a:lstStyle/>
          <a:p>
            <a:pPr algn="ctr"/>
            <a:r>
              <a:rPr lang="mn-MN" sz="2400" dirty="0" smtClean="0">
                <a:latin typeface="Arial" pitchFamily="34" charset="0"/>
                <a:cs typeface="Arial" pitchFamily="34" charset="0"/>
              </a:rPr>
              <a:t>Теллерийн ашигладаг Грейп программын талаар </a:t>
            </a:r>
            <a:endParaRPr lang="en-US" sz="2400" dirty="0">
              <a:latin typeface="Arial" pitchFamily="34" charset="0"/>
              <a:cs typeface="Arial" pitchFamily="34" charset="0"/>
            </a:endParaRPr>
          </a:p>
        </p:txBody>
      </p:sp>
      <p:sp>
        <p:nvSpPr>
          <p:cNvPr id="4" name="Content Placeholder 3"/>
          <p:cNvSpPr>
            <a:spLocks noGrp="1"/>
          </p:cNvSpPr>
          <p:nvPr>
            <p:ph idx="1"/>
          </p:nvPr>
        </p:nvSpPr>
        <p:spPr>
          <a:xfrm>
            <a:off x="714348" y="1928802"/>
            <a:ext cx="7512077" cy="4014798"/>
          </a:xfrm>
        </p:spPr>
        <p:txBody>
          <a:bodyPr/>
          <a:lstStyle/>
          <a:p>
            <a:pPr>
              <a:buNone/>
            </a:pPr>
            <a:r>
              <a:rPr lang="mn-MN" dirty="0" smtClean="0"/>
              <a:t>Бэлэн мөнгөний орлого:</a:t>
            </a:r>
          </a:p>
          <a:p>
            <a:pPr>
              <a:buNone/>
            </a:pPr>
            <a:r>
              <a:rPr lang="mn-MN" u="sng" dirty="0" smtClean="0"/>
              <a:t>Жиш-1 </a:t>
            </a:r>
            <a:r>
              <a:rPr lang="mn-MN" dirty="0" smtClean="0"/>
              <a:t>Иргэн Д.Оюун 2013 оны 2-р сарын 27-нд       өөрийн хадгаламжиндаа 1500 000₮ хийсэн.</a:t>
            </a:r>
          </a:p>
          <a:p>
            <a:pPr>
              <a:buNone/>
            </a:pPr>
            <a:r>
              <a:rPr lang="mn-MN" dirty="0" smtClean="0">
                <a:latin typeface="Arial" pitchFamily="34" charset="0"/>
                <a:cs typeface="Arial" pitchFamily="34" charset="0"/>
              </a:rPr>
              <a:t>    Теллер харилцагчийн хүсэлтийг хүлээн аван дараах 3-н алхамуудыг хийж гүйцэтгэнэ.</a:t>
            </a:r>
            <a:endParaRPr lang="mn-MN" u="sng" dirty="0" smtClean="0">
              <a:latin typeface="Arial" pitchFamily="34" charset="0"/>
              <a:cs typeface="Arial" pitchFamily="34" charset="0"/>
            </a:endParaRPr>
          </a:p>
          <a:p>
            <a:pPr>
              <a:buNone/>
            </a:pPr>
            <a:r>
              <a:rPr lang="mn-MN" dirty="0" smtClean="0"/>
              <a:t> </a:t>
            </a:r>
            <a:endParaRPr lang="en-US" dirty="0" smtClean="0"/>
          </a:p>
          <a:p>
            <a:pPr>
              <a:buNone/>
            </a:pPr>
            <a:endParaRPr lang="en-US" dirty="0"/>
          </a:p>
        </p:txBody>
      </p:sp>
      <p:sp>
        <p:nvSpPr>
          <p:cNvPr id="2" name="Date Placeholder 1"/>
          <p:cNvSpPr>
            <a:spLocks noGrp="1"/>
          </p:cNvSpPr>
          <p:nvPr>
            <p:ph type="dt" sz="quarter" idx="12"/>
          </p:nvPr>
        </p:nvSpPr>
        <p:spPr/>
        <p:txBody>
          <a:bodyPr/>
          <a:lstStyle/>
          <a:p>
            <a:fld id="{3335E4A4-ACAE-47F3-975F-F615BE00C741}"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pu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910" y="1142984"/>
            <a:ext cx="7583515" cy="4800616"/>
          </a:xfrm>
        </p:spPr>
        <p:txBody>
          <a:bodyPr/>
          <a:lstStyle/>
          <a:p>
            <a:pPr algn="just">
              <a:buNone/>
            </a:pPr>
            <a:r>
              <a:rPr lang="mn-MN" sz="2000" dirty="0" smtClean="0">
                <a:latin typeface="Arial" pitchFamily="34" charset="0"/>
                <a:cs typeface="Arial" pitchFamily="34" charset="0"/>
              </a:rPr>
              <a:t>    1.  Гүйлгээг хийхдээ </a:t>
            </a:r>
            <a:r>
              <a:rPr lang="mn-MN" sz="2000" b="1" dirty="0" smtClean="0">
                <a:latin typeface="Arial" pitchFamily="34" charset="0"/>
                <a:cs typeface="Arial" pitchFamily="34" charset="0"/>
              </a:rPr>
              <a:t>Депозит</a:t>
            </a:r>
            <a:r>
              <a:rPr lang="en-US" sz="2000" b="1" dirty="0" smtClean="0">
                <a:latin typeface="Arial" pitchFamily="34" charset="0"/>
                <a:cs typeface="Arial" pitchFamily="34" charset="0"/>
              </a:rPr>
              <a:t>/</a:t>
            </a:r>
            <a:r>
              <a:rPr lang="mn-MN" sz="2000" b="1" dirty="0" smtClean="0">
                <a:latin typeface="Arial" pitchFamily="34" charset="0"/>
                <a:cs typeface="Arial" pitchFamily="34" charset="0"/>
              </a:rPr>
              <a:t>Гүйлгээ </a:t>
            </a:r>
            <a:r>
              <a:rPr lang="en-US" sz="2000" b="1" dirty="0" smtClean="0">
                <a:latin typeface="Arial" pitchFamily="34" charset="0"/>
                <a:cs typeface="Arial" pitchFamily="34" charset="0"/>
              </a:rPr>
              <a:t>/</a:t>
            </a:r>
            <a:r>
              <a:rPr lang="mn-MN" sz="2000" b="1" dirty="0" smtClean="0">
                <a:latin typeface="Arial" pitchFamily="34" charset="0"/>
                <a:cs typeface="Arial" pitchFamily="34" charset="0"/>
              </a:rPr>
              <a:t>Бэлэн орлого </a:t>
            </a:r>
            <a:r>
              <a:rPr lang="mn-MN" sz="2000" dirty="0" smtClean="0">
                <a:latin typeface="Arial" pitchFamily="34" charset="0"/>
                <a:cs typeface="Arial" pitchFamily="34" charset="0"/>
              </a:rPr>
              <a:t>гэж орно.</a:t>
            </a:r>
          </a:p>
          <a:p>
            <a:pPr algn="just">
              <a:buNone/>
            </a:pPr>
            <a:endParaRPr lang="en-US" sz="2000" dirty="0">
              <a:latin typeface="Arial" pitchFamily="34" charset="0"/>
              <a:cs typeface="Arial" pitchFamily="34" charset="0"/>
            </a:endParaRPr>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p:cNvPicPr/>
          <p:nvPr/>
        </p:nvPicPr>
        <p:blipFill>
          <a:blip r:embed="rId2" cstate="print"/>
          <a:srcRect/>
          <a:stretch>
            <a:fillRect/>
          </a:stretch>
        </p:blipFill>
        <p:spPr bwMode="auto">
          <a:xfrm>
            <a:off x="857224" y="1928802"/>
            <a:ext cx="7500990" cy="4000528"/>
          </a:xfrm>
          <a:prstGeom prst="rect">
            <a:avLst/>
          </a:prstGeom>
          <a:noFill/>
          <a:ln w="9525">
            <a:noFill/>
            <a:miter lim="800000"/>
            <a:headEnd/>
            <a:tailEnd/>
          </a:ln>
        </p:spPr>
      </p:pic>
      <p:pic>
        <p:nvPicPr>
          <p:cNvPr id="6" name="Picture 5" descr="C:\Documents and Settings\Administrator\Desktop\logo_mongolian.png"/>
          <p:cNvPicPr>
            <a:picLocks noChangeAspect="1" noChangeArrowheads="1"/>
          </p:cNvPicPr>
          <p:nvPr/>
        </p:nvPicPr>
        <p:blipFill>
          <a:blip r:embed="rId3" cstate="print"/>
          <a:srcRect/>
          <a:stretch>
            <a:fillRect/>
          </a:stretch>
        </p:blipFill>
        <p:spPr bwMode="auto">
          <a:xfrm>
            <a:off x="500034" y="571480"/>
            <a:ext cx="2357454" cy="595312"/>
          </a:xfrm>
          <a:prstGeom prst="rect">
            <a:avLst/>
          </a:prstGeom>
          <a:noFill/>
        </p:spPr>
      </p:pic>
    </p:spTree>
  </p:cSld>
  <p:clrMapOvr>
    <a:masterClrMapping/>
  </p:clrMapOvr>
  <p:transition>
    <p:cover dir="l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4348" y="928670"/>
            <a:ext cx="7715304" cy="5014930"/>
          </a:xfrm>
        </p:spPr>
        <p:txBody>
          <a:bodyPr/>
          <a:lstStyle/>
          <a:p>
            <a:pPr algn="just">
              <a:buNone/>
            </a:pPr>
            <a:r>
              <a:rPr lang="mn-MN" dirty="0" smtClean="0">
                <a:latin typeface="Arial" pitchFamily="34" charset="0"/>
                <a:cs typeface="Arial" pitchFamily="34" charset="0"/>
              </a:rPr>
              <a:t>    </a:t>
            </a:r>
          </a:p>
          <a:p>
            <a:pPr algn="just">
              <a:buNone/>
            </a:pPr>
            <a:r>
              <a:rPr lang="mn-MN" sz="2000" dirty="0" smtClean="0">
                <a:latin typeface="Arial" pitchFamily="34" charset="0"/>
                <a:cs typeface="Arial" pitchFamily="34" charset="0"/>
              </a:rPr>
              <a:t>Уг цонхыг нээхэд 1010 буюу Бэлэн мөнгө гэсэн цонх нээгдэнэ. </a:t>
            </a:r>
          </a:p>
          <a:p>
            <a:pPr algn="just">
              <a:buNone/>
            </a:pPr>
            <a:endParaRPr lang="en-US" sz="2000" dirty="0">
              <a:latin typeface="Arial" pitchFamily="34" charset="0"/>
              <a:cs typeface="Arial" pitchFamily="34" charset="0"/>
            </a:endParaRPr>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sp>
        <p:nvSpPr>
          <p:cNvPr id="1025" name="Rectangle 1"/>
          <p:cNvSpPr>
            <a:spLocks noChangeArrowheads="1"/>
          </p:cNvSpPr>
          <p:nvPr/>
        </p:nvSpPr>
        <p:spPr bwMode="auto">
          <a:xfrm>
            <a:off x="928662" y="1857364"/>
            <a:ext cx="7143800" cy="4164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mn-MN"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Заавал бөглөх: </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mn-MN"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Дансны дугаар </a:t>
            </a: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mn-MN"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Депозит данс</a:t>
            </a: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mn-MN"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Гүйлгээний дүн </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mn-MN"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Валют сонгох </a:t>
            </a: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mn-MN"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Дансны валют</a:t>
            </a: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mn-MN"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Гүйлгээний утга</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mn-MN"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Шаардлагатай бол бөглөх:</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mn-MN"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Шимтгэлийн хөнгөлөлт </a:t>
            </a: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mn-MN"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Тусгай гэрээгээр хөнгөлөлт үзүүлэх үед</a:t>
            </a: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mn-MN"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Гүйлгээ хийлгэж байгаа хүний мэдээлэл</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mn-MN"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Хөрвүүлэх:</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mn-MN"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Хөрвүүлэх валют </a:t>
            </a: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mn-MN"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Тушаах валют</a:t>
            </a: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mn-MN" sz="2000" b="0" i="0" u="none" strike="noStrike" cap="none" normalizeH="0" baseline="0" dirty="0" smtClean="0">
              <a:ln>
                <a:noFill/>
              </a:ln>
              <a:solidFill>
                <a:schemeClr val="tx1"/>
              </a:solidFill>
              <a:effectLst/>
              <a:latin typeface="Arial" pitchFamily="34" charset="0"/>
              <a:ea typeface="Calibr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mn-MN" sz="2000" b="0" i="0" u="none" strike="noStrike" cap="none" normalizeH="0" baseline="0" dirty="0" smtClean="0">
                <a:ln>
                  <a:noFill/>
                </a:ln>
                <a:solidFill>
                  <a:schemeClr val="tx1"/>
                </a:solidFill>
                <a:effectLst/>
                <a:latin typeface="Arial" pitchFamily="34" charset="0"/>
                <a:ea typeface="Calibri" pitchFamily="34" charset="0"/>
              </a:rPr>
              <a:t>Ханшийн төрөл </a:t>
            </a:r>
            <a:r>
              <a:rPr kumimoji="0" lang="en-US" sz="2000" b="0" i="0" u="none" strike="noStrike" cap="none" normalizeH="0" baseline="0" dirty="0" smtClean="0">
                <a:ln>
                  <a:noFill/>
                </a:ln>
                <a:solidFill>
                  <a:schemeClr val="tx1"/>
                </a:solidFill>
                <a:effectLst/>
                <a:latin typeface="Arial" pitchFamily="34" charset="0"/>
                <a:ea typeface="Calibri" pitchFamily="34" charset="0"/>
              </a:rPr>
              <a:t>(</a:t>
            </a:r>
            <a:r>
              <a:rPr kumimoji="0" lang="mn-MN" sz="2000" b="0" i="0" u="none" strike="noStrike" cap="none" normalizeH="0" baseline="0" dirty="0" smtClean="0">
                <a:ln>
                  <a:noFill/>
                </a:ln>
                <a:solidFill>
                  <a:schemeClr val="tx1"/>
                </a:solidFill>
                <a:effectLst/>
                <a:latin typeface="Arial" pitchFamily="34" charset="0"/>
                <a:ea typeface="Calibri" pitchFamily="34" charset="0"/>
              </a:rPr>
              <a:t>Ханшийн сонголтоос тохирох арилжааны ханшийг сонгоно</a:t>
            </a:r>
            <a:r>
              <a:rPr kumimoji="0" lang="en-US" sz="2000" b="0" i="0" u="none" strike="noStrike" cap="none" normalizeH="0" baseline="0" dirty="0" smtClean="0">
                <a:ln>
                  <a:noFill/>
                </a:ln>
                <a:solidFill>
                  <a:schemeClr val="tx1"/>
                </a:solidFill>
                <a:effectLst/>
                <a:latin typeface="Arial" pitchFamily="34" charset="0"/>
                <a:ea typeface="Calibri" pitchFamily="34" charset="0"/>
              </a:rPr>
              <a:t>)</a:t>
            </a:r>
            <a:r>
              <a:rPr kumimoji="0" lang="en-US" sz="2000" b="0" i="0" u="none" strike="noStrike" cap="none" normalizeH="0" baseline="0" dirty="0" smtClean="0">
                <a:ln>
                  <a:noFill/>
                </a:ln>
                <a:solidFill>
                  <a:schemeClr val="tx1"/>
                </a:solidFill>
                <a:effectLst/>
                <a:latin typeface="Arial" pitchFamily="34" charset="0"/>
              </a:rPr>
              <a:t> </a:t>
            </a:r>
          </a:p>
        </p:txBody>
      </p:sp>
      <p:pic>
        <p:nvPicPr>
          <p:cNvPr id="6" name="Picture 5"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pull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4348" y="1500174"/>
            <a:ext cx="7643866" cy="4443426"/>
          </a:xfrm>
        </p:spPr>
        <p:txBody>
          <a:bodyPr/>
          <a:lstStyle/>
          <a:p>
            <a:pPr algn="just">
              <a:buNone/>
            </a:pPr>
            <a:r>
              <a:rPr lang="mn-MN" dirty="0" smtClean="0"/>
              <a:t>2</a:t>
            </a:r>
            <a:r>
              <a:rPr lang="mn-MN" sz="2000" dirty="0" smtClean="0">
                <a:latin typeface="Arial" pitchFamily="34" charset="0"/>
                <a:cs typeface="Arial" pitchFamily="34" charset="0"/>
              </a:rPr>
              <a:t>. </a:t>
            </a:r>
            <a:r>
              <a:rPr lang="mn-MN" dirty="0" smtClean="0">
                <a:latin typeface="Arial" pitchFamily="34" charset="0"/>
                <a:cs typeface="Arial" pitchFamily="34" charset="0"/>
              </a:rPr>
              <a:t>Тухайн харилцагчийн хадгаламжийн дансанд мөнгө орсон эсэхийг шалгахын тулд Дансны дэлгэрэнгүй лавлагаанаас хардаг.</a:t>
            </a:r>
          </a:p>
          <a:p>
            <a:pPr algn="just">
              <a:buNone/>
            </a:pPr>
            <a:r>
              <a:rPr lang="mn-MN" dirty="0" smtClean="0">
                <a:latin typeface="Arial" pitchFamily="34" charset="0"/>
                <a:cs typeface="Arial" pitchFamily="34" charset="0"/>
              </a:rPr>
              <a:t>      </a:t>
            </a:r>
            <a:r>
              <a:rPr lang="en-US" dirty="0" smtClean="0">
                <a:latin typeface="Arial" pitchFamily="34" charset="0"/>
                <a:cs typeface="Arial" pitchFamily="34" charset="0"/>
              </a:rPr>
              <a:t>(</a:t>
            </a:r>
            <a:r>
              <a:rPr lang="mn-MN" b="1" dirty="0" smtClean="0">
                <a:latin typeface="Arial" pitchFamily="34" charset="0"/>
                <a:cs typeface="Arial" pitchFamily="34" charset="0"/>
              </a:rPr>
              <a:t>Депозит</a:t>
            </a:r>
            <a:r>
              <a:rPr lang="en-US" b="1" dirty="0" smtClean="0">
                <a:latin typeface="Arial" pitchFamily="34" charset="0"/>
                <a:cs typeface="Arial" pitchFamily="34" charset="0"/>
              </a:rPr>
              <a:t>/</a:t>
            </a:r>
            <a:r>
              <a:rPr lang="mn-MN" b="1" dirty="0" smtClean="0">
                <a:latin typeface="Arial" pitchFamily="34" charset="0"/>
                <a:cs typeface="Arial" pitchFamily="34" charset="0"/>
              </a:rPr>
              <a:t>Данс</a:t>
            </a:r>
            <a:r>
              <a:rPr lang="en-US" b="1" dirty="0" smtClean="0">
                <a:latin typeface="Arial" pitchFamily="34" charset="0"/>
                <a:cs typeface="Arial" pitchFamily="34" charset="0"/>
              </a:rPr>
              <a:t>/</a:t>
            </a:r>
            <a:r>
              <a:rPr lang="mn-MN" b="1" dirty="0" smtClean="0">
                <a:latin typeface="Arial" pitchFamily="34" charset="0"/>
                <a:cs typeface="Arial" pitchFamily="34" charset="0"/>
              </a:rPr>
              <a:t>Дансны дэлгэрэнгүй лавлагаа</a:t>
            </a:r>
            <a:r>
              <a:rPr lang="en-US" b="1" dirty="0" smtClean="0">
                <a:latin typeface="Arial" pitchFamily="34" charset="0"/>
                <a:cs typeface="Arial" pitchFamily="34" charset="0"/>
              </a:rPr>
              <a:t>)</a:t>
            </a:r>
            <a:r>
              <a:rPr lang="mn-MN" b="1" dirty="0" smtClean="0">
                <a:latin typeface="Arial" pitchFamily="34" charset="0"/>
                <a:cs typeface="Arial" pitchFamily="34" charset="0"/>
              </a:rPr>
              <a:t> </a:t>
            </a:r>
            <a:r>
              <a:rPr lang="mn-MN" dirty="0" smtClean="0">
                <a:latin typeface="Arial" pitchFamily="34" charset="0"/>
                <a:cs typeface="Arial" pitchFamily="34" charset="0"/>
              </a:rPr>
              <a:t>гэж ороод</a:t>
            </a:r>
          </a:p>
          <a:p>
            <a:pPr algn="just">
              <a:buFont typeface="Wingdings" pitchFamily="2" charset="2"/>
              <a:buChar char="Ø"/>
            </a:pPr>
            <a:r>
              <a:rPr lang="mn-MN" dirty="0" smtClean="0">
                <a:latin typeface="Arial" pitchFamily="34" charset="0"/>
                <a:cs typeface="Arial" pitchFamily="34" charset="0"/>
              </a:rPr>
              <a:t>Харилцагчийн нэр </a:t>
            </a:r>
            <a:endParaRPr lang="mn-MN" i="1" dirty="0" smtClean="0">
              <a:latin typeface="Arial" pitchFamily="34" charset="0"/>
              <a:cs typeface="Arial" pitchFamily="34" charset="0"/>
            </a:endParaRPr>
          </a:p>
          <a:p>
            <a:pPr algn="just">
              <a:buFont typeface="Wingdings" pitchFamily="2" charset="2"/>
              <a:buChar char="Ø"/>
            </a:pPr>
            <a:r>
              <a:rPr lang="mn-MN" dirty="0" smtClean="0">
                <a:latin typeface="Arial" pitchFamily="34" charset="0"/>
                <a:cs typeface="Arial" pitchFamily="34" charset="0"/>
              </a:rPr>
              <a:t>Дансны дугаар </a:t>
            </a:r>
            <a:endParaRPr lang="mn-MN" i="1" dirty="0" smtClean="0">
              <a:latin typeface="Arial" pitchFamily="34" charset="0"/>
              <a:cs typeface="Arial" pitchFamily="34" charset="0"/>
            </a:endParaRPr>
          </a:p>
          <a:p>
            <a:pPr algn="just">
              <a:buFont typeface="Wingdings" pitchFamily="2" charset="2"/>
              <a:buChar char="Ø"/>
            </a:pPr>
            <a:r>
              <a:rPr lang="mn-MN" dirty="0" smtClean="0">
                <a:latin typeface="Arial" pitchFamily="34" charset="0"/>
                <a:cs typeface="Arial" pitchFamily="34" charset="0"/>
              </a:rPr>
              <a:t>Гүйлгээний дүн </a:t>
            </a:r>
            <a:endParaRPr lang="mn-MN" i="1" dirty="0" smtClean="0">
              <a:latin typeface="Arial" pitchFamily="34" charset="0"/>
              <a:cs typeface="Arial" pitchFamily="34" charset="0"/>
            </a:endParaRPr>
          </a:p>
          <a:p>
            <a:pPr algn="just">
              <a:buFont typeface="Wingdings" pitchFamily="2" charset="2"/>
              <a:buChar char="Ø"/>
            </a:pPr>
            <a:r>
              <a:rPr lang="mn-MN" dirty="0" smtClean="0">
                <a:latin typeface="Arial" pitchFamily="34" charset="0"/>
                <a:cs typeface="Arial" pitchFamily="34" charset="0"/>
              </a:rPr>
              <a:t>Үлдэгдэл-г заавал шалгана.</a:t>
            </a:r>
          </a:p>
          <a:p>
            <a:pPr algn="just">
              <a:buNone/>
            </a:pPr>
            <a:endParaRPr lang="en-US" sz="2000" b="1" dirty="0">
              <a:latin typeface="Arial" pitchFamily="34" charset="0"/>
              <a:cs typeface="Arial" pitchFamily="34" charset="0"/>
            </a:endParaRPr>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newsfla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910" y="642918"/>
            <a:ext cx="7583515" cy="5300682"/>
          </a:xfrm>
        </p:spPr>
        <p:txBody>
          <a:bodyPr/>
          <a:lstStyle/>
          <a:p>
            <a:pPr>
              <a:buNone/>
            </a:pPr>
            <a:r>
              <a:rPr lang="mn-MN" dirty="0" smtClean="0"/>
              <a:t>3. </a:t>
            </a:r>
            <a:r>
              <a:rPr lang="mn-MN" sz="2000" dirty="0" smtClean="0">
                <a:latin typeface="Arial" pitchFamily="34" charset="0"/>
                <a:cs typeface="Arial" pitchFamily="34" charset="0"/>
              </a:rPr>
              <a:t>Тухайн харилцагчийн хадгаламжийн дэвтэрт мөн бичилт хийдэг. </a:t>
            </a:r>
          </a:p>
          <a:p>
            <a:pPr>
              <a:buNone/>
            </a:pPr>
            <a:r>
              <a:rPr lang="mn-MN" sz="2000" dirty="0" smtClean="0">
                <a:latin typeface="Arial" pitchFamily="34" charset="0"/>
                <a:cs typeface="Arial" pitchFamily="34" charset="0"/>
              </a:rPr>
              <a:t>      </a:t>
            </a:r>
            <a:r>
              <a:rPr lang="mn-MN" sz="2000" b="1" dirty="0" smtClean="0">
                <a:latin typeface="Arial" pitchFamily="34" charset="0"/>
                <a:cs typeface="Arial" pitchFamily="34" charset="0"/>
              </a:rPr>
              <a:t>Хадгаламжийн дэвтэрт хийгдэх бичилт </a:t>
            </a:r>
            <a:r>
              <a:rPr lang="en-US" sz="2000" b="1" dirty="0" smtClean="0">
                <a:latin typeface="Arial" pitchFamily="34" charset="0"/>
                <a:cs typeface="Arial" pitchFamily="34" charset="0"/>
              </a:rPr>
              <a:t>(</a:t>
            </a:r>
            <a:r>
              <a:rPr lang="mn-MN" sz="2000" b="1" dirty="0" smtClean="0">
                <a:latin typeface="Arial" pitchFamily="34" charset="0"/>
                <a:cs typeface="Arial" pitchFamily="34" charset="0"/>
              </a:rPr>
              <a:t>Депозит</a:t>
            </a:r>
            <a:r>
              <a:rPr lang="en-US" sz="2000" b="1" dirty="0" smtClean="0">
                <a:latin typeface="Arial" pitchFamily="34" charset="0"/>
                <a:cs typeface="Arial" pitchFamily="34" charset="0"/>
              </a:rPr>
              <a:t>/</a:t>
            </a:r>
            <a:r>
              <a:rPr lang="mn-MN" sz="2000" b="1" dirty="0" smtClean="0">
                <a:latin typeface="Arial" pitchFamily="34" charset="0"/>
                <a:cs typeface="Arial" pitchFamily="34" charset="0"/>
              </a:rPr>
              <a:t>Данс</a:t>
            </a:r>
            <a:r>
              <a:rPr lang="en-US" sz="2000" b="1" dirty="0" smtClean="0">
                <a:latin typeface="Arial" pitchFamily="34" charset="0"/>
                <a:cs typeface="Arial" pitchFamily="34" charset="0"/>
              </a:rPr>
              <a:t> /</a:t>
            </a:r>
            <a:r>
              <a:rPr lang="mn-MN" sz="2000" b="1" dirty="0" smtClean="0">
                <a:latin typeface="Arial" pitchFamily="34" charset="0"/>
                <a:cs typeface="Arial" pitchFamily="34" charset="0"/>
              </a:rPr>
              <a:t>Хадгаламжийн дэвтэрт хэвлэх</a:t>
            </a:r>
            <a:r>
              <a:rPr lang="en-US" sz="2000" b="1" dirty="0" smtClean="0">
                <a:latin typeface="Arial" pitchFamily="34" charset="0"/>
                <a:cs typeface="Arial" pitchFamily="34" charset="0"/>
              </a:rPr>
              <a:t>)</a:t>
            </a:r>
            <a:r>
              <a:rPr lang="mn-MN" sz="2000" b="1" dirty="0" smtClean="0">
                <a:latin typeface="Arial" pitchFamily="34" charset="0"/>
                <a:cs typeface="Arial" pitchFamily="34" charset="0"/>
              </a:rPr>
              <a:t> </a:t>
            </a:r>
            <a:r>
              <a:rPr lang="mn-MN" sz="2000" dirty="0" smtClean="0">
                <a:latin typeface="Arial" pitchFamily="34" charset="0"/>
                <a:cs typeface="Arial" pitchFamily="34" charset="0"/>
              </a:rPr>
              <a:t>гэж ороод</a:t>
            </a:r>
          </a:p>
          <a:p>
            <a:pPr lvl="0"/>
            <a:r>
              <a:rPr lang="mn-MN" sz="2000" dirty="0" smtClean="0">
                <a:latin typeface="Arial" pitchFamily="34" charset="0"/>
                <a:cs typeface="Arial" pitchFamily="34" charset="0"/>
              </a:rPr>
              <a:t>Дансны дугаарыг оруулж өгнө</a:t>
            </a:r>
            <a:endParaRPr lang="mn-MN" sz="2000" i="1" dirty="0" smtClean="0">
              <a:latin typeface="Arial" pitchFamily="34" charset="0"/>
              <a:cs typeface="Arial" pitchFamily="34" charset="0"/>
            </a:endParaRPr>
          </a:p>
          <a:p>
            <a:pPr lvl="0">
              <a:buNone/>
            </a:pPr>
            <a:r>
              <a:rPr lang="mn-MN" sz="2000" b="1" i="1" dirty="0" smtClean="0">
                <a:latin typeface="Arial" pitchFamily="34" charset="0"/>
                <a:cs typeface="Arial" pitchFamily="34" charset="0"/>
              </a:rPr>
              <a:t>           </a:t>
            </a:r>
            <a:r>
              <a:rPr lang="mn-MN" sz="2000" b="1" dirty="0" smtClean="0">
                <a:latin typeface="Arial" pitchFamily="34" charset="0"/>
                <a:cs typeface="Arial" pitchFamily="34" charset="0"/>
              </a:rPr>
              <a:t>Хамгийн сүүлд хэвэлсэн:</a:t>
            </a:r>
            <a:endParaRPr lang="en-US" sz="2000" i="1" dirty="0" smtClean="0">
              <a:latin typeface="Arial" pitchFamily="34" charset="0"/>
              <a:cs typeface="Arial" pitchFamily="34" charset="0"/>
            </a:endParaRPr>
          </a:p>
          <a:p>
            <a:pPr lvl="0"/>
            <a:r>
              <a:rPr lang="mn-MN" sz="2000" dirty="0" smtClean="0">
                <a:latin typeface="Arial" pitchFamily="34" charset="0"/>
                <a:cs typeface="Arial" pitchFamily="34" charset="0"/>
              </a:rPr>
              <a:t>Огноо</a:t>
            </a:r>
            <a:endParaRPr lang="en-US" sz="2000" i="1" dirty="0" smtClean="0">
              <a:latin typeface="Arial" pitchFamily="34" charset="0"/>
              <a:cs typeface="Arial" pitchFamily="34" charset="0"/>
            </a:endParaRPr>
          </a:p>
          <a:p>
            <a:pPr lvl="0"/>
            <a:r>
              <a:rPr lang="mn-MN" sz="2000" dirty="0" smtClean="0">
                <a:latin typeface="Arial" pitchFamily="34" charset="0"/>
                <a:cs typeface="Arial" pitchFamily="34" charset="0"/>
              </a:rPr>
              <a:t>Журналын дугаар </a:t>
            </a:r>
            <a:endParaRPr lang="en-US" sz="2000" i="1" dirty="0" smtClean="0">
              <a:latin typeface="Arial" pitchFamily="34" charset="0"/>
              <a:cs typeface="Arial" pitchFamily="34" charset="0"/>
            </a:endParaRPr>
          </a:p>
          <a:p>
            <a:pPr lvl="0"/>
            <a:r>
              <a:rPr lang="mn-MN" sz="2000" dirty="0" smtClean="0">
                <a:latin typeface="Arial" pitchFamily="34" charset="0"/>
                <a:cs typeface="Arial" pitchFamily="34" charset="0"/>
              </a:rPr>
              <a:t>Мөрийн дугаар </a:t>
            </a:r>
            <a:endParaRPr lang="en-US" sz="2000" i="1" dirty="0" smtClean="0">
              <a:latin typeface="Arial" pitchFamily="34" charset="0"/>
              <a:cs typeface="Arial" pitchFamily="34" charset="0"/>
            </a:endParaRPr>
          </a:p>
          <a:p>
            <a:pPr>
              <a:buNone/>
            </a:pPr>
            <a:r>
              <a:rPr lang="mn-MN" sz="2000" b="1" dirty="0" smtClean="0">
                <a:latin typeface="Arial" pitchFamily="34" charset="0"/>
                <a:cs typeface="Arial" pitchFamily="34" charset="0"/>
              </a:rPr>
              <a:t>            Хэвлэх:</a:t>
            </a:r>
            <a:endParaRPr lang="en-US" sz="2000" i="1" dirty="0" smtClean="0">
              <a:latin typeface="Arial" pitchFamily="34" charset="0"/>
              <a:cs typeface="Arial" pitchFamily="34" charset="0"/>
            </a:endParaRPr>
          </a:p>
          <a:p>
            <a:pPr lvl="0"/>
            <a:r>
              <a:rPr lang="mn-MN" sz="2000" dirty="0" smtClean="0">
                <a:latin typeface="Arial" pitchFamily="34" charset="0"/>
                <a:cs typeface="Arial" pitchFamily="34" charset="0"/>
              </a:rPr>
              <a:t>Хэвлэх хэлбэр </a:t>
            </a:r>
            <a:r>
              <a:rPr lang="en-US" sz="2000" dirty="0" smtClean="0">
                <a:latin typeface="Arial" pitchFamily="34" charset="0"/>
                <a:cs typeface="Arial" pitchFamily="34" charset="0"/>
              </a:rPr>
              <a:t>(</a:t>
            </a:r>
            <a:r>
              <a:rPr lang="mn-MN" sz="2000" dirty="0" smtClean="0">
                <a:latin typeface="Arial" pitchFamily="34" charset="0"/>
                <a:cs typeface="Arial" pitchFamily="34" charset="0"/>
              </a:rPr>
              <a:t>Гүйлгээ бүрийг тус тусад нь хэвлэхийг сонгоно</a:t>
            </a:r>
            <a:r>
              <a:rPr lang="en-US" sz="2000" dirty="0" smtClean="0">
                <a:latin typeface="Arial" pitchFamily="34" charset="0"/>
                <a:cs typeface="Arial" pitchFamily="34" charset="0"/>
              </a:rPr>
              <a:t>)</a:t>
            </a:r>
            <a:endParaRPr lang="en-US" sz="2000" i="1" dirty="0" smtClean="0">
              <a:latin typeface="Arial" pitchFamily="34" charset="0"/>
              <a:cs typeface="Arial" pitchFamily="34" charset="0"/>
            </a:endParaRPr>
          </a:p>
          <a:p>
            <a:pPr lvl="0"/>
            <a:r>
              <a:rPr lang="mn-MN" sz="2000" dirty="0" smtClean="0">
                <a:latin typeface="Arial" pitchFamily="34" charset="0"/>
                <a:cs typeface="Arial" pitchFamily="34" charset="0"/>
              </a:rPr>
              <a:t>Принтер</a:t>
            </a:r>
            <a:r>
              <a:rPr lang="en-US" sz="2000" dirty="0" smtClean="0">
                <a:latin typeface="Arial" pitchFamily="34" charset="0"/>
                <a:cs typeface="Arial" pitchFamily="34" charset="0"/>
              </a:rPr>
              <a:t> (</a:t>
            </a:r>
            <a:r>
              <a:rPr lang="mn-MN" sz="2000" dirty="0" smtClean="0">
                <a:latin typeface="Arial" pitchFamily="34" charset="0"/>
                <a:cs typeface="Arial" pitchFamily="34" charset="0"/>
              </a:rPr>
              <a:t>хэвлэх машины замыг зааж өгнө</a:t>
            </a:r>
            <a:r>
              <a:rPr lang="en-US" sz="2000" dirty="0" smtClean="0">
                <a:latin typeface="Arial" pitchFamily="34" charset="0"/>
                <a:cs typeface="Arial" pitchFamily="34" charset="0"/>
              </a:rPr>
              <a:t>)</a:t>
            </a:r>
            <a:endParaRPr lang="en-US" sz="2000" i="1" dirty="0" smtClean="0">
              <a:latin typeface="Arial" pitchFamily="34" charset="0"/>
              <a:cs typeface="Arial" pitchFamily="34" charset="0"/>
            </a:endParaRPr>
          </a:p>
          <a:p>
            <a:r>
              <a:rPr lang="mn-MN" sz="2000" dirty="0" smtClean="0">
                <a:latin typeface="Arial" pitchFamily="34" charset="0"/>
                <a:cs typeface="Arial" pitchFamily="34" charset="0"/>
              </a:rPr>
              <a:t>Формат </a:t>
            </a:r>
            <a:r>
              <a:rPr lang="en-US" sz="2000" dirty="0" smtClean="0">
                <a:latin typeface="Arial" pitchFamily="34" charset="0"/>
                <a:cs typeface="Arial" pitchFamily="34" charset="0"/>
              </a:rPr>
              <a:t>(</a:t>
            </a:r>
            <a:r>
              <a:rPr lang="mn-MN" sz="2000" dirty="0" smtClean="0">
                <a:latin typeface="Arial" pitchFamily="34" charset="0"/>
                <a:cs typeface="Arial" pitchFamily="34" charset="0"/>
              </a:rPr>
              <a:t> Тухайн гүйлгээ хэвлэх хадгаламжийн дэвтрийн загварыг сонгох </a:t>
            </a:r>
            <a:r>
              <a:rPr lang="en-US" sz="2000" dirty="0" smtClean="0">
                <a:latin typeface="Arial" pitchFamily="34" charset="0"/>
                <a:cs typeface="Arial" pitchFamily="34" charset="0"/>
              </a:rPr>
              <a:t>)</a:t>
            </a:r>
            <a:endParaRPr lang="en-US" sz="2000" b="1" dirty="0">
              <a:latin typeface="Arial" pitchFamily="34" charset="0"/>
              <a:cs typeface="Arial" pitchFamily="34" charset="0"/>
            </a:endParaRPr>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spTree>
  </p:cSld>
  <p:clrMapOvr>
    <a:masterClrMapping/>
  </p:clrMapOvr>
  <p:transition>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3042" y="1214422"/>
            <a:ext cx="6586558" cy="928694"/>
          </a:xfrm>
        </p:spPr>
        <p:txBody>
          <a:bodyPr/>
          <a:lstStyle/>
          <a:p>
            <a:r>
              <a:rPr lang="mn-MN" dirty="0" smtClean="0"/>
              <a:t>Бэлэн мөнгөний орлогын баримт</a:t>
            </a:r>
            <a:endParaRPr lang="en-US" dirty="0"/>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pic>
        <p:nvPicPr>
          <p:cNvPr id="6" name="Content Placeholder 5"/>
          <p:cNvPicPr>
            <a:picLocks noGrp="1"/>
          </p:cNvPicPr>
          <p:nvPr>
            <p:ph idx="1"/>
          </p:nvPr>
        </p:nvPicPr>
        <p:blipFill>
          <a:blip r:embed="rId3" cstate="print"/>
          <a:srcRect/>
          <a:stretch>
            <a:fillRect/>
          </a:stretch>
        </p:blipFill>
        <p:spPr bwMode="auto">
          <a:xfrm>
            <a:off x="785786" y="2214554"/>
            <a:ext cx="7572428" cy="3714776"/>
          </a:xfrm>
          <a:prstGeom prst="rect">
            <a:avLst/>
          </a:prstGeom>
          <a:noFill/>
          <a:ln w="9525">
            <a:noFill/>
            <a:miter lim="800000"/>
            <a:headEnd/>
            <a:tailEnd/>
          </a:ln>
        </p:spPr>
      </p:pic>
    </p:spTree>
  </p:cSld>
  <p:clrMapOvr>
    <a:masterClrMapping/>
  </p:clrMapOvr>
  <p:transition>
    <p:wipe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910" y="1500174"/>
            <a:ext cx="7583515" cy="4443426"/>
          </a:xfrm>
        </p:spPr>
        <p:txBody>
          <a:bodyPr/>
          <a:lstStyle/>
          <a:p>
            <a:pPr algn="just">
              <a:buNone/>
            </a:pPr>
            <a:r>
              <a:rPr lang="mn-MN" dirty="0" smtClean="0">
                <a:latin typeface="Arial" pitchFamily="34" charset="0"/>
                <a:cs typeface="Arial" pitchFamily="34" charset="0"/>
              </a:rPr>
              <a:t>Бэлэн мөнгөний зарлага:</a:t>
            </a:r>
          </a:p>
          <a:p>
            <a:pPr algn="just">
              <a:buNone/>
            </a:pPr>
            <a:r>
              <a:rPr lang="mn-MN" u="sng" dirty="0" smtClean="0">
                <a:latin typeface="Arial" pitchFamily="34" charset="0"/>
                <a:cs typeface="Arial" pitchFamily="34" charset="0"/>
              </a:rPr>
              <a:t>Жиш-2 </a:t>
            </a:r>
            <a:r>
              <a:rPr lang="mn-MN" dirty="0" smtClean="0">
                <a:latin typeface="Arial" pitchFamily="34" charset="0"/>
                <a:cs typeface="Arial" pitchFamily="34" charset="0"/>
              </a:rPr>
              <a:t>  Иргэн Ц.Энхтуяа өөрийн данснаасаа</a:t>
            </a:r>
            <a:r>
              <a:rPr lang="en-US" dirty="0" smtClean="0">
                <a:latin typeface="Arial" pitchFamily="34" charset="0"/>
                <a:cs typeface="Arial" pitchFamily="34" charset="0"/>
              </a:rPr>
              <a:t> </a:t>
            </a:r>
          </a:p>
          <a:p>
            <a:pPr algn="just">
              <a:buNone/>
            </a:pPr>
            <a:r>
              <a:rPr lang="en-US" dirty="0" smtClean="0">
                <a:latin typeface="Arial" pitchFamily="34" charset="0"/>
                <a:cs typeface="Arial" pitchFamily="34" charset="0"/>
              </a:rPr>
              <a:t>             </a:t>
            </a:r>
            <a:r>
              <a:rPr lang="mn-MN" dirty="0" smtClean="0">
                <a:latin typeface="Arial" pitchFamily="34" charset="0"/>
                <a:cs typeface="Arial" pitchFamily="34" charset="0"/>
              </a:rPr>
              <a:t>2500 000₮-г  2013 оны 2-р сарын 27-нд авсан.</a:t>
            </a:r>
          </a:p>
          <a:p>
            <a:pPr algn="just">
              <a:buNone/>
            </a:pPr>
            <a:r>
              <a:rPr lang="mn-MN" dirty="0" smtClean="0">
                <a:latin typeface="Arial" pitchFamily="34" charset="0"/>
                <a:cs typeface="Arial" pitchFamily="34" charset="0"/>
              </a:rPr>
              <a:t>     </a:t>
            </a:r>
            <a:r>
              <a:rPr lang="en-US" dirty="0" smtClean="0">
                <a:latin typeface="Arial" pitchFamily="34" charset="0"/>
                <a:cs typeface="Arial" pitchFamily="34" charset="0"/>
              </a:rPr>
              <a:t>        </a:t>
            </a:r>
            <a:r>
              <a:rPr lang="mn-MN" dirty="0" smtClean="0">
                <a:latin typeface="Arial" pitchFamily="34" charset="0"/>
                <a:cs typeface="Arial" pitchFamily="34" charset="0"/>
              </a:rPr>
              <a:t>Теллер харилцагчийн хүсэлтийг хүлээн аван </a:t>
            </a:r>
            <a:r>
              <a:rPr lang="en-US" dirty="0" smtClean="0">
                <a:latin typeface="Arial" pitchFamily="34" charset="0"/>
                <a:cs typeface="Arial" pitchFamily="34" charset="0"/>
              </a:rPr>
              <a:t>                     </a:t>
            </a:r>
            <a:r>
              <a:rPr lang="mn-MN" dirty="0" smtClean="0">
                <a:latin typeface="Arial" pitchFamily="34" charset="0"/>
                <a:cs typeface="Arial" pitchFamily="34" charset="0"/>
              </a:rPr>
              <a:t>дараах 4-н алхамуудыг хийж гүйцэтгэнэ.</a:t>
            </a:r>
            <a:endParaRPr lang="mn-MN" u="sng" dirty="0" smtClean="0">
              <a:latin typeface="Arial" pitchFamily="34" charset="0"/>
              <a:cs typeface="Arial" pitchFamily="34" charset="0"/>
            </a:endParaRPr>
          </a:p>
          <a:p>
            <a:pPr algn="just">
              <a:buNone/>
            </a:pPr>
            <a:r>
              <a:rPr lang="mn-MN" dirty="0" smtClean="0">
                <a:latin typeface="Arial" pitchFamily="34" charset="0"/>
                <a:cs typeface="Arial" pitchFamily="34" charset="0"/>
              </a:rPr>
              <a:t> </a:t>
            </a:r>
            <a:endParaRPr lang="en-US" dirty="0">
              <a:latin typeface="Arial" pitchFamily="34" charset="0"/>
              <a:cs typeface="Arial" pitchFamily="34" charset="0"/>
            </a:endParaRPr>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zoom dir="in"/>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72" y="1357298"/>
            <a:ext cx="7929618" cy="4586302"/>
          </a:xfrm>
        </p:spPr>
        <p:txBody>
          <a:bodyPr/>
          <a:lstStyle/>
          <a:p>
            <a:pPr marL="457200" indent="-457200" algn="just">
              <a:buAutoNum type="arabicPeriod"/>
            </a:pPr>
            <a:r>
              <a:rPr lang="mn-MN" dirty="0" smtClean="0">
                <a:latin typeface="Arial" pitchFamily="34" charset="0"/>
                <a:cs typeface="Arial" pitchFamily="34" charset="0"/>
              </a:rPr>
              <a:t>Эхлээд харилцагчийн дансыг шалгаж үзнэ. Авах мөнгө нь хүрэлцэж байгаа болон тухайн харилцагчийн данс мөн эсэхийг </a:t>
            </a:r>
            <a:r>
              <a:rPr lang="mn-MN" b="1" dirty="0" smtClean="0">
                <a:latin typeface="Arial" pitchFamily="34" charset="0"/>
                <a:cs typeface="Arial" pitchFamily="34" charset="0"/>
              </a:rPr>
              <a:t>Депозит</a:t>
            </a:r>
            <a:r>
              <a:rPr lang="en-US" b="1" dirty="0" smtClean="0">
                <a:latin typeface="Arial" pitchFamily="34" charset="0"/>
                <a:cs typeface="Arial" pitchFamily="34" charset="0"/>
              </a:rPr>
              <a:t>/</a:t>
            </a:r>
            <a:r>
              <a:rPr lang="mn-MN" b="1" dirty="0" smtClean="0">
                <a:latin typeface="Arial" pitchFamily="34" charset="0"/>
                <a:cs typeface="Arial" pitchFamily="34" charset="0"/>
              </a:rPr>
              <a:t>Данс</a:t>
            </a:r>
            <a:r>
              <a:rPr lang="en-US" b="1" dirty="0" smtClean="0">
                <a:latin typeface="Arial" pitchFamily="34" charset="0"/>
                <a:cs typeface="Arial" pitchFamily="34" charset="0"/>
              </a:rPr>
              <a:t>/</a:t>
            </a:r>
            <a:r>
              <a:rPr lang="mn-MN" b="1" dirty="0" smtClean="0">
                <a:latin typeface="Arial" pitchFamily="34" charset="0"/>
                <a:cs typeface="Arial" pitchFamily="34" charset="0"/>
              </a:rPr>
              <a:t>Дансны дэлгэрэнгүй лавлагаа</a:t>
            </a:r>
            <a:r>
              <a:rPr lang="mn-MN" dirty="0" smtClean="0">
                <a:latin typeface="Arial" pitchFamily="34" charset="0"/>
                <a:cs typeface="Arial" pitchFamily="34" charset="0"/>
              </a:rPr>
              <a:t> гэж ороод</a:t>
            </a:r>
          </a:p>
          <a:p>
            <a:pPr marL="457200" indent="-457200" algn="just">
              <a:buFont typeface="Wingdings" pitchFamily="2" charset="2"/>
              <a:buChar char="Ø"/>
            </a:pPr>
            <a:r>
              <a:rPr lang="mn-MN" dirty="0" smtClean="0">
                <a:latin typeface="Arial" pitchFamily="34" charset="0"/>
                <a:cs typeface="Arial" pitchFamily="34" charset="0"/>
              </a:rPr>
              <a:t>Дансны төлөв</a:t>
            </a:r>
          </a:p>
          <a:p>
            <a:pPr marL="457200" indent="-457200" algn="just">
              <a:buFont typeface="Wingdings" pitchFamily="2" charset="2"/>
              <a:buChar char="Ø"/>
            </a:pPr>
            <a:r>
              <a:rPr lang="mn-MN" dirty="0" smtClean="0">
                <a:latin typeface="Arial" pitchFamily="34" charset="0"/>
                <a:cs typeface="Arial" pitchFamily="34" charset="0"/>
              </a:rPr>
              <a:t>Харилцагчийн нэр </a:t>
            </a:r>
          </a:p>
          <a:p>
            <a:pPr marL="457200" indent="-457200" algn="just">
              <a:buFont typeface="Wingdings" pitchFamily="2" charset="2"/>
              <a:buChar char="Ø"/>
            </a:pPr>
            <a:r>
              <a:rPr lang="mn-MN" dirty="0" smtClean="0">
                <a:latin typeface="Arial" pitchFamily="34" charset="0"/>
                <a:cs typeface="Arial" pitchFamily="34" charset="0"/>
              </a:rPr>
              <a:t>Дансны үлдэгдэл</a:t>
            </a:r>
          </a:p>
          <a:p>
            <a:pPr marL="457200" indent="-457200" algn="just">
              <a:buFont typeface="Wingdings" pitchFamily="2" charset="2"/>
              <a:buChar char="Ø"/>
            </a:pPr>
            <a:r>
              <a:rPr lang="mn-MN" dirty="0" smtClean="0">
                <a:latin typeface="Arial" pitchFamily="34" charset="0"/>
                <a:cs typeface="Arial" pitchFamily="34" charset="0"/>
              </a:rPr>
              <a:t>Хамтран эзэмшигч бол тулгах эдгээр зүйлийг заавал тулгах хэрэгтэй.		</a:t>
            </a:r>
          </a:p>
          <a:p>
            <a:pPr marL="457200" indent="-457200" algn="just">
              <a:buNone/>
            </a:pPr>
            <a:endParaRPr lang="en-US" dirty="0" smtClean="0">
              <a:latin typeface="Arial" pitchFamily="34" charset="0"/>
              <a:cs typeface="Arial" pitchFamily="34" charset="0"/>
            </a:endParaRPr>
          </a:p>
          <a:p>
            <a:pPr marL="457200" indent="-457200" algn="just">
              <a:buNone/>
            </a:pPr>
            <a:endParaRPr lang="en-US" dirty="0">
              <a:latin typeface="Arial" pitchFamily="34" charset="0"/>
              <a:cs typeface="Arial" pitchFamily="34" charset="0"/>
            </a:endParaRPr>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cover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72" y="1071546"/>
            <a:ext cx="7858180" cy="4714908"/>
          </a:xfrm>
        </p:spPr>
        <p:txBody>
          <a:bodyPr/>
          <a:lstStyle/>
          <a:p>
            <a:pPr algn="just">
              <a:buNone/>
            </a:pPr>
            <a:r>
              <a:rPr lang="mn-MN" dirty="0" smtClean="0"/>
              <a:t>2. </a:t>
            </a:r>
            <a:r>
              <a:rPr lang="mn-MN" sz="2000" dirty="0" smtClean="0">
                <a:latin typeface="Arial" pitchFamily="34" charset="0"/>
                <a:cs typeface="Arial" pitchFamily="34" charset="0"/>
              </a:rPr>
              <a:t>Харилцагчийн бичсэн маягт дээрхи үзүүлэлтүүдийг программ дахь мэдээлэлтэй тулган шалгасны дараа гүйлгээг хийнэ.</a:t>
            </a:r>
            <a:endParaRPr lang="en-US" sz="2000" i="1" dirty="0" smtClean="0">
              <a:latin typeface="Arial" pitchFamily="34" charset="0"/>
              <a:cs typeface="Arial" pitchFamily="34" charset="0"/>
            </a:endParaRPr>
          </a:p>
          <a:p>
            <a:pPr>
              <a:buNone/>
            </a:pPr>
            <a:r>
              <a:rPr lang="mn-MN" sz="2000" b="1" dirty="0" smtClean="0">
                <a:latin typeface="Arial" pitchFamily="34" charset="0"/>
                <a:cs typeface="Arial" pitchFamily="34" charset="0"/>
              </a:rPr>
              <a:t>     </a:t>
            </a:r>
            <a:r>
              <a:rPr lang="en-US" sz="2000" b="1" dirty="0" smtClean="0">
                <a:latin typeface="Arial" pitchFamily="34" charset="0"/>
                <a:cs typeface="Arial" pitchFamily="34" charset="0"/>
              </a:rPr>
              <a:t>(</a:t>
            </a:r>
            <a:r>
              <a:rPr lang="mn-MN" sz="2000" b="1" dirty="0" smtClean="0">
                <a:latin typeface="Arial" pitchFamily="34" charset="0"/>
                <a:cs typeface="Arial" pitchFamily="34" charset="0"/>
              </a:rPr>
              <a:t>Депозит</a:t>
            </a:r>
            <a:r>
              <a:rPr lang="en-US" sz="2000" b="1" dirty="0" smtClean="0">
                <a:latin typeface="Arial" pitchFamily="34" charset="0"/>
                <a:cs typeface="Arial" pitchFamily="34" charset="0"/>
              </a:rPr>
              <a:t>/</a:t>
            </a:r>
            <a:r>
              <a:rPr lang="mn-MN" sz="2000" b="1" dirty="0" smtClean="0">
                <a:latin typeface="Arial" pitchFamily="34" charset="0"/>
                <a:cs typeface="Arial" pitchFamily="34" charset="0"/>
              </a:rPr>
              <a:t>Гүйлгээ</a:t>
            </a:r>
            <a:r>
              <a:rPr lang="en-US" sz="2000" b="1" dirty="0" smtClean="0">
                <a:latin typeface="Arial" pitchFamily="34" charset="0"/>
                <a:cs typeface="Arial" pitchFamily="34" charset="0"/>
              </a:rPr>
              <a:t>/ </a:t>
            </a:r>
            <a:r>
              <a:rPr lang="mn-MN" sz="2000" b="1" dirty="0" smtClean="0">
                <a:latin typeface="Arial" pitchFamily="34" charset="0"/>
                <a:cs typeface="Arial" pitchFamily="34" charset="0"/>
              </a:rPr>
              <a:t>Депозит данснаас бэлэн мөнгө зарлагадах</a:t>
            </a:r>
            <a:r>
              <a:rPr lang="en-US" sz="2000" b="1" dirty="0" smtClean="0">
                <a:latin typeface="Arial" pitchFamily="34" charset="0"/>
                <a:cs typeface="Arial" pitchFamily="34" charset="0"/>
              </a:rPr>
              <a:t>)</a:t>
            </a:r>
            <a:r>
              <a:rPr lang="mn-MN" sz="2000" b="1" dirty="0" smtClean="0">
                <a:latin typeface="Arial" pitchFamily="34" charset="0"/>
                <a:cs typeface="Arial" pitchFamily="34" charset="0"/>
              </a:rPr>
              <a:t> </a:t>
            </a:r>
            <a:r>
              <a:rPr lang="mn-MN" sz="2000" dirty="0" smtClean="0">
                <a:latin typeface="Arial" pitchFamily="34" charset="0"/>
                <a:cs typeface="Arial" pitchFamily="34" charset="0"/>
              </a:rPr>
              <a:t>гэж ороод </a:t>
            </a:r>
          </a:p>
          <a:p>
            <a:pPr algn="just">
              <a:buNone/>
            </a:pPr>
            <a:r>
              <a:rPr lang="mn-MN" sz="2000" b="1" dirty="0" smtClean="0">
                <a:latin typeface="Arial" pitchFamily="34" charset="0"/>
                <a:cs typeface="Arial" pitchFamily="34" charset="0"/>
              </a:rPr>
              <a:t>		Заавал бөглөх:</a:t>
            </a:r>
            <a:endParaRPr lang="en-US" sz="2000" i="1" dirty="0" smtClean="0">
              <a:latin typeface="Arial" pitchFamily="34" charset="0"/>
              <a:cs typeface="Arial" pitchFamily="34" charset="0"/>
            </a:endParaRPr>
          </a:p>
          <a:p>
            <a:pPr lvl="0" algn="just"/>
            <a:r>
              <a:rPr lang="mn-MN" sz="2000" dirty="0" smtClean="0">
                <a:latin typeface="Arial" pitchFamily="34" charset="0"/>
                <a:cs typeface="Arial" pitchFamily="34" charset="0"/>
              </a:rPr>
              <a:t>Дансны дугаар</a:t>
            </a:r>
            <a:r>
              <a:rPr lang="en-US" sz="2000" dirty="0" smtClean="0">
                <a:latin typeface="Arial" pitchFamily="34" charset="0"/>
                <a:cs typeface="Arial" pitchFamily="34" charset="0"/>
              </a:rPr>
              <a:t> (</a:t>
            </a:r>
            <a:r>
              <a:rPr lang="mn-MN" sz="2000" dirty="0" smtClean="0">
                <a:latin typeface="Arial" pitchFamily="34" charset="0"/>
                <a:cs typeface="Arial" pitchFamily="34" charset="0"/>
              </a:rPr>
              <a:t>Депозит данс</a:t>
            </a:r>
            <a:r>
              <a:rPr lang="en-US" sz="2000" dirty="0" smtClean="0">
                <a:latin typeface="Arial" pitchFamily="34" charset="0"/>
                <a:cs typeface="Arial" pitchFamily="34" charset="0"/>
              </a:rPr>
              <a:t>)</a:t>
            </a:r>
            <a:endParaRPr lang="en-US" sz="2000" i="1" dirty="0" smtClean="0">
              <a:latin typeface="Arial" pitchFamily="34" charset="0"/>
              <a:cs typeface="Arial" pitchFamily="34" charset="0"/>
            </a:endParaRPr>
          </a:p>
          <a:p>
            <a:pPr lvl="0" algn="just"/>
            <a:r>
              <a:rPr lang="mn-MN" sz="2000" dirty="0" smtClean="0">
                <a:latin typeface="Arial" pitchFamily="34" charset="0"/>
                <a:cs typeface="Arial" pitchFamily="34" charset="0"/>
              </a:rPr>
              <a:t>Гүйлгээний дүн</a:t>
            </a:r>
            <a:endParaRPr lang="en-US" sz="2000" i="1" dirty="0" smtClean="0">
              <a:latin typeface="Arial" pitchFamily="34" charset="0"/>
              <a:cs typeface="Arial" pitchFamily="34" charset="0"/>
            </a:endParaRPr>
          </a:p>
          <a:p>
            <a:pPr lvl="0" algn="just"/>
            <a:r>
              <a:rPr lang="mn-MN" sz="2000" dirty="0" smtClean="0">
                <a:latin typeface="Arial" pitchFamily="34" charset="0"/>
                <a:cs typeface="Arial" pitchFamily="34" charset="0"/>
              </a:rPr>
              <a:t>Валют сонгох </a:t>
            </a:r>
            <a:r>
              <a:rPr lang="en-US" sz="2000" dirty="0" smtClean="0">
                <a:latin typeface="Arial" pitchFamily="34" charset="0"/>
                <a:cs typeface="Arial" pitchFamily="34" charset="0"/>
              </a:rPr>
              <a:t>(</a:t>
            </a:r>
            <a:r>
              <a:rPr lang="mn-MN" sz="2000" dirty="0" smtClean="0">
                <a:latin typeface="Arial" pitchFamily="34" charset="0"/>
                <a:cs typeface="Arial" pitchFamily="34" charset="0"/>
              </a:rPr>
              <a:t>дансны валют</a:t>
            </a:r>
            <a:r>
              <a:rPr lang="en-US" sz="2000" dirty="0" smtClean="0">
                <a:latin typeface="Arial" pitchFamily="34" charset="0"/>
                <a:cs typeface="Arial" pitchFamily="34" charset="0"/>
              </a:rPr>
              <a:t>)</a:t>
            </a:r>
            <a:endParaRPr lang="en-US" sz="2000" i="1" dirty="0" smtClean="0">
              <a:latin typeface="Arial" pitchFamily="34" charset="0"/>
              <a:cs typeface="Arial" pitchFamily="34" charset="0"/>
            </a:endParaRPr>
          </a:p>
          <a:p>
            <a:pPr lvl="0" algn="just"/>
            <a:r>
              <a:rPr lang="mn-MN" sz="2000" dirty="0" smtClean="0">
                <a:latin typeface="Arial" pitchFamily="34" charset="0"/>
                <a:cs typeface="Arial" pitchFamily="34" charset="0"/>
              </a:rPr>
              <a:t>Гүйлгээний утга</a:t>
            </a:r>
            <a:endParaRPr lang="en-US" sz="2000" i="1" dirty="0" smtClean="0">
              <a:latin typeface="Arial" pitchFamily="34" charset="0"/>
              <a:cs typeface="Arial" pitchFamily="34" charset="0"/>
            </a:endParaRPr>
          </a:p>
          <a:p>
            <a:pPr algn="just">
              <a:buNone/>
            </a:pPr>
            <a:r>
              <a:rPr lang="mn-MN" sz="2000" b="1" dirty="0" smtClean="0">
                <a:latin typeface="Arial" pitchFamily="34" charset="0"/>
                <a:cs typeface="Arial" pitchFamily="34" charset="0"/>
              </a:rPr>
              <a:t>		Шаардлагатай бол бөглөх:</a:t>
            </a:r>
            <a:endParaRPr lang="en-US" sz="2000" i="1" dirty="0" smtClean="0">
              <a:latin typeface="Arial" pitchFamily="34" charset="0"/>
              <a:cs typeface="Arial" pitchFamily="34" charset="0"/>
            </a:endParaRPr>
          </a:p>
          <a:p>
            <a:pPr lvl="0" algn="just"/>
            <a:r>
              <a:rPr lang="mn-MN" sz="2000" dirty="0" smtClean="0">
                <a:latin typeface="Arial" pitchFamily="34" charset="0"/>
                <a:cs typeface="Arial" pitchFamily="34" charset="0"/>
              </a:rPr>
              <a:t>Шимтгэлийн хөнгөлөлт </a:t>
            </a:r>
            <a:r>
              <a:rPr lang="en-US" sz="2000" dirty="0" smtClean="0">
                <a:latin typeface="Arial" pitchFamily="34" charset="0"/>
                <a:cs typeface="Arial" pitchFamily="34" charset="0"/>
              </a:rPr>
              <a:t>(</a:t>
            </a:r>
            <a:r>
              <a:rPr lang="mn-MN" sz="2000" dirty="0" smtClean="0">
                <a:latin typeface="Arial" pitchFamily="34" charset="0"/>
                <a:cs typeface="Arial" pitchFamily="34" charset="0"/>
              </a:rPr>
              <a:t>Гэрээний дагуу шимтгэлээс хөнгөлөгдөх бол сонгоно</a:t>
            </a:r>
            <a:r>
              <a:rPr lang="en-US" sz="2000" dirty="0" smtClean="0">
                <a:latin typeface="Arial" pitchFamily="34" charset="0"/>
                <a:cs typeface="Arial" pitchFamily="34" charset="0"/>
              </a:rPr>
              <a:t>)</a:t>
            </a:r>
            <a:endParaRPr lang="en-US" sz="2000" i="1" dirty="0" smtClean="0">
              <a:latin typeface="Arial" pitchFamily="34" charset="0"/>
              <a:cs typeface="Arial" pitchFamily="34" charset="0"/>
            </a:endParaRPr>
          </a:p>
          <a:p>
            <a:pPr lvl="0" algn="just"/>
            <a:r>
              <a:rPr lang="mn-MN" sz="2000" dirty="0" smtClean="0">
                <a:latin typeface="Arial" pitchFamily="34" charset="0"/>
                <a:cs typeface="Arial" pitchFamily="34" charset="0"/>
              </a:rPr>
              <a:t>Тэмдэглэгээ </a:t>
            </a:r>
            <a:r>
              <a:rPr lang="en-US" sz="2000" dirty="0" smtClean="0">
                <a:latin typeface="Arial" pitchFamily="34" charset="0"/>
                <a:cs typeface="Arial" pitchFamily="34" charset="0"/>
              </a:rPr>
              <a:t>(</a:t>
            </a:r>
            <a:r>
              <a:rPr lang="mn-MN" sz="2000" dirty="0" smtClean="0">
                <a:latin typeface="Arial" pitchFamily="34" charset="0"/>
                <a:cs typeface="Arial" pitchFamily="34" charset="0"/>
              </a:rPr>
              <a:t>Залруулгын гүйлгээ бол сонгоно</a:t>
            </a:r>
            <a:r>
              <a:rPr lang="en-US" sz="2000" dirty="0" smtClean="0">
                <a:latin typeface="Arial" pitchFamily="34" charset="0"/>
                <a:cs typeface="Arial" pitchFamily="34" charset="0"/>
              </a:rPr>
              <a:t>)</a:t>
            </a:r>
            <a:endParaRPr lang="en-US" sz="2000" i="1" dirty="0" smtClean="0">
              <a:latin typeface="Arial" pitchFamily="34" charset="0"/>
              <a:cs typeface="Arial" pitchFamily="34" charset="0"/>
            </a:endParaRPr>
          </a:p>
          <a:p>
            <a:pPr lvl="0" algn="just"/>
            <a:r>
              <a:rPr lang="mn-MN" sz="2000" dirty="0" smtClean="0">
                <a:latin typeface="Arial" pitchFamily="34" charset="0"/>
                <a:cs typeface="Arial" pitchFamily="34" charset="0"/>
              </a:rPr>
              <a:t>Пин код </a:t>
            </a:r>
            <a:r>
              <a:rPr lang="en-US" sz="2000" dirty="0" smtClean="0">
                <a:latin typeface="Arial" pitchFamily="34" charset="0"/>
                <a:cs typeface="Arial" pitchFamily="34" charset="0"/>
              </a:rPr>
              <a:t>(</a:t>
            </a:r>
            <a:r>
              <a:rPr lang="mn-MN" sz="2000" dirty="0" smtClean="0">
                <a:latin typeface="Arial" pitchFamily="34" charset="0"/>
                <a:cs typeface="Arial" pitchFamily="34" charset="0"/>
              </a:rPr>
              <a:t>Харилцагчаар оруулуулна</a:t>
            </a:r>
            <a:r>
              <a:rPr lang="en-US" sz="2000" dirty="0" smtClean="0">
                <a:latin typeface="Arial" pitchFamily="34" charset="0"/>
                <a:cs typeface="Arial" pitchFamily="34" charset="0"/>
              </a:rPr>
              <a:t>)</a:t>
            </a:r>
            <a:endParaRPr lang="en-US" sz="2000" i="1" dirty="0" smtClean="0">
              <a:latin typeface="Arial" pitchFamily="34" charset="0"/>
              <a:cs typeface="Arial" pitchFamily="34" charset="0"/>
            </a:endParaRPr>
          </a:p>
          <a:p>
            <a:pPr>
              <a:buNone/>
            </a:pPr>
            <a:endParaRPr lang="en-US" sz="2000" dirty="0">
              <a:latin typeface="Arial" pitchFamily="34" charset="0"/>
              <a:cs typeface="Arial" pitchFamily="34" charset="0"/>
            </a:endParaRPr>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whee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4348" y="1357298"/>
            <a:ext cx="7512077" cy="4586302"/>
          </a:xfrm>
        </p:spPr>
        <p:txBody>
          <a:bodyPr/>
          <a:lstStyle/>
          <a:p>
            <a:pPr algn="just">
              <a:buNone/>
            </a:pPr>
            <a:r>
              <a:rPr lang="mn-MN" dirty="0" smtClean="0"/>
              <a:t>3. </a:t>
            </a:r>
            <a:r>
              <a:rPr lang="mn-MN" dirty="0" smtClean="0">
                <a:latin typeface="Arial" pitchFamily="34" charset="0"/>
                <a:cs typeface="Arial" pitchFamily="34" charset="0"/>
              </a:rPr>
              <a:t>Гүйлгээг хийснийхээ дараа харилцагчаас мөнгөн хөрөнгө хасагдсан эсэхийг мэдэхийн тулд Дансны дэлгэрэнгүй лавлагааг заавал үздэг. Үүний тулд </a:t>
            </a:r>
            <a:r>
              <a:rPr lang="en-US" dirty="0" smtClean="0">
                <a:latin typeface="Arial" pitchFamily="34" charset="0"/>
                <a:cs typeface="Arial" pitchFamily="34" charset="0"/>
              </a:rPr>
              <a:t>(</a:t>
            </a:r>
            <a:r>
              <a:rPr lang="mn-MN" dirty="0" smtClean="0">
                <a:latin typeface="Arial" pitchFamily="34" charset="0"/>
                <a:cs typeface="Arial" pitchFamily="34" charset="0"/>
              </a:rPr>
              <a:t>Депозит</a:t>
            </a:r>
            <a:r>
              <a:rPr lang="en-US" dirty="0" smtClean="0">
                <a:latin typeface="Arial" pitchFamily="34" charset="0"/>
                <a:cs typeface="Arial" pitchFamily="34" charset="0"/>
              </a:rPr>
              <a:t>/</a:t>
            </a:r>
            <a:r>
              <a:rPr lang="mn-MN" dirty="0" smtClean="0">
                <a:latin typeface="Arial" pitchFamily="34" charset="0"/>
                <a:cs typeface="Arial" pitchFamily="34" charset="0"/>
              </a:rPr>
              <a:t>Данс</a:t>
            </a:r>
            <a:r>
              <a:rPr lang="en-US" dirty="0" smtClean="0">
                <a:latin typeface="Arial" pitchFamily="34" charset="0"/>
                <a:cs typeface="Arial" pitchFamily="34" charset="0"/>
              </a:rPr>
              <a:t>/</a:t>
            </a:r>
            <a:r>
              <a:rPr lang="mn-MN" dirty="0" smtClean="0">
                <a:latin typeface="Arial" pitchFamily="34" charset="0"/>
                <a:cs typeface="Arial" pitchFamily="34" charset="0"/>
              </a:rPr>
              <a:t>Дансны дэлгэрэнгүй лавлагаа</a:t>
            </a:r>
            <a:r>
              <a:rPr lang="en-US" dirty="0" smtClean="0">
                <a:latin typeface="Arial" pitchFamily="34" charset="0"/>
                <a:cs typeface="Arial" pitchFamily="34" charset="0"/>
              </a:rPr>
              <a:t>)</a:t>
            </a:r>
            <a:r>
              <a:rPr lang="mn-MN" dirty="0" smtClean="0">
                <a:latin typeface="Arial" pitchFamily="34" charset="0"/>
                <a:cs typeface="Arial" pitchFamily="34" charset="0"/>
              </a:rPr>
              <a:t> гэж ороод </a:t>
            </a:r>
          </a:p>
          <a:p>
            <a:pPr lvl="0" algn="just">
              <a:buFont typeface="Wingdings" pitchFamily="2" charset="2"/>
              <a:buChar char="Ø"/>
            </a:pPr>
            <a:r>
              <a:rPr lang="mn-MN" dirty="0" smtClean="0">
                <a:latin typeface="Arial" pitchFamily="34" charset="0"/>
                <a:cs typeface="Arial" pitchFamily="34" charset="0"/>
              </a:rPr>
              <a:t>Харилцагчийн нэр </a:t>
            </a:r>
            <a:endParaRPr lang="mn-MN" i="1" dirty="0" smtClean="0">
              <a:latin typeface="Arial" pitchFamily="34" charset="0"/>
              <a:cs typeface="Arial" pitchFamily="34" charset="0"/>
            </a:endParaRPr>
          </a:p>
          <a:p>
            <a:pPr lvl="0" algn="just">
              <a:buFont typeface="Wingdings" pitchFamily="2" charset="2"/>
              <a:buChar char="Ø"/>
            </a:pPr>
            <a:r>
              <a:rPr lang="mn-MN" dirty="0" smtClean="0">
                <a:latin typeface="Arial" pitchFamily="34" charset="0"/>
                <a:cs typeface="Arial" pitchFamily="34" charset="0"/>
              </a:rPr>
              <a:t>Дансны дугаар </a:t>
            </a:r>
            <a:endParaRPr lang="mn-MN" i="1" dirty="0" smtClean="0">
              <a:latin typeface="Arial" pitchFamily="34" charset="0"/>
              <a:cs typeface="Arial" pitchFamily="34" charset="0"/>
            </a:endParaRPr>
          </a:p>
          <a:p>
            <a:pPr lvl="0" algn="just">
              <a:buFont typeface="Wingdings" pitchFamily="2" charset="2"/>
              <a:buChar char="Ø"/>
            </a:pPr>
            <a:r>
              <a:rPr lang="mn-MN" dirty="0" smtClean="0">
                <a:latin typeface="Arial" pitchFamily="34" charset="0"/>
                <a:cs typeface="Arial" pitchFamily="34" charset="0"/>
              </a:rPr>
              <a:t>Гүйлгээний дүн </a:t>
            </a:r>
            <a:endParaRPr lang="mn-MN" i="1" dirty="0" smtClean="0">
              <a:latin typeface="Arial" pitchFamily="34" charset="0"/>
              <a:cs typeface="Arial" pitchFamily="34" charset="0"/>
            </a:endParaRPr>
          </a:p>
          <a:p>
            <a:pPr lvl="0" algn="just">
              <a:buFont typeface="Wingdings" pitchFamily="2" charset="2"/>
              <a:buChar char="Ø"/>
            </a:pPr>
            <a:r>
              <a:rPr lang="mn-MN" dirty="0" smtClean="0">
                <a:latin typeface="Arial" pitchFamily="34" charset="0"/>
                <a:cs typeface="Arial" pitchFamily="34" charset="0"/>
              </a:rPr>
              <a:t>Үлдэгдэл заавал тулгадаг.</a:t>
            </a:r>
            <a:endParaRPr lang="en-US" dirty="0">
              <a:latin typeface="Arial" pitchFamily="34" charset="0"/>
              <a:cs typeface="Arial" pitchFamily="34" charset="0"/>
            </a:endParaRPr>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wedg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910" y="1071546"/>
            <a:ext cx="7786742" cy="4872054"/>
          </a:xfrm>
        </p:spPr>
        <p:txBody>
          <a:bodyPr/>
          <a:lstStyle/>
          <a:p>
            <a:pPr algn="just">
              <a:buNone/>
            </a:pPr>
            <a:r>
              <a:rPr lang="mn-MN" sz="2000" dirty="0" smtClean="0">
                <a:latin typeface="Arial" pitchFamily="34" charset="0"/>
                <a:cs typeface="Arial" pitchFamily="34" charset="0"/>
              </a:rPr>
              <a:t>	4. Хасагдсан дүнгээр хадгаламжийн дэвтэрт хасалтын бичилт хийнэ. Үүний тулд </a:t>
            </a:r>
            <a:r>
              <a:rPr lang="en-US" sz="2000" dirty="0" smtClean="0">
                <a:latin typeface="Arial" pitchFamily="34" charset="0"/>
                <a:cs typeface="Arial" pitchFamily="34" charset="0"/>
              </a:rPr>
              <a:t>(</a:t>
            </a:r>
            <a:r>
              <a:rPr lang="mn-MN" sz="2000" dirty="0" smtClean="0">
                <a:latin typeface="Arial" pitchFamily="34" charset="0"/>
                <a:cs typeface="Arial" pitchFamily="34" charset="0"/>
              </a:rPr>
              <a:t>Депозит</a:t>
            </a:r>
            <a:r>
              <a:rPr lang="en-US" sz="2000" dirty="0" smtClean="0">
                <a:latin typeface="Arial" pitchFamily="34" charset="0"/>
                <a:cs typeface="Arial" pitchFamily="34" charset="0"/>
              </a:rPr>
              <a:t>/</a:t>
            </a:r>
            <a:r>
              <a:rPr lang="mn-MN" sz="2000" dirty="0" smtClean="0">
                <a:latin typeface="Arial" pitchFamily="34" charset="0"/>
                <a:cs typeface="Arial" pitchFamily="34" charset="0"/>
              </a:rPr>
              <a:t>Данс</a:t>
            </a:r>
            <a:r>
              <a:rPr lang="en-US" sz="2000" dirty="0" smtClean="0">
                <a:latin typeface="Arial" pitchFamily="34" charset="0"/>
                <a:cs typeface="Arial" pitchFamily="34" charset="0"/>
              </a:rPr>
              <a:t> /</a:t>
            </a:r>
            <a:r>
              <a:rPr lang="mn-MN" sz="2000" dirty="0" smtClean="0">
                <a:latin typeface="Arial" pitchFamily="34" charset="0"/>
                <a:cs typeface="Arial" pitchFamily="34" charset="0"/>
              </a:rPr>
              <a:t>Хадгаламжийн дэвтэрт хэвлэх</a:t>
            </a:r>
            <a:r>
              <a:rPr lang="en-US" sz="2000" dirty="0" smtClean="0">
                <a:latin typeface="Arial" pitchFamily="34" charset="0"/>
                <a:cs typeface="Arial" pitchFamily="34" charset="0"/>
              </a:rPr>
              <a:t>)</a:t>
            </a:r>
            <a:r>
              <a:rPr lang="mn-MN" sz="2000" dirty="0" smtClean="0">
                <a:latin typeface="Arial" pitchFamily="34" charset="0"/>
                <a:cs typeface="Arial" pitchFamily="34" charset="0"/>
              </a:rPr>
              <a:t> гэж ороод </a:t>
            </a:r>
            <a:endParaRPr lang="en-US" sz="2000" i="1" dirty="0" smtClean="0">
              <a:latin typeface="Arial" pitchFamily="34" charset="0"/>
              <a:cs typeface="Arial" pitchFamily="34" charset="0"/>
            </a:endParaRPr>
          </a:p>
          <a:p>
            <a:pPr lvl="0" algn="just"/>
            <a:r>
              <a:rPr lang="mn-MN" sz="2000" dirty="0" smtClean="0">
                <a:latin typeface="Arial" pitchFamily="34" charset="0"/>
                <a:cs typeface="Arial" pitchFamily="34" charset="0"/>
              </a:rPr>
              <a:t>Дансны дугаарыг оруулж өгнө</a:t>
            </a:r>
            <a:endParaRPr lang="en-US" sz="2000" i="1" dirty="0" smtClean="0">
              <a:latin typeface="Arial" pitchFamily="34" charset="0"/>
              <a:cs typeface="Arial" pitchFamily="34" charset="0"/>
            </a:endParaRPr>
          </a:p>
          <a:p>
            <a:pPr algn="just">
              <a:buNone/>
            </a:pPr>
            <a:r>
              <a:rPr lang="mn-MN" sz="2000" b="1" dirty="0" smtClean="0">
                <a:latin typeface="Arial" pitchFamily="34" charset="0"/>
                <a:cs typeface="Arial" pitchFamily="34" charset="0"/>
              </a:rPr>
              <a:t>          Хамгийн сүүлд хэвэлсэн:</a:t>
            </a:r>
            <a:endParaRPr lang="en-US" sz="2000" i="1" dirty="0" smtClean="0">
              <a:latin typeface="Arial" pitchFamily="34" charset="0"/>
              <a:cs typeface="Arial" pitchFamily="34" charset="0"/>
            </a:endParaRPr>
          </a:p>
          <a:p>
            <a:pPr lvl="0" algn="just"/>
            <a:r>
              <a:rPr lang="mn-MN" sz="2000" dirty="0" smtClean="0">
                <a:latin typeface="Arial" pitchFamily="34" charset="0"/>
                <a:cs typeface="Arial" pitchFamily="34" charset="0"/>
              </a:rPr>
              <a:t>Огноо</a:t>
            </a:r>
            <a:endParaRPr lang="en-US" sz="2000" i="1" dirty="0" smtClean="0">
              <a:latin typeface="Arial" pitchFamily="34" charset="0"/>
              <a:cs typeface="Arial" pitchFamily="34" charset="0"/>
            </a:endParaRPr>
          </a:p>
          <a:p>
            <a:pPr lvl="0" algn="just"/>
            <a:r>
              <a:rPr lang="mn-MN" sz="2000" dirty="0" smtClean="0">
                <a:latin typeface="Arial" pitchFamily="34" charset="0"/>
                <a:cs typeface="Arial" pitchFamily="34" charset="0"/>
              </a:rPr>
              <a:t>Журналын дугаар </a:t>
            </a:r>
            <a:endParaRPr lang="en-US" sz="2000" i="1" dirty="0" smtClean="0">
              <a:latin typeface="Arial" pitchFamily="34" charset="0"/>
              <a:cs typeface="Arial" pitchFamily="34" charset="0"/>
            </a:endParaRPr>
          </a:p>
          <a:p>
            <a:pPr lvl="0" algn="just"/>
            <a:r>
              <a:rPr lang="mn-MN" sz="2000" dirty="0" smtClean="0">
                <a:latin typeface="Arial" pitchFamily="34" charset="0"/>
                <a:cs typeface="Arial" pitchFamily="34" charset="0"/>
              </a:rPr>
              <a:t>Мөрийн дугаар </a:t>
            </a:r>
            <a:endParaRPr lang="en-US" sz="2000" i="1" dirty="0" smtClean="0">
              <a:latin typeface="Arial" pitchFamily="34" charset="0"/>
              <a:cs typeface="Arial" pitchFamily="34" charset="0"/>
            </a:endParaRPr>
          </a:p>
          <a:p>
            <a:pPr algn="just">
              <a:buNone/>
            </a:pPr>
            <a:r>
              <a:rPr lang="mn-MN" sz="2000" b="1" dirty="0" smtClean="0">
                <a:latin typeface="Arial" pitchFamily="34" charset="0"/>
                <a:cs typeface="Arial" pitchFamily="34" charset="0"/>
              </a:rPr>
              <a:t>	     Хэвлэх:</a:t>
            </a:r>
            <a:endParaRPr lang="en-US" sz="2000" i="1" dirty="0" smtClean="0">
              <a:latin typeface="Arial" pitchFamily="34" charset="0"/>
              <a:cs typeface="Arial" pitchFamily="34" charset="0"/>
            </a:endParaRPr>
          </a:p>
          <a:p>
            <a:pPr lvl="0" algn="just"/>
            <a:r>
              <a:rPr lang="mn-MN" sz="2000" dirty="0" smtClean="0">
                <a:latin typeface="Arial" pitchFamily="34" charset="0"/>
                <a:cs typeface="Arial" pitchFamily="34" charset="0"/>
              </a:rPr>
              <a:t>Хэвлэх хэлбэр </a:t>
            </a:r>
            <a:r>
              <a:rPr lang="en-US" sz="2000" dirty="0" smtClean="0">
                <a:latin typeface="Arial" pitchFamily="34" charset="0"/>
                <a:cs typeface="Arial" pitchFamily="34" charset="0"/>
              </a:rPr>
              <a:t>(</a:t>
            </a:r>
            <a:r>
              <a:rPr lang="mn-MN" sz="2000" dirty="0" smtClean="0">
                <a:latin typeface="Arial" pitchFamily="34" charset="0"/>
                <a:cs typeface="Arial" pitchFamily="34" charset="0"/>
              </a:rPr>
              <a:t>Гүйлгээ бүрийг тус тусад нь хэвлэхийг сонгоно</a:t>
            </a:r>
            <a:r>
              <a:rPr lang="en-US" sz="2000" dirty="0" smtClean="0">
                <a:latin typeface="Arial" pitchFamily="34" charset="0"/>
                <a:cs typeface="Arial" pitchFamily="34" charset="0"/>
              </a:rPr>
              <a:t>)</a:t>
            </a:r>
            <a:endParaRPr lang="en-US" sz="2000" i="1" dirty="0" smtClean="0">
              <a:latin typeface="Arial" pitchFamily="34" charset="0"/>
              <a:cs typeface="Arial" pitchFamily="34" charset="0"/>
            </a:endParaRPr>
          </a:p>
          <a:p>
            <a:pPr lvl="0" algn="just"/>
            <a:r>
              <a:rPr lang="mn-MN" sz="2000" dirty="0" smtClean="0">
                <a:latin typeface="Arial" pitchFamily="34" charset="0"/>
                <a:cs typeface="Arial" pitchFamily="34" charset="0"/>
              </a:rPr>
              <a:t>Принтер</a:t>
            </a:r>
            <a:r>
              <a:rPr lang="en-US" sz="2000" dirty="0" smtClean="0">
                <a:latin typeface="Arial" pitchFamily="34" charset="0"/>
                <a:cs typeface="Arial" pitchFamily="34" charset="0"/>
              </a:rPr>
              <a:t> (</a:t>
            </a:r>
            <a:r>
              <a:rPr lang="mn-MN" sz="2000" dirty="0" smtClean="0">
                <a:latin typeface="Arial" pitchFamily="34" charset="0"/>
                <a:cs typeface="Arial" pitchFamily="34" charset="0"/>
              </a:rPr>
              <a:t>хэвлэх машины замыг зааж өгнө</a:t>
            </a:r>
            <a:r>
              <a:rPr lang="en-US" sz="2000" dirty="0" smtClean="0">
                <a:latin typeface="Arial" pitchFamily="34" charset="0"/>
                <a:cs typeface="Arial" pitchFamily="34" charset="0"/>
              </a:rPr>
              <a:t>)</a:t>
            </a:r>
            <a:endParaRPr lang="en-US" sz="2000" i="1" dirty="0" smtClean="0">
              <a:latin typeface="Arial" pitchFamily="34" charset="0"/>
              <a:cs typeface="Arial" pitchFamily="34" charset="0"/>
            </a:endParaRPr>
          </a:p>
          <a:p>
            <a:pPr algn="just"/>
            <a:r>
              <a:rPr lang="mn-MN" sz="2000" dirty="0" smtClean="0">
                <a:latin typeface="Arial" pitchFamily="34" charset="0"/>
                <a:cs typeface="Arial" pitchFamily="34" charset="0"/>
              </a:rPr>
              <a:t>Формат </a:t>
            </a:r>
            <a:r>
              <a:rPr lang="en-US" sz="2000" dirty="0" smtClean="0">
                <a:latin typeface="Arial" pitchFamily="34" charset="0"/>
                <a:cs typeface="Arial" pitchFamily="34" charset="0"/>
              </a:rPr>
              <a:t>(</a:t>
            </a:r>
            <a:r>
              <a:rPr lang="mn-MN" sz="2000" dirty="0" smtClean="0">
                <a:latin typeface="Arial" pitchFamily="34" charset="0"/>
                <a:cs typeface="Arial" pitchFamily="34" charset="0"/>
              </a:rPr>
              <a:t> Тухайн гүйлгээ хэвлэх хадгаламжийн дэвтрийн загварыг сонгох </a:t>
            </a:r>
            <a:r>
              <a:rPr lang="en-US" sz="2000" dirty="0" smtClean="0">
                <a:latin typeface="Arial" pitchFamily="34" charset="0"/>
                <a:cs typeface="Arial" pitchFamily="34" charset="0"/>
              </a:rPr>
              <a:t>)</a:t>
            </a:r>
            <a:r>
              <a:rPr lang="mn-MN" sz="2000" dirty="0" smtClean="0">
                <a:latin typeface="Arial" pitchFamily="34" charset="0"/>
                <a:cs typeface="Arial" pitchFamily="34" charset="0"/>
              </a:rPr>
              <a:t> </a:t>
            </a:r>
            <a:endParaRPr lang="en-US" sz="2000" dirty="0">
              <a:latin typeface="Arial" pitchFamily="34" charset="0"/>
              <a:cs typeface="Arial" pitchFamily="34" charset="0"/>
            </a:endParaRPr>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cove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5852" y="1000108"/>
            <a:ext cx="6943748" cy="857256"/>
          </a:xfrm>
        </p:spPr>
        <p:txBody>
          <a:bodyPr/>
          <a:lstStyle/>
          <a:p>
            <a:r>
              <a:rPr lang="mn-MN" dirty="0" smtClean="0"/>
              <a:t>Бэлэн мөнгөний зарлагын баримт</a:t>
            </a:r>
            <a:endParaRPr lang="en-US" dirty="0"/>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pic>
        <p:nvPicPr>
          <p:cNvPr id="6" name="Content Placeholder 5"/>
          <p:cNvPicPr>
            <a:picLocks noGrp="1"/>
          </p:cNvPicPr>
          <p:nvPr>
            <p:ph idx="1"/>
          </p:nvPr>
        </p:nvPicPr>
        <p:blipFill>
          <a:blip r:embed="rId3" cstate="print"/>
          <a:srcRect/>
          <a:stretch>
            <a:fillRect/>
          </a:stretch>
        </p:blipFill>
        <p:spPr bwMode="auto">
          <a:xfrm>
            <a:off x="642910" y="1928802"/>
            <a:ext cx="7786742" cy="3929090"/>
          </a:xfrm>
          <a:prstGeom prst="rect">
            <a:avLst/>
          </a:prstGeom>
          <a:noFill/>
          <a:ln w="9525">
            <a:noFill/>
            <a:miter lim="800000"/>
            <a:headEnd/>
            <a:tailEnd/>
          </a:ln>
        </p:spPr>
      </p:pic>
    </p:spTree>
  </p:cSld>
  <p:clrMapOvr>
    <a:masterClrMapping/>
  </p:clrMapOvr>
  <p:transition>
    <p:push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488" y="785794"/>
            <a:ext cx="5372112" cy="714380"/>
          </a:xfrm>
        </p:spPr>
        <p:txBody>
          <a:bodyPr/>
          <a:lstStyle/>
          <a:p>
            <a:pPr algn="ctr"/>
            <a:r>
              <a:rPr lang="mn-MN" sz="2200" dirty="0" smtClean="0">
                <a:latin typeface="Arial" pitchFamily="34" charset="0"/>
                <a:cs typeface="Arial" pitchFamily="34" charset="0"/>
              </a:rPr>
              <a:t>Зээлийн эдийн засагчийн зээл олгох үйл ажиллагаа</a:t>
            </a:r>
            <a:endParaRPr lang="en-US" sz="2200" dirty="0">
              <a:latin typeface="Arial" pitchFamily="34" charset="0"/>
              <a:cs typeface="Arial" pitchFamily="34" charset="0"/>
            </a:endParaRPr>
          </a:p>
        </p:txBody>
      </p:sp>
      <p:sp>
        <p:nvSpPr>
          <p:cNvPr id="3" name="Content Placeholder 2"/>
          <p:cNvSpPr>
            <a:spLocks noGrp="1"/>
          </p:cNvSpPr>
          <p:nvPr>
            <p:ph idx="1"/>
          </p:nvPr>
        </p:nvSpPr>
        <p:spPr>
          <a:xfrm>
            <a:off x="571472" y="1571612"/>
            <a:ext cx="7858180" cy="4371988"/>
          </a:xfrm>
        </p:spPr>
        <p:txBody>
          <a:bodyPr/>
          <a:lstStyle/>
          <a:p>
            <a:pPr algn="just">
              <a:buNone/>
            </a:pPr>
            <a:r>
              <a:rPr lang="mn-MN" sz="2000" b="1" dirty="0" smtClean="0">
                <a:latin typeface="Arial" pitchFamily="34" charset="0"/>
                <a:cs typeface="Arial" pitchFamily="34" charset="0"/>
              </a:rPr>
              <a:t>1. Зээлийн хүсэлт хүлээн авах </a:t>
            </a:r>
          </a:p>
          <a:p>
            <a:pPr algn="just">
              <a:buFont typeface="Wingdings" pitchFamily="2" charset="2"/>
              <a:buChar char="Ø"/>
            </a:pPr>
            <a:r>
              <a:rPr lang="mn-MN" sz="2000" dirty="0" smtClean="0">
                <a:latin typeface="Arial" pitchFamily="34" charset="0"/>
                <a:cs typeface="Arial" pitchFamily="34" charset="0"/>
              </a:rPr>
              <a:t>Харилцагчтай хийх анхны уулзалтаар зээлийн ажилтан “Зээлийн хүсэлт”-ийг хүлээн авна.  </a:t>
            </a:r>
            <a:endParaRPr lang="en-US" sz="2000" dirty="0" smtClean="0">
              <a:latin typeface="Arial" pitchFamily="34" charset="0"/>
              <a:cs typeface="Arial" pitchFamily="34" charset="0"/>
            </a:endParaRPr>
          </a:p>
          <a:p>
            <a:pPr algn="just">
              <a:buFont typeface="Wingdings" pitchFamily="2" charset="2"/>
              <a:buChar char="Ø"/>
            </a:pPr>
            <a:r>
              <a:rPr lang="mn-MN" sz="2000" dirty="0" smtClean="0">
                <a:latin typeface="Arial" pitchFamily="34" charset="0"/>
                <a:cs typeface="Arial" pitchFamily="34" charset="0"/>
              </a:rPr>
              <a:t> Зээлийн ажилтнууд нь зээлийн хүсэлтийг хүлээн авснаас хойш ажлын 1 өдрийн дотор зээлийн программын өргөдөл бүртгэх хэсэгт бүрэн, үнэн зөв бүртгэнэ. </a:t>
            </a:r>
            <a:endParaRPr lang="en-US" sz="2000" dirty="0" smtClean="0">
              <a:latin typeface="Arial" pitchFamily="34" charset="0"/>
              <a:cs typeface="Arial" pitchFamily="34" charset="0"/>
            </a:endParaRPr>
          </a:p>
          <a:p>
            <a:pPr marL="457200" indent="-457200" algn="just">
              <a:buAutoNum type="arabicPeriod" startAt="2"/>
            </a:pPr>
            <a:r>
              <a:rPr lang="mn-MN" sz="2000" b="1" dirty="0" smtClean="0">
                <a:latin typeface="Arial" pitchFamily="34" charset="0"/>
                <a:cs typeface="Arial" pitchFamily="34" charset="0"/>
              </a:rPr>
              <a:t>Зээлийн материал бүрдүүлэх, мэдээлэл цуглуулах</a:t>
            </a:r>
            <a:endParaRPr lang="en-US" sz="2000" b="1" dirty="0" smtClean="0">
              <a:latin typeface="Arial" pitchFamily="34" charset="0"/>
              <a:cs typeface="Arial" pitchFamily="34" charset="0"/>
            </a:endParaRPr>
          </a:p>
          <a:p>
            <a:pPr algn="just">
              <a:buFont typeface="Wingdings" pitchFamily="2" charset="2"/>
              <a:buChar char="Ø"/>
            </a:pPr>
            <a:r>
              <a:rPr lang="mn-MN" sz="2000" dirty="0" smtClean="0">
                <a:latin typeface="Arial" pitchFamily="34" charset="0"/>
                <a:cs typeface="Arial" pitchFamily="34" charset="0"/>
              </a:rPr>
              <a:t>Зээлийн судалгаанд  шаардлагатай бүрдүүлэх материалын жагсаалтыг харилцагчид сайтар</a:t>
            </a:r>
            <a:r>
              <a:rPr lang="en-US" sz="2000" dirty="0" smtClean="0">
                <a:latin typeface="Arial" pitchFamily="34" charset="0"/>
                <a:cs typeface="Arial" pitchFamily="34" charset="0"/>
              </a:rPr>
              <a:t> </a:t>
            </a:r>
            <a:r>
              <a:rPr lang="mn-MN" sz="2000" dirty="0" smtClean="0">
                <a:latin typeface="Arial" pitchFamily="34" charset="0"/>
                <a:cs typeface="Arial" pitchFamily="34" charset="0"/>
              </a:rPr>
              <a:t>тайлбарлан өгнө. </a:t>
            </a:r>
            <a:endParaRPr lang="en-US" sz="2000" dirty="0" smtClean="0">
              <a:latin typeface="Arial" pitchFamily="34" charset="0"/>
              <a:cs typeface="Arial" pitchFamily="34" charset="0"/>
            </a:endParaRPr>
          </a:p>
          <a:p>
            <a:pPr algn="just">
              <a:buFont typeface="Wingdings" pitchFamily="2" charset="2"/>
              <a:buChar char="Ø"/>
            </a:pPr>
            <a:r>
              <a:rPr lang="mn-MN" sz="2000" dirty="0" smtClean="0">
                <a:latin typeface="Arial" pitchFamily="34" charset="0"/>
                <a:cs typeface="Arial" pitchFamily="34" charset="0"/>
              </a:rPr>
              <a:t>Харилцагчийн талаар гуравдагч этгээд болон бусад эх сурвалжаас мэдээлэл цуглуулах замаар зээлийн судалгаа шинжилгээнд шаардлагатай үнэн зөв мэдээллийг олж авна. </a:t>
            </a:r>
            <a:endParaRPr lang="en-US" sz="2000" dirty="0">
              <a:latin typeface="Arial" pitchFamily="34" charset="0"/>
              <a:cs typeface="Arial" pitchFamily="34" charset="0"/>
            </a:endParaRPr>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pull dir="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910" y="1214422"/>
            <a:ext cx="7858180" cy="4857784"/>
          </a:xfrm>
        </p:spPr>
        <p:txBody>
          <a:bodyPr/>
          <a:lstStyle/>
          <a:p>
            <a:pPr algn="just">
              <a:buFont typeface="Wingdings" pitchFamily="2" charset="2"/>
              <a:buChar char="Ø"/>
            </a:pPr>
            <a:r>
              <a:rPr lang="mn-MN" sz="2000" dirty="0" smtClean="0">
                <a:latin typeface="Arial" pitchFamily="34" charset="0"/>
                <a:cs typeface="Arial" pitchFamily="34" charset="0"/>
              </a:rPr>
              <a:t>Дараах эх сурвалжаас зээл хүсэгч хамтран зээлдэгч, батлан даагч болон бусад холбоотой хуулийн</a:t>
            </a:r>
            <a:r>
              <a:rPr lang="en-US" sz="2000" dirty="0" smtClean="0">
                <a:latin typeface="Arial" pitchFamily="34" charset="0"/>
                <a:cs typeface="Arial" pitchFamily="34" charset="0"/>
              </a:rPr>
              <a:t> </a:t>
            </a:r>
            <a:r>
              <a:rPr lang="mn-MN" sz="2000" dirty="0" smtClean="0">
                <a:latin typeface="Arial" pitchFamily="34" charset="0"/>
                <a:cs typeface="Arial" pitchFamily="34" charset="0"/>
              </a:rPr>
              <a:t>этгээдийн талаар лавлагаа, мэдээлэл авна. </a:t>
            </a:r>
          </a:p>
          <a:p>
            <a:pPr algn="just">
              <a:buNone/>
            </a:pPr>
            <a:r>
              <a:rPr lang="en-US" sz="2000" dirty="0" smtClean="0">
                <a:latin typeface="Arial" pitchFamily="34" charset="0"/>
                <a:cs typeface="Arial" pitchFamily="34" charset="0"/>
              </a:rPr>
              <a:t>      a/ </a:t>
            </a:r>
            <a:r>
              <a:rPr lang="mn-MN" sz="2000" dirty="0" smtClean="0">
                <a:latin typeface="Arial" pitchFamily="34" charset="0"/>
                <a:cs typeface="Arial" pitchFamily="34" charset="0"/>
              </a:rPr>
              <a:t>Монгол банкны мэдээллийн сангийн лавлагаа </a:t>
            </a:r>
            <a:endParaRPr lang="en-US" sz="2000" dirty="0" smtClean="0">
              <a:latin typeface="Arial" pitchFamily="34" charset="0"/>
              <a:cs typeface="Arial" pitchFamily="34" charset="0"/>
            </a:endParaRPr>
          </a:p>
          <a:p>
            <a:pPr algn="just">
              <a:buNone/>
            </a:pPr>
            <a:r>
              <a:rPr lang="en-US" sz="2000" dirty="0" smtClean="0">
                <a:latin typeface="Arial" pitchFamily="34" charset="0"/>
                <a:cs typeface="Arial" pitchFamily="34" charset="0"/>
              </a:rPr>
              <a:t>      </a:t>
            </a:r>
            <a:r>
              <a:rPr lang="mn-MN" sz="2000" dirty="0" smtClean="0">
                <a:latin typeface="Arial" pitchFamily="34" charset="0"/>
                <a:cs typeface="Arial" pitchFamily="34" charset="0"/>
              </a:rPr>
              <a:t>б/ Грейп программаас банкны системийн хэмжээнд мэдээлэл авах, </a:t>
            </a:r>
            <a:endParaRPr lang="en-US" sz="2000" dirty="0" smtClean="0">
              <a:latin typeface="Arial" pitchFamily="34" charset="0"/>
              <a:cs typeface="Arial" pitchFamily="34" charset="0"/>
            </a:endParaRPr>
          </a:p>
          <a:p>
            <a:pPr algn="just">
              <a:buNone/>
            </a:pPr>
            <a:r>
              <a:rPr lang="en-US" sz="2000" dirty="0" smtClean="0">
                <a:latin typeface="Arial" pitchFamily="34" charset="0"/>
                <a:cs typeface="Arial" pitchFamily="34" charset="0"/>
              </a:rPr>
              <a:t>      </a:t>
            </a:r>
            <a:r>
              <a:rPr lang="mn-MN" sz="2000" dirty="0" smtClean="0">
                <a:latin typeface="Arial" pitchFamily="34" charset="0"/>
                <a:cs typeface="Arial" pitchFamily="34" charset="0"/>
              </a:rPr>
              <a:t>в/ Бусад банк санхүүгийн байгууллагаас тойрох хуудасаар мэдээлэл авах/орон нутагт/</a:t>
            </a:r>
            <a:endParaRPr lang="en-US" sz="2000" dirty="0" smtClean="0">
              <a:latin typeface="Arial" pitchFamily="34" charset="0"/>
              <a:cs typeface="Arial" pitchFamily="34" charset="0"/>
            </a:endParaRPr>
          </a:p>
          <a:p>
            <a:pPr algn="just">
              <a:buNone/>
            </a:pPr>
            <a:r>
              <a:rPr lang="mn-MN" sz="2000" b="1" dirty="0" smtClean="0">
                <a:latin typeface="Arial" pitchFamily="34" charset="0"/>
                <a:cs typeface="Arial" pitchFamily="34" charset="0"/>
              </a:rPr>
              <a:t>3. Газар дээрхи  судалгаа хийх </a:t>
            </a:r>
          </a:p>
          <a:p>
            <a:pPr algn="just">
              <a:buFont typeface="Wingdings" pitchFamily="2" charset="2"/>
              <a:buChar char="Ø"/>
            </a:pPr>
            <a:r>
              <a:rPr lang="mn-MN" sz="2000" dirty="0" smtClean="0">
                <a:latin typeface="Arial" pitchFamily="34" charset="0"/>
                <a:cs typeface="Arial" pitchFamily="34" charset="0"/>
              </a:rPr>
              <a:t>Зээл хүсэгчийн бизнесийн үйл ажиллагаа, барьцаанд тавих хөрөнгийг газар дээр нь очиж судална.   </a:t>
            </a:r>
          </a:p>
          <a:p>
            <a:pPr algn="just">
              <a:buFont typeface="Wingdings" pitchFamily="2" charset="2"/>
              <a:buChar char="Ø"/>
            </a:pPr>
            <a:r>
              <a:rPr lang="mn-MN" sz="2000" dirty="0" smtClean="0">
                <a:latin typeface="Arial" pitchFamily="34" charset="0"/>
                <a:cs typeface="Arial" pitchFamily="34" charset="0"/>
              </a:rPr>
              <a:t>Харилцагчийн санхүүгийн тайлан болон бизнес төлөвлөгөөнд тусгагдсан мэдээллийг нягтлана. </a:t>
            </a:r>
            <a:endParaRPr lang="en-US" sz="2000" dirty="0">
              <a:latin typeface="Arial" pitchFamily="34" charset="0"/>
              <a:cs typeface="Arial" pitchFamily="34" charset="0"/>
            </a:endParaRPr>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blinds/>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910" y="1214422"/>
            <a:ext cx="7786742" cy="4786346"/>
          </a:xfrm>
        </p:spPr>
        <p:txBody>
          <a:bodyPr/>
          <a:lstStyle/>
          <a:p>
            <a:pPr algn="just">
              <a:buFont typeface="Wingdings" pitchFamily="2" charset="2"/>
              <a:buChar char="Ø"/>
            </a:pPr>
            <a:r>
              <a:rPr lang="mn-MN" sz="2000" dirty="0" smtClean="0">
                <a:latin typeface="Arial" pitchFamily="34" charset="0"/>
                <a:cs typeface="Arial" pitchFamily="34" charset="0"/>
              </a:rPr>
              <a:t>Шаардлагатай нэмэлт мэдээллийг олж авах, бизнесийн үйл ажиллагаа, түүний удирдлага, ажилтнуудын байдал,  онцлог, давуу сул талыг харах,  </a:t>
            </a:r>
          </a:p>
          <a:p>
            <a:pPr algn="just">
              <a:buFont typeface="Wingdings" pitchFamily="2" charset="2"/>
              <a:buChar char="Ø"/>
            </a:pPr>
            <a:r>
              <a:rPr lang="mn-MN" sz="2000" dirty="0" smtClean="0">
                <a:latin typeface="Arial" pitchFamily="34" charset="0"/>
                <a:cs typeface="Arial" pitchFamily="34" charset="0"/>
              </a:rPr>
              <a:t>Барьцаа хөрөнгийн шинж байдал, байрлал, зах зээл дээр борлогдох боломжтой эсэх, барьцаа хөрөнгийг гэрчилгээтэй тохирч буй эсэх, өмчлөл нь үнэн зөв эсэхийн тус тус нягтлан фото зургаар баталгаажуулна.</a:t>
            </a:r>
          </a:p>
          <a:p>
            <a:pPr algn="just">
              <a:buFont typeface="Wingdings" pitchFamily="2" charset="2"/>
              <a:buChar char="Ø"/>
            </a:pPr>
            <a:r>
              <a:rPr lang="mn-MN" sz="2000" dirty="0" smtClean="0">
                <a:latin typeface="Arial" pitchFamily="34" charset="0"/>
                <a:cs typeface="Arial" pitchFamily="34" charset="0"/>
              </a:rPr>
              <a:t>Уулзалтын үр дүнд олж авсан мэдээллийг тэмдэглэж, хувийн хэрэгт  хавсаргана</a:t>
            </a:r>
          </a:p>
          <a:p>
            <a:pPr algn="just">
              <a:buNone/>
            </a:pPr>
            <a:r>
              <a:rPr lang="mn-MN" sz="2000" b="1" dirty="0" smtClean="0">
                <a:latin typeface="Arial" pitchFamily="34" charset="0"/>
                <a:cs typeface="Arial" pitchFamily="34" charset="0"/>
              </a:rPr>
              <a:t>4. Зээлийн судалгаа шинжилгээ хийх </a:t>
            </a:r>
          </a:p>
          <a:p>
            <a:pPr algn="just">
              <a:buFont typeface="Wingdings" pitchFamily="2" charset="2"/>
              <a:buChar char="Ø"/>
            </a:pPr>
            <a:r>
              <a:rPr lang="mn-MN" sz="2000" b="1" dirty="0" smtClean="0">
                <a:latin typeface="Arial" pitchFamily="34" charset="0"/>
                <a:cs typeface="Arial" pitchFamily="34" charset="0"/>
              </a:rPr>
              <a:t> </a:t>
            </a:r>
            <a:r>
              <a:rPr lang="mn-MN" sz="2000" dirty="0" smtClean="0">
                <a:latin typeface="Arial" pitchFamily="34" charset="0"/>
                <a:cs typeface="Arial" pitchFamily="34" charset="0"/>
              </a:rPr>
              <a:t>Зээлийн бүтээгдэхүүн, үйлчилгээ тус бүрийн журамд заасны     дагуу стандарт маягтыг ашиглан зээлийн судалгаа, шинжилгээг хийнэ. </a:t>
            </a:r>
            <a:endParaRPr lang="en-US" sz="2000" dirty="0">
              <a:latin typeface="Arial" pitchFamily="34" charset="0"/>
              <a:cs typeface="Arial" pitchFamily="34" charset="0"/>
            </a:endParaRPr>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blinds dir="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910" y="1142984"/>
            <a:ext cx="7786742" cy="4857784"/>
          </a:xfrm>
        </p:spPr>
        <p:txBody>
          <a:bodyPr/>
          <a:lstStyle/>
          <a:p>
            <a:pPr algn="just">
              <a:buFont typeface="Wingdings" pitchFamily="2" charset="2"/>
              <a:buChar char="Ø"/>
            </a:pPr>
            <a:r>
              <a:rPr lang="mn-MN" sz="2000" dirty="0" smtClean="0">
                <a:latin typeface="Arial" pitchFamily="34" charset="0"/>
                <a:cs typeface="Arial" pitchFamily="34" charset="0"/>
              </a:rPr>
              <a:t>Зээлийн судалгаа шинжилгээг хийхдээ бизнесийн онцлог, эдийн засгийн нөхцөл байдалтай уялдуулан зээл хүсэгчийн мөнгөн урсгал, санхүүгийн шинжилгээг бодитой хийнэ.   </a:t>
            </a:r>
          </a:p>
          <a:p>
            <a:pPr algn="just">
              <a:buFont typeface="Wingdings" pitchFamily="2" charset="2"/>
              <a:buChar char="Ø"/>
            </a:pPr>
            <a:r>
              <a:rPr lang="mn-MN" sz="2000" dirty="0" smtClean="0">
                <a:latin typeface="Arial" pitchFamily="34" charset="0"/>
                <a:cs typeface="Arial" pitchFamily="34" charset="0"/>
              </a:rPr>
              <a:t> Зээлийн эргэн төлөх хуваарийг хийхдээ зээлийн хүүг сар бүр төлүүлэх бөгөөд үндсэн зээлийн төлбөрийг мөнгөн урсгалтай нь уялдуулан хийж болох ба сар бүр тэнцүү төлүүлэхийг эрмэлзэнэ.</a:t>
            </a:r>
          </a:p>
          <a:p>
            <a:pPr algn="just">
              <a:buNone/>
            </a:pPr>
            <a:r>
              <a:rPr lang="mn-MN" sz="2000" dirty="0" smtClean="0">
                <a:latin typeface="Arial" pitchFamily="34" charset="0"/>
                <a:cs typeface="Arial" pitchFamily="34" charset="0"/>
              </a:rPr>
              <a:t>            </a:t>
            </a:r>
            <a:r>
              <a:rPr lang="mn-MN" sz="2000" u="sng" dirty="0" smtClean="0">
                <a:latin typeface="Arial" pitchFamily="34" charset="0"/>
                <a:cs typeface="Arial" pitchFamily="34" charset="0"/>
              </a:rPr>
              <a:t>Тухайлбал </a:t>
            </a:r>
          </a:p>
          <a:p>
            <a:pPr algn="just">
              <a:buNone/>
            </a:pPr>
            <a:r>
              <a:rPr lang="mn-MN" sz="2000" b="1" dirty="0" smtClean="0">
                <a:latin typeface="Arial" pitchFamily="34" charset="0"/>
                <a:cs typeface="Arial" pitchFamily="34" charset="0"/>
              </a:rPr>
              <a:t>     Зээлийн өгөгдөл:</a:t>
            </a:r>
            <a:r>
              <a:rPr lang="mn-MN" sz="2000" dirty="0" smtClean="0">
                <a:latin typeface="Arial" pitchFamily="34" charset="0"/>
                <a:cs typeface="Arial" pitchFamily="34" charset="0"/>
              </a:rPr>
              <a:t> Зээлийн хэмжээ </a:t>
            </a:r>
            <a:r>
              <a:rPr lang="mn-MN" sz="2000" b="1" dirty="0" smtClean="0">
                <a:latin typeface="Arial" pitchFamily="34" charset="0"/>
                <a:cs typeface="Arial" pitchFamily="34" charset="0"/>
              </a:rPr>
              <a:t> 2 000 000₮,</a:t>
            </a:r>
            <a:r>
              <a:rPr lang="mn-MN" sz="2000" dirty="0" smtClean="0">
                <a:latin typeface="Arial" pitchFamily="34" charset="0"/>
                <a:cs typeface="Arial" pitchFamily="34" charset="0"/>
              </a:rPr>
              <a:t>Зээлийн хүү (жилээр) </a:t>
            </a:r>
            <a:r>
              <a:rPr lang="mn-MN" sz="2000" b="1" dirty="0" smtClean="0">
                <a:latin typeface="Arial" pitchFamily="34" charset="0"/>
                <a:cs typeface="Arial" pitchFamily="34" charset="0"/>
              </a:rPr>
              <a:t>25,20%,</a:t>
            </a:r>
            <a:r>
              <a:rPr lang="mn-MN" sz="2000" dirty="0" smtClean="0">
                <a:latin typeface="Arial" pitchFamily="34" charset="0"/>
                <a:cs typeface="Arial" pitchFamily="34" charset="0"/>
              </a:rPr>
              <a:t>Зээлийн хугацаа (жил) </a:t>
            </a:r>
            <a:r>
              <a:rPr lang="mn-MN" sz="2000" b="1" dirty="0" smtClean="0">
                <a:latin typeface="Arial" pitchFamily="34" charset="0"/>
                <a:cs typeface="Arial" pitchFamily="34" charset="0"/>
              </a:rPr>
              <a:t>1,</a:t>
            </a:r>
            <a:r>
              <a:rPr lang="mn-MN" sz="2000" dirty="0" smtClean="0">
                <a:latin typeface="Arial" pitchFamily="34" charset="0"/>
                <a:cs typeface="Arial" pitchFamily="34" charset="0"/>
              </a:rPr>
              <a:t> Жил бүрийн төлөлтийн тоо </a:t>
            </a:r>
            <a:r>
              <a:rPr lang="mn-MN" sz="2000" b="1" dirty="0" smtClean="0">
                <a:latin typeface="Arial" pitchFamily="34" charset="0"/>
                <a:cs typeface="Arial" pitchFamily="34" charset="0"/>
              </a:rPr>
              <a:t>12, </a:t>
            </a:r>
            <a:r>
              <a:rPr lang="mn-MN" sz="2000" dirty="0" smtClean="0">
                <a:latin typeface="Arial" pitchFamily="34" charset="0"/>
                <a:cs typeface="Arial" pitchFamily="34" charset="0"/>
              </a:rPr>
              <a:t>Зээл олгосон өдөр </a:t>
            </a:r>
            <a:r>
              <a:rPr lang="mn-MN" sz="2000" b="1" dirty="0" smtClean="0">
                <a:latin typeface="Arial" pitchFamily="34" charset="0"/>
                <a:cs typeface="Arial" pitchFamily="34" charset="0"/>
              </a:rPr>
              <a:t>11.02.12</a:t>
            </a:r>
            <a:r>
              <a:rPr lang="mn-MN" sz="2000" dirty="0" smtClean="0">
                <a:latin typeface="Arial" pitchFamily="34" charset="0"/>
                <a:cs typeface="Arial" pitchFamily="34" charset="0"/>
              </a:rPr>
              <a:t> ,Тэнцүү төлбөр </a:t>
            </a:r>
            <a:r>
              <a:rPr lang="mn-MN" sz="2000" b="1" dirty="0" smtClean="0">
                <a:latin typeface="Arial" pitchFamily="34" charset="0"/>
                <a:cs typeface="Arial" pitchFamily="34" charset="0"/>
              </a:rPr>
              <a:t> 190 283₮, </a:t>
            </a:r>
            <a:r>
              <a:rPr lang="mn-MN" sz="2000" dirty="0" smtClean="0">
                <a:latin typeface="Arial" pitchFamily="34" charset="0"/>
                <a:cs typeface="Arial" pitchFamily="34" charset="0"/>
              </a:rPr>
              <a:t>Зээл төлөлтийн тоо </a:t>
            </a:r>
            <a:r>
              <a:rPr lang="mn-MN" sz="2000" b="1" dirty="0" smtClean="0">
                <a:latin typeface="Arial" pitchFamily="34" charset="0"/>
                <a:cs typeface="Arial" pitchFamily="34" charset="0"/>
              </a:rPr>
              <a:t>12,</a:t>
            </a:r>
            <a:r>
              <a:rPr lang="mn-MN" sz="2000" dirty="0" smtClean="0">
                <a:latin typeface="Arial" pitchFamily="34" charset="0"/>
                <a:cs typeface="Arial" pitchFamily="34" charset="0"/>
              </a:rPr>
              <a:t> Одоо идэвхитэй байгаа тоо </a:t>
            </a:r>
            <a:r>
              <a:rPr lang="mn-MN" sz="2000" b="1" dirty="0" smtClean="0">
                <a:latin typeface="Arial" pitchFamily="34" charset="0"/>
                <a:cs typeface="Arial" pitchFamily="34" charset="0"/>
              </a:rPr>
              <a:t>12,</a:t>
            </a:r>
            <a:r>
              <a:rPr lang="mn-MN" sz="2000" dirty="0" smtClean="0">
                <a:latin typeface="Arial" pitchFamily="34" charset="0"/>
                <a:cs typeface="Arial" pitchFamily="34" charset="0"/>
              </a:rPr>
              <a:t> Зээлийн хүү </a:t>
            </a:r>
            <a:r>
              <a:rPr lang="mn-MN" sz="2000" b="1" dirty="0" smtClean="0">
                <a:latin typeface="Arial" pitchFamily="34" charset="0"/>
                <a:cs typeface="Arial" pitchFamily="34" charset="0"/>
              </a:rPr>
              <a:t>283390,84, </a:t>
            </a:r>
            <a:r>
              <a:rPr lang="mn-MN" sz="2000" dirty="0" smtClean="0">
                <a:latin typeface="Arial" pitchFamily="34" charset="0"/>
                <a:cs typeface="Arial" pitchFamily="34" charset="0"/>
              </a:rPr>
              <a:t>Нийт хүү </a:t>
            </a:r>
            <a:r>
              <a:rPr lang="mn-MN" sz="2000" b="1" dirty="0" smtClean="0">
                <a:latin typeface="Arial" pitchFamily="34" charset="0"/>
                <a:cs typeface="Arial" pitchFamily="34" charset="0"/>
              </a:rPr>
              <a:t>14,17%,</a:t>
            </a:r>
            <a:r>
              <a:rPr lang="mn-MN" sz="2000" dirty="0" smtClean="0">
                <a:latin typeface="Arial" pitchFamily="34" charset="0"/>
                <a:cs typeface="Arial" pitchFamily="34" charset="0"/>
              </a:rPr>
              <a:t> </a:t>
            </a:r>
            <a:r>
              <a:rPr lang="mn-MN" sz="2000" b="1" dirty="0" smtClean="0">
                <a:latin typeface="Arial" pitchFamily="34" charset="0"/>
                <a:cs typeface="Arial" pitchFamily="34" charset="0"/>
              </a:rPr>
              <a:t> </a:t>
            </a:r>
            <a:r>
              <a:rPr lang="mn-MN" sz="2000" dirty="0" smtClean="0">
                <a:latin typeface="Arial" pitchFamily="34" charset="0"/>
                <a:cs typeface="Arial" pitchFamily="34" charset="0"/>
              </a:rPr>
              <a:t>Нийт эргэн төлөх </a:t>
            </a:r>
            <a:r>
              <a:rPr lang="mn-MN" sz="2000" b="1" dirty="0" smtClean="0">
                <a:latin typeface="Arial" pitchFamily="34" charset="0"/>
                <a:cs typeface="Arial" pitchFamily="34" charset="0"/>
              </a:rPr>
              <a:t>2283390,84</a:t>
            </a:r>
            <a:endParaRPr lang="en-US" sz="2000" u="sng" dirty="0">
              <a:latin typeface="Arial" pitchFamily="34" charset="0"/>
              <a:cs typeface="Arial" pitchFamily="34" charset="0"/>
            </a:endParaRPr>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checke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graphicFrame>
        <p:nvGraphicFramePr>
          <p:cNvPr id="5" name="Table 4"/>
          <p:cNvGraphicFramePr>
            <a:graphicFrameLocks noGrp="1"/>
          </p:cNvGraphicFramePr>
          <p:nvPr/>
        </p:nvGraphicFramePr>
        <p:xfrm>
          <a:off x="642909" y="857231"/>
          <a:ext cx="7929619" cy="5267722"/>
        </p:xfrm>
        <a:graphic>
          <a:graphicData uri="http://schemas.openxmlformats.org/drawingml/2006/table">
            <a:tbl>
              <a:tblPr/>
              <a:tblGrid>
                <a:gridCol w="953199"/>
                <a:gridCol w="1404256"/>
                <a:gridCol w="1143008"/>
                <a:gridCol w="1285884"/>
                <a:gridCol w="1117727"/>
                <a:gridCol w="854592"/>
                <a:gridCol w="1170953"/>
              </a:tblGrid>
              <a:tr h="1236807">
                <a:tc>
                  <a:txBody>
                    <a:bodyPr/>
                    <a:lstStyle/>
                    <a:p>
                      <a:pPr algn="ctr" fontAlgn="ctr"/>
                      <a:r>
                        <a:rPr lang="en-US" sz="1600" b="1" i="0" u="none" strike="noStrike" dirty="0">
                          <a:solidFill>
                            <a:srgbClr val="FFFFFF"/>
                          </a:solidFill>
                          <a:latin typeface="Times New Roman"/>
                        </a:rPr>
                        <a:t>№</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w="6350" cap="flat" cmpd="sng" algn="ctr">
                      <a:solidFill>
                        <a:srgbClr val="33CCCC"/>
                      </a:solidFill>
                      <a:prstDash val="solid"/>
                      <a:round/>
                      <a:headEnd type="none" w="med" len="med"/>
                      <a:tailEnd type="none" w="med" len="med"/>
                    </a:lnT>
                    <a:lnB>
                      <a:noFill/>
                    </a:lnB>
                    <a:solidFill>
                      <a:srgbClr val="33CCCC"/>
                    </a:solidFill>
                  </a:tcPr>
                </a:tc>
                <a:tc>
                  <a:txBody>
                    <a:bodyPr/>
                    <a:lstStyle/>
                    <a:p>
                      <a:pPr algn="ctr" fontAlgn="ctr"/>
                      <a:r>
                        <a:rPr lang="mn-MN" sz="1600" b="1" i="0" u="none" strike="noStrike">
                          <a:solidFill>
                            <a:srgbClr val="FFFFFF"/>
                          </a:solidFill>
                          <a:latin typeface="Times New Roman"/>
                        </a:rPr>
                        <a:t>Зээл төлөх график</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w="6350" cap="flat" cmpd="sng" algn="ctr">
                      <a:solidFill>
                        <a:srgbClr val="33CCCC"/>
                      </a:solidFill>
                      <a:prstDash val="solid"/>
                      <a:round/>
                      <a:headEnd type="none" w="med" len="med"/>
                      <a:tailEnd type="none" w="med" len="med"/>
                    </a:lnT>
                    <a:lnB>
                      <a:noFill/>
                    </a:lnB>
                    <a:solidFill>
                      <a:srgbClr val="33CCCC"/>
                    </a:solidFill>
                  </a:tcPr>
                </a:tc>
                <a:tc>
                  <a:txBody>
                    <a:bodyPr/>
                    <a:lstStyle/>
                    <a:p>
                      <a:pPr algn="ctr" fontAlgn="ctr"/>
                      <a:r>
                        <a:rPr lang="mn-MN" sz="1600" b="1" i="0" u="none" strike="noStrike">
                          <a:solidFill>
                            <a:srgbClr val="FFFFFF"/>
                          </a:solidFill>
                          <a:latin typeface="Times New Roman"/>
                        </a:rPr>
                        <a:t>Тэнцүү төлбөр</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w="6350" cap="flat" cmpd="sng" algn="ctr">
                      <a:solidFill>
                        <a:srgbClr val="33CCCC"/>
                      </a:solidFill>
                      <a:prstDash val="solid"/>
                      <a:round/>
                      <a:headEnd type="none" w="med" len="med"/>
                      <a:tailEnd type="none" w="med" len="med"/>
                    </a:lnT>
                    <a:lnB>
                      <a:noFill/>
                    </a:lnB>
                    <a:solidFill>
                      <a:srgbClr val="33CCCC"/>
                    </a:solidFill>
                  </a:tcPr>
                </a:tc>
                <a:tc>
                  <a:txBody>
                    <a:bodyPr/>
                    <a:lstStyle/>
                    <a:p>
                      <a:pPr algn="ctr" fontAlgn="ctr"/>
                      <a:r>
                        <a:rPr lang="mn-MN" sz="1600" b="1" i="0" u="none" strike="noStrike" dirty="0">
                          <a:solidFill>
                            <a:srgbClr val="FFFFFF"/>
                          </a:solidFill>
                          <a:latin typeface="Times New Roman"/>
                        </a:rPr>
                        <a:t> Үндсэн зээлийн төлбөр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w="6350" cap="flat" cmpd="sng" algn="ctr">
                      <a:solidFill>
                        <a:srgbClr val="33CCCC"/>
                      </a:solidFill>
                      <a:prstDash val="solid"/>
                      <a:round/>
                      <a:headEnd type="none" w="med" len="med"/>
                      <a:tailEnd type="none" w="med" len="med"/>
                    </a:lnT>
                    <a:lnB>
                      <a:noFill/>
                    </a:lnB>
                    <a:solidFill>
                      <a:srgbClr val="33CCCC"/>
                    </a:solidFill>
                  </a:tcPr>
                </a:tc>
                <a:tc>
                  <a:txBody>
                    <a:bodyPr/>
                    <a:lstStyle/>
                    <a:p>
                      <a:pPr algn="ctr" fontAlgn="ctr"/>
                      <a:r>
                        <a:rPr lang="mn-MN" sz="1600" b="1" i="0" u="none" strike="noStrike">
                          <a:solidFill>
                            <a:srgbClr val="FFFFFF"/>
                          </a:solidFill>
                          <a:latin typeface="Times New Roman"/>
                        </a:rPr>
                        <a:t> Хүүгийн төлбөр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w="6350" cap="flat" cmpd="sng" algn="ctr">
                      <a:solidFill>
                        <a:srgbClr val="33CCCC"/>
                      </a:solidFill>
                      <a:prstDash val="solid"/>
                      <a:round/>
                      <a:headEnd type="none" w="med" len="med"/>
                      <a:tailEnd type="none" w="med" len="med"/>
                    </a:lnT>
                    <a:lnB>
                      <a:noFill/>
                    </a:lnB>
                    <a:solidFill>
                      <a:srgbClr val="33CCCC"/>
                    </a:solidFill>
                  </a:tcPr>
                </a:tc>
                <a:tc>
                  <a:txBody>
                    <a:bodyPr/>
                    <a:lstStyle/>
                    <a:p>
                      <a:pPr algn="ctr" fontAlgn="ctr"/>
                      <a:r>
                        <a:rPr lang="mn-MN" sz="1600" b="1" i="0" u="none" strike="noStrike">
                          <a:solidFill>
                            <a:srgbClr val="FFFFFF"/>
                          </a:solidFill>
                          <a:latin typeface="Times New Roman"/>
                        </a:rPr>
                        <a:t> Нэмэгдэл төлбөр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w="6350" cap="flat" cmpd="sng" algn="ctr">
                      <a:solidFill>
                        <a:srgbClr val="33CCCC"/>
                      </a:solidFill>
                      <a:prstDash val="solid"/>
                      <a:round/>
                      <a:headEnd type="none" w="med" len="med"/>
                      <a:tailEnd type="none" w="med" len="med"/>
                    </a:lnT>
                    <a:lnB>
                      <a:noFill/>
                    </a:lnB>
                    <a:solidFill>
                      <a:srgbClr val="33CCCC"/>
                    </a:solidFill>
                  </a:tcPr>
                </a:tc>
                <a:tc>
                  <a:txBody>
                    <a:bodyPr/>
                    <a:lstStyle/>
                    <a:p>
                      <a:pPr algn="ctr" fontAlgn="ctr"/>
                      <a:r>
                        <a:rPr lang="mn-MN" sz="1600" b="1" i="0" u="none" strike="noStrike">
                          <a:solidFill>
                            <a:srgbClr val="FFFFFF"/>
                          </a:solidFill>
                          <a:latin typeface="Times New Roman"/>
                        </a:rPr>
                        <a:t> Үндсэн зээлийн үлдэгдэл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w="6350" cap="flat" cmpd="sng" algn="ctr">
                      <a:solidFill>
                        <a:srgbClr val="33CCCC"/>
                      </a:solidFill>
                      <a:prstDash val="solid"/>
                      <a:round/>
                      <a:headEnd type="none" w="med" len="med"/>
                      <a:tailEnd type="none" w="med" len="med"/>
                    </a:lnT>
                    <a:lnB>
                      <a:noFill/>
                    </a:lnB>
                    <a:solidFill>
                      <a:srgbClr val="33CCCC"/>
                    </a:solidFill>
                  </a:tcPr>
                </a:tc>
              </a:tr>
              <a:tr h="301544">
                <a:tc>
                  <a:txBody>
                    <a:bodyPr/>
                    <a:lstStyle/>
                    <a:p>
                      <a:pPr algn="ctr" fontAlgn="ctr"/>
                      <a:r>
                        <a:rPr lang="en-US" sz="1600" b="1" i="0" u="none" strike="noStrike">
                          <a:solidFill>
                            <a:srgbClr val="FFFFFF"/>
                          </a:solidFill>
                          <a:latin typeface="Times New Roman"/>
                        </a:rPr>
                        <a:t> </a:t>
                      </a:r>
                    </a:p>
                  </a:txBody>
                  <a:tcPr marL="9485" marR="9485" marT="9485" marB="0" anchor="ctr">
                    <a:lnL w="6350" cap="flat" cmpd="sng" algn="ctr">
                      <a:solidFill>
                        <a:srgbClr val="33CCCC"/>
                      </a:solidFill>
                      <a:prstDash val="solid"/>
                      <a:round/>
                      <a:headEnd type="none" w="med" len="med"/>
                      <a:tailEnd type="none" w="med" len="med"/>
                    </a:lnL>
                    <a:lnR>
                      <a:noFill/>
                    </a:lnR>
                    <a:lnT>
                      <a:noFill/>
                    </a:lnT>
                    <a:lnB w="6350" cap="flat" cmpd="sng" algn="ctr">
                      <a:solidFill>
                        <a:srgbClr val="33CCCC"/>
                      </a:solidFill>
                      <a:prstDash val="solid"/>
                      <a:round/>
                      <a:headEnd type="none" w="med" len="med"/>
                      <a:tailEnd type="none" w="med" len="med"/>
                    </a:lnB>
                    <a:solidFill>
                      <a:srgbClr val="CCFFFF"/>
                    </a:solidFill>
                  </a:tcPr>
                </a:tc>
                <a:tc>
                  <a:txBody>
                    <a:bodyPr/>
                    <a:lstStyle/>
                    <a:p>
                      <a:pPr algn="ctr" fontAlgn="ctr"/>
                      <a:r>
                        <a:rPr lang="en-US" sz="1600" b="1" i="0" u="none" strike="noStrike">
                          <a:solidFill>
                            <a:srgbClr val="CCFFFF"/>
                          </a:solidFill>
                          <a:latin typeface="Times New Roman"/>
                        </a:rPr>
                        <a:t>12-Feb-2011</a:t>
                      </a:r>
                    </a:p>
                  </a:txBody>
                  <a:tcPr marL="9485" marR="9485" marT="9485" marB="0" anchor="ctr">
                    <a:lnL>
                      <a:noFill/>
                    </a:lnL>
                    <a:lnR>
                      <a:noFill/>
                    </a:lnR>
                    <a:lnT>
                      <a:noFill/>
                    </a:lnT>
                    <a:lnB w="6350" cap="flat" cmpd="sng" algn="ctr">
                      <a:solidFill>
                        <a:srgbClr val="33CCCC"/>
                      </a:solidFill>
                      <a:prstDash val="solid"/>
                      <a:round/>
                      <a:headEnd type="none" w="med" len="med"/>
                      <a:tailEnd type="none" w="med" len="med"/>
                    </a:lnB>
                    <a:solidFill>
                      <a:srgbClr val="CCFFFF"/>
                    </a:solidFill>
                  </a:tcPr>
                </a:tc>
                <a:tc>
                  <a:txBody>
                    <a:bodyPr/>
                    <a:lstStyle/>
                    <a:p>
                      <a:pPr algn="ctr" fontAlgn="ctr"/>
                      <a:r>
                        <a:rPr lang="en-US" sz="1600" b="1" i="0" u="none" strike="noStrike">
                          <a:solidFill>
                            <a:srgbClr val="FFFFFF"/>
                          </a:solidFill>
                          <a:latin typeface="Times New Roman"/>
                        </a:rPr>
                        <a:t> </a:t>
                      </a:r>
                    </a:p>
                  </a:txBody>
                  <a:tcPr marL="9485" marR="9485" marT="9485" marB="0" anchor="ctr">
                    <a:lnL>
                      <a:noFill/>
                    </a:lnL>
                    <a:lnR>
                      <a:noFill/>
                    </a:lnR>
                    <a:lnT>
                      <a:noFill/>
                    </a:lnT>
                    <a:lnB w="6350" cap="flat" cmpd="sng" algn="ctr">
                      <a:solidFill>
                        <a:srgbClr val="33CCCC"/>
                      </a:solidFill>
                      <a:prstDash val="solid"/>
                      <a:round/>
                      <a:headEnd type="none" w="med" len="med"/>
                      <a:tailEnd type="none" w="med" len="med"/>
                    </a:lnB>
                    <a:solidFill>
                      <a:srgbClr val="CCFFFF"/>
                    </a:solidFill>
                  </a:tcPr>
                </a:tc>
                <a:tc>
                  <a:txBody>
                    <a:bodyPr/>
                    <a:lstStyle/>
                    <a:p>
                      <a:pPr algn="ctr" fontAlgn="ctr"/>
                      <a:r>
                        <a:rPr lang="en-US" sz="1600" b="1" i="0" u="none" strike="noStrike">
                          <a:solidFill>
                            <a:srgbClr val="FFFFFF"/>
                          </a:solidFill>
                          <a:latin typeface="Times New Roman"/>
                        </a:rPr>
                        <a:t> </a:t>
                      </a:r>
                    </a:p>
                  </a:txBody>
                  <a:tcPr marL="9485" marR="9485" marT="9485" marB="0" anchor="ctr">
                    <a:lnL>
                      <a:noFill/>
                    </a:lnL>
                    <a:lnR>
                      <a:noFill/>
                    </a:lnR>
                    <a:lnT>
                      <a:noFill/>
                    </a:lnT>
                    <a:lnB w="6350" cap="flat" cmpd="sng" algn="ctr">
                      <a:solidFill>
                        <a:srgbClr val="33CCCC"/>
                      </a:solidFill>
                      <a:prstDash val="solid"/>
                      <a:round/>
                      <a:headEnd type="none" w="med" len="med"/>
                      <a:tailEnd type="none" w="med" len="med"/>
                    </a:lnB>
                    <a:solidFill>
                      <a:srgbClr val="CCFFFF"/>
                    </a:solidFill>
                  </a:tcPr>
                </a:tc>
                <a:tc>
                  <a:txBody>
                    <a:bodyPr/>
                    <a:lstStyle/>
                    <a:p>
                      <a:pPr algn="ctr" fontAlgn="ctr"/>
                      <a:r>
                        <a:rPr lang="en-US" sz="1600" b="1" i="0" u="none" strike="noStrike">
                          <a:solidFill>
                            <a:srgbClr val="FFFFFF"/>
                          </a:solidFill>
                          <a:latin typeface="Times New Roman"/>
                        </a:rPr>
                        <a:t> </a:t>
                      </a:r>
                    </a:p>
                  </a:txBody>
                  <a:tcPr marL="9485" marR="9485" marT="9485" marB="0" anchor="ctr">
                    <a:lnL>
                      <a:noFill/>
                    </a:lnL>
                    <a:lnR>
                      <a:noFill/>
                    </a:lnR>
                    <a:lnT>
                      <a:noFill/>
                    </a:lnT>
                    <a:lnB w="6350" cap="flat" cmpd="sng" algn="ctr">
                      <a:solidFill>
                        <a:srgbClr val="33CCCC"/>
                      </a:solidFill>
                      <a:prstDash val="solid"/>
                      <a:round/>
                      <a:headEnd type="none" w="med" len="med"/>
                      <a:tailEnd type="none" w="med" len="med"/>
                    </a:lnB>
                    <a:solidFill>
                      <a:srgbClr val="CCFFFF"/>
                    </a:solidFill>
                  </a:tcPr>
                </a:tc>
                <a:tc>
                  <a:txBody>
                    <a:bodyPr/>
                    <a:lstStyle/>
                    <a:p>
                      <a:pPr algn="ctr" fontAlgn="ctr"/>
                      <a:r>
                        <a:rPr lang="en-US" sz="1600" b="1" i="0" u="none" strike="noStrike">
                          <a:solidFill>
                            <a:srgbClr val="FFFFFF"/>
                          </a:solidFill>
                          <a:latin typeface="Times New Roman"/>
                        </a:rPr>
                        <a:t> </a:t>
                      </a:r>
                    </a:p>
                  </a:txBody>
                  <a:tcPr marL="9485" marR="9485" marT="9485" marB="0" anchor="ctr">
                    <a:lnL>
                      <a:noFill/>
                    </a:lnL>
                    <a:lnR>
                      <a:noFill/>
                    </a:lnR>
                    <a:lnT>
                      <a:noFill/>
                    </a:lnT>
                    <a:lnB w="6350" cap="flat" cmpd="sng" algn="ctr">
                      <a:solidFill>
                        <a:srgbClr val="33CCCC"/>
                      </a:solidFill>
                      <a:prstDash val="solid"/>
                      <a:round/>
                      <a:headEnd type="none" w="med" len="med"/>
                      <a:tailEnd type="none" w="med" len="med"/>
                    </a:lnB>
                    <a:solidFill>
                      <a:srgbClr val="CCFFFF"/>
                    </a:solidFill>
                  </a:tcPr>
                </a:tc>
                <a:tc>
                  <a:txBody>
                    <a:bodyPr/>
                    <a:lstStyle/>
                    <a:p>
                      <a:pPr algn="l" fontAlgn="ctr"/>
                      <a:r>
                        <a:rPr lang="en-US" sz="1600" b="0" i="0" u="none" strike="noStrike">
                          <a:latin typeface="Times New Roman"/>
                        </a:rPr>
                        <a:t> $2 000 000,00 </a:t>
                      </a:r>
                    </a:p>
                  </a:txBody>
                  <a:tcPr marL="9485" marR="9485" marT="9485" marB="0" anchor="ctr">
                    <a:lnL>
                      <a:noFill/>
                    </a:lnL>
                    <a:lnR w="6350" cap="flat" cmpd="sng" algn="ctr">
                      <a:solidFill>
                        <a:srgbClr val="33CCCC"/>
                      </a:solidFill>
                      <a:prstDash val="solid"/>
                      <a:round/>
                      <a:headEnd type="none" w="med" len="med"/>
                      <a:tailEnd type="none" w="med" len="med"/>
                    </a:lnR>
                    <a:lnT>
                      <a:noFill/>
                    </a:lnT>
                    <a:lnB w="6350" cap="flat" cmpd="sng" algn="ctr">
                      <a:solidFill>
                        <a:srgbClr val="33CCCC"/>
                      </a:solidFill>
                      <a:prstDash val="solid"/>
                      <a:round/>
                      <a:headEnd type="none" w="med" len="med"/>
                      <a:tailEnd type="none" w="med" len="med"/>
                    </a:lnB>
                    <a:solidFill>
                      <a:srgbClr val="CCFFFF"/>
                    </a:solidFill>
                  </a:tcPr>
                </a:tc>
              </a:tr>
              <a:tr h="353375">
                <a:tc>
                  <a:txBody>
                    <a:bodyPr/>
                    <a:lstStyle/>
                    <a:p>
                      <a:pPr algn="ctr" fontAlgn="ctr"/>
                      <a:r>
                        <a:rPr lang="en-US" sz="1600" b="0" i="0" u="none" strike="noStrike">
                          <a:latin typeface="Times New Roman"/>
                        </a:rPr>
                        <a:t>1</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w="6350" cap="flat" cmpd="sng" algn="ctr">
                      <a:solidFill>
                        <a:srgbClr val="33CCCC"/>
                      </a:solidFill>
                      <a:prstDash val="solid"/>
                      <a:round/>
                      <a:headEnd type="none" w="med" len="med"/>
                      <a:tailEnd type="none" w="med" len="med"/>
                    </a:lnT>
                    <a:lnB>
                      <a:noFill/>
                    </a:lnB>
                    <a:solidFill>
                      <a:srgbClr val="FFFFFF"/>
                    </a:solidFill>
                  </a:tcPr>
                </a:tc>
                <a:tc>
                  <a:txBody>
                    <a:bodyPr/>
                    <a:lstStyle/>
                    <a:p>
                      <a:pPr algn="ctr" fontAlgn="ctr"/>
                      <a:r>
                        <a:rPr lang="en-US" sz="1600" b="0" i="0" u="none" strike="noStrike" dirty="0">
                          <a:latin typeface="Times New Roman"/>
                        </a:rPr>
                        <a:t>11.03.12</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w="6350" cap="flat" cmpd="sng" algn="ctr">
                      <a:solidFill>
                        <a:srgbClr val="33CCCC"/>
                      </a:solidFill>
                      <a:prstDash val="solid"/>
                      <a:round/>
                      <a:headEnd type="none" w="med" len="med"/>
                      <a:tailEnd type="none" w="med" len="med"/>
                    </a:lnT>
                    <a:lnB>
                      <a:noFill/>
                    </a:lnB>
                    <a:solidFill>
                      <a:srgbClr val="FFFFFF"/>
                    </a:solidFill>
                  </a:tcPr>
                </a:tc>
                <a:tc>
                  <a:txBody>
                    <a:bodyPr/>
                    <a:lstStyle/>
                    <a:p>
                      <a:pPr algn="l" fontAlgn="ctr"/>
                      <a:r>
                        <a:rPr lang="en-US" sz="1600" b="0" i="0" u="none" strike="noStrike">
                          <a:latin typeface="Times New Roman"/>
                        </a:rPr>
                        <a:t> 190 283₮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w="6350" cap="flat" cmpd="sng" algn="ctr">
                      <a:solidFill>
                        <a:srgbClr val="33CCCC"/>
                      </a:solidFill>
                      <a:prstDash val="solid"/>
                      <a:round/>
                      <a:headEnd type="none" w="med" len="med"/>
                      <a:tailEnd type="none" w="med" len="med"/>
                    </a:lnT>
                    <a:lnB>
                      <a:noFill/>
                    </a:lnB>
                    <a:solidFill>
                      <a:srgbClr val="FFFFFF"/>
                    </a:solidFill>
                  </a:tcPr>
                </a:tc>
                <a:tc>
                  <a:txBody>
                    <a:bodyPr/>
                    <a:lstStyle/>
                    <a:p>
                      <a:pPr algn="l" fontAlgn="ctr"/>
                      <a:r>
                        <a:rPr lang="en-US" sz="1600" b="0" i="0" u="none" strike="noStrike">
                          <a:latin typeface="Times New Roman"/>
                        </a:rPr>
                        <a:t> 148 283₮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w="6350" cap="flat" cmpd="sng" algn="ctr">
                      <a:solidFill>
                        <a:srgbClr val="33CCCC"/>
                      </a:solidFill>
                      <a:prstDash val="solid"/>
                      <a:round/>
                      <a:headEnd type="none" w="med" len="med"/>
                      <a:tailEnd type="none" w="med" len="med"/>
                    </a:lnT>
                    <a:lnB>
                      <a:noFill/>
                    </a:lnB>
                    <a:solidFill>
                      <a:srgbClr val="FFFFFF"/>
                    </a:solidFill>
                  </a:tcPr>
                </a:tc>
                <a:tc>
                  <a:txBody>
                    <a:bodyPr/>
                    <a:lstStyle/>
                    <a:p>
                      <a:pPr algn="l" fontAlgn="ctr"/>
                      <a:r>
                        <a:rPr lang="en-US" sz="1600" b="0" i="0" u="none" strike="noStrike">
                          <a:latin typeface="Times New Roman"/>
                        </a:rPr>
                        <a:t> 42 000₮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w="6350" cap="flat" cmpd="sng" algn="ctr">
                      <a:solidFill>
                        <a:srgbClr val="33CCCC"/>
                      </a:solidFill>
                      <a:prstDash val="solid"/>
                      <a:round/>
                      <a:headEnd type="none" w="med" len="med"/>
                      <a:tailEnd type="none" w="med" len="med"/>
                    </a:lnT>
                    <a:lnB>
                      <a:noFill/>
                    </a:lnB>
                    <a:solidFill>
                      <a:srgbClr val="FFFFFF"/>
                    </a:solidFill>
                  </a:tcPr>
                </a:tc>
                <a:tc>
                  <a:txBody>
                    <a:bodyPr/>
                    <a:lstStyle/>
                    <a:p>
                      <a:pPr algn="l" fontAlgn="ctr"/>
                      <a:r>
                        <a:rPr lang="en-US" sz="1600" b="0" i="0" u="none" strike="noStrike">
                          <a:solidFill>
                            <a:srgbClr val="0000FF"/>
                          </a:solidFill>
                          <a:latin typeface="Times New Roman"/>
                        </a:rPr>
                        <a:t>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w="6350" cap="flat" cmpd="sng" algn="ctr">
                      <a:solidFill>
                        <a:srgbClr val="33CCCC"/>
                      </a:solidFill>
                      <a:prstDash val="solid"/>
                      <a:round/>
                      <a:headEnd type="none" w="med" len="med"/>
                      <a:tailEnd type="none" w="med" len="med"/>
                    </a:lnT>
                    <a:lnB>
                      <a:noFill/>
                    </a:lnB>
                    <a:solidFill>
                      <a:srgbClr val="FFFFFF"/>
                    </a:solidFill>
                  </a:tcPr>
                </a:tc>
                <a:tc>
                  <a:txBody>
                    <a:bodyPr/>
                    <a:lstStyle/>
                    <a:p>
                      <a:pPr algn="l" fontAlgn="ctr"/>
                      <a:r>
                        <a:rPr lang="en-US" sz="1600" b="0" i="0" u="none" strike="noStrike">
                          <a:latin typeface="Times New Roman"/>
                        </a:rPr>
                        <a:t> 1 851 717₮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w="6350" cap="flat" cmpd="sng" algn="ctr">
                      <a:solidFill>
                        <a:srgbClr val="33CCCC"/>
                      </a:solidFill>
                      <a:prstDash val="solid"/>
                      <a:round/>
                      <a:headEnd type="none" w="med" len="med"/>
                      <a:tailEnd type="none" w="med" len="med"/>
                    </a:lnT>
                    <a:lnB>
                      <a:noFill/>
                    </a:lnB>
                    <a:solidFill>
                      <a:srgbClr val="FFFFFF"/>
                    </a:solidFill>
                  </a:tcPr>
                </a:tc>
              </a:tr>
              <a:tr h="353375">
                <a:tc>
                  <a:txBody>
                    <a:bodyPr/>
                    <a:lstStyle/>
                    <a:p>
                      <a:pPr algn="ctr" fontAlgn="ctr"/>
                      <a:r>
                        <a:rPr lang="en-US" sz="1600" b="0" i="0" u="none" strike="noStrike">
                          <a:latin typeface="Times New Roman"/>
                        </a:rPr>
                        <a:t>2</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ctr" fontAlgn="ctr"/>
                      <a:r>
                        <a:rPr lang="en-US" sz="1600" b="0" i="0" u="none" strike="noStrike">
                          <a:latin typeface="Times New Roman"/>
                        </a:rPr>
                        <a:t>11.04.12</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190 283₮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151 397₮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38 886₮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solidFill>
                            <a:srgbClr val="0000FF"/>
                          </a:solidFill>
                          <a:latin typeface="Times New Roman"/>
                        </a:rPr>
                        <a:t>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1 700 321₮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r>
              <a:tr h="353375">
                <a:tc>
                  <a:txBody>
                    <a:bodyPr/>
                    <a:lstStyle/>
                    <a:p>
                      <a:pPr algn="ctr" fontAlgn="ctr"/>
                      <a:r>
                        <a:rPr lang="en-US" sz="1600" b="0" i="0" u="none" strike="noStrike">
                          <a:latin typeface="Times New Roman"/>
                        </a:rPr>
                        <a:t>3</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ctr" fontAlgn="ctr"/>
                      <a:r>
                        <a:rPr lang="en-US" sz="1600" b="0" i="0" u="none" strike="noStrike">
                          <a:latin typeface="Times New Roman"/>
                        </a:rPr>
                        <a:t>11.05.12</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190 283₮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154 576₮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35 707₮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solidFill>
                            <a:srgbClr val="0000FF"/>
                          </a:solidFill>
                          <a:latin typeface="Times New Roman"/>
                        </a:rPr>
                        <a:t>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1 545 745₮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r>
              <a:tr h="353375">
                <a:tc>
                  <a:txBody>
                    <a:bodyPr/>
                    <a:lstStyle/>
                    <a:p>
                      <a:pPr algn="ctr" fontAlgn="ctr"/>
                      <a:r>
                        <a:rPr lang="en-US" sz="1600" b="0" i="0" u="none" strike="noStrike">
                          <a:latin typeface="Times New Roman"/>
                        </a:rPr>
                        <a:t>4</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ctr" fontAlgn="ctr"/>
                      <a:r>
                        <a:rPr lang="en-US" sz="1600" b="0" i="0" u="none" strike="noStrike">
                          <a:latin typeface="Times New Roman"/>
                        </a:rPr>
                        <a:t>11.06.12</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190 283₮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157 822₮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32 461₮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solidFill>
                            <a:srgbClr val="0000FF"/>
                          </a:solidFill>
                          <a:latin typeface="Times New Roman"/>
                        </a:rPr>
                        <a:t>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1 387 923₮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r>
              <a:tr h="353375">
                <a:tc>
                  <a:txBody>
                    <a:bodyPr/>
                    <a:lstStyle/>
                    <a:p>
                      <a:pPr algn="ctr" fontAlgn="ctr"/>
                      <a:r>
                        <a:rPr lang="en-US" sz="1600" b="0" i="0" u="none" strike="noStrike">
                          <a:latin typeface="Times New Roman"/>
                        </a:rPr>
                        <a:t>5</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ctr" fontAlgn="ctr"/>
                      <a:r>
                        <a:rPr lang="en-US" sz="1600" b="0" i="0" u="none" strike="noStrike">
                          <a:latin typeface="Times New Roman"/>
                        </a:rPr>
                        <a:t>11.07.12</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190 283₮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dirty="0">
                          <a:latin typeface="Times New Roman"/>
                        </a:rPr>
                        <a:t> 161 136₮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29 146₮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solidFill>
                            <a:srgbClr val="0000FF"/>
                          </a:solidFill>
                          <a:latin typeface="Times New Roman"/>
                        </a:rPr>
                        <a:t>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1 226 787₮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r>
              <a:tr h="353375">
                <a:tc>
                  <a:txBody>
                    <a:bodyPr/>
                    <a:lstStyle/>
                    <a:p>
                      <a:pPr algn="ctr" fontAlgn="ctr"/>
                      <a:r>
                        <a:rPr lang="en-US" sz="1600" b="0" i="0" u="none" strike="noStrike">
                          <a:latin typeface="Times New Roman"/>
                        </a:rPr>
                        <a:t>8</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ctr" fontAlgn="ctr"/>
                      <a:r>
                        <a:rPr lang="en-US" sz="1600" b="0" i="0" u="none" strike="noStrike">
                          <a:latin typeface="Times New Roman"/>
                        </a:rPr>
                        <a:t>11.10.12</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190 283₮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171 502₮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18 780₮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solidFill>
                            <a:srgbClr val="0000FF"/>
                          </a:solidFill>
                          <a:latin typeface="Times New Roman"/>
                        </a:rPr>
                        <a:t>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722 790₮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r>
              <a:tr h="353375">
                <a:tc>
                  <a:txBody>
                    <a:bodyPr/>
                    <a:lstStyle/>
                    <a:p>
                      <a:pPr algn="ctr" fontAlgn="ctr"/>
                      <a:r>
                        <a:rPr lang="en-US" sz="1600" b="0" i="0" u="none" strike="noStrike">
                          <a:latin typeface="Times New Roman"/>
                        </a:rPr>
                        <a:t>9</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ctr" fontAlgn="ctr"/>
                      <a:r>
                        <a:rPr lang="en-US" sz="1600" b="0" i="0" u="none" strike="noStrike">
                          <a:latin typeface="Times New Roman"/>
                        </a:rPr>
                        <a:t>11.11.12</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190 283₮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175 104₮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15 179₮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solidFill>
                            <a:srgbClr val="0000FF"/>
                          </a:solidFill>
                          <a:latin typeface="Times New Roman"/>
                        </a:rPr>
                        <a:t>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547 686₮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r>
              <a:tr h="353375">
                <a:tc>
                  <a:txBody>
                    <a:bodyPr/>
                    <a:lstStyle/>
                    <a:p>
                      <a:pPr algn="ctr" fontAlgn="ctr"/>
                      <a:r>
                        <a:rPr lang="en-US" sz="1600" b="0" i="0" u="none" strike="noStrike">
                          <a:latin typeface="Times New Roman"/>
                        </a:rPr>
                        <a:t>10</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ctr" fontAlgn="ctr"/>
                      <a:r>
                        <a:rPr lang="en-US" sz="1600" b="0" i="0" u="none" strike="noStrike">
                          <a:latin typeface="Times New Roman"/>
                        </a:rPr>
                        <a:t>11.12.12</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190 283₮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178 781₮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11 501₮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solidFill>
                            <a:srgbClr val="0000FF"/>
                          </a:solidFill>
                          <a:latin typeface="Times New Roman"/>
                        </a:rPr>
                        <a:t>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368 904₮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r>
              <a:tr h="353375">
                <a:tc>
                  <a:txBody>
                    <a:bodyPr/>
                    <a:lstStyle/>
                    <a:p>
                      <a:pPr algn="ctr" fontAlgn="ctr"/>
                      <a:r>
                        <a:rPr lang="en-US" sz="1600" b="0" i="0" u="none" strike="noStrike">
                          <a:latin typeface="Times New Roman"/>
                        </a:rPr>
                        <a:t>11</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ctr" fontAlgn="ctr"/>
                      <a:r>
                        <a:rPr lang="en-US" sz="1600" b="0" i="0" u="none" strike="noStrike">
                          <a:latin typeface="Times New Roman"/>
                        </a:rPr>
                        <a:t>12.01.12</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190 283₮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182 536₮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7 747₮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solidFill>
                            <a:srgbClr val="0000FF"/>
                          </a:solidFill>
                          <a:latin typeface="Times New Roman"/>
                        </a:rPr>
                        <a:t>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c>
                  <a:txBody>
                    <a:bodyPr/>
                    <a:lstStyle/>
                    <a:p>
                      <a:pPr algn="l" fontAlgn="ctr"/>
                      <a:r>
                        <a:rPr lang="en-US" sz="1600" b="0" i="0" u="none" strike="noStrike">
                          <a:latin typeface="Times New Roman"/>
                        </a:rPr>
                        <a:t> 186 369₮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a:noFill/>
                    </a:lnB>
                    <a:solidFill>
                      <a:srgbClr val="FFFFFF"/>
                    </a:solidFill>
                  </a:tcPr>
                </a:tc>
              </a:tr>
              <a:tr h="353375">
                <a:tc>
                  <a:txBody>
                    <a:bodyPr/>
                    <a:lstStyle/>
                    <a:p>
                      <a:pPr algn="ctr" fontAlgn="ctr"/>
                      <a:r>
                        <a:rPr lang="en-US" sz="1600" b="0" i="0" u="none" strike="noStrike">
                          <a:latin typeface="Times New Roman"/>
                        </a:rPr>
                        <a:t>12</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w="6350" cap="flat" cmpd="sng" algn="ctr">
                      <a:solidFill>
                        <a:srgbClr val="33CCCC"/>
                      </a:solidFill>
                      <a:prstDash val="solid"/>
                      <a:round/>
                      <a:headEnd type="none" w="med" len="med"/>
                      <a:tailEnd type="none" w="med" len="med"/>
                    </a:lnB>
                    <a:solidFill>
                      <a:srgbClr val="FFFFFF"/>
                    </a:solidFill>
                  </a:tcPr>
                </a:tc>
                <a:tc>
                  <a:txBody>
                    <a:bodyPr/>
                    <a:lstStyle/>
                    <a:p>
                      <a:pPr algn="ctr" fontAlgn="ctr"/>
                      <a:r>
                        <a:rPr lang="en-US" sz="1600" b="0" i="0" u="none" strike="noStrike">
                          <a:latin typeface="Times New Roman"/>
                        </a:rPr>
                        <a:t>12.02.12</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w="6350" cap="flat" cmpd="sng" algn="ctr">
                      <a:solidFill>
                        <a:srgbClr val="33CCCC"/>
                      </a:solidFill>
                      <a:prstDash val="solid"/>
                      <a:round/>
                      <a:headEnd type="none" w="med" len="med"/>
                      <a:tailEnd type="none" w="med" len="med"/>
                    </a:lnB>
                    <a:solidFill>
                      <a:srgbClr val="FFFFFF"/>
                    </a:solidFill>
                  </a:tcPr>
                </a:tc>
                <a:tc>
                  <a:txBody>
                    <a:bodyPr/>
                    <a:lstStyle/>
                    <a:p>
                      <a:pPr algn="l" fontAlgn="ctr"/>
                      <a:r>
                        <a:rPr lang="en-US" sz="1600" b="0" i="0" u="none" strike="noStrike">
                          <a:latin typeface="Times New Roman"/>
                        </a:rPr>
                        <a:t> 190 283₮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w="6350" cap="flat" cmpd="sng" algn="ctr">
                      <a:solidFill>
                        <a:srgbClr val="33CCCC"/>
                      </a:solidFill>
                      <a:prstDash val="solid"/>
                      <a:round/>
                      <a:headEnd type="none" w="med" len="med"/>
                      <a:tailEnd type="none" w="med" len="med"/>
                    </a:lnB>
                    <a:solidFill>
                      <a:srgbClr val="FFFFFF"/>
                    </a:solidFill>
                  </a:tcPr>
                </a:tc>
                <a:tc>
                  <a:txBody>
                    <a:bodyPr/>
                    <a:lstStyle/>
                    <a:p>
                      <a:pPr algn="l" fontAlgn="ctr"/>
                      <a:r>
                        <a:rPr lang="en-US" sz="1600" b="0" i="0" u="none" strike="noStrike">
                          <a:latin typeface="Times New Roman"/>
                        </a:rPr>
                        <a:t> 186 369₮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w="6350" cap="flat" cmpd="sng" algn="ctr">
                      <a:solidFill>
                        <a:srgbClr val="33CCCC"/>
                      </a:solidFill>
                      <a:prstDash val="solid"/>
                      <a:round/>
                      <a:headEnd type="none" w="med" len="med"/>
                      <a:tailEnd type="none" w="med" len="med"/>
                    </a:lnB>
                    <a:solidFill>
                      <a:srgbClr val="FFFFFF"/>
                    </a:solidFill>
                  </a:tcPr>
                </a:tc>
                <a:tc>
                  <a:txBody>
                    <a:bodyPr/>
                    <a:lstStyle/>
                    <a:p>
                      <a:pPr algn="l" fontAlgn="ctr"/>
                      <a:r>
                        <a:rPr lang="en-US" sz="1600" b="0" i="0" u="none" strike="noStrike">
                          <a:latin typeface="Times New Roman"/>
                        </a:rPr>
                        <a:t> 3 914₮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w="6350" cap="flat" cmpd="sng" algn="ctr">
                      <a:solidFill>
                        <a:srgbClr val="33CCCC"/>
                      </a:solidFill>
                      <a:prstDash val="solid"/>
                      <a:round/>
                      <a:headEnd type="none" w="med" len="med"/>
                      <a:tailEnd type="none" w="med" len="med"/>
                    </a:lnB>
                    <a:solidFill>
                      <a:srgbClr val="FFFFFF"/>
                    </a:solidFill>
                  </a:tcPr>
                </a:tc>
                <a:tc>
                  <a:txBody>
                    <a:bodyPr/>
                    <a:lstStyle/>
                    <a:p>
                      <a:pPr algn="l" fontAlgn="ctr"/>
                      <a:r>
                        <a:rPr lang="en-US" sz="1600" b="0" i="0" u="none" strike="noStrike">
                          <a:solidFill>
                            <a:srgbClr val="0000FF"/>
                          </a:solidFill>
                          <a:latin typeface="Times New Roman"/>
                        </a:rPr>
                        <a:t>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w="6350" cap="flat" cmpd="sng" algn="ctr">
                      <a:solidFill>
                        <a:srgbClr val="33CCCC"/>
                      </a:solidFill>
                      <a:prstDash val="solid"/>
                      <a:round/>
                      <a:headEnd type="none" w="med" len="med"/>
                      <a:tailEnd type="none" w="med" len="med"/>
                    </a:lnB>
                    <a:solidFill>
                      <a:srgbClr val="FFFFFF"/>
                    </a:solidFill>
                  </a:tcPr>
                </a:tc>
                <a:tc>
                  <a:txBody>
                    <a:bodyPr/>
                    <a:lstStyle/>
                    <a:p>
                      <a:pPr algn="l" fontAlgn="ctr"/>
                      <a:r>
                        <a:rPr lang="en-US" sz="1600" b="0" i="0" u="none" strike="noStrike" dirty="0">
                          <a:latin typeface="Times New Roman"/>
                        </a:rPr>
                        <a:t> -₮ </a:t>
                      </a:r>
                    </a:p>
                  </a:txBody>
                  <a:tcPr marL="9485" marR="9485" marT="9485" marB="0" anchor="ctr">
                    <a:lnL w="6350" cap="flat" cmpd="sng" algn="ctr">
                      <a:solidFill>
                        <a:srgbClr val="33CCCC"/>
                      </a:solidFill>
                      <a:prstDash val="solid"/>
                      <a:round/>
                      <a:headEnd type="none" w="med" len="med"/>
                      <a:tailEnd type="none" w="med" len="med"/>
                    </a:lnL>
                    <a:lnR w="6350" cap="flat" cmpd="sng" algn="ctr">
                      <a:solidFill>
                        <a:srgbClr val="33CCCC"/>
                      </a:solidFill>
                      <a:prstDash val="solid"/>
                      <a:round/>
                      <a:headEnd type="none" w="med" len="med"/>
                      <a:tailEnd type="none" w="med" len="med"/>
                    </a:lnR>
                    <a:lnT>
                      <a:noFill/>
                    </a:lnT>
                    <a:lnB w="6350" cap="flat" cmpd="sng" algn="ctr">
                      <a:solidFill>
                        <a:srgbClr val="33CCCC"/>
                      </a:solidFill>
                      <a:prstDash val="solid"/>
                      <a:round/>
                      <a:headEnd type="none" w="med" len="med"/>
                      <a:tailEnd type="none" w="med" len="med"/>
                    </a:lnB>
                    <a:solidFill>
                      <a:srgbClr val="FFFFFF"/>
                    </a:solidFill>
                  </a:tcPr>
                </a:tc>
              </a:tr>
            </a:tbl>
          </a:graphicData>
        </a:graphic>
      </p:graphicFrame>
      <p:pic>
        <p:nvPicPr>
          <p:cNvPr id="6" name="Picture 5"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comb/>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71472" y="1142984"/>
            <a:ext cx="7929618" cy="4800616"/>
          </a:xfrm>
        </p:spPr>
        <p:txBody>
          <a:bodyPr/>
          <a:lstStyle/>
          <a:p>
            <a:pPr algn="just">
              <a:buNone/>
            </a:pPr>
            <a:r>
              <a:rPr lang="mn-MN" sz="2000" b="1" dirty="0" smtClean="0">
                <a:latin typeface="Arial" pitchFamily="34" charset="0"/>
                <a:cs typeface="Arial" pitchFamily="34" charset="0"/>
              </a:rPr>
              <a:t>4. Зээлийн хорооны хуралд зээл танилцуулахаас өмнөх хяналт</a:t>
            </a:r>
          </a:p>
          <a:p>
            <a:pPr algn="just">
              <a:buFont typeface="Wingdings" pitchFamily="2" charset="2"/>
              <a:buChar char="Ø"/>
            </a:pPr>
            <a:r>
              <a:rPr lang="mn-MN" sz="2000" dirty="0" smtClean="0">
                <a:latin typeface="Arial" pitchFamily="34" charset="0"/>
                <a:cs typeface="Arial" pitchFamily="34" charset="0"/>
              </a:rPr>
              <a:t>Зээлийн эдийн засагч нь зээлийн судалгаа шинжилгээг хийж дууссаны дараа зээлийн хорооны хуралд танилцуулахаас өмнө салбар нэгжийн ахлах эдийн засагч/эрхлэгчээр Зээлийн хороонд зээл танилцуулахын өмнөх хяналтын хуудас /хавсралт 2.8/ маягтын дагуу хянуулж зөвшөөрөл авсан байна.</a:t>
            </a:r>
          </a:p>
          <a:p>
            <a:pPr algn="just">
              <a:buFont typeface="Wingdings" pitchFamily="2" charset="2"/>
              <a:buChar char="Ø"/>
            </a:pPr>
            <a:r>
              <a:rPr lang="mn-MN" sz="2000" dirty="0" smtClean="0">
                <a:latin typeface="Arial" pitchFamily="34" charset="0"/>
                <a:cs typeface="Arial" pitchFamily="34" charset="0"/>
              </a:rPr>
              <a:t>Салбар нэгжийн ахлах эдийн засагч/эрхлэгч зээлийн материалтай бүрэн танилцаж зээлийн хорооны өмнөх хяналтын хуудас маягтын дагуу материал бүрдээгүй тохиолдолд материалын бүрдлийг хангуулах, зээлийн судалгаа шинжилгээг сайжруулахаар зээлийн хороонд танилцуулахгүйгээр дахин судалгаанд буцаах эрхтэй.</a:t>
            </a:r>
            <a:endParaRPr lang="en-US" sz="2000" dirty="0">
              <a:latin typeface="Arial" pitchFamily="34" charset="0"/>
              <a:cs typeface="Arial" pitchFamily="34" charset="0"/>
            </a:endParaRPr>
          </a:p>
        </p:txBody>
      </p:sp>
      <p:sp>
        <p:nvSpPr>
          <p:cNvPr id="2" name="Date Placeholder 1"/>
          <p:cNvSpPr>
            <a:spLocks noGrp="1"/>
          </p:cNvSpPr>
          <p:nvPr>
            <p:ph type="dt" sz="quarter" idx="12"/>
          </p:nvPr>
        </p:nvSpPr>
        <p:spPr/>
        <p:txBody>
          <a:bodyPr/>
          <a:lstStyle/>
          <a:p>
            <a:fld id="{3335E4A4-ACAE-47F3-975F-F615BE00C741}"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comb dir="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910" y="1142984"/>
            <a:ext cx="7786742" cy="4800616"/>
          </a:xfrm>
        </p:spPr>
        <p:txBody>
          <a:bodyPr/>
          <a:lstStyle/>
          <a:p>
            <a:pPr algn="just">
              <a:buFont typeface="Wingdings" pitchFamily="2" charset="2"/>
              <a:buChar char="Ø"/>
            </a:pPr>
            <a:r>
              <a:rPr lang="mn-MN" sz="2000" dirty="0" smtClean="0">
                <a:latin typeface="Arial" pitchFamily="34" charset="0"/>
                <a:cs typeface="Arial" pitchFamily="34" charset="0"/>
              </a:rPr>
              <a:t>Зээлийн хороо нь нэг зээлдэгчид олгох зээл болон хүлээж болзошгүй үүргийн /эх үүсвэргүй баталгаа,аккредитивийн зээлийн эрх нээх/ саналыг зээлийн хорооны эрхийн хэмжээнд бие даан хэлэлцэж шийдвэрлэнэ.</a:t>
            </a:r>
          </a:p>
          <a:p>
            <a:pPr algn="just">
              <a:buFont typeface="Wingdings" pitchFamily="2" charset="2"/>
              <a:buChar char="Ø"/>
            </a:pPr>
            <a:r>
              <a:rPr lang="mn-MN" sz="2000" dirty="0" smtClean="0">
                <a:latin typeface="Arial" pitchFamily="34" charset="0"/>
                <a:cs typeface="Arial" pitchFamily="34" charset="0"/>
              </a:rPr>
              <a:t>Төв банкны зээлийн хорооны бүрэлдэхүүн </a:t>
            </a:r>
          </a:p>
          <a:p>
            <a:pPr algn="just">
              <a:buNone/>
            </a:pPr>
            <a:r>
              <a:rPr lang="mn-MN" sz="2000" dirty="0" smtClean="0">
                <a:latin typeface="Arial" pitchFamily="34" charset="0"/>
                <a:cs typeface="Arial" pitchFamily="34" charset="0"/>
              </a:rPr>
              <a:t>              Зээлийн хорооны дарга- Саналын эрхтэй </a:t>
            </a:r>
          </a:p>
          <a:p>
            <a:pPr algn="just">
              <a:buNone/>
            </a:pPr>
            <a:r>
              <a:rPr lang="mn-MN" sz="2000" dirty="0" smtClean="0">
                <a:latin typeface="Arial" pitchFamily="34" charset="0"/>
                <a:cs typeface="Arial" pitchFamily="34" charset="0"/>
              </a:rPr>
              <a:t>       1. Гүйцэтгэх захирал  </a:t>
            </a:r>
          </a:p>
          <a:p>
            <a:pPr algn="just">
              <a:buNone/>
            </a:pPr>
            <a:r>
              <a:rPr lang="mn-MN" sz="2000" dirty="0" smtClean="0">
                <a:latin typeface="Arial" pitchFamily="34" charset="0"/>
                <a:cs typeface="Arial" pitchFamily="34" charset="0"/>
              </a:rPr>
              <a:t>              Зээлийн хорооны гишүүн- Саналын эрхтэй </a:t>
            </a:r>
          </a:p>
          <a:p>
            <a:pPr algn="just">
              <a:buNone/>
            </a:pPr>
            <a:r>
              <a:rPr lang="mn-MN" sz="2000" dirty="0" smtClean="0">
                <a:latin typeface="Arial" pitchFamily="34" charset="0"/>
                <a:cs typeface="Arial" pitchFamily="34" charset="0"/>
              </a:rPr>
              <a:t>       2. Зээлийн салбар хорооны гишүүн</a:t>
            </a:r>
          </a:p>
          <a:p>
            <a:pPr algn="just">
              <a:buNone/>
            </a:pPr>
            <a:r>
              <a:rPr lang="mn-MN" sz="2000" dirty="0" smtClean="0">
                <a:latin typeface="Arial" pitchFamily="34" charset="0"/>
                <a:cs typeface="Arial" pitchFamily="34" charset="0"/>
              </a:rPr>
              <a:t>       3. Эрсдэл хариуцсан дэд захирал</a:t>
            </a:r>
          </a:p>
          <a:p>
            <a:pPr algn="just">
              <a:buNone/>
            </a:pPr>
            <a:r>
              <a:rPr lang="mn-MN" sz="2000" dirty="0" smtClean="0">
                <a:latin typeface="Arial" pitchFamily="34" charset="0"/>
                <a:cs typeface="Arial" pitchFamily="34" charset="0"/>
              </a:rPr>
              <a:t>       4. Нарийн бичиг</a:t>
            </a:r>
          </a:p>
          <a:p>
            <a:pPr algn="just">
              <a:buNone/>
            </a:pPr>
            <a:r>
              <a:rPr lang="mn-MN" sz="2000" dirty="0" smtClean="0">
                <a:latin typeface="Arial" pitchFamily="34" charset="0"/>
                <a:cs typeface="Arial" pitchFamily="34" charset="0"/>
              </a:rPr>
              <a:t>       5. Зээлийн эдийн засагч</a:t>
            </a:r>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strips dir="l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4348" y="1214422"/>
            <a:ext cx="7512077" cy="4729178"/>
          </a:xfrm>
        </p:spPr>
        <p:txBody>
          <a:bodyPr/>
          <a:lstStyle/>
          <a:p>
            <a:pPr algn="just">
              <a:buNone/>
            </a:pPr>
            <a:r>
              <a:rPr lang="mn-MN" sz="2000" dirty="0" smtClean="0">
                <a:latin typeface="Arial" pitchFamily="34" charset="0"/>
                <a:cs typeface="Arial" pitchFamily="34" charset="0"/>
              </a:rPr>
              <a:t>    Төв банкны зээлийн хорооноос дараах 3-н шийдвэр гардаг.</a:t>
            </a:r>
            <a:endParaRPr lang="en-US" sz="2000" dirty="0" smtClean="0">
              <a:latin typeface="Arial" pitchFamily="34" charset="0"/>
              <a:cs typeface="Arial" pitchFamily="34" charset="0"/>
            </a:endParaRPr>
          </a:p>
          <a:p>
            <a:pPr lvl="0" algn="just">
              <a:buFont typeface="Wingdings" pitchFamily="2" charset="2"/>
              <a:buChar char="Ø"/>
            </a:pPr>
            <a:r>
              <a:rPr lang="mn-MN" sz="2000" dirty="0" smtClean="0">
                <a:latin typeface="Arial" pitchFamily="34" charset="0"/>
                <a:cs typeface="Arial" pitchFamily="34" charset="0"/>
              </a:rPr>
              <a:t>Зээлийг түтгэлзүүлэх </a:t>
            </a:r>
          </a:p>
          <a:p>
            <a:pPr lvl="0" algn="just">
              <a:buFont typeface="Wingdings" pitchFamily="2" charset="2"/>
              <a:buChar char="Ø"/>
            </a:pPr>
            <a:r>
              <a:rPr lang="mn-MN" sz="2000" dirty="0" smtClean="0">
                <a:latin typeface="Arial" pitchFamily="34" charset="0"/>
                <a:cs typeface="Arial" pitchFamily="34" charset="0"/>
              </a:rPr>
              <a:t>Зээлийг зөвшөөрөх</a:t>
            </a:r>
          </a:p>
          <a:p>
            <a:pPr lvl="0" algn="just">
              <a:buFont typeface="Wingdings" pitchFamily="2" charset="2"/>
              <a:buChar char="Ø"/>
            </a:pPr>
            <a:r>
              <a:rPr lang="mn-MN" sz="2000" dirty="0" smtClean="0">
                <a:latin typeface="Arial" pitchFamily="34" charset="0"/>
                <a:cs typeface="Arial" pitchFamily="34" charset="0"/>
              </a:rPr>
              <a:t>Дахин судлах </a:t>
            </a:r>
            <a:endParaRPr lang="en-US" sz="2000" dirty="0" smtClean="0">
              <a:latin typeface="Arial" pitchFamily="34" charset="0"/>
              <a:cs typeface="Arial" pitchFamily="34" charset="0"/>
            </a:endParaRPr>
          </a:p>
          <a:p>
            <a:pPr algn="just">
              <a:buNone/>
            </a:pPr>
            <a:r>
              <a:rPr lang="mn-MN" sz="2000" dirty="0" smtClean="0">
                <a:latin typeface="Arial" pitchFamily="34" charset="0"/>
                <a:cs typeface="Arial" pitchFamily="34" charset="0"/>
              </a:rPr>
              <a:t>     Зээлийг дахин судлах гэсэн шийдвэр гарсан тохиолдолд зээлдэгчээс материал нэмж шаарддаг. </a:t>
            </a:r>
          </a:p>
          <a:p>
            <a:pPr algn="just">
              <a:buNone/>
            </a:pPr>
            <a:r>
              <a:rPr lang="mn-MN" sz="2000" b="1" dirty="0" smtClean="0">
                <a:latin typeface="Arial" pitchFamily="34" charset="0"/>
                <a:cs typeface="Arial" pitchFamily="34" charset="0"/>
              </a:rPr>
              <a:t>5. Зээл олгох үйл ажиллагаа </a:t>
            </a:r>
          </a:p>
          <a:p>
            <a:pPr algn="just">
              <a:buFont typeface="Wingdings" pitchFamily="2" charset="2"/>
              <a:buChar char="Ø"/>
            </a:pPr>
            <a:r>
              <a:rPr lang="mn-MN" sz="2000" dirty="0" smtClean="0">
                <a:latin typeface="Arial" pitchFamily="34" charset="0"/>
                <a:cs typeface="Arial" pitchFamily="34" charset="0"/>
              </a:rPr>
              <a:t>Зээлийн хорооноос зээлийг зөвшөөрвөл шийдвэрийг харилцагчид мэдээлэх  </a:t>
            </a:r>
          </a:p>
          <a:p>
            <a:pPr algn="just">
              <a:buFont typeface="Wingdings" pitchFamily="2" charset="2"/>
              <a:buChar char="Ø"/>
            </a:pPr>
            <a:r>
              <a:rPr lang="mn-MN" sz="2000" dirty="0" smtClean="0">
                <a:latin typeface="Arial" pitchFamily="34" charset="0"/>
                <a:cs typeface="Arial" pitchFamily="34" charset="0"/>
              </a:rPr>
              <a:t>Харилцагчид зээлийн хорооны шийдвэрийг танилцуулна. Зээлийн хорооны гишүүдийн санал болон хурал дээр яригдсан мэдээлэлийг нууцлана.</a:t>
            </a:r>
            <a:endParaRPr lang="en-US" sz="2000" dirty="0" smtClean="0">
              <a:latin typeface="Arial" pitchFamily="34" charset="0"/>
              <a:cs typeface="Arial" pitchFamily="34" charset="0"/>
            </a:endParaRPr>
          </a:p>
          <a:p>
            <a:pPr>
              <a:buNone/>
            </a:pPr>
            <a:endParaRPr lang="en-US" dirty="0"/>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strips/>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4348" y="928670"/>
            <a:ext cx="7512077" cy="5014930"/>
          </a:xfrm>
        </p:spPr>
        <p:txBody>
          <a:bodyPr/>
          <a:lstStyle/>
          <a:p>
            <a:pPr algn="just">
              <a:buNone/>
            </a:pPr>
            <a:r>
              <a:rPr lang="mn-MN" sz="2000" b="1" dirty="0" smtClean="0">
                <a:latin typeface="Arial" pitchFamily="34" charset="0"/>
                <a:cs typeface="Arial" pitchFamily="34" charset="0"/>
              </a:rPr>
              <a:t>                               6.Зээлдэгчтэй гэрээ байгуулах</a:t>
            </a:r>
          </a:p>
          <a:p>
            <a:pPr algn="just">
              <a:buFont typeface="Wingdings" pitchFamily="2" charset="2"/>
              <a:buChar char="Ø"/>
            </a:pPr>
            <a:r>
              <a:rPr lang="mn-MN" sz="2000" dirty="0" smtClean="0">
                <a:latin typeface="Arial" pitchFamily="34" charset="0"/>
                <a:cs typeface="Arial" pitchFamily="34" charset="0"/>
              </a:rPr>
              <a:t>Зээлийн ажилтан нь зээлийн болон барьцаа/батлан даалтын стандарт гэрээний загварыг ашиглан зээлийн хорооны  шийдвэрийн дагуу зээлдэгчтэй зээлийн гэрээг байгуулна.</a:t>
            </a:r>
          </a:p>
          <a:p>
            <a:pPr algn="just">
              <a:buFont typeface="Wingdings" pitchFamily="2" charset="2"/>
              <a:buChar char="Ø"/>
            </a:pPr>
            <a:r>
              <a:rPr lang="mn-MN" sz="2000" dirty="0" smtClean="0">
                <a:latin typeface="Arial" pitchFamily="34" charset="0"/>
                <a:cs typeface="Arial" pitchFamily="34" charset="0"/>
              </a:rPr>
              <a:t>Зээлийн гэрээнд банкыг төлөөлж салбар нэгжүүдийн захирал, зээлийн ажилтан гарын үсэг зурж, тамга дарж баталгаажуулна.</a:t>
            </a:r>
          </a:p>
          <a:p>
            <a:pPr algn="just">
              <a:buFont typeface="Wingdings" pitchFamily="2" charset="2"/>
              <a:buChar char="Ø"/>
            </a:pPr>
            <a:r>
              <a:rPr lang="mn-MN" sz="2000" dirty="0" smtClean="0">
                <a:latin typeface="Arial" pitchFamily="34" charset="0"/>
                <a:cs typeface="Arial" pitchFamily="34" charset="0"/>
              </a:rPr>
              <a:t>Зээлдэгчтэй зээлийн гэрээ байгуулахдаа Зээлийн мэдээллийн тухай хуулийн дагуу 6 дугаар зүйлд заасан өөрт холбогдох мэдээллийг зээлийн мэдээллийн үйлчилгээ үзүүлэгч этгээдэд өгөхийг банкинд зөвшөөрч буйг  Монголбанкны Ерөнхийлөгчийн А-28 тушаалаар батлагдсан “Зээлдэгчийн зөвшөөрөл” загвар маягтын дагуу зээлдэгч болон хамтран үүрэг гүйцэтгэгчээр баталгаажуулан авч, зээлийн хувийн хэрэгт хадгална.</a:t>
            </a:r>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strips dir="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72" y="1142984"/>
            <a:ext cx="7654953" cy="4800616"/>
          </a:xfrm>
        </p:spPr>
        <p:txBody>
          <a:bodyPr/>
          <a:lstStyle/>
          <a:p>
            <a:pPr algn="just">
              <a:buFont typeface="Wingdings" pitchFamily="2" charset="2"/>
              <a:buChar char="Ø"/>
            </a:pPr>
            <a:r>
              <a:rPr lang="mn-MN" sz="2000" dirty="0" smtClean="0">
                <a:latin typeface="Arial" pitchFamily="34" charset="0"/>
                <a:cs typeface="Arial" pitchFamily="34" charset="0"/>
              </a:rPr>
              <a:t>Зээлдэгчийн нууцлалыг хамгаалах, учирч болзошгүй эрсдлээс урьдчилан сэргийлэх үүднээс  тухайлсан бүтээгдэхүүний журмын дагуу нотариатаар гэрчлүүлэх шаардлагатай бүх гэрээг зөвхөн Банктай хамтран ажиллах гэрээ байгуулан ажиллаж байгаа гэрээт нотариатчаар гэрчлүүлэхийг эрмэлзэнэ. Бүртгэл болон нотариаттай холбоотой бүх зардлыг зээлчдэгч хариуцна. </a:t>
            </a:r>
          </a:p>
          <a:p>
            <a:pPr algn="just">
              <a:buNone/>
            </a:pPr>
            <a:r>
              <a:rPr lang="mn-MN" sz="2000" b="1" dirty="0" smtClean="0">
                <a:latin typeface="Arial" pitchFamily="34" charset="0"/>
                <a:cs typeface="Arial" pitchFamily="34" charset="0"/>
              </a:rPr>
              <a:t>  7. Зээлийн гүйлгээ хийхийн өмнөх хяналт </a:t>
            </a:r>
          </a:p>
          <a:p>
            <a:pPr algn="just">
              <a:buFont typeface="Wingdings" pitchFamily="2" charset="2"/>
              <a:buChar char="Ø"/>
            </a:pPr>
            <a:r>
              <a:rPr lang="mn-MN" sz="2000" dirty="0" smtClean="0">
                <a:latin typeface="Arial" pitchFamily="34" charset="0"/>
                <a:cs typeface="Arial" pitchFamily="34" charset="0"/>
              </a:rPr>
              <a:t>Хуульч, барьцаа хөрөнгийн хадгалалт хариуцсан ажилтан, бизнес нэгж, салбар, тооцооны төвийн захирлууд зээл олгохын өмнөх шаардлага, нөхцлүүд биелэгдсэн эсэхэд дараах байдлаар хяналт тавьж, Гүйлгээ хийхийн өмнөх шалгах хуудас (Хавсралт 2.9,  2.10, 2.11, 2.12, 2.13) бөглөж баталгаажуулна. </a:t>
            </a:r>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circl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4348" y="1142984"/>
            <a:ext cx="7512077" cy="4800616"/>
          </a:xfrm>
        </p:spPr>
        <p:txBody>
          <a:bodyPr/>
          <a:lstStyle/>
          <a:p>
            <a:pPr algn="just">
              <a:buFont typeface="Wingdings" pitchFamily="2" charset="2"/>
              <a:buChar char="Ø"/>
            </a:pPr>
            <a:r>
              <a:rPr lang="mn-MN" sz="2000" dirty="0" smtClean="0">
                <a:latin typeface="Arial" pitchFamily="34" charset="0"/>
                <a:cs typeface="Arial" pitchFamily="34" charset="0"/>
              </a:rPr>
              <a:t>Барьцаа хөрөнгийн хадгалалт хариуцсан ажилтны хяналт </a:t>
            </a:r>
          </a:p>
          <a:p>
            <a:pPr algn="just">
              <a:buNone/>
            </a:pPr>
            <a:r>
              <a:rPr lang="mn-MN" sz="2000" dirty="0" smtClean="0">
                <a:latin typeface="Arial" pitchFamily="34" charset="0"/>
                <a:cs typeface="Arial" pitchFamily="34" charset="0"/>
              </a:rPr>
              <a:t>- Барьцаа хөрөнгийн хадгалалт хариуцсан ажилтан зээлийн барьцаанд тавьсан хөрөнгийн эх баримт бичгүүдийг хүлээн авсан, бүртгэлүүд бүрэн хийгдсэн эсэхэд хяналт тавина.  </a:t>
            </a:r>
          </a:p>
          <a:p>
            <a:pPr algn="just">
              <a:buNone/>
            </a:pPr>
            <a:r>
              <a:rPr lang="mn-MN" sz="2000" dirty="0" smtClean="0">
                <a:latin typeface="Arial" pitchFamily="34" charset="0"/>
                <a:cs typeface="Arial" pitchFamily="34" charset="0"/>
              </a:rPr>
              <a:t>- Барьцаа хөрөнгийг балансын гадуур зөв, бүрэн бүртгэсэн эсэхэд хяналт тавина. </a:t>
            </a:r>
          </a:p>
          <a:p>
            <a:pPr algn="just">
              <a:buFont typeface="Wingdings" pitchFamily="2" charset="2"/>
              <a:buChar char="Ø"/>
            </a:pPr>
            <a:r>
              <a:rPr lang="mn-MN" sz="2000" dirty="0" smtClean="0">
                <a:latin typeface="Arial" pitchFamily="34" charset="0"/>
                <a:cs typeface="Arial" pitchFamily="34" charset="0"/>
              </a:rPr>
              <a:t>Зээлийн хорооны хурлаар тавигдсан бүх нөхцөл шаардлагууд биелэгдсэн, зээлийн эргэн төлөх хуваарийг программд оруулсан, хуульчийн болон барьцаа хөрөнгийн хадгалалт хариуцсан ажилтны шалгах хуудасууд бүрэн бөглөгдсөн бол Бизнес нэгж, салбар/тооцооны төвийн захирал Зээл олгохын өмнөх шалгах хуудсыг бөглөж зээл олгох зөвшөөрөл олгоно</a:t>
            </a:r>
            <a:endParaRPr lang="en-US" sz="2000" dirty="0">
              <a:latin typeface="Arial" pitchFamily="34" charset="0"/>
              <a:cs typeface="Arial" pitchFamily="34" charset="0"/>
            </a:endParaRPr>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diamon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5786" y="1357298"/>
            <a:ext cx="7440639" cy="4586302"/>
          </a:xfrm>
        </p:spPr>
        <p:txBody>
          <a:bodyPr/>
          <a:lstStyle/>
          <a:p>
            <a:pPr algn="just">
              <a:buNone/>
            </a:pPr>
            <a:r>
              <a:rPr lang="mn-MN" sz="2000" b="1" dirty="0" smtClean="0">
                <a:latin typeface="Arial" pitchFamily="34" charset="0"/>
                <a:cs typeface="Arial" pitchFamily="34" charset="0"/>
              </a:rPr>
              <a:t>8. Зээл олголт</a:t>
            </a:r>
          </a:p>
          <a:p>
            <a:pPr algn="just">
              <a:buFont typeface="Wingdings" pitchFamily="2" charset="2"/>
              <a:buChar char="Ø"/>
            </a:pPr>
            <a:r>
              <a:rPr lang="mn-MN" sz="2000" dirty="0" smtClean="0">
                <a:latin typeface="Arial" pitchFamily="34" charset="0"/>
                <a:cs typeface="Arial" pitchFamily="34" charset="0"/>
              </a:rPr>
              <a:t> Гүйлгээ хийхийн өмнөх шалгах хуудас бүрэн бөглөгдсөний дараа теллер түүнийг үндэслэн зээл олгох гүйлгээг хийнэ.  </a:t>
            </a:r>
          </a:p>
          <a:p>
            <a:pPr algn="just">
              <a:buFont typeface="Wingdings" pitchFamily="2" charset="2"/>
              <a:buChar char="Ø"/>
            </a:pPr>
            <a:r>
              <a:rPr lang="mn-MN" sz="2000" dirty="0" smtClean="0">
                <a:latin typeface="Arial" pitchFamily="34" charset="0"/>
                <a:cs typeface="Arial" pitchFamily="34" charset="0"/>
              </a:rPr>
              <a:t>Теллер нь зээлийг зээлдэгчийн  харилцах дансанд бэлэн бусаар шилжүүлэн олгоно. Зээлийг зээлдэгчээс өөр этгээдэд олгохыг хориглоно. </a:t>
            </a:r>
            <a:endParaRPr lang="en-US" sz="2000" dirty="0">
              <a:latin typeface="Arial" pitchFamily="34" charset="0"/>
              <a:cs typeface="Arial" pitchFamily="34" charset="0"/>
            </a:endParaRPr>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newsflash/>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28" y="1142984"/>
            <a:ext cx="6800872" cy="285752"/>
          </a:xfrm>
        </p:spPr>
        <p:txBody>
          <a:bodyPr/>
          <a:lstStyle/>
          <a:p>
            <a:r>
              <a:rPr lang="mn-MN" sz="2400" dirty="0" smtClean="0">
                <a:latin typeface="Arial" pitchFamily="34" charset="0"/>
                <a:cs typeface="Arial" pitchFamily="34" charset="0"/>
              </a:rPr>
              <a:t>    </a:t>
            </a:r>
            <a:br>
              <a:rPr lang="mn-MN" sz="2400" dirty="0" smtClean="0">
                <a:latin typeface="Arial" pitchFamily="34" charset="0"/>
                <a:cs typeface="Arial" pitchFamily="34" charset="0"/>
              </a:rPr>
            </a:br>
            <a:r>
              <a:rPr lang="mn-MN" sz="2400" dirty="0" smtClean="0">
                <a:latin typeface="Arial" pitchFamily="34" charset="0"/>
                <a:cs typeface="Arial" pitchFamily="34" charset="0"/>
              </a:rPr>
              <a:t>    Зээлийн хувийн хэрэгийн бүрдүүлбэр</a:t>
            </a:r>
            <a:endParaRPr lang="en-US" sz="2400" dirty="0">
              <a:latin typeface="Arial" pitchFamily="34" charset="0"/>
              <a:cs typeface="Arial" pitchFamily="34" charset="0"/>
            </a:endParaRPr>
          </a:p>
        </p:txBody>
      </p:sp>
      <p:sp>
        <p:nvSpPr>
          <p:cNvPr id="3" name="Content Placeholder 2"/>
          <p:cNvSpPr>
            <a:spLocks noGrp="1"/>
          </p:cNvSpPr>
          <p:nvPr>
            <p:ph idx="1"/>
          </p:nvPr>
        </p:nvSpPr>
        <p:spPr>
          <a:xfrm>
            <a:off x="642910" y="1752600"/>
            <a:ext cx="7583515" cy="4191000"/>
          </a:xfrm>
        </p:spPr>
        <p:txBody>
          <a:bodyPr/>
          <a:lstStyle/>
          <a:p>
            <a:pPr algn="just">
              <a:buNone/>
            </a:pPr>
            <a:r>
              <a:rPr lang="mn-MN" dirty="0" smtClean="0">
                <a:latin typeface="Arial" pitchFamily="34" charset="0"/>
                <a:cs typeface="Arial" pitchFamily="34" charset="0"/>
              </a:rPr>
              <a:t>     Хан-Уул дүүргийн Капитрон банкнаас зээл хүссэн Ц.Гантүвшиний зээлийн хувийн хэрэгтэй танилций.</a:t>
            </a:r>
          </a:p>
          <a:p>
            <a:pPr algn="just">
              <a:buFont typeface="Wingdings" pitchFamily="2" charset="2"/>
              <a:buChar char="v"/>
            </a:pPr>
            <a:r>
              <a:rPr lang="mn-MN" dirty="0" smtClean="0">
                <a:latin typeface="Arial" pitchFamily="34" charset="0"/>
                <a:cs typeface="Arial" pitchFamily="34" charset="0"/>
              </a:rPr>
              <a:t>     Гантүвшин нь зоогийн газар ажиллуулдаг бөгөөд зоогийн газартаа гал тогооны хэрэгсэл авч үйл ажиллагаа тэлэх зорилгоор тус банкнаас 2 жилийн хугацаатай 5 000 000₮-н зээлийг өөрийн амьдарч буй 1 өрөө байраа барьцаалан зээл авч байгаа зээлдэгч юм. </a:t>
            </a:r>
          </a:p>
          <a:p>
            <a:pPr algn="just">
              <a:buFont typeface="Wingdings" pitchFamily="2" charset="2"/>
              <a:buChar char="v"/>
            </a:pPr>
            <a:r>
              <a:rPr lang="mn-MN" dirty="0" smtClean="0">
                <a:latin typeface="Arial" pitchFamily="34" charset="0"/>
                <a:cs typeface="Arial" pitchFamily="34" charset="0"/>
              </a:rPr>
              <a:t>Зээлийн ажилтан Г.Энхманлайгийн бэлтгэсэн  зээлдэгч Ц.Гантүвшиний зээлийн хувийн хэрэгтэй танилций.</a:t>
            </a:r>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wipe di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24" y="1214422"/>
            <a:ext cx="2679727" cy="642942"/>
          </a:xfrm>
        </p:spPr>
        <p:txBody>
          <a:bodyPr/>
          <a:lstStyle/>
          <a:p>
            <a:pPr algn="ctr"/>
            <a:r>
              <a:rPr lang="mn-MN" dirty="0" smtClean="0">
                <a:latin typeface="Arial" pitchFamily="34" charset="0"/>
                <a:cs typeface="Arial" pitchFamily="34" charset="0"/>
              </a:rPr>
              <a:t>Зээл хүсэгчийн өргөдөл</a:t>
            </a:r>
            <a:endParaRPr lang="en-US" dirty="0">
              <a:latin typeface="Arial" pitchFamily="34" charset="0"/>
              <a:cs typeface="Arial" pitchFamily="34" charset="0"/>
            </a:endParaRPr>
          </a:p>
        </p:txBody>
      </p:sp>
      <p:sp>
        <p:nvSpPr>
          <p:cNvPr id="4" name="Text Placeholder 3"/>
          <p:cNvSpPr>
            <a:spLocks noGrp="1"/>
          </p:cNvSpPr>
          <p:nvPr>
            <p:ph type="body" sz="half" idx="2"/>
          </p:nvPr>
        </p:nvSpPr>
        <p:spPr>
          <a:xfrm>
            <a:off x="571472" y="1857364"/>
            <a:ext cx="3214710" cy="4268799"/>
          </a:xfrm>
        </p:spPr>
        <p:txBody>
          <a:bodyPr/>
          <a:lstStyle/>
          <a:p>
            <a:pPr algn="just"/>
            <a:r>
              <a:rPr lang="mn-MN" sz="2000" dirty="0" smtClean="0">
                <a:latin typeface="Arial" pitchFamily="34" charset="0"/>
                <a:cs typeface="Arial" pitchFamily="34" charset="0"/>
              </a:rPr>
              <a:t>Иргэн Ц. Гантүвшингийн зээлийн өргөдлийн агуулга:</a:t>
            </a:r>
          </a:p>
          <a:p>
            <a:pPr algn="just"/>
            <a:r>
              <a:rPr lang="mn-MN" sz="2000" dirty="0" smtClean="0">
                <a:latin typeface="Arial" pitchFamily="34" charset="0"/>
                <a:cs typeface="Arial" pitchFamily="34" charset="0"/>
              </a:rPr>
              <a:t>Зоогийн газрынхаа үйл ажиллагаандаа орлого нэмэгдүүлэх зорилгоор өөрчлөлт хийх шаардлагатай тул гал тогооны хэрэгсэл авах хэрэгтэй байгаа тул 5000 000₮-н зээлийг 24 сарын хугацаатай хүссэн өргөдөл байна.</a:t>
            </a:r>
            <a:endParaRPr lang="en-US" sz="2000" dirty="0">
              <a:latin typeface="Arial" pitchFamily="34" charset="0"/>
              <a:cs typeface="Arial" pitchFamily="34" charset="0"/>
            </a:endParaRPr>
          </a:p>
        </p:txBody>
      </p:sp>
      <p:sp>
        <p:nvSpPr>
          <p:cNvPr id="5" name="Date Placeholder 4"/>
          <p:cNvSpPr>
            <a:spLocks noGrp="1"/>
          </p:cNvSpPr>
          <p:nvPr>
            <p:ph type="dt" sz="quarter" idx="12"/>
          </p:nvPr>
        </p:nvSpPr>
        <p:spPr/>
        <p:txBody>
          <a:bodyPr/>
          <a:lstStyle/>
          <a:p>
            <a:fld id="{45DFDFF8-B2D5-4B65-8C2D-7AD5DD7466FF}" type="datetime1">
              <a:rPr lang="en-US" smtClean="0"/>
              <a:pPr/>
              <a:t>8/27/2013</a:t>
            </a:fld>
            <a:endParaRPr lang="en-US"/>
          </a:p>
        </p:txBody>
      </p:sp>
      <p:pic>
        <p:nvPicPr>
          <p:cNvPr id="71682" name="Picture 2" descr="C:\Documents and Settings\Administrator\Desktop\танилцуулахад орох зураг\023.jpg"/>
          <p:cNvPicPr>
            <a:picLocks noGrp="1" noChangeAspect="1" noChangeArrowheads="1"/>
          </p:cNvPicPr>
          <p:nvPr>
            <p:ph idx="1"/>
          </p:nvPr>
        </p:nvPicPr>
        <p:blipFill>
          <a:blip r:embed="rId2" cstate="print"/>
          <a:srcRect/>
          <a:stretch>
            <a:fillRect/>
          </a:stretch>
        </p:blipFill>
        <p:spPr bwMode="auto">
          <a:xfrm>
            <a:off x="3936007" y="857232"/>
            <a:ext cx="4565083" cy="5268931"/>
          </a:xfrm>
          <a:prstGeom prst="rect">
            <a:avLst/>
          </a:prstGeom>
          <a:noFill/>
        </p:spPr>
      </p:pic>
      <p:pic>
        <p:nvPicPr>
          <p:cNvPr id="7" name="Picture 6" descr="C:\Documents and Settings\Administrator\Desktop\logo_mongolian.png"/>
          <p:cNvPicPr>
            <a:picLocks noChangeAspect="1" noChangeArrowheads="1"/>
          </p:cNvPicPr>
          <p:nvPr/>
        </p:nvPicPr>
        <p:blipFill>
          <a:blip r:embed="rId3" cstate="print"/>
          <a:srcRect/>
          <a:stretch>
            <a:fillRect/>
          </a:stretch>
        </p:blipFill>
        <p:spPr bwMode="auto">
          <a:xfrm>
            <a:off x="357158" y="571480"/>
            <a:ext cx="2357454" cy="595312"/>
          </a:xfrm>
          <a:prstGeom prst="rect">
            <a:avLst/>
          </a:prstGeom>
          <a:noFill/>
        </p:spPr>
      </p:pic>
    </p:spTree>
  </p:cSld>
  <p:clrMapOvr>
    <a:masterClrMapping/>
  </p:clrMapOvr>
  <p:transition>
    <p:pull dir="l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642910" y="1500174"/>
            <a:ext cx="3071834" cy="4625989"/>
          </a:xfrm>
        </p:spPr>
        <p:txBody>
          <a:bodyPr/>
          <a:lstStyle/>
          <a:p>
            <a:pPr algn="just"/>
            <a:r>
              <a:rPr lang="mn-MN" sz="2000" dirty="0" smtClean="0">
                <a:latin typeface="Arial" pitchFamily="34" charset="0"/>
                <a:cs typeface="Arial" pitchFamily="34" charset="0"/>
              </a:rPr>
              <a:t>Иргэний хуулбарын нотариатаар баталгаажуулсан баримт. </a:t>
            </a:r>
            <a:endParaRPr lang="en-US" sz="2000" dirty="0">
              <a:latin typeface="Arial" pitchFamily="34" charset="0"/>
              <a:cs typeface="Arial" pitchFamily="34" charset="0"/>
            </a:endParaRPr>
          </a:p>
        </p:txBody>
      </p:sp>
      <p:sp>
        <p:nvSpPr>
          <p:cNvPr id="5" name="Date Placeholder 4"/>
          <p:cNvSpPr>
            <a:spLocks noGrp="1"/>
          </p:cNvSpPr>
          <p:nvPr>
            <p:ph type="dt" sz="quarter" idx="12"/>
          </p:nvPr>
        </p:nvSpPr>
        <p:spPr/>
        <p:txBody>
          <a:bodyPr/>
          <a:lstStyle/>
          <a:p>
            <a:fld id="{45DFDFF8-B2D5-4B65-8C2D-7AD5DD7466FF}" type="datetime1">
              <a:rPr lang="en-US" smtClean="0"/>
              <a:pPr/>
              <a:t>8/27/2013</a:t>
            </a:fld>
            <a:endParaRPr lang="en-US"/>
          </a:p>
        </p:txBody>
      </p:sp>
      <p:pic>
        <p:nvPicPr>
          <p:cNvPr id="72706" name="Picture 2" descr="C:\Documents and Settings\Administrator\Desktop\танилцуулахад орох зураг\018.jpg"/>
          <p:cNvPicPr>
            <a:picLocks noGrp="1" noChangeAspect="1" noChangeArrowheads="1"/>
          </p:cNvPicPr>
          <p:nvPr>
            <p:ph idx="1"/>
          </p:nvPr>
        </p:nvPicPr>
        <p:blipFill>
          <a:blip r:embed="rId2" cstate="print"/>
          <a:srcRect/>
          <a:stretch>
            <a:fillRect/>
          </a:stretch>
        </p:blipFill>
        <p:spPr bwMode="auto">
          <a:xfrm>
            <a:off x="3936007" y="785794"/>
            <a:ext cx="4493645" cy="5340369"/>
          </a:xfrm>
          <a:prstGeom prst="rect">
            <a:avLst/>
          </a:prstGeom>
          <a:noFill/>
        </p:spPr>
      </p:pic>
      <p:pic>
        <p:nvPicPr>
          <p:cNvPr id="7" name="Picture 6" descr="C:\Documents and Settings\Administrator\Desktop\logo_mongolian.png"/>
          <p:cNvPicPr>
            <a:picLocks noChangeAspect="1" noChangeArrowheads="1"/>
          </p:cNvPicPr>
          <p:nvPr/>
        </p:nvPicPr>
        <p:blipFill>
          <a:blip r:embed="rId3" cstate="print"/>
          <a:srcRect/>
          <a:stretch>
            <a:fillRect/>
          </a:stretch>
        </p:blipFill>
        <p:spPr bwMode="auto">
          <a:xfrm>
            <a:off x="357158" y="571480"/>
            <a:ext cx="2357454" cy="595312"/>
          </a:xfrm>
          <a:prstGeom prst="rect">
            <a:avLst/>
          </a:prstGeom>
          <a:noFill/>
        </p:spPr>
      </p:pic>
    </p:spTree>
  </p:cSld>
  <p:clrMapOvr>
    <a:masterClrMapping/>
  </p:clrMapOvr>
  <p:transition>
    <p:pull/>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1428736"/>
            <a:ext cx="2751165" cy="714380"/>
          </a:xfrm>
        </p:spPr>
        <p:txBody>
          <a:bodyPr/>
          <a:lstStyle/>
          <a:p>
            <a:pPr algn="ctr"/>
            <a:r>
              <a:rPr lang="mn-MN" dirty="0" smtClean="0">
                <a:latin typeface="Arial" pitchFamily="34" charset="0"/>
                <a:cs typeface="Arial" pitchFamily="34" charset="0"/>
              </a:rPr>
              <a:t>Иргэдийн зээлийн хүсэлтийн тухай мэдээлэл</a:t>
            </a:r>
            <a:endParaRPr lang="en-US" dirty="0">
              <a:latin typeface="Arial" pitchFamily="34" charset="0"/>
              <a:cs typeface="Arial" pitchFamily="34" charset="0"/>
            </a:endParaRPr>
          </a:p>
        </p:txBody>
      </p:sp>
      <p:sp>
        <p:nvSpPr>
          <p:cNvPr id="4" name="Text Placeholder 3"/>
          <p:cNvSpPr>
            <a:spLocks noGrp="1"/>
          </p:cNvSpPr>
          <p:nvPr>
            <p:ph type="body" sz="half" idx="2"/>
          </p:nvPr>
        </p:nvSpPr>
        <p:spPr>
          <a:xfrm>
            <a:off x="714348" y="2143116"/>
            <a:ext cx="3000396" cy="3983047"/>
          </a:xfrm>
        </p:spPr>
        <p:txBody>
          <a:bodyPr/>
          <a:lstStyle/>
          <a:p>
            <a:pPr algn="just"/>
            <a:r>
              <a:rPr lang="mn-MN" sz="2000" dirty="0" smtClean="0">
                <a:latin typeface="Arial" pitchFamily="34" charset="0"/>
                <a:cs typeface="Arial" pitchFamily="34" charset="0"/>
              </a:rPr>
              <a:t>1.Зээлийн хүсэгчийн талаарх мэдээлэл</a:t>
            </a:r>
          </a:p>
          <a:p>
            <a:pPr algn="just"/>
            <a:r>
              <a:rPr lang="mn-MN" sz="2000" dirty="0" smtClean="0">
                <a:latin typeface="Arial" pitchFamily="34" charset="0"/>
                <a:cs typeface="Arial" pitchFamily="34" charset="0"/>
              </a:rPr>
              <a:t>2.Гэр бүлийн талаарх мэдээлэл</a:t>
            </a:r>
          </a:p>
          <a:p>
            <a:pPr algn="just"/>
            <a:r>
              <a:rPr lang="mn-MN" sz="2000" dirty="0" smtClean="0">
                <a:latin typeface="Arial" pitchFamily="34" charset="0"/>
                <a:cs typeface="Arial" pitchFamily="34" charset="0"/>
              </a:rPr>
              <a:t>3.Боловсролын талаарх мэдээлэл</a:t>
            </a:r>
            <a:endParaRPr lang="en-US" sz="2000" dirty="0">
              <a:latin typeface="Arial" pitchFamily="34" charset="0"/>
              <a:cs typeface="Arial" pitchFamily="34" charset="0"/>
            </a:endParaRPr>
          </a:p>
        </p:txBody>
      </p:sp>
      <p:sp>
        <p:nvSpPr>
          <p:cNvPr id="5" name="Date Placeholder 4"/>
          <p:cNvSpPr>
            <a:spLocks noGrp="1"/>
          </p:cNvSpPr>
          <p:nvPr>
            <p:ph type="dt" sz="quarter" idx="12"/>
          </p:nvPr>
        </p:nvSpPr>
        <p:spPr/>
        <p:txBody>
          <a:bodyPr/>
          <a:lstStyle/>
          <a:p>
            <a:fld id="{45DFDFF8-B2D5-4B65-8C2D-7AD5DD7466FF}" type="datetime1">
              <a:rPr lang="en-US" smtClean="0"/>
              <a:pPr/>
              <a:t>8/27/2013</a:t>
            </a:fld>
            <a:endParaRPr lang="en-US"/>
          </a:p>
        </p:txBody>
      </p:sp>
      <p:pic>
        <p:nvPicPr>
          <p:cNvPr id="73730" name="Picture 2" descr="C:\Documents and Settings\Administrator\Desktop\танилцуулахад орох зураг\022.jpg"/>
          <p:cNvPicPr>
            <a:picLocks noGrp="1" noChangeAspect="1" noChangeArrowheads="1"/>
          </p:cNvPicPr>
          <p:nvPr>
            <p:ph idx="1"/>
          </p:nvPr>
        </p:nvPicPr>
        <p:blipFill>
          <a:blip r:embed="rId2" cstate="print"/>
          <a:srcRect/>
          <a:stretch>
            <a:fillRect/>
          </a:stretch>
        </p:blipFill>
        <p:spPr bwMode="auto">
          <a:xfrm>
            <a:off x="3936007" y="857232"/>
            <a:ext cx="4493645" cy="5268931"/>
          </a:xfrm>
          <a:prstGeom prst="rect">
            <a:avLst/>
          </a:prstGeom>
          <a:noFill/>
        </p:spPr>
      </p:pic>
      <p:pic>
        <p:nvPicPr>
          <p:cNvPr id="7" name="Picture 6" descr="C:\Documents and Settings\Administrator\Desktop\logo_mongolian.png"/>
          <p:cNvPicPr>
            <a:picLocks noChangeAspect="1" noChangeArrowheads="1"/>
          </p:cNvPicPr>
          <p:nvPr/>
        </p:nvPicPr>
        <p:blipFill>
          <a:blip r:embed="rId3" cstate="print"/>
          <a:srcRect/>
          <a:stretch>
            <a:fillRect/>
          </a:stretch>
        </p:blipFill>
        <p:spPr bwMode="auto">
          <a:xfrm>
            <a:off x="357158" y="571480"/>
            <a:ext cx="2357454" cy="595312"/>
          </a:xfrm>
          <a:prstGeom prst="rect">
            <a:avLst/>
          </a:prstGeom>
          <a:noFill/>
        </p:spPr>
      </p:pic>
    </p:spTree>
  </p:cSld>
  <p:clrMapOvr>
    <a:masterClrMapping/>
  </p:clrMapOvr>
  <p:transition>
    <p:pull/>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642910" y="1285860"/>
            <a:ext cx="3143272" cy="4840303"/>
          </a:xfrm>
        </p:spPr>
        <p:txBody>
          <a:bodyPr/>
          <a:lstStyle/>
          <a:p>
            <a:pPr algn="just"/>
            <a:r>
              <a:rPr lang="mn-MN" sz="2000" dirty="0" smtClean="0">
                <a:latin typeface="Arial" pitchFamily="34" charset="0"/>
                <a:cs typeface="Arial" pitchFamily="34" charset="0"/>
              </a:rPr>
              <a:t>4. Хөдөлмөр эрхлэлтийн байдал: Тухайн зээлдэгч аливаа байгууллагад ажиллаж байгаагүй тул бөглөөгүй орхисон байна.</a:t>
            </a:r>
          </a:p>
          <a:p>
            <a:pPr algn="just"/>
            <a:r>
              <a:rPr lang="mn-MN" sz="2000" dirty="0" smtClean="0">
                <a:latin typeface="Arial" pitchFamily="34" charset="0"/>
                <a:cs typeface="Arial" pitchFamily="34" charset="0"/>
              </a:rPr>
              <a:t>5.Бизнесийн талаарх мэдээлэл</a:t>
            </a:r>
          </a:p>
          <a:p>
            <a:pPr algn="just"/>
            <a:r>
              <a:rPr lang="mn-MN" sz="2000" dirty="0" smtClean="0">
                <a:latin typeface="Arial" pitchFamily="34" charset="0"/>
                <a:cs typeface="Arial" pitchFamily="34" charset="0"/>
              </a:rPr>
              <a:t>6. Өрхийн орлогын талаар</a:t>
            </a:r>
          </a:p>
          <a:p>
            <a:pPr algn="just"/>
            <a:r>
              <a:rPr lang="mn-MN" sz="2000" dirty="0" smtClean="0">
                <a:latin typeface="Arial" pitchFamily="34" charset="0"/>
                <a:cs typeface="Arial" pitchFamily="34" charset="0"/>
              </a:rPr>
              <a:t>Тухайн зээлдэгчийн хувьд сард  2950 000₮ байгаа нь сар бүр зээлээ төлөхөд хүрэлцээтэй хэмжээ юм.</a:t>
            </a:r>
            <a:endParaRPr lang="en-US" sz="2000" dirty="0">
              <a:latin typeface="Arial" pitchFamily="34" charset="0"/>
              <a:cs typeface="Arial" pitchFamily="34" charset="0"/>
            </a:endParaRPr>
          </a:p>
        </p:txBody>
      </p:sp>
      <p:sp>
        <p:nvSpPr>
          <p:cNvPr id="5" name="Date Placeholder 4"/>
          <p:cNvSpPr>
            <a:spLocks noGrp="1"/>
          </p:cNvSpPr>
          <p:nvPr>
            <p:ph type="dt" sz="quarter" idx="12"/>
          </p:nvPr>
        </p:nvSpPr>
        <p:spPr/>
        <p:txBody>
          <a:bodyPr/>
          <a:lstStyle/>
          <a:p>
            <a:fld id="{45DFDFF8-B2D5-4B65-8C2D-7AD5DD7466FF}" type="datetime1">
              <a:rPr lang="en-US" smtClean="0"/>
              <a:pPr/>
              <a:t>8/27/2013</a:t>
            </a:fld>
            <a:endParaRPr lang="en-US"/>
          </a:p>
        </p:txBody>
      </p:sp>
      <p:pic>
        <p:nvPicPr>
          <p:cNvPr id="74754" name="Picture 2" descr="C:\Documents and Settings\Administrator\Desktop\танилцуулахад орох зураг\021.jpg"/>
          <p:cNvPicPr>
            <a:picLocks noGrp="1" noChangeAspect="1" noChangeArrowheads="1"/>
          </p:cNvPicPr>
          <p:nvPr>
            <p:ph idx="1"/>
          </p:nvPr>
        </p:nvPicPr>
        <p:blipFill>
          <a:blip r:embed="rId2" cstate="print"/>
          <a:srcRect/>
          <a:stretch>
            <a:fillRect/>
          </a:stretch>
        </p:blipFill>
        <p:spPr bwMode="auto">
          <a:xfrm>
            <a:off x="3936007" y="785794"/>
            <a:ext cx="4565083" cy="5340369"/>
          </a:xfrm>
          <a:prstGeom prst="rect">
            <a:avLst/>
          </a:prstGeom>
          <a:noFill/>
        </p:spPr>
      </p:pic>
      <p:pic>
        <p:nvPicPr>
          <p:cNvPr id="7" name="Picture 6" descr="C:\Documents and Settings\Administrator\Desktop\logo_mongolian.png"/>
          <p:cNvPicPr>
            <a:picLocks noChangeAspect="1" noChangeArrowheads="1"/>
          </p:cNvPicPr>
          <p:nvPr/>
        </p:nvPicPr>
        <p:blipFill>
          <a:blip r:embed="rId3" cstate="print"/>
          <a:srcRect/>
          <a:stretch>
            <a:fillRect/>
          </a:stretch>
        </p:blipFill>
        <p:spPr bwMode="auto">
          <a:xfrm>
            <a:off x="357158" y="571480"/>
            <a:ext cx="2357454" cy="595312"/>
          </a:xfrm>
          <a:prstGeom prst="rect">
            <a:avLst/>
          </a:prstGeom>
          <a:noFill/>
        </p:spPr>
      </p:pic>
    </p:spTree>
  </p:cSld>
  <p:clrMapOvr>
    <a:masterClrMapping/>
  </p:clrMapOvr>
  <p:transition>
    <p:pull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71472" y="1428737"/>
            <a:ext cx="3214710" cy="4429156"/>
          </a:xfrm>
        </p:spPr>
        <p:txBody>
          <a:bodyPr/>
          <a:lstStyle/>
          <a:p>
            <a:pPr algn="just"/>
            <a:r>
              <a:rPr lang="mn-MN" sz="2000" dirty="0" smtClean="0">
                <a:latin typeface="Arial" pitchFamily="34" charset="0"/>
                <a:cs typeface="Arial" pitchFamily="34" charset="0"/>
              </a:rPr>
              <a:t>7. Зээл хүсэгчийн талаар мэдээлэл: хэдий хэмжээний зээл авах гэж байгаа болон зориулалт нь юу вэ? мөн  талаар сарын орлогын талаарх мэдээллийг тусгаж өгнө.</a:t>
            </a:r>
          </a:p>
          <a:p>
            <a:pPr algn="just"/>
            <a:r>
              <a:rPr lang="mn-MN" sz="2000" dirty="0" smtClean="0">
                <a:latin typeface="Arial" pitchFamily="34" charset="0"/>
                <a:cs typeface="Arial" pitchFamily="34" charset="0"/>
              </a:rPr>
              <a:t>8. Барьцаа хөрөнгийн талаар мэдээллээ бичнэ.</a:t>
            </a:r>
          </a:p>
          <a:p>
            <a:pPr algn="just"/>
            <a:endParaRPr lang="en-US" dirty="0"/>
          </a:p>
        </p:txBody>
      </p:sp>
      <p:sp>
        <p:nvSpPr>
          <p:cNvPr id="5" name="Date Placeholder 4"/>
          <p:cNvSpPr>
            <a:spLocks noGrp="1"/>
          </p:cNvSpPr>
          <p:nvPr>
            <p:ph type="dt" sz="quarter" idx="12"/>
          </p:nvPr>
        </p:nvSpPr>
        <p:spPr/>
        <p:txBody>
          <a:bodyPr/>
          <a:lstStyle/>
          <a:p>
            <a:fld id="{45DFDFF8-B2D5-4B65-8C2D-7AD5DD7466FF}" type="datetime1">
              <a:rPr lang="en-US" smtClean="0"/>
              <a:pPr/>
              <a:t>8/27/2013</a:t>
            </a:fld>
            <a:endParaRPr lang="en-US"/>
          </a:p>
        </p:txBody>
      </p:sp>
      <p:pic>
        <p:nvPicPr>
          <p:cNvPr id="75778" name="Picture 2" descr="C:\Documents and Settings\Administrator\Desktop\танилцуулахад орох зураг\020.jpg"/>
          <p:cNvPicPr>
            <a:picLocks noGrp="1" noChangeAspect="1" noChangeArrowheads="1"/>
          </p:cNvPicPr>
          <p:nvPr>
            <p:ph idx="1"/>
          </p:nvPr>
        </p:nvPicPr>
        <p:blipFill>
          <a:blip r:embed="rId2" cstate="print"/>
          <a:srcRect/>
          <a:stretch>
            <a:fillRect/>
          </a:stretch>
        </p:blipFill>
        <p:spPr bwMode="auto">
          <a:xfrm>
            <a:off x="3936007" y="785794"/>
            <a:ext cx="4565083" cy="5340369"/>
          </a:xfrm>
          <a:prstGeom prst="rect">
            <a:avLst/>
          </a:prstGeom>
          <a:noFill/>
        </p:spPr>
      </p:pic>
      <p:pic>
        <p:nvPicPr>
          <p:cNvPr id="7" name="Picture 6" descr="C:\Documents and Settings\Administrator\Desktop\logo_mongolian.png"/>
          <p:cNvPicPr>
            <a:picLocks noChangeAspect="1" noChangeArrowheads="1"/>
          </p:cNvPicPr>
          <p:nvPr/>
        </p:nvPicPr>
        <p:blipFill>
          <a:blip r:embed="rId3" cstate="print"/>
          <a:srcRect/>
          <a:stretch>
            <a:fillRect/>
          </a:stretch>
        </p:blipFill>
        <p:spPr bwMode="auto">
          <a:xfrm>
            <a:off x="357158" y="571480"/>
            <a:ext cx="2357454" cy="595312"/>
          </a:xfrm>
          <a:prstGeom prst="rect">
            <a:avLst/>
          </a:prstGeom>
          <a:noFill/>
        </p:spPr>
      </p:pic>
    </p:spTree>
  </p:cSld>
  <p:clrMapOvr>
    <a:masterClrMapping/>
  </p:clrMapOvr>
  <p:transition>
    <p:pull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71472" y="1214422"/>
            <a:ext cx="3286148" cy="4786347"/>
          </a:xfrm>
        </p:spPr>
        <p:txBody>
          <a:bodyPr/>
          <a:lstStyle/>
          <a:p>
            <a:pPr algn="just"/>
            <a:r>
              <a:rPr lang="mn-MN" sz="2000" dirty="0" smtClean="0">
                <a:latin typeface="Arial" pitchFamily="34" charset="0"/>
                <a:cs typeface="Arial" pitchFamily="34" charset="0"/>
              </a:rPr>
              <a:t>8. Харилцагч банкны талаар</a:t>
            </a:r>
          </a:p>
          <a:p>
            <a:pPr algn="just"/>
            <a:r>
              <a:rPr lang="mn-MN" sz="2000" dirty="0" smtClean="0">
                <a:latin typeface="Arial" pitchFamily="34" charset="0"/>
                <a:cs typeface="Arial" pitchFamily="34" charset="0"/>
              </a:rPr>
              <a:t>9. Бусад мэдээлэл эдгээр мэдээлэлийг үнэн зөв бөглөсний дараа</a:t>
            </a:r>
          </a:p>
          <a:p>
            <a:pPr algn="just"/>
            <a:r>
              <a:rPr lang="mn-MN" sz="2000" dirty="0" smtClean="0">
                <a:latin typeface="Arial" pitchFamily="34" charset="0"/>
                <a:cs typeface="Arial" pitchFamily="34" charset="0"/>
              </a:rPr>
              <a:t>10. Зөвшөөрөл хэсэгт зээлдэгч нь өөрийнхөө мэдээллийг банкинд үнэн зөв өгөхийг зөвшөөрсөн хэсэг орно.</a:t>
            </a:r>
          </a:p>
          <a:p>
            <a:pPr algn="just"/>
            <a:r>
              <a:rPr lang="mn-MN" sz="2000" dirty="0" smtClean="0">
                <a:latin typeface="Arial" pitchFamily="34" charset="0"/>
                <a:cs typeface="Arial" pitchFamily="34" charset="0"/>
              </a:rPr>
              <a:t>Зээлдэгч : зээлийн мэдээллийг үнэн зөв бичиж бөглөсөн хэсэгт өөрийн гарын үсгээ зурж баталгаажуулан.</a:t>
            </a:r>
          </a:p>
          <a:p>
            <a:endParaRPr lang="en-US" dirty="0"/>
          </a:p>
        </p:txBody>
      </p:sp>
      <p:sp>
        <p:nvSpPr>
          <p:cNvPr id="5" name="Date Placeholder 4"/>
          <p:cNvSpPr>
            <a:spLocks noGrp="1"/>
          </p:cNvSpPr>
          <p:nvPr>
            <p:ph type="dt" sz="quarter" idx="12"/>
          </p:nvPr>
        </p:nvSpPr>
        <p:spPr/>
        <p:txBody>
          <a:bodyPr/>
          <a:lstStyle/>
          <a:p>
            <a:fld id="{45DFDFF8-B2D5-4B65-8C2D-7AD5DD7466FF}" type="datetime1">
              <a:rPr lang="en-US" smtClean="0"/>
              <a:pPr/>
              <a:t>8/27/2013</a:t>
            </a:fld>
            <a:endParaRPr lang="en-US"/>
          </a:p>
        </p:txBody>
      </p:sp>
      <p:pic>
        <p:nvPicPr>
          <p:cNvPr id="76802" name="Picture 2" descr="C:\Documents and Settings\Administrator\Desktop\танилцуулахад орох зураг\019.jpg"/>
          <p:cNvPicPr>
            <a:picLocks noGrp="1" noChangeAspect="1" noChangeArrowheads="1"/>
          </p:cNvPicPr>
          <p:nvPr>
            <p:ph idx="1"/>
          </p:nvPr>
        </p:nvPicPr>
        <p:blipFill>
          <a:blip r:embed="rId2" cstate="print"/>
          <a:srcRect/>
          <a:stretch>
            <a:fillRect/>
          </a:stretch>
        </p:blipFill>
        <p:spPr bwMode="auto">
          <a:xfrm>
            <a:off x="3936007" y="785794"/>
            <a:ext cx="4493645" cy="5340369"/>
          </a:xfrm>
          <a:prstGeom prst="rect">
            <a:avLst/>
          </a:prstGeom>
          <a:noFill/>
        </p:spPr>
      </p:pic>
      <p:pic>
        <p:nvPicPr>
          <p:cNvPr id="7" name="Picture 6" descr="C:\Documents and Settings\Administrator\Desktop\logo_mongolian.png"/>
          <p:cNvPicPr>
            <a:picLocks noChangeAspect="1" noChangeArrowheads="1"/>
          </p:cNvPicPr>
          <p:nvPr/>
        </p:nvPicPr>
        <p:blipFill>
          <a:blip r:embed="rId3" cstate="print"/>
          <a:srcRect/>
          <a:stretch>
            <a:fillRect/>
          </a:stretch>
        </p:blipFill>
        <p:spPr bwMode="auto">
          <a:xfrm>
            <a:off x="357158" y="571480"/>
            <a:ext cx="2357454" cy="595312"/>
          </a:xfrm>
          <a:prstGeom prst="rect">
            <a:avLst/>
          </a:prstGeom>
          <a:noFill/>
        </p:spPr>
      </p:pic>
    </p:spTree>
  </p:cSld>
  <p:clrMapOvr>
    <a:masterClrMapping/>
  </p:clrMapOvr>
  <p:transition>
    <p:pull dir="l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2857488" y="838200"/>
            <a:ext cx="4286280" cy="590536"/>
          </a:xfrm>
        </p:spPr>
        <p:txBody>
          <a:bodyPr/>
          <a:lstStyle/>
          <a:p>
            <a:pPr algn="ctr"/>
            <a:r>
              <a:rPr lang="mn-MN" sz="2000" dirty="0" smtClean="0">
                <a:latin typeface="Arial" pitchFamily="34" charset="0"/>
                <a:cs typeface="Arial" pitchFamily="34" charset="0"/>
              </a:rPr>
              <a:t>Зоогийн газрын орлого, зарлагын төлөвлөгөө</a:t>
            </a:r>
            <a:endParaRPr lang="en-US" sz="2000" dirty="0">
              <a:latin typeface="Arial" pitchFamily="34" charset="0"/>
              <a:cs typeface="Arial" pitchFamily="34" charset="0"/>
            </a:endParaRPr>
          </a:p>
        </p:txBody>
      </p:sp>
      <p:sp>
        <p:nvSpPr>
          <p:cNvPr id="5" name="Date Placeholder 4"/>
          <p:cNvSpPr>
            <a:spLocks noGrp="1"/>
          </p:cNvSpPr>
          <p:nvPr>
            <p:ph type="dt" sz="quarter" idx="12"/>
          </p:nvPr>
        </p:nvSpPr>
        <p:spPr/>
        <p:txBody>
          <a:bodyPr/>
          <a:lstStyle/>
          <a:p>
            <a:fld id="{45DFDFF8-B2D5-4B65-8C2D-7AD5DD7466FF}" type="datetime1">
              <a:rPr lang="en-US" smtClean="0"/>
              <a:pPr/>
              <a:t>8/27/2013</a:t>
            </a:fld>
            <a:endParaRPr lang="en-US"/>
          </a:p>
        </p:txBody>
      </p:sp>
      <p:pic>
        <p:nvPicPr>
          <p:cNvPr id="13" name="Content Placeholder 5" descr="зоогийн газрын орлого зарлаг.jpg"/>
          <p:cNvPicPr>
            <a:picLocks noChangeAspect="1"/>
          </p:cNvPicPr>
          <p:nvPr/>
        </p:nvPicPr>
        <p:blipFill>
          <a:blip r:embed="rId2" cstate="print"/>
          <a:stretch>
            <a:fillRect/>
          </a:stretch>
        </p:blipFill>
        <p:spPr>
          <a:xfrm>
            <a:off x="642910" y="1428736"/>
            <a:ext cx="7786742" cy="4714908"/>
          </a:xfrm>
          <a:prstGeom prst="rect">
            <a:avLst/>
          </a:prstGeom>
        </p:spPr>
      </p:pic>
      <p:pic>
        <p:nvPicPr>
          <p:cNvPr id="14" name="Picture 13" descr="C:\Documents and Settings\Administrator\Desktop\logo_mongolian.png"/>
          <p:cNvPicPr>
            <a:picLocks noChangeAspect="1" noChangeArrowheads="1"/>
          </p:cNvPicPr>
          <p:nvPr/>
        </p:nvPicPr>
        <p:blipFill>
          <a:blip r:embed="rId3" cstate="print"/>
          <a:srcRect/>
          <a:stretch>
            <a:fillRect/>
          </a:stretch>
        </p:blipFill>
        <p:spPr bwMode="auto">
          <a:xfrm>
            <a:off x="357158" y="571480"/>
            <a:ext cx="2357454" cy="595312"/>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тооцооны хуудас.jpg"/>
          <p:cNvPicPr>
            <a:picLocks noGrp="1" noChangeAspect="1"/>
          </p:cNvPicPr>
          <p:nvPr>
            <p:ph idx="1"/>
          </p:nvPr>
        </p:nvPicPr>
        <p:blipFill>
          <a:blip r:embed="rId2" cstate="print"/>
          <a:stretch>
            <a:fillRect/>
          </a:stretch>
        </p:blipFill>
        <p:spPr>
          <a:xfrm>
            <a:off x="3575050" y="785794"/>
            <a:ext cx="4926040" cy="4929222"/>
          </a:xfrm>
        </p:spPr>
      </p:pic>
      <p:sp>
        <p:nvSpPr>
          <p:cNvPr id="6" name="Text Placeholder 5"/>
          <p:cNvSpPr>
            <a:spLocks noGrp="1"/>
          </p:cNvSpPr>
          <p:nvPr>
            <p:ph type="body" sz="half" idx="2"/>
          </p:nvPr>
        </p:nvSpPr>
        <p:spPr>
          <a:xfrm>
            <a:off x="642910" y="1357298"/>
            <a:ext cx="2822603" cy="4768865"/>
          </a:xfrm>
        </p:spPr>
        <p:txBody>
          <a:bodyPr/>
          <a:lstStyle/>
          <a:p>
            <a:pPr algn="just"/>
            <a:r>
              <a:rPr lang="mn-MN" sz="2000" dirty="0" smtClean="0">
                <a:latin typeface="Arial" pitchFamily="34" charset="0"/>
                <a:cs typeface="Arial" pitchFamily="34" charset="0"/>
              </a:rPr>
              <a:t>Зээлдэгчийн бизнесийн үйл ажиллагаа хэвийн явагдаж байгааг харахын тулд санхүүгийн үйл ажиллагаатай танилцаж чаашид ямар төлөвлөгөөтэй байгааг нь сонирхдог. Энэхүү тооцооны хуудас нь орлогыг баримтжуулж байгаа болно</a:t>
            </a:r>
            <a:r>
              <a:rPr lang="mn-MN" dirty="0" smtClean="0"/>
              <a:t>.</a:t>
            </a:r>
            <a:endParaRPr lang="en-US" dirty="0"/>
          </a:p>
        </p:txBody>
      </p:sp>
      <p:sp>
        <p:nvSpPr>
          <p:cNvPr id="3" name="Date Placeholder 2"/>
          <p:cNvSpPr>
            <a:spLocks noGrp="1"/>
          </p:cNvSpPr>
          <p:nvPr>
            <p:ph type="dt" sz="quarter" idx="12"/>
          </p:nvPr>
        </p:nvSpPr>
        <p:spPr/>
        <p:txBody>
          <a:bodyPr/>
          <a:lstStyle/>
          <a:p>
            <a:fld id="{BBF26B21-47C3-4EA4-B001-D2A14262BA4A}" type="datetime1">
              <a:rPr lang="en-US" smtClean="0"/>
              <a:pPr/>
              <a:t>8/27/2013</a:t>
            </a:fld>
            <a:endParaRPr lang="en-US"/>
          </a:p>
        </p:txBody>
      </p:sp>
      <p:pic>
        <p:nvPicPr>
          <p:cNvPr id="8" name="Picture 7" descr="C:\Documents and Settings\Administrator\Desktop\logo_mongolian.png"/>
          <p:cNvPicPr>
            <a:picLocks noChangeAspect="1" noChangeArrowheads="1"/>
          </p:cNvPicPr>
          <p:nvPr/>
        </p:nvPicPr>
        <p:blipFill>
          <a:blip r:embed="rId3" cstate="print"/>
          <a:srcRect/>
          <a:stretch>
            <a:fillRect/>
          </a:stretch>
        </p:blipFill>
        <p:spPr bwMode="auto">
          <a:xfrm>
            <a:off x="357158" y="571480"/>
            <a:ext cx="2357454" cy="595312"/>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1500174"/>
            <a:ext cx="2751165" cy="428628"/>
          </a:xfrm>
        </p:spPr>
        <p:txBody>
          <a:bodyPr/>
          <a:lstStyle/>
          <a:p>
            <a:pPr algn="ctr"/>
            <a:r>
              <a:rPr lang="mn-MN" dirty="0" smtClean="0">
                <a:latin typeface="Arial" pitchFamily="34" charset="0"/>
                <a:cs typeface="Arial" pitchFamily="34" charset="0"/>
              </a:rPr>
              <a:t>Барьцаа хөрөнгийн тухай мэдээлэл</a:t>
            </a:r>
            <a:endParaRPr lang="en-US" dirty="0">
              <a:latin typeface="Arial" pitchFamily="34" charset="0"/>
              <a:cs typeface="Arial" pitchFamily="34" charset="0"/>
            </a:endParaRPr>
          </a:p>
        </p:txBody>
      </p:sp>
      <p:sp>
        <p:nvSpPr>
          <p:cNvPr id="4" name="Text Placeholder 3"/>
          <p:cNvSpPr>
            <a:spLocks noGrp="1"/>
          </p:cNvSpPr>
          <p:nvPr>
            <p:ph type="body" sz="half" idx="2"/>
          </p:nvPr>
        </p:nvSpPr>
        <p:spPr>
          <a:xfrm>
            <a:off x="714348" y="2000241"/>
            <a:ext cx="3000396" cy="3929090"/>
          </a:xfrm>
        </p:spPr>
        <p:txBody>
          <a:bodyPr/>
          <a:lstStyle/>
          <a:p>
            <a:pPr algn="just"/>
            <a:r>
              <a:rPr lang="mn-MN" sz="2000" dirty="0" smtClean="0">
                <a:latin typeface="Arial" pitchFamily="34" charset="0"/>
                <a:cs typeface="Arial" pitchFamily="34" charset="0"/>
              </a:rPr>
              <a:t>Зээлийн эдийн засагч Барьцаа хөрөнгийн мэдээллийн тухай Хөрөнгийн үнэлгээчин У.Мөнхжаргалд зээл хүсэгч Ц.Гантүвшин-ий барьцаа болох 1 өрөө байрны дэлгэрэнгүй мэдээллийг үнэлүүлэхээр мэдээлэлсэн болно.</a:t>
            </a:r>
            <a:endParaRPr lang="en-US" sz="2000" dirty="0">
              <a:latin typeface="Arial" pitchFamily="34" charset="0"/>
              <a:cs typeface="Arial" pitchFamily="34" charset="0"/>
            </a:endParaRPr>
          </a:p>
        </p:txBody>
      </p:sp>
      <p:sp>
        <p:nvSpPr>
          <p:cNvPr id="5" name="Date Placeholder 4"/>
          <p:cNvSpPr>
            <a:spLocks noGrp="1"/>
          </p:cNvSpPr>
          <p:nvPr>
            <p:ph type="dt" sz="quarter" idx="12"/>
          </p:nvPr>
        </p:nvSpPr>
        <p:spPr/>
        <p:txBody>
          <a:bodyPr/>
          <a:lstStyle/>
          <a:p>
            <a:fld id="{45DFDFF8-B2D5-4B65-8C2D-7AD5DD7466FF}" type="datetime1">
              <a:rPr lang="en-US" smtClean="0"/>
              <a:pPr/>
              <a:t>8/27/2013</a:t>
            </a:fld>
            <a:endParaRPr lang="en-US"/>
          </a:p>
        </p:txBody>
      </p:sp>
      <p:pic>
        <p:nvPicPr>
          <p:cNvPr id="66562" name="Picture 2" descr="C:\Documents and Settings\Administrator\Desktop\танилцуулахад орох зураг\013.jpg"/>
          <p:cNvPicPr>
            <a:picLocks noGrp="1" noChangeAspect="1" noChangeArrowheads="1"/>
          </p:cNvPicPr>
          <p:nvPr>
            <p:ph idx="1"/>
          </p:nvPr>
        </p:nvPicPr>
        <p:blipFill>
          <a:blip r:embed="rId2" cstate="print"/>
          <a:srcRect/>
          <a:stretch>
            <a:fillRect/>
          </a:stretch>
        </p:blipFill>
        <p:spPr bwMode="auto">
          <a:xfrm>
            <a:off x="3936007" y="714356"/>
            <a:ext cx="4565083" cy="5411807"/>
          </a:xfrm>
          <a:prstGeom prst="rect">
            <a:avLst/>
          </a:prstGeom>
          <a:noFill/>
        </p:spPr>
      </p:pic>
      <p:pic>
        <p:nvPicPr>
          <p:cNvPr id="7" name="Picture 6" descr="C:\Documents and Settings\Administrator\Desktop\logo_mongolian.png"/>
          <p:cNvPicPr>
            <a:picLocks noChangeAspect="1" noChangeArrowheads="1"/>
          </p:cNvPicPr>
          <p:nvPr/>
        </p:nvPicPr>
        <p:blipFill>
          <a:blip r:embed="rId3" cstate="print"/>
          <a:srcRect/>
          <a:stretch>
            <a:fillRect/>
          </a:stretch>
        </p:blipFill>
        <p:spPr bwMode="auto">
          <a:xfrm>
            <a:off x="500034" y="571480"/>
            <a:ext cx="2357454" cy="595312"/>
          </a:xfrm>
          <a:prstGeom prst="rect">
            <a:avLst/>
          </a:prstGeom>
          <a:noFill/>
        </p:spPr>
      </p:pic>
    </p:spTree>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85860"/>
            <a:ext cx="3008313" cy="857256"/>
          </a:xfrm>
        </p:spPr>
        <p:txBody>
          <a:bodyPr/>
          <a:lstStyle/>
          <a:p>
            <a:pPr algn="ctr"/>
            <a:r>
              <a:rPr lang="mn-MN" dirty="0" smtClean="0">
                <a:latin typeface="Arial" pitchFamily="34" charset="0"/>
                <a:cs typeface="Arial" pitchFamily="34" charset="0"/>
              </a:rPr>
              <a:t>Зээлийн барьцаа хөрөнгийн үнэлгээний тайлан</a:t>
            </a:r>
            <a:endParaRPr lang="en-US" dirty="0">
              <a:latin typeface="Arial" pitchFamily="34" charset="0"/>
              <a:cs typeface="Arial" pitchFamily="34" charset="0"/>
            </a:endParaRPr>
          </a:p>
        </p:txBody>
      </p:sp>
      <p:sp>
        <p:nvSpPr>
          <p:cNvPr id="4" name="Text Placeholder 3"/>
          <p:cNvSpPr>
            <a:spLocks noGrp="1"/>
          </p:cNvSpPr>
          <p:nvPr>
            <p:ph type="body" sz="half" idx="2"/>
          </p:nvPr>
        </p:nvSpPr>
        <p:spPr>
          <a:xfrm>
            <a:off x="571472" y="2143116"/>
            <a:ext cx="3214710" cy="3983047"/>
          </a:xfrm>
        </p:spPr>
        <p:txBody>
          <a:bodyPr/>
          <a:lstStyle/>
          <a:p>
            <a:pPr algn="just"/>
            <a:r>
              <a:rPr lang="mn-MN" sz="2000" dirty="0" smtClean="0">
                <a:latin typeface="Arial" pitchFamily="34" charset="0"/>
                <a:cs typeface="Arial" pitchFamily="34" charset="0"/>
              </a:rPr>
              <a:t>Хөрөнгийн үнэлгээчин У.Мөнхжаргал нь иргэн Ц.Гантүвшиний 1 өрөө байрыг Зах зээлийн харьцуулалтын аргаар үнэлээд 24 000 000₮ гэж тогтоосон бөгөөд барьцаа хөрөнгийн зээлийн үнийг </a:t>
            </a:r>
          </a:p>
          <a:p>
            <a:pPr algn="just"/>
            <a:r>
              <a:rPr lang="mn-MN" sz="2000" dirty="0" smtClean="0">
                <a:latin typeface="Arial" pitchFamily="34" charset="0"/>
                <a:cs typeface="Arial" pitchFamily="34" charset="0"/>
              </a:rPr>
              <a:t>14 400 000₮ гэж үнэлсэн байна.</a:t>
            </a:r>
            <a:endParaRPr lang="en-US" sz="2000" dirty="0">
              <a:latin typeface="Arial" pitchFamily="34" charset="0"/>
              <a:cs typeface="Arial" pitchFamily="34" charset="0"/>
            </a:endParaRPr>
          </a:p>
        </p:txBody>
      </p:sp>
      <p:sp>
        <p:nvSpPr>
          <p:cNvPr id="5" name="Date Placeholder 4"/>
          <p:cNvSpPr>
            <a:spLocks noGrp="1"/>
          </p:cNvSpPr>
          <p:nvPr>
            <p:ph type="dt" sz="quarter" idx="12"/>
          </p:nvPr>
        </p:nvSpPr>
        <p:spPr/>
        <p:txBody>
          <a:bodyPr/>
          <a:lstStyle/>
          <a:p>
            <a:fld id="{45DFDFF8-B2D5-4B65-8C2D-7AD5DD7466FF}" type="datetime1">
              <a:rPr lang="en-US" smtClean="0"/>
              <a:pPr/>
              <a:t>8/27/2013</a:t>
            </a:fld>
            <a:endParaRPr lang="en-US"/>
          </a:p>
        </p:txBody>
      </p:sp>
      <p:pic>
        <p:nvPicPr>
          <p:cNvPr id="67586" name="Picture 2" descr="C:\Documents and Settings\Administrator\Desktop\танилцуулахад орох зураг\014.jpg"/>
          <p:cNvPicPr>
            <a:picLocks noGrp="1" noChangeAspect="1" noChangeArrowheads="1"/>
          </p:cNvPicPr>
          <p:nvPr>
            <p:ph idx="1"/>
          </p:nvPr>
        </p:nvPicPr>
        <p:blipFill>
          <a:blip r:embed="rId2" cstate="print"/>
          <a:srcRect/>
          <a:stretch>
            <a:fillRect/>
          </a:stretch>
        </p:blipFill>
        <p:spPr bwMode="auto">
          <a:xfrm>
            <a:off x="3936007" y="785794"/>
            <a:ext cx="4565083" cy="5340369"/>
          </a:xfrm>
          <a:prstGeom prst="rect">
            <a:avLst/>
          </a:prstGeom>
          <a:noFill/>
        </p:spPr>
      </p:pic>
      <p:pic>
        <p:nvPicPr>
          <p:cNvPr id="7" name="Picture 6" descr="C:\Documents and Settings\Administrator\Desktop\logo_mongolian.png"/>
          <p:cNvPicPr>
            <a:picLocks noChangeAspect="1" noChangeArrowheads="1"/>
          </p:cNvPicPr>
          <p:nvPr/>
        </p:nvPicPr>
        <p:blipFill>
          <a:blip r:embed="rId3" cstate="print"/>
          <a:srcRect/>
          <a:stretch>
            <a:fillRect/>
          </a:stretch>
        </p:blipFill>
        <p:spPr bwMode="auto">
          <a:xfrm>
            <a:off x="500034" y="571480"/>
            <a:ext cx="2357454" cy="595312"/>
          </a:xfrm>
          <a:prstGeom prst="rect">
            <a:avLst/>
          </a:prstGeom>
          <a:noFill/>
        </p:spPr>
      </p:pic>
    </p:spTree>
  </p:cSld>
  <p:clrMapOvr>
    <a:masterClrMapping/>
  </p:clrMapOvr>
  <p:transition>
    <p:pull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1285860"/>
            <a:ext cx="2393975" cy="500066"/>
          </a:xfrm>
        </p:spPr>
        <p:txBody>
          <a:bodyPr/>
          <a:lstStyle/>
          <a:p>
            <a:r>
              <a:rPr lang="mn-MN" dirty="0" smtClean="0"/>
              <a:t>Тодорхойлолт </a:t>
            </a:r>
            <a:endParaRPr lang="en-US" dirty="0"/>
          </a:p>
        </p:txBody>
      </p:sp>
      <p:sp>
        <p:nvSpPr>
          <p:cNvPr id="4" name="Text Placeholder 3"/>
          <p:cNvSpPr>
            <a:spLocks noGrp="1"/>
          </p:cNvSpPr>
          <p:nvPr>
            <p:ph type="body" sz="half" idx="2"/>
          </p:nvPr>
        </p:nvSpPr>
        <p:spPr>
          <a:xfrm>
            <a:off x="642910" y="1857364"/>
            <a:ext cx="3357586" cy="4125923"/>
          </a:xfrm>
        </p:spPr>
        <p:txBody>
          <a:bodyPr/>
          <a:lstStyle/>
          <a:p>
            <a:pPr algn="just"/>
            <a:r>
              <a:rPr lang="mn-MN" sz="2000" dirty="0" smtClean="0">
                <a:latin typeface="Arial" pitchFamily="34" charset="0"/>
                <a:cs typeface="Arial" pitchFamily="34" charset="0"/>
              </a:rPr>
              <a:t>Иргэн Ц. Гантүвшин нь барьцаа хөрөнгө болох 1 өрөө байрандаа амьдардаг нь үнэн гэсэн тодорхойлолтыг өөрийн оршин суудаг дүүрэг болох Хан-Уул дүүргээсээ авсан байна.</a:t>
            </a:r>
            <a:endParaRPr lang="en-US" sz="2000" dirty="0">
              <a:latin typeface="Arial" pitchFamily="34" charset="0"/>
              <a:cs typeface="Arial" pitchFamily="34" charset="0"/>
            </a:endParaRPr>
          </a:p>
        </p:txBody>
      </p:sp>
      <p:sp>
        <p:nvSpPr>
          <p:cNvPr id="5" name="Date Placeholder 4"/>
          <p:cNvSpPr>
            <a:spLocks noGrp="1"/>
          </p:cNvSpPr>
          <p:nvPr>
            <p:ph type="dt" sz="quarter" idx="12"/>
          </p:nvPr>
        </p:nvSpPr>
        <p:spPr/>
        <p:txBody>
          <a:bodyPr/>
          <a:lstStyle/>
          <a:p>
            <a:fld id="{45DFDFF8-B2D5-4B65-8C2D-7AD5DD7466FF}" type="datetime1">
              <a:rPr lang="en-US" smtClean="0"/>
              <a:pPr/>
              <a:t>8/27/2013</a:t>
            </a:fld>
            <a:endParaRPr lang="en-US"/>
          </a:p>
        </p:txBody>
      </p:sp>
      <p:pic>
        <p:nvPicPr>
          <p:cNvPr id="68610" name="Picture 2" descr="C:\Documents and Settings\Administrator\Desktop\танилцуулахад орох зураг\017.jpg"/>
          <p:cNvPicPr>
            <a:picLocks noGrp="1" noChangeAspect="1" noChangeArrowheads="1"/>
          </p:cNvPicPr>
          <p:nvPr>
            <p:ph idx="1"/>
          </p:nvPr>
        </p:nvPicPr>
        <p:blipFill>
          <a:blip r:embed="rId2" cstate="print"/>
          <a:srcRect/>
          <a:stretch>
            <a:fillRect/>
          </a:stretch>
        </p:blipFill>
        <p:spPr bwMode="auto">
          <a:xfrm>
            <a:off x="4286248" y="714356"/>
            <a:ext cx="4214842" cy="5411807"/>
          </a:xfrm>
          <a:prstGeom prst="rect">
            <a:avLst/>
          </a:prstGeom>
          <a:noFill/>
        </p:spPr>
      </p:pic>
      <p:pic>
        <p:nvPicPr>
          <p:cNvPr id="7" name="Picture 6" descr="C:\Documents and Settings\Administrator\Desktop\logo_mongolian.png"/>
          <p:cNvPicPr>
            <a:picLocks noChangeAspect="1" noChangeArrowheads="1"/>
          </p:cNvPicPr>
          <p:nvPr/>
        </p:nvPicPr>
        <p:blipFill>
          <a:blip r:embed="rId3" cstate="print"/>
          <a:srcRect/>
          <a:stretch>
            <a:fillRect/>
          </a:stretch>
        </p:blipFill>
        <p:spPr bwMode="auto">
          <a:xfrm>
            <a:off x="357158" y="571480"/>
            <a:ext cx="2357454" cy="595312"/>
          </a:xfrm>
          <a:prstGeom prst="rect">
            <a:avLst/>
          </a:prstGeom>
          <a:noFill/>
        </p:spPr>
      </p:pic>
    </p:spTree>
  </p:cSld>
  <p:clrMapOvr>
    <a:masterClrMapping/>
  </p:clrMapOvr>
  <p:transition>
    <p:pull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642910" y="1285860"/>
            <a:ext cx="3143272" cy="4840303"/>
          </a:xfrm>
        </p:spPr>
        <p:txBody>
          <a:bodyPr/>
          <a:lstStyle/>
          <a:p>
            <a:pPr algn="just"/>
            <a:r>
              <a:rPr lang="mn-MN" sz="2000" dirty="0" smtClean="0">
                <a:latin typeface="Arial" pitchFamily="34" charset="0"/>
                <a:cs typeface="Arial" pitchFamily="34" charset="0"/>
              </a:rPr>
              <a:t>Зээл олгох гүйлгээ хийхийн өмнө Үл хєдлєх хєрєнгє болон ємчлєх эрхтэй газар барьцаалсан </a:t>
            </a:r>
          </a:p>
          <a:p>
            <a:pPr algn="just"/>
            <a:r>
              <a:rPr lang="mn-MN" sz="2000" dirty="0" smtClean="0">
                <a:latin typeface="Arial" pitchFamily="34" charset="0"/>
                <a:cs typeface="Arial" pitchFamily="34" charset="0"/>
              </a:rPr>
              <a:t>барьцааны гэрээг Эд хөрөнгийн эрхийн улсын бүртгэлийн газарт бүртгүүлж улсын бүртгэлийн дугаар, тамга </a:t>
            </a:r>
          </a:p>
          <a:p>
            <a:pPr algn="just"/>
            <a:r>
              <a:rPr lang="mn-MN" sz="2000" dirty="0" smtClean="0">
                <a:latin typeface="Arial" pitchFamily="34" charset="0"/>
                <a:cs typeface="Arial" pitchFamily="34" charset="0"/>
              </a:rPr>
              <a:t>тэмдгийг шалган банкны барьцаалах эрхийг баталгаажуулна.</a:t>
            </a:r>
            <a:endParaRPr lang="en-US" sz="2000" dirty="0">
              <a:latin typeface="Arial" pitchFamily="34" charset="0"/>
              <a:cs typeface="Arial" pitchFamily="34" charset="0"/>
            </a:endParaRPr>
          </a:p>
        </p:txBody>
      </p:sp>
      <p:sp>
        <p:nvSpPr>
          <p:cNvPr id="5" name="Date Placeholder 4"/>
          <p:cNvSpPr>
            <a:spLocks noGrp="1"/>
          </p:cNvSpPr>
          <p:nvPr>
            <p:ph type="dt" sz="quarter" idx="12"/>
          </p:nvPr>
        </p:nvSpPr>
        <p:spPr/>
        <p:txBody>
          <a:bodyPr/>
          <a:lstStyle/>
          <a:p>
            <a:fld id="{45DFDFF8-B2D5-4B65-8C2D-7AD5DD7466FF}" type="datetime1">
              <a:rPr lang="en-US" smtClean="0"/>
              <a:pPr/>
              <a:t>8/27/2013</a:t>
            </a:fld>
            <a:endParaRPr lang="en-US"/>
          </a:p>
        </p:txBody>
      </p:sp>
      <p:pic>
        <p:nvPicPr>
          <p:cNvPr id="69634" name="Picture 2" descr="C:\Documents and Settings\Administrator\Desktop\танилцуулахад орох зураг\016.jpg"/>
          <p:cNvPicPr>
            <a:picLocks noGrp="1" noChangeAspect="1" noChangeArrowheads="1"/>
          </p:cNvPicPr>
          <p:nvPr>
            <p:ph idx="1"/>
          </p:nvPr>
        </p:nvPicPr>
        <p:blipFill>
          <a:blip r:embed="rId2" cstate="print"/>
          <a:srcRect/>
          <a:stretch>
            <a:fillRect/>
          </a:stretch>
        </p:blipFill>
        <p:spPr bwMode="auto">
          <a:xfrm>
            <a:off x="3936007" y="857232"/>
            <a:ext cx="4636521" cy="5268931"/>
          </a:xfrm>
          <a:prstGeom prst="rect">
            <a:avLst/>
          </a:prstGeom>
          <a:noFill/>
        </p:spPr>
      </p:pic>
      <p:pic>
        <p:nvPicPr>
          <p:cNvPr id="7" name="Picture 6" descr="C:\Documents and Settings\Administrator\Desktop\logo_mongolian.png"/>
          <p:cNvPicPr>
            <a:picLocks noChangeAspect="1" noChangeArrowheads="1"/>
          </p:cNvPicPr>
          <p:nvPr/>
        </p:nvPicPr>
        <p:blipFill>
          <a:blip r:embed="rId3" cstate="print"/>
          <a:srcRect/>
          <a:stretch>
            <a:fillRect/>
          </a:stretch>
        </p:blipFill>
        <p:spPr bwMode="auto">
          <a:xfrm>
            <a:off x="357158" y="571480"/>
            <a:ext cx="2357454" cy="595312"/>
          </a:xfrm>
          <a:prstGeom prst="rect">
            <a:avLst/>
          </a:prstGeom>
          <a:noFill/>
        </p:spPr>
      </p:pic>
    </p:spTree>
  </p:cSld>
  <p:clrMapOvr>
    <a:masterClrMapping/>
  </p:clrMapOvr>
  <p:transition>
    <p:pull dir="u"/>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785918" y="1142984"/>
            <a:ext cx="6443682" cy="428628"/>
          </a:xfrm>
        </p:spPr>
        <p:txBody>
          <a:bodyPr/>
          <a:lstStyle/>
          <a:p>
            <a:r>
              <a:rPr lang="mn-MN" sz="2200" dirty="0" smtClean="0">
                <a:latin typeface="Arial" pitchFamily="34" charset="0"/>
                <a:cs typeface="Arial" pitchFamily="34" charset="0"/>
              </a:rPr>
              <a:t>Зээлийн материалд дүгнэлт гаргуулах</a:t>
            </a:r>
            <a:endParaRPr lang="en-US" sz="2200" dirty="0">
              <a:latin typeface="Arial" pitchFamily="34" charset="0"/>
              <a:cs typeface="Arial" pitchFamily="34" charset="0"/>
            </a:endParaRPr>
          </a:p>
        </p:txBody>
      </p:sp>
      <p:sp>
        <p:nvSpPr>
          <p:cNvPr id="7" name="Content Placeholder 6"/>
          <p:cNvSpPr>
            <a:spLocks noGrp="1"/>
          </p:cNvSpPr>
          <p:nvPr>
            <p:ph idx="1"/>
          </p:nvPr>
        </p:nvSpPr>
        <p:spPr>
          <a:xfrm>
            <a:off x="714348" y="1714488"/>
            <a:ext cx="7572428" cy="4229112"/>
          </a:xfrm>
        </p:spPr>
        <p:txBody>
          <a:bodyPr/>
          <a:lstStyle/>
          <a:p>
            <a:pPr algn="just">
              <a:buNone/>
            </a:pPr>
            <a:r>
              <a:rPr lang="mn-MN" sz="2000" dirty="0" smtClean="0">
                <a:latin typeface="Arial" pitchFamily="34" charset="0"/>
                <a:cs typeface="Arial" pitchFamily="34" charset="0"/>
              </a:rPr>
              <a:t>Зээлдэгчээс хангалттай мэдээлэлээ авсны дараа зээлийн ажилтан нь дүгнэлт гаргадаг мөн хуулийн болон зээлийн эрсдлийн дүгнэлт гаргуулдаг. Хуульчийн дүгнэлт болон Зээлийн ажилтны дүгнэлт нь ажлын 1 хоногт багтаан гардаг. Уг дүгнэлт нь Зээлийн хороонд орох эсэхийг шийдвэрлэдэг. Зээлийн эрсдлийн дүгнэлтэнд зээлийн саналыг “Дэмжиж байна” эсвэл “Татгалзаж байна” гэсэн дүгнэлт гардаг. Дээрхи зээлдэгч болох Ц.Гантүвшиний зээл “Дэмжиж байна” гэсэн дүгнэлт гараад салбарын зээлийн хороо болон Төв банкны зээлийн хороогоор амжилттай орсон тул зээлдэгчийн хүссэн 5 сая ₮-г зээлдүүлэх шийдвэр гарсан.</a:t>
            </a:r>
            <a:endParaRPr lang="en-US" sz="2000" dirty="0">
              <a:latin typeface="Arial" pitchFamily="34" charset="0"/>
              <a:cs typeface="Arial" pitchFamily="34" charset="0"/>
            </a:endParaRPr>
          </a:p>
        </p:txBody>
      </p:sp>
      <p:sp>
        <p:nvSpPr>
          <p:cNvPr id="5" name="Date Placeholder 4"/>
          <p:cNvSpPr>
            <a:spLocks noGrp="1"/>
          </p:cNvSpPr>
          <p:nvPr>
            <p:ph type="dt" sz="quarter" idx="12"/>
          </p:nvPr>
        </p:nvSpPr>
        <p:spPr/>
        <p:txBody>
          <a:bodyPr/>
          <a:lstStyle/>
          <a:p>
            <a:fld id="{45DFDFF8-B2D5-4B65-8C2D-7AD5DD7466FF}" type="datetime1">
              <a:rPr lang="en-US" smtClean="0"/>
              <a:pPr/>
              <a:t>8/27/2013</a:t>
            </a:fld>
            <a:endParaRPr lang="en-US"/>
          </a:p>
        </p:txBody>
      </p:sp>
      <p:pic>
        <p:nvPicPr>
          <p:cNvPr id="8" name="Picture 7"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71472" y="1428736"/>
            <a:ext cx="2894041" cy="785818"/>
          </a:xfrm>
        </p:spPr>
        <p:txBody>
          <a:bodyPr/>
          <a:lstStyle/>
          <a:p>
            <a:pPr algn="ctr"/>
            <a:r>
              <a:rPr lang="mn-MN" dirty="0" smtClean="0">
                <a:latin typeface="Arial" pitchFamily="34" charset="0"/>
                <a:cs typeface="Arial" pitchFamily="34" charset="0"/>
              </a:rPr>
              <a:t>Зээлийн баримт бичиг хүлээн авсан акт </a:t>
            </a:r>
            <a:endParaRPr lang="en-US" dirty="0">
              <a:latin typeface="Arial" pitchFamily="34" charset="0"/>
              <a:cs typeface="Arial" pitchFamily="34" charset="0"/>
            </a:endParaRPr>
          </a:p>
        </p:txBody>
      </p:sp>
      <p:pic>
        <p:nvPicPr>
          <p:cNvPr id="61442" name="Picture 2" descr="C:\Documents and Settings\Administrator\Desktop\танилцуулахад орох зураг\001.jpg"/>
          <p:cNvPicPr>
            <a:picLocks noGrp="1" noChangeAspect="1" noChangeArrowheads="1"/>
          </p:cNvPicPr>
          <p:nvPr>
            <p:ph idx="1"/>
          </p:nvPr>
        </p:nvPicPr>
        <p:blipFill>
          <a:blip r:embed="rId2" cstate="print"/>
          <a:stretch>
            <a:fillRect/>
          </a:stretch>
        </p:blipFill>
        <p:spPr bwMode="auto">
          <a:xfrm>
            <a:off x="3786183" y="642918"/>
            <a:ext cx="4643470" cy="5483245"/>
          </a:xfrm>
          <a:prstGeom prst="rect">
            <a:avLst/>
          </a:prstGeom>
          <a:noFill/>
        </p:spPr>
      </p:pic>
      <p:sp>
        <p:nvSpPr>
          <p:cNvPr id="9" name="Text Placeholder 8"/>
          <p:cNvSpPr>
            <a:spLocks noGrp="1"/>
          </p:cNvSpPr>
          <p:nvPr>
            <p:ph type="body" sz="half" idx="2"/>
          </p:nvPr>
        </p:nvSpPr>
        <p:spPr>
          <a:xfrm>
            <a:off x="714348" y="2214554"/>
            <a:ext cx="2751165" cy="3786215"/>
          </a:xfrm>
        </p:spPr>
        <p:txBody>
          <a:bodyPr/>
          <a:lstStyle/>
          <a:p>
            <a:pPr algn="just"/>
            <a:r>
              <a:rPr lang="mn-MN" sz="2200" dirty="0" smtClean="0">
                <a:latin typeface="Arial" pitchFamily="34" charset="0"/>
                <a:cs typeface="Arial" pitchFamily="34" charset="0"/>
              </a:rPr>
              <a:t>Зээлийн хувийн хэрэгийн эхэнд зээлийн баримт хүлээн авсан акт байдаг. Үүнд зээлийн товч мэдээллийг оруулдаг. </a:t>
            </a:r>
            <a:endParaRPr lang="en-US" sz="2200" dirty="0">
              <a:latin typeface="Arial" pitchFamily="34" charset="0"/>
              <a:cs typeface="Arial" pitchFamily="34" charset="0"/>
            </a:endParaRPr>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3" cstate="print"/>
          <a:srcRect/>
          <a:stretch>
            <a:fillRect/>
          </a:stretch>
        </p:blipFill>
        <p:spPr bwMode="auto">
          <a:xfrm>
            <a:off x="500034" y="571480"/>
            <a:ext cx="2357454" cy="595312"/>
          </a:xfrm>
          <a:prstGeom prst="rect">
            <a:avLst/>
          </a:prstGeom>
          <a:noFill/>
        </p:spPr>
      </p:pic>
    </p:spTree>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1214422"/>
            <a:ext cx="2751165" cy="642942"/>
          </a:xfrm>
        </p:spPr>
        <p:txBody>
          <a:bodyPr/>
          <a:lstStyle/>
          <a:p>
            <a:pPr algn="ctr"/>
            <a:r>
              <a:rPr lang="mn-MN" dirty="0" smtClean="0">
                <a:latin typeface="Arial" pitchFamily="34" charset="0"/>
                <a:cs typeface="Arial" pitchFamily="34" charset="0"/>
              </a:rPr>
              <a:t>Зээлийн салбар хорооны шийдвэр</a:t>
            </a:r>
            <a:endParaRPr lang="en-US" dirty="0">
              <a:latin typeface="Arial" pitchFamily="34" charset="0"/>
              <a:cs typeface="Arial" pitchFamily="34" charset="0"/>
            </a:endParaRPr>
          </a:p>
        </p:txBody>
      </p:sp>
      <p:sp>
        <p:nvSpPr>
          <p:cNvPr id="4" name="Text Placeholder 3"/>
          <p:cNvSpPr>
            <a:spLocks noGrp="1"/>
          </p:cNvSpPr>
          <p:nvPr>
            <p:ph type="body" sz="half" idx="2"/>
          </p:nvPr>
        </p:nvSpPr>
        <p:spPr>
          <a:xfrm>
            <a:off x="571472" y="1857364"/>
            <a:ext cx="3214710" cy="4268799"/>
          </a:xfrm>
        </p:spPr>
        <p:txBody>
          <a:bodyPr/>
          <a:lstStyle/>
          <a:p>
            <a:pPr algn="just"/>
            <a:r>
              <a:rPr lang="mn-MN" sz="2000" dirty="0" smtClean="0">
                <a:latin typeface="Arial" pitchFamily="34" charset="0"/>
                <a:cs typeface="Arial" pitchFamily="34" charset="0"/>
              </a:rPr>
              <a:t>Иргэн Ц. Гантүвшингийн 5000 000₮-н 24 сарын хугацаатай жилийн 28.8%-н хүүтэй “иргэдийн бизнесийн зээл”-г хэлэлцээд Зээлийн салбар хорооны саналын эрхтэй гишүүдийн 100%-н саналаар зээлийг олгохоор болсон. Зээлийн барьцаа хөрөнгийн үнэлгээний танилцуулгыг хавсаргасан байна.</a:t>
            </a:r>
            <a:endParaRPr lang="en-US" sz="2000" dirty="0">
              <a:latin typeface="Arial" pitchFamily="34" charset="0"/>
              <a:cs typeface="Arial" pitchFamily="34" charset="0"/>
            </a:endParaRPr>
          </a:p>
        </p:txBody>
      </p:sp>
      <p:sp>
        <p:nvSpPr>
          <p:cNvPr id="5" name="Date Placeholder 4"/>
          <p:cNvSpPr>
            <a:spLocks noGrp="1"/>
          </p:cNvSpPr>
          <p:nvPr>
            <p:ph type="dt" sz="quarter" idx="12"/>
          </p:nvPr>
        </p:nvSpPr>
        <p:spPr/>
        <p:txBody>
          <a:bodyPr/>
          <a:lstStyle/>
          <a:p>
            <a:fld id="{45DFDFF8-B2D5-4B65-8C2D-7AD5DD7466FF}" type="datetime1">
              <a:rPr lang="en-US" smtClean="0"/>
              <a:pPr/>
              <a:t>8/27/2013</a:t>
            </a:fld>
            <a:endParaRPr lang="en-US"/>
          </a:p>
        </p:txBody>
      </p:sp>
      <p:pic>
        <p:nvPicPr>
          <p:cNvPr id="70658" name="Picture 2" descr="C:\Documents and Settings\Administrator\Desktop\танилцуулахад орох зураг\025.jpg"/>
          <p:cNvPicPr>
            <a:picLocks noGrp="1" noChangeAspect="1" noChangeArrowheads="1"/>
          </p:cNvPicPr>
          <p:nvPr>
            <p:ph idx="1"/>
          </p:nvPr>
        </p:nvPicPr>
        <p:blipFill>
          <a:blip r:embed="rId2" cstate="print"/>
          <a:srcRect/>
          <a:stretch>
            <a:fillRect/>
          </a:stretch>
        </p:blipFill>
        <p:spPr bwMode="auto">
          <a:xfrm>
            <a:off x="3936007" y="785794"/>
            <a:ext cx="4636521" cy="5340369"/>
          </a:xfrm>
          <a:prstGeom prst="rect">
            <a:avLst/>
          </a:prstGeom>
          <a:noFill/>
        </p:spPr>
      </p:pic>
      <p:pic>
        <p:nvPicPr>
          <p:cNvPr id="7" name="Picture 6" descr="C:\Documents and Settings\Administrator\Desktop\logo_mongolian.png"/>
          <p:cNvPicPr>
            <a:picLocks noChangeAspect="1" noChangeArrowheads="1"/>
          </p:cNvPicPr>
          <p:nvPr/>
        </p:nvPicPr>
        <p:blipFill>
          <a:blip r:embed="rId3" cstate="print"/>
          <a:srcRect/>
          <a:stretch>
            <a:fillRect/>
          </a:stretch>
        </p:blipFill>
        <p:spPr bwMode="auto">
          <a:xfrm>
            <a:off x="357158" y="571480"/>
            <a:ext cx="2357454" cy="595312"/>
          </a:xfrm>
          <a:prstGeom prst="rect">
            <a:avLst/>
          </a:prstGeom>
          <a:noFill/>
        </p:spPr>
      </p:pic>
    </p:spTree>
  </p:cSld>
  <p:clrMapOvr>
    <a:masterClrMapping/>
  </p:clrMapOvr>
  <p:transition>
    <p:fade thruBlk="1"/>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1214422"/>
            <a:ext cx="2894041" cy="357190"/>
          </a:xfrm>
        </p:spPr>
        <p:txBody>
          <a:bodyPr/>
          <a:lstStyle/>
          <a:p>
            <a:pPr algn="ctr"/>
            <a:r>
              <a:rPr lang="mn-MN" dirty="0" smtClean="0">
                <a:latin typeface="Arial" pitchFamily="34" charset="0"/>
                <a:cs typeface="Arial" pitchFamily="34" charset="0"/>
              </a:rPr>
              <a:t>Зээлийн гэрээ </a:t>
            </a:r>
            <a:endParaRPr lang="en-US" dirty="0">
              <a:latin typeface="Arial" pitchFamily="34" charset="0"/>
              <a:cs typeface="Arial" pitchFamily="34" charset="0"/>
            </a:endParaRPr>
          </a:p>
        </p:txBody>
      </p:sp>
      <p:sp>
        <p:nvSpPr>
          <p:cNvPr id="4" name="Text Placeholder 3"/>
          <p:cNvSpPr>
            <a:spLocks noGrp="1"/>
          </p:cNvSpPr>
          <p:nvPr>
            <p:ph type="body" sz="half" idx="2"/>
          </p:nvPr>
        </p:nvSpPr>
        <p:spPr>
          <a:xfrm>
            <a:off x="642910" y="1643050"/>
            <a:ext cx="3071834" cy="4483113"/>
          </a:xfrm>
        </p:spPr>
        <p:txBody>
          <a:bodyPr/>
          <a:lstStyle/>
          <a:p>
            <a:pPr algn="just"/>
            <a:r>
              <a:rPr lang="mn-MN" sz="2000" dirty="0" smtClean="0">
                <a:latin typeface="Arial" pitchFamily="34" charset="0"/>
                <a:cs typeface="Arial" pitchFamily="34" charset="0"/>
              </a:rPr>
              <a:t>Энэхүү гэрээ нь банк, зээлдэгч 2-н хооронд үл ойлголцол гарахгүй байхаар зохицуулагдсан гэрээ байдаг. Энэхүү зээлийн гэрээ нь зээлийн эдийн засагч болон зээлдэгч 2-н гарын үсгээр баталгааждаг.</a:t>
            </a:r>
            <a:endParaRPr lang="en-US" sz="2000" dirty="0">
              <a:latin typeface="Arial" pitchFamily="34" charset="0"/>
              <a:cs typeface="Arial" pitchFamily="34" charset="0"/>
            </a:endParaRPr>
          </a:p>
        </p:txBody>
      </p:sp>
      <p:sp>
        <p:nvSpPr>
          <p:cNvPr id="5" name="Date Placeholder 4"/>
          <p:cNvSpPr>
            <a:spLocks noGrp="1"/>
          </p:cNvSpPr>
          <p:nvPr>
            <p:ph type="dt" sz="quarter" idx="12"/>
          </p:nvPr>
        </p:nvSpPr>
        <p:spPr/>
        <p:txBody>
          <a:bodyPr/>
          <a:lstStyle/>
          <a:p>
            <a:fld id="{45DFDFF8-B2D5-4B65-8C2D-7AD5DD7466FF}" type="datetime1">
              <a:rPr lang="en-US" smtClean="0"/>
              <a:pPr/>
              <a:t>8/27/2013</a:t>
            </a:fld>
            <a:endParaRPr lang="en-US"/>
          </a:p>
        </p:txBody>
      </p:sp>
      <p:pic>
        <p:nvPicPr>
          <p:cNvPr id="63490" name="Picture 2" descr="C:\Documents and Settings\Administrator\Desktop\танилцуулахад орох зураг\005.jpg"/>
          <p:cNvPicPr>
            <a:picLocks noGrp="1" noChangeAspect="1" noChangeArrowheads="1"/>
          </p:cNvPicPr>
          <p:nvPr>
            <p:ph idx="1"/>
          </p:nvPr>
        </p:nvPicPr>
        <p:blipFill>
          <a:blip r:embed="rId2" cstate="print"/>
          <a:srcRect/>
          <a:stretch>
            <a:fillRect/>
          </a:stretch>
        </p:blipFill>
        <p:spPr bwMode="auto">
          <a:xfrm>
            <a:off x="4071934" y="642918"/>
            <a:ext cx="4429156" cy="5483245"/>
          </a:xfrm>
          <a:prstGeom prst="rect">
            <a:avLst/>
          </a:prstGeom>
          <a:noFill/>
        </p:spPr>
      </p:pic>
      <p:pic>
        <p:nvPicPr>
          <p:cNvPr id="7" name="Picture 6" descr="C:\Documents and Settings\Administrator\Desktop\logo_mongolian.png"/>
          <p:cNvPicPr>
            <a:picLocks noChangeAspect="1" noChangeArrowheads="1"/>
          </p:cNvPicPr>
          <p:nvPr/>
        </p:nvPicPr>
        <p:blipFill>
          <a:blip r:embed="rId3" cstate="print"/>
          <a:srcRect/>
          <a:stretch>
            <a:fillRect/>
          </a:stretch>
        </p:blipFill>
        <p:spPr bwMode="auto">
          <a:xfrm>
            <a:off x="500034" y="571480"/>
            <a:ext cx="2357454" cy="595312"/>
          </a:xfrm>
          <a:prstGeom prst="rect">
            <a:avLst/>
          </a:prstGeom>
          <a:noFill/>
        </p:spPr>
      </p:pic>
    </p:spTree>
  </p:cSld>
  <p:clrMapOvr>
    <a:masterClrMapping/>
  </p:clrMapOvr>
  <p:transition>
    <p:pull dir="l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1214422"/>
            <a:ext cx="3143272" cy="428628"/>
          </a:xfrm>
        </p:spPr>
        <p:txBody>
          <a:bodyPr/>
          <a:lstStyle/>
          <a:p>
            <a:r>
              <a:rPr lang="mn-MN" dirty="0" smtClean="0"/>
              <a:t>Зээл олгох нөхцөл </a:t>
            </a:r>
            <a:endParaRPr lang="en-US" dirty="0"/>
          </a:p>
        </p:txBody>
      </p:sp>
      <p:sp>
        <p:nvSpPr>
          <p:cNvPr id="4" name="Text Placeholder 3"/>
          <p:cNvSpPr>
            <a:spLocks noGrp="1"/>
          </p:cNvSpPr>
          <p:nvPr>
            <p:ph type="body" sz="half" idx="2"/>
          </p:nvPr>
        </p:nvSpPr>
        <p:spPr>
          <a:xfrm>
            <a:off x="571472" y="1785926"/>
            <a:ext cx="3286148" cy="4340237"/>
          </a:xfrm>
        </p:spPr>
        <p:txBody>
          <a:bodyPr/>
          <a:lstStyle/>
          <a:p>
            <a:pPr algn="just"/>
            <a:r>
              <a:rPr lang="mn-MN" sz="2000" dirty="0" smtClean="0">
                <a:latin typeface="Arial" pitchFamily="34" charset="0"/>
                <a:cs typeface="Arial" pitchFamily="34" charset="0"/>
              </a:rPr>
              <a:t>Зээлийн хэмжээ: 5 сая ₮</a:t>
            </a:r>
          </a:p>
          <a:p>
            <a:pPr algn="just"/>
            <a:r>
              <a:rPr lang="mn-MN" sz="2000" dirty="0" smtClean="0">
                <a:latin typeface="Arial" pitchFamily="34" charset="0"/>
                <a:cs typeface="Arial" pitchFamily="34" charset="0"/>
              </a:rPr>
              <a:t>Зээл авах хэлбэр: Бэлэн бус</a:t>
            </a:r>
          </a:p>
          <a:p>
            <a:pPr algn="just"/>
            <a:r>
              <a:rPr lang="mn-MN" sz="2000" dirty="0" smtClean="0">
                <a:latin typeface="Arial" pitchFamily="34" charset="0"/>
                <a:cs typeface="Arial" pitchFamily="34" charset="0"/>
              </a:rPr>
              <a:t>Зээлийн хүү: Жилийн 28,8%</a:t>
            </a:r>
          </a:p>
          <a:p>
            <a:pPr algn="just"/>
            <a:r>
              <a:rPr lang="mn-MN" sz="2000" dirty="0" smtClean="0">
                <a:latin typeface="Arial" pitchFamily="34" charset="0"/>
                <a:cs typeface="Arial" pitchFamily="34" charset="0"/>
              </a:rPr>
              <a:t>Зээлийн нэмэгдүүлсэн хүү: жилийн 5,76%</a:t>
            </a:r>
          </a:p>
          <a:p>
            <a:pPr algn="just"/>
            <a:r>
              <a:rPr lang="mn-MN" sz="2000" dirty="0" smtClean="0">
                <a:latin typeface="Arial" pitchFamily="34" charset="0"/>
                <a:cs typeface="Arial" pitchFamily="34" charset="0"/>
              </a:rPr>
              <a:t>Зээлийн хугацаа: 24 сар </a:t>
            </a:r>
          </a:p>
          <a:p>
            <a:pPr algn="just"/>
            <a:r>
              <a:rPr lang="mn-MN" sz="2000" dirty="0" smtClean="0">
                <a:latin typeface="Arial" pitchFamily="34" charset="0"/>
                <a:cs typeface="Arial" pitchFamily="34" charset="0"/>
              </a:rPr>
              <a:t>Зээлийн ангилал: Иргэдийн бизнесийн зээл</a:t>
            </a:r>
          </a:p>
          <a:p>
            <a:pPr algn="just"/>
            <a:r>
              <a:rPr lang="mn-MN" sz="2000" dirty="0" smtClean="0">
                <a:latin typeface="Arial" pitchFamily="34" charset="0"/>
                <a:cs typeface="Arial" pitchFamily="34" charset="0"/>
              </a:rPr>
              <a:t>Зээл олгосны шимтгэл: Зээлийн үнийн дүнгээс 1%</a:t>
            </a:r>
            <a:endParaRPr lang="en-US" sz="2000" dirty="0">
              <a:latin typeface="Arial" pitchFamily="34" charset="0"/>
              <a:cs typeface="Arial" pitchFamily="34" charset="0"/>
            </a:endParaRPr>
          </a:p>
        </p:txBody>
      </p:sp>
      <p:sp>
        <p:nvSpPr>
          <p:cNvPr id="5" name="Date Placeholder 4"/>
          <p:cNvSpPr>
            <a:spLocks noGrp="1"/>
          </p:cNvSpPr>
          <p:nvPr>
            <p:ph type="dt" sz="quarter" idx="12"/>
          </p:nvPr>
        </p:nvSpPr>
        <p:spPr/>
        <p:txBody>
          <a:bodyPr/>
          <a:lstStyle/>
          <a:p>
            <a:fld id="{45DFDFF8-B2D5-4B65-8C2D-7AD5DD7466FF}" type="datetime1">
              <a:rPr lang="en-US" smtClean="0"/>
              <a:pPr/>
              <a:t>8/27/2013</a:t>
            </a:fld>
            <a:endParaRPr lang="en-US"/>
          </a:p>
        </p:txBody>
      </p:sp>
      <p:pic>
        <p:nvPicPr>
          <p:cNvPr id="64514" name="Picture 2" descr="C:\Documents and Settings\Administrator\Desktop\танилцуулахад орох зураг\006.jpg"/>
          <p:cNvPicPr>
            <a:picLocks noGrp="1" noChangeAspect="1" noChangeArrowheads="1"/>
          </p:cNvPicPr>
          <p:nvPr>
            <p:ph idx="1"/>
          </p:nvPr>
        </p:nvPicPr>
        <p:blipFill>
          <a:blip r:embed="rId2" cstate="print"/>
          <a:srcRect/>
          <a:stretch>
            <a:fillRect/>
          </a:stretch>
        </p:blipFill>
        <p:spPr bwMode="auto">
          <a:xfrm>
            <a:off x="3936007" y="785794"/>
            <a:ext cx="4422207" cy="5340369"/>
          </a:xfrm>
          <a:prstGeom prst="rect">
            <a:avLst/>
          </a:prstGeom>
          <a:noFill/>
        </p:spPr>
      </p:pic>
      <p:pic>
        <p:nvPicPr>
          <p:cNvPr id="7" name="Picture 6" descr="C:\Documents and Settings\Administrator\Desktop\logo_mongolian.png"/>
          <p:cNvPicPr>
            <a:picLocks noChangeAspect="1" noChangeArrowheads="1"/>
          </p:cNvPicPr>
          <p:nvPr/>
        </p:nvPicPr>
        <p:blipFill>
          <a:blip r:embed="rId3" cstate="print"/>
          <a:srcRect/>
          <a:stretch>
            <a:fillRect/>
          </a:stretch>
        </p:blipFill>
        <p:spPr bwMode="auto">
          <a:xfrm>
            <a:off x="500034" y="571480"/>
            <a:ext cx="2357454" cy="595312"/>
          </a:xfrm>
          <a:prstGeom prst="rect">
            <a:avLst/>
          </a:prstGeom>
          <a:noFill/>
        </p:spPr>
      </p:pic>
    </p:spTree>
  </p:cSld>
  <p:clrMapOvr>
    <a:masterClrMapping/>
  </p:clrMapOvr>
  <p:transition>
    <p:pull dir="rd"/>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1285860"/>
            <a:ext cx="3143272" cy="642942"/>
          </a:xfrm>
        </p:spPr>
        <p:txBody>
          <a:bodyPr/>
          <a:lstStyle/>
          <a:p>
            <a:pPr algn="ctr"/>
            <a:r>
              <a:rPr lang="mn-MN" dirty="0" smtClean="0">
                <a:latin typeface="Arial" pitchFamily="34" charset="0"/>
                <a:cs typeface="Arial" pitchFamily="34" charset="0"/>
              </a:rPr>
              <a:t>Зээл эргэн төлөлтийн хуваарь</a:t>
            </a:r>
            <a:endParaRPr lang="en-US" dirty="0">
              <a:latin typeface="Arial" pitchFamily="34" charset="0"/>
              <a:cs typeface="Arial" pitchFamily="34" charset="0"/>
            </a:endParaRPr>
          </a:p>
        </p:txBody>
      </p:sp>
      <p:sp>
        <p:nvSpPr>
          <p:cNvPr id="4" name="Text Placeholder 3"/>
          <p:cNvSpPr>
            <a:spLocks noGrp="1"/>
          </p:cNvSpPr>
          <p:nvPr>
            <p:ph type="body" sz="half" idx="2"/>
          </p:nvPr>
        </p:nvSpPr>
        <p:spPr>
          <a:xfrm>
            <a:off x="642910" y="2214554"/>
            <a:ext cx="3143272" cy="3911609"/>
          </a:xfrm>
        </p:spPr>
        <p:txBody>
          <a:bodyPr/>
          <a:lstStyle/>
          <a:p>
            <a:pPr algn="just"/>
            <a:r>
              <a:rPr lang="mn-MN" sz="2000" dirty="0" smtClean="0">
                <a:latin typeface="Arial" pitchFamily="34" charset="0"/>
                <a:cs typeface="Arial" pitchFamily="34" charset="0"/>
              </a:rPr>
              <a:t>Зээлийн эргэн төлөх хуваарийг хийхдээ зээлийн хүүг сар бүр төлүүлэх бөгөөд үндсэн зээлийн төлбөрийг мөнгөн урсгалтай нь уялдуулан хийж болох ба сар бүр тэнцүү төлүүлэхийг эрмэлзэнэ.</a:t>
            </a:r>
            <a:endParaRPr lang="en-US" sz="2000" dirty="0"/>
          </a:p>
        </p:txBody>
      </p:sp>
      <p:sp>
        <p:nvSpPr>
          <p:cNvPr id="5" name="Date Placeholder 4"/>
          <p:cNvSpPr>
            <a:spLocks noGrp="1"/>
          </p:cNvSpPr>
          <p:nvPr>
            <p:ph type="dt" sz="quarter" idx="12"/>
          </p:nvPr>
        </p:nvSpPr>
        <p:spPr/>
        <p:txBody>
          <a:bodyPr/>
          <a:lstStyle/>
          <a:p>
            <a:fld id="{45DFDFF8-B2D5-4B65-8C2D-7AD5DD7466FF}" type="datetime1">
              <a:rPr lang="en-US" smtClean="0"/>
              <a:pPr/>
              <a:t>8/27/2013</a:t>
            </a:fld>
            <a:endParaRPr lang="en-US"/>
          </a:p>
        </p:txBody>
      </p:sp>
      <p:pic>
        <p:nvPicPr>
          <p:cNvPr id="65538" name="Picture 2" descr="C:\Documents and Settings\Administrator\Desktop\танилцуулахад орох зураг\008.jpg"/>
          <p:cNvPicPr>
            <a:picLocks noGrp="1" noChangeAspect="1" noChangeArrowheads="1"/>
          </p:cNvPicPr>
          <p:nvPr>
            <p:ph idx="1"/>
          </p:nvPr>
        </p:nvPicPr>
        <p:blipFill>
          <a:blip r:embed="rId2" cstate="print"/>
          <a:srcRect/>
          <a:stretch>
            <a:fillRect/>
          </a:stretch>
        </p:blipFill>
        <p:spPr bwMode="auto">
          <a:xfrm>
            <a:off x="3936007" y="857232"/>
            <a:ext cx="4493645" cy="5268931"/>
          </a:xfrm>
          <a:prstGeom prst="rect">
            <a:avLst/>
          </a:prstGeom>
          <a:noFill/>
        </p:spPr>
      </p:pic>
      <p:pic>
        <p:nvPicPr>
          <p:cNvPr id="7" name="Picture 6" descr="C:\Documents and Settings\Administrator\Desktop\logo_mongolian.png"/>
          <p:cNvPicPr>
            <a:picLocks noChangeAspect="1" noChangeArrowheads="1"/>
          </p:cNvPicPr>
          <p:nvPr/>
        </p:nvPicPr>
        <p:blipFill>
          <a:blip r:embed="rId3" cstate="print"/>
          <a:srcRect/>
          <a:stretch>
            <a:fillRect/>
          </a:stretch>
        </p:blipFill>
        <p:spPr bwMode="auto">
          <a:xfrm>
            <a:off x="500034" y="571480"/>
            <a:ext cx="2357454" cy="595312"/>
          </a:xfrm>
          <a:prstGeom prst="rect">
            <a:avLst/>
          </a:prstGeom>
          <a:noFill/>
        </p:spPr>
      </p:pic>
    </p:spTree>
  </p:cSld>
  <p:clrMapOvr>
    <a:masterClrMapping/>
  </p:clrMapOvr>
  <p:transition>
    <p:pull/>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1214422"/>
            <a:ext cx="2751165" cy="928694"/>
          </a:xfrm>
        </p:spPr>
        <p:txBody>
          <a:bodyPr/>
          <a:lstStyle/>
          <a:p>
            <a:pPr algn="ctr"/>
            <a:r>
              <a:rPr lang="mn-MN" dirty="0" smtClean="0">
                <a:latin typeface="Arial" pitchFamily="34" charset="0"/>
                <a:cs typeface="Arial" pitchFamily="34" charset="0"/>
              </a:rPr>
              <a:t>Зээлийн гүйлгээ хийхийн өмнөх шалгах хуудас</a:t>
            </a:r>
            <a:endParaRPr lang="en-US" dirty="0">
              <a:latin typeface="Arial" pitchFamily="34" charset="0"/>
              <a:cs typeface="Arial" pitchFamily="34" charset="0"/>
            </a:endParaRPr>
          </a:p>
        </p:txBody>
      </p:sp>
      <p:sp>
        <p:nvSpPr>
          <p:cNvPr id="4" name="Text Placeholder 3"/>
          <p:cNvSpPr>
            <a:spLocks noGrp="1"/>
          </p:cNvSpPr>
          <p:nvPr>
            <p:ph type="body" sz="half" idx="2"/>
          </p:nvPr>
        </p:nvSpPr>
        <p:spPr>
          <a:xfrm>
            <a:off x="642910" y="2143116"/>
            <a:ext cx="3143272" cy="3983047"/>
          </a:xfrm>
        </p:spPr>
        <p:txBody>
          <a:bodyPr/>
          <a:lstStyle/>
          <a:p>
            <a:pPr algn="just"/>
            <a:r>
              <a:rPr lang="mn-MN" sz="2000" dirty="0" smtClean="0">
                <a:latin typeface="Arial" pitchFamily="34" charset="0"/>
                <a:cs typeface="Arial" pitchFamily="34" charset="0"/>
              </a:rPr>
              <a:t>Зээлийн хорооны хурлаар тавигдсан бүх нөхцөл шаардлагууд биелэгдсэн,зээлийн эргэн төлөлтийн хуваарийг программд оруулсан  шалгах хуудсууд бүрэн бөглөгдсөн бол салбарын эрхлэгч зээл олгохын өмнөх шалгах хуусдыг бөглөж зээл олгохыг зөвшөөрнө.</a:t>
            </a:r>
          </a:p>
        </p:txBody>
      </p:sp>
      <p:sp>
        <p:nvSpPr>
          <p:cNvPr id="5" name="Date Placeholder 4"/>
          <p:cNvSpPr>
            <a:spLocks noGrp="1"/>
          </p:cNvSpPr>
          <p:nvPr>
            <p:ph type="dt" sz="quarter" idx="12"/>
          </p:nvPr>
        </p:nvSpPr>
        <p:spPr/>
        <p:txBody>
          <a:bodyPr/>
          <a:lstStyle/>
          <a:p>
            <a:fld id="{45DFDFF8-B2D5-4B65-8C2D-7AD5DD7466FF}" type="datetime1">
              <a:rPr lang="en-US" smtClean="0"/>
              <a:pPr/>
              <a:t>8/27/2013</a:t>
            </a:fld>
            <a:endParaRPr lang="en-US"/>
          </a:p>
        </p:txBody>
      </p:sp>
      <p:pic>
        <p:nvPicPr>
          <p:cNvPr id="62466" name="Picture 2" descr="C:\Documents and Settings\Administrator\Desktop\танилцуулахад орох зураг\002.jpg"/>
          <p:cNvPicPr>
            <a:picLocks noGrp="1" noChangeAspect="1" noChangeArrowheads="1"/>
          </p:cNvPicPr>
          <p:nvPr>
            <p:ph idx="1"/>
          </p:nvPr>
        </p:nvPicPr>
        <p:blipFill>
          <a:blip r:embed="rId2" cstate="print"/>
          <a:srcRect/>
          <a:stretch>
            <a:fillRect/>
          </a:stretch>
        </p:blipFill>
        <p:spPr bwMode="auto">
          <a:xfrm>
            <a:off x="4000497" y="785813"/>
            <a:ext cx="4429156" cy="5340350"/>
          </a:xfrm>
          <a:prstGeom prst="rect">
            <a:avLst/>
          </a:prstGeom>
          <a:noFill/>
        </p:spPr>
      </p:pic>
      <p:pic>
        <p:nvPicPr>
          <p:cNvPr id="7" name="Picture 6" descr="C:\Documents and Settings\Administrator\Desktop\logo_mongolian.png"/>
          <p:cNvPicPr>
            <a:picLocks noChangeAspect="1" noChangeArrowheads="1"/>
          </p:cNvPicPr>
          <p:nvPr/>
        </p:nvPicPr>
        <p:blipFill>
          <a:blip r:embed="rId3" cstate="print"/>
          <a:srcRect/>
          <a:stretch>
            <a:fillRect/>
          </a:stretch>
        </p:blipFill>
        <p:spPr bwMode="auto">
          <a:xfrm>
            <a:off x="500034" y="571480"/>
            <a:ext cx="2357454" cy="595312"/>
          </a:xfrm>
          <a:prstGeom prst="rect">
            <a:avLst/>
          </a:prstGeom>
          <a:noFill/>
        </p:spPr>
      </p:pic>
    </p:spTree>
  </p:cSld>
  <p:clrMapOvr>
    <a:masterClrMapping/>
  </p:clrMapOvr>
  <p:transition>
    <p:wipe dir="u"/>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642910" y="1142984"/>
            <a:ext cx="7858180" cy="4800616"/>
          </a:xfrm>
        </p:spPr>
        <p:txBody>
          <a:bodyPr/>
          <a:lstStyle/>
          <a:p>
            <a:pPr algn="just">
              <a:buNone/>
            </a:pPr>
            <a:r>
              <a:rPr lang="mn-MN" sz="2000" dirty="0" smtClean="0">
                <a:latin typeface="Arial" pitchFamily="34" charset="0"/>
                <a:cs typeface="Arial" pitchFamily="34" charset="0"/>
              </a:rPr>
              <a:t>    </a:t>
            </a:r>
          </a:p>
          <a:p>
            <a:pPr algn="just">
              <a:buNone/>
            </a:pPr>
            <a:r>
              <a:rPr lang="mn-MN" sz="2000" dirty="0" smtClean="0">
                <a:latin typeface="Arial" pitchFamily="34" charset="0"/>
                <a:cs typeface="Arial" pitchFamily="34" charset="0"/>
              </a:rPr>
              <a:t>         Теллер нь зээлийг зээлдэгчийн харилцах дансанд бэлэн бусаар шилжүүлэн олгоно. Зээлдэгч банкинд зээлийн өргөдлийн хураамжийг зээл хүсэх тухай өргөдлийг бөглөхөөс өмнө тушаасан байх ёстой. </a:t>
            </a:r>
          </a:p>
          <a:p>
            <a:pPr algn="just">
              <a:buNone/>
            </a:pPr>
            <a:r>
              <a:rPr lang="mn-MN" sz="2000" dirty="0" smtClean="0">
                <a:latin typeface="Arial" pitchFamily="34" charset="0"/>
                <a:cs typeface="Arial" pitchFamily="34" charset="0"/>
              </a:rPr>
              <a:t>Хүраамжийг бэлнээр тушаавал:</a:t>
            </a:r>
          </a:p>
          <a:p>
            <a:pPr algn="just">
              <a:buNone/>
            </a:pPr>
            <a:r>
              <a:rPr lang="mn-MN" sz="2000" dirty="0" smtClean="0">
                <a:latin typeface="Arial" pitchFamily="34" charset="0"/>
                <a:cs typeface="Arial" pitchFamily="34" charset="0"/>
              </a:rPr>
              <a:t>                    Дт: Касс дахь бэлэн мөнгө </a:t>
            </a:r>
          </a:p>
          <a:p>
            <a:pPr algn="just">
              <a:buNone/>
            </a:pPr>
            <a:r>
              <a:rPr lang="mn-MN" sz="2000" dirty="0" smtClean="0">
                <a:latin typeface="Arial" pitchFamily="34" charset="0"/>
                <a:cs typeface="Arial" pitchFamily="34" charset="0"/>
              </a:rPr>
              <a:t>                    КТ: Зээлийн өргөдлийн хураамжийн орлого</a:t>
            </a:r>
          </a:p>
          <a:p>
            <a:pPr algn="just">
              <a:buNone/>
            </a:pPr>
            <a:r>
              <a:rPr lang="mn-MN" sz="2000" dirty="0" smtClean="0">
                <a:latin typeface="Arial" pitchFamily="34" charset="0"/>
                <a:cs typeface="Arial" pitchFamily="34" charset="0"/>
              </a:rPr>
              <a:t>Зээл олгох үед:</a:t>
            </a:r>
          </a:p>
          <a:p>
            <a:pPr algn="just">
              <a:buNone/>
            </a:pPr>
            <a:r>
              <a:rPr lang="mn-MN" sz="2000" dirty="0" smtClean="0">
                <a:latin typeface="Arial" pitchFamily="34" charset="0"/>
                <a:cs typeface="Arial" pitchFamily="34" charset="0"/>
              </a:rPr>
              <a:t>                    Дт:Харилцагчийн зээлийн данс</a:t>
            </a:r>
          </a:p>
          <a:p>
            <a:pPr algn="just">
              <a:buNone/>
            </a:pPr>
            <a:r>
              <a:rPr lang="mn-MN" sz="2000" dirty="0" smtClean="0">
                <a:latin typeface="Arial" pitchFamily="34" charset="0"/>
                <a:cs typeface="Arial" pitchFamily="34" charset="0"/>
              </a:rPr>
              <a:t>                    Кт:Харилцагчийн харилцах данс</a:t>
            </a:r>
          </a:p>
          <a:p>
            <a:pPr>
              <a:buNone/>
            </a:pPr>
            <a:endParaRPr lang="en-US" dirty="0"/>
          </a:p>
        </p:txBody>
      </p:sp>
      <p:sp>
        <p:nvSpPr>
          <p:cNvPr id="5" name="Date Placeholder 4"/>
          <p:cNvSpPr>
            <a:spLocks noGrp="1"/>
          </p:cNvSpPr>
          <p:nvPr>
            <p:ph type="dt" sz="quarter" idx="12"/>
          </p:nvPr>
        </p:nvSpPr>
        <p:spPr/>
        <p:txBody>
          <a:bodyPr/>
          <a:lstStyle/>
          <a:p>
            <a:fld id="{45DFDFF8-B2D5-4B65-8C2D-7AD5DD7466FF}" type="datetime1">
              <a:rPr lang="en-US" smtClean="0"/>
              <a:pPr/>
              <a:t>8/27/2013</a:t>
            </a:fld>
            <a:endParaRPr lang="en-US"/>
          </a:p>
        </p:txBody>
      </p:sp>
      <p:pic>
        <p:nvPicPr>
          <p:cNvPr id="8" name="Picture 7"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graphicFrame>
        <p:nvGraphicFramePr>
          <p:cNvPr id="6" name="Table 5"/>
          <p:cNvGraphicFramePr>
            <a:graphicFrameLocks noGrp="1"/>
          </p:cNvGraphicFramePr>
          <p:nvPr/>
        </p:nvGraphicFramePr>
        <p:xfrm>
          <a:off x="357158" y="857233"/>
          <a:ext cx="8358246" cy="5359523"/>
        </p:xfrm>
        <a:graphic>
          <a:graphicData uri="http://schemas.openxmlformats.org/drawingml/2006/table">
            <a:tbl>
              <a:tblPr/>
              <a:tblGrid>
                <a:gridCol w="2735425"/>
                <a:gridCol w="1291729"/>
                <a:gridCol w="911808"/>
                <a:gridCol w="1367714"/>
                <a:gridCol w="759841"/>
                <a:gridCol w="1291729"/>
              </a:tblGrid>
              <a:tr h="385732">
                <a:tc gridSpan="6">
                  <a:txBody>
                    <a:bodyPr/>
                    <a:lstStyle/>
                    <a:p>
                      <a:pPr algn="ctr">
                        <a:lnSpc>
                          <a:spcPct val="115000"/>
                        </a:lnSpc>
                        <a:spcAft>
                          <a:spcPts val="0"/>
                        </a:spcAft>
                      </a:pPr>
                      <a:r>
                        <a:rPr lang="mn-MN" sz="1400" b="1" dirty="0">
                          <a:solidFill>
                            <a:srgbClr val="000000"/>
                          </a:solidFill>
                          <a:latin typeface="Arial"/>
                          <a:ea typeface="Times New Roman"/>
                          <a:cs typeface="Times New Roman"/>
                        </a:rPr>
                        <a:t>      Активын бүтцийн шинжилгээ /мян.төг/</a:t>
                      </a:r>
                      <a:endParaRPr lang="en-US" sz="1400" dirty="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19166">
                <a:tc rowSpan="2">
                  <a:txBody>
                    <a:bodyPr/>
                    <a:lstStyle/>
                    <a:p>
                      <a:pPr>
                        <a:lnSpc>
                          <a:spcPct val="115000"/>
                        </a:lnSpc>
                        <a:spcAft>
                          <a:spcPts val="0"/>
                        </a:spcAft>
                      </a:pPr>
                      <a:r>
                        <a:rPr lang="en-US" sz="1400" dirty="0">
                          <a:solidFill>
                            <a:srgbClr val="000000"/>
                          </a:solidFill>
                          <a:latin typeface="Calibri"/>
                          <a:ea typeface="Times New Roman"/>
                          <a:cs typeface="Calibri"/>
                        </a:rPr>
                        <a:t> </a:t>
                      </a:r>
                      <a:endParaRPr lang="en-US" sz="1400" dirty="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gridSpan="2">
                  <a:txBody>
                    <a:bodyPr/>
                    <a:lstStyle/>
                    <a:p>
                      <a:pPr algn="ctr">
                        <a:lnSpc>
                          <a:spcPct val="115000"/>
                        </a:lnSpc>
                        <a:spcAft>
                          <a:spcPts val="0"/>
                        </a:spcAft>
                      </a:pPr>
                      <a:r>
                        <a:rPr lang="en-US" sz="1400" b="1">
                          <a:solidFill>
                            <a:srgbClr val="000000"/>
                          </a:solidFill>
                          <a:latin typeface="Arial"/>
                          <a:ea typeface="Times New Roman"/>
                          <a:cs typeface="Times New Roman"/>
                        </a:rPr>
                        <a:t>11.12.31</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hMerge="1">
                  <a:txBody>
                    <a:bodyPr/>
                    <a:lstStyle/>
                    <a:p>
                      <a:endParaRPr lang="en-US"/>
                    </a:p>
                  </a:txBody>
                  <a:tcPr/>
                </a:tc>
                <a:tc gridSpan="2">
                  <a:txBody>
                    <a:bodyPr/>
                    <a:lstStyle/>
                    <a:p>
                      <a:pPr algn="ctr">
                        <a:lnSpc>
                          <a:spcPct val="115000"/>
                        </a:lnSpc>
                        <a:spcAft>
                          <a:spcPts val="0"/>
                        </a:spcAft>
                      </a:pPr>
                      <a:r>
                        <a:rPr lang="en-US" sz="1400" b="1" dirty="0">
                          <a:solidFill>
                            <a:srgbClr val="000000"/>
                          </a:solidFill>
                          <a:latin typeface="Arial"/>
                          <a:ea typeface="Times New Roman"/>
                          <a:cs typeface="Times New Roman"/>
                        </a:rPr>
                        <a:t>12.12.31</a:t>
                      </a:r>
                      <a:endParaRPr lang="en-US" sz="1400" dirty="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hMerge="1">
                  <a:txBody>
                    <a:bodyPr/>
                    <a:lstStyle/>
                    <a:p>
                      <a:endParaRPr lang="en-US"/>
                    </a:p>
                  </a:txBody>
                  <a:tcPr/>
                </a:tc>
                <a:tc>
                  <a:txBody>
                    <a:bodyPr/>
                    <a:lstStyle/>
                    <a:p>
                      <a:pPr algn="ctr">
                        <a:lnSpc>
                          <a:spcPct val="115000"/>
                        </a:lnSpc>
                        <a:spcAft>
                          <a:spcPts val="0"/>
                        </a:spcAft>
                      </a:pPr>
                      <a:r>
                        <a:rPr lang="mn-MN" sz="1400" b="1">
                          <a:solidFill>
                            <a:srgbClr val="000000"/>
                          </a:solidFill>
                          <a:latin typeface="Arial"/>
                          <a:ea typeface="Times New Roman"/>
                          <a:cs typeface="Times New Roman"/>
                        </a:rPr>
                        <a:t>2011-2012-ы өөрчлөлт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r>
              <a:tr h="259583">
                <a:tc vMerge="1">
                  <a:txBody>
                    <a:bodyPr/>
                    <a:lstStyle/>
                    <a:p>
                      <a:endParaRPr lang="en-US"/>
                    </a:p>
                  </a:txBody>
                  <a:tcPr/>
                </a:tc>
                <a:tc>
                  <a:txBody>
                    <a:bodyPr/>
                    <a:lstStyle/>
                    <a:p>
                      <a:pPr algn="ctr">
                        <a:lnSpc>
                          <a:spcPct val="115000"/>
                        </a:lnSpc>
                        <a:spcAft>
                          <a:spcPts val="0"/>
                        </a:spcAft>
                      </a:pPr>
                      <a:r>
                        <a:rPr lang="mn-MN" sz="1400" b="1">
                          <a:solidFill>
                            <a:srgbClr val="000000"/>
                          </a:solidFill>
                          <a:latin typeface="Arial"/>
                          <a:ea typeface="Times New Roman"/>
                          <a:cs typeface="Times New Roman"/>
                        </a:rPr>
                        <a:t>Төгрөг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en-US" sz="1400" b="1">
                          <a:solidFill>
                            <a:srgbClr val="000000"/>
                          </a:solidFill>
                          <a:latin typeface="Arial"/>
                          <a:ea typeface="Times New Roman"/>
                          <a:cs typeface="Times New Roman"/>
                        </a:rPr>
                        <a:t>%</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mn-MN" sz="1400" b="1">
                          <a:solidFill>
                            <a:srgbClr val="000000"/>
                          </a:solidFill>
                          <a:latin typeface="Arial"/>
                          <a:ea typeface="Times New Roman"/>
                          <a:cs typeface="Times New Roman"/>
                        </a:rPr>
                        <a:t>Төгрөг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mn-MN" sz="1400" b="1">
                          <a:solidFill>
                            <a:srgbClr val="000000"/>
                          </a:solidFill>
                          <a:latin typeface="Arial"/>
                          <a:ea typeface="Times New Roman"/>
                          <a:cs typeface="Times New Roman"/>
                        </a:rPr>
                        <a:t>%</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mn-MN" sz="1400" b="1">
                          <a:solidFill>
                            <a:srgbClr val="000000"/>
                          </a:solidFill>
                          <a:latin typeface="Arial"/>
                          <a:ea typeface="Times New Roman"/>
                          <a:cs typeface="Times New Roman"/>
                        </a:rPr>
                        <a:t>Төгрөг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r>
              <a:tr h="259583">
                <a:tc>
                  <a:txBody>
                    <a:bodyPr/>
                    <a:lstStyle/>
                    <a:p>
                      <a:pPr algn="ctr">
                        <a:lnSpc>
                          <a:spcPct val="115000"/>
                        </a:lnSpc>
                        <a:spcAft>
                          <a:spcPts val="0"/>
                        </a:spcAft>
                      </a:pPr>
                      <a:r>
                        <a:rPr lang="en-US" sz="1400" b="1">
                          <a:solidFill>
                            <a:srgbClr val="000000"/>
                          </a:solidFill>
                          <a:latin typeface="Arial"/>
                          <a:ea typeface="Times New Roman"/>
                          <a:cs typeface="Times New Roman"/>
                        </a:rPr>
                        <a:t>ХӨРӨНГӨ</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nSpc>
                          <a:spcPct val="115000"/>
                        </a:lnSpc>
                        <a:spcAft>
                          <a:spcPts val="0"/>
                        </a:spcAft>
                      </a:pPr>
                      <a:r>
                        <a:rPr lang="en-US" sz="1400">
                          <a:solidFill>
                            <a:srgbClr val="000000"/>
                          </a:solidFill>
                          <a:latin typeface="Calibri"/>
                          <a:ea typeface="Times New Roman"/>
                          <a:cs typeface="Calibri"/>
                        </a:rPr>
                        <a:t>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nSpc>
                          <a:spcPct val="115000"/>
                        </a:lnSpc>
                        <a:spcAft>
                          <a:spcPts val="0"/>
                        </a:spcAft>
                      </a:pPr>
                      <a:r>
                        <a:rPr lang="en-US" sz="1400">
                          <a:solidFill>
                            <a:srgbClr val="000000"/>
                          </a:solidFill>
                          <a:latin typeface="Calibri"/>
                          <a:ea typeface="Times New Roman"/>
                          <a:cs typeface="Calibri"/>
                        </a:rPr>
                        <a:t>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nSpc>
                          <a:spcPct val="115000"/>
                        </a:lnSpc>
                        <a:spcAft>
                          <a:spcPts val="0"/>
                        </a:spcAft>
                      </a:pPr>
                      <a:r>
                        <a:rPr lang="en-US" sz="1400">
                          <a:solidFill>
                            <a:srgbClr val="000000"/>
                          </a:solidFill>
                          <a:latin typeface="Calibri"/>
                          <a:ea typeface="Times New Roman"/>
                          <a:cs typeface="Calibri"/>
                        </a:rPr>
                        <a:t>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nSpc>
                          <a:spcPct val="115000"/>
                        </a:lnSpc>
                        <a:spcAft>
                          <a:spcPts val="0"/>
                        </a:spcAft>
                      </a:pPr>
                      <a:r>
                        <a:rPr lang="en-US" sz="1400">
                          <a:solidFill>
                            <a:srgbClr val="000000"/>
                          </a:solidFill>
                          <a:latin typeface="Calibri"/>
                          <a:ea typeface="Times New Roman"/>
                          <a:cs typeface="Calibri"/>
                        </a:rPr>
                        <a:t>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nSpc>
                          <a:spcPct val="115000"/>
                        </a:lnSpc>
                        <a:spcAft>
                          <a:spcPts val="0"/>
                        </a:spcAft>
                      </a:pPr>
                      <a:r>
                        <a:rPr lang="en-US" sz="1400">
                          <a:solidFill>
                            <a:srgbClr val="000000"/>
                          </a:solidFill>
                          <a:latin typeface="Calibri"/>
                          <a:ea typeface="Times New Roman"/>
                          <a:cs typeface="Calibri"/>
                        </a:rPr>
                        <a:t>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r>
              <a:tr h="519166">
                <a:tc>
                  <a:txBody>
                    <a:bodyPr/>
                    <a:lstStyle/>
                    <a:p>
                      <a:pPr algn="ctr">
                        <a:lnSpc>
                          <a:spcPct val="115000"/>
                        </a:lnSpc>
                        <a:spcAft>
                          <a:spcPts val="0"/>
                        </a:spcAft>
                      </a:pPr>
                      <a:r>
                        <a:rPr lang="en-US" sz="1400">
                          <a:solidFill>
                            <a:srgbClr val="000000"/>
                          </a:solidFill>
                          <a:latin typeface="Arial"/>
                          <a:ea typeface="Times New Roman"/>
                          <a:cs typeface="Times New Roman"/>
                        </a:rPr>
                        <a:t>Бэлэн мөнгө, Төв банкин дахь харилцах</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nSpc>
                          <a:spcPct val="115000"/>
                        </a:lnSpc>
                        <a:spcAft>
                          <a:spcPts val="0"/>
                        </a:spcAft>
                      </a:pPr>
                      <a:r>
                        <a:rPr lang="en-US" sz="1400">
                          <a:solidFill>
                            <a:srgbClr val="000000"/>
                          </a:solidFill>
                          <a:latin typeface="Arial"/>
                          <a:ea typeface="Times New Roman"/>
                          <a:cs typeface="Times New Roman"/>
                        </a:rPr>
                        <a:t>4 889 849</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r>
                        <a:rPr lang="mn-MN" sz="1400">
                          <a:solidFill>
                            <a:srgbClr val="000000"/>
                          </a:solidFill>
                          <a:latin typeface="Arial"/>
                          <a:ea typeface="Times New Roman"/>
                          <a:cs typeface="Times New Roman"/>
                        </a:rPr>
                        <a:t>3,9%</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16 522 951</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r>
                        <a:rPr lang="mn-MN" sz="1400">
                          <a:solidFill>
                            <a:srgbClr val="000000"/>
                          </a:solidFill>
                          <a:latin typeface="Arial"/>
                          <a:ea typeface="Times New Roman"/>
                          <a:cs typeface="Times New Roman"/>
                        </a:rPr>
                        <a:t>13,3%</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r>
                        <a:rPr lang="mn-MN" sz="1400">
                          <a:solidFill>
                            <a:srgbClr val="000000"/>
                          </a:solidFill>
                          <a:latin typeface="Arial"/>
                          <a:ea typeface="Times New Roman"/>
                          <a:cs typeface="Times New Roman"/>
                        </a:rPr>
                        <a:t>11 633 102</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78750">
                <a:tc>
                  <a:txBody>
                    <a:bodyPr/>
                    <a:lstStyle/>
                    <a:p>
                      <a:pPr algn="ctr">
                        <a:lnSpc>
                          <a:spcPct val="115000"/>
                        </a:lnSpc>
                        <a:spcAft>
                          <a:spcPts val="0"/>
                        </a:spcAft>
                      </a:pPr>
                      <a:r>
                        <a:rPr lang="en-US" sz="1400">
                          <a:solidFill>
                            <a:srgbClr val="000000"/>
                          </a:solidFill>
                          <a:latin typeface="Arial"/>
                          <a:ea typeface="Times New Roman"/>
                          <a:cs typeface="Times New Roman"/>
                        </a:rPr>
                        <a:t>Бусад банк, санхүүгийн байгууллага дахь харилцах, хадгаламж</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13 994 959</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r>
                        <a:rPr lang="mn-MN" sz="1400">
                          <a:solidFill>
                            <a:srgbClr val="000000"/>
                          </a:solidFill>
                          <a:latin typeface="Arial"/>
                          <a:ea typeface="Times New Roman"/>
                          <a:cs typeface="Times New Roman"/>
                        </a:rPr>
                        <a:t>11,2%</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6 661 477</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r>
                        <a:rPr lang="mn-MN" sz="1400">
                          <a:solidFill>
                            <a:srgbClr val="000000"/>
                          </a:solidFill>
                          <a:latin typeface="Arial"/>
                          <a:ea typeface="Times New Roman"/>
                          <a:cs typeface="Times New Roman"/>
                        </a:rPr>
                        <a:t>5,3%</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a:t>
                      </a:r>
                      <a:r>
                        <a:rPr lang="mn-MN" sz="1400">
                          <a:solidFill>
                            <a:srgbClr val="000000"/>
                          </a:solidFill>
                          <a:latin typeface="Arial"/>
                          <a:ea typeface="Times New Roman"/>
                          <a:cs typeface="Times New Roman"/>
                        </a:rPr>
                        <a:t>7 333 482</a:t>
                      </a: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2744">
                <a:tc>
                  <a:txBody>
                    <a:bodyPr/>
                    <a:lstStyle/>
                    <a:p>
                      <a:pPr algn="ctr">
                        <a:lnSpc>
                          <a:spcPct val="115000"/>
                        </a:lnSpc>
                        <a:spcAft>
                          <a:spcPts val="0"/>
                        </a:spcAft>
                      </a:pPr>
                      <a:r>
                        <a:rPr lang="en-US" sz="1400">
                          <a:solidFill>
                            <a:srgbClr val="5F497A"/>
                          </a:solidFill>
                          <a:latin typeface="Arial"/>
                          <a:ea typeface="Times New Roman"/>
                          <a:cs typeface="Times New Roman"/>
                        </a:rPr>
                        <a:t>Түргэн борлогдох үнэт цаас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17 950 036</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en-US" sz="1400">
                          <a:solidFill>
                            <a:srgbClr val="000000"/>
                          </a:solidFill>
                          <a:latin typeface="Calibri"/>
                          <a:ea typeface="Times New Roman"/>
                          <a:cs typeface="Calibri"/>
                        </a:rPr>
                        <a:t> </a:t>
                      </a:r>
                      <a:r>
                        <a:rPr lang="mn-MN" sz="1400">
                          <a:solidFill>
                            <a:srgbClr val="000000"/>
                          </a:solidFill>
                          <a:latin typeface="Arial"/>
                          <a:ea typeface="Times New Roman"/>
                          <a:cs typeface="Times New Roman"/>
                        </a:rPr>
                        <a:t>14,4%</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4 313 929</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en-US" sz="1400">
                          <a:latin typeface="Calibri"/>
                          <a:ea typeface="Calibri"/>
                          <a:cs typeface="Times New Roman"/>
                        </a:rPr>
                        <a:t> </a:t>
                      </a:r>
                      <a:r>
                        <a:rPr lang="mn-MN" sz="1400">
                          <a:latin typeface="Arial"/>
                          <a:ea typeface="Calibri"/>
                          <a:cs typeface="Times New Roman"/>
                        </a:rPr>
                        <a:t>3,4%</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en-US" sz="1400">
                          <a:latin typeface="Arial"/>
                          <a:ea typeface="Calibri"/>
                          <a:cs typeface="Times New Roman"/>
                        </a:rPr>
                        <a:t> (13 636 107)</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9166">
                <a:tc>
                  <a:txBody>
                    <a:bodyPr/>
                    <a:lstStyle/>
                    <a:p>
                      <a:pPr algn="ctr">
                        <a:lnSpc>
                          <a:spcPct val="115000"/>
                        </a:lnSpc>
                        <a:spcAft>
                          <a:spcPts val="0"/>
                        </a:spcAft>
                      </a:pPr>
                      <a:r>
                        <a:rPr lang="en-US" sz="1400">
                          <a:solidFill>
                            <a:srgbClr val="5F497A"/>
                          </a:solidFill>
                          <a:latin typeface="Arial"/>
                          <a:ea typeface="Times New Roman"/>
                          <a:cs typeface="Times New Roman"/>
                        </a:rPr>
                        <a:t>Харилцагчдад олгосон зээл ба урьдчилгаа</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77 046 369</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r>
                        <a:rPr lang="mn-MN" sz="1400">
                          <a:solidFill>
                            <a:srgbClr val="000000"/>
                          </a:solidFill>
                          <a:latin typeface="Arial"/>
                          <a:ea typeface="Times New Roman"/>
                          <a:cs typeface="Times New Roman"/>
                        </a:rPr>
                        <a:t>62,1%</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69 690 524</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r>
                        <a:rPr lang="mn-MN" sz="1400">
                          <a:solidFill>
                            <a:srgbClr val="000000"/>
                          </a:solidFill>
                          <a:latin typeface="Arial"/>
                          <a:ea typeface="Times New Roman"/>
                          <a:cs typeface="Times New Roman"/>
                        </a:rPr>
                        <a:t>56,2%</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(7 355 845)</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1659">
                <a:tc>
                  <a:txBody>
                    <a:bodyPr/>
                    <a:lstStyle/>
                    <a:p>
                      <a:pPr algn="ctr">
                        <a:lnSpc>
                          <a:spcPct val="115000"/>
                        </a:lnSpc>
                        <a:spcAft>
                          <a:spcPts val="0"/>
                        </a:spcAft>
                      </a:pPr>
                      <a:r>
                        <a:rPr lang="en-US" sz="1400">
                          <a:solidFill>
                            <a:srgbClr val="000000"/>
                          </a:solidFill>
                          <a:latin typeface="Arial"/>
                          <a:ea typeface="Times New Roman"/>
                          <a:cs typeface="Times New Roman"/>
                        </a:rPr>
                        <a:t>Өмчлөх бусад хөрөнгө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1 400 629</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400">
                          <a:solidFill>
                            <a:srgbClr val="000000"/>
                          </a:solidFill>
                          <a:latin typeface="Arial"/>
                          <a:ea typeface="Times New Roman"/>
                          <a:cs typeface="Times New Roman"/>
                        </a:rPr>
                        <a:t>1,1%</a:t>
                      </a: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495 435</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400">
                          <a:solidFill>
                            <a:srgbClr val="000000"/>
                          </a:solidFill>
                          <a:latin typeface="Arial"/>
                          <a:ea typeface="Times New Roman"/>
                          <a:cs typeface="Times New Roman"/>
                        </a:rPr>
                        <a:t>0,3%</a:t>
                      </a: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(905 194)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206">
                <a:tc>
                  <a:txBody>
                    <a:bodyPr/>
                    <a:lstStyle/>
                    <a:p>
                      <a:pPr algn="ctr">
                        <a:lnSpc>
                          <a:spcPct val="115000"/>
                        </a:lnSpc>
                        <a:spcAft>
                          <a:spcPts val="0"/>
                        </a:spcAft>
                      </a:pPr>
                      <a:r>
                        <a:rPr lang="en-US" sz="1400">
                          <a:solidFill>
                            <a:srgbClr val="000000"/>
                          </a:solidFill>
                          <a:latin typeface="Arial"/>
                          <a:ea typeface="Times New Roman"/>
                          <a:cs typeface="Times New Roman"/>
                        </a:rPr>
                        <a:t>Биет бус хөрөнгө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276 620</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400">
                          <a:solidFill>
                            <a:srgbClr val="000000"/>
                          </a:solidFill>
                          <a:latin typeface="Arial"/>
                          <a:ea typeface="Times New Roman"/>
                          <a:cs typeface="Times New Roman"/>
                        </a:rPr>
                        <a:t>0,2%</a:t>
                      </a: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224 312</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400">
                          <a:solidFill>
                            <a:srgbClr val="000000"/>
                          </a:solidFill>
                          <a:latin typeface="Arial"/>
                          <a:ea typeface="Times New Roman"/>
                          <a:cs typeface="Times New Roman"/>
                        </a:rPr>
                        <a:t>0,1%</a:t>
                      </a: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(52 308)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227">
                <a:tc>
                  <a:txBody>
                    <a:bodyPr/>
                    <a:lstStyle/>
                    <a:p>
                      <a:pPr algn="ctr">
                        <a:lnSpc>
                          <a:spcPct val="115000"/>
                        </a:lnSpc>
                        <a:spcAft>
                          <a:spcPts val="0"/>
                        </a:spcAft>
                      </a:pPr>
                      <a:r>
                        <a:rPr lang="en-US" sz="1400">
                          <a:solidFill>
                            <a:srgbClr val="5F497A"/>
                          </a:solidFill>
                          <a:latin typeface="Arial"/>
                          <a:ea typeface="Times New Roman"/>
                          <a:cs typeface="Times New Roman"/>
                        </a:rPr>
                        <a:t>Хувьцааны хөрөнгө оруулалт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262 919</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400">
                          <a:solidFill>
                            <a:srgbClr val="000000"/>
                          </a:solidFill>
                          <a:latin typeface="Arial"/>
                          <a:ea typeface="Times New Roman"/>
                          <a:cs typeface="Times New Roman"/>
                        </a:rPr>
                        <a:t>0,2%</a:t>
                      </a: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14 734 042</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400">
                          <a:solidFill>
                            <a:srgbClr val="000000"/>
                          </a:solidFill>
                          <a:latin typeface="Arial"/>
                          <a:ea typeface="Times New Roman"/>
                          <a:cs typeface="Times New Roman"/>
                        </a:rPr>
                        <a:t>11,8</a:t>
                      </a: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14 471 123</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583">
                <a:tc>
                  <a:txBody>
                    <a:bodyPr/>
                    <a:lstStyle/>
                    <a:p>
                      <a:pPr algn="ctr">
                        <a:lnSpc>
                          <a:spcPct val="115000"/>
                        </a:lnSpc>
                        <a:spcAft>
                          <a:spcPts val="0"/>
                        </a:spcAft>
                      </a:pPr>
                      <a:r>
                        <a:rPr lang="en-US" sz="1400">
                          <a:solidFill>
                            <a:srgbClr val="000000"/>
                          </a:solidFill>
                          <a:latin typeface="Arial"/>
                          <a:ea typeface="Times New Roman"/>
                          <a:cs typeface="Times New Roman"/>
                        </a:rPr>
                        <a:t>Бусад актив</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5 158 924</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400">
                          <a:solidFill>
                            <a:srgbClr val="000000"/>
                          </a:solidFill>
                          <a:latin typeface="Arial"/>
                          <a:ea typeface="Times New Roman"/>
                          <a:cs typeface="Times New Roman"/>
                        </a:rPr>
                        <a:t>4,16%</a:t>
                      </a: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8 254 826</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400">
                          <a:solidFill>
                            <a:srgbClr val="000000"/>
                          </a:solidFill>
                          <a:latin typeface="Arial"/>
                          <a:ea typeface="Times New Roman"/>
                          <a:cs typeface="Times New Roman"/>
                        </a:rPr>
                        <a:t>6,6%</a:t>
                      </a: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3 095 902 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583">
                <a:tc>
                  <a:txBody>
                    <a:bodyPr/>
                    <a:lstStyle/>
                    <a:p>
                      <a:pPr>
                        <a:lnSpc>
                          <a:spcPct val="115000"/>
                        </a:lnSpc>
                      </a:pPr>
                      <a:endParaRPr lang="en-US" sz="1400">
                        <a:latin typeface="Calibri"/>
                        <a:ea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pPr>
                      <a:endParaRPr lang="en-US" sz="1400">
                        <a:latin typeface="Calibri"/>
                        <a:ea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pPr>
                      <a:endParaRPr lang="en-US" sz="1400">
                        <a:latin typeface="Calibri"/>
                        <a:ea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pPr>
                      <a:endParaRPr lang="en-US" sz="1400">
                        <a:latin typeface="Calibri"/>
                        <a:ea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en-US" sz="1400">
                          <a:solidFill>
                            <a:srgbClr val="000000"/>
                          </a:solidFill>
                          <a:latin typeface="Calibri"/>
                          <a:ea typeface="Times New Roman"/>
                          <a:cs typeface="Calibri"/>
                        </a:rPr>
                        <a:t>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en-US" sz="1400">
                          <a:solidFill>
                            <a:srgbClr val="000000"/>
                          </a:solidFill>
                          <a:latin typeface="Calibri"/>
                          <a:ea typeface="Times New Roman"/>
                          <a:cs typeface="Calibri"/>
                        </a:rPr>
                        <a:t> </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7375">
                <a:tc>
                  <a:txBody>
                    <a:bodyPr/>
                    <a:lstStyle/>
                    <a:p>
                      <a:pPr algn="ctr">
                        <a:lnSpc>
                          <a:spcPct val="115000"/>
                        </a:lnSpc>
                        <a:spcAft>
                          <a:spcPts val="0"/>
                        </a:spcAft>
                      </a:pPr>
                      <a:r>
                        <a:rPr lang="en-US" sz="1400" b="1">
                          <a:solidFill>
                            <a:srgbClr val="000000"/>
                          </a:solidFill>
                          <a:latin typeface="Arial"/>
                          <a:ea typeface="Times New Roman"/>
                          <a:cs typeface="Times New Roman"/>
                        </a:rPr>
                        <a:t>НИЙТ АКТИВ</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en-US" sz="1400" b="1">
                          <a:solidFill>
                            <a:srgbClr val="000000"/>
                          </a:solidFill>
                          <a:latin typeface="Arial"/>
                          <a:ea typeface="Times New Roman"/>
                          <a:cs typeface="Times New Roman"/>
                        </a:rPr>
                        <a:t>123 975 071</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en-US" sz="1400" b="1">
                          <a:solidFill>
                            <a:srgbClr val="000000"/>
                          </a:solidFill>
                          <a:latin typeface="Arial"/>
                          <a:ea typeface="Times New Roman"/>
                          <a:cs typeface="Times New Roman"/>
                        </a:rPr>
                        <a:t> </a:t>
                      </a:r>
                      <a:r>
                        <a:rPr lang="mn-MN" sz="1400" b="1">
                          <a:solidFill>
                            <a:srgbClr val="000000"/>
                          </a:solidFill>
                          <a:latin typeface="Arial"/>
                          <a:ea typeface="Times New Roman"/>
                          <a:cs typeface="Times New Roman"/>
                        </a:rPr>
                        <a:t>100%</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en-US" sz="1400" b="1">
                          <a:solidFill>
                            <a:srgbClr val="000000"/>
                          </a:solidFill>
                          <a:latin typeface="Arial"/>
                          <a:ea typeface="Times New Roman"/>
                          <a:cs typeface="Times New Roman"/>
                        </a:rPr>
                        <a:t>123 868 184</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en-US" sz="1400" b="1">
                          <a:solidFill>
                            <a:srgbClr val="000000"/>
                          </a:solidFill>
                          <a:latin typeface="Arial"/>
                          <a:ea typeface="Times New Roman"/>
                          <a:cs typeface="Times New Roman"/>
                        </a:rPr>
                        <a:t> </a:t>
                      </a:r>
                      <a:r>
                        <a:rPr lang="mn-MN" sz="1400" b="1">
                          <a:solidFill>
                            <a:srgbClr val="000000"/>
                          </a:solidFill>
                          <a:latin typeface="Arial"/>
                          <a:ea typeface="Times New Roman"/>
                          <a:cs typeface="Times New Roman"/>
                        </a:rPr>
                        <a:t>100%</a:t>
                      </a:r>
                      <a:endParaRPr lang="en-US" sz="140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en-US" sz="1400" b="1" dirty="0">
                          <a:solidFill>
                            <a:srgbClr val="000000"/>
                          </a:solidFill>
                          <a:latin typeface="Arial"/>
                          <a:ea typeface="Times New Roman"/>
                          <a:cs typeface="Times New Roman"/>
                        </a:rPr>
                        <a:t>( 106 887)</a:t>
                      </a:r>
                      <a:endParaRPr lang="en-US" sz="1400" dirty="0">
                        <a:latin typeface="Calibri"/>
                        <a:ea typeface="Calibri"/>
                        <a:cs typeface="Times New Roman"/>
                      </a:endParaRPr>
                    </a:p>
                  </a:txBody>
                  <a:tcPr marL="53358" marR="533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r>
            </a:tbl>
          </a:graphicData>
        </a:graphic>
      </p:graphicFrame>
      <p:pic>
        <p:nvPicPr>
          <p:cNvPr id="7" name="Picture 6" descr="C:\Documents and Settings\Administrator\Desktop\logo_mongolian.png"/>
          <p:cNvPicPr>
            <a:picLocks noChangeAspect="1" noChangeArrowheads="1"/>
          </p:cNvPicPr>
          <p:nvPr/>
        </p:nvPicPr>
        <p:blipFill>
          <a:blip r:embed="rId2" cstate="print"/>
          <a:srcRect/>
          <a:stretch>
            <a:fillRect/>
          </a:stretch>
        </p:blipFill>
        <p:spPr bwMode="auto">
          <a:xfrm>
            <a:off x="357158" y="571480"/>
            <a:ext cx="2357454" cy="595312"/>
          </a:xfrm>
          <a:prstGeom prst="rect">
            <a:avLst/>
          </a:prstGeom>
          <a:noFill/>
        </p:spPr>
      </p:pic>
    </p:spTree>
  </p:cSld>
  <p:clrMapOvr>
    <a:masterClrMapping/>
  </p:clrMapOvr>
  <p:transition>
    <p:pull dir="ru"/>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quarter" idx="12"/>
          </p:nvPr>
        </p:nvSpPr>
        <p:spPr/>
        <p:txBody>
          <a:bodyPr/>
          <a:lstStyle/>
          <a:p>
            <a:fld id="{3335E4A4-ACAE-47F3-975F-F615BE00C741}" type="datetime1">
              <a:rPr lang="en-US" smtClean="0"/>
              <a:pPr/>
              <a:t>8/27/2013</a:t>
            </a:fld>
            <a:endParaRPr lang="en-US"/>
          </a:p>
        </p:txBody>
      </p:sp>
      <p:graphicFrame>
        <p:nvGraphicFramePr>
          <p:cNvPr id="3" name="Table 2"/>
          <p:cNvGraphicFramePr>
            <a:graphicFrameLocks noGrp="1"/>
          </p:cNvGraphicFramePr>
          <p:nvPr/>
        </p:nvGraphicFramePr>
        <p:xfrm>
          <a:off x="357159" y="621185"/>
          <a:ext cx="8429683" cy="6087116"/>
        </p:xfrm>
        <a:graphic>
          <a:graphicData uri="http://schemas.openxmlformats.org/drawingml/2006/table">
            <a:tbl>
              <a:tblPr/>
              <a:tblGrid>
                <a:gridCol w="2333075"/>
                <a:gridCol w="1271869"/>
                <a:gridCol w="1246517"/>
                <a:gridCol w="1246517"/>
                <a:gridCol w="1094415"/>
                <a:gridCol w="1237290"/>
              </a:tblGrid>
              <a:tr h="126617">
                <a:tc gridSpan="6">
                  <a:txBody>
                    <a:bodyPr/>
                    <a:lstStyle/>
                    <a:p>
                      <a:pPr algn="ctr">
                        <a:lnSpc>
                          <a:spcPct val="115000"/>
                        </a:lnSpc>
                        <a:spcAft>
                          <a:spcPts val="0"/>
                        </a:spcAft>
                      </a:pPr>
                      <a:r>
                        <a:rPr lang="mn-MN" sz="1400" b="1" dirty="0">
                          <a:solidFill>
                            <a:srgbClr val="000000"/>
                          </a:solidFill>
                          <a:latin typeface="Arial"/>
                          <a:ea typeface="Times New Roman"/>
                          <a:cs typeface="Times New Roman"/>
                        </a:rPr>
                        <a:t>Пассивын бүтцийн шинжилгээ</a:t>
                      </a:r>
                      <a:endParaRPr lang="en-US" sz="1400" dirty="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2131">
                <a:tc rowSpan="2">
                  <a:txBody>
                    <a:bodyPr/>
                    <a:lstStyle/>
                    <a:p>
                      <a:pPr>
                        <a:lnSpc>
                          <a:spcPct val="115000"/>
                        </a:lnSpc>
                        <a:spcAft>
                          <a:spcPts val="0"/>
                        </a:spcAft>
                      </a:pPr>
                      <a:r>
                        <a:rPr lang="en-US" sz="1400" dirty="0">
                          <a:solidFill>
                            <a:srgbClr val="000000"/>
                          </a:solidFill>
                          <a:latin typeface="Calibri"/>
                          <a:ea typeface="Times New Roman"/>
                          <a:cs typeface="Calibri"/>
                        </a:rPr>
                        <a:t> </a:t>
                      </a:r>
                      <a:endParaRPr lang="en-US" sz="1400" dirty="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gridSpan="2">
                  <a:txBody>
                    <a:bodyPr/>
                    <a:lstStyle/>
                    <a:p>
                      <a:pPr algn="ctr">
                        <a:lnSpc>
                          <a:spcPct val="115000"/>
                        </a:lnSpc>
                        <a:spcAft>
                          <a:spcPts val="0"/>
                        </a:spcAft>
                      </a:pPr>
                      <a:r>
                        <a:rPr lang="en-US" sz="1400" b="1">
                          <a:solidFill>
                            <a:srgbClr val="000000"/>
                          </a:solidFill>
                          <a:latin typeface="Arial"/>
                          <a:ea typeface="Times New Roman"/>
                          <a:cs typeface="Times New Roman"/>
                        </a:rPr>
                        <a:t>11.12.31</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hMerge="1">
                  <a:txBody>
                    <a:bodyPr/>
                    <a:lstStyle/>
                    <a:p>
                      <a:endParaRPr lang="en-US"/>
                    </a:p>
                  </a:txBody>
                  <a:tcPr/>
                </a:tc>
                <a:tc gridSpan="2">
                  <a:txBody>
                    <a:bodyPr/>
                    <a:lstStyle/>
                    <a:p>
                      <a:pPr algn="ctr">
                        <a:lnSpc>
                          <a:spcPct val="115000"/>
                        </a:lnSpc>
                        <a:spcAft>
                          <a:spcPts val="0"/>
                        </a:spcAft>
                      </a:pPr>
                      <a:r>
                        <a:rPr lang="en-US" sz="1400" b="1">
                          <a:solidFill>
                            <a:srgbClr val="000000"/>
                          </a:solidFill>
                          <a:latin typeface="Arial"/>
                          <a:ea typeface="Times New Roman"/>
                          <a:cs typeface="Times New Roman"/>
                        </a:rPr>
                        <a:t>12.12.31</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hMerge="1">
                  <a:txBody>
                    <a:bodyPr/>
                    <a:lstStyle/>
                    <a:p>
                      <a:endParaRPr lang="en-US"/>
                    </a:p>
                  </a:txBody>
                  <a:tcPr/>
                </a:tc>
                <a:tc>
                  <a:txBody>
                    <a:bodyPr/>
                    <a:lstStyle/>
                    <a:p>
                      <a:pPr algn="ctr">
                        <a:lnSpc>
                          <a:spcPct val="115000"/>
                        </a:lnSpc>
                        <a:spcAft>
                          <a:spcPts val="0"/>
                        </a:spcAft>
                      </a:pPr>
                      <a:r>
                        <a:rPr lang="mn-MN" sz="1400" b="1">
                          <a:solidFill>
                            <a:srgbClr val="000000"/>
                          </a:solidFill>
                          <a:latin typeface="Arial"/>
                          <a:ea typeface="Times New Roman"/>
                          <a:cs typeface="Times New Roman"/>
                        </a:rPr>
                        <a:t>2012-2013-ы өөрчлөт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r>
              <a:tr h="126617">
                <a:tc vMerge="1">
                  <a:txBody>
                    <a:bodyPr/>
                    <a:lstStyle/>
                    <a:p>
                      <a:endParaRPr lang="en-US"/>
                    </a:p>
                  </a:txBody>
                  <a:tcPr/>
                </a:tc>
                <a:tc>
                  <a:txBody>
                    <a:bodyPr/>
                    <a:lstStyle/>
                    <a:p>
                      <a:pPr algn="ctr">
                        <a:lnSpc>
                          <a:spcPct val="115000"/>
                        </a:lnSpc>
                        <a:spcAft>
                          <a:spcPts val="0"/>
                        </a:spcAft>
                      </a:pPr>
                      <a:r>
                        <a:rPr lang="mn-MN" sz="1400" b="1">
                          <a:solidFill>
                            <a:srgbClr val="000000"/>
                          </a:solidFill>
                          <a:latin typeface="Arial"/>
                          <a:ea typeface="Times New Roman"/>
                          <a:cs typeface="Times New Roman"/>
                        </a:rPr>
                        <a:t>Төгрөг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en-US" sz="1400" b="1">
                          <a:solidFill>
                            <a:srgbClr val="000000"/>
                          </a:solidFill>
                          <a:latin typeface="Times New Roman"/>
                          <a:ea typeface="Times New Roman"/>
                          <a:cs typeface="Times New Roman"/>
                        </a:rPr>
                        <a:t>%</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mn-MN" sz="1400" b="1">
                          <a:solidFill>
                            <a:srgbClr val="000000"/>
                          </a:solidFill>
                          <a:latin typeface="Times New Roman"/>
                          <a:ea typeface="Times New Roman"/>
                          <a:cs typeface="Times New Roman"/>
                        </a:rPr>
                        <a:t>Төгрөг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en-US" sz="1400" b="1">
                          <a:solidFill>
                            <a:srgbClr val="000000"/>
                          </a:solidFill>
                          <a:latin typeface="Times New Roman"/>
                          <a:ea typeface="Times New Roman"/>
                          <a:cs typeface="Times New Roman"/>
                        </a:rPr>
                        <a:t>%</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mn-MN" sz="1400" b="1">
                          <a:solidFill>
                            <a:srgbClr val="000000"/>
                          </a:solidFill>
                          <a:latin typeface="Times New Roman"/>
                          <a:ea typeface="Times New Roman"/>
                          <a:cs typeface="Times New Roman"/>
                        </a:rPr>
                        <a:t>Төгрөг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r>
              <a:tr h="126617">
                <a:tc>
                  <a:txBody>
                    <a:bodyPr/>
                    <a:lstStyle/>
                    <a:p>
                      <a:pPr algn="ctr">
                        <a:lnSpc>
                          <a:spcPct val="115000"/>
                        </a:lnSpc>
                        <a:spcAft>
                          <a:spcPts val="0"/>
                        </a:spcAft>
                      </a:pPr>
                      <a:r>
                        <a:rPr lang="en-US" sz="1400" b="1">
                          <a:solidFill>
                            <a:srgbClr val="000000"/>
                          </a:solidFill>
                          <a:latin typeface="Arial"/>
                          <a:ea typeface="Times New Roman"/>
                          <a:cs typeface="Times New Roman"/>
                        </a:rPr>
                        <a:t>ӨР ТӨЛБӨР</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nSpc>
                          <a:spcPct val="115000"/>
                        </a:lnSpc>
                        <a:spcAft>
                          <a:spcPts val="0"/>
                        </a:spcAft>
                      </a:pPr>
                      <a:r>
                        <a:rPr lang="en-US" sz="1400">
                          <a:solidFill>
                            <a:srgbClr val="000000"/>
                          </a:solidFill>
                          <a:latin typeface="Calibri"/>
                          <a:ea typeface="Times New Roman"/>
                          <a:cs typeface="Calibri"/>
                        </a:rPr>
                        <a:t>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nSpc>
                          <a:spcPct val="115000"/>
                        </a:lnSpc>
                        <a:spcAft>
                          <a:spcPts val="0"/>
                        </a:spcAft>
                      </a:pPr>
                      <a:r>
                        <a:rPr lang="en-US" sz="1400">
                          <a:solidFill>
                            <a:srgbClr val="000000"/>
                          </a:solidFill>
                          <a:latin typeface="Calibri"/>
                          <a:ea typeface="Times New Roman"/>
                          <a:cs typeface="Calibri"/>
                        </a:rPr>
                        <a:t>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nSpc>
                          <a:spcPct val="115000"/>
                        </a:lnSpc>
                        <a:spcAft>
                          <a:spcPts val="0"/>
                        </a:spcAft>
                      </a:pPr>
                      <a:r>
                        <a:rPr lang="en-US" sz="1400">
                          <a:solidFill>
                            <a:srgbClr val="000000"/>
                          </a:solidFill>
                          <a:latin typeface="Calibri"/>
                          <a:ea typeface="Times New Roman"/>
                          <a:cs typeface="Calibri"/>
                        </a:rPr>
                        <a:t>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nSpc>
                          <a:spcPct val="115000"/>
                        </a:lnSpc>
                        <a:spcAft>
                          <a:spcPts val="0"/>
                        </a:spcAft>
                      </a:pPr>
                      <a:r>
                        <a:rPr lang="en-US" sz="1400">
                          <a:solidFill>
                            <a:srgbClr val="000000"/>
                          </a:solidFill>
                          <a:latin typeface="Calibri"/>
                          <a:ea typeface="Times New Roman"/>
                          <a:cs typeface="Calibri"/>
                        </a:rPr>
                        <a:t>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r>
              <a:tr h="633086">
                <a:tc>
                  <a:txBody>
                    <a:bodyPr/>
                    <a:lstStyle/>
                    <a:p>
                      <a:pPr algn="ctr">
                        <a:lnSpc>
                          <a:spcPct val="115000"/>
                        </a:lnSpc>
                        <a:spcAft>
                          <a:spcPts val="0"/>
                        </a:spcAft>
                      </a:pPr>
                      <a:r>
                        <a:rPr lang="en-US" sz="1400" dirty="0" err="1">
                          <a:solidFill>
                            <a:srgbClr val="000000"/>
                          </a:solidFill>
                          <a:latin typeface="Arial"/>
                          <a:ea typeface="Times New Roman"/>
                          <a:cs typeface="Times New Roman"/>
                        </a:rPr>
                        <a:t>Бусад</a:t>
                      </a:r>
                      <a:r>
                        <a:rPr lang="en-US" sz="1400" dirty="0">
                          <a:solidFill>
                            <a:srgbClr val="000000"/>
                          </a:solidFill>
                          <a:latin typeface="Arial"/>
                          <a:ea typeface="Times New Roman"/>
                          <a:cs typeface="Times New Roman"/>
                        </a:rPr>
                        <a:t> </a:t>
                      </a:r>
                      <a:r>
                        <a:rPr lang="en-US" sz="1400" dirty="0" err="1">
                          <a:solidFill>
                            <a:srgbClr val="000000"/>
                          </a:solidFill>
                          <a:latin typeface="Arial"/>
                          <a:ea typeface="Times New Roman"/>
                          <a:cs typeface="Times New Roman"/>
                        </a:rPr>
                        <a:t>банк</a:t>
                      </a:r>
                      <a:r>
                        <a:rPr lang="en-US" sz="1400" dirty="0">
                          <a:solidFill>
                            <a:srgbClr val="000000"/>
                          </a:solidFill>
                          <a:latin typeface="Arial"/>
                          <a:ea typeface="Times New Roman"/>
                          <a:cs typeface="Times New Roman"/>
                        </a:rPr>
                        <a:t>, </a:t>
                      </a:r>
                      <a:r>
                        <a:rPr lang="en-US" sz="1400" dirty="0" err="1">
                          <a:solidFill>
                            <a:srgbClr val="000000"/>
                          </a:solidFill>
                          <a:latin typeface="Arial"/>
                          <a:ea typeface="Times New Roman"/>
                          <a:cs typeface="Times New Roman"/>
                        </a:rPr>
                        <a:t>санхүүгийн</a:t>
                      </a:r>
                      <a:r>
                        <a:rPr lang="en-US" sz="1400" dirty="0">
                          <a:solidFill>
                            <a:srgbClr val="000000"/>
                          </a:solidFill>
                          <a:latin typeface="Arial"/>
                          <a:ea typeface="Times New Roman"/>
                          <a:cs typeface="Times New Roman"/>
                        </a:rPr>
                        <a:t> </a:t>
                      </a:r>
                      <a:r>
                        <a:rPr lang="en-US" sz="1400" dirty="0" err="1">
                          <a:solidFill>
                            <a:srgbClr val="000000"/>
                          </a:solidFill>
                          <a:latin typeface="Arial"/>
                          <a:ea typeface="Times New Roman"/>
                          <a:cs typeface="Times New Roman"/>
                        </a:rPr>
                        <a:t>байгууллагын</a:t>
                      </a:r>
                      <a:r>
                        <a:rPr lang="en-US" sz="1400" dirty="0">
                          <a:solidFill>
                            <a:srgbClr val="000000"/>
                          </a:solidFill>
                          <a:latin typeface="Arial"/>
                          <a:ea typeface="Times New Roman"/>
                          <a:cs typeface="Times New Roman"/>
                        </a:rPr>
                        <a:t> </a:t>
                      </a:r>
                      <a:r>
                        <a:rPr lang="en-US" sz="1400" dirty="0" err="1">
                          <a:solidFill>
                            <a:srgbClr val="000000"/>
                          </a:solidFill>
                          <a:latin typeface="Arial"/>
                          <a:ea typeface="Times New Roman"/>
                          <a:cs typeface="Times New Roman"/>
                        </a:rPr>
                        <a:t>харилцах</a:t>
                      </a:r>
                      <a:r>
                        <a:rPr lang="en-US" sz="1400" dirty="0">
                          <a:solidFill>
                            <a:srgbClr val="000000"/>
                          </a:solidFill>
                          <a:latin typeface="Arial"/>
                          <a:ea typeface="Times New Roman"/>
                          <a:cs typeface="Times New Roman"/>
                        </a:rPr>
                        <a:t>, </a:t>
                      </a:r>
                      <a:r>
                        <a:rPr lang="en-US" sz="1400" dirty="0" err="1">
                          <a:solidFill>
                            <a:srgbClr val="000000"/>
                          </a:solidFill>
                          <a:latin typeface="Arial"/>
                          <a:ea typeface="Times New Roman"/>
                          <a:cs typeface="Times New Roman"/>
                        </a:rPr>
                        <a:t>хадгаламж</a:t>
                      </a:r>
                      <a:endParaRPr lang="en-US" sz="1400" dirty="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41 078 551</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33,1</a:t>
                      </a:r>
                      <a:r>
                        <a:rPr lang="mn-MN" sz="1400">
                          <a:solidFill>
                            <a:srgbClr val="000000"/>
                          </a:solidFill>
                          <a:latin typeface="Arial"/>
                          <a:ea typeface="Times New Roman"/>
                          <a:cs typeface="Times New Roman"/>
                        </a:rPr>
                        <a:t>%</a:t>
                      </a: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algn="ctr">
                        <a:lnSpc>
                          <a:spcPct val="115000"/>
                        </a:lnSpc>
                        <a:spcAft>
                          <a:spcPts val="0"/>
                        </a:spcAft>
                      </a:pPr>
                      <a:r>
                        <a:rPr lang="en-US" sz="1400" dirty="0">
                          <a:solidFill>
                            <a:srgbClr val="000000"/>
                          </a:solidFill>
                          <a:latin typeface="Arial"/>
                          <a:ea typeface="Times New Roman"/>
                          <a:cs typeface="Times New Roman"/>
                        </a:rPr>
                        <a:t>32 056 333</a:t>
                      </a:r>
                      <a:endParaRPr lang="en-US" sz="1400" dirty="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r>
                        <a:rPr lang="mn-MN" sz="1400">
                          <a:solidFill>
                            <a:srgbClr val="000000"/>
                          </a:solidFill>
                          <a:latin typeface="Arial"/>
                          <a:ea typeface="Times New Roman"/>
                          <a:cs typeface="Times New Roman"/>
                        </a:rPr>
                        <a:t>25,8%</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a:t>
                      </a:r>
                      <a:r>
                        <a:rPr lang="mn-MN" sz="1400">
                          <a:solidFill>
                            <a:srgbClr val="000000"/>
                          </a:solidFill>
                          <a:latin typeface="Arial"/>
                          <a:ea typeface="Times New Roman"/>
                          <a:cs typeface="Times New Roman"/>
                        </a:rPr>
                        <a:t>8 992 218</a:t>
                      </a: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9851">
                <a:tc>
                  <a:txBody>
                    <a:bodyPr/>
                    <a:lstStyle/>
                    <a:p>
                      <a:pPr algn="ctr">
                        <a:lnSpc>
                          <a:spcPct val="115000"/>
                        </a:lnSpc>
                        <a:spcAft>
                          <a:spcPts val="0"/>
                        </a:spcAft>
                      </a:pPr>
                      <a:r>
                        <a:rPr lang="en-US" sz="1400">
                          <a:solidFill>
                            <a:srgbClr val="000000"/>
                          </a:solidFill>
                          <a:latin typeface="Arial"/>
                          <a:ea typeface="Times New Roman"/>
                          <a:cs typeface="Times New Roman"/>
                        </a:rPr>
                        <a:t>Харилцагчдын харилцах, хадгаламж</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31 452 040</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400">
                          <a:solidFill>
                            <a:srgbClr val="000000"/>
                          </a:solidFill>
                          <a:latin typeface="Arial"/>
                          <a:ea typeface="Times New Roman"/>
                          <a:cs typeface="Times New Roman"/>
                        </a:rPr>
                        <a:t>25,3%</a:t>
                      </a: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38 789 243</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r>
                        <a:rPr lang="mn-MN" sz="1400">
                          <a:solidFill>
                            <a:srgbClr val="000000"/>
                          </a:solidFill>
                          <a:latin typeface="Arial"/>
                          <a:ea typeface="Times New Roman"/>
                          <a:cs typeface="Times New Roman"/>
                        </a:rPr>
                        <a:t>31,3%</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7337 203 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1130">
                <a:tc>
                  <a:txBody>
                    <a:bodyPr/>
                    <a:lstStyle/>
                    <a:p>
                      <a:pPr algn="ctr">
                        <a:lnSpc>
                          <a:spcPct val="115000"/>
                        </a:lnSpc>
                        <a:spcAft>
                          <a:spcPts val="0"/>
                        </a:spcAft>
                      </a:pPr>
                      <a:r>
                        <a:rPr lang="en-US" sz="1400">
                          <a:solidFill>
                            <a:srgbClr val="000000"/>
                          </a:solidFill>
                          <a:latin typeface="Arial"/>
                          <a:ea typeface="Times New Roman"/>
                          <a:cs typeface="Times New Roman"/>
                        </a:rPr>
                        <a:t>Бусад банкнаас татсан эх үүсвэр</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10 225 998</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r>
                        <a:rPr lang="mn-MN" sz="1400">
                          <a:solidFill>
                            <a:srgbClr val="000000"/>
                          </a:solidFill>
                          <a:latin typeface="Arial"/>
                          <a:ea typeface="Times New Roman"/>
                          <a:cs typeface="Times New Roman"/>
                        </a:rPr>
                        <a:t>8,2%</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4 486 508</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r>
                        <a:rPr lang="mn-MN" sz="1400">
                          <a:solidFill>
                            <a:srgbClr val="000000"/>
                          </a:solidFill>
                          <a:latin typeface="Arial"/>
                          <a:ea typeface="Times New Roman"/>
                          <a:cs typeface="Times New Roman"/>
                        </a:rPr>
                        <a:t>3,6%</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a:t>
                      </a:r>
                      <a:r>
                        <a:rPr lang="mn-MN" sz="1400">
                          <a:solidFill>
                            <a:srgbClr val="000000"/>
                          </a:solidFill>
                          <a:latin typeface="Arial"/>
                          <a:ea typeface="Times New Roman"/>
                          <a:cs typeface="Times New Roman"/>
                        </a:rPr>
                        <a:t>5 739 490</a:t>
                      </a: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2034">
                <a:tc>
                  <a:txBody>
                    <a:bodyPr/>
                    <a:lstStyle/>
                    <a:p>
                      <a:pPr algn="ctr">
                        <a:lnSpc>
                          <a:spcPct val="115000"/>
                        </a:lnSpc>
                        <a:spcAft>
                          <a:spcPts val="0"/>
                        </a:spcAft>
                      </a:pPr>
                      <a:r>
                        <a:rPr lang="en-US" sz="1400">
                          <a:solidFill>
                            <a:srgbClr val="000000"/>
                          </a:solidFill>
                          <a:latin typeface="Arial"/>
                          <a:ea typeface="Times New Roman"/>
                          <a:cs typeface="Times New Roman"/>
                        </a:rPr>
                        <a:t>Бусад эх үүсвэр</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26 474 817</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r>
                        <a:rPr lang="mn-MN" sz="1400">
                          <a:solidFill>
                            <a:srgbClr val="000000"/>
                          </a:solidFill>
                          <a:latin typeface="Arial"/>
                          <a:ea typeface="Times New Roman"/>
                          <a:cs typeface="Times New Roman"/>
                        </a:rPr>
                        <a:t>21,3%</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31 510 310</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400">
                          <a:solidFill>
                            <a:srgbClr val="000000"/>
                          </a:solidFill>
                          <a:latin typeface="Arial"/>
                          <a:ea typeface="Times New Roman"/>
                          <a:cs typeface="Times New Roman"/>
                        </a:rPr>
                        <a:t>25,4%</a:t>
                      </a: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5 035 493 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565">
                <a:tc>
                  <a:txBody>
                    <a:bodyPr/>
                    <a:lstStyle/>
                    <a:p>
                      <a:pPr algn="ctr">
                        <a:lnSpc>
                          <a:spcPct val="115000"/>
                        </a:lnSpc>
                        <a:spcAft>
                          <a:spcPts val="0"/>
                        </a:spcAft>
                      </a:pPr>
                      <a:r>
                        <a:rPr lang="en-US" sz="1400">
                          <a:solidFill>
                            <a:srgbClr val="000000"/>
                          </a:solidFill>
                          <a:latin typeface="Arial"/>
                          <a:ea typeface="Times New Roman"/>
                          <a:cs typeface="Times New Roman"/>
                        </a:rPr>
                        <a:t>Бусад пассив</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3 428 886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r>
                        <a:rPr lang="mn-MN" sz="1400">
                          <a:solidFill>
                            <a:srgbClr val="000000"/>
                          </a:solidFill>
                          <a:latin typeface="Arial"/>
                          <a:ea typeface="Times New Roman"/>
                          <a:cs typeface="Times New Roman"/>
                        </a:rPr>
                        <a:t>2,7%</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5 119 174</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400">
                          <a:solidFill>
                            <a:srgbClr val="000000"/>
                          </a:solidFill>
                          <a:latin typeface="Arial"/>
                          <a:ea typeface="Times New Roman"/>
                          <a:cs typeface="Times New Roman"/>
                        </a:rPr>
                        <a:t>4,1%</a:t>
                      </a: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1 690 288 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706">
                <a:tc>
                  <a:txBody>
                    <a:bodyPr/>
                    <a:lstStyle/>
                    <a:p>
                      <a:pPr algn="ctr">
                        <a:lnSpc>
                          <a:spcPct val="115000"/>
                        </a:lnSpc>
                        <a:spcAft>
                          <a:spcPts val="0"/>
                        </a:spcAft>
                      </a:pPr>
                      <a:r>
                        <a:rPr lang="en-US" sz="1400">
                          <a:solidFill>
                            <a:srgbClr val="000000"/>
                          </a:solidFill>
                          <a:latin typeface="Arial"/>
                          <a:ea typeface="Times New Roman"/>
                          <a:cs typeface="Times New Roman"/>
                        </a:rPr>
                        <a:t>2-догч өглөг</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3 000 000</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algn="ctr">
                        <a:lnSpc>
                          <a:spcPct val="115000"/>
                        </a:lnSpc>
                        <a:spcAft>
                          <a:spcPts val="0"/>
                        </a:spcAft>
                      </a:pPr>
                      <a:r>
                        <a:rPr lang="en-US" sz="1400" b="1">
                          <a:solidFill>
                            <a:srgbClr val="000000"/>
                          </a:solidFill>
                          <a:latin typeface="Arial"/>
                          <a:ea typeface="Times New Roman"/>
                          <a:cs typeface="Times New Roman"/>
                        </a:rPr>
                        <a:t> </a:t>
                      </a:r>
                      <a:r>
                        <a:rPr lang="mn-MN" sz="1400">
                          <a:solidFill>
                            <a:srgbClr val="000000"/>
                          </a:solidFill>
                          <a:latin typeface="Arial"/>
                          <a:ea typeface="Times New Roman"/>
                          <a:cs typeface="Times New Roman"/>
                        </a:rPr>
                        <a:t>2,4%</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3 000 000</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algn="ctr">
                        <a:lnSpc>
                          <a:spcPct val="115000"/>
                        </a:lnSpc>
                        <a:spcAft>
                          <a:spcPts val="0"/>
                        </a:spcAft>
                      </a:pPr>
                      <a:r>
                        <a:rPr lang="mn-MN" sz="1400">
                          <a:solidFill>
                            <a:srgbClr val="000000"/>
                          </a:solidFill>
                          <a:latin typeface="Arial"/>
                          <a:ea typeface="Times New Roman"/>
                          <a:cs typeface="Times New Roman"/>
                        </a:rPr>
                        <a:t>2,4%</a:t>
                      </a: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algn="ctr">
                        <a:lnSpc>
                          <a:spcPct val="115000"/>
                        </a:lnSpc>
                        <a:spcAft>
                          <a:spcPts val="0"/>
                        </a:spcAft>
                      </a:pPr>
                      <a:r>
                        <a:rPr lang="en-US" sz="1400" b="1">
                          <a:solidFill>
                            <a:srgbClr val="000000"/>
                          </a:solidFill>
                          <a:latin typeface="Arial"/>
                          <a:ea typeface="Times New Roman"/>
                          <a:cs typeface="Times New Roman"/>
                        </a:rPr>
                        <a:t>-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723">
                <a:tc>
                  <a:txBody>
                    <a:bodyPr/>
                    <a:lstStyle/>
                    <a:p>
                      <a:pPr algn="ctr">
                        <a:lnSpc>
                          <a:spcPct val="115000"/>
                        </a:lnSpc>
                        <a:spcAft>
                          <a:spcPts val="0"/>
                        </a:spcAft>
                      </a:pPr>
                      <a:r>
                        <a:rPr lang="en-US" sz="1400" b="1">
                          <a:solidFill>
                            <a:srgbClr val="000000"/>
                          </a:solidFill>
                          <a:latin typeface="Arial"/>
                          <a:ea typeface="Times New Roman"/>
                          <a:cs typeface="Times New Roman"/>
                        </a:rPr>
                        <a:t>Нийт өр төлбөр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nSpc>
                          <a:spcPct val="115000"/>
                        </a:lnSpc>
                        <a:spcAft>
                          <a:spcPts val="0"/>
                        </a:spcAft>
                      </a:pPr>
                      <a:r>
                        <a:rPr lang="en-US" sz="1400" b="1">
                          <a:solidFill>
                            <a:srgbClr val="000000"/>
                          </a:solidFill>
                          <a:latin typeface="Arial"/>
                          <a:ea typeface="Times New Roman"/>
                          <a:cs typeface="Times New Roman"/>
                        </a:rPr>
                        <a:t>115 660 292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nSpc>
                          <a:spcPct val="115000"/>
                        </a:lnSpc>
                        <a:spcAft>
                          <a:spcPts val="1000"/>
                        </a:spcAft>
                      </a:pPr>
                      <a:r>
                        <a:rPr lang="en-US" sz="1400">
                          <a:latin typeface="Calibri"/>
                          <a:ea typeface="Calibri"/>
                          <a:cs typeface="Times New Roman"/>
                        </a:rPr>
                        <a:t> </a:t>
                      </a:r>
                      <a:r>
                        <a:rPr lang="mn-MN" sz="1400" b="1">
                          <a:latin typeface="Arial"/>
                          <a:ea typeface="Calibri"/>
                          <a:cs typeface="Times New Roman"/>
                        </a:rPr>
                        <a:t>93,2%</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nSpc>
                          <a:spcPct val="115000"/>
                        </a:lnSpc>
                        <a:spcAft>
                          <a:spcPts val="0"/>
                        </a:spcAft>
                      </a:pPr>
                      <a:r>
                        <a:rPr lang="en-US" sz="1400" b="1">
                          <a:solidFill>
                            <a:srgbClr val="000000"/>
                          </a:solidFill>
                          <a:latin typeface="Arial"/>
                          <a:ea typeface="Times New Roman"/>
                          <a:cs typeface="Times New Roman"/>
                        </a:rPr>
                        <a:t>114 961 569</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nSpc>
                          <a:spcPct val="115000"/>
                        </a:lnSpc>
                        <a:spcAft>
                          <a:spcPts val="1000"/>
                        </a:spcAft>
                      </a:pPr>
                      <a:r>
                        <a:rPr lang="en-US" sz="1400">
                          <a:latin typeface="Calibri"/>
                          <a:ea typeface="Calibri"/>
                          <a:cs typeface="Times New Roman"/>
                        </a:rPr>
                        <a:t> </a:t>
                      </a:r>
                      <a:r>
                        <a:rPr lang="mn-MN" sz="1400" b="1">
                          <a:latin typeface="Arial"/>
                          <a:ea typeface="Calibri"/>
                          <a:cs typeface="Times New Roman"/>
                        </a:rPr>
                        <a:t>92,8%</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en-US" sz="1400" b="1">
                          <a:solidFill>
                            <a:srgbClr val="000000"/>
                          </a:solidFill>
                          <a:latin typeface="Arial"/>
                          <a:ea typeface="Times New Roman"/>
                          <a:cs typeface="Times New Roman"/>
                        </a:rPr>
                        <a:t>698 723  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r>
              <a:tr h="263785">
                <a:tc>
                  <a:txBody>
                    <a:bodyPr/>
                    <a:lstStyle/>
                    <a:p>
                      <a:pPr algn="ctr">
                        <a:lnSpc>
                          <a:spcPct val="115000"/>
                        </a:lnSpc>
                        <a:spcAft>
                          <a:spcPts val="0"/>
                        </a:spcAft>
                      </a:pPr>
                      <a:r>
                        <a:rPr lang="en-US" sz="1400">
                          <a:solidFill>
                            <a:srgbClr val="000000"/>
                          </a:solidFill>
                          <a:latin typeface="Arial"/>
                          <a:ea typeface="Times New Roman"/>
                          <a:cs typeface="Times New Roman"/>
                        </a:rPr>
                        <a:t>Хувьцаат капитал</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8 000 548</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r>
                        <a:rPr lang="mn-MN" sz="1400">
                          <a:solidFill>
                            <a:srgbClr val="000000"/>
                          </a:solidFill>
                          <a:latin typeface="Arial"/>
                          <a:ea typeface="Times New Roman"/>
                          <a:cs typeface="Times New Roman"/>
                        </a:rPr>
                        <a:t>6,4%</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8 000 548</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400">
                          <a:solidFill>
                            <a:srgbClr val="000000"/>
                          </a:solidFill>
                          <a:latin typeface="Arial"/>
                          <a:ea typeface="Times New Roman"/>
                          <a:cs typeface="Times New Roman"/>
                        </a:rPr>
                        <a:t>6,4%</a:t>
                      </a: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3927">
                <a:tc>
                  <a:txBody>
                    <a:bodyPr/>
                    <a:lstStyle/>
                    <a:p>
                      <a:pPr algn="ctr">
                        <a:lnSpc>
                          <a:spcPct val="115000"/>
                        </a:lnSpc>
                        <a:spcAft>
                          <a:spcPts val="0"/>
                        </a:spcAft>
                      </a:pPr>
                      <a:r>
                        <a:rPr lang="en-US" sz="1400">
                          <a:solidFill>
                            <a:srgbClr val="000000"/>
                          </a:solidFill>
                          <a:latin typeface="Arial"/>
                          <a:ea typeface="Times New Roman"/>
                          <a:cs typeface="Times New Roman"/>
                        </a:rPr>
                        <a:t>-Дахин үнэлгээний нөөц</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332 100</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r>
                        <a:rPr lang="mn-MN" sz="1400">
                          <a:solidFill>
                            <a:srgbClr val="000000"/>
                          </a:solidFill>
                          <a:latin typeface="Arial"/>
                          <a:ea typeface="Times New Roman"/>
                          <a:cs typeface="Times New Roman"/>
                        </a:rPr>
                        <a:t>0,26%</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332 100</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r>
                        <a:rPr lang="mn-MN" sz="1400">
                          <a:solidFill>
                            <a:srgbClr val="000000"/>
                          </a:solidFill>
                          <a:latin typeface="Arial"/>
                          <a:ea typeface="Times New Roman"/>
                          <a:cs typeface="Times New Roman"/>
                        </a:rPr>
                        <a:t>0,2%</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4831">
                <a:tc>
                  <a:txBody>
                    <a:bodyPr/>
                    <a:lstStyle/>
                    <a:p>
                      <a:pPr algn="ctr">
                        <a:lnSpc>
                          <a:spcPct val="115000"/>
                        </a:lnSpc>
                        <a:spcAft>
                          <a:spcPts val="0"/>
                        </a:spcAft>
                      </a:pPr>
                      <a:r>
                        <a:rPr lang="en-US" sz="1400">
                          <a:solidFill>
                            <a:srgbClr val="000000"/>
                          </a:solidFill>
                          <a:latin typeface="Arial"/>
                          <a:ea typeface="Times New Roman"/>
                          <a:cs typeface="Times New Roman"/>
                        </a:rPr>
                        <a:t>Хуримтлагдсан ашиг</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(18 596)</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a:t>
                      </a:r>
                      <a:r>
                        <a:rPr lang="mn-MN" sz="1400">
                          <a:solidFill>
                            <a:srgbClr val="000000"/>
                          </a:solidFill>
                          <a:latin typeface="Arial"/>
                          <a:ea typeface="Times New Roman"/>
                          <a:cs typeface="Times New Roman"/>
                        </a:rPr>
                        <a:t>0,01%</a:t>
                      </a:r>
                      <a:r>
                        <a:rPr lang="en-US" sz="1400">
                          <a:solidFill>
                            <a:srgbClr val="000000"/>
                          </a:solidFill>
                          <a:latin typeface="Arial"/>
                          <a:ea typeface="Times New Roman"/>
                          <a:cs typeface="Times New Roman"/>
                        </a:rPr>
                        <a:t>)</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573240</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r>
                        <a:rPr lang="mn-MN" sz="1400">
                          <a:solidFill>
                            <a:srgbClr val="000000"/>
                          </a:solidFill>
                          <a:latin typeface="Arial"/>
                          <a:ea typeface="Times New Roman"/>
                          <a:cs typeface="Times New Roman"/>
                        </a:rPr>
                        <a:t>0,46%</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591 836  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3234">
                <a:tc>
                  <a:txBody>
                    <a:bodyPr/>
                    <a:lstStyle/>
                    <a:p>
                      <a:pPr algn="ctr">
                        <a:lnSpc>
                          <a:spcPct val="115000"/>
                        </a:lnSpc>
                        <a:spcAft>
                          <a:spcPts val="0"/>
                        </a:spcAft>
                      </a:pPr>
                      <a:r>
                        <a:rPr lang="en-US" sz="1400">
                          <a:solidFill>
                            <a:srgbClr val="000000"/>
                          </a:solidFill>
                          <a:latin typeface="Arial"/>
                          <a:ea typeface="Times New Roman"/>
                          <a:cs typeface="Times New Roman"/>
                        </a:rPr>
                        <a:t>Нийгмийн хөгжлийн сан</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725</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b="1">
                          <a:solidFill>
                            <a:srgbClr val="000000"/>
                          </a:solidFill>
                          <a:latin typeface="Arial"/>
                          <a:ea typeface="Times New Roman"/>
                          <a:cs typeface="Times New Roman"/>
                        </a:rPr>
                        <a:t> </a:t>
                      </a:r>
                      <a:r>
                        <a:rPr lang="en-US" sz="1400">
                          <a:solidFill>
                            <a:srgbClr val="000000"/>
                          </a:solidFill>
                          <a:latin typeface="Arial"/>
                          <a:ea typeface="Times New Roman"/>
                          <a:cs typeface="Times New Roman"/>
                        </a:rPr>
                        <a:t>0,0005</a:t>
                      </a:r>
                      <a:r>
                        <a:rPr lang="mn-MN" sz="1400">
                          <a:solidFill>
                            <a:srgbClr val="000000"/>
                          </a:solidFill>
                          <a:latin typeface="Arial"/>
                          <a:ea typeface="Times New Roman"/>
                          <a:cs typeface="Times New Roman"/>
                        </a:rPr>
                        <a:t>%</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725</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r>
                        <a:rPr lang="mn-MN" sz="1400">
                          <a:solidFill>
                            <a:srgbClr val="000000"/>
                          </a:solidFill>
                          <a:latin typeface="Arial"/>
                          <a:ea typeface="Times New Roman"/>
                          <a:cs typeface="Times New Roman"/>
                        </a:rPr>
                        <a:t>0,0005%</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3234">
                <a:tc>
                  <a:txBody>
                    <a:bodyPr/>
                    <a:lstStyle/>
                    <a:p>
                      <a:pPr algn="ctr">
                        <a:lnSpc>
                          <a:spcPct val="115000"/>
                        </a:lnSpc>
                        <a:spcAft>
                          <a:spcPts val="0"/>
                        </a:spcAft>
                      </a:pPr>
                      <a:r>
                        <a:rPr lang="en-US" sz="1400">
                          <a:solidFill>
                            <a:srgbClr val="000000"/>
                          </a:solidFill>
                          <a:latin typeface="Arial"/>
                          <a:ea typeface="Times New Roman"/>
                          <a:cs typeface="Times New Roman"/>
                        </a:rPr>
                        <a:t>Өөрийн хөрөнгийн дүн</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8 314 779</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400" b="1">
                          <a:solidFill>
                            <a:srgbClr val="000000"/>
                          </a:solidFill>
                          <a:latin typeface="Arial"/>
                          <a:ea typeface="Times New Roman"/>
                          <a:cs typeface="Times New Roman"/>
                        </a:rPr>
                        <a:t>6,7%</a:t>
                      </a:r>
                      <a:r>
                        <a:rPr lang="en-US" sz="1400" b="1">
                          <a:solidFill>
                            <a:srgbClr val="000000"/>
                          </a:solidFill>
                          <a:latin typeface="Arial"/>
                          <a:ea typeface="Times New Roman"/>
                          <a:cs typeface="Times New Roman"/>
                        </a:rPr>
                        <a:t>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8 906 615</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400">
                          <a:solidFill>
                            <a:srgbClr val="000000"/>
                          </a:solidFill>
                          <a:latin typeface="Arial"/>
                          <a:ea typeface="Times New Roman"/>
                          <a:cs typeface="Times New Roman"/>
                        </a:rPr>
                        <a:t>7,1%</a:t>
                      </a:r>
                      <a:r>
                        <a:rPr lang="en-US" sz="1400">
                          <a:solidFill>
                            <a:srgbClr val="000000"/>
                          </a:solidFill>
                          <a:latin typeface="Arial"/>
                          <a:ea typeface="Times New Roman"/>
                          <a:cs typeface="Times New Roman"/>
                        </a:rPr>
                        <a:t>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 591 836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661">
                <a:tc>
                  <a:txBody>
                    <a:bodyPr/>
                    <a:lstStyle/>
                    <a:p>
                      <a:pPr algn="ctr">
                        <a:lnSpc>
                          <a:spcPct val="115000"/>
                        </a:lnSpc>
                        <a:spcAft>
                          <a:spcPts val="0"/>
                        </a:spcAft>
                      </a:pPr>
                      <a:r>
                        <a:rPr lang="en-US" sz="1400" b="1">
                          <a:solidFill>
                            <a:srgbClr val="000000"/>
                          </a:solidFill>
                          <a:latin typeface="Arial"/>
                          <a:ea typeface="Times New Roman"/>
                          <a:cs typeface="Times New Roman"/>
                        </a:rPr>
                        <a:t>НИЙТ ӨӨРИЙН ХӨРӨНГӨ</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en-US" sz="1400" b="1">
                          <a:solidFill>
                            <a:srgbClr val="000000"/>
                          </a:solidFill>
                          <a:latin typeface="Arial"/>
                          <a:ea typeface="Times New Roman"/>
                          <a:cs typeface="Times New Roman"/>
                        </a:rPr>
                        <a:t>8 314 779</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mn-MN" sz="1400" b="1">
                          <a:solidFill>
                            <a:srgbClr val="000000"/>
                          </a:solidFill>
                          <a:latin typeface="Arial"/>
                          <a:ea typeface="Times New Roman"/>
                          <a:cs typeface="Times New Roman"/>
                        </a:rPr>
                        <a:t>6,7%</a:t>
                      </a:r>
                      <a:r>
                        <a:rPr lang="en-US" sz="1400" b="1">
                          <a:solidFill>
                            <a:srgbClr val="000000"/>
                          </a:solidFill>
                          <a:latin typeface="Arial"/>
                          <a:ea typeface="Times New Roman"/>
                          <a:cs typeface="Times New Roman"/>
                        </a:rPr>
                        <a:t>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en-US" sz="1400">
                          <a:solidFill>
                            <a:srgbClr val="000000"/>
                          </a:solidFill>
                          <a:latin typeface="Arial"/>
                          <a:ea typeface="Times New Roman"/>
                          <a:cs typeface="Times New Roman"/>
                        </a:rPr>
                        <a:t>8 906 615</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en-US" sz="1400" b="1">
                          <a:solidFill>
                            <a:srgbClr val="000000"/>
                          </a:solidFill>
                          <a:latin typeface="Arial"/>
                          <a:ea typeface="Times New Roman"/>
                          <a:cs typeface="Times New Roman"/>
                        </a:rPr>
                        <a:t> </a:t>
                      </a:r>
                      <a:r>
                        <a:rPr lang="mn-MN" sz="1400" b="1">
                          <a:solidFill>
                            <a:srgbClr val="000000"/>
                          </a:solidFill>
                          <a:latin typeface="Arial"/>
                          <a:ea typeface="Times New Roman"/>
                          <a:cs typeface="Times New Roman"/>
                        </a:rPr>
                        <a:t>7,1%</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en-US" sz="1400" b="1">
                          <a:solidFill>
                            <a:srgbClr val="000000"/>
                          </a:solidFill>
                          <a:latin typeface="Arial"/>
                          <a:ea typeface="Times New Roman"/>
                          <a:cs typeface="Times New Roman"/>
                        </a:rPr>
                        <a:t>591 836  </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r>
              <a:tr h="355537">
                <a:tc>
                  <a:txBody>
                    <a:bodyPr/>
                    <a:lstStyle/>
                    <a:p>
                      <a:pPr algn="ctr">
                        <a:lnSpc>
                          <a:spcPct val="115000"/>
                        </a:lnSpc>
                        <a:spcAft>
                          <a:spcPts val="0"/>
                        </a:spcAft>
                      </a:pPr>
                      <a:r>
                        <a:rPr lang="en-US" sz="1400" b="1">
                          <a:solidFill>
                            <a:srgbClr val="000000"/>
                          </a:solidFill>
                          <a:latin typeface="Arial"/>
                          <a:ea typeface="Times New Roman"/>
                          <a:cs typeface="Times New Roman"/>
                        </a:rPr>
                        <a:t>НИЙТ ПАССИВ БА ӨӨРИЙН ХӨРӨНГӨ</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en-US" sz="1400" b="1">
                          <a:solidFill>
                            <a:srgbClr val="000000"/>
                          </a:solidFill>
                          <a:latin typeface="Arial"/>
                          <a:ea typeface="Times New Roman"/>
                          <a:cs typeface="Times New Roman"/>
                        </a:rPr>
                        <a:t>123 975 071</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en-US" sz="1400" b="1">
                          <a:solidFill>
                            <a:srgbClr val="000000"/>
                          </a:solidFill>
                          <a:latin typeface="Arial"/>
                          <a:ea typeface="Times New Roman"/>
                          <a:cs typeface="Times New Roman"/>
                        </a:rPr>
                        <a:t> </a:t>
                      </a:r>
                      <a:r>
                        <a:rPr lang="mn-MN" sz="1400" b="1">
                          <a:solidFill>
                            <a:srgbClr val="000000"/>
                          </a:solidFill>
                          <a:latin typeface="Arial"/>
                          <a:ea typeface="Times New Roman"/>
                          <a:cs typeface="Times New Roman"/>
                        </a:rPr>
                        <a:t>100%</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en-US" sz="1400" b="1">
                          <a:solidFill>
                            <a:srgbClr val="000000"/>
                          </a:solidFill>
                          <a:latin typeface="Arial"/>
                          <a:ea typeface="Times New Roman"/>
                          <a:cs typeface="Times New Roman"/>
                        </a:rPr>
                        <a:t>123 868 184</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en-US" sz="1400" b="1">
                          <a:solidFill>
                            <a:srgbClr val="000000"/>
                          </a:solidFill>
                          <a:latin typeface="Arial"/>
                          <a:ea typeface="Times New Roman"/>
                          <a:cs typeface="Times New Roman"/>
                        </a:rPr>
                        <a:t> </a:t>
                      </a:r>
                      <a:r>
                        <a:rPr lang="mn-MN" sz="1400" b="1">
                          <a:solidFill>
                            <a:srgbClr val="000000"/>
                          </a:solidFill>
                          <a:latin typeface="Arial"/>
                          <a:ea typeface="Times New Roman"/>
                          <a:cs typeface="Times New Roman"/>
                        </a:rPr>
                        <a:t>100%</a:t>
                      </a:r>
                      <a:endParaRPr lang="en-US" sz="140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a:lnSpc>
                          <a:spcPct val="115000"/>
                        </a:lnSpc>
                        <a:spcAft>
                          <a:spcPts val="0"/>
                        </a:spcAft>
                      </a:pPr>
                      <a:r>
                        <a:rPr lang="en-US" sz="1400" b="1" dirty="0">
                          <a:solidFill>
                            <a:srgbClr val="000000"/>
                          </a:solidFill>
                          <a:latin typeface="Arial"/>
                          <a:ea typeface="Times New Roman"/>
                          <a:cs typeface="Times New Roman"/>
                        </a:rPr>
                        <a:t>(106 887 ) </a:t>
                      </a:r>
                      <a:endParaRPr lang="en-US" sz="1400" dirty="0">
                        <a:latin typeface="Calibri"/>
                        <a:ea typeface="Calibri"/>
                        <a:cs typeface="Times New Roman"/>
                      </a:endParaRPr>
                    </a:p>
                  </a:txBody>
                  <a:tcPr marL="36005" marR="3600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r>
            </a:tbl>
          </a:graphicData>
        </a:graphic>
      </p:graphicFrame>
      <p:pic>
        <p:nvPicPr>
          <p:cNvPr id="4" name="Picture 3" descr="C:\Documents and Settings\Administrator\Desktop\logo_mongolian.png"/>
          <p:cNvPicPr>
            <a:picLocks noChangeAspect="1" noChangeArrowheads="1"/>
          </p:cNvPicPr>
          <p:nvPr/>
        </p:nvPicPr>
        <p:blipFill>
          <a:blip r:embed="rId2" cstate="print"/>
          <a:srcRect/>
          <a:stretch>
            <a:fillRect/>
          </a:stretch>
        </p:blipFill>
        <p:spPr bwMode="auto">
          <a:xfrm>
            <a:off x="357158" y="571480"/>
            <a:ext cx="2357454" cy="595312"/>
          </a:xfrm>
          <a:prstGeom prst="rect">
            <a:avLst/>
          </a:prstGeom>
          <a:noFill/>
        </p:spPr>
      </p:pic>
    </p:spTree>
  </p:cSld>
  <p:clrMapOvr>
    <a:masterClrMapping/>
  </p:clrMapOvr>
  <p:transition>
    <p:zoom dir="in"/>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a:xfrm>
            <a:off x="571472" y="1000108"/>
            <a:ext cx="7715304" cy="4943492"/>
          </a:xfrm>
        </p:spPr>
        <p:txBody>
          <a:bodyPr/>
          <a:lstStyle/>
          <a:p>
            <a:pPr algn="just">
              <a:buNone/>
            </a:pPr>
            <a:r>
              <a:rPr lang="mn-MN" sz="2000" b="1" dirty="0" smtClean="0">
                <a:latin typeface="Arial" pitchFamily="34" charset="0"/>
                <a:cs typeface="Arial" pitchFamily="34" charset="0"/>
              </a:rPr>
              <a:t>			   Дүгнэлт:</a:t>
            </a:r>
            <a:r>
              <a:rPr lang="mn-MN" sz="2000" dirty="0" smtClean="0">
                <a:latin typeface="Arial" pitchFamily="34" charset="0"/>
                <a:cs typeface="Arial" pitchFamily="34" charset="0"/>
              </a:rPr>
              <a:t> Тайлант онд Капитрон банкны нийт активын хэмжээ 123 868 184 тэрбум төгрөгт бүрч өнгөрсөн оноос 106 887 мян төгрөгөөр хасагдсан байна. Активын бүтцээс харахад активын зонхилох хэсэг нь өмнөх жилүүдээсээ буурсан байна. Тэр дундаа хадгаламж, зээл хамгийн ихээр буурсан байгаа нь нийт актив буурахад нөлөөлжээ. Төв банкин дахь харилцах өмнөх оноосоо 3 дахин өссөн байна. Үүнээс дүгнэхэд тус банкны хөрөнгийн байршлийн ихэнх хэсгийг орлого бага оруулдаг активт байршуулсан нь сөрөг үзүүлэлт болж буйг харуулж байгаа ба тус банкны депозит татах бодлого тааруу байгааг илтгэж байна. Бусад актив </a:t>
            </a:r>
            <a:r>
              <a:rPr lang="en-US" sz="2000" dirty="0" smtClean="0">
                <a:latin typeface="Arial" pitchFamily="34" charset="0"/>
                <a:cs typeface="Arial" pitchFamily="34" charset="0"/>
              </a:rPr>
              <a:t>3 095 902</a:t>
            </a:r>
            <a:r>
              <a:rPr lang="mn-MN" sz="2000" dirty="0" smtClean="0">
                <a:latin typeface="Arial" pitchFamily="34" charset="0"/>
                <a:cs typeface="Arial" pitchFamily="34" charset="0"/>
              </a:rPr>
              <a:t>-р өссөн байгаа нь банкны хувьд сөрөг үзүүлэлттэй байдаг ба энэ хөрөнгөөр орлого олох активт байршуулан ашиг олох боломжоо алдаж байгаа юм. Капитрон банкны хувьд тайлант онд бусад хөрөнгө өссөн үзүүлэлттэй байгаа нь сөрөг үзүүлэлт болж байна.</a:t>
            </a:r>
            <a:endParaRPr lang="en-US" sz="2000" dirty="0" smtClean="0">
              <a:latin typeface="Arial" pitchFamily="34" charset="0"/>
              <a:cs typeface="Arial" pitchFamily="34" charset="0"/>
            </a:endParaRPr>
          </a:p>
          <a:p>
            <a:pPr algn="just"/>
            <a:endParaRPr lang="en-US" sz="2000" dirty="0">
              <a:latin typeface="Arial" pitchFamily="34" charset="0"/>
              <a:cs typeface="Arial" pitchFamily="34" charset="0"/>
            </a:endParaRPr>
          </a:p>
        </p:txBody>
      </p:sp>
      <p:sp>
        <p:nvSpPr>
          <p:cNvPr id="2" name="Date Placeholder 1"/>
          <p:cNvSpPr>
            <a:spLocks noGrp="1"/>
          </p:cNvSpPr>
          <p:nvPr>
            <p:ph type="dt" sz="quarter" idx="12"/>
          </p:nvPr>
        </p:nvSpPr>
        <p:spPr/>
        <p:txBody>
          <a:bodyPr/>
          <a:lstStyle/>
          <a:p>
            <a:fld id="{3335E4A4-ACAE-47F3-975F-F615BE00C741}"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357158" y="571480"/>
            <a:ext cx="2357454" cy="595312"/>
          </a:xfrm>
          <a:prstGeom prst="rect">
            <a:avLst/>
          </a:prstGeom>
          <a:noFill/>
        </p:spPr>
      </p:pic>
    </p:spTree>
  </p:cSld>
  <p:clrMapOvr>
    <a:masterClrMapping/>
  </p:clrMapOvr>
  <p:transition>
    <p:zoom/>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graphicFrame>
        <p:nvGraphicFramePr>
          <p:cNvPr id="6" name="Table 5"/>
          <p:cNvGraphicFramePr>
            <a:graphicFrameLocks noGrp="1"/>
          </p:cNvGraphicFramePr>
          <p:nvPr/>
        </p:nvGraphicFramePr>
        <p:xfrm>
          <a:off x="714349" y="642918"/>
          <a:ext cx="7643865" cy="5216080"/>
        </p:xfrm>
        <a:graphic>
          <a:graphicData uri="http://schemas.openxmlformats.org/drawingml/2006/table">
            <a:tbl>
              <a:tblPr/>
              <a:tblGrid>
                <a:gridCol w="1536636"/>
                <a:gridCol w="1204119"/>
                <a:gridCol w="1236773"/>
                <a:gridCol w="1236773"/>
                <a:gridCol w="1214782"/>
                <a:gridCol w="1214782"/>
              </a:tblGrid>
              <a:tr h="571504">
                <a:tc>
                  <a:txBody>
                    <a:bodyPr/>
                    <a:lstStyle/>
                    <a:p>
                      <a:pPr>
                        <a:lnSpc>
                          <a:spcPct val="115000"/>
                        </a:lnSpc>
                      </a:pPr>
                      <a:endParaRPr lang="en-US" sz="1600" dirty="0">
                        <a:latin typeface="Calibri"/>
                        <a:ea typeface="Times New Roman"/>
                      </a:endParaRPr>
                    </a:p>
                  </a:txBody>
                  <a:tcPr marL="65916" marR="6591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600">
                        <a:latin typeface="Calibri"/>
                        <a:ea typeface="Times New Roman"/>
                      </a:endParaRPr>
                    </a:p>
                  </a:txBody>
                  <a:tcPr marL="65916" marR="6591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600" dirty="0">
                        <a:latin typeface="Calibri"/>
                        <a:ea typeface="Times New Roman"/>
                      </a:endParaRPr>
                    </a:p>
                  </a:txBody>
                  <a:tcPr marL="65916" marR="6591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600">
                        <a:latin typeface="Calibri"/>
                        <a:ea typeface="Times New Roman"/>
                      </a:endParaRPr>
                    </a:p>
                  </a:txBody>
                  <a:tcPr marL="65916" marR="6591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600">
                        <a:latin typeface="Calibri"/>
                        <a:ea typeface="Times New Roman"/>
                      </a:endParaRPr>
                    </a:p>
                  </a:txBody>
                  <a:tcPr marL="65916" marR="6591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600">
                        <a:latin typeface="Calibri"/>
                        <a:ea typeface="Times New Roman"/>
                      </a:endParaRPr>
                    </a:p>
                  </a:txBody>
                  <a:tcPr marL="65916" marR="65916" marT="0" marB="0" anchor="b">
                    <a:lnL>
                      <a:noFill/>
                    </a:lnL>
                    <a:lnR>
                      <a:noFill/>
                    </a:lnR>
                    <a:lnT>
                      <a:noFill/>
                    </a:lnT>
                    <a:lnB w="12700" cap="flat" cmpd="sng" algn="ctr">
                      <a:solidFill>
                        <a:srgbClr val="000000"/>
                      </a:solidFill>
                      <a:prstDash val="solid"/>
                      <a:round/>
                      <a:headEnd type="none" w="med" len="med"/>
                      <a:tailEnd type="none" w="med" len="med"/>
                    </a:lnB>
                  </a:tcPr>
                </a:tc>
              </a:tr>
              <a:tr h="464458">
                <a:tc gridSpan="6">
                  <a:txBody>
                    <a:bodyPr/>
                    <a:lstStyle/>
                    <a:p>
                      <a:pPr algn="ctr">
                        <a:lnSpc>
                          <a:spcPct val="150000"/>
                        </a:lnSpc>
                        <a:spcAft>
                          <a:spcPts val="0"/>
                        </a:spcAft>
                      </a:pPr>
                      <a:r>
                        <a:rPr lang="mn-MN" sz="1600" b="1">
                          <a:solidFill>
                            <a:srgbClr val="000000"/>
                          </a:solidFill>
                          <a:latin typeface="Arial"/>
                          <a:ea typeface="Times New Roman"/>
                          <a:cs typeface="Times New Roman"/>
                        </a:rPr>
                        <a:t>Капитрон банкны активын орлого оруулах байдлаар ангилсан ангилал</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64458">
                <a:tc rowSpan="2">
                  <a:txBody>
                    <a:bodyPr/>
                    <a:lstStyle/>
                    <a:p>
                      <a:pPr algn="ctr">
                        <a:lnSpc>
                          <a:spcPct val="150000"/>
                        </a:lnSpc>
                        <a:spcAft>
                          <a:spcPts val="0"/>
                        </a:spcAft>
                      </a:pPr>
                      <a:r>
                        <a:rPr lang="en-US" sz="1600" b="1">
                          <a:solidFill>
                            <a:srgbClr val="000000"/>
                          </a:solidFill>
                          <a:latin typeface="Arial"/>
                          <a:ea typeface="Times New Roman"/>
                          <a:cs typeface="Times New Roman"/>
                        </a:rPr>
                        <a:t>Активууд</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gridSpan="2">
                  <a:txBody>
                    <a:bodyPr/>
                    <a:lstStyle/>
                    <a:p>
                      <a:pPr algn="ctr">
                        <a:lnSpc>
                          <a:spcPct val="150000"/>
                        </a:lnSpc>
                        <a:spcAft>
                          <a:spcPts val="0"/>
                        </a:spcAft>
                      </a:pPr>
                      <a:r>
                        <a:rPr lang="en-US" sz="1600" b="1">
                          <a:solidFill>
                            <a:srgbClr val="000000"/>
                          </a:solidFill>
                          <a:latin typeface="Arial"/>
                          <a:ea typeface="Times New Roman"/>
                          <a:cs typeface="Times New Roman"/>
                        </a:rPr>
                        <a:t>201</a:t>
                      </a:r>
                      <a:r>
                        <a:rPr lang="mn-MN" sz="1600" b="1">
                          <a:solidFill>
                            <a:srgbClr val="000000"/>
                          </a:solidFill>
                          <a:latin typeface="Arial"/>
                          <a:ea typeface="Times New Roman"/>
                          <a:cs typeface="Times New Roman"/>
                        </a:rPr>
                        <a:t>1</a:t>
                      </a:r>
                      <a:r>
                        <a:rPr lang="en-US" sz="1600" b="1">
                          <a:solidFill>
                            <a:srgbClr val="000000"/>
                          </a:solidFill>
                          <a:latin typeface="Arial"/>
                          <a:ea typeface="Times New Roman"/>
                          <a:cs typeface="Times New Roman"/>
                        </a:rPr>
                        <a:t> он</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hMerge="1">
                  <a:txBody>
                    <a:bodyPr/>
                    <a:lstStyle/>
                    <a:p>
                      <a:endParaRPr lang="en-US"/>
                    </a:p>
                  </a:txBody>
                  <a:tcPr/>
                </a:tc>
                <a:tc gridSpan="2">
                  <a:txBody>
                    <a:bodyPr/>
                    <a:lstStyle/>
                    <a:p>
                      <a:pPr algn="ctr">
                        <a:lnSpc>
                          <a:spcPct val="150000"/>
                        </a:lnSpc>
                        <a:spcAft>
                          <a:spcPts val="0"/>
                        </a:spcAft>
                      </a:pPr>
                      <a:r>
                        <a:rPr lang="en-US" sz="1600" b="1">
                          <a:latin typeface="Arial"/>
                          <a:ea typeface="Times New Roman"/>
                          <a:cs typeface="Times New Roman"/>
                        </a:rPr>
                        <a:t>201</a:t>
                      </a:r>
                      <a:r>
                        <a:rPr lang="mn-MN" sz="1600" b="1">
                          <a:latin typeface="Arial"/>
                          <a:ea typeface="Times New Roman"/>
                          <a:cs typeface="Times New Roman"/>
                        </a:rPr>
                        <a:t>2</a:t>
                      </a:r>
                      <a:r>
                        <a:rPr lang="en-US" sz="1600" b="1">
                          <a:latin typeface="Arial"/>
                          <a:ea typeface="Times New Roman"/>
                          <a:cs typeface="Times New Roman"/>
                        </a:rPr>
                        <a:t> он</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hMerge="1">
                  <a:txBody>
                    <a:bodyPr/>
                    <a:lstStyle/>
                    <a:p>
                      <a:endParaRPr lang="en-US"/>
                    </a:p>
                  </a:txBody>
                  <a:tcPr/>
                </a:tc>
                <a:tc>
                  <a:txBody>
                    <a:bodyPr/>
                    <a:lstStyle/>
                    <a:p>
                      <a:pPr algn="ctr">
                        <a:lnSpc>
                          <a:spcPct val="150000"/>
                        </a:lnSpc>
                        <a:spcAft>
                          <a:spcPts val="0"/>
                        </a:spcAft>
                      </a:pPr>
                      <a:r>
                        <a:rPr lang="mn-MN" sz="1600" b="1">
                          <a:solidFill>
                            <a:srgbClr val="000000"/>
                          </a:solidFill>
                          <a:latin typeface="Arial"/>
                          <a:ea typeface="Times New Roman"/>
                          <a:cs typeface="Times New Roman"/>
                        </a:rPr>
                        <a:t>Өөрчлөлт </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928915">
                <a:tc vMerge="1">
                  <a:txBody>
                    <a:bodyPr/>
                    <a:lstStyle/>
                    <a:p>
                      <a:endParaRPr lang="en-US"/>
                    </a:p>
                  </a:txBody>
                  <a:tcPr/>
                </a:tc>
                <a:tc>
                  <a:txBody>
                    <a:bodyPr/>
                    <a:lstStyle/>
                    <a:p>
                      <a:pPr algn="ctr">
                        <a:lnSpc>
                          <a:spcPct val="150000"/>
                        </a:lnSpc>
                        <a:spcAft>
                          <a:spcPts val="0"/>
                        </a:spcAft>
                      </a:pPr>
                      <a:r>
                        <a:rPr lang="en-US" sz="1600" b="1" dirty="0" err="1">
                          <a:solidFill>
                            <a:srgbClr val="000000"/>
                          </a:solidFill>
                          <a:latin typeface="Arial"/>
                          <a:ea typeface="Times New Roman"/>
                          <a:cs typeface="Times New Roman"/>
                        </a:rPr>
                        <a:t>Мөнгөн</a:t>
                      </a:r>
                      <a:r>
                        <a:rPr lang="en-US" sz="1600" b="1" dirty="0">
                          <a:solidFill>
                            <a:srgbClr val="000000"/>
                          </a:solidFill>
                          <a:latin typeface="Arial"/>
                          <a:ea typeface="Times New Roman"/>
                          <a:cs typeface="Times New Roman"/>
                        </a:rPr>
                        <a:t> </a:t>
                      </a:r>
                      <a:r>
                        <a:rPr lang="en-US" sz="1600" b="1" dirty="0" err="1">
                          <a:solidFill>
                            <a:srgbClr val="000000"/>
                          </a:solidFill>
                          <a:latin typeface="Arial"/>
                          <a:ea typeface="Times New Roman"/>
                          <a:cs typeface="Times New Roman"/>
                        </a:rPr>
                        <a:t>дүн</a:t>
                      </a:r>
                      <a:endParaRPr lang="en-US" sz="1600" dirty="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50000"/>
                        </a:lnSpc>
                        <a:spcAft>
                          <a:spcPts val="0"/>
                        </a:spcAft>
                      </a:pPr>
                      <a:r>
                        <a:rPr lang="en-US" sz="1600" b="1">
                          <a:solidFill>
                            <a:srgbClr val="000000"/>
                          </a:solidFill>
                          <a:latin typeface="Arial"/>
                          <a:ea typeface="Times New Roman"/>
                          <a:cs typeface="Times New Roman"/>
                        </a:rPr>
                        <a:t>Хувийн жин</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50000"/>
                        </a:lnSpc>
                        <a:spcAft>
                          <a:spcPts val="0"/>
                        </a:spcAft>
                      </a:pPr>
                      <a:r>
                        <a:rPr lang="en-US" sz="1600" b="1">
                          <a:latin typeface="Arial"/>
                          <a:ea typeface="Times New Roman"/>
                          <a:cs typeface="Times New Roman"/>
                        </a:rPr>
                        <a:t>Мөнгөн дүн</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50000"/>
                        </a:lnSpc>
                        <a:spcAft>
                          <a:spcPts val="0"/>
                        </a:spcAft>
                      </a:pPr>
                      <a:r>
                        <a:rPr lang="en-US" sz="1600" b="1">
                          <a:solidFill>
                            <a:srgbClr val="000000"/>
                          </a:solidFill>
                          <a:latin typeface="Arial"/>
                          <a:ea typeface="Times New Roman"/>
                          <a:cs typeface="Times New Roman"/>
                        </a:rPr>
                        <a:t>Хувийн жин</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50000"/>
                        </a:lnSpc>
                        <a:spcAft>
                          <a:spcPts val="0"/>
                        </a:spcAft>
                      </a:pPr>
                      <a:r>
                        <a:rPr lang="en-US" sz="1600" b="1">
                          <a:solidFill>
                            <a:srgbClr val="000000"/>
                          </a:solidFill>
                          <a:latin typeface="Arial"/>
                          <a:ea typeface="Times New Roman"/>
                          <a:cs typeface="Times New Roman"/>
                        </a:rPr>
                        <a:t>Мөнгөн дүн</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928915">
                <a:tc>
                  <a:txBody>
                    <a:bodyPr/>
                    <a:lstStyle/>
                    <a:p>
                      <a:pPr algn="ctr">
                        <a:lnSpc>
                          <a:spcPct val="150000"/>
                        </a:lnSpc>
                        <a:spcAft>
                          <a:spcPts val="0"/>
                        </a:spcAft>
                      </a:pPr>
                      <a:r>
                        <a:rPr lang="en-US" sz="1600">
                          <a:solidFill>
                            <a:srgbClr val="000000"/>
                          </a:solidFill>
                          <a:latin typeface="Arial"/>
                          <a:ea typeface="Times New Roman"/>
                          <a:cs typeface="Times New Roman"/>
                        </a:rPr>
                        <a:t>Орлого оруулах актив</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50000"/>
                        </a:lnSpc>
                        <a:spcAft>
                          <a:spcPts val="0"/>
                        </a:spcAft>
                      </a:pPr>
                      <a:r>
                        <a:rPr lang="mn-MN" sz="1600">
                          <a:solidFill>
                            <a:srgbClr val="000000"/>
                          </a:solidFill>
                          <a:latin typeface="Arial"/>
                          <a:ea typeface="Times New Roman"/>
                          <a:cs typeface="Times New Roman"/>
                        </a:rPr>
                        <a:t>96 759 324</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mn-MN" sz="1600">
                          <a:solidFill>
                            <a:srgbClr val="000000"/>
                          </a:solidFill>
                          <a:latin typeface="Arial"/>
                          <a:ea typeface="Times New Roman"/>
                          <a:cs typeface="Times New Roman"/>
                        </a:rPr>
                        <a:t>78%</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mn-MN" sz="1600">
                          <a:latin typeface="Arial"/>
                          <a:ea typeface="Times New Roman"/>
                          <a:cs typeface="Times New Roman"/>
                        </a:rPr>
                        <a:t>88 738 495</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mn-MN" sz="1600">
                          <a:solidFill>
                            <a:srgbClr val="000000"/>
                          </a:solidFill>
                          <a:latin typeface="Arial"/>
                          <a:ea typeface="Times New Roman"/>
                          <a:cs typeface="Times New Roman"/>
                        </a:rPr>
                        <a:t>71%</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600">
                          <a:solidFill>
                            <a:srgbClr val="000000"/>
                          </a:solidFill>
                          <a:latin typeface="Arial"/>
                          <a:ea typeface="Times New Roman"/>
                          <a:cs typeface="Times New Roman"/>
                        </a:rPr>
                        <a:t>(</a:t>
                      </a:r>
                      <a:r>
                        <a:rPr lang="mn-MN" sz="1600">
                          <a:solidFill>
                            <a:srgbClr val="000000"/>
                          </a:solidFill>
                          <a:latin typeface="Arial"/>
                          <a:ea typeface="Times New Roman"/>
                          <a:cs typeface="Times New Roman"/>
                        </a:rPr>
                        <a:t>8 020 847</a:t>
                      </a:r>
                      <a:r>
                        <a:rPr lang="en-US" sz="1600">
                          <a:solidFill>
                            <a:srgbClr val="000000"/>
                          </a:solidFill>
                          <a:latin typeface="Arial"/>
                          <a:ea typeface="Times New Roman"/>
                          <a:cs typeface="Times New Roman"/>
                        </a:rPr>
                        <a:t>)</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8915">
                <a:tc>
                  <a:txBody>
                    <a:bodyPr/>
                    <a:lstStyle/>
                    <a:p>
                      <a:pPr algn="ctr">
                        <a:lnSpc>
                          <a:spcPct val="150000"/>
                        </a:lnSpc>
                        <a:spcAft>
                          <a:spcPts val="0"/>
                        </a:spcAft>
                      </a:pPr>
                      <a:r>
                        <a:rPr lang="en-US" sz="1600">
                          <a:solidFill>
                            <a:srgbClr val="000000"/>
                          </a:solidFill>
                          <a:latin typeface="Arial"/>
                          <a:ea typeface="Times New Roman"/>
                          <a:cs typeface="Times New Roman"/>
                        </a:rPr>
                        <a:t>Орлого үл оруулах актив</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50000"/>
                        </a:lnSpc>
                        <a:spcAft>
                          <a:spcPts val="0"/>
                        </a:spcAft>
                      </a:pPr>
                      <a:r>
                        <a:rPr lang="mn-MN" sz="1600">
                          <a:solidFill>
                            <a:srgbClr val="000000"/>
                          </a:solidFill>
                          <a:latin typeface="Arial"/>
                          <a:ea typeface="Times New Roman"/>
                          <a:cs typeface="Times New Roman"/>
                        </a:rPr>
                        <a:t>27 215 747</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mn-MN" sz="1600">
                          <a:solidFill>
                            <a:srgbClr val="000000"/>
                          </a:solidFill>
                          <a:latin typeface="Arial"/>
                          <a:ea typeface="Times New Roman"/>
                          <a:cs typeface="Times New Roman"/>
                        </a:rPr>
                        <a:t>22%</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mn-MN" sz="1600">
                          <a:latin typeface="Arial"/>
                          <a:ea typeface="Times New Roman"/>
                          <a:cs typeface="Times New Roman"/>
                        </a:rPr>
                        <a:t>35 129 639</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mn-MN" sz="1600">
                          <a:solidFill>
                            <a:srgbClr val="000000"/>
                          </a:solidFill>
                          <a:latin typeface="Arial"/>
                          <a:ea typeface="Times New Roman"/>
                          <a:cs typeface="Times New Roman"/>
                        </a:rPr>
                        <a:t>29%</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600">
                          <a:solidFill>
                            <a:srgbClr val="000000"/>
                          </a:solidFill>
                          <a:latin typeface="Arial"/>
                          <a:ea typeface="Times New Roman"/>
                          <a:cs typeface="Times New Roman"/>
                        </a:rPr>
                        <a:t>7 913 892</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8915">
                <a:tc>
                  <a:txBody>
                    <a:bodyPr/>
                    <a:lstStyle/>
                    <a:p>
                      <a:pPr algn="ctr">
                        <a:lnSpc>
                          <a:spcPct val="150000"/>
                        </a:lnSpc>
                        <a:spcAft>
                          <a:spcPts val="0"/>
                        </a:spcAft>
                      </a:pPr>
                      <a:r>
                        <a:rPr lang="en-US" sz="1600" b="1">
                          <a:solidFill>
                            <a:srgbClr val="000000"/>
                          </a:solidFill>
                          <a:latin typeface="Arial"/>
                          <a:ea typeface="Times New Roman"/>
                          <a:cs typeface="Times New Roman"/>
                        </a:rPr>
                        <a:t>Нийт актив</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50000"/>
                        </a:lnSpc>
                        <a:spcAft>
                          <a:spcPts val="0"/>
                        </a:spcAft>
                      </a:pPr>
                      <a:r>
                        <a:rPr lang="en-US" sz="1600" b="1">
                          <a:solidFill>
                            <a:srgbClr val="000000"/>
                          </a:solidFill>
                          <a:latin typeface="Arial"/>
                          <a:ea typeface="Times New Roman"/>
                          <a:cs typeface="Times New Roman"/>
                        </a:rPr>
                        <a:t>123 975 071</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50000"/>
                        </a:lnSpc>
                        <a:spcAft>
                          <a:spcPts val="0"/>
                        </a:spcAft>
                      </a:pPr>
                      <a:r>
                        <a:rPr lang="en-US" sz="1600" b="1">
                          <a:solidFill>
                            <a:srgbClr val="000000"/>
                          </a:solidFill>
                          <a:latin typeface="Arial"/>
                          <a:ea typeface="Times New Roman"/>
                          <a:cs typeface="Times New Roman"/>
                        </a:rPr>
                        <a:t>100%</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50000"/>
                        </a:lnSpc>
                        <a:spcAft>
                          <a:spcPts val="0"/>
                        </a:spcAft>
                      </a:pPr>
                      <a:r>
                        <a:rPr lang="en-US" sz="1600" b="1">
                          <a:solidFill>
                            <a:srgbClr val="000000"/>
                          </a:solidFill>
                          <a:latin typeface="Arial"/>
                          <a:ea typeface="Times New Roman"/>
                          <a:cs typeface="Times New Roman"/>
                        </a:rPr>
                        <a:t>123 868 184</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50000"/>
                        </a:lnSpc>
                        <a:spcAft>
                          <a:spcPts val="0"/>
                        </a:spcAft>
                      </a:pPr>
                      <a:r>
                        <a:rPr lang="en-US" sz="1600" b="1">
                          <a:solidFill>
                            <a:srgbClr val="000000"/>
                          </a:solidFill>
                          <a:latin typeface="Arial"/>
                          <a:ea typeface="Times New Roman"/>
                          <a:cs typeface="Times New Roman"/>
                        </a:rPr>
                        <a:t>100%</a:t>
                      </a:r>
                      <a:endParaRPr lang="en-US" sz="160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50000"/>
                        </a:lnSpc>
                        <a:spcAft>
                          <a:spcPts val="0"/>
                        </a:spcAft>
                      </a:pPr>
                      <a:r>
                        <a:rPr lang="en-US" sz="1600" b="1" dirty="0">
                          <a:solidFill>
                            <a:srgbClr val="000000"/>
                          </a:solidFill>
                          <a:latin typeface="Arial"/>
                          <a:ea typeface="Times New Roman"/>
                          <a:cs typeface="Times New Roman"/>
                        </a:rPr>
                        <a:t>(106 887)</a:t>
                      </a:r>
                      <a:endParaRPr lang="en-US" sz="1600" dirty="0">
                        <a:latin typeface="Calibri"/>
                        <a:ea typeface="Calibri"/>
                        <a:cs typeface="Times New Roman"/>
                      </a:endParaRPr>
                    </a:p>
                  </a:txBody>
                  <a:tcPr marL="65916" marR="65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bl>
          </a:graphicData>
        </a:graphic>
      </p:graphicFrame>
      <p:pic>
        <p:nvPicPr>
          <p:cNvPr id="7" name="Picture 6"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wheel spokes="1"/>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4" name="Content Placeholder 3"/>
          <p:cNvSpPr>
            <a:spLocks noGrp="1"/>
          </p:cNvSpPr>
          <p:nvPr>
            <p:ph idx="1"/>
          </p:nvPr>
        </p:nvSpPr>
        <p:spPr>
          <a:xfrm>
            <a:off x="928662" y="1752600"/>
            <a:ext cx="7297763" cy="4191000"/>
          </a:xfrm>
        </p:spPr>
        <p:txBody>
          <a:bodyPr/>
          <a:lstStyle/>
          <a:p>
            <a:pPr algn="just"/>
            <a:r>
              <a:rPr lang="mn-MN" b="1" dirty="0" smtClean="0">
                <a:latin typeface="Arial" pitchFamily="34" charset="0"/>
                <a:cs typeface="Arial" pitchFamily="34" charset="0"/>
              </a:rPr>
              <a:t>Дүгнэлт:</a:t>
            </a:r>
            <a:r>
              <a:rPr lang="mn-MN" dirty="0" smtClean="0">
                <a:latin typeface="Arial" pitchFamily="34" charset="0"/>
                <a:cs typeface="Arial" pitchFamily="34" charset="0"/>
              </a:rPr>
              <a:t> Дээрх хүснэгтээс харахад активын гол хэсгийг орлого оруулах актив эзэлсэн байгаа боловч үүнд ямар актив голлох үүрэгтэй байгааг харах, хэтийн бодлого боловсруулахад ашиглахын тулд орлого оруулах активуудыг нэр төрлөөр нь бүтцийг гаргах шаардлагатай.</a:t>
            </a:r>
            <a:endParaRPr lang="en-US" dirty="0" smtClean="0">
              <a:latin typeface="Arial" pitchFamily="34" charset="0"/>
              <a:cs typeface="Arial" pitchFamily="34" charset="0"/>
            </a:endParaRPr>
          </a:p>
          <a:p>
            <a:pPr algn="just"/>
            <a:endParaRPr lang="en-US" dirty="0"/>
          </a:p>
        </p:txBody>
      </p:sp>
      <p:sp>
        <p:nvSpPr>
          <p:cNvPr id="2" name="Date Placeholder 1"/>
          <p:cNvSpPr>
            <a:spLocks noGrp="1"/>
          </p:cNvSpPr>
          <p:nvPr>
            <p:ph type="dt" sz="quarter" idx="12"/>
          </p:nvPr>
        </p:nvSpPr>
        <p:spPr/>
        <p:txBody>
          <a:bodyPr/>
          <a:lstStyle/>
          <a:p>
            <a:fld id="{3335E4A4-ACAE-47F3-975F-F615BE00C741}" type="datetime1">
              <a:rPr lang="en-US" smtClean="0"/>
              <a:pPr/>
              <a:t>8/27/2013</a:t>
            </a:fld>
            <a:endParaRPr lang="en-US"/>
          </a:p>
        </p:txBody>
      </p:sp>
      <p:pic>
        <p:nvPicPr>
          <p:cNvPr id="6" name="Picture 5"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wheel spokes="2"/>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graphicFrame>
        <p:nvGraphicFramePr>
          <p:cNvPr id="5" name="Table 4"/>
          <p:cNvGraphicFramePr>
            <a:graphicFrameLocks noGrp="1"/>
          </p:cNvGraphicFramePr>
          <p:nvPr/>
        </p:nvGraphicFramePr>
        <p:xfrm>
          <a:off x="500034" y="836676"/>
          <a:ext cx="8001056" cy="5274964"/>
        </p:xfrm>
        <a:graphic>
          <a:graphicData uri="http://schemas.openxmlformats.org/drawingml/2006/table">
            <a:tbl>
              <a:tblPr/>
              <a:tblGrid>
                <a:gridCol w="1600806"/>
                <a:gridCol w="1237421"/>
                <a:gridCol w="1256384"/>
                <a:gridCol w="1256384"/>
                <a:gridCol w="1251645"/>
                <a:gridCol w="1398416"/>
              </a:tblGrid>
              <a:tr h="398012">
                <a:tc gridSpan="6">
                  <a:txBody>
                    <a:bodyPr/>
                    <a:lstStyle/>
                    <a:p>
                      <a:pPr algn="ctr">
                        <a:lnSpc>
                          <a:spcPct val="150000"/>
                        </a:lnSpc>
                        <a:spcAft>
                          <a:spcPts val="0"/>
                        </a:spcAft>
                      </a:pPr>
                      <a:r>
                        <a:rPr lang="en-US" sz="1600" b="1">
                          <a:solidFill>
                            <a:srgbClr val="000000"/>
                          </a:solidFill>
                          <a:latin typeface="Arial"/>
                          <a:ea typeface="Times New Roman"/>
                          <a:cs typeface="Times New Roman"/>
                        </a:rPr>
                        <a:t>Орлого оруулах активын бүтэц</a:t>
                      </a:r>
                      <a:endParaRPr lang="en-US" sz="1600">
                        <a:latin typeface="Calibri"/>
                        <a:ea typeface="Calibri"/>
                        <a:cs typeface="Times New Roman"/>
                      </a:endParaRPr>
                    </a:p>
                  </a:txBody>
                  <a:tcPr marL="64350" marR="64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98012">
                <a:tc rowSpan="2">
                  <a:txBody>
                    <a:bodyPr/>
                    <a:lstStyle/>
                    <a:p>
                      <a:pPr algn="ctr">
                        <a:lnSpc>
                          <a:spcPct val="150000"/>
                        </a:lnSpc>
                        <a:spcAft>
                          <a:spcPts val="0"/>
                        </a:spcAft>
                      </a:pPr>
                      <a:r>
                        <a:rPr lang="en-US" sz="1600" b="1">
                          <a:solidFill>
                            <a:srgbClr val="000000"/>
                          </a:solidFill>
                          <a:latin typeface="Arial"/>
                          <a:ea typeface="Times New Roman"/>
                          <a:cs typeface="Times New Roman"/>
                        </a:rPr>
                        <a:t>Активууд</a:t>
                      </a:r>
                      <a:endParaRPr lang="en-US" sz="1600">
                        <a:latin typeface="Calibri"/>
                        <a:ea typeface="Calibri"/>
                        <a:cs typeface="Times New Roman"/>
                      </a:endParaRPr>
                    </a:p>
                  </a:txBody>
                  <a:tcPr marL="64350" marR="64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gridSpan="2">
                  <a:txBody>
                    <a:bodyPr/>
                    <a:lstStyle/>
                    <a:p>
                      <a:pPr algn="ctr">
                        <a:lnSpc>
                          <a:spcPct val="150000"/>
                        </a:lnSpc>
                        <a:spcAft>
                          <a:spcPts val="0"/>
                        </a:spcAft>
                      </a:pPr>
                      <a:r>
                        <a:rPr lang="en-US" sz="1600" b="1">
                          <a:solidFill>
                            <a:srgbClr val="000000"/>
                          </a:solidFill>
                          <a:latin typeface="Arial"/>
                          <a:ea typeface="Times New Roman"/>
                          <a:cs typeface="Times New Roman"/>
                        </a:rPr>
                        <a:t>2011 он</a:t>
                      </a:r>
                      <a:endParaRPr lang="en-US" sz="1600">
                        <a:latin typeface="Calibri"/>
                        <a:ea typeface="Calibri"/>
                        <a:cs typeface="Times New Roman"/>
                      </a:endParaRPr>
                    </a:p>
                  </a:txBody>
                  <a:tcPr marL="64350" marR="64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hMerge="1">
                  <a:txBody>
                    <a:bodyPr/>
                    <a:lstStyle/>
                    <a:p>
                      <a:endParaRPr lang="en-US"/>
                    </a:p>
                  </a:txBody>
                  <a:tcPr/>
                </a:tc>
                <a:tc gridSpan="2">
                  <a:txBody>
                    <a:bodyPr/>
                    <a:lstStyle/>
                    <a:p>
                      <a:pPr algn="ctr">
                        <a:lnSpc>
                          <a:spcPct val="150000"/>
                        </a:lnSpc>
                        <a:spcAft>
                          <a:spcPts val="0"/>
                        </a:spcAft>
                      </a:pPr>
                      <a:r>
                        <a:rPr lang="en-US" sz="1600" b="1">
                          <a:latin typeface="Arial"/>
                          <a:ea typeface="Times New Roman"/>
                          <a:cs typeface="Times New Roman"/>
                        </a:rPr>
                        <a:t>2012 он</a:t>
                      </a:r>
                      <a:endParaRPr lang="en-US" sz="1600">
                        <a:latin typeface="Calibri"/>
                        <a:ea typeface="Calibri"/>
                        <a:cs typeface="Times New Roman"/>
                      </a:endParaRPr>
                    </a:p>
                  </a:txBody>
                  <a:tcPr marL="64350" marR="64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hMerge="1">
                  <a:txBody>
                    <a:bodyPr/>
                    <a:lstStyle/>
                    <a:p>
                      <a:endParaRPr lang="en-US"/>
                    </a:p>
                  </a:txBody>
                  <a:tcPr/>
                </a:tc>
                <a:tc>
                  <a:txBody>
                    <a:bodyPr/>
                    <a:lstStyle/>
                    <a:p>
                      <a:pPr algn="ctr">
                        <a:lnSpc>
                          <a:spcPct val="150000"/>
                        </a:lnSpc>
                        <a:spcAft>
                          <a:spcPts val="0"/>
                        </a:spcAft>
                      </a:pPr>
                      <a:r>
                        <a:rPr lang="mn-MN" sz="1600" b="1">
                          <a:solidFill>
                            <a:srgbClr val="000000"/>
                          </a:solidFill>
                          <a:latin typeface="Arial"/>
                          <a:ea typeface="Times New Roman"/>
                          <a:cs typeface="Times New Roman"/>
                        </a:rPr>
                        <a:t>Өөрчлөлт </a:t>
                      </a:r>
                      <a:endParaRPr lang="en-US" sz="1600">
                        <a:latin typeface="Calibri"/>
                        <a:ea typeface="Calibri"/>
                        <a:cs typeface="Times New Roman"/>
                      </a:endParaRPr>
                    </a:p>
                  </a:txBody>
                  <a:tcPr marL="64350" marR="64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796023">
                <a:tc vMerge="1">
                  <a:txBody>
                    <a:bodyPr/>
                    <a:lstStyle/>
                    <a:p>
                      <a:endParaRPr lang="en-US"/>
                    </a:p>
                  </a:txBody>
                  <a:tcPr/>
                </a:tc>
                <a:tc>
                  <a:txBody>
                    <a:bodyPr/>
                    <a:lstStyle/>
                    <a:p>
                      <a:pPr algn="ctr">
                        <a:lnSpc>
                          <a:spcPct val="150000"/>
                        </a:lnSpc>
                        <a:spcAft>
                          <a:spcPts val="0"/>
                        </a:spcAft>
                      </a:pPr>
                      <a:r>
                        <a:rPr lang="en-US" sz="1600" b="1">
                          <a:solidFill>
                            <a:srgbClr val="000000"/>
                          </a:solidFill>
                          <a:latin typeface="Arial"/>
                          <a:ea typeface="Times New Roman"/>
                          <a:cs typeface="Times New Roman"/>
                        </a:rPr>
                        <a:t>Мөнгөн дүн</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50000"/>
                        </a:lnSpc>
                        <a:spcAft>
                          <a:spcPts val="0"/>
                        </a:spcAft>
                      </a:pPr>
                      <a:r>
                        <a:rPr lang="en-US" sz="1600" b="1">
                          <a:solidFill>
                            <a:srgbClr val="000000"/>
                          </a:solidFill>
                          <a:latin typeface="Arial"/>
                          <a:ea typeface="Times New Roman"/>
                          <a:cs typeface="Times New Roman"/>
                        </a:rPr>
                        <a:t>Хувийн жин</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50000"/>
                        </a:lnSpc>
                        <a:spcAft>
                          <a:spcPts val="0"/>
                        </a:spcAft>
                      </a:pPr>
                      <a:r>
                        <a:rPr lang="en-US" sz="1600" b="1">
                          <a:latin typeface="Arial"/>
                          <a:ea typeface="Times New Roman"/>
                          <a:cs typeface="Times New Roman"/>
                        </a:rPr>
                        <a:t>Мөнгөн дүн</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50000"/>
                        </a:lnSpc>
                        <a:spcAft>
                          <a:spcPts val="0"/>
                        </a:spcAft>
                      </a:pPr>
                      <a:r>
                        <a:rPr lang="en-US" sz="1600" b="1">
                          <a:solidFill>
                            <a:srgbClr val="000000"/>
                          </a:solidFill>
                          <a:latin typeface="Arial"/>
                          <a:ea typeface="Times New Roman"/>
                          <a:cs typeface="Times New Roman"/>
                        </a:rPr>
                        <a:t>Хувийн жин</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50000"/>
                        </a:lnSpc>
                        <a:spcAft>
                          <a:spcPts val="0"/>
                        </a:spcAft>
                      </a:pPr>
                      <a:r>
                        <a:rPr lang="en-US" sz="1600" b="1">
                          <a:solidFill>
                            <a:srgbClr val="000000"/>
                          </a:solidFill>
                          <a:latin typeface="Arial"/>
                          <a:ea typeface="Times New Roman"/>
                          <a:cs typeface="Times New Roman"/>
                        </a:rPr>
                        <a:t>Мөнгөн дүн</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122597">
                <a:tc>
                  <a:txBody>
                    <a:bodyPr/>
                    <a:lstStyle/>
                    <a:p>
                      <a:pPr algn="ctr">
                        <a:lnSpc>
                          <a:spcPct val="150000"/>
                        </a:lnSpc>
                        <a:spcAft>
                          <a:spcPts val="0"/>
                        </a:spcAft>
                      </a:pPr>
                      <a:r>
                        <a:rPr lang="en-US" sz="1600">
                          <a:solidFill>
                            <a:srgbClr val="000000"/>
                          </a:solidFill>
                          <a:latin typeface="Arial"/>
                          <a:ea typeface="Times New Roman"/>
                          <a:cs typeface="Times New Roman"/>
                        </a:rPr>
                        <a:t>Харилцагчдад олгосон зээл ба урьдчилгаа</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50000"/>
                        </a:lnSpc>
                        <a:spcAft>
                          <a:spcPts val="0"/>
                        </a:spcAft>
                      </a:pPr>
                      <a:r>
                        <a:rPr lang="en-US" sz="1600">
                          <a:solidFill>
                            <a:srgbClr val="000000"/>
                          </a:solidFill>
                          <a:latin typeface="Arial"/>
                          <a:ea typeface="Times New Roman"/>
                          <a:cs typeface="Times New Roman"/>
                        </a:rPr>
                        <a:t>77 046 369</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mn-MN" sz="1600">
                          <a:solidFill>
                            <a:srgbClr val="000000"/>
                          </a:solidFill>
                          <a:latin typeface="Arial"/>
                          <a:ea typeface="Times New Roman"/>
                          <a:cs typeface="Times New Roman"/>
                        </a:rPr>
                        <a:t>79%</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600">
                          <a:solidFill>
                            <a:srgbClr val="000000"/>
                          </a:solidFill>
                          <a:latin typeface="Arial"/>
                          <a:ea typeface="Times New Roman"/>
                          <a:cs typeface="Times New Roman"/>
                        </a:rPr>
                        <a:t>69 690 524</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mn-MN" sz="1600">
                          <a:solidFill>
                            <a:srgbClr val="000000"/>
                          </a:solidFill>
                          <a:latin typeface="Arial"/>
                          <a:ea typeface="Times New Roman"/>
                          <a:cs typeface="Times New Roman"/>
                        </a:rPr>
                        <a:t>78%</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600">
                          <a:solidFill>
                            <a:srgbClr val="000000"/>
                          </a:solidFill>
                          <a:latin typeface="Arial"/>
                          <a:ea typeface="Times New Roman"/>
                          <a:cs typeface="Times New Roman"/>
                        </a:rPr>
                        <a:t>(</a:t>
                      </a:r>
                      <a:r>
                        <a:rPr lang="mn-MN" sz="1600">
                          <a:solidFill>
                            <a:srgbClr val="000000"/>
                          </a:solidFill>
                          <a:latin typeface="Arial"/>
                          <a:ea typeface="Times New Roman"/>
                          <a:cs typeface="Times New Roman"/>
                        </a:rPr>
                        <a:t>7 355 845</a:t>
                      </a:r>
                      <a:r>
                        <a:rPr lang="en-US" sz="1600">
                          <a:solidFill>
                            <a:srgbClr val="000000"/>
                          </a:solidFill>
                          <a:latin typeface="Arial"/>
                          <a:ea typeface="Times New Roman"/>
                          <a:cs typeface="Times New Roman"/>
                        </a:rPr>
                        <a:t>)</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71570">
                <a:tc>
                  <a:txBody>
                    <a:bodyPr/>
                    <a:lstStyle/>
                    <a:p>
                      <a:pPr algn="ctr">
                        <a:lnSpc>
                          <a:spcPct val="150000"/>
                        </a:lnSpc>
                        <a:spcAft>
                          <a:spcPts val="0"/>
                        </a:spcAft>
                      </a:pPr>
                      <a:r>
                        <a:rPr lang="en-US" sz="1600">
                          <a:latin typeface="Arial"/>
                          <a:ea typeface="Times New Roman"/>
                          <a:cs typeface="Times New Roman"/>
                        </a:rPr>
                        <a:t>Түргэн борлогдох үнэт цаас</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50000"/>
                        </a:lnSpc>
                        <a:spcAft>
                          <a:spcPts val="0"/>
                        </a:spcAft>
                      </a:pPr>
                      <a:r>
                        <a:rPr lang="en-US" sz="1600">
                          <a:solidFill>
                            <a:srgbClr val="000000"/>
                          </a:solidFill>
                          <a:latin typeface="Arial"/>
                          <a:ea typeface="Times New Roman"/>
                          <a:cs typeface="Times New Roman"/>
                        </a:rPr>
                        <a:t>17 950 036</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mn-MN" sz="1600">
                          <a:solidFill>
                            <a:srgbClr val="000000"/>
                          </a:solidFill>
                          <a:latin typeface="Arial"/>
                          <a:ea typeface="Times New Roman"/>
                          <a:cs typeface="Times New Roman"/>
                        </a:rPr>
                        <a:t>18%</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600">
                          <a:solidFill>
                            <a:srgbClr val="000000"/>
                          </a:solidFill>
                          <a:latin typeface="Arial"/>
                          <a:ea typeface="Times New Roman"/>
                          <a:cs typeface="Times New Roman"/>
                        </a:rPr>
                        <a:t>4 313 929</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mn-MN" sz="1600">
                          <a:solidFill>
                            <a:srgbClr val="000000"/>
                          </a:solidFill>
                          <a:latin typeface="Arial"/>
                          <a:ea typeface="Times New Roman"/>
                          <a:cs typeface="Times New Roman"/>
                        </a:rPr>
                        <a:t>5%</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600">
                          <a:solidFill>
                            <a:srgbClr val="000000"/>
                          </a:solidFill>
                          <a:latin typeface="Arial"/>
                          <a:ea typeface="Times New Roman"/>
                          <a:cs typeface="Times New Roman"/>
                        </a:rPr>
                        <a:t>(13 636 107)</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7256">
                <a:tc>
                  <a:txBody>
                    <a:bodyPr/>
                    <a:lstStyle/>
                    <a:p>
                      <a:pPr algn="ctr">
                        <a:lnSpc>
                          <a:spcPct val="150000"/>
                        </a:lnSpc>
                        <a:spcAft>
                          <a:spcPts val="0"/>
                        </a:spcAft>
                      </a:pPr>
                      <a:r>
                        <a:rPr lang="en-US" sz="1600">
                          <a:latin typeface="Arial"/>
                          <a:ea typeface="Times New Roman"/>
                          <a:cs typeface="Times New Roman"/>
                        </a:rPr>
                        <a:t>Түргэн борлогдох үнэт цаас</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50000"/>
                        </a:lnSpc>
                        <a:spcAft>
                          <a:spcPts val="0"/>
                        </a:spcAft>
                      </a:pPr>
                      <a:r>
                        <a:rPr lang="en-US" sz="1600">
                          <a:solidFill>
                            <a:srgbClr val="000000"/>
                          </a:solidFill>
                          <a:latin typeface="Arial"/>
                          <a:ea typeface="Times New Roman"/>
                          <a:cs typeface="Times New Roman"/>
                        </a:rPr>
                        <a:t>262 919</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mn-MN" sz="1600" dirty="0">
                          <a:solidFill>
                            <a:srgbClr val="000000"/>
                          </a:solidFill>
                          <a:latin typeface="Arial"/>
                          <a:ea typeface="Times New Roman"/>
                          <a:cs typeface="Times New Roman"/>
                        </a:rPr>
                        <a:t>3%</a:t>
                      </a:r>
                      <a:endParaRPr lang="en-US" sz="1600" dirty="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600">
                          <a:solidFill>
                            <a:srgbClr val="000000"/>
                          </a:solidFill>
                          <a:latin typeface="Arial"/>
                          <a:ea typeface="Times New Roman"/>
                          <a:cs typeface="Times New Roman"/>
                        </a:rPr>
                        <a:t>14 734 042</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mn-MN" sz="1600">
                          <a:solidFill>
                            <a:srgbClr val="000000"/>
                          </a:solidFill>
                          <a:latin typeface="Arial"/>
                          <a:ea typeface="Times New Roman"/>
                          <a:cs typeface="Times New Roman"/>
                        </a:rPr>
                        <a:t>17%</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600">
                          <a:solidFill>
                            <a:srgbClr val="000000"/>
                          </a:solidFill>
                          <a:latin typeface="Arial"/>
                          <a:ea typeface="Times New Roman"/>
                          <a:cs typeface="Times New Roman"/>
                        </a:rPr>
                        <a:t>14 471 123</a:t>
                      </a:r>
                      <a:endParaRPr lang="en-US" sz="1600">
                        <a:latin typeface="Calibri"/>
                        <a:ea typeface="Calibri"/>
                        <a:cs typeface="Times New Roman"/>
                      </a:endParaRPr>
                    </a:p>
                  </a:txBody>
                  <a:tcPr marL="64350" marR="643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894">
                <a:tc>
                  <a:txBody>
                    <a:bodyPr/>
                    <a:lstStyle/>
                    <a:p>
                      <a:pPr algn="ctr">
                        <a:lnSpc>
                          <a:spcPct val="150000"/>
                        </a:lnSpc>
                        <a:spcAft>
                          <a:spcPts val="0"/>
                        </a:spcAft>
                      </a:pPr>
                      <a:r>
                        <a:rPr lang="en-US" sz="1600" b="1">
                          <a:solidFill>
                            <a:srgbClr val="000000"/>
                          </a:solidFill>
                          <a:latin typeface="Arial"/>
                          <a:ea typeface="Times New Roman"/>
                          <a:cs typeface="Times New Roman"/>
                        </a:rPr>
                        <a:t>Нийт актив</a:t>
                      </a:r>
                      <a:endParaRPr lang="en-US" sz="1600">
                        <a:latin typeface="Calibri"/>
                        <a:ea typeface="Calibri"/>
                        <a:cs typeface="Times New Roman"/>
                      </a:endParaRPr>
                    </a:p>
                  </a:txBody>
                  <a:tcPr marL="64350" marR="64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50000"/>
                        </a:lnSpc>
                        <a:spcAft>
                          <a:spcPts val="0"/>
                        </a:spcAft>
                      </a:pPr>
                      <a:r>
                        <a:rPr lang="mn-MN" sz="1600">
                          <a:solidFill>
                            <a:srgbClr val="000000"/>
                          </a:solidFill>
                          <a:latin typeface="Arial"/>
                          <a:ea typeface="Times New Roman"/>
                          <a:cs typeface="Times New Roman"/>
                        </a:rPr>
                        <a:t>96 759 324</a:t>
                      </a:r>
                      <a:endParaRPr lang="en-US" sz="1600">
                        <a:latin typeface="Calibri"/>
                        <a:ea typeface="Calibri"/>
                        <a:cs typeface="Times New Roman"/>
                      </a:endParaRPr>
                    </a:p>
                  </a:txBody>
                  <a:tcPr marL="64350" marR="64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50000"/>
                        </a:lnSpc>
                        <a:spcAft>
                          <a:spcPts val="0"/>
                        </a:spcAft>
                      </a:pPr>
                      <a:r>
                        <a:rPr lang="en-US" sz="1600" b="1">
                          <a:solidFill>
                            <a:srgbClr val="000000"/>
                          </a:solidFill>
                          <a:latin typeface="Arial"/>
                          <a:ea typeface="Times New Roman"/>
                          <a:cs typeface="Times New Roman"/>
                        </a:rPr>
                        <a:t>100</a:t>
                      </a:r>
                      <a:r>
                        <a:rPr lang="mn-MN" sz="1600" b="1">
                          <a:solidFill>
                            <a:srgbClr val="000000"/>
                          </a:solidFill>
                          <a:latin typeface="Arial"/>
                          <a:ea typeface="Times New Roman"/>
                          <a:cs typeface="Times New Roman"/>
                        </a:rPr>
                        <a:t>%</a:t>
                      </a:r>
                      <a:endParaRPr lang="en-US" sz="1600">
                        <a:latin typeface="Calibri"/>
                        <a:ea typeface="Calibri"/>
                        <a:cs typeface="Times New Roman"/>
                      </a:endParaRPr>
                    </a:p>
                  </a:txBody>
                  <a:tcPr marL="64350" marR="64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50000"/>
                        </a:lnSpc>
                        <a:spcAft>
                          <a:spcPts val="0"/>
                        </a:spcAft>
                      </a:pPr>
                      <a:r>
                        <a:rPr lang="mn-MN" sz="1600">
                          <a:latin typeface="Arial"/>
                          <a:ea typeface="Times New Roman"/>
                          <a:cs typeface="Times New Roman"/>
                        </a:rPr>
                        <a:t>88 738 495</a:t>
                      </a:r>
                      <a:endParaRPr lang="en-US" sz="1600">
                        <a:latin typeface="Calibri"/>
                        <a:ea typeface="Calibri"/>
                        <a:cs typeface="Times New Roman"/>
                      </a:endParaRPr>
                    </a:p>
                  </a:txBody>
                  <a:tcPr marL="64350" marR="64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50000"/>
                        </a:lnSpc>
                        <a:spcAft>
                          <a:spcPts val="0"/>
                        </a:spcAft>
                      </a:pPr>
                      <a:r>
                        <a:rPr lang="mn-MN" sz="1600" b="1">
                          <a:solidFill>
                            <a:srgbClr val="000000"/>
                          </a:solidFill>
                          <a:latin typeface="Arial"/>
                          <a:ea typeface="Times New Roman"/>
                          <a:cs typeface="Times New Roman"/>
                        </a:rPr>
                        <a:t>100% </a:t>
                      </a:r>
                      <a:endParaRPr lang="en-US" sz="1600">
                        <a:latin typeface="Calibri"/>
                        <a:ea typeface="Calibri"/>
                        <a:cs typeface="Times New Roman"/>
                      </a:endParaRPr>
                    </a:p>
                  </a:txBody>
                  <a:tcPr marL="64350" marR="64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nSpc>
                          <a:spcPct val="150000"/>
                        </a:lnSpc>
                        <a:spcAft>
                          <a:spcPts val="0"/>
                        </a:spcAft>
                      </a:pPr>
                      <a:r>
                        <a:rPr lang="en-US" sz="1600" b="1" dirty="0">
                          <a:solidFill>
                            <a:srgbClr val="000000"/>
                          </a:solidFill>
                          <a:latin typeface="Arial"/>
                          <a:ea typeface="Times New Roman"/>
                          <a:cs typeface="Times New Roman"/>
                        </a:rPr>
                        <a:t>8 020 829</a:t>
                      </a:r>
                      <a:endParaRPr lang="en-US" sz="1600" dirty="0">
                        <a:latin typeface="Calibri"/>
                        <a:ea typeface="Calibri"/>
                        <a:cs typeface="Times New Roman"/>
                      </a:endParaRPr>
                    </a:p>
                  </a:txBody>
                  <a:tcPr marL="64350" marR="643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bl>
          </a:graphicData>
        </a:graphic>
      </p:graphicFrame>
      <p:pic>
        <p:nvPicPr>
          <p:cNvPr id="6" name="Picture 5"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wheel spokes="3"/>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sp>
        <p:nvSpPr>
          <p:cNvPr id="4" name="Content Placeholder 3"/>
          <p:cNvSpPr>
            <a:spLocks noGrp="1"/>
          </p:cNvSpPr>
          <p:nvPr>
            <p:ph idx="1"/>
          </p:nvPr>
        </p:nvSpPr>
        <p:spPr>
          <a:xfrm>
            <a:off x="500034" y="857232"/>
            <a:ext cx="7726391" cy="5086368"/>
          </a:xfrm>
        </p:spPr>
        <p:txBody>
          <a:bodyPr/>
          <a:lstStyle/>
          <a:p>
            <a:pPr algn="just"/>
            <a:endParaRPr lang="en-US" b="1" dirty="0" smtClean="0">
              <a:latin typeface="Arial" pitchFamily="34" charset="0"/>
              <a:cs typeface="Arial" pitchFamily="34" charset="0"/>
            </a:endParaRPr>
          </a:p>
          <a:p>
            <a:pPr algn="just">
              <a:buNone/>
            </a:pPr>
            <a:r>
              <a:rPr lang="mn-MN" b="1" dirty="0" smtClean="0">
                <a:latin typeface="Arial" pitchFamily="34" charset="0"/>
                <a:cs typeface="Arial" pitchFamily="34" charset="0"/>
              </a:rPr>
              <a:t>		Дүгнэлт:</a:t>
            </a:r>
            <a:r>
              <a:rPr lang="mn-MN" dirty="0" smtClean="0">
                <a:latin typeface="Arial" pitchFamily="34" charset="0"/>
                <a:cs typeface="Arial" pitchFamily="34" charset="0"/>
              </a:rPr>
              <a:t>Капитрон банкны активыг орлого оруулдаг байдлаар ангилж үзэхэд харилцагчдад олгосон зээл хамгийн их хувийг эзэлж байгааг дээрх хүснэгтээс харж болно. 2011-2012-нд онд тус банкны орлого оруулдаг актив буурсан байна. Тэр дундаа т</a:t>
            </a:r>
            <a:r>
              <a:rPr lang="en-US" dirty="0" err="1" smtClean="0">
                <a:latin typeface="Arial" pitchFamily="34" charset="0"/>
                <a:cs typeface="Arial" pitchFamily="34" charset="0"/>
              </a:rPr>
              <a:t>үргэн</a:t>
            </a:r>
            <a:r>
              <a:rPr lang="en-US" dirty="0" smtClean="0">
                <a:latin typeface="Arial" pitchFamily="34" charset="0"/>
                <a:cs typeface="Arial" pitchFamily="34" charset="0"/>
              </a:rPr>
              <a:t> </a:t>
            </a:r>
            <a:r>
              <a:rPr lang="en-US" dirty="0" err="1" smtClean="0">
                <a:latin typeface="Arial" pitchFamily="34" charset="0"/>
                <a:cs typeface="Arial" pitchFamily="34" charset="0"/>
              </a:rPr>
              <a:t>борлогдох</a:t>
            </a:r>
            <a:r>
              <a:rPr lang="en-US" dirty="0" smtClean="0">
                <a:latin typeface="Arial" pitchFamily="34" charset="0"/>
                <a:cs typeface="Arial" pitchFamily="34" charset="0"/>
              </a:rPr>
              <a:t> </a:t>
            </a:r>
            <a:r>
              <a:rPr lang="en-US" dirty="0" err="1" smtClean="0">
                <a:latin typeface="Arial" pitchFamily="34" charset="0"/>
                <a:cs typeface="Arial" pitchFamily="34" charset="0"/>
              </a:rPr>
              <a:t>үнэт</a:t>
            </a:r>
            <a:r>
              <a:rPr lang="en-US" dirty="0" smtClean="0">
                <a:latin typeface="Arial" pitchFamily="34" charset="0"/>
                <a:cs typeface="Arial" pitchFamily="34" charset="0"/>
              </a:rPr>
              <a:t> </a:t>
            </a:r>
            <a:r>
              <a:rPr lang="en-US" dirty="0" err="1" smtClean="0">
                <a:latin typeface="Arial" pitchFamily="34" charset="0"/>
                <a:cs typeface="Arial" pitchFamily="34" charset="0"/>
              </a:rPr>
              <a:t>цаас</a:t>
            </a:r>
            <a:r>
              <a:rPr lang="mn-MN" dirty="0" smtClean="0">
                <a:latin typeface="Arial" pitchFamily="34" charset="0"/>
                <a:cs typeface="Arial" pitchFamily="34" charset="0"/>
              </a:rPr>
              <a:t> болон харилцагчдад гаргасан зээл хамгийн ихээр буурсан байгаа нь Капитрон банкны харилцагч татах үйл ажиллагаа муу байсныг болон хөрөнгийн байршил тохиромжгүй хийгдснийг илэрхийлж байна.Орлого оруулдаг активын тус бүрийн өсөлт, бууралтыг авч үзвэл тайлант онд зээлийнхээ хэмжээ болон түргэн борлогдох үнэт цаасаа бууруулж, т</a:t>
            </a:r>
            <a:r>
              <a:rPr lang="en-US" dirty="0" err="1" smtClean="0">
                <a:latin typeface="Arial" pitchFamily="34" charset="0"/>
                <a:cs typeface="Arial" pitchFamily="34" charset="0"/>
              </a:rPr>
              <a:t>үргэн</a:t>
            </a:r>
            <a:r>
              <a:rPr lang="en-US" dirty="0" smtClean="0">
                <a:latin typeface="Arial" pitchFamily="34" charset="0"/>
                <a:cs typeface="Arial" pitchFamily="34" charset="0"/>
              </a:rPr>
              <a:t> </a:t>
            </a:r>
            <a:r>
              <a:rPr lang="en-US" dirty="0" err="1" smtClean="0">
                <a:latin typeface="Arial" pitchFamily="34" charset="0"/>
                <a:cs typeface="Arial" pitchFamily="34" charset="0"/>
              </a:rPr>
              <a:t>борлогдох</a:t>
            </a:r>
            <a:r>
              <a:rPr lang="en-US" dirty="0" smtClean="0">
                <a:latin typeface="Arial" pitchFamily="34" charset="0"/>
                <a:cs typeface="Arial" pitchFamily="34" charset="0"/>
              </a:rPr>
              <a:t> </a:t>
            </a:r>
            <a:r>
              <a:rPr lang="en-US" dirty="0" err="1" smtClean="0">
                <a:latin typeface="Arial" pitchFamily="34" charset="0"/>
                <a:cs typeface="Arial" pitchFamily="34" charset="0"/>
              </a:rPr>
              <a:t>үнэт</a:t>
            </a:r>
            <a:r>
              <a:rPr lang="en-US" dirty="0" smtClean="0">
                <a:latin typeface="Arial" pitchFamily="34" charset="0"/>
                <a:cs typeface="Arial" pitchFamily="34" charset="0"/>
              </a:rPr>
              <a:t> </a:t>
            </a:r>
            <a:r>
              <a:rPr lang="en-US" dirty="0" err="1" smtClean="0">
                <a:latin typeface="Arial" pitchFamily="34" charset="0"/>
                <a:cs typeface="Arial" pitchFamily="34" charset="0"/>
              </a:rPr>
              <a:t>цаас</a:t>
            </a:r>
            <a:r>
              <a:rPr lang="mn-MN" dirty="0" smtClean="0">
                <a:latin typeface="Arial" pitchFamily="34" charset="0"/>
                <a:cs typeface="Arial" pitchFamily="34" charset="0"/>
              </a:rPr>
              <a:t>аа 14%-р өсгөсөн үзүүлэлттэй байна. </a:t>
            </a:r>
            <a:endParaRPr lang="en-US" dirty="0" smtClean="0">
              <a:latin typeface="Arial" pitchFamily="34" charset="0"/>
              <a:cs typeface="Arial" pitchFamily="34" charset="0"/>
            </a:endParaRPr>
          </a:p>
          <a:p>
            <a:pPr algn="just"/>
            <a:endParaRPr lang="en-US" dirty="0">
              <a:latin typeface="Arial" pitchFamily="34" charset="0"/>
              <a:cs typeface="Arial" pitchFamily="34" charset="0"/>
            </a:endParaRPr>
          </a:p>
        </p:txBody>
      </p:sp>
      <p:sp>
        <p:nvSpPr>
          <p:cNvPr id="2" name="Date Placeholder 1"/>
          <p:cNvSpPr>
            <a:spLocks noGrp="1"/>
          </p:cNvSpPr>
          <p:nvPr>
            <p:ph type="dt" sz="quarter" idx="12"/>
          </p:nvPr>
        </p:nvSpPr>
        <p:spPr/>
        <p:txBody>
          <a:bodyPr/>
          <a:lstStyle/>
          <a:p>
            <a:fld id="{3335E4A4-ACAE-47F3-975F-F615BE00C741}"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cover dir="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graphicFrame>
        <p:nvGraphicFramePr>
          <p:cNvPr id="5" name="Table 4"/>
          <p:cNvGraphicFramePr>
            <a:graphicFrameLocks noGrp="1"/>
          </p:cNvGraphicFramePr>
          <p:nvPr/>
        </p:nvGraphicFramePr>
        <p:xfrm>
          <a:off x="285720" y="642919"/>
          <a:ext cx="8286807" cy="5649662"/>
        </p:xfrm>
        <a:graphic>
          <a:graphicData uri="http://schemas.openxmlformats.org/drawingml/2006/table">
            <a:tbl>
              <a:tblPr/>
              <a:tblGrid>
                <a:gridCol w="2420041"/>
                <a:gridCol w="1320023"/>
                <a:gridCol w="953350"/>
                <a:gridCol w="1320023"/>
                <a:gridCol w="1026684"/>
                <a:gridCol w="1159453"/>
                <a:gridCol w="87233"/>
              </a:tblGrid>
              <a:tr h="247941">
                <a:tc gridSpan="7">
                  <a:txBody>
                    <a:bodyPr/>
                    <a:lstStyle/>
                    <a:p>
                      <a:pPr algn="ctr">
                        <a:lnSpc>
                          <a:spcPct val="115000"/>
                        </a:lnSpc>
                        <a:spcAft>
                          <a:spcPts val="0"/>
                        </a:spcAft>
                      </a:pPr>
                      <a:r>
                        <a:rPr lang="en-US" sz="1600" b="1">
                          <a:solidFill>
                            <a:srgbClr val="000000"/>
                          </a:solidFill>
                          <a:latin typeface="Arial"/>
                          <a:ea typeface="Times New Roman"/>
                          <a:cs typeface="Times New Roman"/>
                        </a:rPr>
                        <a:t>Орлого үл оруулах активын бүтэц</a:t>
                      </a:r>
                      <a:endParaRPr lang="en-US" sz="1600">
                        <a:latin typeface="Calibri"/>
                        <a:ea typeface="Calibri"/>
                        <a:cs typeface="Times New Roman"/>
                      </a:endParaRPr>
                    </a:p>
                  </a:txBody>
                  <a:tcPr marL="61833" marR="618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65046">
                <a:tc rowSpan="2">
                  <a:txBody>
                    <a:bodyPr/>
                    <a:lstStyle/>
                    <a:p>
                      <a:pPr algn="ctr">
                        <a:lnSpc>
                          <a:spcPct val="115000"/>
                        </a:lnSpc>
                        <a:spcAft>
                          <a:spcPts val="0"/>
                        </a:spcAft>
                      </a:pPr>
                      <a:r>
                        <a:rPr lang="en-US" sz="1600" b="1">
                          <a:solidFill>
                            <a:srgbClr val="000000"/>
                          </a:solidFill>
                          <a:latin typeface="Arial"/>
                          <a:ea typeface="Times New Roman"/>
                          <a:cs typeface="Times New Roman"/>
                        </a:rPr>
                        <a:t>Активууд</a:t>
                      </a:r>
                      <a:endParaRPr lang="en-US" sz="1600">
                        <a:latin typeface="Calibri"/>
                        <a:ea typeface="Calibri"/>
                        <a:cs typeface="Times New Roman"/>
                      </a:endParaRPr>
                    </a:p>
                  </a:txBody>
                  <a:tcPr marL="61833" marR="618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gridSpan="2">
                  <a:txBody>
                    <a:bodyPr/>
                    <a:lstStyle/>
                    <a:p>
                      <a:pPr algn="ctr">
                        <a:lnSpc>
                          <a:spcPct val="115000"/>
                        </a:lnSpc>
                        <a:spcAft>
                          <a:spcPts val="0"/>
                        </a:spcAft>
                      </a:pPr>
                      <a:r>
                        <a:rPr lang="en-US" sz="1600" b="1">
                          <a:solidFill>
                            <a:srgbClr val="000000"/>
                          </a:solidFill>
                          <a:latin typeface="Arial"/>
                          <a:ea typeface="Times New Roman"/>
                          <a:cs typeface="Times New Roman"/>
                        </a:rPr>
                        <a:t>201</a:t>
                      </a:r>
                      <a:r>
                        <a:rPr lang="mn-MN" sz="1600" b="1">
                          <a:solidFill>
                            <a:srgbClr val="000000"/>
                          </a:solidFill>
                          <a:latin typeface="Arial"/>
                          <a:ea typeface="Times New Roman"/>
                          <a:cs typeface="Times New Roman"/>
                        </a:rPr>
                        <a:t>1</a:t>
                      </a:r>
                      <a:r>
                        <a:rPr lang="en-US" sz="1600" b="1">
                          <a:solidFill>
                            <a:srgbClr val="000000"/>
                          </a:solidFill>
                          <a:latin typeface="Arial"/>
                          <a:ea typeface="Times New Roman"/>
                          <a:cs typeface="Times New Roman"/>
                        </a:rPr>
                        <a:t> он</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hMerge="1">
                  <a:txBody>
                    <a:bodyPr/>
                    <a:lstStyle/>
                    <a:p>
                      <a:endParaRPr lang="en-US"/>
                    </a:p>
                  </a:txBody>
                  <a:tcPr/>
                </a:tc>
                <a:tc gridSpan="2">
                  <a:txBody>
                    <a:bodyPr/>
                    <a:lstStyle/>
                    <a:p>
                      <a:pPr algn="ctr">
                        <a:lnSpc>
                          <a:spcPct val="115000"/>
                        </a:lnSpc>
                        <a:spcAft>
                          <a:spcPts val="0"/>
                        </a:spcAft>
                      </a:pPr>
                      <a:r>
                        <a:rPr lang="en-US" sz="1600" b="1">
                          <a:latin typeface="Arial"/>
                          <a:ea typeface="Times New Roman"/>
                          <a:cs typeface="Times New Roman"/>
                        </a:rPr>
                        <a:t>201</a:t>
                      </a:r>
                      <a:r>
                        <a:rPr lang="mn-MN" sz="1600" b="1">
                          <a:latin typeface="Arial"/>
                          <a:ea typeface="Times New Roman"/>
                          <a:cs typeface="Times New Roman"/>
                        </a:rPr>
                        <a:t>2</a:t>
                      </a:r>
                      <a:r>
                        <a:rPr lang="en-US" sz="1600" b="1">
                          <a:latin typeface="Arial"/>
                          <a:ea typeface="Times New Roman"/>
                          <a:cs typeface="Times New Roman"/>
                        </a:rPr>
                        <a:t> он</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hMerge="1">
                  <a:txBody>
                    <a:bodyPr/>
                    <a:lstStyle/>
                    <a:p>
                      <a:endParaRPr lang="en-US"/>
                    </a:p>
                  </a:txBody>
                  <a:tcPr/>
                </a:tc>
                <a:tc gridSpan="2">
                  <a:txBody>
                    <a:bodyPr/>
                    <a:lstStyle/>
                    <a:p>
                      <a:pPr algn="ctr">
                        <a:lnSpc>
                          <a:spcPct val="115000"/>
                        </a:lnSpc>
                        <a:spcAft>
                          <a:spcPts val="0"/>
                        </a:spcAft>
                      </a:pPr>
                      <a:r>
                        <a:rPr lang="mn-MN" sz="1600" b="1">
                          <a:solidFill>
                            <a:srgbClr val="000000"/>
                          </a:solidFill>
                          <a:latin typeface="Arial"/>
                          <a:ea typeface="Times New Roman"/>
                          <a:cs typeface="Times New Roman"/>
                        </a:rPr>
                        <a:t>Өөрчлөлт</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hMerge="1">
                  <a:txBody>
                    <a:bodyPr/>
                    <a:lstStyle/>
                    <a:p>
                      <a:endParaRPr lang="en-US"/>
                    </a:p>
                  </a:txBody>
                  <a:tcPr/>
                </a:tc>
              </a:tr>
              <a:tr h="530093">
                <a:tc vMerge="1">
                  <a:txBody>
                    <a:bodyPr/>
                    <a:lstStyle/>
                    <a:p>
                      <a:endParaRPr lang="en-US"/>
                    </a:p>
                  </a:txBody>
                  <a:tcPr/>
                </a:tc>
                <a:tc>
                  <a:txBody>
                    <a:bodyPr/>
                    <a:lstStyle/>
                    <a:p>
                      <a:pPr algn="ctr">
                        <a:lnSpc>
                          <a:spcPct val="115000"/>
                        </a:lnSpc>
                        <a:spcAft>
                          <a:spcPts val="0"/>
                        </a:spcAft>
                      </a:pPr>
                      <a:r>
                        <a:rPr lang="en-US" sz="1600" b="1">
                          <a:solidFill>
                            <a:srgbClr val="000000"/>
                          </a:solidFill>
                          <a:latin typeface="Arial"/>
                          <a:ea typeface="Times New Roman"/>
                          <a:cs typeface="Times New Roman"/>
                        </a:rPr>
                        <a:t>Мөнгөн дүн</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15000"/>
                        </a:lnSpc>
                        <a:spcAft>
                          <a:spcPts val="0"/>
                        </a:spcAft>
                      </a:pPr>
                      <a:r>
                        <a:rPr lang="en-US" sz="1600" b="1">
                          <a:solidFill>
                            <a:srgbClr val="000000"/>
                          </a:solidFill>
                          <a:latin typeface="Arial"/>
                          <a:ea typeface="Times New Roman"/>
                          <a:cs typeface="Times New Roman"/>
                        </a:rPr>
                        <a:t>Хувийн жин</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15000"/>
                        </a:lnSpc>
                        <a:spcAft>
                          <a:spcPts val="0"/>
                        </a:spcAft>
                      </a:pPr>
                      <a:r>
                        <a:rPr lang="en-US" sz="1600" b="1">
                          <a:latin typeface="Arial"/>
                          <a:ea typeface="Times New Roman"/>
                          <a:cs typeface="Times New Roman"/>
                        </a:rPr>
                        <a:t>Мөнгөн дүн</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15000"/>
                        </a:lnSpc>
                        <a:spcAft>
                          <a:spcPts val="0"/>
                        </a:spcAft>
                      </a:pPr>
                      <a:r>
                        <a:rPr lang="en-US" sz="1600" b="1">
                          <a:solidFill>
                            <a:srgbClr val="000000"/>
                          </a:solidFill>
                          <a:latin typeface="Arial"/>
                          <a:ea typeface="Times New Roman"/>
                          <a:cs typeface="Times New Roman"/>
                        </a:rPr>
                        <a:t>Хувийн жин</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15000"/>
                        </a:lnSpc>
                        <a:spcAft>
                          <a:spcPts val="0"/>
                        </a:spcAft>
                      </a:pPr>
                      <a:r>
                        <a:rPr lang="en-US" sz="1600" b="1">
                          <a:solidFill>
                            <a:srgbClr val="000000"/>
                          </a:solidFill>
                          <a:latin typeface="Arial"/>
                          <a:ea typeface="Times New Roman"/>
                          <a:cs typeface="Times New Roman"/>
                        </a:rPr>
                        <a:t>Мөнгөн дүн</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en-US" sz="1600">
                          <a:latin typeface="Calibri"/>
                          <a:ea typeface="Calibri"/>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764232">
                <a:tc>
                  <a:txBody>
                    <a:bodyPr/>
                    <a:lstStyle/>
                    <a:p>
                      <a:pPr algn="ctr">
                        <a:lnSpc>
                          <a:spcPct val="115000"/>
                        </a:lnSpc>
                        <a:spcAft>
                          <a:spcPts val="0"/>
                        </a:spcAft>
                      </a:pPr>
                      <a:r>
                        <a:rPr lang="en-US" sz="1600">
                          <a:solidFill>
                            <a:srgbClr val="000000"/>
                          </a:solidFill>
                          <a:latin typeface="Arial"/>
                          <a:ea typeface="Times New Roman"/>
                          <a:cs typeface="Times New Roman"/>
                        </a:rPr>
                        <a:t>Бэлэн мөнгө, Төв банкин дахь харилцах</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15000"/>
                        </a:lnSpc>
                        <a:spcAft>
                          <a:spcPts val="0"/>
                        </a:spcAft>
                      </a:pPr>
                      <a:r>
                        <a:rPr lang="en-US" sz="1600">
                          <a:solidFill>
                            <a:srgbClr val="000000"/>
                          </a:solidFill>
                          <a:latin typeface="Arial"/>
                          <a:ea typeface="Times New Roman"/>
                          <a:cs typeface="Times New Roman"/>
                        </a:rPr>
                        <a:t>4 889 849</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600">
                          <a:solidFill>
                            <a:srgbClr val="000000"/>
                          </a:solidFill>
                          <a:latin typeface="Arial"/>
                          <a:ea typeface="Times New Roman"/>
                          <a:cs typeface="Times New Roman"/>
                        </a:rPr>
                        <a:t>18%</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mn-MN" sz="1600">
                          <a:solidFill>
                            <a:srgbClr val="000000"/>
                          </a:solidFill>
                          <a:latin typeface="Arial"/>
                          <a:ea typeface="Times New Roman"/>
                          <a:cs typeface="Times New Roman"/>
                        </a:rPr>
                        <a:t>16 522 951</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600">
                          <a:solidFill>
                            <a:srgbClr val="000000"/>
                          </a:solidFill>
                          <a:latin typeface="Arial"/>
                          <a:ea typeface="Times New Roman"/>
                          <a:cs typeface="Times New Roman"/>
                        </a:rPr>
                        <a:t>49%</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mn-MN" sz="1600">
                          <a:solidFill>
                            <a:srgbClr val="000000"/>
                          </a:solidFill>
                          <a:latin typeface="Arial"/>
                          <a:ea typeface="Times New Roman"/>
                          <a:cs typeface="Times New Roman"/>
                        </a:rPr>
                        <a:t>11 633 102</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600">
                          <a:latin typeface="Calibri"/>
                          <a:ea typeface="Calibri"/>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1022924">
                <a:tc>
                  <a:txBody>
                    <a:bodyPr/>
                    <a:lstStyle/>
                    <a:p>
                      <a:pPr algn="ctr">
                        <a:lnSpc>
                          <a:spcPct val="115000"/>
                        </a:lnSpc>
                        <a:spcAft>
                          <a:spcPts val="0"/>
                        </a:spcAft>
                      </a:pPr>
                      <a:r>
                        <a:rPr lang="en-US" sz="1600">
                          <a:solidFill>
                            <a:srgbClr val="000000"/>
                          </a:solidFill>
                          <a:latin typeface="Arial"/>
                          <a:ea typeface="Times New Roman"/>
                          <a:cs typeface="Times New Roman"/>
                        </a:rPr>
                        <a:t>Бусад банк, санхүүгийн байгууллага дахь харилцах, хадгаламж</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15000"/>
                        </a:lnSpc>
                        <a:spcAft>
                          <a:spcPts val="0"/>
                        </a:spcAft>
                      </a:pPr>
                      <a:r>
                        <a:rPr lang="mn-MN" sz="1600">
                          <a:solidFill>
                            <a:srgbClr val="000000"/>
                          </a:solidFill>
                          <a:latin typeface="Arial"/>
                          <a:ea typeface="Times New Roman"/>
                          <a:cs typeface="Times New Roman"/>
                        </a:rPr>
                        <a:t>13 944 959</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600">
                          <a:solidFill>
                            <a:srgbClr val="000000"/>
                          </a:solidFill>
                          <a:latin typeface="Arial"/>
                          <a:ea typeface="Times New Roman"/>
                          <a:cs typeface="Times New Roman"/>
                        </a:rPr>
                        <a:t>51%</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mn-MN" sz="1600">
                          <a:solidFill>
                            <a:srgbClr val="000000"/>
                          </a:solidFill>
                          <a:latin typeface="Arial"/>
                          <a:ea typeface="Times New Roman"/>
                          <a:cs typeface="Times New Roman"/>
                        </a:rPr>
                        <a:t>6 661 477</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600">
                          <a:solidFill>
                            <a:srgbClr val="000000"/>
                          </a:solidFill>
                          <a:latin typeface="Arial"/>
                          <a:ea typeface="Times New Roman"/>
                          <a:cs typeface="Times New Roman"/>
                        </a:rPr>
                        <a:t>19%</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a:solidFill>
                            <a:srgbClr val="000000"/>
                          </a:solidFill>
                          <a:latin typeface="Arial"/>
                          <a:ea typeface="Times New Roman"/>
                          <a:cs typeface="Times New Roman"/>
                        </a:rPr>
                        <a:t>(</a:t>
                      </a:r>
                      <a:r>
                        <a:rPr lang="mn-MN" sz="1600">
                          <a:solidFill>
                            <a:srgbClr val="000000"/>
                          </a:solidFill>
                          <a:latin typeface="Arial"/>
                          <a:ea typeface="Times New Roman"/>
                          <a:cs typeface="Times New Roman"/>
                        </a:rPr>
                        <a:t>7 283 482</a:t>
                      </a:r>
                      <a:r>
                        <a:rPr lang="en-US" sz="1600">
                          <a:solidFill>
                            <a:srgbClr val="000000"/>
                          </a:solidFill>
                          <a:latin typeface="Arial"/>
                          <a:ea typeface="Times New Roman"/>
                          <a:cs typeface="Times New Roman"/>
                        </a:rPr>
                        <a:t>)</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600">
                          <a:latin typeface="Calibri"/>
                          <a:ea typeface="Calibri"/>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509488">
                <a:tc>
                  <a:txBody>
                    <a:bodyPr/>
                    <a:lstStyle/>
                    <a:p>
                      <a:pPr algn="ctr">
                        <a:lnSpc>
                          <a:spcPct val="115000"/>
                        </a:lnSpc>
                        <a:spcAft>
                          <a:spcPts val="0"/>
                        </a:spcAft>
                      </a:pPr>
                      <a:r>
                        <a:rPr lang="mn-MN" sz="1600">
                          <a:solidFill>
                            <a:srgbClr val="000000"/>
                          </a:solidFill>
                          <a:latin typeface="Arial"/>
                          <a:ea typeface="Times New Roman"/>
                          <a:cs typeface="Times New Roman"/>
                        </a:rPr>
                        <a:t>Биет бус хөрөнгө</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15000"/>
                        </a:lnSpc>
                        <a:spcAft>
                          <a:spcPts val="0"/>
                        </a:spcAft>
                      </a:pPr>
                      <a:r>
                        <a:rPr lang="mn-MN" sz="1600">
                          <a:solidFill>
                            <a:srgbClr val="000000"/>
                          </a:solidFill>
                          <a:latin typeface="Arial"/>
                          <a:ea typeface="Times New Roman"/>
                          <a:cs typeface="Times New Roman"/>
                        </a:rPr>
                        <a:t>267 620</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600">
                          <a:solidFill>
                            <a:srgbClr val="000000"/>
                          </a:solidFill>
                          <a:latin typeface="Arial"/>
                          <a:ea typeface="Times New Roman"/>
                          <a:cs typeface="Times New Roman"/>
                        </a:rPr>
                        <a:t>1 %</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mn-MN" sz="1600">
                          <a:solidFill>
                            <a:srgbClr val="000000"/>
                          </a:solidFill>
                          <a:latin typeface="Arial"/>
                          <a:ea typeface="Times New Roman"/>
                          <a:cs typeface="Times New Roman"/>
                        </a:rPr>
                        <a:t>224 312</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600">
                          <a:solidFill>
                            <a:srgbClr val="000000"/>
                          </a:solidFill>
                          <a:latin typeface="Arial"/>
                          <a:ea typeface="Times New Roman"/>
                          <a:cs typeface="Times New Roman"/>
                        </a:rPr>
                        <a:t>0,6%</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a:solidFill>
                            <a:srgbClr val="000000"/>
                          </a:solidFill>
                          <a:latin typeface="Arial"/>
                          <a:ea typeface="Times New Roman"/>
                          <a:cs typeface="Times New Roman"/>
                        </a:rPr>
                        <a:t>(43 308)</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600">
                          <a:latin typeface="Calibri"/>
                          <a:ea typeface="Calibri"/>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633783">
                <a:tc>
                  <a:txBody>
                    <a:bodyPr/>
                    <a:lstStyle/>
                    <a:p>
                      <a:pPr algn="ctr">
                        <a:lnSpc>
                          <a:spcPct val="115000"/>
                        </a:lnSpc>
                        <a:spcAft>
                          <a:spcPts val="0"/>
                        </a:spcAft>
                      </a:pPr>
                      <a:r>
                        <a:rPr lang="en-US" sz="1600">
                          <a:solidFill>
                            <a:srgbClr val="000000"/>
                          </a:solidFill>
                          <a:latin typeface="Arial"/>
                          <a:ea typeface="Times New Roman"/>
                          <a:cs typeface="Times New Roman"/>
                        </a:rPr>
                        <a:t>Өмчлөх бусад хөрөнгө</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15000"/>
                        </a:lnSpc>
                        <a:spcAft>
                          <a:spcPts val="0"/>
                        </a:spcAft>
                      </a:pPr>
                      <a:r>
                        <a:rPr lang="mn-MN" sz="1600">
                          <a:solidFill>
                            <a:srgbClr val="000000"/>
                          </a:solidFill>
                          <a:latin typeface="Arial"/>
                          <a:ea typeface="Times New Roman"/>
                          <a:cs typeface="Times New Roman"/>
                        </a:rPr>
                        <a:t>1 400 629</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600">
                          <a:solidFill>
                            <a:srgbClr val="000000"/>
                          </a:solidFill>
                          <a:latin typeface="Arial"/>
                          <a:ea typeface="Times New Roman"/>
                          <a:cs typeface="Times New Roman"/>
                        </a:rPr>
                        <a:t>7 %</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mn-MN" sz="1600">
                          <a:solidFill>
                            <a:srgbClr val="000000"/>
                          </a:solidFill>
                          <a:latin typeface="Arial"/>
                          <a:ea typeface="Times New Roman"/>
                          <a:cs typeface="Times New Roman"/>
                        </a:rPr>
                        <a:t>495 435</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600">
                          <a:solidFill>
                            <a:srgbClr val="000000"/>
                          </a:solidFill>
                          <a:latin typeface="Arial"/>
                          <a:ea typeface="Times New Roman"/>
                          <a:cs typeface="Times New Roman"/>
                        </a:rPr>
                        <a:t>1,4%</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a:solidFill>
                            <a:srgbClr val="000000"/>
                          </a:solidFill>
                          <a:latin typeface="Arial"/>
                          <a:ea typeface="Times New Roman"/>
                          <a:cs typeface="Times New Roman"/>
                        </a:rPr>
                        <a:t>(905 194)</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600">
                          <a:latin typeface="Calibri"/>
                          <a:ea typeface="Calibri"/>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552923">
                <a:tc>
                  <a:txBody>
                    <a:bodyPr/>
                    <a:lstStyle/>
                    <a:p>
                      <a:pPr algn="ctr">
                        <a:lnSpc>
                          <a:spcPct val="115000"/>
                        </a:lnSpc>
                        <a:spcAft>
                          <a:spcPts val="0"/>
                        </a:spcAft>
                      </a:pPr>
                      <a:r>
                        <a:rPr lang="en-US" sz="1600">
                          <a:solidFill>
                            <a:srgbClr val="000000"/>
                          </a:solidFill>
                          <a:latin typeface="Arial"/>
                          <a:ea typeface="Times New Roman"/>
                          <a:cs typeface="Times New Roman"/>
                        </a:rPr>
                        <a:t>Бусад актив</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15000"/>
                        </a:lnSpc>
                        <a:spcAft>
                          <a:spcPts val="0"/>
                        </a:spcAft>
                      </a:pPr>
                      <a:r>
                        <a:rPr lang="mn-MN" sz="1600">
                          <a:solidFill>
                            <a:srgbClr val="000000"/>
                          </a:solidFill>
                          <a:latin typeface="Arial"/>
                          <a:ea typeface="Times New Roman"/>
                          <a:cs typeface="Times New Roman"/>
                        </a:rPr>
                        <a:t>5 158 924</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600">
                          <a:solidFill>
                            <a:srgbClr val="000000"/>
                          </a:solidFill>
                          <a:latin typeface="Arial"/>
                          <a:ea typeface="Times New Roman"/>
                          <a:cs typeface="Times New Roman"/>
                        </a:rPr>
                        <a:t>19%</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mn-MN" sz="1600">
                          <a:solidFill>
                            <a:srgbClr val="000000"/>
                          </a:solidFill>
                          <a:latin typeface="Arial"/>
                          <a:ea typeface="Times New Roman"/>
                          <a:cs typeface="Times New Roman"/>
                        </a:rPr>
                        <a:t>8 254 826</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mn-MN" sz="1600">
                          <a:solidFill>
                            <a:srgbClr val="000000"/>
                          </a:solidFill>
                          <a:latin typeface="Arial"/>
                          <a:ea typeface="Times New Roman"/>
                          <a:cs typeface="Times New Roman"/>
                        </a:rPr>
                        <a:t>26%</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a:solidFill>
                            <a:srgbClr val="000000"/>
                          </a:solidFill>
                          <a:latin typeface="Arial"/>
                          <a:ea typeface="Times New Roman"/>
                          <a:cs typeface="Times New Roman"/>
                        </a:rPr>
                        <a:t>3 095 902</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600">
                          <a:latin typeface="Calibri"/>
                          <a:ea typeface="Calibri"/>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764232">
                <a:tc>
                  <a:txBody>
                    <a:bodyPr/>
                    <a:lstStyle/>
                    <a:p>
                      <a:pPr algn="ctr">
                        <a:lnSpc>
                          <a:spcPct val="115000"/>
                        </a:lnSpc>
                        <a:spcAft>
                          <a:spcPts val="0"/>
                        </a:spcAft>
                      </a:pPr>
                      <a:r>
                        <a:rPr lang="mn-MN" sz="1600" b="1">
                          <a:solidFill>
                            <a:srgbClr val="000000"/>
                          </a:solidFill>
                          <a:latin typeface="Arial"/>
                          <a:ea typeface="Times New Roman"/>
                          <a:cs typeface="Times New Roman"/>
                        </a:rPr>
                        <a:t>Орлого үл оруулах н</a:t>
                      </a:r>
                      <a:r>
                        <a:rPr lang="en-US" sz="1600" b="1">
                          <a:solidFill>
                            <a:srgbClr val="000000"/>
                          </a:solidFill>
                          <a:latin typeface="Arial"/>
                          <a:ea typeface="Times New Roman"/>
                          <a:cs typeface="Times New Roman"/>
                        </a:rPr>
                        <a:t>ийт актив</a:t>
                      </a:r>
                      <a:endParaRPr lang="en-US" sz="1600">
                        <a:latin typeface="Calibri"/>
                        <a:ea typeface="Calibri"/>
                        <a:cs typeface="Times New Roman"/>
                      </a:endParaRPr>
                    </a:p>
                  </a:txBody>
                  <a:tcPr marL="61833" marR="618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B050"/>
                    </a:solidFill>
                  </a:tcPr>
                </a:tc>
                <a:tc>
                  <a:txBody>
                    <a:bodyPr/>
                    <a:lstStyle/>
                    <a:p>
                      <a:pPr algn="ctr">
                        <a:lnSpc>
                          <a:spcPct val="115000"/>
                        </a:lnSpc>
                        <a:spcAft>
                          <a:spcPts val="0"/>
                        </a:spcAft>
                      </a:pPr>
                      <a:r>
                        <a:rPr lang="mn-MN" sz="1600">
                          <a:solidFill>
                            <a:srgbClr val="000000"/>
                          </a:solidFill>
                          <a:latin typeface="Arial"/>
                          <a:ea typeface="Times New Roman"/>
                          <a:cs typeface="Times New Roman"/>
                        </a:rPr>
                        <a:t>27 215 747</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B050"/>
                    </a:solidFill>
                  </a:tcPr>
                </a:tc>
                <a:tc>
                  <a:txBody>
                    <a:bodyPr/>
                    <a:lstStyle/>
                    <a:p>
                      <a:pPr algn="ctr">
                        <a:lnSpc>
                          <a:spcPct val="115000"/>
                        </a:lnSpc>
                        <a:spcAft>
                          <a:spcPts val="0"/>
                        </a:spcAft>
                      </a:pPr>
                      <a:r>
                        <a:rPr lang="mn-MN" sz="1600" b="1">
                          <a:solidFill>
                            <a:srgbClr val="000000"/>
                          </a:solidFill>
                          <a:latin typeface="Arial"/>
                          <a:ea typeface="Times New Roman"/>
                          <a:cs typeface="Times New Roman"/>
                        </a:rPr>
                        <a:t>100%</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B050"/>
                    </a:solidFill>
                  </a:tcPr>
                </a:tc>
                <a:tc>
                  <a:txBody>
                    <a:bodyPr/>
                    <a:lstStyle/>
                    <a:p>
                      <a:pPr algn="ctr">
                        <a:lnSpc>
                          <a:spcPct val="115000"/>
                        </a:lnSpc>
                        <a:spcAft>
                          <a:spcPts val="0"/>
                        </a:spcAft>
                      </a:pPr>
                      <a:r>
                        <a:rPr lang="mn-MN" sz="1600">
                          <a:latin typeface="Arial"/>
                          <a:ea typeface="Times New Roman"/>
                          <a:cs typeface="Times New Roman"/>
                        </a:rPr>
                        <a:t>35 129 639</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B050"/>
                    </a:solidFill>
                  </a:tcPr>
                </a:tc>
                <a:tc>
                  <a:txBody>
                    <a:bodyPr/>
                    <a:lstStyle/>
                    <a:p>
                      <a:pPr algn="ctr">
                        <a:lnSpc>
                          <a:spcPct val="115000"/>
                        </a:lnSpc>
                        <a:spcAft>
                          <a:spcPts val="0"/>
                        </a:spcAft>
                      </a:pPr>
                      <a:r>
                        <a:rPr lang="mn-MN" sz="1600" b="1">
                          <a:solidFill>
                            <a:srgbClr val="000000"/>
                          </a:solidFill>
                          <a:latin typeface="Arial"/>
                          <a:ea typeface="Times New Roman"/>
                          <a:cs typeface="Times New Roman"/>
                        </a:rPr>
                        <a:t>100%</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B050"/>
                    </a:solidFill>
                  </a:tcPr>
                </a:tc>
                <a:tc>
                  <a:txBody>
                    <a:bodyPr/>
                    <a:lstStyle/>
                    <a:p>
                      <a:pPr algn="ctr">
                        <a:lnSpc>
                          <a:spcPct val="115000"/>
                        </a:lnSpc>
                        <a:spcAft>
                          <a:spcPts val="0"/>
                        </a:spcAft>
                      </a:pPr>
                      <a:r>
                        <a:rPr lang="en-US" sz="1600" b="1">
                          <a:solidFill>
                            <a:srgbClr val="000000"/>
                          </a:solidFill>
                          <a:latin typeface="Arial"/>
                          <a:ea typeface="Times New Roman"/>
                          <a:cs typeface="Times New Roman"/>
                        </a:rPr>
                        <a:t>7 913 892</a:t>
                      </a:r>
                      <a:endParaRPr lang="en-US" sz="1600">
                        <a:latin typeface="Calibri"/>
                        <a:ea typeface="Calibri"/>
                        <a:cs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B050"/>
                    </a:solidFill>
                  </a:tcPr>
                </a:tc>
                <a:tc>
                  <a:txBody>
                    <a:bodyPr/>
                    <a:lstStyle/>
                    <a:p>
                      <a:pPr>
                        <a:lnSpc>
                          <a:spcPct val="115000"/>
                        </a:lnSpc>
                        <a:spcAft>
                          <a:spcPts val="1000"/>
                        </a:spcAft>
                      </a:pPr>
                      <a:r>
                        <a:rPr lang="en-US" sz="1600">
                          <a:latin typeface="Calibri"/>
                          <a:ea typeface="Calibri"/>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265046">
                <a:tc>
                  <a:txBody>
                    <a:bodyPr/>
                    <a:lstStyle/>
                    <a:p>
                      <a:pPr>
                        <a:lnSpc>
                          <a:spcPct val="115000"/>
                        </a:lnSpc>
                      </a:pPr>
                      <a:endParaRPr lang="en-US" sz="1600">
                        <a:latin typeface="Calibri"/>
                        <a:ea typeface="Times New Roman"/>
                      </a:endParaRPr>
                    </a:p>
                  </a:txBody>
                  <a:tcPr marL="61833" marR="618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B050"/>
                    </a:solidFill>
                  </a:tcPr>
                </a:tc>
                <a:tc>
                  <a:txBody>
                    <a:bodyPr/>
                    <a:lstStyle/>
                    <a:p>
                      <a:pPr>
                        <a:lnSpc>
                          <a:spcPct val="115000"/>
                        </a:lnSpc>
                      </a:pPr>
                      <a:endParaRPr lang="en-US" sz="1600">
                        <a:latin typeface="Calibri"/>
                        <a:ea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B050"/>
                    </a:solidFill>
                  </a:tcPr>
                </a:tc>
                <a:tc>
                  <a:txBody>
                    <a:bodyPr/>
                    <a:lstStyle/>
                    <a:p>
                      <a:pPr>
                        <a:lnSpc>
                          <a:spcPct val="115000"/>
                        </a:lnSpc>
                      </a:pPr>
                      <a:endParaRPr lang="en-US" sz="1600">
                        <a:latin typeface="Calibri"/>
                        <a:ea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B050"/>
                    </a:solidFill>
                  </a:tcPr>
                </a:tc>
                <a:tc>
                  <a:txBody>
                    <a:bodyPr/>
                    <a:lstStyle/>
                    <a:p>
                      <a:pPr>
                        <a:lnSpc>
                          <a:spcPct val="115000"/>
                        </a:lnSpc>
                      </a:pPr>
                      <a:endParaRPr lang="en-US" sz="1600">
                        <a:latin typeface="Calibri"/>
                        <a:ea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B050"/>
                    </a:solidFill>
                  </a:tcPr>
                </a:tc>
                <a:tc>
                  <a:txBody>
                    <a:bodyPr/>
                    <a:lstStyle/>
                    <a:p>
                      <a:pPr>
                        <a:lnSpc>
                          <a:spcPct val="115000"/>
                        </a:lnSpc>
                      </a:pPr>
                      <a:endParaRPr lang="en-US" sz="1600">
                        <a:latin typeface="Calibri"/>
                        <a:ea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B050"/>
                    </a:solidFill>
                  </a:tcPr>
                </a:tc>
                <a:tc>
                  <a:txBody>
                    <a:bodyPr/>
                    <a:lstStyle/>
                    <a:p>
                      <a:pPr>
                        <a:lnSpc>
                          <a:spcPct val="115000"/>
                        </a:lnSpc>
                      </a:pPr>
                      <a:endParaRPr lang="en-US" sz="1600">
                        <a:latin typeface="Calibri"/>
                        <a:ea typeface="Times New Roman"/>
                      </a:endParaRPr>
                    </a:p>
                  </a:txBody>
                  <a:tcPr marL="61833" marR="61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B050"/>
                    </a:solidFill>
                  </a:tcPr>
                </a:tc>
                <a:tc>
                  <a:txBody>
                    <a:bodyPr/>
                    <a:lstStyle/>
                    <a:p>
                      <a:pPr>
                        <a:lnSpc>
                          <a:spcPct val="115000"/>
                        </a:lnSpc>
                        <a:spcAft>
                          <a:spcPts val="1000"/>
                        </a:spcAft>
                      </a:pPr>
                      <a:r>
                        <a:rPr lang="en-US" sz="1600" dirty="0">
                          <a:latin typeface="Calibri"/>
                          <a:ea typeface="Calibri"/>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bl>
          </a:graphicData>
        </a:graphic>
      </p:graphicFrame>
      <p:pic>
        <p:nvPicPr>
          <p:cNvPr id="6" name="Picture 5" descr="C:\Documents and Settings\Administrator\Desktop\logo_mongolian.png"/>
          <p:cNvPicPr>
            <a:picLocks noChangeAspect="1" noChangeArrowheads="1"/>
          </p:cNvPicPr>
          <p:nvPr/>
        </p:nvPicPr>
        <p:blipFill>
          <a:blip r:embed="rId2" cstate="print"/>
          <a:srcRect/>
          <a:stretch>
            <a:fillRect/>
          </a:stretch>
        </p:blipFill>
        <p:spPr bwMode="auto">
          <a:xfrm>
            <a:off x="285720" y="285728"/>
            <a:ext cx="2357454" cy="595312"/>
          </a:xfrm>
          <a:prstGeom prst="rect">
            <a:avLst/>
          </a:prstGeom>
          <a:noFill/>
        </p:spPr>
      </p:pic>
    </p:spTree>
  </p:cSld>
  <p:clrMapOvr>
    <a:masterClrMapping/>
  </p:clrMapOvr>
  <p:transition>
    <p:split orient="vert"/>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a:xfrm>
            <a:off x="357158" y="928670"/>
            <a:ext cx="8072494" cy="5143536"/>
          </a:xfrm>
        </p:spPr>
        <p:txBody>
          <a:bodyPr/>
          <a:lstStyle/>
          <a:p>
            <a:pPr algn="just">
              <a:buNone/>
            </a:pPr>
            <a:r>
              <a:rPr lang="mn-MN" sz="2000" b="1" dirty="0" smtClean="0">
                <a:latin typeface="Arial" pitchFamily="34" charset="0"/>
                <a:cs typeface="Arial" pitchFamily="34" charset="0"/>
              </a:rPr>
              <a:t>		Дүгнэлт:</a:t>
            </a:r>
            <a:r>
              <a:rPr lang="mn-MN" sz="2000" dirty="0" smtClean="0">
                <a:latin typeface="Arial" pitchFamily="34" charset="0"/>
                <a:cs typeface="Arial" pitchFamily="34" charset="0"/>
              </a:rPr>
              <a:t> Мөнгөн хөрөнгө нь банкны орлого үл оруулах актив боловч банкны хөрвөх чадварыг хангахад чухал үүрэг гүйцэтгэдэг. Мөнгөн хөрөнгийн өсөлт нь нийт орлого үл олох активын өсөлтөөс их байна. Энэ үзүүлэлт өссөн нь банкны барьж буй бодлоготой холбоотой боловч байх ёстой хэмжээнээс их өсвөл хөрвөх чадвар муудна. Тиймээс зохист харьцааг барьж байх ёстой. Капитрон банкны хувьд орлого үл оруулах активт бэлэн мөнгө хамгийн их хувийг буюу 2012 онд 49%-г эзэлж байна. Суурь оноосоо 3 дахин өссөн үзүүлэлттэй байна. Энэ нь МБ-с гаргасан дүрмийн сангийн өөрчлөлттэй холбоотой болов уу. Мөн б</a:t>
            </a:r>
            <a:r>
              <a:rPr lang="en-US" sz="2000" dirty="0" err="1" smtClean="0">
                <a:latin typeface="Arial" pitchFamily="34" charset="0"/>
                <a:cs typeface="Arial" pitchFamily="34" charset="0"/>
              </a:rPr>
              <a:t>усад</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банк</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санхүүгийн</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байгууллага</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дахь</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харилцах</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хадгаламж</a:t>
            </a:r>
            <a:r>
              <a:rPr lang="mn-MN" sz="2000" dirty="0" smtClean="0">
                <a:latin typeface="Arial" pitchFamily="34" charset="0"/>
                <a:cs typeface="Arial" pitchFamily="34" charset="0"/>
              </a:rPr>
              <a:t>аа багасгасан үзүүлэлт харагдаж байна. Өмчлөх бусад хөрөнгийн бууралт нь банкны хувьд эерэг үзүүлэлт бөгөөд энэ хөрөнгөөр орлого олох активт байршуулан ашиг олж байгаа хэрэг юм. Энэ үзүүлэлт Капитрон банкны хувьд тайлант онд 495 435 саяд  хүрч 2,8 дахин буурсан эерэг үзүүлэлттэй байна.</a:t>
            </a:r>
            <a:endParaRPr lang="en-US" sz="2000" dirty="0" smtClean="0">
              <a:latin typeface="Arial" pitchFamily="34" charset="0"/>
              <a:cs typeface="Arial" pitchFamily="34" charset="0"/>
            </a:endParaRPr>
          </a:p>
          <a:p>
            <a:pPr algn="just"/>
            <a:endParaRPr lang="en-US" sz="2000" dirty="0">
              <a:latin typeface="Arial" pitchFamily="34" charset="0"/>
              <a:cs typeface="Arial" pitchFamily="34" charset="0"/>
            </a:endParaRPr>
          </a:p>
        </p:txBody>
      </p:sp>
      <p:sp>
        <p:nvSpPr>
          <p:cNvPr id="2" name="Date Placeholder 1"/>
          <p:cNvSpPr>
            <a:spLocks noGrp="1"/>
          </p:cNvSpPr>
          <p:nvPr>
            <p:ph type="dt" sz="quarter" idx="12"/>
          </p:nvPr>
        </p:nvSpPr>
        <p:spPr/>
        <p:txBody>
          <a:bodyPr/>
          <a:lstStyle/>
          <a:p>
            <a:fld id="{3335E4A4-ACAE-47F3-975F-F615BE00C741}"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357166"/>
            <a:ext cx="2357454" cy="595312"/>
          </a:xfrm>
          <a:prstGeom prst="rect">
            <a:avLst/>
          </a:prstGeom>
          <a:noFill/>
        </p:spPr>
      </p:pic>
    </p:spTree>
  </p:cSld>
  <p:clrMapOvr>
    <a:masterClrMapping/>
  </p:clrMapOvr>
  <p:transition>
    <p:pull dir="rd"/>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785794"/>
            <a:ext cx="7772400" cy="4983181"/>
          </a:xfrm>
        </p:spPr>
        <p:txBody>
          <a:bodyPr/>
          <a:lstStyle/>
          <a:p>
            <a:pPr lvl="1" algn="ctr"/>
            <a:r>
              <a:rPr lang="en-US" sz="2200" b="1" i="1" dirty="0" smtClean="0">
                <a:latin typeface="Arial" pitchFamily="34" charset="0"/>
                <a:cs typeface="Arial" pitchFamily="34" charset="0"/>
              </a:rPr>
              <a:t>                       </a:t>
            </a:r>
            <a:br>
              <a:rPr lang="en-US" sz="2200" b="1" i="1" dirty="0" smtClean="0">
                <a:latin typeface="Arial" pitchFamily="34" charset="0"/>
                <a:cs typeface="Arial" pitchFamily="34" charset="0"/>
              </a:rPr>
            </a:br>
            <a:r>
              <a:rPr lang="en-US" sz="2200" b="1" i="1" dirty="0" smtClean="0">
                <a:latin typeface="Arial" pitchFamily="34" charset="0"/>
                <a:cs typeface="Arial" pitchFamily="34" charset="0"/>
              </a:rPr>
              <a:t> </a:t>
            </a:r>
            <a:r>
              <a:rPr lang="mn-MN" sz="2200" b="1" i="1" dirty="0" smtClean="0">
                <a:latin typeface="Arial" pitchFamily="34" charset="0"/>
                <a:cs typeface="Arial" pitchFamily="34" charset="0"/>
              </a:rPr>
              <a:t>Капитрон банкны активын </a:t>
            </a:r>
            <a:r>
              <a:rPr lang="en-US" sz="2200" b="1" i="1" dirty="0" smtClean="0">
                <a:latin typeface="Arial" pitchFamily="34" charset="0"/>
                <a:cs typeface="Arial" pitchFamily="34" charset="0"/>
              </a:rPr>
              <a:t>                            </a:t>
            </a:r>
            <a:r>
              <a:rPr lang="mn-MN" sz="2200" b="1" i="1" dirty="0" smtClean="0">
                <a:latin typeface="Arial" pitchFamily="34" charset="0"/>
                <a:cs typeface="Arial" pitchFamily="34" charset="0"/>
              </a:rPr>
              <a:t>ашиглалтын үр өгөөжийн үнэлгээ</a:t>
            </a:r>
            <a:r>
              <a:rPr lang="en-US" sz="2400" dirty="0" smtClean="0"/>
              <a:t/>
            </a:r>
            <a:br>
              <a:rPr lang="en-US" sz="2400" dirty="0" smtClean="0"/>
            </a:br>
            <a:endParaRPr lang="en-US" dirty="0"/>
          </a:p>
        </p:txBody>
      </p:sp>
      <p:sp>
        <p:nvSpPr>
          <p:cNvPr id="3" name="Content Placeholder 2"/>
          <p:cNvSpPr>
            <a:spLocks noGrp="1"/>
          </p:cNvSpPr>
          <p:nvPr>
            <p:ph type="body" idx="1"/>
          </p:nvPr>
        </p:nvSpPr>
        <p:spPr/>
        <p:txBody>
          <a:bodyPr/>
          <a:lstStyle/>
          <a:p>
            <a:endParaRPr lang="en-US" dirty="0" smtClean="0"/>
          </a:p>
          <a:p>
            <a:endParaRPr lang="en-US" dirty="0" smtClean="0"/>
          </a:p>
          <a:p>
            <a:pPr>
              <a:buNone/>
            </a:pPr>
            <a:endParaRPr lang="en-US" dirty="0" smtClean="0"/>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36866"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000100" y="2214554"/>
            <a:ext cx="6643734" cy="1357322"/>
          </a:xfrm>
          <a:prstGeom prst="rect">
            <a:avLst/>
          </a:prstGeom>
          <a:noFill/>
        </p:spPr>
      </p:pic>
      <p:pic>
        <p:nvPicPr>
          <p:cNvPr id="36865"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928662" y="3857628"/>
            <a:ext cx="6858048" cy="1295405"/>
          </a:xfrm>
          <a:prstGeom prst="rect">
            <a:avLst/>
          </a:prstGeom>
          <a:noFill/>
        </p:spPr>
      </p:pic>
      <p:sp>
        <p:nvSpPr>
          <p:cNvPr id="36867"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6868" name="Rectangle 4"/>
          <p:cNvSpPr>
            <a:spLocks noChangeArrowheads="1"/>
          </p:cNvSpPr>
          <p:nvPr/>
        </p:nvSpPr>
        <p:spPr bwMode="auto">
          <a:xfrm>
            <a:off x="4786314" y="1643050"/>
            <a:ext cx="6286512"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36869" name="Rectangle 5"/>
          <p:cNvSpPr>
            <a:spLocks noChangeArrowheads="1"/>
          </p:cNvSpPr>
          <p:nvPr/>
        </p:nvSpPr>
        <p:spPr bwMode="auto">
          <a:xfrm>
            <a:off x="0" y="20764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pic>
        <p:nvPicPr>
          <p:cNvPr id="11" name="Picture 10" descr="C:\Documents and Settings\Administrator\Desktop\logo_mongolian.png"/>
          <p:cNvPicPr>
            <a:picLocks noChangeAspect="1" noChangeArrowheads="1"/>
          </p:cNvPicPr>
          <p:nvPr/>
        </p:nvPicPr>
        <p:blipFill>
          <a:blip r:embed="rId4" cstate="print"/>
          <a:srcRect/>
          <a:stretch>
            <a:fillRect/>
          </a:stretch>
        </p:blipFill>
        <p:spPr bwMode="auto">
          <a:xfrm>
            <a:off x="500034" y="571480"/>
            <a:ext cx="2357454" cy="595312"/>
          </a:xfrm>
          <a:prstGeom prst="rect">
            <a:avLst/>
          </a:prstGeom>
          <a:noFill/>
        </p:spPr>
      </p:pic>
    </p:spTree>
  </p:cSld>
  <p:clrMapOvr>
    <a:masterClrMapping/>
  </p:clrMapOvr>
  <p:transition>
    <p:wipe dir="u"/>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a:xfrm>
            <a:off x="722313" y="1857365"/>
            <a:ext cx="7564463" cy="1714511"/>
          </a:xfrm>
        </p:spPr>
        <p:txBody>
          <a:bodyPr/>
          <a:lstStyle/>
          <a:p>
            <a:pPr algn="just"/>
            <a:r>
              <a:rPr lang="mn-MN" sz="2200" b="1" dirty="0" smtClean="0">
                <a:latin typeface="Arial" pitchFamily="34" charset="0"/>
                <a:cs typeface="Arial" pitchFamily="34" charset="0"/>
              </a:rPr>
              <a:t>Дүгнэлт:</a:t>
            </a:r>
            <a:r>
              <a:rPr lang="mn-MN" sz="2200" dirty="0" smtClean="0">
                <a:latin typeface="Arial" pitchFamily="34" charset="0"/>
                <a:cs typeface="Arial" pitchFamily="34" charset="0"/>
              </a:rPr>
              <a:t> Энэ коэффциент нь өндөр байх тусам банкны ашигт ажиллагаанд сайнаар нөлөөлдөг. Капитрон банкны хувьд тайлант онд энэхүү үзүүлэлт нь багассан байгаа нь муу  үзүүлэлт юм</a:t>
            </a:r>
            <a:r>
              <a:rPr lang="mn-MN" dirty="0" smtClean="0"/>
              <a:t>. </a:t>
            </a:r>
            <a:endParaRPr lang="en-US" dirty="0" smtClean="0"/>
          </a:p>
          <a:p>
            <a:endParaRPr lang="en-US" dirty="0"/>
          </a:p>
        </p:txBody>
      </p:sp>
      <p:sp>
        <p:nvSpPr>
          <p:cNvPr id="4" name="Date Placeholder 3"/>
          <p:cNvSpPr>
            <a:spLocks noGrp="1"/>
          </p:cNvSpPr>
          <p:nvPr>
            <p:ph type="dt" sz="quarter" idx="12"/>
          </p:nvPr>
        </p:nvSpPr>
        <p:spPr/>
        <p:txBody>
          <a:bodyPr/>
          <a:lstStyle/>
          <a:p>
            <a:fld id="{C5AC0CAC-EA71-4D72-9F3B-CA1FC1F251D8}"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pull dir="u"/>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2357430"/>
            <a:ext cx="7772400" cy="3411545"/>
          </a:xfrm>
        </p:spPr>
        <p:txBody>
          <a:bodyPr/>
          <a:lstStyle/>
          <a:p>
            <a:endParaRPr lang="en-US" dirty="0"/>
          </a:p>
        </p:txBody>
      </p:sp>
      <p:sp>
        <p:nvSpPr>
          <p:cNvPr id="3" name="Text Placeholder 2"/>
          <p:cNvSpPr>
            <a:spLocks noGrp="1"/>
          </p:cNvSpPr>
          <p:nvPr>
            <p:ph type="body" idx="1"/>
          </p:nvPr>
        </p:nvSpPr>
        <p:spPr>
          <a:xfrm>
            <a:off x="642911" y="1214423"/>
            <a:ext cx="7786742" cy="1357321"/>
          </a:xfrm>
        </p:spPr>
        <p:txBody>
          <a:bodyPr/>
          <a:lstStyle/>
          <a:p>
            <a:pPr algn="just"/>
            <a:r>
              <a:rPr lang="mn-MN" dirty="0" smtClean="0">
                <a:latin typeface="Arial" pitchFamily="34" charset="0"/>
                <a:cs typeface="Arial" pitchFamily="34" charset="0"/>
              </a:rPr>
              <a:t>Татан төвлөрүүлсэн хөрөнгийг хэр ашигтай байршуулж буйг харах үүднээс депозит ашиглалтын коэффциентийг тооцдог. Энэхүү үзүүлэлтийг авч үзвэл:</a:t>
            </a:r>
            <a:endParaRPr lang="en-US" dirty="0" smtClean="0">
              <a:latin typeface="Arial" pitchFamily="34" charset="0"/>
              <a:cs typeface="Arial" pitchFamily="34" charset="0"/>
            </a:endParaRPr>
          </a:p>
          <a:p>
            <a:pPr algn="just"/>
            <a:endParaRPr lang="en-US" dirty="0">
              <a:latin typeface="Arial" pitchFamily="34" charset="0"/>
              <a:cs typeface="Arial" pitchFamily="34" charset="0"/>
            </a:endParaRPr>
          </a:p>
        </p:txBody>
      </p:sp>
      <p:sp>
        <p:nvSpPr>
          <p:cNvPr id="4" name="Date Placeholder 3"/>
          <p:cNvSpPr>
            <a:spLocks noGrp="1"/>
          </p:cNvSpPr>
          <p:nvPr>
            <p:ph type="dt" sz="quarter" idx="12"/>
          </p:nvPr>
        </p:nvSpPr>
        <p:spPr/>
        <p:txBody>
          <a:bodyPr/>
          <a:lstStyle/>
          <a:p>
            <a:fld id="{C5AC0CAC-EA71-4D72-9F3B-CA1FC1F251D8}"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
        <p:nvSpPr>
          <p:cNvPr id="3891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38913"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071538" y="2500306"/>
            <a:ext cx="6286544" cy="1143008"/>
          </a:xfrm>
          <a:prstGeom prst="rect">
            <a:avLst/>
          </a:prstGeom>
          <a:noFill/>
        </p:spPr>
      </p:pic>
      <p:sp>
        <p:nvSpPr>
          <p:cNvPr id="38915" name="Rectangle 3"/>
          <p:cNvSpPr>
            <a:spLocks noChangeArrowheads="1"/>
          </p:cNvSpPr>
          <p:nvPr/>
        </p:nvSpPr>
        <p:spPr bwMode="auto">
          <a:xfrm>
            <a:off x="0" y="8667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3891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38916"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071538" y="3929066"/>
            <a:ext cx="6357982" cy="1214446"/>
          </a:xfrm>
          <a:prstGeom prst="rect">
            <a:avLst/>
          </a:prstGeom>
          <a:noFill/>
        </p:spPr>
      </p:pic>
      <p:sp>
        <p:nvSpPr>
          <p:cNvPr id="38918" name="Rectangle 6"/>
          <p:cNvSpPr>
            <a:spLocks noChangeArrowheads="1"/>
          </p:cNvSpPr>
          <p:nvPr/>
        </p:nvSpPr>
        <p:spPr bwMode="auto">
          <a:xfrm>
            <a:off x="0" y="8667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Tree>
  </p:cSld>
  <p:clrMapOvr>
    <a:masterClrMapping/>
  </p:clrMapOvr>
  <p:transition>
    <p:cut/>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571472" y="857232"/>
            <a:ext cx="7929618" cy="5086368"/>
          </a:xfrm>
        </p:spPr>
        <p:txBody>
          <a:bodyPr/>
          <a:lstStyle/>
          <a:p>
            <a:pPr algn="just">
              <a:buNone/>
            </a:pPr>
            <a:r>
              <a:rPr lang="en-US" sz="2000" b="1" dirty="0" smtClean="0">
                <a:latin typeface="Arial" pitchFamily="34" charset="0"/>
                <a:cs typeface="Arial" pitchFamily="34" charset="0"/>
              </a:rPr>
              <a:t>     </a:t>
            </a:r>
          </a:p>
          <a:p>
            <a:pPr algn="just">
              <a:buNone/>
            </a:pPr>
            <a:endParaRPr lang="en-US" sz="2000" b="1" dirty="0" smtClean="0">
              <a:latin typeface="Arial" pitchFamily="34" charset="0"/>
              <a:cs typeface="Arial" pitchFamily="34" charset="0"/>
            </a:endParaRPr>
          </a:p>
          <a:p>
            <a:pPr algn="just">
              <a:buNone/>
            </a:pPr>
            <a:r>
              <a:rPr lang="en-US" sz="2000" b="1" dirty="0" smtClean="0">
                <a:latin typeface="Arial" pitchFamily="34" charset="0"/>
                <a:cs typeface="Arial" pitchFamily="34" charset="0"/>
              </a:rPr>
              <a:t>		 </a:t>
            </a:r>
            <a:r>
              <a:rPr lang="mn-MN" sz="2000" b="1" dirty="0" smtClean="0">
                <a:latin typeface="Arial" pitchFamily="34" charset="0"/>
                <a:cs typeface="Arial" pitchFamily="34" charset="0"/>
              </a:rPr>
              <a:t>Дүгнэлт:</a:t>
            </a:r>
            <a:r>
              <a:rPr lang="mn-MN" sz="2000" dirty="0" smtClean="0">
                <a:latin typeface="Arial" pitchFamily="34" charset="0"/>
                <a:cs typeface="Arial" pitchFamily="34" charset="0"/>
              </a:rPr>
              <a:t> Тус банк суурь онд нийт татан төвлөрүүлсэн хөрөнгийн 85%-г орлого оруулдаг активт байршуулж байсан бол  тайлант онд энэ үзүүлэлт 79% болж өссөн байна.</a:t>
            </a:r>
            <a:endParaRPr lang="en-US" sz="2000" dirty="0" smtClean="0">
              <a:latin typeface="Arial" pitchFamily="34" charset="0"/>
              <a:cs typeface="Arial" pitchFamily="34" charset="0"/>
            </a:endParaRPr>
          </a:p>
          <a:p>
            <a:pPr>
              <a:buNone/>
            </a:pPr>
            <a:endParaRPr lang="en-US" dirty="0" smtClean="0"/>
          </a:p>
          <a:p>
            <a:pPr>
              <a:buNone/>
            </a:pPr>
            <a:endParaRPr lang="en-US" dirty="0" smtClean="0"/>
          </a:p>
          <a:p>
            <a:pPr>
              <a:buNone/>
            </a:pPr>
            <a:endParaRPr lang="en-US" dirty="0"/>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sp>
        <p:nvSpPr>
          <p:cNvPr id="4096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40961"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214414" y="2857496"/>
            <a:ext cx="5929354" cy="928694"/>
          </a:xfrm>
          <a:prstGeom prst="rect">
            <a:avLst/>
          </a:prstGeom>
          <a:noFill/>
        </p:spPr>
      </p:pic>
      <p:sp>
        <p:nvSpPr>
          <p:cNvPr id="40963" name="Rectangle 3"/>
          <p:cNvSpPr>
            <a:spLocks noChangeArrowheads="1"/>
          </p:cNvSpPr>
          <p:nvPr/>
        </p:nvSpPr>
        <p:spPr bwMode="auto">
          <a:xfrm>
            <a:off x="0" y="8667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40965"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40964"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214414" y="4286256"/>
            <a:ext cx="6000792" cy="928694"/>
          </a:xfrm>
          <a:prstGeom prst="rect">
            <a:avLst/>
          </a:prstGeom>
          <a:noFill/>
        </p:spPr>
      </p:pic>
      <p:sp>
        <p:nvSpPr>
          <p:cNvPr id="40966" name="Rectangle 6"/>
          <p:cNvSpPr>
            <a:spLocks noChangeArrowheads="1"/>
          </p:cNvSpPr>
          <p:nvPr/>
        </p:nvSpPr>
        <p:spPr bwMode="auto">
          <a:xfrm>
            <a:off x="0" y="8667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pic>
        <p:nvPicPr>
          <p:cNvPr id="11" name="Picture 10" descr="C:\Documents and Settings\Administrator\Desktop\logo_mongolian.png"/>
          <p:cNvPicPr>
            <a:picLocks noChangeAspect="1" noChangeArrowheads="1"/>
          </p:cNvPicPr>
          <p:nvPr/>
        </p:nvPicPr>
        <p:blipFill>
          <a:blip r:embed="rId4" cstate="print"/>
          <a:srcRect/>
          <a:stretch>
            <a:fillRect/>
          </a:stretch>
        </p:blipFill>
        <p:spPr bwMode="auto">
          <a:xfrm>
            <a:off x="500034" y="571480"/>
            <a:ext cx="2357454" cy="595312"/>
          </a:xfrm>
          <a:prstGeom prst="rect">
            <a:avLst/>
          </a:prstGeom>
          <a:noFill/>
        </p:spPr>
      </p:pic>
    </p:spTree>
  </p:cSld>
  <p:clrMapOvr>
    <a:masterClrMapping/>
  </p:clrMapOvr>
  <p:transition>
    <p:wedg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57225" y="1752600"/>
            <a:ext cx="7215238" cy="4191000"/>
          </a:xfrm>
        </p:spPr>
        <p:txBody>
          <a:bodyPr/>
          <a:lstStyle/>
          <a:p>
            <a:pPr algn="just"/>
            <a:r>
              <a:rPr lang="mn-MN" b="1" dirty="0" smtClean="0">
                <a:latin typeface="Arial" pitchFamily="34" charset="0"/>
                <a:cs typeface="Arial" pitchFamily="34" charset="0"/>
              </a:rPr>
              <a:t>Дүгнэлт:</a:t>
            </a:r>
            <a:r>
              <a:rPr lang="mn-MN" dirty="0" smtClean="0">
                <a:latin typeface="Arial" pitchFamily="34" charset="0"/>
                <a:cs typeface="Arial" pitchFamily="34" charset="0"/>
              </a:rPr>
              <a:t> Зээлээр тооцсон коэффциентийг зах зээл өндөр хөгжсөн орнуудад 0,75-с бага байх нь тохиромжтой гэж үздэг байна. Үүнээс өндөр бол зээл нь эрсдэл ихтэй учир үр ашиг буурахад хүрч болзошгүй байдаг байна. Тус банкны хувьд энэхүү коэффциент нь тайлант онд 0,62 буюу 0,75-с бага байгаа нь зохистой хэмжээнд байгааг харуулж байна.</a:t>
            </a:r>
            <a:endParaRPr lang="en-US" dirty="0" smtClean="0">
              <a:latin typeface="Arial" pitchFamily="34" charset="0"/>
              <a:cs typeface="Arial" pitchFamily="34" charset="0"/>
            </a:endParaRPr>
          </a:p>
          <a:p>
            <a:pPr algn="just"/>
            <a:endParaRPr lang="en-US" dirty="0"/>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2" cstate="print"/>
          <a:srcRect/>
          <a:stretch>
            <a:fillRect/>
          </a:stretch>
        </p:blipFill>
        <p:spPr bwMode="auto">
          <a:xfrm>
            <a:off x="500034" y="571480"/>
            <a:ext cx="2357454" cy="595312"/>
          </a:xfrm>
          <a:prstGeom prst="rect">
            <a:avLst/>
          </a:prstGeom>
          <a:noFill/>
        </p:spPr>
      </p:pic>
    </p:spTree>
  </p:cSld>
  <p:clrMapOvr>
    <a:masterClrMapping/>
  </p:clrMapOvr>
  <p:transition>
    <p:wipe dir="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838200"/>
            <a:ext cx="6324600" cy="447660"/>
          </a:xfrm>
        </p:spPr>
        <p:txBody>
          <a:bodyPr/>
          <a:lstStyle/>
          <a:p>
            <a:r>
              <a:rPr lang="mn-MN" sz="2200" dirty="0" smtClean="0">
                <a:latin typeface="Arial" pitchFamily="34" charset="0"/>
                <a:cs typeface="Arial" pitchFamily="34" charset="0"/>
              </a:rPr>
              <a:t>              Ашигласан материал</a:t>
            </a:r>
            <a:endParaRPr lang="en-US" sz="2200" dirty="0">
              <a:latin typeface="Arial" pitchFamily="34" charset="0"/>
              <a:cs typeface="Arial" pitchFamily="34" charset="0"/>
            </a:endParaRPr>
          </a:p>
        </p:txBody>
      </p:sp>
      <p:sp>
        <p:nvSpPr>
          <p:cNvPr id="3" name="Content Placeholder 2"/>
          <p:cNvSpPr>
            <a:spLocks noGrp="1"/>
          </p:cNvSpPr>
          <p:nvPr>
            <p:ph idx="1"/>
          </p:nvPr>
        </p:nvSpPr>
        <p:spPr>
          <a:xfrm>
            <a:off x="642910" y="1357298"/>
            <a:ext cx="7786742" cy="4586302"/>
          </a:xfrm>
          <a:solidFill>
            <a:srgbClr val="FFFFFF"/>
          </a:solidFill>
          <a:ln>
            <a:solidFill>
              <a:schemeClr val="bg1"/>
            </a:solidFill>
          </a:ln>
        </p:spPr>
        <p:txBody>
          <a:bodyPr/>
          <a:lstStyle/>
          <a:p>
            <a:pPr lvl="0" algn="just"/>
            <a:r>
              <a:rPr lang="mn-MN" sz="2000" dirty="0" smtClean="0">
                <a:latin typeface="Arial" pitchFamily="34" charset="0"/>
                <a:cs typeface="Arial" pitchFamily="34" charset="0"/>
              </a:rPr>
              <a:t>“Арилжааны банкны менежмент актив, пассивын ба тэдгээрийн хосолсон удирдлага” 2006 он Л.Оюун</a:t>
            </a:r>
            <a:endParaRPr lang="en-US" sz="2000" dirty="0" smtClean="0">
              <a:latin typeface="Arial" pitchFamily="34" charset="0"/>
              <a:cs typeface="Arial" pitchFamily="34" charset="0"/>
            </a:endParaRPr>
          </a:p>
          <a:p>
            <a:pPr lvl="0" algn="just"/>
            <a:r>
              <a:rPr lang="mn-MN" sz="2000" dirty="0" smtClean="0">
                <a:latin typeface="Arial" pitchFamily="34" charset="0"/>
                <a:cs typeface="Arial" pitchFamily="34" charset="0"/>
              </a:rPr>
              <a:t>“Санхүүгийн бүртгэл” 2000 он Н.Агваан</a:t>
            </a:r>
            <a:endParaRPr lang="en-US" sz="2000" dirty="0" smtClean="0">
              <a:latin typeface="Arial" pitchFamily="34" charset="0"/>
              <a:cs typeface="Arial" pitchFamily="34" charset="0"/>
            </a:endParaRPr>
          </a:p>
          <a:p>
            <a:pPr lvl="0" algn="just"/>
            <a:r>
              <a:rPr lang="mn-MN" sz="2000" dirty="0" smtClean="0">
                <a:latin typeface="Arial" pitchFamily="34" charset="0"/>
                <a:cs typeface="Arial" pitchFamily="34" charset="0"/>
              </a:rPr>
              <a:t>“Санхүүгийн шинжилгээ” 2001 Д.Моломжамц</a:t>
            </a:r>
            <a:endParaRPr lang="en-US" sz="2000" dirty="0" smtClean="0">
              <a:latin typeface="Arial" pitchFamily="34" charset="0"/>
              <a:cs typeface="Arial" pitchFamily="34" charset="0"/>
            </a:endParaRPr>
          </a:p>
          <a:p>
            <a:pPr algn="just"/>
            <a:r>
              <a:rPr lang="mn-MN" sz="2000" dirty="0" smtClean="0">
                <a:latin typeface="Arial" pitchFamily="34" charset="0"/>
                <a:cs typeface="Arial" pitchFamily="34" charset="0"/>
              </a:rPr>
              <a:t>Санхүү эдийн засгийн шинжилгээ” 2005 М.Алтангэрэл</a:t>
            </a:r>
            <a:endParaRPr lang="en-US" sz="2000" dirty="0" smtClean="0">
              <a:latin typeface="Arial" pitchFamily="34" charset="0"/>
              <a:cs typeface="Arial" pitchFamily="34" charset="0"/>
            </a:endParaRPr>
          </a:p>
          <a:p>
            <a:pPr lvl="0" algn="just"/>
            <a:r>
              <a:rPr lang="mn-MN" sz="2000" dirty="0" smtClean="0">
                <a:latin typeface="Arial" pitchFamily="34" charset="0"/>
                <a:cs typeface="Arial" pitchFamily="34" charset="0"/>
              </a:rPr>
              <a:t>“Санхүүгийн тайлангийн шинжилгээ” 1999 он Б.Сайнжаргал</a:t>
            </a:r>
            <a:endParaRPr lang="en-US" sz="2000" dirty="0" smtClean="0">
              <a:latin typeface="Arial" pitchFamily="34" charset="0"/>
              <a:cs typeface="Arial" pitchFamily="34" charset="0"/>
            </a:endParaRPr>
          </a:p>
          <a:p>
            <a:pPr lvl="0" algn="just"/>
            <a:r>
              <a:rPr lang="mn-MN" sz="2000" dirty="0" smtClean="0">
                <a:latin typeface="Arial" pitchFamily="34" charset="0"/>
                <a:cs typeface="Arial" pitchFamily="34" charset="0"/>
              </a:rPr>
              <a:t>“Банкны менежмент” Улаанбаатар 1999 он Питер С.Роуз</a:t>
            </a:r>
            <a:endParaRPr lang="en-US" sz="2000" dirty="0" smtClean="0">
              <a:latin typeface="Arial" pitchFamily="34" charset="0"/>
              <a:cs typeface="Arial" pitchFamily="34" charset="0"/>
            </a:endParaRPr>
          </a:p>
          <a:p>
            <a:pPr lvl="0" algn="just"/>
            <a:r>
              <a:rPr lang="mn-MN" sz="2000" dirty="0" smtClean="0">
                <a:latin typeface="Arial" pitchFamily="34" charset="0"/>
                <a:cs typeface="Arial" pitchFamily="34" charset="0"/>
              </a:rPr>
              <a:t>“Банкны удирдлага” 2003 он С.Саранцацрал</a:t>
            </a:r>
            <a:endParaRPr lang="en-US" sz="2000" dirty="0" smtClean="0">
              <a:latin typeface="Arial" pitchFamily="34" charset="0"/>
              <a:cs typeface="Arial" pitchFamily="34" charset="0"/>
            </a:endParaRPr>
          </a:p>
          <a:p>
            <a:pPr lvl="0" algn="just"/>
            <a:r>
              <a:rPr lang="mn-MN" sz="2000" dirty="0" smtClean="0">
                <a:latin typeface="Arial" pitchFamily="34" charset="0"/>
                <a:cs typeface="Arial" pitchFamily="34" charset="0"/>
              </a:rPr>
              <a:t>Хан-Уул дүүргийн Капитрон банкны өдөр тутмын гүйлгээний баримт, бичиг</a:t>
            </a:r>
            <a:endParaRPr lang="en-US" sz="2000" dirty="0" smtClean="0">
              <a:latin typeface="Arial" pitchFamily="34" charset="0"/>
              <a:cs typeface="Arial" pitchFamily="34" charset="0"/>
            </a:endParaRPr>
          </a:p>
          <a:p>
            <a:pPr lvl="0" algn="just"/>
            <a:r>
              <a:rPr lang="en-US" sz="2000" u="sng" dirty="0" smtClean="0">
                <a:solidFill>
                  <a:srgbClr val="7030A0"/>
                </a:solidFill>
                <a:latin typeface="Arial" pitchFamily="34" charset="0"/>
                <a:cs typeface="Arial" pitchFamily="34" charset="0"/>
                <a:hlinkClick r:id="rId2"/>
              </a:rPr>
              <a:t>www.google.mn</a:t>
            </a:r>
            <a:endParaRPr lang="en-US" sz="2000" dirty="0" smtClean="0">
              <a:solidFill>
                <a:srgbClr val="7030A0"/>
              </a:solidFill>
              <a:latin typeface="Arial" pitchFamily="34" charset="0"/>
              <a:cs typeface="Arial" pitchFamily="34" charset="0"/>
            </a:endParaRPr>
          </a:p>
          <a:p>
            <a:pPr lvl="0" algn="just"/>
            <a:r>
              <a:rPr lang="en-US" sz="2000" u="sng" dirty="0" smtClean="0">
                <a:solidFill>
                  <a:srgbClr val="7030A0"/>
                </a:solidFill>
                <a:latin typeface="Arial" pitchFamily="34" charset="0"/>
                <a:cs typeface="Arial" pitchFamily="34" charset="0"/>
                <a:hlinkClick r:id="rId3"/>
              </a:rPr>
              <a:t>www.capitronbank.mn</a:t>
            </a:r>
            <a:endParaRPr lang="en-US" sz="2000" dirty="0" smtClean="0">
              <a:solidFill>
                <a:srgbClr val="7030A0"/>
              </a:solidFill>
              <a:latin typeface="Arial" pitchFamily="34" charset="0"/>
              <a:cs typeface="Arial" pitchFamily="34" charset="0"/>
            </a:endParaRPr>
          </a:p>
        </p:txBody>
      </p:sp>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5" name="Picture 4" descr="C:\Documents and Settings\Administrator\Desktop\logo_mongolian.png"/>
          <p:cNvPicPr>
            <a:picLocks noChangeAspect="1" noChangeArrowheads="1"/>
          </p:cNvPicPr>
          <p:nvPr/>
        </p:nvPicPr>
        <p:blipFill>
          <a:blip r:embed="rId4" cstate="print"/>
          <a:srcRect/>
          <a:stretch>
            <a:fillRect/>
          </a:stretch>
        </p:blipFill>
        <p:spPr bwMode="auto">
          <a:xfrm>
            <a:off x="500034" y="571480"/>
            <a:ext cx="2357454" cy="595312"/>
          </a:xfrm>
          <a:prstGeom prst="rect">
            <a:avLst/>
          </a:prstGeom>
          <a:noFill/>
        </p:spPr>
      </p:pic>
    </p:spTree>
  </p:cSld>
  <p:clrMapOvr>
    <a:masterClrMapping/>
  </p:clrMapOvr>
  <p:transition>
    <p:strips dir="ld"/>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166" y="1357298"/>
            <a:ext cx="6729434" cy="1143008"/>
          </a:xfrm>
        </p:spPr>
        <p:txBody>
          <a:bodyPr/>
          <a:lstStyle/>
          <a:p>
            <a:r>
              <a:rPr lang="mn-MN" dirty="0" smtClean="0">
                <a:latin typeface="Arial" pitchFamily="34" charset="0"/>
                <a:cs typeface="Arial" pitchFamily="34" charset="0"/>
              </a:rPr>
              <a:t>    Анхаарал тавьсанд баярлалаа</a:t>
            </a:r>
            <a:endParaRPr lang="en-US" dirty="0">
              <a:latin typeface="Arial" pitchFamily="34" charset="0"/>
              <a:cs typeface="Arial" pitchFamily="34" charset="0"/>
            </a:endParaRPr>
          </a:p>
        </p:txBody>
      </p:sp>
      <p:pic>
        <p:nvPicPr>
          <p:cNvPr id="5" name="Content Placeholder 4" descr="smile.png"/>
          <p:cNvPicPr>
            <a:picLocks noGrp="1" noChangeAspect="1"/>
          </p:cNvPicPr>
          <p:nvPr>
            <p:ph idx="1"/>
          </p:nvPr>
        </p:nvPicPr>
        <p:blipFill>
          <a:blip r:embed="rId2" cstate="print"/>
          <a:stretch>
            <a:fillRect/>
          </a:stretch>
        </p:blipFill>
        <p:spPr>
          <a:xfrm>
            <a:off x="2000232" y="2285992"/>
            <a:ext cx="4857784" cy="3443306"/>
          </a:xfrm>
        </p:spPr>
      </p:pic>
      <p:sp>
        <p:nvSpPr>
          <p:cNvPr id="4" name="Date Placeholder 3"/>
          <p:cNvSpPr>
            <a:spLocks noGrp="1"/>
          </p:cNvSpPr>
          <p:nvPr>
            <p:ph type="dt" sz="quarter" idx="12"/>
          </p:nvPr>
        </p:nvSpPr>
        <p:spPr/>
        <p:txBody>
          <a:bodyPr/>
          <a:lstStyle/>
          <a:p>
            <a:fld id="{2ABB1A0D-7591-4BCD-8D13-635AEA5D7BFB}" type="datetime1">
              <a:rPr lang="en-US" smtClean="0"/>
              <a:pPr/>
              <a:t>8/27/2013</a:t>
            </a:fld>
            <a:endParaRPr lang="en-US"/>
          </a:p>
        </p:txBody>
      </p:sp>
      <p:pic>
        <p:nvPicPr>
          <p:cNvPr id="6" name="Picture 5" descr="C:\Documents and Settings\Administrator\Desktop\logo_mongolian.png"/>
          <p:cNvPicPr>
            <a:picLocks noChangeAspect="1" noChangeArrowheads="1"/>
          </p:cNvPicPr>
          <p:nvPr/>
        </p:nvPicPr>
        <p:blipFill>
          <a:blip r:embed="rId3" cstate="print"/>
          <a:srcRect/>
          <a:stretch>
            <a:fillRect/>
          </a:stretch>
        </p:blipFill>
        <p:spPr bwMode="auto">
          <a:xfrm>
            <a:off x="500034" y="571480"/>
            <a:ext cx="2357454" cy="595312"/>
          </a:xfrm>
          <a:prstGeom prst="rect">
            <a:avLst/>
          </a:prstGeom>
          <a:noFill/>
        </p:spPr>
      </p:pic>
    </p:spTree>
  </p:cSld>
  <p:clrMapOvr>
    <a:masterClrMapping/>
  </p:clrMapOvr>
  <p:transition>
    <p:newsflash/>
  </p:transition>
  <p:timing>
    <p:tnLst>
      <p:par>
        <p:cTn id="1" dur="indefinite" restart="never" nodeType="tmRoot"/>
      </p:par>
    </p:tnLst>
  </p:timing>
</p:sld>
</file>

<file path=ppt/theme/theme1.xml><?xml version="1.0" encoding="utf-8"?>
<a:theme xmlns:a="http://schemas.openxmlformats.org/drawingml/2006/main" name="Welcome back to school presentation">
  <a:themeElements>
    <a:clrScheme name="Class Welcome 1">
      <a:dk1>
        <a:srgbClr val="000000"/>
      </a:dk1>
      <a:lt1>
        <a:srgbClr val="0099CC"/>
      </a:lt1>
      <a:dk2>
        <a:srgbClr val="000000"/>
      </a:dk2>
      <a:lt2>
        <a:srgbClr val="868686"/>
      </a:lt2>
      <a:accent1>
        <a:srgbClr val="00FFCC"/>
      </a:accent1>
      <a:accent2>
        <a:srgbClr val="969696"/>
      </a:accent2>
      <a:accent3>
        <a:srgbClr val="AACAE2"/>
      </a:accent3>
      <a:accent4>
        <a:srgbClr val="000000"/>
      </a:accent4>
      <a:accent5>
        <a:srgbClr val="AAFFE2"/>
      </a:accent5>
      <a:accent6>
        <a:srgbClr val="878787"/>
      </a:accent6>
      <a:hlink>
        <a:srgbClr val="00FFCC"/>
      </a:hlink>
      <a:folHlink>
        <a:srgbClr val="99CCFF"/>
      </a:folHlink>
    </a:clrScheme>
    <a:fontScheme name="Class Welco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400" b="1"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400" b="1" i="0" u="none" strike="noStrike" cap="none" normalizeH="0" baseline="0" smtClean="0">
            <a:ln>
              <a:noFill/>
            </a:ln>
            <a:solidFill>
              <a:schemeClr val="tx1"/>
            </a:solidFill>
            <a:effectLst/>
            <a:latin typeface="Times New Roman" charset="0"/>
          </a:defRPr>
        </a:defPPr>
      </a:lstStyle>
    </a:lnDef>
  </a:objectDefaults>
  <a:extraClrSchemeLst>
    <a:extraClrScheme>
      <a:clrScheme name="Class Welcome 1">
        <a:dk1>
          <a:srgbClr val="000000"/>
        </a:dk1>
        <a:lt1>
          <a:srgbClr val="0099CC"/>
        </a:lt1>
        <a:dk2>
          <a:srgbClr val="000000"/>
        </a:dk2>
        <a:lt2>
          <a:srgbClr val="868686"/>
        </a:lt2>
        <a:accent1>
          <a:srgbClr val="00FFCC"/>
        </a:accent1>
        <a:accent2>
          <a:srgbClr val="969696"/>
        </a:accent2>
        <a:accent3>
          <a:srgbClr val="AACAE2"/>
        </a:accent3>
        <a:accent4>
          <a:srgbClr val="000000"/>
        </a:accent4>
        <a:accent5>
          <a:srgbClr val="AAFFE2"/>
        </a:accent5>
        <a:accent6>
          <a:srgbClr val="878787"/>
        </a:accent6>
        <a:hlink>
          <a:srgbClr val="00FFCC"/>
        </a:hlink>
        <a:folHlink>
          <a:srgbClr val="99CCFF"/>
        </a:folHlink>
      </a:clrScheme>
      <a:clrMap bg1="lt1" tx1="dk1" bg2="lt2" tx2="dk2" accent1="accent1" accent2="accent2" accent3="accent3" accent4="accent4" accent5="accent5" accent6="accent6" hlink="hlink" folHlink="folHlink"/>
    </a:extraClrScheme>
    <a:extraClrScheme>
      <a:clrScheme name="Class Welcome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Class Welcome 3">
        <a:dk1>
          <a:srgbClr val="5F5F5F"/>
        </a:dk1>
        <a:lt1>
          <a:srgbClr val="FFFFFF"/>
        </a:lt1>
        <a:dk2>
          <a:srgbClr val="5F5F5F"/>
        </a:dk2>
        <a:lt2>
          <a:srgbClr val="000000"/>
        </a:lt2>
        <a:accent1>
          <a:srgbClr val="969696"/>
        </a:accent1>
        <a:accent2>
          <a:srgbClr val="000000"/>
        </a:accent2>
        <a:accent3>
          <a:srgbClr val="FFFFFF"/>
        </a:accent3>
        <a:accent4>
          <a:srgbClr val="505050"/>
        </a:accent4>
        <a:accent5>
          <a:srgbClr val="C9C9C9"/>
        </a:accent5>
        <a:accent6>
          <a:srgbClr val="000000"/>
        </a:accent6>
        <a:hlink>
          <a:srgbClr val="777777"/>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Welcome back to school presentation</Template>
  <TotalTime>994</TotalTime>
  <Words>3744</Words>
  <Application>Microsoft Office PowerPoint</Application>
  <PresentationFormat>On-screen Show (4:3)</PresentationFormat>
  <Paragraphs>745</Paragraphs>
  <Slides>75</Slides>
  <Notes>0</Notes>
  <HiddenSlides>0</HiddenSlides>
  <MMClips>0</MMClips>
  <ScaleCrop>false</ScaleCrop>
  <HeadingPairs>
    <vt:vector size="4" baseType="variant">
      <vt:variant>
        <vt:lpstr>Theme</vt:lpstr>
      </vt:variant>
      <vt:variant>
        <vt:i4>1</vt:i4>
      </vt:variant>
      <vt:variant>
        <vt:lpstr>Slide Titles</vt:lpstr>
      </vt:variant>
      <vt:variant>
        <vt:i4>75</vt:i4>
      </vt:variant>
    </vt:vector>
  </HeadingPairs>
  <TitlesOfParts>
    <vt:vector size="76" baseType="lpstr">
      <vt:lpstr>Welcome back to school presentation</vt:lpstr>
      <vt:lpstr>             </vt:lpstr>
      <vt:lpstr>               Агуулга </vt:lpstr>
      <vt:lpstr>                         Оршил </vt:lpstr>
      <vt:lpstr> Хан-Уул дүүргийн Капитрон банкны танилцуулга </vt:lpstr>
      <vt:lpstr>Slide 5</vt:lpstr>
      <vt:lpstr>Хан-Уул дүүргийн Капитрон банкинд хийсэн  үйл ажиллагааны ерөнхий судалгаа</vt:lpstr>
      <vt:lpstr>Slide 7</vt:lpstr>
      <vt:lpstr>Slide 8</vt:lpstr>
      <vt:lpstr>   Хан-Уул дүүргийн Капитрон банкны зээлийн багц</vt:lpstr>
      <vt:lpstr>Slide 10</vt:lpstr>
      <vt:lpstr>  </vt:lpstr>
      <vt:lpstr>Slide 12</vt:lpstr>
      <vt:lpstr>Slide 13</vt:lpstr>
      <vt:lpstr>Slide 14</vt:lpstr>
      <vt:lpstr>Теллерийн ашигладаг Грейп программын талаар </vt:lpstr>
      <vt:lpstr>Slide 16</vt:lpstr>
      <vt:lpstr>Slide 17</vt:lpstr>
      <vt:lpstr>Slide 18</vt:lpstr>
      <vt:lpstr>Slide 19</vt:lpstr>
      <vt:lpstr>Бэлэн мөнгөний орлогын баримт</vt:lpstr>
      <vt:lpstr>Slide 21</vt:lpstr>
      <vt:lpstr>Slide 22</vt:lpstr>
      <vt:lpstr>Slide 23</vt:lpstr>
      <vt:lpstr>Slide 24</vt:lpstr>
      <vt:lpstr>Slide 25</vt:lpstr>
      <vt:lpstr>Бэлэн мөнгөний зарлагын баримт</vt:lpstr>
      <vt:lpstr>Зээлийн эдийн засагчийн зээл олгох үйл ажиллагаа</vt:lpstr>
      <vt:lpstr>Slide 28</vt:lpstr>
      <vt:lpstr>Slide 29</vt:lpstr>
      <vt:lpstr>Slide 30</vt:lpstr>
      <vt:lpstr>Slide 31</vt:lpstr>
      <vt:lpstr>Slide 32</vt:lpstr>
      <vt:lpstr>Slide 33</vt:lpstr>
      <vt:lpstr>Slide 34</vt:lpstr>
      <vt:lpstr>Slide 35</vt:lpstr>
      <vt:lpstr>Slide 36</vt:lpstr>
      <vt:lpstr>Slide 37</vt:lpstr>
      <vt:lpstr>Slide 38</vt:lpstr>
      <vt:lpstr>         Зээлийн хувийн хэрэгийн бүрдүүлбэр</vt:lpstr>
      <vt:lpstr>Зээл хүсэгчийн өргөдөл</vt:lpstr>
      <vt:lpstr>Slide 41</vt:lpstr>
      <vt:lpstr>Иргэдийн зээлийн хүсэлтийн тухай мэдээлэл</vt:lpstr>
      <vt:lpstr>Slide 43</vt:lpstr>
      <vt:lpstr>Slide 44</vt:lpstr>
      <vt:lpstr>Slide 45</vt:lpstr>
      <vt:lpstr>Зоогийн газрын орлого, зарлагын төлөвлөгөө</vt:lpstr>
      <vt:lpstr>Slide 47</vt:lpstr>
      <vt:lpstr>Барьцаа хөрөнгийн тухай мэдээлэл</vt:lpstr>
      <vt:lpstr>Зээлийн барьцаа хөрөнгийн үнэлгээний тайлан</vt:lpstr>
      <vt:lpstr>Тодорхойлолт </vt:lpstr>
      <vt:lpstr>Slide 51</vt:lpstr>
      <vt:lpstr>Зээлийн материалд дүгнэлт гаргуулах</vt:lpstr>
      <vt:lpstr>Зээлийн баримт бичиг хүлээн авсан акт </vt:lpstr>
      <vt:lpstr>Зээлийн салбар хорооны шийдвэр</vt:lpstr>
      <vt:lpstr>Зээлийн гэрээ </vt:lpstr>
      <vt:lpstr>Зээл олгох нөхцөл </vt:lpstr>
      <vt:lpstr>Зээл эргэн төлөлтийн хуваарь</vt:lpstr>
      <vt:lpstr>Зээлийн гүйлгээ хийхийн өмнөх шалгах хуудас</vt:lpstr>
      <vt:lpstr>Slide 59</vt:lpstr>
      <vt:lpstr>Slide 60</vt:lpstr>
      <vt:lpstr>Slide 61</vt:lpstr>
      <vt:lpstr>Slide 62</vt:lpstr>
      <vt:lpstr>Slide 63</vt:lpstr>
      <vt:lpstr>Slide 64</vt:lpstr>
      <vt:lpstr>Slide 65</vt:lpstr>
      <vt:lpstr>Slide 66</vt:lpstr>
      <vt:lpstr>Slide 67</vt:lpstr>
      <vt:lpstr>Slide 68</vt:lpstr>
      <vt:lpstr>                         Капитрон банкны активын                             ашиглалтын үр өгөөжийн үнэлгээ </vt:lpstr>
      <vt:lpstr>Slide 70</vt:lpstr>
      <vt:lpstr>Slide 71</vt:lpstr>
      <vt:lpstr>Slide 72</vt:lpstr>
      <vt:lpstr>Slide 73</vt:lpstr>
      <vt:lpstr>              Ашигласан материал</vt:lpstr>
      <vt:lpstr>    Анхаарал тавьсанд баярлалаа</vt:lpstr>
    </vt:vector>
  </TitlesOfParts>
  <Company>shocker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shocker</dc:creator>
  <cp:lastModifiedBy>user</cp:lastModifiedBy>
  <cp:revision>104</cp:revision>
  <cp:lastPrinted>1996-03-19T21:02:48Z</cp:lastPrinted>
  <dcterms:created xsi:type="dcterms:W3CDTF">2013-03-24T06:24:34Z</dcterms:created>
  <dcterms:modified xsi:type="dcterms:W3CDTF">2013-08-27T10:59:49Z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TC010183871033</vt:lpwstr>
  </property>
</Properties>
</file>