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00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3/13/2015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3/13/2015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3/13/2015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3/13/2015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3/13/2015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6.xml"/><Relationship Id="rId5" Type="http://schemas.openxmlformats.org/officeDocument/2006/relationships/image" Target="../media/image9.jpe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0"/>
          </a:xfrm>
          <a:blipFill>
            <a:blip r:embed="rId2"/>
            <a:stretch>
              <a:fillRect/>
            </a:stretch>
          </a:blipFill>
        </p:spPr>
        <p:txBody>
          <a:bodyPr>
            <a:normAutofit fontScale="90000"/>
          </a:bodyPr>
          <a:lstStyle/>
          <a:p>
            <a:r>
              <a:rPr lang="mn-MN" sz="6000" dirty="0" smtClean="0">
                <a:solidFill>
                  <a:schemeClr val="bg1">
                    <a:lumMod val="95000"/>
                  </a:schemeClr>
                </a:solidFill>
                <a:latin typeface="Arial" pitchFamily="34" charset="0"/>
                <a:cs typeface="Arial" pitchFamily="34" charset="0"/>
              </a:rPr>
              <a:t/>
            </a:r>
            <a:br>
              <a:rPr lang="mn-MN" sz="6000" dirty="0" smtClean="0">
                <a:solidFill>
                  <a:schemeClr val="bg1">
                    <a:lumMod val="95000"/>
                  </a:schemeClr>
                </a:solidFill>
                <a:latin typeface="Arial" pitchFamily="34" charset="0"/>
                <a:cs typeface="Arial" pitchFamily="34" charset="0"/>
              </a:rPr>
            </a:br>
            <a:r>
              <a:rPr lang="mn-MN" sz="6000" dirty="0" smtClean="0">
                <a:solidFill>
                  <a:schemeClr val="bg1">
                    <a:lumMod val="95000"/>
                  </a:schemeClr>
                </a:solidFill>
                <a:latin typeface="Arial" pitchFamily="34" charset="0"/>
                <a:cs typeface="Arial" pitchFamily="34" charset="0"/>
              </a:rPr>
              <a:t/>
            </a:r>
            <a:br>
              <a:rPr lang="mn-MN" sz="6000" dirty="0" smtClean="0">
                <a:solidFill>
                  <a:schemeClr val="bg1">
                    <a:lumMod val="95000"/>
                  </a:schemeClr>
                </a:solidFill>
                <a:latin typeface="Arial" pitchFamily="34" charset="0"/>
                <a:cs typeface="Arial" pitchFamily="34" charset="0"/>
              </a:rPr>
            </a:br>
            <a:r>
              <a:rPr lang="mn-MN" sz="6000" b="1" dirty="0" smtClean="0">
                <a:solidFill>
                  <a:srgbClr val="0000FF"/>
                </a:solidFill>
                <a:latin typeface="Arial" pitchFamily="34" charset="0"/>
                <a:cs typeface="Arial" pitchFamily="34" charset="0"/>
              </a:rPr>
              <a:t>Бөөрөө </a:t>
            </a:r>
            <a:br>
              <a:rPr lang="mn-MN" sz="6000" b="1" dirty="0" smtClean="0">
                <a:solidFill>
                  <a:srgbClr val="0000FF"/>
                </a:solidFill>
                <a:latin typeface="Arial" pitchFamily="34" charset="0"/>
                <a:cs typeface="Arial" pitchFamily="34" charset="0"/>
              </a:rPr>
            </a:br>
            <a:r>
              <a:rPr lang="mn-MN" sz="6000" b="1" dirty="0" smtClean="0">
                <a:solidFill>
                  <a:srgbClr val="0000FF"/>
                </a:solidFill>
                <a:latin typeface="Arial" pitchFamily="34" charset="0"/>
                <a:cs typeface="Arial" pitchFamily="34" charset="0"/>
              </a:rPr>
              <a:t>хамгаалцгаая</a:t>
            </a:r>
            <a:r>
              <a:rPr lang="en-US" sz="6000" dirty="0" smtClean="0">
                <a:solidFill>
                  <a:srgbClr val="0000FF"/>
                </a:solidFill>
                <a:latin typeface="Arial" pitchFamily="34" charset="0"/>
                <a:cs typeface="Arial" pitchFamily="34" charset="0"/>
              </a:rPr>
              <a:t/>
            </a:r>
            <a:br>
              <a:rPr lang="en-US" sz="6000" dirty="0" smtClean="0">
                <a:solidFill>
                  <a:srgbClr val="0000FF"/>
                </a:solidFill>
                <a:latin typeface="Arial" pitchFamily="34" charset="0"/>
                <a:cs typeface="Arial" pitchFamily="34" charset="0"/>
              </a:rPr>
            </a:br>
            <a:r>
              <a:rPr lang="mn-MN" sz="6000" dirty="0" smtClean="0">
                <a:solidFill>
                  <a:srgbClr val="0000FF"/>
                </a:solidFill>
                <a:latin typeface="Arial" pitchFamily="34" charset="0"/>
                <a:cs typeface="Arial" pitchFamily="34" charset="0"/>
              </a:rPr>
              <a:t/>
            </a:r>
            <a:br>
              <a:rPr lang="mn-MN" sz="6000" dirty="0" smtClean="0">
                <a:solidFill>
                  <a:srgbClr val="0000FF"/>
                </a:solidFill>
                <a:latin typeface="Arial" pitchFamily="34" charset="0"/>
                <a:cs typeface="Arial" pitchFamily="34" charset="0"/>
              </a:rPr>
            </a:br>
            <a:r>
              <a:rPr lang="mn-MN" sz="6000" dirty="0" smtClean="0">
                <a:solidFill>
                  <a:srgbClr val="0000FF"/>
                </a:solidFill>
                <a:latin typeface="Arial" pitchFamily="34" charset="0"/>
                <a:cs typeface="Arial" pitchFamily="34" charset="0"/>
              </a:rPr>
              <a:t/>
            </a:r>
            <a:br>
              <a:rPr lang="mn-MN" sz="6000" dirty="0" smtClean="0">
                <a:solidFill>
                  <a:srgbClr val="0000FF"/>
                </a:solidFill>
                <a:latin typeface="Arial" pitchFamily="34" charset="0"/>
                <a:cs typeface="Arial" pitchFamily="34" charset="0"/>
              </a:rPr>
            </a:br>
            <a:r>
              <a:rPr lang="mn-MN" sz="6000" dirty="0" smtClean="0">
                <a:solidFill>
                  <a:srgbClr val="0000FF"/>
                </a:solidFill>
                <a:latin typeface="Arial" pitchFamily="34" charset="0"/>
                <a:cs typeface="Arial" pitchFamily="34" charset="0"/>
              </a:rPr>
              <a:t> </a:t>
            </a:r>
            <a:r>
              <a:rPr lang="mn-MN" sz="2000" b="1" dirty="0" smtClean="0">
                <a:solidFill>
                  <a:srgbClr val="0000FF"/>
                </a:solidFill>
                <a:latin typeface="Arial" pitchFamily="34" charset="0"/>
                <a:cs typeface="Arial" pitchFamily="34" charset="0"/>
              </a:rPr>
              <a:t>Эрдэнэцогт</a:t>
            </a:r>
            <a:r>
              <a:rPr lang="en-US" sz="2000" b="1" dirty="0" smtClean="0">
                <a:solidFill>
                  <a:srgbClr val="0000FF"/>
                </a:solidFill>
                <a:latin typeface="Arial" pitchFamily="34" charset="0"/>
                <a:cs typeface="Arial" pitchFamily="34" charset="0"/>
              </a:rPr>
              <a:t> </a:t>
            </a:r>
            <a:r>
              <a:rPr lang="mn-MN" sz="2000" b="1" dirty="0" smtClean="0">
                <a:solidFill>
                  <a:srgbClr val="0000FF"/>
                </a:solidFill>
                <a:latin typeface="Arial" pitchFamily="34" charset="0"/>
                <a:cs typeface="Arial" pitchFamily="34" charset="0"/>
              </a:rPr>
              <a:t>сумын ЭМТ-н </a:t>
            </a:r>
            <a:br>
              <a:rPr lang="mn-MN" sz="2000" b="1" dirty="0" smtClean="0">
                <a:solidFill>
                  <a:srgbClr val="0000FF"/>
                </a:solidFill>
                <a:latin typeface="Arial" pitchFamily="34" charset="0"/>
                <a:cs typeface="Arial" pitchFamily="34" charset="0"/>
              </a:rPr>
            </a:br>
            <a:r>
              <a:rPr lang="mn-MN" sz="2000" b="1" dirty="0" smtClean="0">
                <a:solidFill>
                  <a:srgbClr val="0000FF"/>
                </a:solidFill>
                <a:latin typeface="Arial" pitchFamily="34" charset="0"/>
                <a:cs typeface="Arial" pitchFamily="34" charset="0"/>
              </a:rPr>
              <a:t>    Их Эмч Н.Наранхатан</a:t>
            </a:r>
            <a:r>
              <a:rPr lang="en-US" sz="2000" b="1" dirty="0" smtClean="0">
                <a:solidFill>
                  <a:srgbClr val="0000FF"/>
                </a:solidFill>
                <a:latin typeface="Arial" pitchFamily="34" charset="0"/>
                <a:cs typeface="Arial" pitchFamily="34" charset="0"/>
              </a:rPr>
              <a:t/>
            </a:r>
            <a:br>
              <a:rPr lang="en-US" sz="2000" b="1" dirty="0" smtClean="0">
                <a:solidFill>
                  <a:srgbClr val="0000FF"/>
                </a:solidFill>
                <a:latin typeface="Arial" pitchFamily="34" charset="0"/>
                <a:cs typeface="Arial" pitchFamily="34" charset="0"/>
              </a:rPr>
            </a:br>
            <a:r>
              <a:rPr lang="mn-MN" sz="2000" b="1" dirty="0" smtClean="0">
                <a:solidFill>
                  <a:srgbClr val="0000FF"/>
                </a:solidFill>
                <a:latin typeface="Arial" pitchFamily="34" charset="0"/>
                <a:cs typeface="Arial" pitchFamily="34" charset="0"/>
              </a:rPr>
              <a:t>      2015  он</a:t>
            </a:r>
            <a:endParaRPr lang="en-US" sz="6000" b="1" dirty="0">
              <a:solidFill>
                <a:srgbClr val="0000FF"/>
              </a:solidFill>
              <a:latin typeface="Arial" pitchFamily="34" charset="0"/>
              <a:cs typeface="Arial"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40000"/>
              <a:lumOff val="60000"/>
            </a:schemeClr>
          </a:solidFill>
        </p:spPr>
        <p:txBody>
          <a:bodyPr/>
          <a:lstStyle/>
          <a:p>
            <a:r>
              <a:rPr lang="mn-MN" dirty="0" smtClean="0"/>
              <a:t>Бөөрний бүтэц</a:t>
            </a:r>
            <a:endParaRPr lang="en-US" dirty="0"/>
          </a:p>
        </p:txBody>
      </p:sp>
      <p:pic>
        <p:nvPicPr>
          <p:cNvPr id="1026" name="Picture 2" descr="C:\Users\namhai\Desktop\бөөрний бүтэц.jpg"/>
          <p:cNvPicPr>
            <a:picLocks noChangeAspect="1" noChangeArrowheads="1"/>
          </p:cNvPicPr>
          <p:nvPr/>
        </p:nvPicPr>
        <p:blipFill>
          <a:blip r:embed="rId2"/>
          <a:srcRect/>
          <a:stretch>
            <a:fillRect/>
          </a:stretch>
        </p:blipFill>
        <p:spPr bwMode="auto">
          <a:xfrm>
            <a:off x="457200" y="1447800"/>
            <a:ext cx="8153400" cy="483870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40000"/>
              <a:lumOff val="60000"/>
            </a:schemeClr>
          </a:solidFill>
        </p:spPr>
        <p:txBody>
          <a:bodyPr/>
          <a:lstStyle/>
          <a:p>
            <a:r>
              <a:rPr lang="mn-MN" dirty="0" smtClean="0"/>
              <a:t>Шээс ялгаруулах эрхтний бүтэц</a:t>
            </a:r>
            <a:endParaRPr lang="en-US" dirty="0"/>
          </a:p>
        </p:txBody>
      </p:sp>
      <p:pic>
        <p:nvPicPr>
          <p:cNvPr id="2050" name="Picture 2" descr="C:\Users\namhai\Desktop\Kidneys.gif"/>
          <p:cNvPicPr>
            <a:picLocks noChangeAspect="1" noChangeArrowheads="1"/>
          </p:cNvPicPr>
          <p:nvPr/>
        </p:nvPicPr>
        <p:blipFill>
          <a:blip r:embed="rId2"/>
          <a:srcRect/>
          <a:stretch>
            <a:fillRect/>
          </a:stretch>
        </p:blipFill>
        <p:spPr bwMode="auto">
          <a:xfrm>
            <a:off x="533400" y="1466850"/>
            <a:ext cx="8153399" cy="5086350"/>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0"/>
          </a:xfrm>
          <a:blipFill>
            <a:blip r:embed="rId2"/>
            <a:stretch>
              <a:fillRect/>
            </a:stretch>
          </a:blipFill>
        </p:spPr>
        <p:txBody>
          <a:bodyPr>
            <a:normAutofit/>
          </a:bodyPr>
          <a:lstStyle/>
          <a:p>
            <a:r>
              <a:rPr lang="mn-MN" sz="2400" b="1" dirty="0" smtClean="0"/>
              <a:t>БҮТЭЦ</a:t>
            </a:r>
            <a:r>
              <a:rPr lang="mn-MN" sz="2000" b="1" dirty="0" smtClean="0"/>
              <a:t/>
            </a:r>
            <a:br>
              <a:rPr lang="mn-MN" sz="2000" b="1" dirty="0" smtClean="0"/>
            </a:br>
            <a:r>
              <a:rPr lang="mn-MN" sz="2000" b="1" dirty="0" smtClean="0"/>
              <a:t>Бөөр нь шош хэлбэртэй хос эрхтэн бөгөөд хэвлийн хөндийд өрцний доор байрладаг. Насанд хүрсэн хүний бөөрний дундаж хэмжээ урт нь-10,6см, </a:t>
            </a:r>
            <a:br>
              <a:rPr lang="mn-MN" sz="2000" b="1" dirty="0" smtClean="0"/>
            </a:br>
            <a:r>
              <a:rPr lang="mn-MN" sz="2000" b="1" dirty="0" smtClean="0"/>
              <a:t>өргөн нь – 5,3 см, зузаан нь – 3,0 см орчим байдаг. Нэг  бөөрний жин 123-126 гр байна. Зүүн бөөр нь баруун бөөрнөөсөө хэдэн см-р ялимгүй дээр байрладаг. Бөөрний артери нь бөөрөнд цус болон  шим тэжээлийн бодисыг зөөвөрлөж, харин бөөрний вен бөөрнөөс шүүгдсэн цусыг цусны урсгал руу оруулдаг. Бөөрөнд илүүдэл ус болон бодисын солилцооны эцсийн бүтээгдэхүүн ялгарч шээс болон гадагшилдаг. Шээс үүсээд шээсний цоргоор дамжин давсганд ирж хуримтлагддаг. Бөөр тус бүрд сая орчим нефрон гэж нэрлэгдэх шүүлтүүр байдаг бөгөөд нефрон тус бүр гломерул гэж нэрлэгдэх цусны судас мөн шээс зөөвөрлөгч хоолойноос тогтдог. Нефрон нь анхдагч шээсийг эргэн шимэгдүүлж эцсийн шээс үүсгэдэг. Шээсний ялгаралт нь хэр их шингэн ууснаас хамаардаг байна. Бөөрний гадна талд холтослог давхрага орших бөгөөд доторх давхрагыг тархилаг давхрага гэдэг.</a:t>
            </a:r>
            <a:r>
              <a:rPr lang="en-US" sz="2000" dirty="0" smtClean="0"/>
              <a:t/>
            </a:r>
            <a:br>
              <a:rPr lang="en-US" sz="2000" dirty="0" smtClean="0"/>
            </a:br>
            <a:endParaRPr lang="en-US" sz="2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0"/>
          </a:xfrm>
          <a:blipFill>
            <a:blip r:embed="rId2"/>
            <a:stretch>
              <a:fillRect/>
            </a:stretch>
          </a:blipFill>
        </p:spPr>
        <p:txBody>
          <a:bodyPr>
            <a:normAutofit/>
          </a:bodyPr>
          <a:lstStyle/>
          <a:p>
            <a:r>
              <a:rPr lang="mn-MN" sz="2800" b="1" dirty="0" smtClean="0">
                <a:latin typeface="Arial" pitchFamily="34" charset="0"/>
                <a:cs typeface="Arial" pitchFamily="34" charset="0"/>
              </a:rPr>
              <a:t>Бөөрний үйл ажиллагаа</a:t>
            </a:r>
            <a:r>
              <a:rPr lang="mn-MN" sz="2000" b="1" dirty="0" smtClean="0">
                <a:latin typeface="Arial" pitchFamily="34" charset="0"/>
                <a:cs typeface="Arial" pitchFamily="34" charset="0"/>
              </a:rPr>
              <a:t/>
            </a:r>
            <a:br>
              <a:rPr lang="mn-MN" sz="2000" b="1" dirty="0" smtClean="0">
                <a:latin typeface="Arial" pitchFamily="34" charset="0"/>
                <a:cs typeface="Arial" pitchFamily="34" charset="0"/>
              </a:rPr>
            </a:br>
            <a:r>
              <a:rPr lang="mn-MN" sz="2000" b="1" dirty="0" smtClean="0">
                <a:latin typeface="Arial" pitchFamily="34" charset="0"/>
                <a:cs typeface="Arial" pitchFamily="34" charset="0"/>
              </a:rPr>
              <a:t/>
            </a:r>
            <a:br>
              <a:rPr lang="mn-MN" sz="2000" b="1" dirty="0" smtClean="0">
                <a:latin typeface="Arial" pitchFamily="34" charset="0"/>
                <a:cs typeface="Arial" pitchFamily="34" charset="0"/>
              </a:rPr>
            </a:br>
            <a:r>
              <a:rPr lang="mn-MN" sz="2000" b="1" dirty="0" smtClean="0">
                <a:latin typeface="Arial" pitchFamily="34" charset="0"/>
                <a:cs typeface="Arial" pitchFamily="34" charset="0"/>
              </a:rPr>
              <a:t>Бөөр нь шээс үүсгэж ялгаруулах өвөрмөц үүрэгтэй бөгөөд </a:t>
            </a:r>
            <a:br>
              <a:rPr lang="mn-MN" sz="2000" b="1" dirty="0" smtClean="0">
                <a:latin typeface="Arial" pitchFamily="34" charset="0"/>
                <a:cs typeface="Arial" pitchFamily="34" charset="0"/>
              </a:rPr>
            </a:br>
            <a:r>
              <a:rPr lang="mn-MN" sz="2000" b="1" dirty="0" smtClean="0">
                <a:latin typeface="Arial" pitchFamily="34" charset="0"/>
                <a:cs typeface="Arial" pitchFamily="34" charset="0"/>
              </a:rPr>
              <a:t>Ус эрдэсийн солилцоо, хүчил, шүлтийн тэнцвэрт байдлыг тохируулж, цусны даралт болон судасны тонусын даавар болон биологийн идэвхит бодисыг ялгаруулах зэрэг олон чухал үүрэг гүйцэтгэдэг. Бөөрний үйл ажиллагааны эцсийн бүтээгдэхүүн нь шээс юм. Насанд хүрсэн эрүүл хүн хоногт 1,0-1,5л шээс ялгаруулдаг.  </a:t>
            </a:r>
            <a:br>
              <a:rPr lang="mn-MN" sz="2000" b="1" dirty="0" smtClean="0">
                <a:latin typeface="Arial" pitchFamily="34" charset="0"/>
                <a:cs typeface="Arial" pitchFamily="34" charset="0"/>
              </a:rPr>
            </a:br>
            <a:r>
              <a:rPr lang="mn-MN" sz="2000" b="1" dirty="0" smtClean="0">
                <a:latin typeface="Arial" pitchFamily="34" charset="0"/>
                <a:cs typeface="Arial" pitchFamily="34" charset="0"/>
              </a:rPr>
              <a:t>Эрүүл хүний шээс нь:</a:t>
            </a:r>
            <a:br>
              <a:rPr lang="mn-MN" sz="2000" b="1" dirty="0" smtClean="0">
                <a:latin typeface="Arial" pitchFamily="34" charset="0"/>
                <a:cs typeface="Arial" pitchFamily="34" charset="0"/>
              </a:rPr>
            </a:br>
            <a:r>
              <a:rPr lang="mn-MN" sz="2000" b="1" dirty="0" smtClean="0">
                <a:latin typeface="Arial" pitchFamily="34" charset="0"/>
                <a:cs typeface="Arial" pitchFamily="34" charset="0"/>
              </a:rPr>
              <a:t>хувийн жин – 1,015-1,025</a:t>
            </a:r>
            <a:br>
              <a:rPr lang="mn-MN" sz="2000" b="1" dirty="0" smtClean="0">
                <a:latin typeface="Arial" pitchFamily="34" charset="0"/>
                <a:cs typeface="Arial" pitchFamily="34" charset="0"/>
              </a:rPr>
            </a:br>
            <a:r>
              <a:rPr lang="mn-MN" sz="2000" b="1" dirty="0" smtClean="0">
                <a:latin typeface="Arial" pitchFamily="34" charset="0"/>
                <a:cs typeface="Arial" pitchFamily="34" charset="0"/>
              </a:rPr>
              <a:t>мочевин – 20-35 г</a:t>
            </a:r>
            <a:br>
              <a:rPr lang="mn-MN" sz="2000" b="1" dirty="0" smtClean="0">
                <a:latin typeface="Arial" pitchFamily="34" charset="0"/>
                <a:cs typeface="Arial" pitchFamily="34" charset="0"/>
              </a:rPr>
            </a:br>
            <a:r>
              <a:rPr lang="mn-MN" sz="2000" b="1" dirty="0" smtClean="0">
                <a:latin typeface="Arial" pitchFamily="34" charset="0"/>
                <a:cs typeface="Arial" pitchFamily="34" charset="0"/>
              </a:rPr>
              <a:t>шээсний хүчил – 0,5-1,4 г</a:t>
            </a:r>
            <a:br>
              <a:rPr lang="mn-MN" sz="2000" b="1" dirty="0" smtClean="0">
                <a:latin typeface="Arial" pitchFamily="34" charset="0"/>
                <a:cs typeface="Arial" pitchFamily="34" charset="0"/>
              </a:rPr>
            </a:br>
            <a:r>
              <a:rPr lang="mn-MN" sz="2000" b="1" dirty="0" smtClean="0">
                <a:latin typeface="Arial" pitchFamily="34" charset="0"/>
                <a:cs typeface="Arial" pitchFamily="34" charset="0"/>
              </a:rPr>
              <a:t>креатинин – 1-2 г</a:t>
            </a:r>
            <a:br>
              <a:rPr lang="mn-MN" sz="2000" b="1" dirty="0" smtClean="0">
                <a:latin typeface="Arial" pitchFamily="34" charset="0"/>
                <a:cs typeface="Arial" pitchFamily="34" charset="0"/>
              </a:rPr>
            </a:br>
            <a:r>
              <a:rPr lang="mn-MN" sz="2000" b="1" dirty="0" smtClean="0">
                <a:latin typeface="Arial" pitchFamily="34" charset="0"/>
                <a:cs typeface="Arial" pitchFamily="34" charset="0"/>
              </a:rPr>
              <a:t>натри хлорид – 8-18 г</a:t>
            </a:r>
            <a:br>
              <a:rPr lang="mn-MN" sz="2000" b="1" dirty="0" smtClean="0">
                <a:latin typeface="Arial" pitchFamily="34" charset="0"/>
                <a:cs typeface="Arial" pitchFamily="34" charset="0"/>
              </a:rPr>
            </a:br>
            <a:r>
              <a:rPr lang="mn-MN" sz="2000" b="1" dirty="0" smtClean="0">
                <a:latin typeface="Arial" pitchFamily="34" charset="0"/>
                <a:cs typeface="Arial" pitchFamily="34" charset="0"/>
              </a:rPr>
              <a:t>кальци, магни – 100-300 г</a:t>
            </a:r>
            <a:br>
              <a:rPr lang="mn-MN" sz="2000" b="1" dirty="0" smtClean="0">
                <a:latin typeface="Arial" pitchFamily="34" charset="0"/>
                <a:cs typeface="Arial" pitchFamily="34" charset="0"/>
              </a:rPr>
            </a:br>
            <a:r>
              <a:rPr lang="mn-MN" sz="2000" b="1" dirty="0" smtClean="0">
                <a:latin typeface="Arial" pitchFamily="34" charset="0"/>
                <a:cs typeface="Arial" pitchFamily="34" charset="0"/>
              </a:rPr>
              <a:t>өнгө – сүрлэн шар</a:t>
            </a:r>
            <a:br>
              <a:rPr lang="mn-MN" sz="2000" b="1" dirty="0" smtClean="0">
                <a:latin typeface="Arial" pitchFamily="34" charset="0"/>
                <a:cs typeface="Arial" pitchFamily="34" charset="0"/>
              </a:rPr>
            </a:br>
            <a:r>
              <a:rPr lang="mn-MN" sz="2000" b="1" dirty="0" smtClean="0">
                <a:latin typeface="Arial" pitchFamily="34" charset="0"/>
                <a:cs typeface="Arial" pitchFamily="34" charset="0"/>
              </a:rPr>
              <a:t>уураг – 0,003-0,005гр/л </a:t>
            </a:r>
            <a:br>
              <a:rPr lang="mn-MN" sz="2000" b="1" dirty="0" smtClean="0">
                <a:latin typeface="Arial" pitchFamily="34" charset="0"/>
                <a:cs typeface="Arial" pitchFamily="34" charset="0"/>
              </a:rPr>
            </a:br>
            <a:r>
              <a:rPr lang="mn-MN" sz="2000" b="1" dirty="0" smtClean="0">
                <a:latin typeface="Arial" pitchFamily="34" charset="0"/>
                <a:cs typeface="Arial" pitchFamily="34" charset="0"/>
              </a:rPr>
              <a:t>зэргийг агуулж байдаг.</a:t>
            </a:r>
            <a:r>
              <a:rPr lang="en-US" sz="2000" b="1" dirty="0" smtClean="0"/>
              <a:t/>
            </a:r>
            <a:br>
              <a:rPr lang="en-US" sz="2000" b="1" dirty="0" smtClean="0"/>
            </a:br>
            <a:endParaRPr lang="en-US" sz="2000"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0"/>
          </a:xfrm>
          <a:blipFill>
            <a:blip r:embed="rId2"/>
            <a:stretch>
              <a:fillRect/>
            </a:stretch>
          </a:blipFill>
        </p:spPr>
        <p:txBody>
          <a:bodyPr>
            <a:normAutofit/>
          </a:bodyPr>
          <a:lstStyle/>
          <a:p>
            <a:r>
              <a:rPr lang="en-US" sz="2000" dirty="0" smtClean="0">
                <a:latin typeface="Arial" pitchFamily="34" charset="0"/>
                <a:cs typeface="Arial" pitchFamily="34" charset="0"/>
              </a:rPr>
              <a:t>1. </a:t>
            </a:r>
            <a:r>
              <a:rPr lang="mn-MN" sz="2000" dirty="0" smtClean="0"/>
              <a:t>  </a:t>
            </a:r>
            <a:r>
              <a:rPr lang="mn-MN" sz="2000" b="1" i="1" dirty="0" smtClean="0"/>
              <a:t>Усны тэнцвэрийг зохицуулна:</a:t>
            </a:r>
            <a:r>
              <a:rPr lang="mn-MN" sz="2000" dirty="0" smtClean="0"/>
              <a:t> </a:t>
            </a:r>
            <a:r>
              <a:rPr lang="en-US" sz="2000" dirty="0" smtClean="0"/>
              <a:t/>
            </a:r>
            <a:br>
              <a:rPr lang="en-US" sz="2000" dirty="0" smtClean="0"/>
            </a:br>
            <a:r>
              <a:rPr lang="mn-MN" sz="2000" dirty="0" smtClean="0"/>
              <a:t>Бөөр 80%-ийн усан орчинд ажиллана. Үнэн хэрэгтээ орчин үед өгч байгаа зөвлөгөөгөөр хүн өдөрт багаар бодоход биеийн жингийн 1 кг тутамд 2 хоолны халбага (40 мл)-р тооцож ус хэрэглэх ус шаардлагатай. Жишээлбэл: 67 кг жинтэй хүн өдөрт 67*0,040 л=2.68 литр ус уух хэрэгтэй. Таны биеийн жин хэр том байгаагаас шалтгаалан хүний бодисын солилцооны ачаалал төдий чинээ их байдаг учраас их хэмжээний ус шаарддаг.</a:t>
            </a:r>
            <a:r>
              <a:rPr lang="en-US" sz="2000" dirty="0" smtClean="0"/>
              <a:t/>
            </a:r>
            <a:br>
              <a:rPr lang="en-US" sz="2000" dirty="0" smtClean="0"/>
            </a:br>
            <a:r>
              <a:rPr lang="mn-MN" sz="2000" b="1" dirty="0" smtClean="0"/>
              <a:t>Таавар:</a:t>
            </a:r>
            <a:r>
              <a:rPr lang="mn-MN" sz="2000" dirty="0" smtClean="0"/>
              <a:t> Их хэмжээний ус уух нь бөөрөнд өгөх ачааллыг нэмэгдүүлдэг.</a:t>
            </a:r>
            <a:br>
              <a:rPr lang="mn-MN" sz="2000" dirty="0" smtClean="0"/>
            </a:br>
            <a:r>
              <a:rPr lang="mn-MN" sz="2000" b="1" dirty="0" smtClean="0"/>
              <a:t>Бодит байдал:</a:t>
            </a:r>
            <a:r>
              <a:rPr lang="mn-MN" sz="2000" dirty="0" smtClean="0"/>
              <a:t> Бөөр үйл ажиллагаагаа хэвийн явуулахын тулд ус хэрэгтэй байдаг. Бие организм хангалттай хэмжээний ус авч чадахгүй тохиолдолд бөөр энэхүү хангалтгүй байдлыг их хэмжээний өтгөрүүлсэн шээсийг ялгаруулах замаар нөхөх болдог. Өтгөрүүлсэн шээс нь бөөрөнд чулуу үүсгэхэд хүргэдэг.</a:t>
            </a:r>
            <a:br>
              <a:rPr lang="mn-MN" sz="2000" dirty="0" smtClean="0"/>
            </a:br>
            <a:r>
              <a:rPr lang="mn-MN" sz="2000" dirty="0" smtClean="0"/>
              <a:t/>
            </a:r>
            <a:br>
              <a:rPr lang="mn-MN" sz="2000" dirty="0" smtClean="0"/>
            </a:br>
            <a:endParaRPr lang="en-US" sz="2000" dirty="0">
              <a:latin typeface="Arial" pitchFamily="34" charset="0"/>
              <a:cs typeface="Arial"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0"/>
          </a:xfrm>
          <a:blipFill>
            <a:blip r:embed="rId2"/>
            <a:stretch>
              <a:fillRect/>
            </a:stretch>
          </a:blipFill>
        </p:spPr>
        <p:txBody>
          <a:bodyPr>
            <a:normAutofit/>
          </a:bodyPr>
          <a:lstStyle/>
          <a:p>
            <a:r>
              <a:rPr lang="en-US" sz="4000" dirty="0" smtClean="0"/>
              <a:t>2. </a:t>
            </a:r>
            <a:r>
              <a:rPr lang="mn-MN" sz="4000" dirty="0" smtClean="0"/>
              <a:t> </a:t>
            </a:r>
            <a:r>
              <a:rPr lang="mn-MN" sz="4000" b="1" i="1" dirty="0" smtClean="0"/>
              <a:t>Ялгаруулах үүрэгтэй.</a:t>
            </a:r>
            <a:r>
              <a:rPr lang="mn-MN" sz="4000" dirty="0" smtClean="0"/>
              <a:t> </a:t>
            </a:r>
            <a:r>
              <a:rPr lang="en-US" sz="4000" dirty="0" smtClean="0"/>
              <a:t/>
            </a:r>
            <a:br>
              <a:rPr lang="en-US" sz="4000" dirty="0" smtClean="0"/>
            </a:br>
            <a:r>
              <a:rPr lang="mn-MN" sz="4000" dirty="0" smtClean="0"/>
              <a:t>Цусан дахь бохирдлыг ялгаруулж цэвэрлэнэ.</a:t>
            </a:r>
            <a:br>
              <a:rPr lang="mn-MN" sz="4000" dirty="0" smtClean="0"/>
            </a:br>
            <a:r>
              <a:rPr lang="mn-MN" sz="4000" dirty="0" smtClean="0"/>
              <a:t>1 минутанд 1-1,2 литр цусыг шүүнэ.</a:t>
            </a:r>
            <a:br>
              <a:rPr lang="mn-MN" sz="4000" dirty="0" smtClean="0"/>
            </a:br>
            <a:r>
              <a:rPr lang="mn-MN" sz="4000" dirty="0" smtClean="0"/>
              <a:t>1 хоногт буюу 24 цагт 1700 - 1800 литр цусыг шүүнэ.</a:t>
            </a:r>
            <a:br>
              <a:rPr lang="mn-MN" sz="4000" dirty="0" smtClean="0"/>
            </a:br>
            <a:r>
              <a:rPr lang="mn-MN" sz="4000" dirty="0" smtClean="0"/>
              <a:t>1 жилд 612000 литр цус шүүдэг чухал эрхтэн юм.</a:t>
            </a:r>
            <a:br>
              <a:rPr lang="mn-MN" sz="4000" dirty="0" smtClean="0"/>
            </a:br>
            <a:endParaRPr lang="en-US" sz="4000" dirty="0">
              <a:latin typeface="Arial" pitchFamily="34" charset="0"/>
              <a:cs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0"/>
          </a:xfrm>
          <a:blipFill>
            <a:blip r:embed="rId2"/>
            <a:stretch>
              <a:fillRect/>
            </a:stretch>
          </a:blipFill>
        </p:spPr>
        <p:txBody>
          <a:bodyPr>
            <a:normAutofit/>
          </a:bodyPr>
          <a:lstStyle/>
          <a:p>
            <a:r>
              <a:rPr lang="mn-MN" sz="2000" dirty="0" smtClean="0"/>
              <a:t>  </a:t>
            </a:r>
            <a:r>
              <a:rPr lang="mn-MN" sz="2000" b="1" dirty="0" smtClean="0"/>
              <a:t>   </a:t>
            </a:r>
            <a:r>
              <a:rPr lang="en-US" sz="2000" b="1" dirty="0" smtClean="0"/>
              <a:t>3. </a:t>
            </a:r>
            <a:r>
              <a:rPr lang="mn-MN" sz="2000" b="1" i="1" dirty="0" smtClean="0"/>
              <a:t>Хүчил шүлт </a:t>
            </a:r>
            <a:r>
              <a:rPr lang="mn-MN" sz="2000" b="1" dirty="0" smtClean="0"/>
              <a:t>(</a:t>
            </a:r>
            <a:r>
              <a:rPr lang="en-US" sz="2000" b="1" dirty="0" smtClean="0"/>
              <a:t>ph) -</a:t>
            </a:r>
            <a:r>
              <a:rPr lang="mn-MN" sz="2000" b="1" dirty="0" smtClean="0"/>
              <a:t>ийн </a:t>
            </a:r>
            <a:r>
              <a:rPr lang="mn-MN" sz="2000" b="1" i="1" dirty="0" smtClean="0"/>
              <a:t> тэнцвэр барих үүрэгтэй.</a:t>
            </a:r>
            <a:r>
              <a:rPr lang="en-US" sz="2000" i="1" dirty="0" smtClean="0"/>
              <a:t/>
            </a:r>
            <a:br>
              <a:rPr lang="en-US" sz="2000" i="1" dirty="0" smtClean="0"/>
            </a:br>
            <a:r>
              <a:rPr lang="mn-MN" sz="2000" dirty="0" smtClean="0"/>
              <a:t> Энэхүү цусан дахь хүчил шүлтийн харьцаа нь хүчил нь 20%, шүлт нь 80% байх ёстой байна.</a:t>
            </a:r>
            <a:br>
              <a:rPr lang="mn-MN" sz="2000" dirty="0" smtClean="0"/>
            </a:br>
            <a:r>
              <a:rPr lang="mn-MN" sz="2000" dirty="0" smtClean="0"/>
              <a:t/>
            </a:r>
            <a:br>
              <a:rPr lang="mn-MN" sz="2000" dirty="0" smtClean="0"/>
            </a:br>
            <a:r>
              <a:rPr lang="mn-MN" sz="2000" dirty="0" smtClean="0"/>
              <a:t/>
            </a:r>
            <a:br>
              <a:rPr lang="mn-MN" sz="2000" dirty="0" smtClean="0"/>
            </a:br>
            <a:r>
              <a:rPr lang="mn-MN" sz="2000" b="1" dirty="0" smtClean="0"/>
              <a:t>Хүчиллэг хоол:</a:t>
            </a:r>
            <a:r>
              <a:rPr lang="mn-MN" sz="2000" dirty="0" smtClean="0"/>
              <a:t/>
            </a:r>
            <a:br>
              <a:rPr lang="mn-MN" sz="2000" dirty="0" smtClean="0"/>
            </a:br>
            <a:r>
              <a:rPr lang="mn-MN" sz="2000" dirty="0" smtClean="0"/>
              <a:t>Чанар муутай хоол нь хүчил шүлтийн тэнцвэрийг алдагдуулдаг. Тансаг гоё гэж бид үзээд байгаа энгийн хоол орно. Үүнд:  Цагаан гурилаар хийсэн талх, гурилан боов, бялуу, шарсан, утсан, давсалсан, цуунд дарсан, нөөшилсөн мах, хуурай сүү, мөхөөлдөс, амьтны өөх, өөхөн тос, маргарин, амьтны гаралтай өөх тос агуулсан хоол, хиам, согтууруулах ундаа, давс, хийжүүлсэн ундаа, кофе гэх энгийн нүүрс усан хоол орно.</a:t>
            </a:r>
            <a:br>
              <a:rPr lang="mn-MN" sz="2000" dirty="0" smtClean="0"/>
            </a:br>
            <a:r>
              <a:rPr lang="mn-MN" sz="2000" dirty="0" smtClean="0"/>
              <a:t/>
            </a:r>
            <a:br>
              <a:rPr lang="mn-MN" sz="2000" dirty="0" smtClean="0"/>
            </a:br>
            <a:r>
              <a:rPr lang="mn-MN" sz="2000" dirty="0" smtClean="0"/>
              <a:t/>
            </a:r>
            <a:br>
              <a:rPr lang="mn-MN" sz="2000" dirty="0" smtClean="0"/>
            </a:br>
            <a:r>
              <a:rPr lang="mn-MN" sz="2000" b="1" dirty="0" smtClean="0"/>
              <a:t>Шүлтлэг хоол:</a:t>
            </a:r>
            <a:r>
              <a:rPr lang="mn-MN" sz="2000" dirty="0" smtClean="0"/>
              <a:t> </a:t>
            </a:r>
            <a:r>
              <a:rPr lang="mn-MN" sz="2000" b="1" dirty="0" smtClean="0"/>
              <a:t> </a:t>
            </a:r>
            <a:r>
              <a:rPr lang="en-US" sz="2000" b="1" dirty="0" smtClean="0"/>
              <a:t/>
            </a:r>
            <a:br>
              <a:rPr lang="en-US" sz="2000" b="1" dirty="0" smtClean="0"/>
            </a:br>
            <a:r>
              <a:rPr lang="mn-MN" sz="2000" dirty="0" smtClean="0"/>
              <a:t>Цагаан идээ, ногоо жимс гэх бүх төрлийн нийлмэл нүүрс усан хоол орно</a:t>
            </a:r>
            <a:br>
              <a:rPr lang="mn-MN" sz="2000" dirty="0" smtClean="0"/>
            </a:br>
            <a:endParaRPr lang="en-US" sz="2000" dirty="0">
              <a:latin typeface="Arial" pitchFamily="34" charset="0"/>
              <a:cs typeface="Arial"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0"/>
          </a:xfrm>
          <a:blipFill>
            <a:blip r:embed="rId2"/>
            <a:stretch>
              <a:fillRect/>
            </a:stretch>
          </a:blipFill>
          <a:ln>
            <a:solidFill>
              <a:schemeClr val="accent1"/>
            </a:solidFill>
          </a:ln>
        </p:spPr>
        <p:txBody>
          <a:bodyPr>
            <a:normAutofit/>
          </a:bodyPr>
          <a:lstStyle/>
          <a:p>
            <a:r>
              <a:rPr lang="en-US" sz="2800" dirty="0" smtClean="0">
                <a:latin typeface="Arial" pitchFamily="34" charset="0"/>
                <a:cs typeface="Arial" pitchFamily="34" charset="0"/>
              </a:rPr>
              <a:t>4. </a:t>
            </a:r>
            <a:r>
              <a:rPr lang="mn-MN" sz="2800" b="1" i="1" dirty="0" smtClean="0"/>
              <a:t>Даралтыг тогтворжуулах үүрэгтэй.</a:t>
            </a:r>
            <a:r>
              <a:rPr lang="mn-MN" sz="2800" dirty="0" smtClean="0"/>
              <a:t> </a:t>
            </a:r>
            <a:r>
              <a:rPr lang="en-US" sz="2800" dirty="0" smtClean="0"/>
              <a:t/>
            </a:r>
            <a:br>
              <a:rPr lang="en-US" sz="2800" dirty="0" smtClean="0"/>
            </a:br>
            <a:r>
              <a:rPr lang="en-US" sz="2800" dirty="0" smtClean="0"/>
              <a:t/>
            </a:r>
            <a:br>
              <a:rPr lang="en-US" sz="2800" dirty="0" smtClean="0"/>
            </a:br>
            <a:r>
              <a:rPr lang="mn-MN" sz="2800" dirty="0" smtClean="0"/>
              <a:t>Цусанд 20, 80-ийн харьцаатай хүчиллэг болон шүлтлэг цус эргэлдэж байхад 2 даавар ялгардаг. Даавар нь цусыг явуулж байдаг судасны хананы уян хатан байдлыг хангаж байдаг. Буруу хоол идэх, цөс өтгөн бол энэ судасны хана маань хатуураад цус гүйхээ байхыг бөөрний даралт гэнэ.</a:t>
            </a:r>
            <a:br>
              <a:rPr lang="mn-MN" sz="2800" dirty="0" smtClean="0"/>
            </a:br>
            <a:endParaRPr lang="en-US" sz="2800" dirty="0">
              <a:latin typeface="Arial" pitchFamily="34" charset="0"/>
              <a:cs typeface="Arial"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0"/>
          </a:xfrm>
          <a:blipFill>
            <a:blip r:embed="rId2"/>
            <a:stretch>
              <a:fillRect/>
            </a:stretch>
          </a:blipFill>
        </p:spPr>
        <p:txBody>
          <a:bodyPr>
            <a:normAutofit/>
          </a:bodyPr>
          <a:lstStyle/>
          <a:p>
            <a:r>
              <a:rPr lang="mn-MN" sz="2800" b="1" dirty="0" smtClean="0"/>
              <a:t>Бөөр яагаад чулуужиж хавагнадаг вэ?</a:t>
            </a:r>
            <a:br>
              <a:rPr lang="mn-MN" sz="2800" b="1" dirty="0" smtClean="0"/>
            </a:br>
            <a:r>
              <a:rPr lang="mn-MN" sz="2800" dirty="0" smtClean="0"/>
              <a:t/>
            </a:r>
            <a:br>
              <a:rPr lang="mn-MN" sz="2800" dirty="0" smtClean="0"/>
            </a:br>
            <a:r>
              <a:rPr lang="mn-MN" sz="2800" dirty="0" smtClean="0"/>
              <a:t/>
            </a:r>
            <a:br>
              <a:rPr lang="mn-MN" sz="2800" dirty="0" smtClean="0"/>
            </a:br>
            <a:r>
              <a:rPr lang="en-US" sz="2800" dirty="0" smtClean="0"/>
              <a:t>1. </a:t>
            </a:r>
            <a:r>
              <a:rPr lang="mn-MN" sz="2800" dirty="0" smtClean="0"/>
              <a:t>Хангалттай ус өгөөгүй бол бохирдсон зүйлүүд хуримтлагдан удаан хугацаанд хадгалагдсаны улмаас чулуужилт үүснэ.</a:t>
            </a:r>
            <a:br>
              <a:rPr lang="mn-MN" sz="2800" dirty="0" smtClean="0"/>
            </a:br>
            <a:r>
              <a:rPr lang="en-US" sz="2800" dirty="0" smtClean="0"/>
              <a:t> 2. </a:t>
            </a:r>
            <a:r>
              <a:rPr lang="mn-MN" sz="2800" dirty="0" smtClean="0"/>
              <a:t>Давс ихтэй буруу хоол идхээр бөөрөнд  тунадас буюу давс үүснэ, ингэхээр ус уухаар давс нь татдаг , үүнийг бөөрний хаван гэнэ.</a:t>
            </a:r>
            <a:r>
              <a:rPr lang="en-US" sz="2800" dirty="0" smtClean="0"/>
              <a:t>       </a:t>
            </a:r>
            <a:br>
              <a:rPr lang="en-US" sz="2800" dirty="0" smtClean="0"/>
            </a:br>
            <a:r>
              <a:rPr lang="en-US" sz="2800" dirty="0" smtClean="0"/>
              <a:t>3.</a:t>
            </a:r>
            <a:r>
              <a:rPr lang="mn-MN" sz="2800" dirty="0" smtClean="0"/>
              <a:t>Хувийн ариун цэвэр сайн байх хэрэгтэй.</a:t>
            </a:r>
            <a:br>
              <a:rPr lang="mn-MN" sz="2800" dirty="0" smtClean="0"/>
            </a:br>
            <a:endParaRPr lang="en-US" sz="2800" dirty="0">
              <a:latin typeface="Arial" pitchFamily="34" charset="0"/>
              <a:cs typeface="Arial"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0"/>
          </a:xfrm>
          <a:blipFill>
            <a:blip r:embed="rId2"/>
            <a:stretch>
              <a:fillRect/>
            </a:stretch>
          </a:blipFill>
        </p:spPr>
        <p:txBody>
          <a:bodyPr>
            <a:normAutofit/>
          </a:bodyPr>
          <a:lstStyle/>
          <a:p>
            <a:pPr algn="l"/>
            <a:r>
              <a:rPr lang="en-US" sz="2800" b="1" dirty="0" smtClean="0"/>
              <a:t>                      </a:t>
            </a:r>
            <a:r>
              <a:rPr lang="mn-MN" sz="2800" b="1" dirty="0" smtClean="0"/>
              <a:t>Бөөрөө яаж эрүүл байлгах вэ?</a:t>
            </a:r>
            <a:br>
              <a:rPr lang="mn-MN" sz="2800" b="1" dirty="0" smtClean="0"/>
            </a:br>
            <a:r>
              <a:rPr lang="mn-MN" sz="2800" dirty="0" smtClean="0"/>
              <a:t/>
            </a:r>
            <a:br>
              <a:rPr lang="mn-MN" sz="2800" dirty="0" smtClean="0"/>
            </a:br>
            <a:r>
              <a:rPr lang="en-US" sz="2800" dirty="0" smtClean="0"/>
              <a:t>1. </a:t>
            </a:r>
            <a:r>
              <a:rPr lang="mn-MN" sz="2800" dirty="0" smtClean="0"/>
              <a:t>Бүх насныхан өөрийн жиндээ тохирсон шингэн хэрэглэх</a:t>
            </a:r>
            <a:br>
              <a:rPr lang="mn-MN" sz="2800" dirty="0" smtClean="0"/>
            </a:br>
            <a:r>
              <a:rPr lang="en-US" sz="2800" dirty="0" smtClean="0"/>
              <a:t>2. </a:t>
            </a:r>
            <a:r>
              <a:rPr lang="mn-MN" sz="2800" dirty="0" smtClean="0"/>
              <a:t>Аюулгүй тэнцвэртэй , зөв бүтэцтэй хоол идэх</a:t>
            </a:r>
            <a:br>
              <a:rPr lang="mn-MN" sz="2800" dirty="0" smtClean="0"/>
            </a:br>
            <a:r>
              <a:rPr lang="en-US" sz="2800" dirty="0" smtClean="0"/>
              <a:t>3. </a:t>
            </a:r>
            <a:r>
              <a:rPr lang="mn-MN" sz="2800" dirty="0" smtClean="0"/>
              <a:t>Доороосоо дулаалах, механик гэмтлээс болгоомжлох</a:t>
            </a:r>
            <a:br>
              <a:rPr lang="mn-MN" sz="2800" dirty="0" smtClean="0"/>
            </a:br>
            <a:r>
              <a:rPr lang="en-US" sz="2800" dirty="0" smtClean="0"/>
              <a:t>4. </a:t>
            </a:r>
            <a:r>
              <a:rPr lang="mn-MN" sz="2800" dirty="0" smtClean="0"/>
              <a:t>Сахар, давсны хэрэглээг багасгах</a:t>
            </a:r>
            <a:br>
              <a:rPr lang="mn-MN" sz="2800" dirty="0" smtClean="0"/>
            </a:br>
            <a:r>
              <a:rPr lang="en-US" sz="2800" dirty="0" smtClean="0"/>
              <a:t>5. </a:t>
            </a:r>
            <a:r>
              <a:rPr lang="mn-MN" sz="2800" dirty="0" smtClean="0"/>
              <a:t>Ахуйн ариун цэвэр хангах</a:t>
            </a:r>
            <a:br>
              <a:rPr lang="mn-MN" sz="2800" dirty="0" smtClean="0"/>
            </a:br>
            <a:r>
              <a:rPr lang="en-US" sz="2800" dirty="0" smtClean="0"/>
              <a:t>6. </a:t>
            </a:r>
            <a:r>
              <a:rPr lang="mn-MN" sz="2800" dirty="0" smtClean="0"/>
              <a:t>Хөдөлгөөнтэй байх</a:t>
            </a:r>
            <a:br>
              <a:rPr lang="mn-MN" sz="2800" dirty="0" smtClean="0"/>
            </a:br>
            <a:r>
              <a:rPr lang="mn-MN" sz="2000" dirty="0" smtClean="0"/>
              <a:t/>
            </a:r>
            <a:br>
              <a:rPr lang="mn-MN" sz="2000" dirty="0" smtClean="0"/>
            </a:br>
            <a:r>
              <a:rPr lang="mn-MN" sz="2000" dirty="0" smtClean="0"/>
              <a:t/>
            </a:r>
            <a:br>
              <a:rPr lang="mn-MN" sz="2000" dirty="0" smtClean="0"/>
            </a:br>
            <a:endParaRPr lang="en-US" sz="2000" dirty="0">
              <a:latin typeface="Arial" pitchFamily="34" charset="0"/>
              <a:cs typeface="Arial"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0"/>
          </a:xfrm>
          <a:blipFill>
            <a:blip r:embed="rId2"/>
            <a:stretch>
              <a:fillRect/>
            </a:stretch>
          </a:blipFill>
        </p:spPr>
        <p:txBody>
          <a:bodyPr>
            <a:normAutofit/>
          </a:bodyPr>
          <a:lstStyle/>
          <a:p>
            <a:r>
              <a:rPr lang="en-US" sz="2000" dirty="0" smtClean="0"/>
              <a:t>1. </a:t>
            </a:r>
            <a:r>
              <a:rPr lang="en-US" sz="2000" b="1" dirty="0" err="1" smtClean="0"/>
              <a:t>Та</a:t>
            </a:r>
            <a:r>
              <a:rPr lang="en-US" sz="2000" b="1" dirty="0" smtClean="0"/>
              <a:t> </a:t>
            </a:r>
            <a:r>
              <a:rPr lang="en-US" sz="2000" b="1" dirty="0" err="1" smtClean="0"/>
              <a:t>хангалттай</a:t>
            </a:r>
            <a:r>
              <a:rPr lang="en-US" sz="2000" b="1" dirty="0" smtClean="0"/>
              <a:t> </a:t>
            </a:r>
            <a:r>
              <a:rPr lang="en-US" sz="2000" b="1" dirty="0" err="1" smtClean="0"/>
              <a:t>хэмжээний</a:t>
            </a:r>
            <a:r>
              <a:rPr lang="en-US" sz="2000" b="1" dirty="0" smtClean="0"/>
              <a:t> </a:t>
            </a:r>
            <a:r>
              <a:rPr lang="en-US" sz="2000" b="1" dirty="0" err="1" smtClean="0"/>
              <a:t>ус</a:t>
            </a:r>
            <a:r>
              <a:rPr lang="en-US" sz="2000" b="1" dirty="0" smtClean="0"/>
              <a:t> </a:t>
            </a:r>
            <a:r>
              <a:rPr lang="en-US" sz="2000" b="1" dirty="0" err="1" smtClean="0"/>
              <a:t>ууж</a:t>
            </a:r>
            <a:r>
              <a:rPr lang="en-US" sz="2000" b="1" dirty="0" smtClean="0"/>
              <a:t> </a:t>
            </a:r>
            <a:r>
              <a:rPr lang="en-US" sz="2000" b="1" dirty="0" err="1" smtClean="0"/>
              <a:t>байна</a:t>
            </a:r>
            <a:r>
              <a:rPr lang="en-US" sz="2000" b="1" dirty="0" smtClean="0"/>
              <a:t> </a:t>
            </a:r>
            <a:r>
              <a:rPr lang="en-US" sz="2000" b="1" dirty="0" err="1" smtClean="0"/>
              <a:t>гэдэгтээ</a:t>
            </a:r>
            <a:r>
              <a:rPr lang="en-US" sz="2000" b="1" dirty="0" smtClean="0"/>
              <a:t> </a:t>
            </a:r>
            <a:r>
              <a:rPr lang="en-US" sz="2000" b="1" dirty="0" err="1" smtClean="0"/>
              <a:t>яаж</a:t>
            </a:r>
            <a:r>
              <a:rPr lang="en-US" sz="2000" b="1" dirty="0" smtClean="0"/>
              <a:t> </a:t>
            </a:r>
            <a:r>
              <a:rPr lang="en-US" sz="2000" b="1" dirty="0" err="1" smtClean="0"/>
              <a:t>итгэлтэй</a:t>
            </a:r>
            <a:r>
              <a:rPr lang="en-US" sz="2000" b="1" dirty="0" smtClean="0"/>
              <a:t> </a:t>
            </a:r>
            <a:r>
              <a:rPr lang="en-US" sz="2000" b="1" dirty="0" err="1" smtClean="0"/>
              <a:t>байх</a:t>
            </a:r>
            <a:r>
              <a:rPr lang="en-US" sz="2000" b="1" dirty="0" smtClean="0"/>
              <a:t> </a:t>
            </a:r>
            <a:r>
              <a:rPr lang="en-US" sz="2000" b="1" dirty="0" err="1" smtClean="0"/>
              <a:t>вэ</a:t>
            </a:r>
            <a:r>
              <a:rPr lang="en-US" sz="2000" b="1" dirty="0" smtClean="0"/>
              <a:t>?</a:t>
            </a:r>
            <a:br>
              <a:rPr lang="en-US" sz="2000" b="1" dirty="0" smtClean="0"/>
            </a:br>
            <a:r>
              <a:rPr lang="en-US" sz="2000" b="1" dirty="0" smtClean="0"/>
              <a:t> </a:t>
            </a:r>
            <a:r>
              <a:rPr lang="en-US" sz="2000" dirty="0" smtClean="0"/>
              <a:t/>
            </a:r>
            <a:br>
              <a:rPr lang="en-US" sz="2000" dirty="0" smtClean="0"/>
            </a:br>
            <a:r>
              <a:rPr lang="en-US" sz="2000" dirty="0" smtClean="0"/>
              <a:t>• </a:t>
            </a:r>
            <a:r>
              <a:rPr lang="en-US" sz="2000" dirty="0" err="1" smtClean="0"/>
              <a:t>Та</a:t>
            </a:r>
            <a:r>
              <a:rPr lang="en-US" sz="2000" dirty="0" smtClean="0"/>
              <a:t> </a:t>
            </a:r>
            <a:r>
              <a:rPr lang="en-US" sz="2000" dirty="0" err="1" smtClean="0"/>
              <a:t>өдрийн</a:t>
            </a:r>
            <a:r>
              <a:rPr lang="en-US" sz="2000" dirty="0" smtClean="0"/>
              <a:t> </a:t>
            </a:r>
            <a:r>
              <a:rPr lang="en-US" sz="2000" dirty="0" err="1" smtClean="0"/>
              <a:t>ихэнхийг</a:t>
            </a:r>
            <a:r>
              <a:rPr lang="en-US" sz="2000" dirty="0" smtClean="0"/>
              <a:t> </a:t>
            </a:r>
            <a:r>
              <a:rPr lang="en-US" sz="2000" dirty="0" err="1" smtClean="0"/>
              <a:t>гэртээ</a:t>
            </a:r>
            <a:r>
              <a:rPr lang="en-US" sz="2000" dirty="0" smtClean="0"/>
              <a:t> </a:t>
            </a:r>
            <a:r>
              <a:rPr lang="en-US" sz="2000" dirty="0" err="1" smtClean="0"/>
              <a:t>өнгөрөөдөг</a:t>
            </a:r>
            <a:r>
              <a:rPr lang="en-US" sz="2000" dirty="0" smtClean="0"/>
              <a:t> </a:t>
            </a:r>
            <a:r>
              <a:rPr lang="en-US" sz="2000" dirty="0" err="1" smtClean="0"/>
              <a:t>бол</a:t>
            </a:r>
            <a:r>
              <a:rPr lang="en-US" sz="2000" dirty="0" smtClean="0"/>
              <a:t> </a:t>
            </a:r>
            <a:r>
              <a:rPr lang="en-US" sz="2000" dirty="0" err="1" smtClean="0"/>
              <a:t>өглөө</a:t>
            </a:r>
            <a:r>
              <a:rPr lang="en-US" sz="2000" dirty="0" smtClean="0"/>
              <a:t> </a:t>
            </a:r>
            <a:r>
              <a:rPr lang="en-US" sz="2000" dirty="0" err="1" smtClean="0"/>
              <a:t>босоод</a:t>
            </a:r>
            <a:r>
              <a:rPr lang="en-US" sz="2000" dirty="0" smtClean="0"/>
              <a:t> </a:t>
            </a:r>
            <a:r>
              <a:rPr lang="en-US" sz="2000" dirty="0" err="1" smtClean="0"/>
              <a:t>өдрийн</a:t>
            </a:r>
            <a:r>
              <a:rPr lang="en-US" sz="2000" dirty="0" smtClean="0"/>
              <a:t> </a:t>
            </a:r>
            <a:r>
              <a:rPr lang="en-US" sz="2000" dirty="0" err="1" smtClean="0"/>
              <a:t>туршид</a:t>
            </a:r>
            <a:r>
              <a:rPr lang="en-US" sz="2000" dirty="0" smtClean="0"/>
              <a:t> </a:t>
            </a:r>
            <a:r>
              <a:rPr lang="en-US" sz="2000" dirty="0" err="1" smtClean="0"/>
              <a:t>таны</a:t>
            </a:r>
            <a:r>
              <a:rPr lang="en-US" sz="2000" dirty="0" smtClean="0"/>
              <a:t> </a:t>
            </a:r>
            <a:r>
              <a:rPr lang="en-US" sz="2000" dirty="0" err="1" smtClean="0"/>
              <a:t>уух</a:t>
            </a:r>
            <a:r>
              <a:rPr lang="en-US" sz="2000" dirty="0" smtClean="0"/>
              <a:t> </a:t>
            </a:r>
            <a:r>
              <a:rPr lang="en-US" sz="2000" dirty="0" err="1" smtClean="0"/>
              <a:t>шаардлагатай</a:t>
            </a:r>
            <a:r>
              <a:rPr lang="en-US" sz="2000" dirty="0" smtClean="0"/>
              <a:t> </a:t>
            </a:r>
            <a:r>
              <a:rPr lang="en-US" sz="2000" dirty="0" err="1" smtClean="0"/>
              <a:t>хэмжээний</a:t>
            </a:r>
            <a:r>
              <a:rPr lang="en-US" sz="2000" dirty="0" smtClean="0"/>
              <a:t> </a:t>
            </a:r>
            <a:r>
              <a:rPr lang="en-US" sz="2000" dirty="0" err="1" smtClean="0"/>
              <a:t>усыг</a:t>
            </a:r>
            <a:r>
              <a:rPr lang="en-US" sz="2000" dirty="0" smtClean="0"/>
              <a:t> </a:t>
            </a:r>
            <a:r>
              <a:rPr lang="en-US" sz="2000" dirty="0" err="1" smtClean="0"/>
              <a:t>тийм</a:t>
            </a:r>
            <a:r>
              <a:rPr lang="en-US" sz="2000" dirty="0" smtClean="0"/>
              <a:t> </a:t>
            </a:r>
            <a:r>
              <a:rPr lang="en-US" sz="2000" dirty="0" err="1" smtClean="0"/>
              <a:t>хэмжээний</a:t>
            </a:r>
            <a:r>
              <a:rPr lang="en-US" sz="2000" dirty="0" smtClean="0"/>
              <a:t> </a:t>
            </a:r>
            <a:r>
              <a:rPr lang="en-US" sz="2000" dirty="0" err="1" smtClean="0"/>
              <a:t>саванд</a:t>
            </a:r>
            <a:r>
              <a:rPr lang="en-US" sz="2000" dirty="0" smtClean="0"/>
              <a:t> </a:t>
            </a:r>
            <a:r>
              <a:rPr lang="en-US" sz="2000" dirty="0" err="1" smtClean="0"/>
              <a:t>хийгээд</a:t>
            </a:r>
            <a:r>
              <a:rPr lang="en-US" sz="2000" dirty="0" smtClean="0"/>
              <a:t> </a:t>
            </a:r>
            <a:r>
              <a:rPr lang="en-US" sz="2000" dirty="0" err="1" smtClean="0"/>
              <a:t>тавьчих</a:t>
            </a:r>
            <a:r>
              <a:rPr lang="en-US" sz="2000" dirty="0" smtClean="0"/>
              <a:t>. </a:t>
            </a:r>
            <a:r>
              <a:rPr lang="en-US" sz="2000" dirty="0" err="1" smtClean="0"/>
              <a:t>Сав</a:t>
            </a:r>
            <a:r>
              <a:rPr lang="en-US" sz="2000" dirty="0" smtClean="0"/>
              <a:t> </a:t>
            </a:r>
            <a:r>
              <a:rPr lang="en-US" sz="2000" dirty="0" err="1" smtClean="0"/>
              <a:t>хоосорч</a:t>
            </a:r>
            <a:r>
              <a:rPr lang="en-US" sz="2000" dirty="0" smtClean="0"/>
              <a:t> </a:t>
            </a:r>
            <a:r>
              <a:rPr lang="en-US" sz="2000" dirty="0" err="1" smtClean="0"/>
              <a:t>ус</a:t>
            </a:r>
            <a:r>
              <a:rPr lang="en-US" sz="2000" dirty="0" smtClean="0"/>
              <a:t> </a:t>
            </a:r>
            <a:r>
              <a:rPr lang="en-US" sz="2000" dirty="0" err="1" smtClean="0"/>
              <a:t>дуусвал</a:t>
            </a:r>
            <a:r>
              <a:rPr lang="en-US" sz="2000" dirty="0" smtClean="0"/>
              <a:t> </a:t>
            </a:r>
            <a:r>
              <a:rPr lang="en-US" sz="2000" dirty="0" err="1" smtClean="0"/>
              <a:t>та</a:t>
            </a:r>
            <a:r>
              <a:rPr lang="en-US" sz="2000" dirty="0" smtClean="0"/>
              <a:t> </a:t>
            </a:r>
            <a:r>
              <a:rPr lang="en-US" sz="2000" dirty="0" err="1" smtClean="0"/>
              <a:t>тухайн</a:t>
            </a:r>
            <a:r>
              <a:rPr lang="en-US" sz="2000" dirty="0" smtClean="0"/>
              <a:t> </a:t>
            </a:r>
            <a:r>
              <a:rPr lang="en-US" sz="2000" dirty="0" err="1" smtClean="0"/>
              <a:t>өдрийн</a:t>
            </a:r>
            <a:r>
              <a:rPr lang="en-US" sz="2000" dirty="0" smtClean="0"/>
              <a:t> </a:t>
            </a:r>
            <a:r>
              <a:rPr lang="en-US" sz="2000" dirty="0" err="1" smtClean="0"/>
              <a:t>нормоо</a:t>
            </a:r>
            <a:r>
              <a:rPr lang="en-US" sz="2000" dirty="0" smtClean="0"/>
              <a:t> </a:t>
            </a:r>
            <a:r>
              <a:rPr lang="en-US" sz="2000" dirty="0" err="1" smtClean="0"/>
              <a:t>биелүүлжээ</a:t>
            </a:r>
            <a:r>
              <a:rPr lang="en-US" sz="2000" dirty="0" smtClean="0"/>
              <a:t>.</a:t>
            </a:r>
            <a:br>
              <a:rPr lang="en-US" sz="2000" dirty="0" smtClean="0"/>
            </a:br>
            <a:r>
              <a:rPr lang="en-US" sz="2000" dirty="0" smtClean="0"/>
              <a:t>• </a:t>
            </a:r>
            <a:r>
              <a:rPr lang="en-US" sz="2000" dirty="0" err="1" smtClean="0"/>
              <a:t>Усны</a:t>
            </a:r>
            <a:r>
              <a:rPr lang="en-US" sz="2000" dirty="0" smtClean="0"/>
              <a:t> </a:t>
            </a:r>
            <a:r>
              <a:rPr lang="en-US" sz="2000" dirty="0" err="1" smtClean="0"/>
              <a:t>хэмжээг</a:t>
            </a:r>
            <a:r>
              <a:rPr lang="en-US" sz="2000" dirty="0" smtClean="0"/>
              <a:t> </a:t>
            </a:r>
            <a:r>
              <a:rPr lang="en-US" sz="2000" dirty="0" err="1" smtClean="0"/>
              <a:t>ердийн</a:t>
            </a:r>
            <a:r>
              <a:rPr lang="en-US" sz="2000" dirty="0" smtClean="0"/>
              <a:t> </a:t>
            </a:r>
            <a:r>
              <a:rPr lang="en-US" sz="2000" dirty="0" err="1" smtClean="0"/>
              <a:t>стакан</a:t>
            </a:r>
            <a:r>
              <a:rPr lang="en-US" sz="2000" dirty="0" smtClean="0"/>
              <a:t> </a:t>
            </a:r>
            <a:r>
              <a:rPr lang="en-US" sz="2000" dirty="0" err="1" smtClean="0"/>
              <a:t>болон</a:t>
            </a:r>
            <a:r>
              <a:rPr lang="en-US" sz="2000" dirty="0" smtClean="0"/>
              <a:t> </a:t>
            </a:r>
            <a:r>
              <a:rPr lang="en-US" sz="2000" dirty="0" err="1" smtClean="0"/>
              <a:t>шилээр</a:t>
            </a:r>
            <a:r>
              <a:rPr lang="en-US" sz="2000" dirty="0" smtClean="0"/>
              <a:t> </a:t>
            </a:r>
            <a:r>
              <a:rPr lang="en-US" sz="2000" dirty="0" err="1" smtClean="0"/>
              <a:t>хэмж</a:t>
            </a:r>
            <a:r>
              <a:rPr lang="en-US" sz="2000" dirty="0" smtClean="0"/>
              <a:t>. </a:t>
            </a:r>
            <a:r>
              <a:rPr lang="en-US" sz="2000" dirty="0" err="1" smtClean="0"/>
              <a:t>Ихэнх</a:t>
            </a:r>
            <a:r>
              <a:rPr lang="en-US" sz="2000" dirty="0" smtClean="0"/>
              <a:t> </a:t>
            </a:r>
            <a:r>
              <a:rPr lang="en-US" sz="2000" dirty="0" err="1" smtClean="0"/>
              <a:t>стаканы</a:t>
            </a:r>
            <a:r>
              <a:rPr lang="en-US" sz="2000" dirty="0" smtClean="0"/>
              <a:t> </a:t>
            </a:r>
            <a:r>
              <a:rPr lang="en-US" sz="2000" dirty="0" err="1" smtClean="0"/>
              <a:t>хэмжээ</a:t>
            </a:r>
            <a:r>
              <a:rPr lang="en-US" sz="2000" dirty="0" smtClean="0"/>
              <a:t> </a:t>
            </a:r>
            <a:r>
              <a:rPr lang="en-US" sz="2000" dirty="0" err="1" smtClean="0"/>
              <a:t>нь</a:t>
            </a:r>
            <a:r>
              <a:rPr lang="en-US" sz="2000" dirty="0" smtClean="0"/>
              <a:t> 225 </a:t>
            </a:r>
            <a:r>
              <a:rPr lang="en-US" sz="2000" dirty="0" err="1" smtClean="0"/>
              <a:t>мл</a:t>
            </a:r>
            <a:r>
              <a:rPr lang="en-US" sz="2000" dirty="0" smtClean="0"/>
              <a:t> </a:t>
            </a:r>
            <a:r>
              <a:rPr lang="en-US" sz="2000" dirty="0" err="1" smtClean="0"/>
              <a:t>орчим</a:t>
            </a:r>
            <a:r>
              <a:rPr lang="en-US" sz="2000" dirty="0" smtClean="0"/>
              <a:t> </a:t>
            </a:r>
            <a:r>
              <a:rPr lang="en-US" sz="2000" dirty="0" err="1" smtClean="0"/>
              <a:t>байдаг</a:t>
            </a:r>
            <a:r>
              <a:rPr lang="en-US" sz="2000" dirty="0" smtClean="0"/>
              <a:t>.</a:t>
            </a:r>
            <a:br>
              <a:rPr lang="en-US" sz="2000" dirty="0" smtClean="0"/>
            </a:br>
            <a:r>
              <a:rPr lang="en-US" sz="2000" dirty="0" smtClean="0"/>
              <a:t>• </a:t>
            </a:r>
            <a:r>
              <a:rPr lang="en-US" sz="2000" dirty="0" err="1" smtClean="0"/>
              <a:t>Хэрэв</a:t>
            </a:r>
            <a:r>
              <a:rPr lang="en-US" sz="2000" dirty="0" smtClean="0"/>
              <a:t> </a:t>
            </a:r>
            <a:r>
              <a:rPr lang="en-US" sz="2000" dirty="0" err="1" smtClean="0"/>
              <a:t>та</a:t>
            </a:r>
            <a:r>
              <a:rPr lang="en-US" sz="2000" dirty="0" smtClean="0"/>
              <a:t> </a:t>
            </a:r>
            <a:r>
              <a:rPr lang="en-US" sz="2000" dirty="0" err="1" smtClean="0"/>
              <a:t>өдрийн</a:t>
            </a:r>
            <a:r>
              <a:rPr lang="en-US" sz="2000" dirty="0" smtClean="0"/>
              <a:t> </a:t>
            </a:r>
            <a:r>
              <a:rPr lang="en-US" sz="2000" dirty="0" err="1" smtClean="0"/>
              <a:t>ихэнхийг</a:t>
            </a:r>
            <a:r>
              <a:rPr lang="en-US" sz="2000" dirty="0" smtClean="0"/>
              <a:t> </a:t>
            </a:r>
            <a:r>
              <a:rPr lang="en-US" sz="2000" dirty="0" err="1" smtClean="0"/>
              <a:t>гэрээс</a:t>
            </a:r>
            <a:r>
              <a:rPr lang="en-US" sz="2000" dirty="0" smtClean="0"/>
              <a:t> </a:t>
            </a:r>
            <a:r>
              <a:rPr lang="en-US" sz="2000" dirty="0" err="1" smtClean="0"/>
              <a:t>гадуур</a:t>
            </a:r>
            <a:r>
              <a:rPr lang="en-US" sz="2000" dirty="0" smtClean="0"/>
              <a:t> </a:t>
            </a:r>
            <a:r>
              <a:rPr lang="en-US" sz="2000" dirty="0" err="1" smtClean="0"/>
              <a:t>өнгөрөөдөг</a:t>
            </a:r>
            <a:r>
              <a:rPr lang="en-US" sz="2000" dirty="0" smtClean="0"/>
              <a:t> </a:t>
            </a:r>
            <a:r>
              <a:rPr lang="en-US" sz="2000" dirty="0" err="1" smtClean="0"/>
              <a:t>бол</a:t>
            </a:r>
            <a:r>
              <a:rPr lang="en-US" sz="2000" dirty="0" smtClean="0"/>
              <a:t> </a:t>
            </a:r>
            <a:r>
              <a:rPr lang="en-US" sz="2000" dirty="0" err="1" smtClean="0"/>
              <a:t>уувал</a:t>
            </a:r>
            <a:r>
              <a:rPr lang="en-US" sz="2000" dirty="0" smtClean="0"/>
              <a:t> </a:t>
            </a:r>
            <a:r>
              <a:rPr lang="en-US" sz="2000" dirty="0" err="1" smtClean="0"/>
              <a:t>зохих</a:t>
            </a:r>
            <a:r>
              <a:rPr lang="en-US" sz="2000" dirty="0" smtClean="0"/>
              <a:t> </a:t>
            </a:r>
            <a:r>
              <a:rPr lang="en-US" sz="2000" dirty="0" err="1" smtClean="0"/>
              <a:t>хэмжээний</a:t>
            </a:r>
            <a:r>
              <a:rPr lang="en-US" sz="2000" dirty="0" smtClean="0"/>
              <a:t> </a:t>
            </a:r>
            <a:r>
              <a:rPr lang="en-US" sz="2000" dirty="0" err="1" smtClean="0"/>
              <a:t>усаа</a:t>
            </a:r>
            <a:r>
              <a:rPr lang="en-US" sz="2000" dirty="0" smtClean="0"/>
              <a:t> </a:t>
            </a:r>
            <a:r>
              <a:rPr lang="en-US" sz="2000" dirty="0" err="1" smtClean="0"/>
              <a:t>тохиромжтой</a:t>
            </a:r>
            <a:r>
              <a:rPr lang="en-US" sz="2000" dirty="0" smtClean="0"/>
              <a:t> </a:t>
            </a:r>
            <a:r>
              <a:rPr lang="en-US" sz="2000" dirty="0" err="1" smtClean="0"/>
              <a:t>саваар</a:t>
            </a:r>
            <a:r>
              <a:rPr lang="en-US" sz="2000" dirty="0" smtClean="0"/>
              <a:t> </a:t>
            </a:r>
            <a:r>
              <a:rPr lang="en-US" sz="2000" dirty="0" err="1" smtClean="0"/>
              <a:t>бэлэн</a:t>
            </a:r>
            <a:r>
              <a:rPr lang="en-US" sz="2000" dirty="0" smtClean="0"/>
              <a:t> </a:t>
            </a:r>
            <a:r>
              <a:rPr lang="en-US" sz="2000" dirty="0" err="1" smtClean="0"/>
              <a:t>авч</a:t>
            </a:r>
            <a:r>
              <a:rPr lang="en-US" sz="2000" dirty="0" smtClean="0"/>
              <a:t> </a:t>
            </a:r>
            <a:r>
              <a:rPr lang="en-US" sz="2000" dirty="0" err="1" smtClean="0"/>
              <a:t>байна</a:t>
            </a:r>
            <a:r>
              <a:rPr lang="en-US" sz="2000" dirty="0" smtClean="0"/>
              <a:t> </a:t>
            </a:r>
            <a:r>
              <a:rPr lang="en-US" sz="2000" dirty="0" err="1" smtClean="0"/>
              <a:t>уу</a:t>
            </a:r>
            <a:r>
              <a:rPr lang="en-US" sz="2000" dirty="0" smtClean="0"/>
              <a:t>. </a:t>
            </a:r>
            <a:r>
              <a:rPr lang="en-US" sz="2000" dirty="0" err="1" smtClean="0"/>
              <a:t>Ингэхдээ</a:t>
            </a:r>
            <a:r>
              <a:rPr lang="en-US" sz="2000" dirty="0" smtClean="0"/>
              <a:t> </a:t>
            </a:r>
            <a:r>
              <a:rPr lang="en-US" sz="2000" dirty="0" err="1" smtClean="0"/>
              <a:t>буцалсан</a:t>
            </a:r>
            <a:r>
              <a:rPr lang="en-US" sz="2000" dirty="0" smtClean="0"/>
              <a:t> </a:t>
            </a:r>
            <a:r>
              <a:rPr lang="en-US" sz="2000" dirty="0" err="1" smtClean="0"/>
              <a:t>халуун</a:t>
            </a:r>
            <a:r>
              <a:rPr lang="en-US" sz="2000" dirty="0" smtClean="0"/>
              <a:t> </a:t>
            </a:r>
            <a:r>
              <a:rPr lang="en-US" sz="2000" dirty="0" err="1" smtClean="0"/>
              <a:t>усыг</a:t>
            </a:r>
            <a:r>
              <a:rPr lang="en-US" sz="2000" dirty="0" smtClean="0"/>
              <a:t> </a:t>
            </a:r>
            <a:r>
              <a:rPr lang="en-US" sz="2000" dirty="0" err="1" smtClean="0"/>
              <a:t>хуванцар</a:t>
            </a:r>
            <a:r>
              <a:rPr lang="en-US" sz="2000" dirty="0" smtClean="0"/>
              <a:t> /</a:t>
            </a:r>
            <a:r>
              <a:rPr lang="en-US" sz="2000" dirty="0" err="1" smtClean="0"/>
              <a:t>ундаа</a:t>
            </a:r>
            <a:r>
              <a:rPr lang="en-US" sz="2000" dirty="0" smtClean="0"/>
              <a:t>, </a:t>
            </a:r>
            <a:r>
              <a:rPr lang="en-US" sz="2000" dirty="0" err="1" smtClean="0"/>
              <a:t>усны</a:t>
            </a:r>
            <a:r>
              <a:rPr lang="en-US" sz="2000" dirty="0" smtClean="0"/>
              <a:t> </a:t>
            </a:r>
            <a:r>
              <a:rPr lang="en-US" sz="2000" dirty="0" err="1" smtClean="0"/>
              <a:t>г.м</a:t>
            </a:r>
            <a:r>
              <a:rPr lang="en-US" sz="2000" dirty="0" smtClean="0"/>
              <a:t>/ </a:t>
            </a:r>
            <a:r>
              <a:rPr lang="en-US" sz="2000" dirty="0" err="1" smtClean="0"/>
              <a:t>савнуудад</a:t>
            </a:r>
            <a:r>
              <a:rPr lang="en-US" sz="2000" dirty="0" smtClean="0"/>
              <a:t> </a:t>
            </a:r>
            <a:r>
              <a:rPr lang="en-US" sz="2000" dirty="0" err="1" smtClean="0"/>
              <a:t>хийж</a:t>
            </a:r>
            <a:r>
              <a:rPr lang="en-US" sz="2000" dirty="0" smtClean="0"/>
              <a:t> </a:t>
            </a:r>
            <a:r>
              <a:rPr lang="en-US" sz="2000" dirty="0" err="1" smtClean="0"/>
              <a:t>болохгүйг</a:t>
            </a:r>
            <a:r>
              <a:rPr lang="en-US" sz="2000" dirty="0" smtClean="0"/>
              <a:t> </a:t>
            </a:r>
            <a:r>
              <a:rPr lang="en-US" sz="2000" dirty="0" err="1" smtClean="0"/>
              <a:t>анхаарна</a:t>
            </a:r>
            <a:r>
              <a:rPr lang="en-US" sz="2000" dirty="0" smtClean="0"/>
              <a:t> </a:t>
            </a:r>
            <a:r>
              <a:rPr lang="en-US" sz="2000" dirty="0" err="1" smtClean="0"/>
              <a:t>уу</a:t>
            </a:r>
            <a:r>
              <a:rPr lang="en-US" sz="2000" dirty="0" smtClean="0"/>
              <a:t>!</a:t>
            </a:r>
            <a:br>
              <a:rPr lang="en-US" sz="2000" dirty="0" smtClean="0"/>
            </a:br>
            <a:r>
              <a:rPr lang="en-US" sz="2000" dirty="0" smtClean="0"/>
              <a:t>• </a:t>
            </a:r>
            <a:r>
              <a:rPr lang="en-US" sz="2000" dirty="0" err="1" smtClean="0"/>
              <a:t>Машиндаа</a:t>
            </a:r>
            <a:r>
              <a:rPr lang="en-US" sz="2000" dirty="0" smtClean="0"/>
              <a:t>, </a:t>
            </a:r>
            <a:r>
              <a:rPr lang="en-US" sz="2000" dirty="0" err="1" smtClean="0"/>
              <a:t>ажлын</a:t>
            </a:r>
            <a:r>
              <a:rPr lang="en-US" sz="2000" dirty="0" smtClean="0"/>
              <a:t> </a:t>
            </a:r>
            <a:r>
              <a:rPr lang="en-US" sz="2000" dirty="0" err="1" smtClean="0"/>
              <a:t>ширээн</a:t>
            </a:r>
            <a:r>
              <a:rPr lang="en-US" sz="2000" dirty="0" smtClean="0"/>
              <a:t> </a:t>
            </a:r>
            <a:r>
              <a:rPr lang="en-US" sz="2000" dirty="0" err="1" smtClean="0"/>
              <a:t>дээрээ</a:t>
            </a:r>
            <a:r>
              <a:rPr lang="en-US" sz="2000" dirty="0" smtClean="0"/>
              <a:t>, </a:t>
            </a:r>
            <a:r>
              <a:rPr lang="en-US" sz="2000" dirty="0" err="1" smtClean="0"/>
              <a:t>цүнхэндээ</a:t>
            </a:r>
            <a:r>
              <a:rPr lang="en-US" sz="2000" dirty="0" smtClean="0"/>
              <a:t> </a:t>
            </a:r>
            <a:r>
              <a:rPr lang="en-US" sz="2000" dirty="0" err="1" smtClean="0"/>
              <a:t>байнга</a:t>
            </a:r>
            <a:r>
              <a:rPr lang="en-US" sz="2000" dirty="0" smtClean="0"/>
              <a:t> </a:t>
            </a:r>
            <a:r>
              <a:rPr lang="en-US" sz="2000" dirty="0" err="1" smtClean="0"/>
              <a:t>устай</a:t>
            </a:r>
            <a:r>
              <a:rPr lang="en-US" sz="2000" dirty="0" smtClean="0"/>
              <a:t> </a:t>
            </a:r>
            <a:r>
              <a:rPr lang="en-US" sz="2000" dirty="0" err="1" smtClean="0"/>
              <a:t>жижиг</a:t>
            </a:r>
            <a:r>
              <a:rPr lang="en-US" sz="2000" dirty="0" smtClean="0"/>
              <a:t> </a:t>
            </a:r>
            <a:r>
              <a:rPr lang="en-US" sz="2000" dirty="0" err="1" smtClean="0"/>
              <a:t>сав</a:t>
            </a:r>
            <a:r>
              <a:rPr lang="en-US" sz="2000" dirty="0" smtClean="0"/>
              <a:t> </a:t>
            </a:r>
            <a:r>
              <a:rPr lang="en-US" sz="2000" dirty="0" err="1" smtClean="0"/>
              <a:t>авч</a:t>
            </a:r>
            <a:r>
              <a:rPr lang="en-US" sz="2000" dirty="0" smtClean="0"/>
              <a:t> </a:t>
            </a:r>
            <a:r>
              <a:rPr lang="en-US" sz="2000" dirty="0" err="1" smtClean="0"/>
              <a:t>явна</a:t>
            </a:r>
            <a:r>
              <a:rPr lang="en-US" sz="2000" dirty="0" smtClean="0"/>
              <a:t> </a:t>
            </a:r>
            <a:r>
              <a:rPr lang="en-US" sz="2000" dirty="0" err="1" smtClean="0"/>
              <a:t>уу</a:t>
            </a:r>
            <a:r>
              <a:rPr lang="en-US" sz="2000" dirty="0" smtClean="0"/>
              <a:t>.</a:t>
            </a:r>
            <a:br>
              <a:rPr lang="en-US" sz="2000" dirty="0" smtClean="0"/>
            </a:br>
            <a:r>
              <a:rPr lang="en-US" sz="2000" dirty="0" smtClean="0"/>
              <a:t>• </a:t>
            </a:r>
            <a:r>
              <a:rPr lang="en-US" sz="2000" dirty="0" err="1" smtClean="0"/>
              <a:t>Усыг</a:t>
            </a:r>
            <a:r>
              <a:rPr lang="en-US" sz="2000" dirty="0" smtClean="0"/>
              <a:t> </a:t>
            </a:r>
            <a:r>
              <a:rPr lang="en-US" sz="2000" dirty="0" err="1" smtClean="0"/>
              <a:t>хэт</a:t>
            </a:r>
            <a:r>
              <a:rPr lang="en-US" sz="2000" dirty="0" smtClean="0"/>
              <a:t> </a:t>
            </a:r>
            <a:r>
              <a:rPr lang="en-US" sz="2000" dirty="0" err="1" smtClean="0"/>
              <a:t>халуун</a:t>
            </a:r>
            <a:r>
              <a:rPr lang="en-US" sz="2000" dirty="0" smtClean="0"/>
              <a:t>, </a:t>
            </a:r>
            <a:r>
              <a:rPr lang="en-US" sz="2000" dirty="0" err="1" smtClean="0"/>
              <a:t>хүйтэй</a:t>
            </a:r>
            <a:r>
              <a:rPr lang="en-US" sz="2000" dirty="0" smtClean="0"/>
              <a:t> </a:t>
            </a:r>
            <a:r>
              <a:rPr lang="en-US" sz="2000" dirty="0" err="1" smtClean="0"/>
              <a:t>бус</a:t>
            </a:r>
            <a:r>
              <a:rPr lang="en-US" sz="2000" dirty="0" smtClean="0"/>
              <a:t> </a:t>
            </a:r>
            <a:r>
              <a:rPr lang="en-US" sz="2000" dirty="0" err="1" smtClean="0"/>
              <a:t>тасалгааны</a:t>
            </a:r>
            <a:r>
              <a:rPr lang="en-US" sz="2000" dirty="0" smtClean="0"/>
              <a:t> </a:t>
            </a:r>
            <a:r>
              <a:rPr lang="en-US" sz="2000" dirty="0" err="1" smtClean="0"/>
              <a:t>температурт</a:t>
            </a:r>
            <a:r>
              <a:rPr lang="en-US" sz="2000" dirty="0" smtClean="0"/>
              <a:t> </a:t>
            </a:r>
            <a:r>
              <a:rPr lang="en-US" sz="2000" dirty="0" err="1" smtClean="0"/>
              <a:t>ууж</a:t>
            </a:r>
            <a:r>
              <a:rPr lang="en-US" sz="2000" dirty="0" smtClean="0"/>
              <a:t> </a:t>
            </a:r>
            <a:r>
              <a:rPr lang="en-US" sz="2000" dirty="0" err="1" smtClean="0"/>
              <a:t>хэрэглээрэй</a:t>
            </a:r>
            <a:r>
              <a:rPr lang="en-US" sz="2000" dirty="0" smtClean="0"/>
              <a:t>.</a:t>
            </a:r>
            <a:br>
              <a:rPr lang="en-US" sz="2000" dirty="0" smtClean="0"/>
            </a:br>
            <a:r>
              <a:rPr lang="en-US" sz="2000" dirty="0" smtClean="0"/>
              <a:t>• “</a:t>
            </a:r>
            <a:r>
              <a:rPr lang="en-US" sz="2000" dirty="0" err="1" smtClean="0"/>
              <a:t>Чийгшүүлэх</a:t>
            </a:r>
            <a:r>
              <a:rPr lang="en-US" sz="2000" dirty="0" smtClean="0"/>
              <a:t>” </a:t>
            </a:r>
            <a:r>
              <a:rPr lang="en-US" sz="2000" dirty="0" err="1" smtClean="0"/>
              <a:t>дадлыг</a:t>
            </a:r>
            <a:r>
              <a:rPr lang="en-US" sz="2000" dirty="0" smtClean="0"/>
              <a:t> </a:t>
            </a:r>
            <a:r>
              <a:rPr lang="en-US" sz="2000" dirty="0" err="1" smtClean="0"/>
              <a:t>хэрэгжүүлнэ</a:t>
            </a:r>
            <a:r>
              <a:rPr lang="en-US" sz="2000" dirty="0" smtClean="0"/>
              <a:t> </a:t>
            </a:r>
            <a:r>
              <a:rPr lang="en-US" sz="2000" dirty="0" err="1" smtClean="0"/>
              <a:t>үү-өглөө</a:t>
            </a:r>
            <a:r>
              <a:rPr lang="en-US" sz="2000" dirty="0" smtClean="0"/>
              <a:t> </a:t>
            </a:r>
            <a:r>
              <a:rPr lang="en-US" sz="2000" dirty="0" err="1" smtClean="0"/>
              <a:t>босонгуутаа</a:t>
            </a:r>
            <a:r>
              <a:rPr lang="en-US" sz="2000" dirty="0" smtClean="0"/>
              <a:t> </a:t>
            </a:r>
            <a:r>
              <a:rPr lang="en-US" sz="2000" dirty="0" err="1" smtClean="0"/>
              <a:t>нэг</a:t>
            </a:r>
            <a:r>
              <a:rPr lang="en-US" sz="2000" dirty="0" smtClean="0"/>
              <a:t> </a:t>
            </a:r>
            <a:r>
              <a:rPr lang="en-US" sz="2000" dirty="0" err="1" smtClean="0"/>
              <a:t>стакан</a:t>
            </a:r>
            <a:r>
              <a:rPr lang="en-US" sz="2000" dirty="0" smtClean="0"/>
              <a:t> </a:t>
            </a:r>
            <a:r>
              <a:rPr lang="en-US" sz="2000" dirty="0" err="1" smtClean="0"/>
              <a:t>ус</a:t>
            </a:r>
            <a:r>
              <a:rPr lang="en-US" sz="2000" dirty="0" smtClean="0"/>
              <a:t>, </a:t>
            </a:r>
            <a:r>
              <a:rPr lang="en-US" sz="2000" dirty="0" err="1" smtClean="0"/>
              <a:t>хоол</a:t>
            </a:r>
            <a:r>
              <a:rPr lang="en-US" sz="2000" dirty="0" smtClean="0"/>
              <a:t> </a:t>
            </a:r>
            <a:r>
              <a:rPr lang="en-US" sz="2000" dirty="0" err="1" smtClean="0"/>
              <a:t>идэхээсээ</a:t>
            </a:r>
            <a:r>
              <a:rPr lang="en-US" sz="2000" dirty="0" smtClean="0"/>
              <a:t> </a:t>
            </a:r>
            <a:r>
              <a:rPr lang="en-US" sz="2000" dirty="0" err="1" smtClean="0"/>
              <a:t>өмнө</a:t>
            </a:r>
            <a:r>
              <a:rPr lang="en-US" sz="2000" dirty="0" smtClean="0"/>
              <a:t> </a:t>
            </a:r>
            <a:r>
              <a:rPr lang="en-US" sz="2000" dirty="0" err="1" smtClean="0"/>
              <a:t>нэг</a:t>
            </a:r>
            <a:r>
              <a:rPr lang="en-US" sz="2000" dirty="0" smtClean="0"/>
              <a:t> </a:t>
            </a:r>
            <a:r>
              <a:rPr lang="en-US" sz="2000" dirty="0" err="1" smtClean="0"/>
              <a:t>стакан</a:t>
            </a:r>
            <a:r>
              <a:rPr lang="en-US" sz="2000" dirty="0" smtClean="0"/>
              <a:t> </a:t>
            </a:r>
            <a:r>
              <a:rPr lang="en-US" sz="2000" dirty="0" err="1" smtClean="0"/>
              <a:t>ус</a:t>
            </a:r>
            <a:r>
              <a:rPr lang="en-US" sz="2000" dirty="0" smtClean="0"/>
              <a:t>, </a:t>
            </a:r>
            <a:r>
              <a:rPr lang="en-US" sz="2000" dirty="0" err="1" smtClean="0"/>
              <a:t>унтахын</a:t>
            </a:r>
            <a:r>
              <a:rPr lang="en-US" sz="2000" dirty="0" smtClean="0"/>
              <a:t> </a:t>
            </a:r>
            <a:r>
              <a:rPr lang="en-US" sz="2000" dirty="0" err="1" smtClean="0"/>
              <a:t>өмнө</a:t>
            </a:r>
            <a:r>
              <a:rPr lang="en-US" sz="2000" dirty="0" smtClean="0"/>
              <a:t> </a:t>
            </a:r>
            <a:r>
              <a:rPr lang="en-US" sz="2000" dirty="0" err="1" smtClean="0"/>
              <a:t>нэг</a:t>
            </a:r>
            <a:r>
              <a:rPr lang="en-US" sz="2000" dirty="0" smtClean="0"/>
              <a:t> </a:t>
            </a:r>
            <a:r>
              <a:rPr lang="en-US" sz="2000" dirty="0" err="1" smtClean="0"/>
              <a:t>стакан</a:t>
            </a:r>
            <a:r>
              <a:rPr lang="en-US" sz="2000" dirty="0" smtClean="0"/>
              <a:t> </a:t>
            </a:r>
            <a:r>
              <a:rPr lang="en-US" sz="2000" dirty="0" err="1" smtClean="0"/>
              <a:t>ус</a:t>
            </a:r>
            <a:r>
              <a:rPr lang="en-US" sz="2000" dirty="0" smtClean="0"/>
              <a:t>.</a:t>
            </a:r>
            <a:br>
              <a:rPr lang="en-US" sz="2000" dirty="0" smtClean="0"/>
            </a:br>
            <a:r>
              <a:rPr lang="en-US" sz="2000" dirty="0" smtClean="0"/>
              <a:t>• </a:t>
            </a:r>
            <a:r>
              <a:rPr lang="en-US" sz="2000" dirty="0" err="1" smtClean="0"/>
              <a:t>Шээсээ</a:t>
            </a:r>
            <a:r>
              <a:rPr lang="en-US" sz="2000" dirty="0" smtClean="0"/>
              <a:t> </a:t>
            </a:r>
            <a:r>
              <a:rPr lang="en-US" sz="2000" dirty="0" err="1" smtClean="0"/>
              <a:t>шалгана</a:t>
            </a:r>
            <a:r>
              <a:rPr lang="en-US" sz="2000" dirty="0" smtClean="0"/>
              <a:t> </a:t>
            </a:r>
            <a:r>
              <a:rPr lang="en-US" sz="2000" dirty="0" err="1" smtClean="0"/>
              <a:t>уу</a:t>
            </a:r>
            <a:r>
              <a:rPr lang="en-US" sz="2000" dirty="0" smtClean="0"/>
              <a:t>. </a:t>
            </a:r>
            <a:r>
              <a:rPr lang="en-US" sz="2000" dirty="0" err="1" smtClean="0"/>
              <a:t>Шээс</a:t>
            </a:r>
            <a:r>
              <a:rPr lang="en-US" sz="2000" dirty="0" smtClean="0"/>
              <a:t> </a:t>
            </a:r>
            <a:r>
              <a:rPr lang="en-US" sz="2000" dirty="0" err="1" smtClean="0"/>
              <a:t>тунгалаг</a:t>
            </a:r>
            <a:r>
              <a:rPr lang="en-US" sz="2000" dirty="0" smtClean="0"/>
              <a:t>, </a:t>
            </a:r>
            <a:r>
              <a:rPr lang="en-US" sz="2000" dirty="0" err="1" smtClean="0"/>
              <a:t>цагаан</a:t>
            </a:r>
            <a:r>
              <a:rPr lang="en-US" sz="2000" dirty="0" smtClean="0"/>
              <a:t> </a:t>
            </a:r>
            <a:r>
              <a:rPr lang="en-US" sz="2000" dirty="0" err="1" smtClean="0"/>
              <a:t>шар</a:t>
            </a:r>
            <a:r>
              <a:rPr lang="en-US" sz="2000" dirty="0" smtClean="0"/>
              <a:t> </a:t>
            </a:r>
            <a:r>
              <a:rPr lang="en-US" sz="2000" dirty="0" err="1" smtClean="0"/>
              <a:t>өнгөтэй</a:t>
            </a:r>
            <a:r>
              <a:rPr lang="en-US" sz="2000" dirty="0" smtClean="0"/>
              <a:t> </a:t>
            </a:r>
            <a:r>
              <a:rPr lang="en-US" sz="2000" dirty="0" err="1" smtClean="0"/>
              <a:t>байх</a:t>
            </a:r>
            <a:r>
              <a:rPr lang="en-US" sz="2000" dirty="0" smtClean="0"/>
              <a:t> </a:t>
            </a:r>
            <a:r>
              <a:rPr lang="en-US" sz="2000" dirty="0" err="1" smtClean="0"/>
              <a:t>ёстой</a:t>
            </a:r>
            <a:r>
              <a:rPr lang="en-US" sz="2000" dirty="0" smtClean="0"/>
              <a:t>. </a:t>
            </a:r>
            <a:r>
              <a:rPr lang="en-US" sz="2000" dirty="0" err="1" smtClean="0"/>
              <a:t>Өдрийн</a:t>
            </a:r>
            <a:r>
              <a:rPr lang="en-US" sz="2000" dirty="0" smtClean="0"/>
              <a:t> </a:t>
            </a:r>
            <a:r>
              <a:rPr lang="en-US" sz="2000" dirty="0" err="1" smtClean="0"/>
              <a:t>туршид</a:t>
            </a:r>
            <a:r>
              <a:rPr lang="en-US" sz="2000" dirty="0" smtClean="0"/>
              <a:t> 2-3 </a:t>
            </a:r>
            <a:r>
              <a:rPr lang="en-US" sz="2000" dirty="0" err="1" smtClean="0"/>
              <a:t>цаг</a:t>
            </a:r>
            <a:r>
              <a:rPr lang="en-US" sz="2000" dirty="0" smtClean="0"/>
              <a:t> </a:t>
            </a:r>
            <a:r>
              <a:rPr lang="en-US" sz="2000" dirty="0" err="1" smtClean="0"/>
              <a:t>тутамд</a:t>
            </a:r>
            <a:r>
              <a:rPr lang="en-US" sz="2000" dirty="0" smtClean="0"/>
              <a:t> </a:t>
            </a:r>
            <a:r>
              <a:rPr lang="en-US" sz="2000" dirty="0" err="1" smtClean="0"/>
              <a:t>та</a:t>
            </a:r>
            <a:r>
              <a:rPr lang="en-US" sz="2000" dirty="0" smtClean="0"/>
              <a:t> </a:t>
            </a:r>
            <a:r>
              <a:rPr lang="en-US" sz="2000" dirty="0" err="1" smtClean="0"/>
              <a:t>шээх</a:t>
            </a:r>
            <a:r>
              <a:rPr lang="en-US" sz="2000" dirty="0" smtClean="0"/>
              <a:t> </a:t>
            </a:r>
            <a:r>
              <a:rPr lang="en-US" sz="2000" dirty="0" err="1" smtClean="0"/>
              <a:t>ёстой</a:t>
            </a:r>
            <a:r>
              <a:rPr lang="en-US" sz="2000" dirty="0" smtClean="0"/>
              <a:t>. “ </a:t>
            </a:r>
            <a:endParaRPr lang="en-US" sz="2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54762"/>
          </a:xfrm>
        </p:spPr>
        <p:txBody>
          <a:bodyPr/>
          <a:lstStyle/>
          <a:p>
            <a:endParaRPr lang="en-US" dirty="0"/>
          </a:p>
        </p:txBody>
      </p:sp>
      <p:pic>
        <p:nvPicPr>
          <p:cNvPr id="1026"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0"/>
          </a:xfrm>
          <a:blipFill>
            <a:blip r:embed="rId2"/>
            <a:stretch>
              <a:fillRect/>
            </a:stretch>
          </a:blipFill>
        </p:spPr>
        <p:txBody>
          <a:bodyPr>
            <a:normAutofit/>
          </a:bodyPr>
          <a:lstStyle/>
          <a:p>
            <a:pPr algn="l"/>
            <a:r>
              <a:rPr lang="en-US" sz="2400" b="1" dirty="0" smtClean="0"/>
              <a:t>                          </a:t>
            </a:r>
            <a:r>
              <a:rPr lang="mn-MN" sz="2400" b="1" dirty="0" smtClean="0"/>
              <a:t>Аюулгүй хоол хүнсний 5 түлхүүр</a:t>
            </a:r>
            <a:r>
              <a:rPr lang="en-US" sz="2400" b="1" dirty="0" smtClean="0"/>
              <a:t/>
            </a:r>
            <a:br>
              <a:rPr lang="en-US" sz="2400" b="1" dirty="0" smtClean="0"/>
            </a:br>
            <a:r>
              <a:rPr lang="mn-MN" sz="2000" dirty="0" smtClean="0"/>
              <a:t/>
            </a:r>
            <a:br>
              <a:rPr lang="mn-MN" sz="2000" dirty="0" smtClean="0"/>
            </a:br>
            <a:r>
              <a:rPr lang="mn-MN" sz="2400" dirty="0" smtClean="0"/>
              <a:t>1. Цэвэр байлгах</a:t>
            </a:r>
            <a:br>
              <a:rPr lang="mn-MN" sz="2400" dirty="0" smtClean="0"/>
            </a:br>
            <a:r>
              <a:rPr lang="mn-MN" sz="2400" dirty="0" smtClean="0"/>
              <a:t>2. Болгосон болон болгоогүй хоол хүнсийг тусад нь байлгах</a:t>
            </a:r>
            <a:br>
              <a:rPr lang="mn-MN" sz="2400" dirty="0" smtClean="0"/>
            </a:br>
            <a:r>
              <a:rPr lang="mn-MN" sz="2400" dirty="0" smtClean="0"/>
              <a:t>3. Хоол хүнсийг гүйцэд чанаж хэрэглэх</a:t>
            </a:r>
            <a:br>
              <a:rPr lang="mn-MN" sz="2400" dirty="0" smtClean="0"/>
            </a:br>
            <a:r>
              <a:rPr lang="mn-MN" sz="2400" dirty="0" smtClean="0"/>
              <a:t>4. Хоол хүнсийг зохих температурт хадгалах</a:t>
            </a:r>
            <a:br>
              <a:rPr lang="mn-MN" sz="2400" dirty="0" smtClean="0"/>
            </a:br>
            <a:r>
              <a:rPr lang="mn-MN" sz="2400" dirty="0" smtClean="0"/>
              <a:t>5. Аюулгүй ундны усыг хэрэглэж хэвших</a:t>
            </a:r>
            <a:endParaRPr lang="en-US" sz="2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95400"/>
          </a:xfrm>
          <a:solidFill>
            <a:schemeClr val="accent4">
              <a:lumMod val="40000"/>
              <a:lumOff val="60000"/>
            </a:schemeClr>
          </a:solidFill>
        </p:spPr>
        <p:txBody>
          <a:bodyPr>
            <a:normAutofit/>
          </a:bodyPr>
          <a:lstStyle/>
          <a:p>
            <a:r>
              <a:rPr lang="mn-MN" sz="2000" dirty="0" smtClean="0"/>
              <a:t>Нуруугаа байнга дулаахан байлгах ба хүйтэн сэрүүний улиралд доороосоо даарахгүй байх.</a:t>
            </a:r>
            <a:br>
              <a:rPr lang="mn-MN" sz="2000" dirty="0" smtClean="0"/>
            </a:br>
            <a:r>
              <a:rPr lang="mn-MN" sz="2000" dirty="0" smtClean="0"/>
              <a:t>Гэнэтийн осол болон байнгын доргилт гэмтлээс сэргийлэх</a:t>
            </a:r>
            <a:endParaRPr lang="en-US" sz="2000" dirty="0"/>
          </a:p>
        </p:txBody>
      </p:sp>
      <p:sp>
        <p:nvSpPr>
          <p:cNvPr id="1026" name="AutoShape 2" descr="&amp;acy;&amp;khcy;&amp;ucy;&amp;jcy;&amp;ncy; &amp;ocy;&amp;scy;&amp;ocy;&amp;lcy; &amp;gcy;&amp;ecy;&amp;mcy;&amp;tcy;&amp;lcy;&amp;icy;&amp;jcy;&amp;ncy; &amp;zcy;&amp;ucy;&amp;rcy;&amp;acy;&amp;gcy; &amp;zcy;&amp;ucy;&amp;rcy;&amp;gcy;&amp;acy;&amp;ncy; &amp;icy;&amp;lcy;&amp;ecy;&amp;rcy;&amp;tscy;үү&amp;dcy;"/>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028" name="Picture 4" descr="http://resource2.sodonsolution.org/hunnu/photo/2014/4/e1f166409e9280e11b4b46c0b21eddf/5270b93a-59dc-4349-add7-7704ac102826-Zurag2%5b1%5d.jpg"/>
          <p:cNvPicPr>
            <a:picLocks noChangeAspect="1" noChangeArrowheads="1"/>
          </p:cNvPicPr>
          <p:nvPr/>
        </p:nvPicPr>
        <p:blipFill>
          <a:blip r:embed="rId2" cstate="print"/>
          <a:srcRect/>
          <a:stretch>
            <a:fillRect/>
          </a:stretch>
        </p:blipFill>
        <p:spPr bwMode="auto">
          <a:xfrm>
            <a:off x="0" y="1295401"/>
            <a:ext cx="4571999" cy="2819399"/>
          </a:xfrm>
          <a:prstGeom prst="rect">
            <a:avLst/>
          </a:prstGeom>
          <a:noFill/>
        </p:spPr>
      </p:pic>
      <p:pic>
        <p:nvPicPr>
          <p:cNvPr id="1030" name="Picture 6" descr="&amp;acy;&amp;khcy;&amp;ucy;&amp;jcy;&amp;ncy; &amp;ocy;&amp;scy;&amp;ocy;&amp;lcy; &amp;gcy;&amp;ecy;&amp;mcy;&amp;tcy;&amp;lcy;&amp;icy;&amp;jcy;&amp;ncy; &amp;zcy;&amp;ucy;&amp;rcy;&amp;acy;&amp;gcy; &amp;zcy;&amp;ucy;&amp;rcy;&amp;gcy;&amp;acy;&amp;ncy; &amp;icy;&amp;lcy;&amp;ecy;&amp;rcy;&amp;tscy;үү&amp;dcy;"/>
          <p:cNvPicPr>
            <a:picLocks noChangeAspect="1" noChangeArrowheads="1"/>
          </p:cNvPicPr>
          <p:nvPr/>
        </p:nvPicPr>
        <p:blipFill>
          <a:blip r:embed="rId3"/>
          <a:srcRect/>
          <a:stretch>
            <a:fillRect/>
          </a:stretch>
        </p:blipFill>
        <p:spPr bwMode="auto">
          <a:xfrm>
            <a:off x="4343400" y="1295400"/>
            <a:ext cx="4800600" cy="2819400"/>
          </a:xfrm>
          <a:prstGeom prst="rect">
            <a:avLst/>
          </a:prstGeom>
          <a:noFill/>
        </p:spPr>
      </p:pic>
      <p:pic>
        <p:nvPicPr>
          <p:cNvPr id="1032" name="Picture 8" descr="http://turaakhsalon.mn/wp-content/uploads/2014/11/p_enuruuvch.png"/>
          <p:cNvPicPr>
            <a:picLocks noChangeAspect="1" noChangeArrowheads="1"/>
          </p:cNvPicPr>
          <p:nvPr/>
        </p:nvPicPr>
        <p:blipFill>
          <a:blip r:embed="rId4"/>
          <a:srcRect/>
          <a:stretch>
            <a:fillRect/>
          </a:stretch>
        </p:blipFill>
        <p:spPr bwMode="auto">
          <a:xfrm>
            <a:off x="0" y="4114800"/>
            <a:ext cx="4343400" cy="2743200"/>
          </a:xfrm>
          <a:prstGeom prst="rect">
            <a:avLst/>
          </a:prstGeom>
          <a:noFill/>
        </p:spPr>
      </p:pic>
      <p:pic>
        <p:nvPicPr>
          <p:cNvPr id="1034" name="Picture 10" descr="https://encrypted-tbn3.gstatic.com/images?q=tbn:ANd9GcRdbqVLInCXFI9VsnunZsu_nwYorYGT-y9kfrLS1jfDe4r3JhPu6A"/>
          <p:cNvPicPr>
            <a:picLocks noChangeAspect="1" noChangeArrowheads="1"/>
          </p:cNvPicPr>
          <p:nvPr/>
        </p:nvPicPr>
        <p:blipFill>
          <a:blip r:embed="rId5"/>
          <a:srcRect/>
          <a:stretch>
            <a:fillRect/>
          </a:stretch>
        </p:blipFill>
        <p:spPr bwMode="auto">
          <a:xfrm>
            <a:off x="4800600" y="4114800"/>
            <a:ext cx="4114800" cy="2743200"/>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solidFill>
            <a:schemeClr val="accent4">
              <a:lumMod val="40000"/>
              <a:lumOff val="60000"/>
            </a:schemeClr>
          </a:solidFill>
        </p:spPr>
        <p:txBody>
          <a:bodyPr/>
          <a:lstStyle/>
          <a:p>
            <a:r>
              <a:rPr lang="mn-MN" dirty="0" smtClean="0"/>
              <a:t>Сахар давсны хэрэглээг багасгах</a:t>
            </a:r>
            <a:endParaRPr lang="en-US" dirty="0"/>
          </a:p>
        </p:txBody>
      </p:sp>
      <p:pic>
        <p:nvPicPr>
          <p:cNvPr id="28674" name="Picture 2" descr="D:\my photo\анагаах зураг\1238841_372274279581252_865220749_n.jpg"/>
          <p:cNvPicPr>
            <a:picLocks noChangeAspect="1" noChangeArrowheads="1"/>
          </p:cNvPicPr>
          <p:nvPr/>
        </p:nvPicPr>
        <p:blipFill>
          <a:blip r:embed="rId2"/>
          <a:srcRect/>
          <a:stretch>
            <a:fillRect/>
          </a:stretch>
        </p:blipFill>
        <p:spPr bwMode="auto">
          <a:xfrm>
            <a:off x="0" y="1447800"/>
            <a:ext cx="4648200" cy="5410200"/>
          </a:xfrm>
          <a:prstGeom prst="rect">
            <a:avLst/>
          </a:prstGeom>
          <a:noFill/>
        </p:spPr>
      </p:pic>
      <p:sp>
        <p:nvSpPr>
          <p:cNvPr id="4" name="Rectangle 3"/>
          <p:cNvSpPr/>
          <p:nvPr/>
        </p:nvSpPr>
        <p:spPr>
          <a:xfrm>
            <a:off x="4648200" y="1447800"/>
            <a:ext cx="4495800" cy="2862322"/>
          </a:xfrm>
          <a:prstGeom prst="rect">
            <a:avLst/>
          </a:prstGeom>
        </p:spPr>
        <p:txBody>
          <a:bodyPr wrap="square">
            <a:spAutoFit/>
          </a:bodyPr>
          <a:lstStyle/>
          <a:p>
            <a:pPr algn="ctr"/>
            <a:r>
              <a:rPr lang="mn-MN" sz="3600" b="1" dirty="0" smtClean="0"/>
              <a:t>Таны өдрийн сахарын хэрэглээ 23грамм буюу 3 цайны халбагаас хэтрэх ёсгүй.</a:t>
            </a:r>
            <a:endParaRPr lang="en-US" sz="3600" b="1" dirty="0"/>
          </a:p>
        </p:txBody>
      </p:sp>
      <p:sp>
        <p:nvSpPr>
          <p:cNvPr id="1026" name="AutoShape 2" descr="&amp;iocy;&amp;ocy;&amp;tcy;&amp;ocy;&amp;ncy; &amp;zcy;&amp;ucy;&amp;rcy;&amp;gcy;&amp;acy;&amp;ncy; &amp;icy;&amp;lcy;&amp;ecy;&amp;rcy;&amp;tscy;үү&amp;dcy;"/>
          <p:cNvSpPr>
            <a:spLocks noChangeAspect="1" noChangeArrowheads="1"/>
          </p:cNvSpPr>
          <p:nvPr/>
        </p:nvSpPr>
        <p:spPr bwMode="auto">
          <a:xfrm>
            <a:off x="155575" y="-411163"/>
            <a:ext cx="1266825" cy="8572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28" name="AutoShape 4" descr="&amp;iocy;&amp;ocy;&amp;tcy;&amp;ocy;&amp;ncy; &amp;zcy;&amp;ucy;&amp;rcy;&amp;gcy;&amp;acy;&amp;ncy; &amp;icy;&amp;lcy;&amp;ecy;&amp;rcy;&amp;tscy;үү&amp;dcy;"/>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0" name="AutoShape 6" descr="&amp;iocy;&amp;ocy;&amp;tcy;&amp;ocy;&amp;ncy; &amp;zcy;&amp;ucy;&amp;rcy;&amp;gcy;&amp;acy;&amp;ncy; &amp;icy;&amp;lcy;&amp;ecy;&amp;rcy;&amp;tscy;үү&amp;dcy;"/>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031" name="Picture 7" descr="C:\Users\namhai\Desktop\index.jpg"/>
          <p:cNvPicPr>
            <a:picLocks noChangeAspect="1" noChangeArrowheads="1"/>
          </p:cNvPicPr>
          <p:nvPr/>
        </p:nvPicPr>
        <p:blipFill>
          <a:blip r:embed="rId3"/>
          <a:srcRect/>
          <a:stretch>
            <a:fillRect/>
          </a:stretch>
        </p:blipFill>
        <p:spPr bwMode="auto">
          <a:xfrm>
            <a:off x="4724400" y="4267199"/>
            <a:ext cx="4419600" cy="2590801"/>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0"/>
          </a:xfrm>
          <a:blipFill>
            <a:blip r:embed="rId2"/>
            <a:stretch>
              <a:fillRect/>
            </a:stretch>
          </a:blipFill>
        </p:spPr>
        <p:txBody>
          <a:bodyPr/>
          <a:lstStyle/>
          <a:p>
            <a:r>
              <a:rPr lang="mn-MN" dirty="0" smtClean="0"/>
              <a:t>Ахуйн ариун цэврийг сахих</a:t>
            </a:r>
            <a:br>
              <a:rPr lang="mn-MN" dirty="0" smtClean="0"/>
            </a:br>
            <a:r>
              <a:rPr lang="mn-MN" dirty="0" smtClean="0"/>
              <a:t>1. Гэрийн ариун цэвэр</a:t>
            </a:r>
            <a:br>
              <a:rPr lang="mn-MN" dirty="0" smtClean="0"/>
            </a:br>
            <a:r>
              <a:rPr lang="mn-MN" dirty="0" smtClean="0"/>
              <a:t>2. Хувийн ариун цэвэр</a:t>
            </a:r>
            <a:br>
              <a:rPr lang="mn-MN" dirty="0" smtClean="0"/>
            </a:br>
            <a:r>
              <a:rPr lang="mn-MN" dirty="0" smtClean="0"/>
              <a:t>  3. Бэлгийн ариун цэвэр</a:t>
            </a:r>
            <a:br>
              <a:rPr lang="mn-MN" dirty="0" smtClean="0"/>
            </a:br>
            <a:r>
              <a:rPr lang="mn-MN" dirty="0" smtClean="0"/>
              <a:t>зэргийг сайтар сахих хэрэгтэй.</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4648200" cy="6858000"/>
          </a:xfrm>
          <a:solidFill>
            <a:schemeClr val="accent4">
              <a:lumMod val="40000"/>
              <a:lumOff val="60000"/>
            </a:schemeClr>
          </a:solidFill>
        </p:spPr>
        <p:txBody>
          <a:bodyPr>
            <a:normAutofit/>
          </a:bodyPr>
          <a:lstStyle/>
          <a:p>
            <a:r>
              <a:rPr lang="mn-MN" dirty="0" smtClean="0"/>
              <a:t>Хөдөлгөөн - Эрүүл мэнд зарчимыг амьдралдаа хэвшүүлэх</a:t>
            </a:r>
            <a:endParaRPr lang="en-US" dirty="0"/>
          </a:p>
        </p:txBody>
      </p:sp>
      <p:pic>
        <p:nvPicPr>
          <p:cNvPr id="29698" name="Picture 2" descr="D:\my photo\анагаах зураг\29.jpg"/>
          <p:cNvPicPr>
            <a:picLocks noChangeAspect="1" noChangeArrowheads="1"/>
          </p:cNvPicPr>
          <p:nvPr/>
        </p:nvPicPr>
        <p:blipFill>
          <a:blip r:embed="rId2"/>
          <a:srcRect/>
          <a:stretch>
            <a:fillRect/>
          </a:stretch>
        </p:blipFill>
        <p:spPr bwMode="auto">
          <a:xfrm>
            <a:off x="4648200" y="0"/>
            <a:ext cx="4495799" cy="6857999"/>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0"/>
          </a:xfrm>
          <a:blipFill>
            <a:blip r:embed="rId2"/>
            <a:stretch>
              <a:fillRect/>
            </a:stretch>
          </a:blipFill>
        </p:spPr>
        <p:txBody>
          <a:bodyPr/>
          <a:lstStyle/>
          <a:p>
            <a:r>
              <a:rPr lang="mn-MN" dirty="0" smtClean="0">
                <a:ln w="18415" cmpd="sng">
                  <a:solidFill>
                    <a:srgbClr val="FF00FF"/>
                  </a:solidFill>
                  <a:prstDash val="solid"/>
                </a:ln>
                <a:solidFill>
                  <a:srgbClr val="FFFFFF"/>
                </a:solidFill>
                <a:effectLst>
                  <a:glow rad="228600">
                    <a:schemeClr val="accent6">
                      <a:satMod val="175000"/>
                      <a:alpha val="40000"/>
                    </a:schemeClr>
                  </a:glow>
                  <a:outerShdw blurRad="50800" dist="38100" dir="5400000" algn="t" rotWithShape="0">
                    <a:prstClr val="black">
                      <a:alpha val="40000"/>
                    </a:prstClr>
                  </a:outerShdw>
                </a:effectLst>
              </a:rPr>
              <a:t>Анхаарал тавьсанд баярлалаа</a:t>
            </a:r>
            <a:endParaRPr lang="en-US" dirty="0">
              <a:ln w="18415" cmpd="sng">
                <a:solidFill>
                  <a:srgbClr val="FF00FF"/>
                </a:solidFill>
                <a:prstDash val="solid"/>
              </a:ln>
              <a:solidFill>
                <a:srgbClr val="FFFFFF"/>
              </a:solidFill>
              <a:effectLst>
                <a:glow rad="228600">
                  <a:schemeClr val="accent6">
                    <a:satMod val="175000"/>
                    <a:alpha val="40000"/>
                  </a:schemeClr>
                </a:glow>
                <a:outerShdw blurRad="50800" dist="38100" dir="5400000" algn="t" rotWithShape="0">
                  <a:prstClr val="black">
                    <a:alpha val="40000"/>
                  </a:prstClr>
                </a:outerShdw>
              </a:effectLs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1026" name="Picture 2" descr="D:\my photo\анагаах зураг\42.jpg"/>
          <p:cNvPicPr>
            <a:picLocks noChangeAspect="1" noChangeArrowheads="1"/>
          </p:cNvPicPr>
          <p:nvPr/>
        </p:nvPicPr>
        <p:blipFill>
          <a:blip r:embed="rId2"/>
          <a:srcRect/>
          <a:stretch>
            <a:fillRect/>
          </a:stretch>
        </p:blipFill>
        <p:spPr bwMode="auto">
          <a:xfrm>
            <a:off x="0" y="0"/>
            <a:ext cx="9143999" cy="6858000"/>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descr="D:\my photo\анагаах зураг\46.jpg"/>
          <p:cNvPicPr>
            <a:picLocks noChangeAspect="1" noChangeArrowheads="1"/>
          </p:cNvPicPr>
          <p:nvPr/>
        </p:nvPicPr>
        <p:blipFill>
          <a:blip r:embed="rId2"/>
          <a:srcRect/>
          <a:stretch>
            <a:fillRect/>
          </a:stretch>
        </p:blipFill>
        <p:spPr bwMode="auto">
          <a:xfrm>
            <a:off x="0" y="0"/>
            <a:ext cx="9143999" cy="6857999"/>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descr="D:\my photo\анагаах зураг\49.jpg"/>
          <p:cNvPicPr>
            <a:picLocks noChangeAspect="1" noChangeArrowheads="1"/>
          </p:cNvPicPr>
          <p:nvPr/>
        </p:nvPicPr>
        <p:blipFill>
          <a:blip r:embed="rId2"/>
          <a:srcRect/>
          <a:stretch>
            <a:fillRect/>
          </a:stretch>
        </p:blipFill>
        <p:spPr bwMode="auto">
          <a:xfrm>
            <a:off x="0" y="0"/>
            <a:ext cx="9143999" cy="6857999"/>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098" name="Picture 2" descr="D:\my photo\анагаах зураг\43.jpg"/>
          <p:cNvPicPr>
            <a:picLocks noChangeAspect="1" noChangeArrowheads="1"/>
          </p:cNvPicPr>
          <p:nvPr/>
        </p:nvPicPr>
        <p:blipFill>
          <a:blip r:embed="rId2"/>
          <a:srcRect/>
          <a:stretch>
            <a:fillRect/>
          </a:stretch>
        </p:blipFill>
        <p:spPr bwMode="auto">
          <a:xfrm>
            <a:off x="0" y="0"/>
            <a:ext cx="9143999" cy="6857999"/>
          </a:xfrm>
          <a:prstGeom prst="rect">
            <a:avLst/>
          </a:prstGeom>
          <a:no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160</TotalTime>
  <Words>95</Words>
  <Application>Microsoft Office PowerPoint</Application>
  <PresentationFormat>On-screen Show (4:3)</PresentationFormat>
  <Paragraphs>19</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  Бөөрөө  хамгаалцгаая    Эрдэнэцогт сумын ЭМТ-н      Их Эмч Н.Наранхатан       2015  он</vt:lpstr>
      <vt:lpstr>Бөөрний бүтэц</vt:lpstr>
      <vt:lpstr>Шээс ялгаруулах эрхтний бүтэц</vt:lpstr>
      <vt:lpstr>БҮТЭЦ Бөөр нь шош хэлбэртэй хос эрхтэн бөгөөд хэвлийн хөндийд өрцний доор байрладаг. Насанд хүрсэн хүний бөөрний дундаж хэмжээ урт нь-10,6см,  өргөн нь – 5,3 см, зузаан нь – 3,0 см орчим байдаг. Нэг  бөөрний жин 123-126 гр байна. Зүүн бөөр нь баруун бөөрнөөсөө хэдэн см-р ялимгүй дээр байрладаг. Бөөрний артери нь бөөрөнд цус болон  шим тэжээлийн бодисыг зөөвөрлөж, харин бөөрний вен бөөрнөөс шүүгдсэн цусыг цусны урсгал руу оруулдаг. Бөөрөнд илүүдэл ус болон бодисын солилцооны эцсийн бүтээгдэхүүн ялгарч шээс болон гадагшилдаг. Шээс үүсээд шээсний цоргоор дамжин давсганд ирж хуримтлагддаг. Бөөр тус бүрд сая орчим нефрон гэж нэрлэгдэх шүүлтүүр байдаг бөгөөд нефрон тус бүр гломерул гэж нэрлэгдэх цусны судас мөн шээс зөөвөрлөгч хоолойноос тогтдог. Нефрон нь анхдагч шээсийг эргэн шимэгдүүлж эцсийн шээс үүсгэдэг. Шээсний ялгаралт нь хэр их шингэн ууснаас хамаардаг байна. Бөөрний гадна талд холтослог давхрага орших бөгөөд доторх давхрагыг тархилаг давхрага гэдэг. </vt:lpstr>
      <vt:lpstr>Бөөрний үйл ажиллагаа  Бөөр нь шээс үүсгэж ялгаруулах өвөрмөц үүрэгтэй бөгөөд  Ус эрдэсийн солилцоо, хүчил, шүлтийн тэнцвэрт байдлыг тохируулж, цусны даралт болон судасны тонусын даавар болон биологийн идэвхит бодисыг ялгаруулах зэрэг олон чухал үүрэг гүйцэтгэдэг. Бөөрний үйл ажиллагааны эцсийн бүтээгдэхүүн нь шээс юм. Насанд хүрсэн эрүүл хүн хоногт 1,0-1,5л шээс ялгаруулдаг.   Эрүүл хүний шээс нь: хувийн жин – 1,015-1,025 мочевин – 20-35 г шээсний хүчил – 0,5-1,4 г креатинин – 1-2 г натри хлорид – 8-18 г кальци, магни – 100-300 г өнгө – сүрлэн шар уураг – 0,003-0,005гр/л  зэргийг агуулж байдаг. </vt:lpstr>
      <vt:lpstr>1.   Усны тэнцвэрийг зохицуулна:  Бөөр 80%-ийн усан орчинд ажиллана. Үнэн хэрэгтээ орчин үед өгч байгаа зөвлөгөөгөөр хүн өдөрт багаар бодоход биеийн жингийн 1 кг тутамд 2 хоолны халбага (40 мл)-р тооцож ус хэрэглэх ус шаардлагатай. Жишээлбэл: 67 кг жинтэй хүн өдөрт 67*0,040 л=2.68 литр ус уух хэрэгтэй. Таны биеийн жин хэр том байгаагаас шалтгаалан хүний бодисын солилцооны ачаалал төдий чинээ их байдаг учраас их хэмжээний ус шаарддаг. Таавар: Их хэмжээний ус уух нь бөөрөнд өгөх ачааллыг нэмэгдүүлдэг. Бодит байдал: Бөөр үйл ажиллагаагаа хэвийн явуулахын тулд ус хэрэгтэй байдаг. Бие организм хангалттай хэмжээний ус авч чадахгүй тохиолдолд бөөр энэхүү хангалтгүй байдлыг их хэмжээний өтгөрүүлсэн шээсийг ялгаруулах замаар нөхөх болдог. Өтгөрүүлсэн шээс нь бөөрөнд чулуу үүсгэхэд хүргэдэг.  </vt:lpstr>
      <vt:lpstr>2.  Ялгаруулах үүрэгтэй.  Цусан дахь бохирдлыг ялгаруулж цэвэрлэнэ. 1 минутанд 1-1,2 литр цусыг шүүнэ. 1 хоногт буюу 24 цагт 1700 - 1800 литр цусыг шүүнэ. 1 жилд 612000 литр цус шүүдэг чухал эрхтэн юм. </vt:lpstr>
      <vt:lpstr>     3. Хүчил шүлт (ph) -ийн  тэнцвэр барих үүрэгтэй.  Энэхүү цусан дахь хүчил шүлтийн харьцаа нь хүчил нь 20%, шүлт нь 80% байх ёстой байна.   Хүчиллэг хоол: Чанар муутай хоол нь хүчил шүлтийн тэнцвэрийг алдагдуулдаг. Тансаг гоё гэж бид үзээд байгаа энгийн хоол орно. Үүнд:  Цагаан гурилаар хийсэн талх, гурилан боов, бялуу, шарсан, утсан, давсалсан, цуунд дарсан, нөөшилсөн мах, хуурай сүү, мөхөөлдөс, амьтны өөх, өөхөн тос, маргарин, амьтны гаралтай өөх тос агуулсан хоол, хиам, согтууруулах ундаа, давс, хийжүүлсэн ундаа, кофе гэх энгийн нүүрс усан хоол орно.   Шүлтлэг хоол:   Цагаан идээ, ногоо жимс гэх бүх төрлийн нийлмэл нүүрс усан хоол орно </vt:lpstr>
      <vt:lpstr>4. Даралтыг тогтворжуулах үүрэгтэй.   Цусанд 20, 80-ийн харьцаатай хүчиллэг болон шүлтлэг цус эргэлдэж байхад 2 даавар ялгардаг. Даавар нь цусыг явуулж байдаг судасны хананы уян хатан байдлыг хангаж байдаг. Буруу хоол идэх, цөс өтгөн бол энэ судасны хана маань хатуураад цус гүйхээ байхыг бөөрний даралт гэнэ. </vt:lpstr>
      <vt:lpstr>Бөөр яагаад чулуужиж хавагнадаг вэ?   1. Хангалттай ус өгөөгүй бол бохирдсон зүйлүүд хуримтлагдан удаан хугацаанд хадгалагдсаны улмаас чулуужилт үүснэ.  2. Давс ихтэй буруу хоол идхээр бөөрөнд  тунадас буюу давс үүснэ, ингэхээр ус уухаар давс нь татдаг , үүнийг бөөрний хаван гэнэ.        3.Хувийн ариун цэвэр сайн байх хэрэгтэй. </vt:lpstr>
      <vt:lpstr>                      Бөөрөө яаж эрүүл байлгах вэ?  1. Бүх насныхан өөрийн жиндээ тохирсон шингэн хэрэглэх 2. Аюулгүй тэнцвэртэй , зөв бүтэцтэй хоол идэх 3. Доороосоо дулаалах, механик гэмтлээс болгоомжлох 4. Сахар, давсны хэрэглээг багасгах 5. Ахуйн ариун цэвэр хангах 6. Хөдөлгөөнтэй байх   </vt:lpstr>
      <vt:lpstr>1. Та хангалттай хэмжээний ус ууж байна гэдэгтээ яаж итгэлтэй байх вэ?   • Та өдрийн ихэнхийг гэртээ өнгөрөөдөг бол өглөө босоод өдрийн туршид таны уух шаардлагатай хэмжээний усыг тийм хэмжээний саванд хийгээд тавьчих. Сав хоосорч ус дуусвал та тухайн өдрийн нормоо биелүүлжээ. • Усны хэмжээг ердийн стакан болон шилээр хэмж. Ихэнх стаканы хэмжээ нь 225 мл орчим байдаг. • Хэрэв та өдрийн ихэнхийг гэрээс гадуур өнгөрөөдөг бол уувал зохих хэмжээний усаа тохиромжтой саваар бэлэн авч байна уу. Ингэхдээ буцалсан халуун усыг хуванцар /ундаа, усны г.м/ савнуудад хийж болохгүйг анхаарна уу! • Машиндаа, ажлын ширээн дээрээ, цүнхэндээ байнга устай жижиг сав авч явна уу. • Усыг хэт халуун, хүйтэй бус тасалгааны температурт ууж хэрэглээрэй. • “Чийгшүүлэх” дадлыг хэрэгжүүлнэ үү-өглөө босонгуутаа нэг стакан ус, хоол идэхээсээ өмнө нэг стакан ус, унтахын өмнө нэг стакан ус. • Шээсээ шалгана уу. Шээс тунгалаг, цагаан шар өнгөтэй байх ёстой. Өдрийн туршид 2-3 цаг тутамд та шээх ёстой. “ </vt:lpstr>
      <vt:lpstr>Slide 13</vt:lpstr>
      <vt:lpstr>                          Аюулгүй хоол хүнсний 5 түлхүүр  1. Цэвэр байлгах 2. Болгосон болон болгоогүй хоол хүнсийг тусад нь байлгах 3. Хоол хүнсийг гүйцэд чанаж хэрэглэх 4. Хоол хүнсийг зохих температурт хадгалах 5. Аюулгүй ундны усыг хэрэглэж хэвших</vt:lpstr>
      <vt:lpstr>Нуруугаа байнга дулаахан байлгах ба хүйтэн сэрүүний улиралд доороосоо даарахгүй байх. Гэнэтийн осол болон байнгын доргилт гэмтлээс сэргийлэх</vt:lpstr>
      <vt:lpstr>Сахар давсны хэрэглээг багасгах</vt:lpstr>
      <vt:lpstr>Ахуйн ариун цэврийг сахих 1. Гэрийн ариун цэвэр 2. Хувийн ариун цэвэр   3. Бэлгийн ариун цэвэр зэргийг сайтар сахих хэрэгтэй.</vt:lpstr>
      <vt:lpstr>Хөдөлгөөн - Эрүүл мэнд зарчимыг амьдралдаа хэвшүүлэх</vt:lpstr>
      <vt:lpstr>Анхаарал тавьсанд баярлалаа</vt:lpstr>
      <vt:lpstr>Slide 20</vt:lpstr>
      <vt:lpstr>Slide 21</vt:lpstr>
      <vt:lpstr>Slide 22</vt:lpstr>
      <vt:lpstr>Slide 23</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Бөөрөө  хамгаалцгаая</dc:title>
  <dc:creator>namhai</dc:creator>
  <cp:lastModifiedBy>namhai</cp:lastModifiedBy>
  <cp:revision>20</cp:revision>
  <dcterms:created xsi:type="dcterms:W3CDTF">2006-08-16T00:00:00Z</dcterms:created>
  <dcterms:modified xsi:type="dcterms:W3CDTF">2015-03-13T17:26:41Z</dcterms:modified>
</cp:coreProperties>
</file>