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rawings/drawing4.xml" ContentType="application/vnd.openxmlformats-officedocument.drawingml.chartshap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rawings/drawing2.xml" ContentType="application/vnd.openxmlformats-officedocument.drawingml.chartshape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charts/chart6.xml" ContentType="application/vnd.openxmlformats-officedocument.drawingml.chart+xml"/>
  <Override PartName="/ppt/charts/chart7.xml" ContentType="application/vnd.openxmlformats-officedocument.drawingml.chart+xml"/>
  <Default Extension="xlsx" ContentType="application/vnd.openxmlformats-officedocument.spreadsheetml.sheet"/>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drawings/drawing7.xml" ContentType="application/vnd.openxmlformats-officedocument.drawingml.chartshap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drawings/drawing5.xml" ContentType="application/vnd.openxmlformats-officedocument.drawingml.chartshapes+xml"/>
  <Override PartName="/ppt/drawings/drawing6.xml" ContentType="application/vnd.openxmlformats-officedocument.drawingml.chartshape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drawings/drawing3.xml" ContentType="application/vnd.openxmlformats-officedocument.drawingml.chartshape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8" r:id="rId3"/>
    <p:sldId id="277" r:id="rId4"/>
    <p:sldId id="276" r:id="rId5"/>
    <p:sldId id="260" r:id="rId6"/>
    <p:sldId id="261" r:id="rId7"/>
    <p:sldId id="262" r:id="rId8"/>
    <p:sldId id="265" r:id="rId9"/>
    <p:sldId id="266" r:id="rId10"/>
    <p:sldId id="268" r:id="rId11"/>
    <p:sldId id="269" r:id="rId12"/>
    <p:sldId id="271" r:id="rId13"/>
    <p:sldId id="272" r:id="rId14"/>
    <p:sldId id="273" r:id="rId15"/>
    <p:sldId id="274" r:id="rId16"/>
    <p:sldId id="275" r:id="rId17"/>
    <p:sldId id="278" r:id="rId18"/>
    <p:sldId id="279" r:id="rId19"/>
    <p:sldId id="280" r:id="rId20"/>
    <p:sldId id="281" r:id="rId21"/>
    <p:sldId id="282" r:id="rId22"/>
    <p:sldId id="284" r:id="rId23"/>
    <p:sldId id="285" r:id="rId24"/>
    <p:sldId id="287" r:id="rId25"/>
    <p:sldId id="288" r:id="rId26"/>
    <p:sldId id="289" r:id="rId27"/>
    <p:sldId id="290" r:id="rId28"/>
    <p:sldId id="291" r:id="rId29"/>
    <p:sldId id="295" r:id="rId30"/>
    <p:sldId id="292" r:id="rId31"/>
    <p:sldId id="293" r:id="rId32"/>
    <p:sldId id="294" r:id="rId33"/>
    <p:sldId id="296" r:id="rId34"/>
    <p:sldId id="297" r:id="rId35"/>
    <p:sldId id="298" r:id="rId36"/>
    <p:sldId id="299" r:id="rId37"/>
    <p:sldId id="300" r:id="rId38"/>
    <p:sldId id="301"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3" d="100"/>
          <a:sy n="73" d="100"/>
        </p:scale>
        <p:origin x="-426"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Office_Excel_Worksheet3.xlsx"/></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Office_Excel_Worksheet4.xlsx"/></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package" Target="../embeddings/Microsoft_Office_Excel_Worksheet5.xlsx"/></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package" Target="../embeddings/Microsoft_Office_Excel_Worksheet6.xlsx"/></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7.xml"/><Relationship Id="rId1" Type="http://schemas.openxmlformats.org/officeDocument/2006/relationships/package" Target="../embeddings/Microsoft_Office_Excel_Worksheet7.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12"/>
  <c:chart>
    <c:autoTitleDeleted val="1"/>
    <c:plotArea>
      <c:layout>
        <c:manualLayout>
          <c:layoutTarget val="inner"/>
          <c:xMode val="edge"/>
          <c:yMode val="edge"/>
          <c:x val="0.11627515310586188"/>
          <c:y val="4.008936382952142E-2"/>
          <c:w val="0.71341095924330211"/>
          <c:h val="0.82705005624296968"/>
        </c:manualLayout>
      </c:layout>
      <c:barChart>
        <c:barDir val="col"/>
        <c:grouping val="stacked"/>
        <c:ser>
          <c:idx val="0"/>
          <c:order val="0"/>
          <c:tx>
            <c:strRef>
              <c:f>Sheet1!$B$1</c:f>
              <c:strCache>
                <c:ptCount val="1"/>
                <c:pt idx="0">
                  <c:v>бодлогын хүү</c:v>
                </c:pt>
              </c:strCache>
            </c:strRef>
          </c:tx>
          <c:cat>
            <c:numRef>
              <c:f>Sheet1!$A$2:$A$7</c:f>
              <c:numCache>
                <c:formatCode>General</c:formatCode>
                <c:ptCount val="6"/>
                <c:pt idx="0">
                  <c:v>2007</c:v>
                </c:pt>
                <c:pt idx="1">
                  <c:v>2008</c:v>
                </c:pt>
                <c:pt idx="2">
                  <c:v>2009</c:v>
                </c:pt>
                <c:pt idx="3">
                  <c:v>2010</c:v>
                </c:pt>
                <c:pt idx="4">
                  <c:v>2011</c:v>
                </c:pt>
                <c:pt idx="5">
                  <c:v>2012</c:v>
                </c:pt>
              </c:numCache>
            </c:numRef>
          </c:cat>
          <c:val>
            <c:numRef>
              <c:f>Sheet1!$B$2:$B$7</c:f>
              <c:numCache>
                <c:formatCode>0.00%</c:formatCode>
                <c:ptCount val="6"/>
                <c:pt idx="0">
                  <c:v>7.4000000000000093E-2</c:v>
                </c:pt>
                <c:pt idx="1">
                  <c:v>9.74E-2</c:v>
                </c:pt>
                <c:pt idx="2" formatCode="0%">
                  <c:v>0.1</c:v>
                </c:pt>
                <c:pt idx="3" formatCode="0%">
                  <c:v>0.11000000000000006</c:v>
                </c:pt>
                <c:pt idx="4">
                  <c:v>0.12250000000000009</c:v>
                </c:pt>
                <c:pt idx="5">
                  <c:v>0.13250000000000001</c:v>
                </c:pt>
              </c:numCache>
            </c:numRef>
          </c:val>
        </c:ser>
        <c:overlap val="100"/>
        <c:axId val="84269312"/>
        <c:axId val="37277696"/>
      </c:barChart>
      <c:catAx>
        <c:axId val="84269312"/>
        <c:scaling>
          <c:orientation val="minMax"/>
        </c:scaling>
        <c:axPos val="b"/>
        <c:numFmt formatCode="General" sourceLinked="1"/>
        <c:tickLblPos val="nextTo"/>
        <c:crossAx val="37277696"/>
        <c:crosses val="autoZero"/>
        <c:auto val="1"/>
        <c:lblAlgn val="ctr"/>
        <c:lblOffset val="100"/>
      </c:catAx>
      <c:valAx>
        <c:axId val="37277696"/>
        <c:scaling>
          <c:orientation val="minMax"/>
        </c:scaling>
        <c:axPos val="l"/>
        <c:majorGridlines/>
        <c:numFmt formatCode="0.00%" sourceLinked="1"/>
        <c:tickLblPos val="nextTo"/>
        <c:crossAx val="84269312"/>
        <c:crosses val="autoZero"/>
        <c:crossBetween val="between"/>
      </c:valAx>
    </c:plotArea>
    <c:legend>
      <c:legendPos val="r"/>
    </c:legend>
    <c:plotVisOnly val="1"/>
  </c:chart>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plotArea>
      <c:layout/>
      <c:barChart>
        <c:barDir val="col"/>
        <c:grouping val="percentStacked"/>
        <c:ser>
          <c:idx val="0"/>
          <c:order val="0"/>
          <c:tx>
            <c:strRef>
              <c:f>Sheet1!$B$1</c:f>
              <c:strCache>
                <c:ptCount val="1"/>
                <c:pt idx="0">
                  <c:v>мөнгөн хөрөнгө</c:v>
                </c:pt>
              </c:strCache>
            </c:strRef>
          </c:tx>
          <c:cat>
            <c:numRef>
              <c:f>Sheet1!$A$2:$A$5</c:f>
              <c:numCache>
                <c:formatCode>General</c:formatCode>
                <c:ptCount val="4"/>
                <c:pt idx="0">
                  <c:v>2008.12</c:v>
                </c:pt>
                <c:pt idx="1">
                  <c:v>2009.12</c:v>
                </c:pt>
                <c:pt idx="2">
                  <c:v>2010.12</c:v>
                </c:pt>
                <c:pt idx="3">
                  <c:v>2011.12</c:v>
                </c:pt>
              </c:numCache>
            </c:numRef>
          </c:cat>
          <c:val>
            <c:numRef>
              <c:f>Sheet1!$B$2:$B$5</c:f>
              <c:numCache>
                <c:formatCode>0%</c:formatCode>
                <c:ptCount val="4"/>
                <c:pt idx="0">
                  <c:v>0.18000000000000024</c:v>
                </c:pt>
                <c:pt idx="1">
                  <c:v>0.25</c:v>
                </c:pt>
                <c:pt idx="2" formatCode="0.00%">
                  <c:v>0.26</c:v>
                </c:pt>
                <c:pt idx="3">
                  <c:v>0.18000000000000024</c:v>
                </c:pt>
              </c:numCache>
            </c:numRef>
          </c:val>
        </c:ser>
        <c:ser>
          <c:idx val="1"/>
          <c:order val="1"/>
          <c:tx>
            <c:strRef>
              <c:f>Sheet1!$C$1</c:f>
              <c:strCache>
                <c:ptCount val="1"/>
                <c:pt idx="0">
                  <c:v>БХХО</c:v>
                </c:pt>
              </c:strCache>
            </c:strRef>
          </c:tx>
          <c:cat>
            <c:numRef>
              <c:f>Sheet1!$A$2:$A$5</c:f>
              <c:numCache>
                <c:formatCode>General</c:formatCode>
                <c:ptCount val="4"/>
                <c:pt idx="0">
                  <c:v>2008.12</c:v>
                </c:pt>
                <c:pt idx="1">
                  <c:v>2009.12</c:v>
                </c:pt>
                <c:pt idx="2">
                  <c:v>2010.12</c:v>
                </c:pt>
                <c:pt idx="3">
                  <c:v>2011.12</c:v>
                </c:pt>
              </c:numCache>
            </c:numRef>
          </c:cat>
          <c:val>
            <c:numRef>
              <c:f>Sheet1!$C$2:$C$5</c:f>
              <c:numCache>
                <c:formatCode>0%</c:formatCode>
                <c:ptCount val="4"/>
                <c:pt idx="0">
                  <c:v>0.05</c:v>
                </c:pt>
                <c:pt idx="1">
                  <c:v>0.1</c:v>
                </c:pt>
                <c:pt idx="2" formatCode="0.00%">
                  <c:v>0.2</c:v>
                </c:pt>
                <c:pt idx="3">
                  <c:v>0.15000000000000024</c:v>
                </c:pt>
              </c:numCache>
            </c:numRef>
          </c:val>
        </c:ser>
        <c:ser>
          <c:idx val="2"/>
          <c:order val="2"/>
          <c:tx>
            <c:strRef>
              <c:f>Sheet1!$D$1</c:f>
              <c:strCache>
                <c:ptCount val="1"/>
                <c:pt idx="0">
                  <c:v>зээл</c:v>
                </c:pt>
              </c:strCache>
            </c:strRef>
          </c:tx>
          <c:cat>
            <c:numRef>
              <c:f>Sheet1!$A$2:$A$5</c:f>
              <c:numCache>
                <c:formatCode>General</c:formatCode>
                <c:ptCount val="4"/>
                <c:pt idx="0">
                  <c:v>2008.12</c:v>
                </c:pt>
                <c:pt idx="1">
                  <c:v>2009.12</c:v>
                </c:pt>
                <c:pt idx="2">
                  <c:v>2010.12</c:v>
                </c:pt>
                <c:pt idx="3">
                  <c:v>2011.12</c:v>
                </c:pt>
              </c:numCache>
            </c:numRef>
          </c:cat>
          <c:val>
            <c:numRef>
              <c:f>Sheet1!$D$2:$D$5</c:f>
              <c:numCache>
                <c:formatCode>0.00%</c:formatCode>
                <c:ptCount val="4"/>
                <c:pt idx="0" formatCode="0%">
                  <c:v>0.70700000000000063</c:v>
                </c:pt>
                <c:pt idx="1">
                  <c:v>0.54200000000000004</c:v>
                </c:pt>
                <c:pt idx="2">
                  <c:v>0.47900000000000031</c:v>
                </c:pt>
                <c:pt idx="3">
                  <c:v>0.56200000000000061</c:v>
                </c:pt>
              </c:numCache>
            </c:numRef>
          </c:val>
        </c:ser>
        <c:ser>
          <c:idx val="3"/>
          <c:order val="3"/>
          <c:tx>
            <c:strRef>
              <c:f>Sheet1!$E$1</c:f>
              <c:strCache>
                <c:ptCount val="1"/>
                <c:pt idx="0">
                  <c:v>бусад актив</c:v>
                </c:pt>
              </c:strCache>
            </c:strRef>
          </c:tx>
          <c:cat>
            <c:numRef>
              <c:f>Sheet1!$A$2:$A$5</c:f>
              <c:numCache>
                <c:formatCode>General</c:formatCode>
                <c:ptCount val="4"/>
                <c:pt idx="0">
                  <c:v>2008.12</c:v>
                </c:pt>
                <c:pt idx="1">
                  <c:v>2009.12</c:v>
                </c:pt>
                <c:pt idx="2">
                  <c:v>2010.12</c:v>
                </c:pt>
                <c:pt idx="3">
                  <c:v>2011.12</c:v>
                </c:pt>
              </c:numCache>
            </c:numRef>
          </c:cat>
          <c:val>
            <c:numRef>
              <c:f>Sheet1!$E$2:$E$5</c:f>
              <c:numCache>
                <c:formatCode>0%</c:formatCode>
                <c:ptCount val="4"/>
                <c:pt idx="0">
                  <c:v>0.22</c:v>
                </c:pt>
                <c:pt idx="1">
                  <c:v>0.26</c:v>
                </c:pt>
                <c:pt idx="2">
                  <c:v>0.24000000000000021</c:v>
                </c:pt>
                <c:pt idx="3">
                  <c:v>0.24000000000000021</c:v>
                </c:pt>
              </c:numCache>
            </c:numRef>
          </c:val>
        </c:ser>
        <c:overlap val="100"/>
        <c:axId val="76829056"/>
        <c:axId val="76830592"/>
      </c:barChart>
      <c:catAx>
        <c:axId val="76829056"/>
        <c:scaling>
          <c:orientation val="minMax"/>
        </c:scaling>
        <c:axPos val="b"/>
        <c:numFmt formatCode="General" sourceLinked="1"/>
        <c:tickLblPos val="nextTo"/>
        <c:crossAx val="76830592"/>
        <c:crosses val="autoZero"/>
        <c:auto val="1"/>
        <c:lblAlgn val="ctr"/>
        <c:lblOffset val="100"/>
      </c:catAx>
      <c:valAx>
        <c:axId val="76830592"/>
        <c:scaling>
          <c:orientation val="minMax"/>
        </c:scaling>
        <c:axPos val="l"/>
        <c:majorGridlines/>
        <c:numFmt formatCode="0%" sourceLinked="1"/>
        <c:tickLblPos val="nextTo"/>
        <c:crossAx val="76829056"/>
        <c:crosses val="autoZero"/>
        <c:crossBetween val="between"/>
      </c:valAx>
    </c:plotArea>
    <c:legend>
      <c:legendPos val="r"/>
    </c:legend>
    <c:plotVisOnly val="1"/>
  </c:chart>
  <c:externalData r:id="rId1"/>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8.2305154564012828E-2"/>
          <c:y val="4.7144457261313673E-2"/>
          <c:w val="0.78050853018372701"/>
          <c:h val="0.81493254425999251"/>
        </c:manualLayout>
      </c:layout>
      <c:barChart>
        <c:barDir val="col"/>
        <c:grouping val="clustered"/>
        <c:ser>
          <c:idx val="0"/>
          <c:order val="0"/>
          <c:tx>
            <c:strRef>
              <c:f>Sheet1!$B$1</c:f>
              <c:strCache>
                <c:ptCount val="1"/>
                <c:pt idx="0">
                  <c:v>2010</c:v>
                </c:pt>
              </c:strCache>
            </c:strRef>
          </c:tx>
          <c:cat>
            <c:strRef>
              <c:f>Sheet1!$A$2:$A$7</c:f>
              <c:strCache>
                <c:ptCount val="6"/>
                <c:pt idx="0">
                  <c:v>хаан </c:v>
                </c:pt>
                <c:pt idx="1">
                  <c:v>голомт</c:v>
                </c:pt>
                <c:pt idx="2">
                  <c:v>хас</c:v>
                </c:pt>
                <c:pt idx="3">
                  <c:v>хадгаламж</c:v>
                </c:pt>
                <c:pt idx="4">
                  <c:v>ХХБ</c:v>
                </c:pt>
                <c:pt idx="5">
                  <c:v>бусад</c:v>
                </c:pt>
              </c:strCache>
            </c:strRef>
          </c:cat>
          <c:val>
            <c:numRef>
              <c:f>Sheet1!$B$2:$B$7</c:f>
              <c:numCache>
                <c:formatCode>General</c:formatCode>
                <c:ptCount val="6"/>
                <c:pt idx="0">
                  <c:v>689</c:v>
                </c:pt>
                <c:pt idx="1">
                  <c:v>755</c:v>
                </c:pt>
                <c:pt idx="2">
                  <c:v>139</c:v>
                </c:pt>
                <c:pt idx="3">
                  <c:v>162</c:v>
                </c:pt>
                <c:pt idx="4">
                  <c:v>390</c:v>
                </c:pt>
                <c:pt idx="5">
                  <c:v>64</c:v>
                </c:pt>
              </c:numCache>
            </c:numRef>
          </c:val>
        </c:ser>
        <c:ser>
          <c:idx val="1"/>
          <c:order val="1"/>
          <c:tx>
            <c:strRef>
              <c:f>Sheet1!$C$1</c:f>
              <c:strCache>
                <c:ptCount val="1"/>
                <c:pt idx="0">
                  <c:v>2011</c:v>
                </c:pt>
              </c:strCache>
            </c:strRef>
          </c:tx>
          <c:cat>
            <c:strRef>
              <c:f>Sheet1!$A$2:$A$7</c:f>
              <c:strCache>
                <c:ptCount val="6"/>
                <c:pt idx="0">
                  <c:v>хаан </c:v>
                </c:pt>
                <c:pt idx="1">
                  <c:v>голомт</c:v>
                </c:pt>
                <c:pt idx="2">
                  <c:v>хас</c:v>
                </c:pt>
                <c:pt idx="3">
                  <c:v>хадгаламж</c:v>
                </c:pt>
                <c:pt idx="4">
                  <c:v>ХХБ</c:v>
                </c:pt>
                <c:pt idx="5">
                  <c:v>бусад</c:v>
                </c:pt>
              </c:strCache>
            </c:strRef>
          </c:cat>
          <c:val>
            <c:numRef>
              <c:f>Sheet1!$C$2:$C$7</c:f>
              <c:numCache>
                <c:formatCode>General</c:formatCode>
                <c:ptCount val="6"/>
                <c:pt idx="0">
                  <c:v>946</c:v>
                </c:pt>
                <c:pt idx="1">
                  <c:v>1149</c:v>
                </c:pt>
                <c:pt idx="2">
                  <c:v>328</c:v>
                </c:pt>
                <c:pt idx="3">
                  <c:v>328</c:v>
                </c:pt>
                <c:pt idx="4">
                  <c:v>741</c:v>
                </c:pt>
                <c:pt idx="5">
                  <c:v>104</c:v>
                </c:pt>
              </c:numCache>
            </c:numRef>
          </c:val>
        </c:ser>
        <c:axId val="83601664"/>
        <c:axId val="83615744"/>
      </c:barChart>
      <c:catAx>
        <c:axId val="83601664"/>
        <c:scaling>
          <c:orientation val="minMax"/>
        </c:scaling>
        <c:axPos val="b"/>
        <c:tickLblPos val="nextTo"/>
        <c:crossAx val="83615744"/>
        <c:crosses val="autoZero"/>
        <c:auto val="1"/>
        <c:lblAlgn val="ctr"/>
        <c:lblOffset val="100"/>
      </c:catAx>
      <c:valAx>
        <c:axId val="83615744"/>
        <c:scaling>
          <c:orientation val="minMax"/>
        </c:scaling>
        <c:axPos val="l"/>
        <c:majorGridlines/>
        <c:numFmt formatCode="General" sourceLinked="1"/>
        <c:tickLblPos val="nextTo"/>
        <c:crossAx val="83601664"/>
        <c:crosses val="autoZero"/>
        <c:crossBetween val="between"/>
      </c:valAx>
    </c:plotArea>
    <c:legend>
      <c:legendPos val="r"/>
    </c:legend>
    <c:plotVisOnly val="1"/>
    <c:dispBlanksAs val="gap"/>
  </c:chart>
  <c:externalData r:id="rId1"/>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title>
      <c:layout>
        <c:manualLayout>
          <c:xMode val="edge"/>
          <c:yMode val="edge"/>
          <c:x val="0.46707108357017502"/>
          <c:y val="3.5714285714285712E-2"/>
        </c:manualLayout>
      </c:layout>
    </c:title>
    <c:plotArea>
      <c:layout>
        <c:manualLayout>
          <c:layoutTarget val="inner"/>
          <c:xMode val="edge"/>
          <c:yMode val="edge"/>
          <c:x val="7.3563721201517704E-4"/>
          <c:y val="0.13085333083364578"/>
          <c:w val="0.45839111256926218"/>
          <c:h val="0.78581333583302049"/>
        </c:manualLayout>
      </c:layout>
      <c:pieChart>
        <c:varyColors val="1"/>
        <c:ser>
          <c:idx val="0"/>
          <c:order val="0"/>
          <c:tx>
            <c:strRef>
              <c:f>Sheet1!$B$1</c:f>
              <c:strCache>
                <c:ptCount val="1"/>
                <c:pt idx="0">
                  <c:v>зээл 2010 он</c:v>
                </c:pt>
              </c:strCache>
            </c:strRef>
          </c:tx>
          <c:explosion val="1"/>
          <c:cat>
            <c:strRef>
              <c:f>Sheet1!$A$2:$A$8</c:f>
              <c:strCache>
                <c:ptCount val="7"/>
                <c:pt idx="0">
                  <c:v>хаан </c:v>
                </c:pt>
                <c:pt idx="1">
                  <c:v>голомт</c:v>
                </c:pt>
                <c:pt idx="2">
                  <c:v>ХХБ</c:v>
                </c:pt>
                <c:pt idx="3">
                  <c:v>Хас</c:v>
                </c:pt>
                <c:pt idx="4">
                  <c:v>УБ</c:v>
                </c:pt>
                <c:pt idx="5">
                  <c:v>Хадгаламж</c:v>
                </c:pt>
                <c:pt idx="6">
                  <c:v>Бусад</c:v>
                </c:pt>
              </c:strCache>
            </c:strRef>
          </c:cat>
          <c:val>
            <c:numRef>
              <c:f>Sheet1!$B$2:$B$8</c:f>
              <c:numCache>
                <c:formatCode>0%</c:formatCode>
                <c:ptCount val="7"/>
                <c:pt idx="0">
                  <c:v>0.26</c:v>
                </c:pt>
                <c:pt idx="1">
                  <c:v>0.24000000000000021</c:v>
                </c:pt>
                <c:pt idx="2">
                  <c:v>0.17</c:v>
                </c:pt>
                <c:pt idx="3">
                  <c:v>0.1</c:v>
                </c:pt>
                <c:pt idx="4">
                  <c:v>0.05</c:v>
                </c:pt>
                <c:pt idx="5">
                  <c:v>9.0000000000000024E-2</c:v>
                </c:pt>
                <c:pt idx="6">
                  <c:v>9.0000000000000024E-2</c:v>
                </c:pt>
              </c:numCache>
            </c:numRef>
          </c:val>
        </c:ser>
        <c:firstSliceAng val="0"/>
      </c:pieChart>
    </c:plotArea>
    <c:legend>
      <c:legendPos val="r"/>
      <c:layout>
        <c:manualLayout>
          <c:xMode val="edge"/>
          <c:yMode val="edge"/>
          <c:x val="0.50384368620589304"/>
          <c:y val="0.15951318585176963"/>
          <c:w val="0.27353678423333172"/>
          <c:h val="0.72055711786026577"/>
        </c:manualLayout>
      </c:layout>
    </c:legend>
    <c:plotVisOnly val="1"/>
  </c:chart>
  <c:externalData r:id="rId1"/>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hart>
    <c:title>
      <c:layout>
        <c:manualLayout>
          <c:xMode val="edge"/>
          <c:yMode val="edge"/>
          <c:x val="0.5319413624433329"/>
          <c:y val="2.3809523809523812E-2"/>
        </c:manualLayout>
      </c:layout>
    </c:title>
    <c:plotArea>
      <c:layout>
        <c:manualLayout>
          <c:layoutTarget val="inner"/>
          <c:xMode val="edge"/>
          <c:yMode val="edge"/>
          <c:x val="0.19550645721523621"/>
          <c:y val="0.17053587051618549"/>
          <c:w val="0.44007730376986587"/>
          <c:h val="0.78978158980127322"/>
        </c:manualLayout>
      </c:layout>
      <c:pieChart>
        <c:varyColors val="1"/>
        <c:ser>
          <c:idx val="0"/>
          <c:order val="0"/>
          <c:tx>
            <c:strRef>
              <c:f>Sheet1!$B$1</c:f>
              <c:strCache>
                <c:ptCount val="1"/>
                <c:pt idx="0">
                  <c:v>зээл 2011</c:v>
                </c:pt>
              </c:strCache>
            </c:strRef>
          </c:tx>
          <c:cat>
            <c:strRef>
              <c:f>Sheet1!$A$2:$A$8</c:f>
              <c:strCache>
                <c:ptCount val="7"/>
                <c:pt idx="0">
                  <c:v>хаан</c:v>
                </c:pt>
                <c:pt idx="1">
                  <c:v>голомт</c:v>
                </c:pt>
                <c:pt idx="2">
                  <c:v>ХХБ</c:v>
                </c:pt>
                <c:pt idx="3">
                  <c:v>хас</c:v>
                </c:pt>
                <c:pt idx="4">
                  <c:v>УБ</c:v>
                </c:pt>
                <c:pt idx="5">
                  <c:v>хадгаламж</c:v>
                </c:pt>
                <c:pt idx="6">
                  <c:v>Бусад</c:v>
                </c:pt>
              </c:strCache>
            </c:strRef>
          </c:cat>
          <c:val>
            <c:numRef>
              <c:f>Sheet1!$B$2:$B$8</c:f>
              <c:numCache>
                <c:formatCode>0%</c:formatCode>
                <c:ptCount val="7"/>
                <c:pt idx="0">
                  <c:v>0.26</c:v>
                </c:pt>
                <c:pt idx="1">
                  <c:v>0.23</c:v>
                </c:pt>
                <c:pt idx="2">
                  <c:v>0.21000000000000021</c:v>
                </c:pt>
                <c:pt idx="3">
                  <c:v>0.1</c:v>
                </c:pt>
                <c:pt idx="4">
                  <c:v>0.05</c:v>
                </c:pt>
                <c:pt idx="5">
                  <c:v>8.0000000000000043E-2</c:v>
                </c:pt>
                <c:pt idx="6">
                  <c:v>7.0000000000000021E-2</c:v>
                </c:pt>
              </c:numCache>
            </c:numRef>
          </c:val>
        </c:ser>
        <c:firstSliceAng val="0"/>
      </c:pieChart>
    </c:plotArea>
    <c:legend>
      <c:legendPos val="r"/>
      <c:layout>
        <c:manualLayout>
          <c:xMode val="edge"/>
          <c:yMode val="edge"/>
          <c:x val="0.73681997136721544"/>
          <c:y val="0.15157667791526058"/>
          <c:w val="0.24045275590551182"/>
          <c:h val="0.71262060992375964"/>
        </c:manualLayout>
      </c:layout>
    </c:legend>
    <c:plotVisOnly val="1"/>
  </c:chart>
  <c:externalData r:id="rId1"/>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style val="26"/>
  <c:chart>
    <c:autoTitleDeleted val="1"/>
    <c:view3D>
      <c:rotX val="30"/>
      <c:perspective val="30"/>
    </c:view3D>
    <c:plotArea>
      <c:layout/>
      <c:pie3DChart>
        <c:varyColors val="1"/>
        <c:ser>
          <c:idx val="0"/>
          <c:order val="0"/>
          <c:tx>
            <c:strRef>
              <c:f>Sheet1!$B$1</c:f>
              <c:strCache>
                <c:ptCount val="1"/>
                <c:pt idx="0">
                  <c:v>Sales</c:v>
                </c:pt>
              </c:strCache>
            </c:strRef>
          </c:tx>
          <c:cat>
            <c:strRef>
              <c:f>Sheet1!$A$2:$A$5</c:f>
              <c:strCache>
                <c:ptCount val="4"/>
                <c:pt idx="0">
                  <c:v>хувийн хэвшил</c:v>
                </c:pt>
                <c:pt idx="1">
                  <c:v>иргэд</c:v>
                </c:pt>
                <c:pt idx="2">
                  <c:v>улсын байгууллага</c:v>
                </c:pt>
                <c:pt idx="3">
                  <c:v>бусад байгууллага</c:v>
                </c:pt>
              </c:strCache>
            </c:strRef>
          </c:cat>
          <c:val>
            <c:numRef>
              <c:f>Sheet1!$B$2:$B$5</c:f>
              <c:numCache>
                <c:formatCode>0.00%</c:formatCode>
                <c:ptCount val="4"/>
                <c:pt idx="0">
                  <c:v>0.55300000000000005</c:v>
                </c:pt>
                <c:pt idx="1">
                  <c:v>0.43500000000000061</c:v>
                </c:pt>
                <c:pt idx="2">
                  <c:v>1.0999999999999998E-2</c:v>
                </c:pt>
                <c:pt idx="3">
                  <c:v>1.0000000000000026E-3</c:v>
                </c:pt>
              </c:numCache>
            </c:numRef>
          </c:val>
        </c:ser>
      </c:pie3DChart>
    </c:plotArea>
    <c:legend>
      <c:legendPos val="r"/>
    </c:legend>
    <c:plotVisOnly val="1"/>
  </c:chart>
  <c:externalData r:id="rId1"/>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US"/>
  <c:chart>
    <c:autoTitleDeleted val="1"/>
    <c:view3D>
      <c:rotX val="30"/>
      <c:perspective val="30"/>
    </c:view3D>
    <c:plotArea>
      <c:layout/>
      <c:pie3DChart>
        <c:varyColors val="1"/>
        <c:ser>
          <c:idx val="0"/>
          <c:order val="0"/>
          <c:tx>
            <c:strRef>
              <c:f>Sheet1!$B$1</c:f>
              <c:strCache>
                <c:ptCount val="1"/>
                <c:pt idx="0">
                  <c:v>Sales</c:v>
                </c:pt>
              </c:strCache>
            </c:strRef>
          </c:tx>
          <c:cat>
            <c:strRef>
              <c:f>Sheet1!$A$2:$A$4</c:f>
              <c:strCache>
                <c:ptCount val="3"/>
                <c:pt idx="0">
                  <c:v>хэвийн зээл</c:v>
                </c:pt>
                <c:pt idx="1">
                  <c:v>хугацаа хэтэрсэн зээл</c:v>
                </c:pt>
                <c:pt idx="2">
                  <c:v>чанаргүй зээл</c:v>
                </c:pt>
              </c:strCache>
            </c:strRef>
          </c:cat>
          <c:val>
            <c:numRef>
              <c:f>Sheet1!$B$2:$B$4</c:f>
              <c:numCache>
                <c:formatCode>0.00%</c:formatCode>
                <c:ptCount val="3"/>
                <c:pt idx="0">
                  <c:v>0.92800000000000005</c:v>
                </c:pt>
                <c:pt idx="1">
                  <c:v>1.2999999999999998E-2</c:v>
                </c:pt>
                <c:pt idx="2">
                  <c:v>5.9000000000000087E-2</c:v>
                </c:pt>
              </c:numCache>
            </c:numRef>
          </c:val>
        </c:ser>
      </c:pie3DChart>
    </c:plotArea>
    <c:legend>
      <c:legendPos val="r"/>
    </c:legend>
    <c:plotVisOnly val="1"/>
  </c:chart>
  <c:externalData r:id="rId1"/>
  <c:userShapes r:id="rId2"/>
</c:chartSpace>
</file>

<file path=ppt/drawings/drawing1.xml><?xml version="1.0" encoding="utf-8"?>
<c:userShapes xmlns:c="http://schemas.openxmlformats.org/drawingml/2006/chart">
  <cdr:relSizeAnchor xmlns:cdr="http://schemas.openxmlformats.org/drawingml/2006/chartDrawing">
    <cdr:from>
      <cdr:x>0.13136</cdr:x>
      <cdr:y>0.34992</cdr:y>
    </cdr:from>
    <cdr:to>
      <cdr:x>0.26994</cdr:x>
      <cdr:y>0.78652</cdr:y>
    </cdr:to>
    <cdr:sp macro="" textlink="">
      <cdr:nvSpPr>
        <cdr:cNvPr id="2" name="TextBox 1"/>
        <cdr:cNvSpPr txBox="1"/>
      </cdr:nvSpPr>
      <cdr:spPr>
        <a:xfrm xmlns:a="http://schemas.openxmlformats.org/drawingml/2006/main">
          <a:off x="720689" y="1119883"/>
          <a:ext cx="760288" cy="1397284"/>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mn-MN" sz="1100" b="1">
              <a:latin typeface="Times New Roman Mon" pitchFamily="18" charset="0"/>
            </a:rPr>
            <a:t>7.4%</a:t>
          </a:r>
          <a:endParaRPr lang="en-US" sz="1100" b="1">
            <a:latin typeface="Times New Roman Mon" pitchFamily="18" charset="0"/>
          </a:endParaRPr>
        </a:p>
      </cdr:txBody>
    </cdr:sp>
  </cdr:relSizeAnchor>
  <cdr:relSizeAnchor xmlns:cdr="http://schemas.openxmlformats.org/drawingml/2006/chartDrawing">
    <cdr:from>
      <cdr:x>0.24372</cdr:x>
      <cdr:y>0.22151</cdr:y>
    </cdr:from>
    <cdr:to>
      <cdr:x>0.32612</cdr:x>
      <cdr:y>0.54575</cdr:y>
    </cdr:to>
    <cdr:sp macro="" textlink="">
      <cdr:nvSpPr>
        <cdr:cNvPr id="3" name="TextBox 2"/>
        <cdr:cNvSpPr txBox="1"/>
      </cdr:nvSpPr>
      <cdr:spPr>
        <a:xfrm xmlns:a="http://schemas.openxmlformats.org/drawingml/2006/main">
          <a:off x="1337138" y="708917"/>
          <a:ext cx="452064" cy="103769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mn-MN" sz="1200" b="1">
              <a:latin typeface="Times New Roman Mon" pitchFamily="18" charset="0"/>
            </a:rPr>
            <a:t>9.75%</a:t>
          </a:r>
          <a:endParaRPr lang="en-US" sz="1200" b="1">
            <a:latin typeface="Times New Roman Mon" pitchFamily="18" charset="0"/>
          </a:endParaRPr>
        </a:p>
      </cdr:txBody>
    </cdr:sp>
  </cdr:relSizeAnchor>
  <cdr:relSizeAnchor xmlns:cdr="http://schemas.openxmlformats.org/drawingml/2006/chartDrawing">
    <cdr:from>
      <cdr:x>0.35608</cdr:x>
      <cdr:y>0.20546</cdr:y>
    </cdr:from>
    <cdr:to>
      <cdr:x>0.54896</cdr:x>
      <cdr:y>0.52648</cdr:y>
    </cdr:to>
    <cdr:sp macro="" textlink="">
      <cdr:nvSpPr>
        <cdr:cNvPr id="4" name="TextBox 3"/>
        <cdr:cNvSpPr txBox="1"/>
      </cdr:nvSpPr>
      <cdr:spPr>
        <a:xfrm xmlns:a="http://schemas.openxmlformats.org/drawingml/2006/main">
          <a:off x="1953588" y="657546"/>
          <a:ext cx="1058238" cy="1027416"/>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mn-MN" sz="1200" b="1">
              <a:latin typeface="Times New Roman Mon" pitchFamily="18" charset="0"/>
            </a:rPr>
            <a:t>10%</a:t>
          </a:r>
          <a:endParaRPr lang="en-US" sz="1200" b="1">
            <a:latin typeface="Times New Roman Mon" pitchFamily="18" charset="0"/>
          </a:endParaRPr>
        </a:p>
      </cdr:txBody>
    </cdr:sp>
  </cdr:relSizeAnchor>
  <cdr:relSizeAnchor xmlns:cdr="http://schemas.openxmlformats.org/drawingml/2006/chartDrawing">
    <cdr:from>
      <cdr:x>0.47218</cdr:x>
      <cdr:y>0.15409</cdr:y>
    </cdr:from>
    <cdr:to>
      <cdr:x>0.62761</cdr:x>
      <cdr:y>0.44944</cdr:y>
    </cdr:to>
    <cdr:sp macro="" textlink="">
      <cdr:nvSpPr>
        <cdr:cNvPr id="5" name="TextBox 4"/>
        <cdr:cNvSpPr txBox="1"/>
      </cdr:nvSpPr>
      <cdr:spPr>
        <a:xfrm xmlns:a="http://schemas.openxmlformats.org/drawingml/2006/main">
          <a:off x="2590585" y="493159"/>
          <a:ext cx="852755" cy="945223"/>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mn-MN" sz="1200" b="1">
              <a:latin typeface="Times New Roman Mon" pitchFamily="18" charset="0"/>
            </a:rPr>
            <a:t>11%</a:t>
          </a:r>
          <a:endParaRPr lang="en-US" sz="1200" b="1">
            <a:latin typeface="Times New Roman Mon" pitchFamily="18" charset="0"/>
          </a:endParaRPr>
        </a:p>
      </cdr:txBody>
    </cdr:sp>
  </cdr:relSizeAnchor>
  <cdr:relSizeAnchor xmlns:cdr="http://schemas.openxmlformats.org/drawingml/2006/chartDrawing">
    <cdr:from>
      <cdr:x>0.55645</cdr:x>
      <cdr:y>0.07705</cdr:y>
    </cdr:from>
    <cdr:to>
      <cdr:x>0.72312</cdr:x>
      <cdr:y>0.36276</cdr:y>
    </cdr:to>
    <cdr:sp macro="" textlink="">
      <cdr:nvSpPr>
        <cdr:cNvPr id="6" name="TextBox 5"/>
        <cdr:cNvSpPr txBox="1"/>
      </cdr:nvSpPr>
      <cdr:spPr>
        <a:xfrm xmlns:a="http://schemas.openxmlformats.org/drawingml/2006/main">
          <a:off x="3052923" y="246579"/>
          <a:ext cx="914400"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mn-MN" sz="1200" b="1">
              <a:latin typeface="Times New Roman Mon" pitchFamily="18" charset="0"/>
            </a:rPr>
            <a:t>12.25%</a:t>
          </a:r>
          <a:endParaRPr lang="en-US" sz="1200" b="1">
            <a:latin typeface="Times New Roman Mon" pitchFamily="18" charset="0"/>
          </a:endParaRPr>
        </a:p>
      </cdr:txBody>
    </cdr:sp>
  </cdr:relSizeAnchor>
  <cdr:relSizeAnchor xmlns:cdr="http://schemas.openxmlformats.org/drawingml/2006/chartDrawing">
    <cdr:from>
      <cdr:x>0.68192</cdr:x>
      <cdr:y>0.02568</cdr:y>
    </cdr:from>
    <cdr:to>
      <cdr:x>0.83361</cdr:x>
      <cdr:y>0.28571</cdr:y>
    </cdr:to>
    <cdr:sp macro="" textlink="">
      <cdr:nvSpPr>
        <cdr:cNvPr id="7" name="TextBox 6"/>
        <cdr:cNvSpPr txBox="1"/>
      </cdr:nvSpPr>
      <cdr:spPr>
        <a:xfrm xmlns:a="http://schemas.openxmlformats.org/drawingml/2006/main">
          <a:off x="3741291" y="82192"/>
          <a:ext cx="832207" cy="832207"/>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mn-MN" sz="1200" b="1">
              <a:latin typeface="Times New Roman Mon" pitchFamily="18" charset="0"/>
            </a:rPr>
            <a:t>13.25%</a:t>
          </a:r>
          <a:endParaRPr lang="en-US" sz="1200" b="1">
            <a:latin typeface="Times New Roman Mon" pitchFamily="18"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0.17568</cdr:x>
      <cdr:y>0.43969</cdr:y>
    </cdr:from>
    <cdr:to>
      <cdr:x>0.34047</cdr:x>
      <cdr:y>0.79767</cdr:y>
    </cdr:to>
    <cdr:sp macro="" textlink="">
      <cdr:nvSpPr>
        <cdr:cNvPr id="2" name="TextBox 1"/>
        <cdr:cNvSpPr txBox="1"/>
      </cdr:nvSpPr>
      <cdr:spPr>
        <a:xfrm xmlns:a="http://schemas.openxmlformats.org/drawingml/2006/main">
          <a:off x="974863" y="1123121"/>
          <a:ext cx="914400"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0.13986</cdr:x>
      <cdr:y>0.28016</cdr:y>
    </cdr:from>
    <cdr:to>
      <cdr:x>0.32077</cdr:x>
      <cdr:y>0.63813</cdr:y>
    </cdr:to>
    <cdr:sp macro="" textlink="">
      <cdr:nvSpPr>
        <cdr:cNvPr id="3" name="TextBox 2"/>
        <cdr:cNvSpPr txBox="1"/>
      </cdr:nvSpPr>
      <cdr:spPr>
        <a:xfrm xmlns:a="http://schemas.openxmlformats.org/drawingml/2006/main">
          <a:off x="776081" y="715617"/>
          <a:ext cx="1003852"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mn-MN" sz="1100" b="1">
              <a:latin typeface="Times New Roman Mon" pitchFamily="18" charset="0"/>
            </a:rPr>
            <a:t>71</a:t>
          </a:r>
          <a:r>
            <a:rPr lang="en-US" sz="1100" b="1">
              <a:latin typeface="Times New Roman Mon" pitchFamily="18" charset="0"/>
            </a:rPr>
            <a:t>%</a:t>
          </a:r>
        </a:p>
      </cdr:txBody>
    </cdr:sp>
  </cdr:relSizeAnchor>
  <cdr:relSizeAnchor xmlns:cdr="http://schemas.openxmlformats.org/drawingml/2006/chartDrawing">
    <cdr:from>
      <cdr:x>0.30465</cdr:x>
      <cdr:y>0.38132</cdr:y>
    </cdr:from>
    <cdr:to>
      <cdr:x>0.51959</cdr:x>
      <cdr:y>0.7393</cdr:y>
    </cdr:to>
    <cdr:sp macro="" textlink="">
      <cdr:nvSpPr>
        <cdr:cNvPr id="4" name="TextBox 3"/>
        <cdr:cNvSpPr txBox="1"/>
      </cdr:nvSpPr>
      <cdr:spPr>
        <a:xfrm xmlns:a="http://schemas.openxmlformats.org/drawingml/2006/main">
          <a:off x="1690481" y="974034"/>
          <a:ext cx="1192696"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100" b="1">
              <a:latin typeface="Times New Roman Mon" pitchFamily="18" charset="0"/>
            </a:rPr>
            <a:t>54.2%</a:t>
          </a:r>
        </a:p>
      </cdr:txBody>
    </cdr:sp>
  </cdr:relSizeAnchor>
  <cdr:relSizeAnchor xmlns:cdr="http://schemas.openxmlformats.org/drawingml/2006/chartDrawing">
    <cdr:from>
      <cdr:x>0.46764</cdr:x>
      <cdr:y>0.38132</cdr:y>
    </cdr:from>
    <cdr:to>
      <cdr:x>0.68258</cdr:x>
      <cdr:y>0.7393</cdr:y>
    </cdr:to>
    <cdr:sp macro="" textlink="">
      <cdr:nvSpPr>
        <cdr:cNvPr id="5" name="TextBox 4"/>
        <cdr:cNvSpPr txBox="1"/>
      </cdr:nvSpPr>
      <cdr:spPr>
        <a:xfrm xmlns:a="http://schemas.openxmlformats.org/drawingml/2006/main">
          <a:off x="2594941" y="974034"/>
          <a:ext cx="1192695"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200" b="1">
              <a:latin typeface="Times New Roman Mon" pitchFamily="18" charset="0"/>
            </a:rPr>
            <a:t>47.9%</a:t>
          </a:r>
        </a:p>
      </cdr:txBody>
    </cdr:sp>
  </cdr:relSizeAnchor>
  <cdr:relSizeAnchor xmlns:cdr="http://schemas.openxmlformats.org/drawingml/2006/chartDrawing">
    <cdr:from>
      <cdr:x>0.62885</cdr:x>
      <cdr:y>0.38132</cdr:y>
    </cdr:from>
    <cdr:to>
      <cdr:x>0.82409</cdr:x>
      <cdr:y>0.7393</cdr:y>
    </cdr:to>
    <cdr:sp macro="" textlink="">
      <cdr:nvSpPr>
        <cdr:cNvPr id="6" name="TextBox 5"/>
        <cdr:cNvSpPr txBox="1"/>
      </cdr:nvSpPr>
      <cdr:spPr>
        <a:xfrm xmlns:a="http://schemas.openxmlformats.org/drawingml/2006/main">
          <a:off x="3489463" y="974034"/>
          <a:ext cx="1083366"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200" b="1">
              <a:latin typeface="Times New Roman Mon" pitchFamily="18" charset="0"/>
            </a:rPr>
            <a:t>56.2%</a:t>
          </a:r>
        </a:p>
      </cdr:txBody>
    </cdr:sp>
  </cdr:relSizeAnchor>
</c:userShapes>
</file>

<file path=ppt/drawings/drawing3.xml><?xml version="1.0" encoding="utf-8"?>
<c:userShapes xmlns:c="http://schemas.openxmlformats.org/drawingml/2006/chart">
  <cdr:relSizeAnchor xmlns:cdr="http://schemas.openxmlformats.org/drawingml/2006/chartDrawing">
    <cdr:from>
      <cdr:x>0.10069</cdr:x>
      <cdr:y>0.3758</cdr:y>
    </cdr:from>
    <cdr:to>
      <cdr:x>0.29167</cdr:x>
      <cdr:y>0.80573</cdr:y>
    </cdr:to>
    <cdr:sp macro="" textlink="">
      <cdr:nvSpPr>
        <cdr:cNvPr id="2" name="TextBox 1"/>
        <cdr:cNvSpPr txBox="1"/>
      </cdr:nvSpPr>
      <cdr:spPr>
        <a:xfrm xmlns:a="http://schemas.openxmlformats.org/drawingml/2006/main">
          <a:off x="552450" y="1123950"/>
          <a:ext cx="1047750" cy="1285875"/>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100"/>
            <a:t>689</a:t>
          </a:r>
        </a:p>
      </cdr:txBody>
    </cdr:sp>
  </cdr:relSizeAnchor>
  <cdr:relSizeAnchor xmlns:cdr="http://schemas.openxmlformats.org/drawingml/2006/chartDrawing">
    <cdr:from>
      <cdr:x>0.14236</cdr:x>
      <cdr:y>0.20382</cdr:y>
    </cdr:from>
    <cdr:to>
      <cdr:x>0.30903</cdr:x>
      <cdr:y>0.55096</cdr:y>
    </cdr:to>
    <cdr:sp macro="" textlink="">
      <cdr:nvSpPr>
        <cdr:cNvPr id="3" name="TextBox 2"/>
        <cdr:cNvSpPr txBox="1"/>
      </cdr:nvSpPr>
      <cdr:spPr>
        <a:xfrm xmlns:a="http://schemas.openxmlformats.org/drawingml/2006/main">
          <a:off x="781050" y="609600"/>
          <a:ext cx="914400" cy="1038225"/>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100"/>
            <a:t>943</a:t>
          </a:r>
        </a:p>
      </cdr:txBody>
    </cdr:sp>
  </cdr:relSizeAnchor>
  <cdr:relSizeAnchor xmlns:cdr="http://schemas.openxmlformats.org/drawingml/2006/chartDrawing">
    <cdr:from>
      <cdr:x>0.23264</cdr:x>
      <cdr:y>0.32803</cdr:y>
    </cdr:from>
    <cdr:to>
      <cdr:x>0.39931</cdr:x>
      <cdr:y>0.63376</cdr:y>
    </cdr:to>
    <cdr:sp macro="" textlink="">
      <cdr:nvSpPr>
        <cdr:cNvPr id="4" name="TextBox 3"/>
        <cdr:cNvSpPr txBox="1"/>
      </cdr:nvSpPr>
      <cdr:spPr>
        <a:xfrm xmlns:a="http://schemas.openxmlformats.org/drawingml/2006/main">
          <a:off x="1276350" y="981075"/>
          <a:ext cx="914400"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100"/>
            <a:t>755</a:t>
          </a:r>
        </a:p>
      </cdr:txBody>
    </cdr:sp>
  </cdr:relSizeAnchor>
  <cdr:relSizeAnchor xmlns:cdr="http://schemas.openxmlformats.org/drawingml/2006/chartDrawing">
    <cdr:from>
      <cdr:x>0.26389</cdr:x>
      <cdr:y>0.08917</cdr:y>
    </cdr:from>
    <cdr:to>
      <cdr:x>0.43056</cdr:x>
      <cdr:y>0.3949</cdr:y>
    </cdr:to>
    <cdr:sp macro="" textlink="">
      <cdr:nvSpPr>
        <cdr:cNvPr id="5" name="TextBox 4"/>
        <cdr:cNvSpPr txBox="1"/>
      </cdr:nvSpPr>
      <cdr:spPr>
        <a:xfrm xmlns:a="http://schemas.openxmlformats.org/drawingml/2006/main">
          <a:off x="1447800" y="266700"/>
          <a:ext cx="914400"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100"/>
            <a:t>1149</a:t>
          </a:r>
        </a:p>
      </cdr:txBody>
    </cdr:sp>
  </cdr:relSizeAnchor>
  <cdr:relSizeAnchor xmlns:cdr="http://schemas.openxmlformats.org/drawingml/2006/chartDrawing">
    <cdr:from>
      <cdr:x>0.36285</cdr:x>
      <cdr:y>0.69427</cdr:y>
    </cdr:from>
    <cdr:to>
      <cdr:x>0.52951</cdr:x>
      <cdr:y>1</cdr:y>
    </cdr:to>
    <cdr:sp macro="" textlink="">
      <cdr:nvSpPr>
        <cdr:cNvPr id="6" name="TextBox 5"/>
        <cdr:cNvSpPr txBox="1"/>
      </cdr:nvSpPr>
      <cdr:spPr>
        <a:xfrm xmlns:a="http://schemas.openxmlformats.org/drawingml/2006/main">
          <a:off x="1990725" y="2076450"/>
          <a:ext cx="914400"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100"/>
            <a:t>139</a:t>
          </a:r>
        </a:p>
      </cdr:txBody>
    </cdr:sp>
  </cdr:relSizeAnchor>
  <cdr:relSizeAnchor xmlns:cdr="http://schemas.openxmlformats.org/drawingml/2006/chartDrawing">
    <cdr:from>
      <cdr:x>0.40972</cdr:x>
      <cdr:y>0.60191</cdr:y>
    </cdr:from>
    <cdr:to>
      <cdr:x>0.57639</cdr:x>
      <cdr:y>0.90764</cdr:y>
    </cdr:to>
    <cdr:sp macro="" textlink="">
      <cdr:nvSpPr>
        <cdr:cNvPr id="7" name="TextBox 6"/>
        <cdr:cNvSpPr txBox="1"/>
      </cdr:nvSpPr>
      <cdr:spPr>
        <a:xfrm xmlns:a="http://schemas.openxmlformats.org/drawingml/2006/main">
          <a:off x="2247900" y="1800225"/>
          <a:ext cx="914400"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100"/>
            <a:t>328</a:t>
          </a:r>
        </a:p>
      </cdr:txBody>
    </cdr:sp>
  </cdr:relSizeAnchor>
  <cdr:relSizeAnchor xmlns:cdr="http://schemas.openxmlformats.org/drawingml/2006/chartDrawing">
    <cdr:from>
      <cdr:x>0.49479</cdr:x>
      <cdr:y>0.66879</cdr:y>
    </cdr:from>
    <cdr:to>
      <cdr:x>0.66146</cdr:x>
      <cdr:y>0.97452</cdr:y>
    </cdr:to>
    <cdr:sp macro="" textlink="">
      <cdr:nvSpPr>
        <cdr:cNvPr id="8" name="TextBox 7"/>
        <cdr:cNvSpPr txBox="1"/>
      </cdr:nvSpPr>
      <cdr:spPr>
        <a:xfrm xmlns:a="http://schemas.openxmlformats.org/drawingml/2006/main">
          <a:off x="2714625" y="2000250"/>
          <a:ext cx="914400"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100"/>
            <a:t>162</a:t>
          </a:r>
        </a:p>
      </cdr:txBody>
    </cdr:sp>
  </cdr:relSizeAnchor>
  <cdr:relSizeAnchor xmlns:cdr="http://schemas.openxmlformats.org/drawingml/2006/chartDrawing">
    <cdr:from>
      <cdr:x>0.53819</cdr:x>
      <cdr:y>0.60191</cdr:y>
    </cdr:from>
    <cdr:to>
      <cdr:x>0.70486</cdr:x>
      <cdr:y>0.90764</cdr:y>
    </cdr:to>
    <cdr:sp macro="" textlink="">
      <cdr:nvSpPr>
        <cdr:cNvPr id="9" name="TextBox 8"/>
        <cdr:cNvSpPr txBox="1"/>
      </cdr:nvSpPr>
      <cdr:spPr>
        <a:xfrm xmlns:a="http://schemas.openxmlformats.org/drawingml/2006/main">
          <a:off x="2952750" y="1800225"/>
          <a:ext cx="914400"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100"/>
            <a:t>328</a:t>
          </a:r>
        </a:p>
      </cdr:txBody>
    </cdr:sp>
  </cdr:relSizeAnchor>
  <cdr:relSizeAnchor xmlns:cdr="http://schemas.openxmlformats.org/drawingml/2006/chartDrawing">
    <cdr:from>
      <cdr:x>0.625</cdr:x>
      <cdr:y>0.54777</cdr:y>
    </cdr:from>
    <cdr:to>
      <cdr:x>0.79167</cdr:x>
      <cdr:y>0.8535</cdr:y>
    </cdr:to>
    <cdr:sp macro="" textlink="">
      <cdr:nvSpPr>
        <cdr:cNvPr id="10" name="TextBox 9"/>
        <cdr:cNvSpPr txBox="1"/>
      </cdr:nvSpPr>
      <cdr:spPr>
        <a:xfrm xmlns:a="http://schemas.openxmlformats.org/drawingml/2006/main">
          <a:off x="3429000" y="1638300"/>
          <a:ext cx="914400"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100"/>
            <a:t>390</a:t>
          </a:r>
        </a:p>
      </cdr:txBody>
    </cdr:sp>
  </cdr:relSizeAnchor>
  <cdr:relSizeAnchor xmlns:cdr="http://schemas.openxmlformats.org/drawingml/2006/chartDrawing">
    <cdr:from>
      <cdr:x>0.66493</cdr:x>
      <cdr:y>0.36624</cdr:y>
    </cdr:from>
    <cdr:to>
      <cdr:x>0.8316</cdr:x>
      <cdr:y>0.67197</cdr:y>
    </cdr:to>
    <cdr:sp macro="" textlink="">
      <cdr:nvSpPr>
        <cdr:cNvPr id="11" name="TextBox 10"/>
        <cdr:cNvSpPr txBox="1"/>
      </cdr:nvSpPr>
      <cdr:spPr>
        <a:xfrm xmlns:a="http://schemas.openxmlformats.org/drawingml/2006/main">
          <a:off x="3648075" y="1095375"/>
          <a:ext cx="914400"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100"/>
            <a:t>741</a:t>
          </a:r>
        </a:p>
      </cdr:txBody>
    </cdr:sp>
  </cdr:relSizeAnchor>
  <cdr:relSizeAnchor xmlns:cdr="http://schemas.openxmlformats.org/drawingml/2006/chartDrawing">
    <cdr:from>
      <cdr:x>0.76215</cdr:x>
      <cdr:y>0.73248</cdr:y>
    </cdr:from>
    <cdr:to>
      <cdr:x>0.92882</cdr:x>
      <cdr:y>1</cdr:y>
    </cdr:to>
    <cdr:sp macro="" textlink="">
      <cdr:nvSpPr>
        <cdr:cNvPr id="12" name="TextBox 11"/>
        <cdr:cNvSpPr txBox="1"/>
      </cdr:nvSpPr>
      <cdr:spPr>
        <a:xfrm xmlns:a="http://schemas.openxmlformats.org/drawingml/2006/main">
          <a:off x="4181475" y="2190750"/>
          <a:ext cx="914400" cy="8001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100"/>
            <a:t>64</a:t>
          </a:r>
        </a:p>
      </cdr:txBody>
    </cdr:sp>
  </cdr:relSizeAnchor>
  <cdr:relSizeAnchor xmlns:cdr="http://schemas.openxmlformats.org/drawingml/2006/chartDrawing">
    <cdr:from>
      <cdr:x>0.79861</cdr:x>
      <cdr:y>0.66561</cdr:y>
    </cdr:from>
    <cdr:to>
      <cdr:x>0.96528</cdr:x>
      <cdr:y>0.97134</cdr:y>
    </cdr:to>
    <cdr:sp macro="" textlink="">
      <cdr:nvSpPr>
        <cdr:cNvPr id="13" name="TextBox 12"/>
        <cdr:cNvSpPr txBox="1"/>
      </cdr:nvSpPr>
      <cdr:spPr>
        <a:xfrm xmlns:a="http://schemas.openxmlformats.org/drawingml/2006/main">
          <a:off x="4381500" y="1990725"/>
          <a:ext cx="914400"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100"/>
            <a:t>104</a:t>
          </a:r>
        </a:p>
      </cdr:txBody>
    </cdr:sp>
  </cdr:relSizeAnchor>
  <cdr:relSizeAnchor xmlns:cdr="http://schemas.openxmlformats.org/drawingml/2006/chartDrawing">
    <cdr:from>
      <cdr:x>0.1059</cdr:x>
      <cdr:y>0.14013</cdr:y>
    </cdr:from>
    <cdr:to>
      <cdr:x>0.30208</cdr:x>
      <cdr:y>0.44586</cdr:y>
    </cdr:to>
    <cdr:sp macro="" textlink="">
      <cdr:nvSpPr>
        <cdr:cNvPr id="14" name="TextBox 13"/>
        <cdr:cNvSpPr txBox="1"/>
      </cdr:nvSpPr>
      <cdr:spPr>
        <a:xfrm xmlns:a="http://schemas.openxmlformats.org/drawingml/2006/main">
          <a:off x="581025" y="419100"/>
          <a:ext cx="1076325"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100">
              <a:solidFill>
                <a:schemeClr val="accent2"/>
              </a:solidFill>
            </a:rPr>
            <a:t>+</a:t>
          </a:r>
          <a:r>
            <a:rPr lang="mn-MN" sz="1100">
              <a:solidFill>
                <a:schemeClr val="accent2"/>
              </a:solidFill>
            </a:rPr>
            <a:t>37%</a:t>
          </a:r>
          <a:endParaRPr lang="en-US" sz="1100">
            <a:solidFill>
              <a:schemeClr val="accent2"/>
            </a:solidFill>
          </a:endParaRPr>
        </a:p>
      </cdr:txBody>
    </cdr:sp>
  </cdr:relSizeAnchor>
  <cdr:relSizeAnchor xmlns:cdr="http://schemas.openxmlformats.org/drawingml/2006/chartDrawing">
    <cdr:from>
      <cdr:x>0.24132</cdr:x>
      <cdr:y>0.0414</cdr:y>
    </cdr:from>
    <cdr:to>
      <cdr:x>0.47222</cdr:x>
      <cdr:y>0.34713</cdr:y>
    </cdr:to>
    <cdr:sp macro="" textlink="">
      <cdr:nvSpPr>
        <cdr:cNvPr id="15" name="TextBox 14"/>
        <cdr:cNvSpPr txBox="1"/>
      </cdr:nvSpPr>
      <cdr:spPr>
        <a:xfrm xmlns:a="http://schemas.openxmlformats.org/drawingml/2006/main">
          <a:off x="1323975" y="123825"/>
          <a:ext cx="1266825"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mn-MN" sz="1100">
              <a:solidFill>
                <a:schemeClr val="tx2">
                  <a:lumMod val="60000"/>
                  <a:lumOff val="40000"/>
                </a:schemeClr>
              </a:solidFill>
            </a:rPr>
            <a:t>+52%</a:t>
          </a:r>
          <a:endParaRPr lang="en-US" sz="1100">
            <a:solidFill>
              <a:schemeClr val="tx2">
                <a:lumMod val="60000"/>
                <a:lumOff val="40000"/>
              </a:schemeClr>
            </a:solidFill>
          </a:endParaRPr>
        </a:p>
      </cdr:txBody>
    </cdr:sp>
  </cdr:relSizeAnchor>
  <cdr:relSizeAnchor xmlns:cdr="http://schemas.openxmlformats.org/drawingml/2006/chartDrawing">
    <cdr:from>
      <cdr:x>0.36458</cdr:x>
      <cdr:y>0.51911</cdr:y>
    </cdr:from>
    <cdr:to>
      <cdr:x>0.56424</cdr:x>
      <cdr:y>0.84713</cdr:y>
    </cdr:to>
    <cdr:sp macro="" textlink="">
      <cdr:nvSpPr>
        <cdr:cNvPr id="16" name="TextBox 15"/>
        <cdr:cNvSpPr txBox="1"/>
      </cdr:nvSpPr>
      <cdr:spPr>
        <a:xfrm xmlns:a="http://schemas.openxmlformats.org/drawingml/2006/main">
          <a:off x="2000250" y="1552575"/>
          <a:ext cx="1095375" cy="981075"/>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mn-MN" sz="1100">
              <a:solidFill>
                <a:srgbClr val="FF0000"/>
              </a:solidFill>
            </a:rPr>
            <a:t>+136%</a:t>
          </a:r>
          <a:endParaRPr lang="en-US" sz="1100">
            <a:solidFill>
              <a:srgbClr val="FF0000"/>
            </a:solidFill>
          </a:endParaRPr>
        </a:p>
      </cdr:txBody>
    </cdr:sp>
  </cdr:relSizeAnchor>
  <cdr:relSizeAnchor xmlns:cdr="http://schemas.openxmlformats.org/drawingml/2006/chartDrawing">
    <cdr:from>
      <cdr:x>0.53993</cdr:x>
      <cdr:y>0.59236</cdr:y>
    </cdr:from>
    <cdr:to>
      <cdr:x>0.7066</cdr:x>
      <cdr:y>0.89809</cdr:y>
    </cdr:to>
    <cdr:sp macro="" textlink="">
      <cdr:nvSpPr>
        <cdr:cNvPr id="17" name="TextBox 16"/>
        <cdr:cNvSpPr txBox="1"/>
      </cdr:nvSpPr>
      <cdr:spPr>
        <a:xfrm xmlns:a="http://schemas.openxmlformats.org/drawingml/2006/main">
          <a:off x="2962275" y="1771650"/>
          <a:ext cx="914400"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0.5191</cdr:x>
      <cdr:y>0.5</cdr:y>
    </cdr:from>
    <cdr:to>
      <cdr:x>0.68576</cdr:x>
      <cdr:y>0.85987</cdr:y>
    </cdr:to>
    <cdr:sp macro="" textlink="">
      <cdr:nvSpPr>
        <cdr:cNvPr id="18" name="TextBox 17"/>
        <cdr:cNvSpPr txBox="1"/>
      </cdr:nvSpPr>
      <cdr:spPr>
        <a:xfrm xmlns:a="http://schemas.openxmlformats.org/drawingml/2006/main">
          <a:off x="2847975" y="1495424"/>
          <a:ext cx="914400" cy="1076325"/>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mn-MN" sz="1100">
              <a:solidFill>
                <a:srgbClr val="00B050"/>
              </a:solidFill>
            </a:rPr>
            <a:t>+102%</a:t>
          </a:r>
          <a:endParaRPr lang="en-US" sz="1100">
            <a:solidFill>
              <a:srgbClr val="00B050"/>
            </a:solidFill>
          </a:endParaRPr>
        </a:p>
      </cdr:txBody>
    </cdr:sp>
  </cdr:relSizeAnchor>
  <cdr:relSizeAnchor xmlns:cdr="http://schemas.openxmlformats.org/drawingml/2006/chartDrawing">
    <cdr:from>
      <cdr:x>0.65104</cdr:x>
      <cdr:y>0.29299</cdr:y>
    </cdr:from>
    <cdr:to>
      <cdr:x>0.81771</cdr:x>
      <cdr:y>0.59873</cdr:y>
    </cdr:to>
    <cdr:sp macro="" textlink="">
      <cdr:nvSpPr>
        <cdr:cNvPr id="19" name="TextBox 18"/>
        <cdr:cNvSpPr txBox="1"/>
      </cdr:nvSpPr>
      <cdr:spPr>
        <a:xfrm xmlns:a="http://schemas.openxmlformats.org/drawingml/2006/main">
          <a:off x="3571875" y="876300"/>
          <a:ext cx="914400"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mn-MN" sz="1100">
              <a:solidFill>
                <a:srgbClr val="7030A0"/>
              </a:solidFill>
            </a:rPr>
            <a:t>+90%</a:t>
          </a:r>
          <a:endParaRPr lang="en-US" sz="1100">
            <a:solidFill>
              <a:srgbClr val="7030A0"/>
            </a:solidFill>
          </a:endParaRPr>
        </a:p>
      </cdr:txBody>
    </cdr:sp>
  </cdr:relSizeAnchor>
  <cdr:relSizeAnchor xmlns:cdr="http://schemas.openxmlformats.org/drawingml/2006/chartDrawing">
    <cdr:from>
      <cdr:x>0.74306</cdr:x>
      <cdr:y>0.63057</cdr:y>
    </cdr:from>
    <cdr:to>
      <cdr:x>0.89236</cdr:x>
      <cdr:y>0.7293</cdr:y>
    </cdr:to>
    <cdr:sp macro="" textlink="">
      <cdr:nvSpPr>
        <cdr:cNvPr id="20" name="TextBox 19"/>
        <cdr:cNvSpPr txBox="1"/>
      </cdr:nvSpPr>
      <cdr:spPr>
        <a:xfrm xmlns:a="http://schemas.openxmlformats.org/drawingml/2006/main">
          <a:off x="4076700" y="1885950"/>
          <a:ext cx="819149" cy="295276"/>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r>
            <a:rPr lang="mn-MN" sz="1100">
              <a:solidFill>
                <a:schemeClr val="accent5">
                  <a:lumMod val="75000"/>
                </a:schemeClr>
              </a:solidFill>
            </a:rPr>
            <a:t>+63%</a:t>
          </a:r>
          <a:endParaRPr lang="en-US" sz="1100">
            <a:solidFill>
              <a:schemeClr val="accent5">
                <a:lumMod val="75000"/>
              </a:schemeClr>
            </a:solidFill>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0.29663</cdr:x>
      <cdr:y>0.39441</cdr:y>
    </cdr:from>
    <cdr:to>
      <cdr:x>0.58065</cdr:x>
      <cdr:y>0.68012</cdr:y>
    </cdr:to>
    <cdr:sp macro="" textlink="">
      <cdr:nvSpPr>
        <cdr:cNvPr id="2" name="TextBox 1"/>
        <cdr:cNvSpPr txBox="1"/>
      </cdr:nvSpPr>
      <cdr:spPr>
        <a:xfrm xmlns:a="http://schemas.openxmlformats.org/drawingml/2006/main">
          <a:off x="954985" y="1262270"/>
          <a:ext cx="914400"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mn-MN" sz="1100"/>
            <a:t>26%</a:t>
          </a:r>
          <a:endParaRPr lang="en-US" sz="1100"/>
        </a:p>
      </cdr:txBody>
    </cdr:sp>
  </cdr:relSizeAnchor>
  <cdr:relSizeAnchor xmlns:cdr="http://schemas.openxmlformats.org/drawingml/2006/chartDrawing">
    <cdr:from>
      <cdr:x>0.29354</cdr:x>
      <cdr:y>0.59627</cdr:y>
    </cdr:from>
    <cdr:to>
      <cdr:x>0.57757</cdr:x>
      <cdr:y>0.88199</cdr:y>
    </cdr:to>
    <cdr:sp macro="" textlink="">
      <cdr:nvSpPr>
        <cdr:cNvPr id="3" name="TextBox 2"/>
        <cdr:cNvSpPr txBox="1"/>
      </cdr:nvSpPr>
      <cdr:spPr>
        <a:xfrm xmlns:a="http://schemas.openxmlformats.org/drawingml/2006/main">
          <a:off x="945046" y="1908313"/>
          <a:ext cx="914400"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mn-MN" sz="1100"/>
            <a:t>24%</a:t>
          </a:r>
          <a:endParaRPr lang="en-US" sz="1100"/>
        </a:p>
      </cdr:txBody>
    </cdr:sp>
  </cdr:relSizeAnchor>
  <cdr:relSizeAnchor xmlns:cdr="http://schemas.openxmlformats.org/drawingml/2006/chartDrawing">
    <cdr:from>
      <cdr:x>0.09287</cdr:x>
      <cdr:y>0.59627</cdr:y>
    </cdr:from>
    <cdr:to>
      <cdr:x>0.45717</cdr:x>
      <cdr:y>0.92857</cdr:y>
    </cdr:to>
    <cdr:sp macro="" textlink="">
      <cdr:nvSpPr>
        <cdr:cNvPr id="4" name="TextBox 3"/>
        <cdr:cNvSpPr txBox="1"/>
      </cdr:nvSpPr>
      <cdr:spPr>
        <a:xfrm xmlns:a="http://schemas.openxmlformats.org/drawingml/2006/main">
          <a:off x="299002" y="1908313"/>
          <a:ext cx="1172818" cy="1063487"/>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mn-MN" sz="1100"/>
            <a:t>17%</a:t>
          </a:r>
          <a:endParaRPr lang="en-US" sz="1100"/>
        </a:p>
      </cdr:txBody>
    </cdr:sp>
  </cdr:relSizeAnchor>
  <cdr:relSizeAnchor xmlns:cdr="http://schemas.openxmlformats.org/drawingml/2006/chartDrawing">
    <cdr:from>
      <cdr:x>0</cdr:x>
      <cdr:y>0.50932</cdr:y>
    </cdr:from>
    <cdr:to>
      <cdr:x>0.31824</cdr:x>
      <cdr:y>0.81988</cdr:y>
    </cdr:to>
    <cdr:sp macro="" textlink="">
      <cdr:nvSpPr>
        <cdr:cNvPr id="5" name="TextBox 4"/>
        <cdr:cNvSpPr txBox="1"/>
      </cdr:nvSpPr>
      <cdr:spPr>
        <a:xfrm xmlns:a="http://schemas.openxmlformats.org/drawingml/2006/main">
          <a:off x="0" y="1630018"/>
          <a:ext cx="1024559" cy="993913"/>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mn-MN" sz="1100"/>
            <a:t>10%</a:t>
          </a:r>
          <a:endParaRPr lang="en-US" sz="1100"/>
        </a:p>
      </cdr:txBody>
    </cdr:sp>
  </cdr:relSizeAnchor>
  <cdr:relSizeAnchor xmlns:cdr="http://schemas.openxmlformats.org/drawingml/2006/chartDrawing">
    <cdr:from>
      <cdr:x>0.02495</cdr:x>
      <cdr:y>0.43789</cdr:y>
    </cdr:from>
    <cdr:to>
      <cdr:x>0.30898</cdr:x>
      <cdr:y>0.74845</cdr:y>
    </cdr:to>
    <cdr:sp macro="" textlink="">
      <cdr:nvSpPr>
        <cdr:cNvPr id="6" name="TextBox 5"/>
        <cdr:cNvSpPr txBox="1"/>
      </cdr:nvSpPr>
      <cdr:spPr>
        <a:xfrm xmlns:a="http://schemas.openxmlformats.org/drawingml/2006/main">
          <a:off x="80341" y="1401418"/>
          <a:ext cx="914400" cy="993913"/>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mn-MN" sz="1100"/>
            <a:t>5%</a:t>
          </a:r>
          <a:endParaRPr lang="en-US" sz="1100"/>
        </a:p>
      </cdr:txBody>
    </cdr:sp>
  </cdr:relSizeAnchor>
  <cdr:relSizeAnchor xmlns:cdr="http://schemas.openxmlformats.org/drawingml/2006/chartDrawing">
    <cdr:from>
      <cdr:x>0.05557</cdr:x>
      <cdr:y>0.36957</cdr:y>
    </cdr:from>
    <cdr:to>
      <cdr:x>0.3769</cdr:x>
      <cdr:y>0.6646</cdr:y>
    </cdr:to>
    <cdr:sp macro="" textlink="">
      <cdr:nvSpPr>
        <cdr:cNvPr id="7" name="TextBox 6"/>
        <cdr:cNvSpPr txBox="1"/>
      </cdr:nvSpPr>
      <cdr:spPr>
        <a:xfrm xmlns:a="http://schemas.openxmlformats.org/drawingml/2006/main">
          <a:off x="178904" y="1182756"/>
          <a:ext cx="1034498" cy="944217"/>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mn-MN" sz="1100"/>
            <a:t>9%</a:t>
          </a:r>
          <a:endParaRPr lang="en-US" sz="1100"/>
        </a:p>
      </cdr:txBody>
    </cdr:sp>
  </cdr:relSizeAnchor>
  <cdr:relSizeAnchor xmlns:cdr="http://schemas.openxmlformats.org/drawingml/2006/chartDrawing">
    <cdr:from>
      <cdr:x>0.14536</cdr:x>
      <cdr:y>0.31366</cdr:y>
    </cdr:from>
    <cdr:to>
      <cdr:x>0.44173</cdr:x>
      <cdr:y>0.65217</cdr:y>
    </cdr:to>
    <cdr:sp macro="" textlink="">
      <cdr:nvSpPr>
        <cdr:cNvPr id="8" name="TextBox 7"/>
        <cdr:cNvSpPr txBox="1"/>
      </cdr:nvSpPr>
      <cdr:spPr>
        <a:xfrm xmlns:a="http://schemas.openxmlformats.org/drawingml/2006/main">
          <a:off x="467967" y="1003853"/>
          <a:ext cx="954157" cy="1083365"/>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mn-MN" sz="1100"/>
            <a:t>9%</a:t>
          </a:r>
          <a:endParaRPr lang="en-US" sz="1100"/>
        </a:p>
      </cdr:txBody>
    </cdr:sp>
  </cdr:relSizeAnchor>
</c:userShapes>
</file>

<file path=ppt/drawings/drawing5.xml><?xml version="1.0" encoding="utf-8"?>
<c:userShapes xmlns:c="http://schemas.openxmlformats.org/drawingml/2006/chart">
  <cdr:relSizeAnchor xmlns:cdr="http://schemas.openxmlformats.org/drawingml/2006/chartDrawing">
    <cdr:from>
      <cdr:x>0.43305</cdr:x>
      <cdr:y>0.43789</cdr:y>
    </cdr:from>
    <cdr:to>
      <cdr:x>0.72653</cdr:x>
      <cdr:y>0.69565</cdr:y>
    </cdr:to>
    <cdr:sp macro="" textlink="">
      <cdr:nvSpPr>
        <cdr:cNvPr id="2" name="TextBox 1"/>
        <cdr:cNvSpPr txBox="1"/>
      </cdr:nvSpPr>
      <cdr:spPr>
        <a:xfrm xmlns:a="http://schemas.openxmlformats.org/drawingml/2006/main">
          <a:off x="1451942" y="1401418"/>
          <a:ext cx="983974" cy="824948"/>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mn-MN" sz="1100"/>
            <a:t>26%</a:t>
          </a:r>
          <a:endParaRPr lang="en-US" sz="1100"/>
        </a:p>
      </cdr:txBody>
    </cdr:sp>
  </cdr:relSizeAnchor>
  <cdr:relSizeAnchor xmlns:cdr="http://schemas.openxmlformats.org/drawingml/2006/chartDrawing">
    <cdr:from>
      <cdr:x>0.44788</cdr:x>
      <cdr:y>0.61491</cdr:y>
    </cdr:from>
    <cdr:to>
      <cdr:x>0.68503</cdr:x>
      <cdr:y>0.90062</cdr:y>
    </cdr:to>
    <cdr:sp macro="" textlink="">
      <cdr:nvSpPr>
        <cdr:cNvPr id="3" name="TextBox 2"/>
        <cdr:cNvSpPr txBox="1"/>
      </cdr:nvSpPr>
      <cdr:spPr>
        <a:xfrm xmlns:a="http://schemas.openxmlformats.org/drawingml/2006/main">
          <a:off x="1501637" y="1967948"/>
          <a:ext cx="795131"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mn-MN" sz="1100"/>
            <a:t>23%</a:t>
          </a:r>
          <a:endParaRPr lang="en-US" sz="1100"/>
        </a:p>
      </cdr:txBody>
    </cdr:sp>
  </cdr:relSizeAnchor>
  <cdr:relSizeAnchor xmlns:cdr="http://schemas.openxmlformats.org/drawingml/2006/chartDrawing">
    <cdr:from>
      <cdr:x>0.28483</cdr:x>
      <cdr:y>0.61801</cdr:y>
    </cdr:from>
    <cdr:to>
      <cdr:x>0.55756</cdr:x>
      <cdr:y>0.94099</cdr:y>
    </cdr:to>
    <cdr:sp macro="" textlink="">
      <cdr:nvSpPr>
        <cdr:cNvPr id="4" name="TextBox 3"/>
        <cdr:cNvSpPr txBox="1"/>
      </cdr:nvSpPr>
      <cdr:spPr>
        <a:xfrm xmlns:a="http://schemas.openxmlformats.org/drawingml/2006/main">
          <a:off x="954985" y="1977887"/>
          <a:ext cx="914400" cy="103367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mn-MN" sz="1100"/>
            <a:t>21%</a:t>
          </a:r>
          <a:endParaRPr lang="en-US" sz="1100"/>
        </a:p>
      </cdr:txBody>
    </cdr:sp>
  </cdr:relSizeAnchor>
  <cdr:relSizeAnchor xmlns:cdr="http://schemas.openxmlformats.org/drawingml/2006/chartDrawing">
    <cdr:from>
      <cdr:x>0.18997</cdr:x>
      <cdr:y>0.52174</cdr:y>
    </cdr:from>
    <cdr:to>
      <cdr:x>0.51606</cdr:x>
      <cdr:y>0.82609</cdr:y>
    </cdr:to>
    <cdr:sp macro="" textlink="">
      <cdr:nvSpPr>
        <cdr:cNvPr id="5" name="TextBox 4"/>
        <cdr:cNvSpPr txBox="1"/>
      </cdr:nvSpPr>
      <cdr:spPr>
        <a:xfrm xmlns:a="http://schemas.openxmlformats.org/drawingml/2006/main">
          <a:off x="636933" y="1669774"/>
          <a:ext cx="1093304" cy="974035"/>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mn-MN" sz="1100"/>
            <a:t>10%</a:t>
          </a:r>
          <a:endParaRPr lang="en-US" sz="1100"/>
        </a:p>
      </cdr:txBody>
    </cdr:sp>
  </cdr:relSizeAnchor>
  <cdr:relSizeAnchor xmlns:cdr="http://schemas.openxmlformats.org/drawingml/2006/chartDrawing">
    <cdr:from>
      <cdr:x>0.21961</cdr:x>
      <cdr:y>0.45031</cdr:y>
    </cdr:from>
    <cdr:to>
      <cdr:x>0.51013</cdr:x>
      <cdr:y>0.74845</cdr:y>
    </cdr:to>
    <cdr:sp macro="" textlink="">
      <cdr:nvSpPr>
        <cdr:cNvPr id="6" name="TextBox 5"/>
        <cdr:cNvSpPr txBox="1"/>
      </cdr:nvSpPr>
      <cdr:spPr>
        <a:xfrm xmlns:a="http://schemas.openxmlformats.org/drawingml/2006/main">
          <a:off x="736324" y="1441174"/>
          <a:ext cx="974035" cy="954157"/>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mn-MN" sz="1100"/>
            <a:t>5%</a:t>
          </a:r>
          <a:endParaRPr lang="en-US" sz="1100"/>
        </a:p>
      </cdr:txBody>
    </cdr:sp>
  </cdr:relSizeAnchor>
  <cdr:relSizeAnchor xmlns:cdr="http://schemas.openxmlformats.org/drawingml/2006/chartDrawing">
    <cdr:from>
      <cdr:x>0.27297</cdr:x>
      <cdr:y>0.40062</cdr:y>
    </cdr:from>
    <cdr:to>
      <cdr:x>0.59313</cdr:x>
      <cdr:y>0.7205</cdr:y>
    </cdr:to>
    <cdr:sp macro="" textlink="">
      <cdr:nvSpPr>
        <cdr:cNvPr id="7" name="TextBox 6"/>
        <cdr:cNvSpPr txBox="1"/>
      </cdr:nvSpPr>
      <cdr:spPr>
        <a:xfrm xmlns:a="http://schemas.openxmlformats.org/drawingml/2006/main">
          <a:off x="915229" y="1282147"/>
          <a:ext cx="1073426" cy="1023731"/>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mn-MN" sz="1100"/>
            <a:t>8%</a:t>
          </a:r>
          <a:endParaRPr lang="en-US" sz="1100"/>
        </a:p>
      </cdr:txBody>
    </cdr:sp>
  </cdr:relSizeAnchor>
  <cdr:relSizeAnchor xmlns:cdr="http://schemas.openxmlformats.org/drawingml/2006/chartDrawing">
    <cdr:from>
      <cdr:x>0.32633</cdr:x>
      <cdr:y>0.36957</cdr:y>
    </cdr:from>
    <cdr:to>
      <cdr:x>0.61092</cdr:x>
      <cdr:y>0.65217</cdr:y>
    </cdr:to>
    <cdr:sp macro="" textlink="">
      <cdr:nvSpPr>
        <cdr:cNvPr id="8" name="TextBox 7"/>
        <cdr:cNvSpPr txBox="1"/>
      </cdr:nvSpPr>
      <cdr:spPr>
        <a:xfrm xmlns:a="http://schemas.openxmlformats.org/drawingml/2006/main">
          <a:off x="1094133" y="1182757"/>
          <a:ext cx="954157" cy="904461"/>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mn-MN" sz="1100"/>
            <a:t>7%</a:t>
          </a:r>
          <a:endParaRPr lang="en-US" sz="1100"/>
        </a:p>
      </cdr:txBody>
    </cdr:sp>
  </cdr:relSizeAnchor>
</c:userShapes>
</file>

<file path=ppt/drawings/drawing6.xml><?xml version="1.0" encoding="utf-8"?>
<c:userShapes xmlns:c="http://schemas.openxmlformats.org/drawingml/2006/chart">
  <cdr:relSizeAnchor xmlns:cdr="http://schemas.openxmlformats.org/drawingml/2006/chartDrawing">
    <cdr:from>
      <cdr:x>0.45005</cdr:x>
      <cdr:y>0.3489</cdr:y>
    </cdr:from>
    <cdr:to>
      <cdr:x>0.61672</cdr:x>
      <cdr:y>0.55769</cdr:y>
    </cdr:to>
    <cdr:sp macro="" textlink="">
      <cdr:nvSpPr>
        <cdr:cNvPr id="2" name="TextBox 1"/>
        <cdr:cNvSpPr txBox="1"/>
      </cdr:nvSpPr>
      <cdr:spPr>
        <a:xfrm xmlns:a="http://schemas.openxmlformats.org/drawingml/2006/main">
          <a:off x="2469173" y="1116622"/>
          <a:ext cx="914400" cy="668215"/>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mn-MN" sz="1600" b="1">
              <a:latin typeface="Times New Roman Mon" pitchFamily="18" charset="0"/>
            </a:rPr>
            <a:t>55.3%</a:t>
          </a:r>
          <a:endParaRPr lang="en-US" sz="1600" b="1">
            <a:latin typeface="Times New Roman Mon" pitchFamily="18" charset="0"/>
          </a:endParaRPr>
        </a:p>
      </cdr:txBody>
    </cdr:sp>
  </cdr:relSizeAnchor>
  <cdr:relSizeAnchor xmlns:cdr="http://schemas.openxmlformats.org/drawingml/2006/chartDrawing">
    <cdr:from>
      <cdr:x>0.14396</cdr:x>
      <cdr:y>0.3022</cdr:y>
    </cdr:from>
    <cdr:to>
      <cdr:x>0.31063</cdr:x>
      <cdr:y>0.58791</cdr:y>
    </cdr:to>
    <cdr:sp macro="" textlink="">
      <cdr:nvSpPr>
        <cdr:cNvPr id="3" name="TextBox 2"/>
        <cdr:cNvSpPr txBox="1"/>
      </cdr:nvSpPr>
      <cdr:spPr>
        <a:xfrm xmlns:a="http://schemas.openxmlformats.org/drawingml/2006/main">
          <a:off x="789842" y="967153"/>
          <a:ext cx="914400"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mn-MN" sz="1600" b="1">
              <a:latin typeface="Times New Roman Mon" pitchFamily="18" charset="0"/>
            </a:rPr>
            <a:t>43.5%</a:t>
          </a:r>
          <a:endParaRPr lang="en-US" sz="1600" b="1">
            <a:latin typeface="Times New Roman Mon" pitchFamily="18" charset="0"/>
          </a:endParaRPr>
        </a:p>
      </cdr:txBody>
    </cdr:sp>
  </cdr:relSizeAnchor>
  <cdr:relSizeAnchor xmlns:cdr="http://schemas.openxmlformats.org/drawingml/2006/chartDrawing">
    <cdr:from>
      <cdr:x>0.30743</cdr:x>
      <cdr:y>0.01648</cdr:y>
    </cdr:from>
    <cdr:to>
      <cdr:x>0.53499</cdr:x>
      <cdr:y>0.4533</cdr:y>
    </cdr:to>
    <cdr:sp macro="" textlink="">
      <cdr:nvSpPr>
        <cdr:cNvPr id="4" name="TextBox 3"/>
        <cdr:cNvSpPr txBox="1"/>
      </cdr:nvSpPr>
      <cdr:spPr>
        <a:xfrm xmlns:a="http://schemas.openxmlformats.org/drawingml/2006/main">
          <a:off x="1686658" y="52753"/>
          <a:ext cx="1248507" cy="1397977"/>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mn-MN" sz="1100" b="1">
              <a:latin typeface="Times New Roman Mon" pitchFamily="18" charset="0"/>
            </a:rPr>
            <a:t>1.1%</a:t>
          </a:r>
          <a:endParaRPr lang="en-US" sz="1100" b="1">
            <a:latin typeface="Times New Roman Mon" pitchFamily="18" charset="0"/>
          </a:endParaRPr>
        </a:p>
      </cdr:txBody>
    </cdr:sp>
  </cdr:relSizeAnchor>
  <cdr:relSizeAnchor xmlns:cdr="http://schemas.openxmlformats.org/drawingml/2006/chartDrawing">
    <cdr:from>
      <cdr:x>0.34108</cdr:x>
      <cdr:y>0.07418</cdr:y>
    </cdr:from>
    <cdr:to>
      <cdr:x>0.36832</cdr:x>
      <cdr:y>0.14011</cdr:y>
    </cdr:to>
    <cdr:sp macro="" textlink="">
      <cdr:nvSpPr>
        <cdr:cNvPr id="10" name="Elbow Connector 9"/>
        <cdr:cNvSpPr/>
      </cdr:nvSpPr>
      <cdr:spPr>
        <a:xfrm xmlns:a="http://schemas.openxmlformats.org/drawingml/2006/main" rot="16200000" flipV="1">
          <a:off x="1871297" y="237391"/>
          <a:ext cx="149469" cy="211016"/>
        </a:xfrm>
        <a:prstGeom xmlns:a="http://schemas.openxmlformats.org/drawingml/2006/main" prst="bentConnector3">
          <a:avLst>
            <a:gd name="adj1" fmla="val 50000"/>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en-US"/>
        </a:p>
      </cdr:txBody>
    </cdr:sp>
  </cdr:relSizeAnchor>
  <cdr:relSizeAnchor xmlns:cdr="http://schemas.openxmlformats.org/drawingml/2006/chartDrawing">
    <cdr:from>
      <cdr:x>0.38114</cdr:x>
      <cdr:y>0.07143</cdr:y>
    </cdr:from>
    <cdr:to>
      <cdr:x>0.40678</cdr:x>
      <cdr:y>0.12912</cdr:y>
    </cdr:to>
    <cdr:sp macro="" textlink="">
      <cdr:nvSpPr>
        <cdr:cNvPr id="12" name="Elbow Connector 11"/>
        <cdr:cNvSpPr/>
      </cdr:nvSpPr>
      <cdr:spPr>
        <a:xfrm xmlns:a="http://schemas.openxmlformats.org/drawingml/2006/main" rot="5400000" flipH="1" flipV="1">
          <a:off x="2091103" y="228600"/>
          <a:ext cx="140678" cy="184639"/>
        </a:xfrm>
        <a:prstGeom xmlns:a="http://schemas.openxmlformats.org/drawingml/2006/main" prst="bentConnector3">
          <a:avLst>
            <a:gd name="adj1" fmla="val 50000"/>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en-US"/>
        </a:p>
      </cdr:txBody>
    </cdr:sp>
  </cdr:relSizeAnchor>
  <cdr:relSizeAnchor xmlns:cdr="http://schemas.openxmlformats.org/drawingml/2006/chartDrawing">
    <cdr:from>
      <cdr:x>0.36993</cdr:x>
      <cdr:y>0.01648</cdr:y>
    </cdr:from>
    <cdr:to>
      <cdr:x>0.58627</cdr:x>
      <cdr:y>0.3544</cdr:y>
    </cdr:to>
    <cdr:sp macro="" textlink="">
      <cdr:nvSpPr>
        <cdr:cNvPr id="13" name="TextBox 12"/>
        <cdr:cNvSpPr txBox="1"/>
      </cdr:nvSpPr>
      <cdr:spPr>
        <a:xfrm xmlns:a="http://schemas.openxmlformats.org/drawingml/2006/main">
          <a:off x="2029558" y="52753"/>
          <a:ext cx="1186961" cy="1081454"/>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mn-MN" sz="1100" b="1">
              <a:latin typeface="Times New Roman Mon" pitchFamily="18" charset="0"/>
            </a:rPr>
            <a:t>0.1%</a:t>
          </a:r>
          <a:endParaRPr lang="en-US" sz="1100" b="1">
            <a:latin typeface="Times New Roman Mon" pitchFamily="18" charset="0"/>
          </a:endParaRPr>
        </a:p>
      </cdr:txBody>
    </cdr:sp>
  </cdr:relSizeAnchor>
</c:userShapes>
</file>

<file path=ppt/drawings/drawing7.xml><?xml version="1.0" encoding="utf-8"?>
<c:userShapes xmlns:c="http://schemas.openxmlformats.org/drawingml/2006/chart">
  <cdr:relSizeAnchor xmlns:cdr="http://schemas.openxmlformats.org/drawingml/2006/chartDrawing">
    <cdr:from>
      <cdr:x>0.41621</cdr:x>
      <cdr:y>0.32702</cdr:y>
    </cdr:from>
    <cdr:to>
      <cdr:x>0.61902</cdr:x>
      <cdr:y>0.62995</cdr:y>
    </cdr:to>
    <cdr:sp macro="" textlink="">
      <cdr:nvSpPr>
        <cdr:cNvPr id="2" name="TextBox 1"/>
        <cdr:cNvSpPr txBox="1"/>
      </cdr:nvSpPr>
      <cdr:spPr>
        <a:xfrm xmlns:a="http://schemas.openxmlformats.org/drawingml/2006/main">
          <a:off x="2283476" y="1046603"/>
          <a:ext cx="1112703" cy="969484"/>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0.43227</cdr:x>
      <cdr:y>0.39587</cdr:y>
    </cdr:from>
    <cdr:to>
      <cdr:x>0.59894</cdr:x>
      <cdr:y>0.68158</cdr:y>
    </cdr:to>
    <cdr:sp macro="" textlink="">
      <cdr:nvSpPr>
        <cdr:cNvPr id="3" name="TextBox 2"/>
        <cdr:cNvSpPr txBox="1"/>
      </cdr:nvSpPr>
      <cdr:spPr>
        <a:xfrm xmlns:a="http://schemas.openxmlformats.org/drawingml/2006/main">
          <a:off x="2371610" y="1266940"/>
          <a:ext cx="914400"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mn-MN" sz="1600" b="1">
              <a:latin typeface="Times New Roman Mon" pitchFamily="18" charset="0"/>
            </a:rPr>
            <a:t>92.8%</a:t>
          </a:r>
          <a:endParaRPr lang="en-US" sz="1600" b="1">
            <a:latin typeface="Times New Roman Mon" pitchFamily="18" charset="0"/>
          </a:endParaRPr>
        </a:p>
      </cdr:txBody>
    </cdr:sp>
  </cdr:relSizeAnchor>
  <cdr:relSizeAnchor xmlns:cdr="http://schemas.openxmlformats.org/drawingml/2006/chartDrawing">
    <cdr:from>
      <cdr:x>0.28568</cdr:x>
      <cdr:y>0.15491</cdr:y>
    </cdr:from>
    <cdr:to>
      <cdr:x>0.48046</cdr:x>
      <cdr:y>0.46816</cdr:y>
    </cdr:to>
    <cdr:sp macro="" textlink="">
      <cdr:nvSpPr>
        <cdr:cNvPr id="4" name="TextBox 3"/>
        <cdr:cNvSpPr txBox="1"/>
      </cdr:nvSpPr>
      <cdr:spPr>
        <a:xfrm xmlns:a="http://schemas.openxmlformats.org/drawingml/2006/main">
          <a:off x="1567379" y="495759"/>
          <a:ext cx="1068636" cy="1002535"/>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mn-MN" sz="1400" b="1">
              <a:latin typeface="Times New Roman Mon" pitchFamily="18" charset="0"/>
            </a:rPr>
            <a:t>5.9%</a:t>
          </a:r>
          <a:endParaRPr lang="en-US" sz="1400" b="1">
            <a:latin typeface="Times New Roman Mon" pitchFamily="18" charset="0"/>
          </a:endParaRPr>
        </a:p>
      </cdr:txBody>
    </cdr:sp>
  </cdr:relSizeAnchor>
  <cdr:relSizeAnchor xmlns:cdr="http://schemas.openxmlformats.org/drawingml/2006/chartDrawing">
    <cdr:from>
      <cdr:x>0.20336</cdr:x>
      <cdr:y>0.10671</cdr:y>
    </cdr:from>
    <cdr:to>
      <cdr:x>0.41821</cdr:x>
      <cdr:y>0.46816</cdr:y>
    </cdr:to>
    <cdr:sp macro="" textlink="">
      <cdr:nvSpPr>
        <cdr:cNvPr id="5" name="TextBox 4"/>
        <cdr:cNvSpPr txBox="1"/>
      </cdr:nvSpPr>
      <cdr:spPr>
        <a:xfrm xmlns:a="http://schemas.openxmlformats.org/drawingml/2006/main">
          <a:off x="1115689" y="341523"/>
          <a:ext cx="1178804" cy="1156771"/>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mn-MN" sz="1400" b="1">
              <a:latin typeface="Times New Roman Mon" pitchFamily="18" charset="0"/>
            </a:rPr>
            <a:t>1.3%</a:t>
          </a:r>
          <a:endParaRPr lang="en-US" sz="1400" b="1">
            <a:latin typeface="Times New Roman Mon" pitchFamily="18" charset="0"/>
          </a:endParaRPr>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D5F9BFE7-AF84-4719-B320-0F61CD812FE7}" type="datetimeFigureOut">
              <a:rPr lang="en-US" smtClean="0"/>
              <a:pPr/>
              <a:t>8/27/2013</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47F0AA10-04AD-4DE9-99E0-1B06184A614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5F9BFE7-AF84-4719-B320-0F61CD812FE7}" type="datetimeFigureOut">
              <a:rPr lang="en-US" smtClean="0"/>
              <a:pPr/>
              <a:t>8/27/2013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F0AA10-04AD-4DE9-99E0-1B06184A614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5F9BFE7-AF84-4719-B320-0F61CD812FE7}" type="datetimeFigureOut">
              <a:rPr lang="en-US" smtClean="0"/>
              <a:pPr/>
              <a:t>8/27/2013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F0AA10-04AD-4DE9-99E0-1B06184A614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5F9BFE7-AF84-4719-B320-0F61CD812FE7}" type="datetimeFigureOut">
              <a:rPr lang="en-US" smtClean="0"/>
              <a:pPr/>
              <a:t>8/27/2013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F0AA10-04AD-4DE9-99E0-1B06184A614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5F9BFE7-AF84-4719-B320-0F61CD812FE7}" type="datetimeFigureOut">
              <a:rPr lang="en-US" smtClean="0"/>
              <a:pPr/>
              <a:t>8/27/2013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F0AA10-04AD-4DE9-99E0-1B06184A614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5F9BFE7-AF84-4719-B320-0F61CD812FE7}" type="datetimeFigureOut">
              <a:rPr lang="en-US" smtClean="0"/>
              <a:pPr/>
              <a:t>8/27/2013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F0AA10-04AD-4DE9-99E0-1B06184A614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9BFE7-AF84-4719-B320-0F61CD812FE7}" type="datetimeFigureOut">
              <a:rPr lang="en-US" smtClean="0"/>
              <a:pPr/>
              <a:t>8/27/2013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F0AA10-04AD-4DE9-99E0-1B06184A614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5F9BFE7-AF84-4719-B320-0F61CD812FE7}" type="datetimeFigureOut">
              <a:rPr lang="en-US" smtClean="0"/>
              <a:pPr/>
              <a:t>8/27/2013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F0AA10-04AD-4DE9-99E0-1B06184A614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5F9BFE7-AF84-4719-B320-0F61CD812FE7}" type="datetimeFigureOut">
              <a:rPr lang="en-US" smtClean="0"/>
              <a:pPr/>
              <a:t>8/27/2013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47F0AA10-04AD-4DE9-99E0-1B06184A6141}"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5F9BFE7-AF84-4719-B320-0F61CD812FE7}" type="datetimeFigureOut">
              <a:rPr lang="en-US" smtClean="0"/>
              <a:pPr/>
              <a:t>8/27/2013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F0AA10-04AD-4DE9-99E0-1B06184A614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5F9BFE7-AF84-4719-B320-0F61CD812FE7}" type="datetimeFigureOut">
              <a:rPr lang="en-US" smtClean="0"/>
              <a:pPr/>
              <a:t>8/27/2013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F0AA10-04AD-4DE9-99E0-1B06184A614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5F9BFE7-AF84-4719-B320-0F61CD812FE7}" type="datetimeFigureOut">
              <a:rPr lang="en-US" smtClean="0"/>
              <a:pPr/>
              <a:t>8/27/2013</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7F0AA10-04AD-4DE9-99E0-1B06184A6141}"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66801"/>
            <a:ext cx="7772400" cy="2057399"/>
          </a:xfrm>
        </p:spPr>
        <p:txBody>
          <a:bodyPr>
            <a:normAutofit/>
          </a:bodyPr>
          <a:lstStyle/>
          <a:p>
            <a:pPr algn="ctr"/>
            <a:r>
              <a:rPr lang="mn-MN" sz="4800" b="1" dirty="0" smtClean="0">
                <a:solidFill>
                  <a:schemeClr val="tx1"/>
                </a:solidFill>
                <a:latin typeface="Times New Roman Mon" pitchFamily="18" charset="0"/>
              </a:rPr>
              <a:t>Сэдэв: Зээлийн хүүг         бууруулах боломж </a:t>
            </a:r>
            <a:endParaRPr lang="en-US" sz="4800" b="1" dirty="0">
              <a:solidFill>
                <a:schemeClr val="tx1"/>
              </a:solidFill>
              <a:latin typeface="Times New Roman Mo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
            <a:ext cx="7772400" cy="1447799"/>
          </a:xfrm>
        </p:spPr>
        <p:txBody>
          <a:bodyPr/>
          <a:lstStyle/>
          <a:p>
            <a:pPr algn="l"/>
            <a:r>
              <a:rPr lang="mn-MN" b="0" dirty="0" smtClean="0">
                <a:solidFill>
                  <a:schemeClr val="tx1"/>
                </a:solidFill>
                <a:latin typeface="Times New Roman Mon" pitchFamily="18" charset="0"/>
              </a:rPr>
              <a:t>Агуулга: </a:t>
            </a:r>
            <a:endParaRPr lang="en-US" b="0" dirty="0">
              <a:solidFill>
                <a:schemeClr val="tx1"/>
              </a:solidFill>
              <a:latin typeface="Times New Roman Mon" pitchFamily="18" charset="0"/>
            </a:endParaRPr>
          </a:p>
        </p:txBody>
      </p:sp>
      <p:sp>
        <p:nvSpPr>
          <p:cNvPr id="3" name="Subtitle 2"/>
          <p:cNvSpPr>
            <a:spLocks noGrp="1"/>
          </p:cNvSpPr>
          <p:nvPr>
            <p:ph type="subTitle" idx="1"/>
          </p:nvPr>
        </p:nvSpPr>
        <p:spPr>
          <a:xfrm>
            <a:off x="762000" y="1447800"/>
            <a:ext cx="7467600" cy="4343400"/>
          </a:xfrm>
        </p:spPr>
        <p:txBody>
          <a:bodyPr>
            <a:normAutofit fontScale="25000" lnSpcReduction="20000"/>
          </a:bodyPr>
          <a:lstStyle/>
          <a:p>
            <a:pPr algn="just">
              <a:lnSpc>
                <a:spcPct val="170000"/>
              </a:lnSpc>
            </a:pPr>
            <a:r>
              <a:rPr lang="mn-MN" sz="7200" dirty="0" smtClean="0">
                <a:solidFill>
                  <a:schemeClr val="tx1"/>
                </a:solidFill>
                <a:latin typeface="Times New Roman Mon" pitchFamily="18" charset="0"/>
              </a:rPr>
              <a:t>Оршил </a:t>
            </a:r>
          </a:p>
          <a:p>
            <a:pPr marL="514350" indent="-514350" algn="just">
              <a:lnSpc>
                <a:spcPct val="170000"/>
              </a:lnSpc>
            </a:pPr>
            <a:r>
              <a:rPr lang="mn-MN" sz="7200" dirty="0" smtClean="0">
                <a:solidFill>
                  <a:schemeClr val="tx1"/>
                </a:solidFill>
                <a:latin typeface="Times New Roman Mon" pitchFamily="18" charset="0"/>
              </a:rPr>
              <a:t>Нэгдүгээр бүлэг: Банкны зээл, зээлийн хүүгийн онол арга зүй</a:t>
            </a:r>
          </a:p>
          <a:p>
            <a:pPr marL="514350" indent="-514350" algn="just">
              <a:lnSpc>
                <a:spcPct val="170000"/>
              </a:lnSpc>
            </a:pPr>
            <a:r>
              <a:rPr lang="mn-MN" sz="7200" dirty="0" smtClean="0">
                <a:solidFill>
                  <a:schemeClr val="tx1"/>
                </a:solidFill>
                <a:latin typeface="Times New Roman Mon" pitchFamily="18" charset="0"/>
              </a:rPr>
              <a:t>       1.1  Банкны зээлийн мөн чанар </a:t>
            </a:r>
          </a:p>
          <a:p>
            <a:pPr marL="514350" indent="-514350" algn="just">
              <a:lnSpc>
                <a:spcPct val="170000"/>
              </a:lnSpc>
            </a:pPr>
            <a:r>
              <a:rPr lang="mn-MN" sz="7200" dirty="0" smtClean="0">
                <a:solidFill>
                  <a:schemeClr val="tx1"/>
                </a:solidFill>
                <a:latin typeface="Times New Roman Mon" pitchFamily="18" charset="0"/>
              </a:rPr>
              <a:t>       1.2  Банкны хүүгийн бодлого, тооцох аргачлал </a:t>
            </a:r>
          </a:p>
          <a:p>
            <a:pPr lvl="0" algn="just">
              <a:lnSpc>
                <a:spcPct val="170000"/>
              </a:lnSpc>
            </a:pPr>
            <a:r>
              <a:rPr lang="mn-MN" sz="7200" dirty="0" smtClean="0">
                <a:solidFill>
                  <a:schemeClr val="tx1"/>
                </a:solidFill>
                <a:latin typeface="Times New Roman Mon" pitchFamily="18" charset="0"/>
              </a:rPr>
              <a:t>Хоёрдугаар бүлэг: Банкны зээлийн хүүг бууруулах боломж ба банкны                           өнөөгийн байдалд хийсэн судалгаа </a:t>
            </a:r>
            <a:endParaRPr lang="en-US" sz="7200" dirty="0" smtClean="0">
              <a:solidFill>
                <a:schemeClr val="tx1"/>
              </a:solidFill>
              <a:latin typeface="Times New Roman Mon" pitchFamily="18" charset="0"/>
            </a:endParaRPr>
          </a:p>
          <a:p>
            <a:pPr algn="just">
              <a:lnSpc>
                <a:spcPct val="170000"/>
              </a:lnSpc>
            </a:pPr>
            <a:r>
              <a:rPr lang="mn-MN" sz="7200" dirty="0" smtClean="0">
                <a:solidFill>
                  <a:schemeClr val="tx1"/>
                </a:solidFill>
                <a:latin typeface="Times New Roman Mon" pitchFamily="18" charset="0"/>
              </a:rPr>
              <a:t>       2.1  Банкны хүүг бууруулах боломж</a:t>
            </a:r>
            <a:endParaRPr lang="en-US" sz="7200" dirty="0" smtClean="0">
              <a:solidFill>
                <a:schemeClr val="tx1"/>
              </a:solidFill>
              <a:latin typeface="Times New Roman Mon" pitchFamily="18" charset="0"/>
            </a:endParaRPr>
          </a:p>
          <a:p>
            <a:pPr algn="just">
              <a:lnSpc>
                <a:spcPct val="170000"/>
              </a:lnSpc>
            </a:pPr>
            <a:r>
              <a:rPr lang="mn-MN" sz="7200" dirty="0" smtClean="0">
                <a:solidFill>
                  <a:schemeClr val="tx1"/>
                </a:solidFill>
                <a:latin typeface="Times New Roman Mon" pitchFamily="18" charset="0"/>
              </a:rPr>
              <a:t>       2.2  Банкны зээлийн өнөөгийн байдалд хийсэн судалгаа</a:t>
            </a:r>
          </a:p>
          <a:p>
            <a:pPr algn="just">
              <a:lnSpc>
                <a:spcPct val="170000"/>
              </a:lnSpc>
            </a:pPr>
            <a:r>
              <a:rPr lang="mn-MN" sz="7200" dirty="0" smtClean="0">
                <a:solidFill>
                  <a:schemeClr val="tx1"/>
                </a:solidFill>
                <a:latin typeface="Times New Roman Mon" pitchFamily="18" charset="0"/>
              </a:rPr>
              <a:t>Дүгнэлт</a:t>
            </a:r>
          </a:p>
          <a:p>
            <a:pPr algn="just">
              <a:lnSpc>
                <a:spcPct val="170000"/>
              </a:lnSpc>
            </a:pPr>
            <a:r>
              <a:rPr lang="mn-MN" sz="7200" dirty="0" smtClean="0">
                <a:solidFill>
                  <a:schemeClr val="tx1"/>
                </a:solidFill>
                <a:latin typeface="Times New Roman Mon" pitchFamily="18" charset="0"/>
              </a:rPr>
              <a:t>Ном зүй</a:t>
            </a:r>
          </a:p>
          <a:p>
            <a:pPr algn="just"/>
            <a:endParaRPr lang="en-US" dirty="0" smtClean="0">
              <a:latin typeface="Times New Roman Mon" pitchFamily="18" charset="0"/>
            </a:endParaRPr>
          </a:p>
          <a:p>
            <a:pPr marL="514350" indent="-514350" algn="just"/>
            <a:endParaRPr lang="en-US" dirty="0">
              <a:latin typeface="Times New Roman Mo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7467600" cy="914400"/>
          </a:xfrm>
        </p:spPr>
        <p:txBody>
          <a:bodyPr/>
          <a:lstStyle/>
          <a:p>
            <a:r>
              <a:rPr lang="mn-MN" b="0" dirty="0" smtClean="0">
                <a:solidFill>
                  <a:schemeClr val="tx1"/>
                </a:solidFill>
                <a:latin typeface="Times New Roman Mon" pitchFamily="18" charset="0"/>
              </a:rPr>
              <a:t>Оршил </a:t>
            </a:r>
            <a:endParaRPr lang="en-US" b="0" dirty="0">
              <a:solidFill>
                <a:schemeClr val="tx1"/>
              </a:solidFill>
              <a:latin typeface="Times New Roman Mon" pitchFamily="18" charset="0"/>
            </a:endParaRPr>
          </a:p>
        </p:txBody>
      </p:sp>
      <p:sp>
        <p:nvSpPr>
          <p:cNvPr id="2" name="Content Placeholder 1"/>
          <p:cNvSpPr>
            <a:spLocks noGrp="1"/>
          </p:cNvSpPr>
          <p:nvPr>
            <p:ph idx="1"/>
          </p:nvPr>
        </p:nvSpPr>
        <p:spPr>
          <a:xfrm>
            <a:off x="457200" y="914400"/>
            <a:ext cx="8229600" cy="5092891"/>
          </a:xfrm>
        </p:spPr>
        <p:txBody>
          <a:bodyPr>
            <a:noAutofit/>
          </a:bodyPr>
          <a:lstStyle/>
          <a:p>
            <a:pPr algn="just">
              <a:lnSpc>
                <a:spcPct val="150000"/>
              </a:lnSpc>
            </a:pPr>
            <a:r>
              <a:rPr lang="en-US" sz="1600" dirty="0" err="1" smtClean="0">
                <a:latin typeface="Times New Roman Mon" pitchFamily="18" charset="0"/>
              </a:rPr>
              <a:t>Ìîíãîë</a:t>
            </a:r>
            <a:r>
              <a:rPr lang="en-US" sz="1600" dirty="0" smtClean="0">
                <a:latin typeface="Times New Roman Mon" pitchFamily="18" charset="0"/>
              </a:rPr>
              <a:t> </a:t>
            </a:r>
            <a:r>
              <a:rPr lang="en-US" sz="1600" dirty="0" err="1" smtClean="0">
                <a:latin typeface="Times New Roman Mon" pitchFamily="18" charset="0"/>
              </a:rPr>
              <a:t>óëñ</a:t>
            </a:r>
            <a:r>
              <a:rPr lang="en-US" sz="1600" dirty="0" smtClean="0">
                <a:latin typeface="Times New Roman Mon" pitchFamily="18" charset="0"/>
              </a:rPr>
              <a:t> </a:t>
            </a:r>
            <a:r>
              <a:rPr lang="en-US" sz="1600" dirty="0" err="1" smtClean="0">
                <a:latin typeface="Times New Roman Mon" pitchFamily="18" charset="0"/>
              </a:rPr>
              <a:t>áàíêíû</a:t>
            </a:r>
            <a:r>
              <a:rPr lang="en-US" sz="1600" dirty="0" smtClean="0">
                <a:latin typeface="Times New Roman Mon" pitchFamily="18" charset="0"/>
              </a:rPr>
              <a:t> </a:t>
            </a:r>
            <a:r>
              <a:rPr lang="en-US" sz="1600" dirty="0" err="1" smtClean="0">
                <a:latin typeface="Times New Roman Mon" pitchFamily="18" charset="0"/>
              </a:rPr>
              <a:t>õî¸ð</a:t>
            </a:r>
            <a:r>
              <a:rPr lang="en-US" sz="1600" dirty="0" smtClean="0">
                <a:latin typeface="Times New Roman Mon" pitchFamily="18" charset="0"/>
              </a:rPr>
              <a:t> </a:t>
            </a:r>
            <a:r>
              <a:rPr lang="en-US" sz="1600" dirty="0" err="1" smtClean="0">
                <a:latin typeface="Times New Roman Mon" pitchFamily="18" charset="0"/>
              </a:rPr>
              <a:t>øàòëàëò</a:t>
            </a:r>
            <a:r>
              <a:rPr lang="en-US" sz="1600" dirty="0" smtClean="0">
                <a:latin typeface="Times New Roman Mon" pitchFamily="18" charset="0"/>
              </a:rPr>
              <a:t> </a:t>
            </a:r>
            <a:r>
              <a:rPr lang="en-US" sz="1600" dirty="0" err="1" smtClean="0">
                <a:latin typeface="Times New Roman Mon" pitchFamily="18" charset="0"/>
              </a:rPr>
              <a:t>ñèñòåìòýé</a:t>
            </a:r>
            <a:r>
              <a:rPr lang="en-US" sz="1600" dirty="0" smtClean="0">
                <a:latin typeface="Times New Roman Mon" pitchFamily="18" charset="0"/>
              </a:rPr>
              <a:t> </a:t>
            </a:r>
            <a:r>
              <a:rPr lang="en-US" sz="1600" dirty="0" err="1" smtClean="0">
                <a:latin typeface="Times New Roman Mon" pitchFamily="18" charset="0"/>
              </a:rPr>
              <a:t>áîëñíîîð</a:t>
            </a:r>
            <a:r>
              <a:rPr lang="en-US" sz="1600" dirty="0" smtClean="0">
                <a:latin typeface="Times New Roman Mon" pitchFamily="18" charset="0"/>
              </a:rPr>
              <a:t> </a:t>
            </a:r>
            <a:r>
              <a:rPr lang="en-US" sz="1600" dirty="0" err="1" smtClean="0">
                <a:latin typeface="Times New Roman Mon" pitchFamily="18" charset="0"/>
              </a:rPr>
              <a:t>áèçíåñ</a:t>
            </a:r>
            <a:r>
              <a:rPr lang="en-US" sz="1600" dirty="0" smtClean="0">
                <a:latin typeface="Times New Roman Mon" pitchFamily="18" charset="0"/>
              </a:rPr>
              <a:t> </a:t>
            </a:r>
            <a:r>
              <a:rPr lang="en-US" sz="1600" dirty="0" err="1" smtClean="0">
                <a:latin typeface="Times New Roman Mon" pitchFamily="18" charset="0"/>
              </a:rPr>
              <a:t>ýðõëýã÷äýä</a:t>
            </a:r>
            <a:r>
              <a:rPr lang="en-US" sz="1600" dirty="0" smtClean="0">
                <a:latin typeface="Times New Roman Mon" pitchFamily="18" charset="0"/>
              </a:rPr>
              <a:t> </a:t>
            </a:r>
            <a:r>
              <a:rPr lang="en-US" sz="1600" dirty="0" err="1" smtClean="0">
                <a:latin typeface="Times New Roman Mon" pitchFamily="18" charset="0"/>
              </a:rPr>
              <a:t>ìàø</a:t>
            </a:r>
            <a:r>
              <a:rPr lang="en-US" sz="1600" dirty="0" smtClean="0">
                <a:latin typeface="Times New Roman Mon" pitchFamily="18" charset="0"/>
              </a:rPr>
              <a:t> </a:t>
            </a:r>
            <a:r>
              <a:rPr lang="en-US" sz="1600" dirty="0" err="1" smtClean="0">
                <a:latin typeface="Times New Roman Mon" pitchFamily="18" charset="0"/>
              </a:rPr>
              <a:t>òîì</a:t>
            </a:r>
            <a:r>
              <a:rPr lang="en-US" sz="1600" dirty="0" smtClean="0">
                <a:latin typeface="Times New Roman Mon" pitchFamily="18" charset="0"/>
              </a:rPr>
              <a:t> </a:t>
            </a:r>
            <a:r>
              <a:rPr lang="en-US" sz="1600" dirty="0" err="1" smtClean="0">
                <a:latin typeface="Times New Roman Mon" pitchFamily="18" charset="0"/>
              </a:rPr>
              <a:t>áîëîìæ</a:t>
            </a:r>
            <a:r>
              <a:rPr lang="en-US" sz="1600" dirty="0" smtClean="0">
                <a:latin typeface="Times New Roman Mon" pitchFamily="18" charset="0"/>
              </a:rPr>
              <a:t> </a:t>
            </a:r>
            <a:r>
              <a:rPr lang="en-US" sz="1600" dirty="0" err="1" smtClean="0">
                <a:latin typeface="Times New Roman Mon" pitchFamily="18" charset="0"/>
              </a:rPr>
              <a:t>áîëîëöîîã</a:t>
            </a:r>
            <a:r>
              <a:rPr lang="en-US" sz="1600" dirty="0" smtClean="0">
                <a:latin typeface="Times New Roman Mon" pitchFamily="18" charset="0"/>
              </a:rPr>
              <a:t> </a:t>
            </a:r>
            <a:r>
              <a:rPr lang="en-US" sz="1600" dirty="0" err="1" smtClean="0">
                <a:latin typeface="Times New Roman Mon" pitchFamily="18" charset="0"/>
              </a:rPr>
              <a:t>á¿ðä</a:t>
            </a:r>
            <a:r>
              <a:rPr lang="en-US" sz="1600" dirty="0" smtClean="0">
                <a:latin typeface="Times New Roman Mon" pitchFamily="18" charset="0"/>
              </a:rPr>
              <a:t>¿¿</a:t>
            </a:r>
            <a:r>
              <a:rPr lang="en-US" sz="1600" dirty="0" err="1" smtClean="0">
                <a:latin typeface="Times New Roman Mon" pitchFamily="18" charset="0"/>
              </a:rPr>
              <a:t>ëæ</a:t>
            </a:r>
            <a:r>
              <a:rPr lang="en-US" sz="1600" dirty="0" smtClean="0">
                <a:latin typeface="Times New Roman Mon" pitchFamily="18" charset="0"/>
              </a:rPr>
              <a:t> º</a:t>
            </a:r>
            <a:r>
              <a:rPr lang="en-US" sz="1600" dirty="0" err="1" smtClean="0">
                <a:latin typeface="Times New Roman Mon" pitchFamily="18" charset="0"/>
              </a:rPr>
              <a:t>ãñºí</a:t>
            </a:r>
            <a:r>
              <a:rPr lang="en-US" sz="1600" dirty="0" smtClean="0">
                <a:latin typeface="Times New Roman Mon" pitchFamily="18" charset="0"/>
              </a:rPr>
              <a:t>. </a:t>
            </a:r>
            <a:r>
              <a:rPr lang="en-US" sz="1600" dirty="0" err="1" smtClean="0">
                <a:latin typeface="Times New Roman Mon" pitchFamily="18" charset="0"/>
              </a:rPr>
              <a:t>Àëèâàà</a:t>
            </a:r>
            <a:r>
              <a:rPr lang="en-US" sz="1600" dirty="0" smtClean="0">
                <a:latin typeface="Times New Roman Mon" pitchFamily="18" charset="0"/>
              </a:rPr>
              <a:t> </a:t>
            </a:r>
            <a:r>
              <a:rPr lang="en-US" sz="1600" dirty="0" err="1" smtClean="0">
                <a:latin typeface="Times New Roman Mon" pitchFamily="18" charset="0"/>
              </a:rPr>
              <a:t>áèçíåñ</a:t>
            </a:r>
            <a:r>
              <a:rPr lang="en-US" sz="1600" dirty="0" smtClean="0">
                <a:latin typeface="Times New Roman Mon" pitchFamily="18" charset="0"/>
              </a:rPr>
              <a:t> </a:t>
            </a:r>
            <a:r>
              <a:rPr lang="en-US" sz="1600" dirty="0" err="1" smtClean="0">
                <a:latin typeface="Times New Roman Mon" pitchFamily="18" charset="0"/>
              </a:rPr>
              <a:t>ýðõëýã÷äýä</a:t>
            </a:r>
            <a:r>
              <a:rPr lang="en-US" sz="1600" dirty="0" smtClean="0">
                <a:latin typeface="Times New Roman Mon" pitchFamily="18" charset="0"/>
              </a:rPr>
              <a:t> </a:t>
            </a:r>
            <a:r>
              <a:rPr lang="en-US" sz="1600" dirty="0" err="1" smtClean="0">
                <a:latin typeface="Times New Roman Mon" pitchFamily="18" charset="0"/>
              </a:rPr>
              <a:t>çàéëøã¿é</a:t>
            </a:r>
            <a:r>
              <a:rPr lang="en-US" sz="1600" dirty="0" smtClean="0">
                <a:latin typeface="Times New Roman Mon" pitchFamily="18" charset="0"/>
              </a:rPr>
              <a:t> </a:t>
            </a:r>
            <a:r>
              <a:rPr lang="en-US" sz="1600" dirty="0" err="1" smtClean="0">
                <a:latin typeface="Times New Roman Mon" pitchFamily="18" charset="0"/>
              </a:rPr>
              <a:t>õºðºíãèéí</a:t>
            </a:r>
            <a:r>
              <a:rPr lang="en-US" sz="1600" dirty="0" smtClean="0">
                <a:latin typeface="Times New Roman Mon" pitchFamily="18" charset="0"/>
              </a:rPr>
              <a:t> </a:t>
            </a:r>
            <a:r>
              <a:rPr lang="en-US" sz="1600" dirty="0" err="1" smtClean="0">
                <a:latin typeface="Times New Roman Mon" pitchFamily="18" charset="0"/>
              </a:rPr>
              <a:t>ýõ</a:t>
            </a:r>
            <a:r>
              <a:rPr lang="en-US" sz="1600" dirty="0" smtClean="0">
                <a:latin typeface="Times New Roman Mon" pitchFamily="18" charset="0"/>
              </a:rPr>
              <a:t> ¿¿</a:t>
            </a:r>
            <a:r>
              <a:rPr lang="en-US" sz="1600" dirty="0" err="1" smtClean="0">
                <a:latin typeface="Times New Roman Mon" pitchFamily="18" charset="0"/>
              </a:rPr>
              <a:t>ñâýð</a:t>
            </a:r>
            <a:r>
              <a:rPr lang="en-US" sz="1600" dirty="0" smtClean="0">
                <a:latin typeface="Times New Roman Mon" pitchFamily="18" charset="0"/>
              </a:rPr>
              <a:t> </a:t>
            </a:r>
            <a:r>
              <a:rPr lang="en-US" sz="1600" dirty="0" err="1" smtClean="0">
                <a:latin typeface="Times New Roman Mon" pitchFamily="18" charset="0"/>
              </a:rPr>
              <a:t>øààðäëàãàòàé</a:t>
            </a:r>
            <a:r>
              <a:rPr lang="en-US" sz="1600" dirty="0" smtClean="0">
                <a:latin typeface="Times New Roman Mon" pitchFamily="18" charset="0"/>
              </a:rPr>
              <a:t> </a:t>
            </a:r>
            <a:r>
              <a:rPr lang="en-US" sz="1600" dirty="0" err="1" smtClean="0">
                <a:latin typeface="Times New Roman Mon" pitchFamily="18" charset="0"/>
              </a:rPr>
              <a:t>áîëäîã</a:t>
            </a:r>
            <a:r>
              <a:rPr lang="en-US" sz="1600" dirty="0" smtClean="0">
                <a:latin typeface="Times New Roman Mon" pitchFamily="18" charset="0"/>
              </a:rPr>
              <a:t> </a:t>
            </a:r>
            <a:r>
              <a:rPr lang="en-US" sz="1600" dirty="0" err="1" smtClean="0">
                <a:latin typeface="Times New Roman Mon" pitchFamily="18" charset="0"/>
              </a:rPr>
              <a:t>áà</a:t>
            </a:r>
            <a:r>
              <a:rPr lang="en-US" sz="1600" dirty="0" smtClean="0">
                <a:latin typeface="Times New Roman Mon" pitchFamily="18" charset="0"/>
              </a:rPr>
              <a:t>, ¿¿</a:t>
            </a:r>
            <a:r>
              <a:rPr lang="en-US" sz="1600" dirty="0" err="1" smtClean="0">
                <a:latin typeface="Times New Roman Mon" pitchFamily="18" charset="0"/>
              </a:rPr>
              <a:t>íèéã</a:t>
            </a:r>
            <a:r>
              <a:rPr lang="en-US" sz="1600" dirty="0" smtClean="0">
                <a:latin typeface="Times New Roman Mon" pitchFamily="18" charset="0"/>
              </a:rPr>
              <a:t> </a:t>
            </a:r>
            <a:r>
              <a:rPr lang="en-US" sz="1600" dirty="0" err="1" smtClean="0">
                <a:latin typeface="Times New Roman Mon" pitchFamily="18" charset="0"/>
              </a:rPr>
              <a:t>ìºíãºíèé</a:t>
            </a:r>
            <a:r>
              <a:rPr lang="en-US" sz="1600" dirty="0" smtClean="0">
                <a:latin typeface="Times New Roman Mon" pitchFamily="18" charset="0"/>
              </a:rPr>
              <a:t> </a:t>
            </a:r>
            <a:r>
              <a:rPr lang="en-US" sz="1600" dirty="0" err="1" smtClean="0">
                <a:latin typeface="Times New Roman Mon" pitchFamily="18" charset="0"/>
              </a:rPr>
              <a:t>çàõ</a:t>
            </a:r>
            <a:r>
              <a:rPr lang="en-US" sz="1600" dirty="0" smtClean="0">
                <a:latin typeface="Times New Roman Mon" pitchFamily="18" charset="0"/>
              </a:rPr>
              <a:t> </a:t>
            </a:r>
            <a:r>
              <a:rPr lang="en-US" sz="1600" dirty="0" err="1" smtClean="0">
                <a:latin typeface="Times New Roman Mon" pitchFamily="18" charset="0"/>
              </a:rPr>
              <a:t>çýýë</a:t>
            </a:r>
            <a:r>
              <a:rPr lang="en-US" sz="1600" dirty="0" smtClean="0">
                <a:latin typeface="Times New Roman Mon" pitchFamily="18" charset="0"/>
              </a:rPr>
              <a:t>, </a:t>
            </a:r>
            <a:r>
              <a:rPr lang="en-US" sz="1600" dirty="0" err="1" smtClean="0">
                <a:latin typeface="Times New Roman Mon" pitchFamily="18" charset="0"/>
              </a:rPr>
              <a:t>õºðºíãèéí</a:t>
            </a:r>
            <a:r>
              <a:rPr lang="en-US" sz="1600" dirty="0" smtClean="0">
                <a:latin typeface="Times New Roman Mon" pitchFamily="18" charset="0"/>
              </a:rPr>
              <a:t> </a:t>
            </a:r>
            <a:r>
              <a:rPr lang="en-US" sz="1600" dirty="0" err="1" smtClean="0">
                <a:latin typeface="Times New Roman Mon" pitchFamily="18" charset="0"/>
              </a:rPr>
              <a:t>çàõ</a:t>
            </a:r>
            <a:r>
              <a:rPr lang="en-US" sz="1600" dirty="0" smtClean="0">
                <a:latin typeface="Times New Roman Mon" pitchFamily="18" charset="0"/>
              </a:rPr>
              <a:t> </a:t>
            </a:r>
            <a:r>
              <a:rPr lang="en-US" sz="1600" dirty="0" err="1" smtClean="0">
                <a:latin typeface="Times New Roman Mon" pitchFamily="18" charset="0"/>
              </a:rPr>
              <a:t>çýýë</a:t>
            </a:r>
            <a:r>
              <a:rPr lang="en-US" sz="1600" dirty="0" smtClean="0">
                <a:latin typeface="Times New Roman Mon" pitchFamily="18" charset="0"/>
              </a:rPr>
              <a:t> </a:t>
            </a:r>
            <a:r>
              <a:rPr lang="en-US" sz="1600" dirty="0" err="1" smtClean="0">
                <a:latin typeface="Times New Roman Mon" pitchFamily="18" charset="0"/>
              </a:rPr>
              <a:t>ãýñýí</a:t>
            </a:r>
            <a:r>
              <a:rPr lang="en-US" sz="1600" dirty="0" smtClean="0">
                <a:latin typeface="Times New Roman Mon" pitchFamily="18" charset="0"/>
              </a:rPr>
              <a:t> </a:t>
            </a:r>
            <a:r>
              <a:rPr lang="en-US" sz="1600" dirty="0" err="1" smtClean="0">
                <a:latin typeface="Times New Roman Mon" pitchFamily="18" charset="0"/>
              </a:rPr>
              <a:t>õî¸ð</a:t>
            </a:r>
            <a:r>
              <a:rPr lang="en-US" sz="1600" dirty="0" smtClean="0">
                <a:latin typeface="Times New Roman Mon" pitchFamily="18" charset="0"/>
              </a:rPr>
              <a:t> </a:t>
            </a:r>
            <a:r>
              <a:rPr lang="en-US" sz="1600" dirty="0" err="1" smtClean="0">
                <a:latin typeface="Times New Roman Mon" pitchFamily="18" charset="0"/>
              </a:rPr>
              <a:t>òîì</a:t>
            </a:r>
            <a:r>
              <a:rPr lang="en-US" sz="1600" dirty="0" smtClean="0">
                <a:latin typeface="Times New Roman Mon" pitchFamily="18" charset="0"/>
              </a:rPr>
              <a:t> </a:t>
            </a:r>
            <a:r>
              <a:rPr lang="en-US" sz="1600" dirty="0" err="1" smtClean="0">
                <a:latin typeface="Times New Roman Mon" pitchFamily="18" charset="0"/>
              </a:rPr>
              <a:t>çàõ</a:t>
            </a:r>
            <a:r>
              <a:rPr lang="en-US" sz="1600" dirty="0" smtClean="0">
                <a:latin typeface="Times New Roman Mon" pitchFamily="18" charset="0"/>
              </a:rPr>
              <a:t> </a:t>
            </a:r>
            <a:r>
              <a:rPr lang="en-US" sz="1600" dirty="0" err="1" smtClean="0">
                <a:latin typeface="Times New Roman Mon" pitchFamily="18" charset="0"/>
              </a:rPr>
              <a:t>çýýëýýñ</a:t>
            </a:r>
            <a:r>
              <a:rPr lang="en-US" sz="1600" dirty="0" smtClean="0">
                <a:latin typeface="Times New Roman Mon" pitchFamily="18" charset="0"/>
              </a:rPr>
              <a:t> </a:t>
            </a:r>
            <a:r>
              <a:rPr lang="en-US" sz="1600" dirty="0" err="1" smtClean="0">
                <a:latin typeface="Times New Roman Mon" pitchFamily="18" charset="0"/>
              </a:rPr>
              <a:t>îëæ</a:t>
            </a:r>
            <a:r>
              <a:rPr lang="en-US" sz="1600" dirty="0" smtClean="0">
                <a:latin typeface="Times New Roman Mon" pitchFamily="18" charset="0"/>
              </a:rPr>
              <a:t> </a:t>
            </a:r>
            <a:r>
              <a:rPr lang="en-US" sz="1600" dirty="0" err="1" smtClean="0">
                <a:latin typeface="Times New Roman Mon" pitchFamily="18" charset="0"/>
              </a:rPr>
              <a:t>àâàõ</a:t>
            </a:r>
            <a:r>
              <a:rPr lang="en-US" sz="1600" dirty="0" smtClean="0">
                <a:latin typeface="Times New Roman Mon" pitchFamily="18" charset="0"/>
              </a:rPr>
              <a:t> </a:t>
            </a:r>
            <a:r>
              <a:rPr lang="en-US" sz="1600" dirty="0" err="1" smtClean="0">
                <a:latin typeface="Times New Roman Mon" pitchFamily="18" charset="0"/>
              </a:rPr>
              <a:t>áîëîìæòîé</a:t>
            </a:r>
            <a:r>
              <a:rPr lang="en-US" sz="1600" dirty="0" smtClean="0">
                <a:latin typeface="Times New Roman Mon" pitchFamily="18" charset="0"/>
              </a:rPr>
              <a:t> </a:t>
            </a:r>
            <a:r>
              <a:rPr lang="en-US" sz="1600" dirty="0" err="1" smtClean="0">
                <a:latin typeface="Times New Roman Mon" pitchFamily="18" charset="0"/>
              </a:rPr>
              <a:t>áàéäàã</a:t>
            </a:r>
            <a:r>
              <a:rPr lang="en-US" sz="1600" dirty="0" smtClean="0">
                <a:latin typeface="Times New Roman Mon" pitchFamily="18" charset="0"/>
              </a:rPr>
              <a:t>. </a:t>
            </a:r>
            <a:r>
              <a:rPr lang="en-US" sz="1600" dirty="0" err="1" smtClean="0">
                <a:latin typeface="Times New Roman Mon" pitchFamily="18" charset="0"/>
              </a:rPr>
              <a:t>Ìàíàé</a:t>
            </a:r>
            <a:r>
              <a:rPr lang="en-US" sz="1600" dirty="0" smtClean="0">
                <a:latin typeface="Times New Roman Mon" pitchFamily="18" charset="0"/>
              </a:rPr>
              <a:t> </a:t>
            </a:r>
            <a:r>
              <a:rPr lang="en-US" sz="1600" dirty="0" err="1" smtClean="0">
                <a:latin typeface="Times New Roman Mon" pitchFamily="18" charset="0"/>
              </a:rPr>
              <a:t>îðîíä</a:t>
            </a:r>
            <a:r>
              <a:rPr lang="en-US" sz="1600" dirty="0" smtClean="0">
                <a:latin typeface="Times New Roman Mon" pitchFamily="18" charset="0"/>
              </a:rPr>
              <a:t> </a:t>
            </a:r>
            <a:r>
              <a:rPr lang="en-US" sz="1600" dirty="0" err="1" smtClean="0">
                <a:latin typeface="Times New Roman Mon" pitchFamily="18" charset="0"/>
              </a:rPr>
              <a:t>ìºíãºíèé</a:t>
            </a:r>
            <a:r>
              <a:rPr lang="en-US" sz="1600" dirty="0" smtClean="0">
                <a:latin typeface="Times New Roman Mon" pitchFamily="18" charset="0"/>
              </a:rPr>
              <a:t> </a:t>
            </a:r>
            <a:r>
              <a:rPr lang="en-US" sz="1600" dirty="0" err="1" smtClean="0">
                <a:latin typeface="Times New Roman Mon" pitchFamily="18" charset="0"/>
              </a:rPr>
              <a:t>çàõ</a:t>
            </a:r>
            <a:r>
              <a:rPr lang="en-US" sz="1600" dirty="0" smtClean="0">
                <a:latin typeface="Times New Roman Mon" pitchFamily="18" charset="0"/>
              </a:rPr>
              <a:t> </a:t>
            </a:r>
            <a:r>
              <a:rPr lang="en-US" sz="1600" dirty="0" err="1" smtClean="0">
                <a:latin typeface="Times New Roman Mon" pitchFamily="18" charset="0"/>
              </a:rPr>
              <a:t>çýýëèéí</a:t>
            </a:r>
            <a:r>
              <a:rPr lang="en-US" sz="1600" dirty="0" smtClean="0">
                <a:latin typeface="Times New Roman Mon" pitchFamily="18" charset="0"/>
              </a:rPr>
              <a:t> ¿</a:t>
            </a:r>
            <a:r>
              <a:rPr lang="en-US" sz="1600" dirty="0" err="1" smtClean="0">
                <a:latin typeface="Times New Roman Mon" pitchFamily="18" charset="0"/>
              </a:rPr>
              <a:t>éë</a:t>
            </a:r>
            <a:r>
              <a:rPr lang="en-US" sz="1600" dirty="0" smtClean="0">
                <a:latin typeface="Times New Roman Mon" pitchFamily="18" charset="0"/>
              </a:rPr>
              <a:t> </a:t>
            </a:r>
            <a:r>
              <a:rPr lang="en-US" sz="1600" dirty="0" err="1" smtClean="0">
                <a:latin typeface="Times New Roman Mon" pitchFamily="18" charset="0"/>
              </a:rPr>
              <a:t>àæèëëàãàà</a:t>
            </a:r>
            <a:r>
              <a:rPr lang="en-US" sz="1600" dirty="0" smtClean="0">
                <a:latin typeface="Times New Roman Mon" pitchFamily="18" charset="0"/>
              </a:rPr>
              <a:t> </a:t>
            </a:r>
            <a:r>
              <a:rPr lang="en-US" sz="1600" dirty="0" err="1" smtClean="0">
                <a:latin typeface="Times New Roman Mon" pitchFamily="18" charset="0"/>
              </a:rPr>
              <a:t>èë</a:t>
            </a:r>
            <a:r>
              <a:rPr lang="en-US" sz="1600" dirty="0" smtClean="0">
                <a:latin typeface="Times New Roman Mon" pitchFamily="18" charset="0"/>
              </a:rPr>
              <a:t>¿¿ </a:t>
            </a:r>
            <a:r>
              <a:rPr lang="en-US" sz="1600" dirty="0" err="1" smtClean="0">
                <a:latin typeface="Times New Roman Mon" pitchFamily="18" charset="0"/>
              </a:rPr>
              <a:t>äàâàìãàéëæ</a:t>
            </a:r>
            <a:r>
              <a:rPr lang="en-US" sz="1600" dirty="0" smtClean="0">
                <a:latin typeface="Times New Roman Mon" pitchFamily="18" charset="0"/>
              </a:rPr>
              <a:t> </a:t>
            </a:r>
            <a:r>
              <a:rPr lang="en-US" sz="1600" dirty="0" err="1" smtClean="0">
                <a:latin typeface="Times New Roman Mon" pitchFamily="18" charset="0"/>
              </a:rPr>
              <a:t>áàéíà</a:t>
            </a:r>
            <a:r>
              <a:rPr lang="en-US" sz="1600" dirty="0" smtClean="0">
                <a:latin typeface="Times New Roman Mon" pitchFamily="18" charset="0"/>
              </a:rPr>
              <a:t>. </a:t>
            </a:r>
            <a:r>
              <a:rPr lang="en-US" sz="1600" dirty="0" err="1" smtClean="0">
                <a:latin typeface="Times New Roman Mon" pitchFamily="18" charset="0"/>
              </a:rPr>
              <a:t>Ýíý</a:t>
            </a:r>
            <a:r>
              <a:rPr lang="en-US" sz="1600" dirty="0" smtClean="0">
                <a:latin typeface="Times New Roman Mon" pitchFamily="18" charset="0"/>
              </a:rPr>
              <a:t> </a:t>
            </a:r>
            <a:r>
              <a:rPr lang="en-US" sz="1600" dirty="0" err="1" smtClean="0">
                <a:latin typeface="Times New Roman Mon" pitchFamily="18" charset="0"/>
              </a:rPr>
              <a:t>íü</a:t>
            </a:r>
            <a:r>
              <a:rPr lang="en-US" sz="1600" dirty="0" smtClean="0">
                <a:latin typeface="Times New Roman Mon" pitchFamily="18" charset="0"/>
              </a:rPr>
              <a:t> </a:t>
            </a:r>
            <a:r>
              <a:rPr lang="en-US" sz="1600" dirty="0" err="1" smtClean="0">
                <a:latin typeface="Times New Roman Mon" pitchFamily="18" charset="0"/>
              </a:rPr>
              <a:t>áèçíåñ</a:t>
            </a:r>
            <a:r>
              <a:rPr lang="en-US" sz="1600" dirty="0" smtClean="0">
                <a:latin typeface="Times New Roman Mon" pitchFamily="18" charset="0"/>
              </a:rPr>
              <a:t> </a:t>
            </a:r>
            <a:r>
              <a:rPr lang="en-US" sz="1600" dirty="0" err="1" smtClean="0">
                <a:latin typeface="Times New Roman Mon" pitchFamily="18" charset="0"/>
              </a:rPr>
              <a:t>ýðõëýã÷èä</a:t>
            </a:r>
            <a:r>
              <a:rPr lang="en-US" sz="1600" dirty="0" smtClean="0">
                <a:latin typeface="Times New Roman Mon" pitchFamily="18" charset="0"/>
              </a:rPr>
              <a:t> </a:t>
            </a:r>
            <a:r>
              <a:rPr lang="en-US" sz="1600" dirty="0" err="1" smtClean="0">
                <a:latin typeface="Times New Roman Mon" pitchFamily="18" charset="0"/>
              </a:rPr>
              <a:t>íü</a:t>
            </a:r>
            <a:r>
              <a:rPr lang="en-US" sz="1600" dirty="0" smtClean="0">
                <a:latin typeface="Times New Roman Mon" pitchFamily="18" charset="0"/>
              </a:rPr>
              <a:t> ¿</a:t>
            </a:r>
            <a:r>
              <a:rPr lang="en-US" sz="1600" dirty="0" err="1" smtClean="0">
                <a:latin typeface="Times New Roman Mon" pitchFamily="18" charset="0"/>
              </a:rPr>
              <a:t>éë</a:t>
            </a:r>
            <a:r>
              <a:rPr lang="en-US" sz="1600" dirty="0" smtClean="0">
                <a:latin typeface="Times New Roman Mon" pitchFamily="18" charset="0"/>
              </a:rPr>
              <a:t> </a:t>
            </a:r>
            <a:r>
              <a:rPr lang="en-US" sz="1600" dirty="0" err="1" smtClean="0">
                <a:latin typeface="Times New Roman Mon" pitchFamily="18" charset="0"/>
              </a:rPr>
              <a:t>àæèëëàãààãàà</a:t>
            </a:r>
            <a:r>
              <a:rPr lang="en-US" sz="1600" dirty="0" smtClean="0">
                <a:latin typeface="Times New Roman Mon" pitchFamily="18" charset="0"/>
              </a:rPr>
              <a:t> º</a:t>
            </a:r>
            <a:r>
              <a:rPr lang="en-US" sz="1600" dirty="0" err="1" smtClean="0">
                <a:latin typeface="Times New Roman Mon" pitchFamily="18" charset="0"/>
              </a:rPr>
              <a:t>ðãºòãºæ</a:t>
            </a:r>
            <a:r>
              <a:rPr lang="en-US" sz="1600" dirty="0" smtClean="0">
                <a:latin typeface="Times New Roman Mon" pitchFamily="18" charset="0"/>
              </a:rPr>
              <a:t> </a:t>
            </a:r>
            <a:r>
              <a:rPr lang="en-US" sz="1600" dirty="0" err="1" smtClean="0">
                <a:latin typeface="Times New Roman Mon" pitchFamily="18" charset="0"/>
              </a:rPr>
              <a:t>áàíêíààñ</a:t>
            </a:r>
            <a:r>
              <a:rPr lang="en-US" sz="1600" dirty="0" smtClean="0">
                <a:latin typeface="Times New Roman Mon" pitchFamily="18" charset="0"/>
              </a:rPr>
              <a:t> </a:t>
            </a:r>
            <a:r>
              <a:rPr lang="en-US" sz="1600" dirty="0" err="1" smtClean="0">
                <a:latin typeface="Times New Roman Mon" pitchFamily="18" charset="0"/>
              </a:rPr>
              <a:t>çýýë</a:t>
            </a:r>
            <a:r>
              <a:rPr lang="en-US" sz="1600" dirty="0" smtClean="0">
                <a:latin typeface="Times New Roman Mon" pitchFamily="18" charset="0"/>
              </a:rPr>
              <a:t> </a:t>
            </a:r>
            <a:r>
              <a:rPr lang="en-US" sz="1600" dirty="0" err="1" smtClean="0">
                <a:latin typeface="Times New Roman Mon" pitchFamily="18" charset="0"/>
              </a:rPr>
              <a:t>àâàõ</a:t>
            </a:r>
            <a:r>
              <a:rPr lang="en-US" sz="1600" dirty="0" smtClean="0">
                <a:latin typeface="Times New Roman Mon" pitchFamily="18" charset="0"/>
              </a:rPr>
              <a:t> </a:t>
            </a:r>
            <a:r>
              <a:rPr lang="en-US" sz="1600" dirty="0" err="1" smtClean="0">
                <a:latin typeface="Times New Roman Mon" pitchFamily="18" charset="0"/>
              </a:rPr>
              <a:t>áîëîìæèéã</a:t>
            </a:r>
            <a:r>
              <a:rPr lang="en-US" sz="1600" dirty="0" smtClean="0">
                <a:latin typeface="Times New Roman Mon" pitchFamily="18" charset="0"/>
              </a:rPr>
              <a:t> </a:t>
            </a:r>
            <a:r>
              <a:rPr lang="en-US" sz="1600" dirty="0" err="1" smtClean="0">
                <a:latin typeface="Times New Roman Mon" pitchFamily="18" charset="0"/>
              </a:rPr>
              <a:t>á¿ðä</a:t>
            </a:r>
            <a:r>
              <a:rPr lang="en-US" sz="1600" dirty="0" smtClean="0">
                <a:latin typeface="Times New Roman Mon" pitchFamily="18" charset="0"/>
              </a:rPr>
              <a:t>¿¿</a:t>
            </a:r>
            <a:r>
              <a:rPr lang="en-US" sz="1600" dirty="0" err="1" smtClean="0">
                <a:latin typeface="Times New Roman Mon" pitchFamily="18" charset="0"/>
              </a:rPr>
              <a:t>ëæ</a:t>
            </a:r>
            <a:r>
              <a:rPr lang="en-US" sz="1600" dirty="0" smtClean="0">
                <a:latin typeface="Times New Roman Mon" pitchFamily="18" charset="0"/>
              </a:rPr>
              <a:t> </a:t>
            </a:r>
            <a:r>
              <a:rPr lang="en-US" sz="1600" dirty="0" err="1" smtClean="0">
                <a:latin typeface="Times New Roman Mon" pitchFamily="18" charset="0"/>
              </a:rPr>
              <a:t>áàéíà</a:t>
            </a:r>
            <a:r>
              <a:rPr lang="en-US" sz="1600" dirty="0" smtClean="0">
                <a:latin typeface="Times New Roman Mon" pitchFamily="18" charset="0"/>
              </a:rPr>
              <a:t>. </a:t>
            </a:r>
            <a:r>
              <a:rPr lang="en-US" sz="1600" dirty="0" err="1" smtClean="0">
                <a:latin typeface="Times New Roman Mon" pitchFamily="18" charset="0"/>
              </a:rPr>
              <a:t>Ìàíàé</a:t>
            </a:r>
            <a:r>
              <a:rPr lang="en-US" sz="1600" dirty="0" smtClean="0">
                <a:latin typeface="Times New Roman Mon" pitchFamily="18" charset="0"/>
              </a:rPr>
              <a:t> </a:t>
            </a:r>
            <a:r>
              <a:rPr lang="en-US" sz="1600" dirty="0" err="1" smtClean="0">
                <a:latin typeface="Times New Roman Mon" pitchFamily="18" charset="0"/>
              </a:rPr>
              <a:t>îðîíä</a:t>
            </a:r>
            <a:r>
              <a:rPr lang="en-US" sz="1600" dirty="0" smtClean="0">
                <a:latin typeface="Times New Roman Mon" pitchFamily="18" charset="0"/>
              </a:rPr>
              <a:t> õ¿¿ º</a:t>
            </a:r>
            <a:r>
              <a:rPr lang="en-US" sz="1600" dirty="0" err="1" smtClean="0">
                <a:latin typeface="Times New Roman Mon" pitchFamily="18" charset="0"/>
              </a:rPr>
              <a:t>íäºðòýé</a:t>
            </a:r>
            <a:r>
              <a:rPr lang="en-US" sz="1600" dirty="0" smtClean="0">
                <a:latin typeface="Times New Roman Mon" pitchFamily="18" charset="0"/>
              </a:rPr>
              <a:t> </a:t>
            </a:r>
            <a:r>
              <a:rPr lang="en-US" sz="1600" dirty="0" err="1" smtClean="0">
                <a:latin typeface="Times New Roman Mon" pitchFamily="18" charset="0"/>
              </a:rPr>
              <a:t>áîãèíî</a:t>
            </a:r>
            <a:r>
              <a:rPr lang="en-US" sz="1600" dirty="0" smtClean="0">
                <a:latin typeface="Times New Roman Mon" pitchFamily="18" charset="0"/>
              </a:rPr>
              <a:t> </a:t>
            </a:r>
            <a:r>
              <a:rPr lang="en-US" sz="1600" dirty="0" err="1" smtClean="0">
                <a:latin typeface="Times New Roman Mon" pitchFamily="18" charset="0"/>
              </a:rPr>
              <a:t>õóãàöààò</a:t>
            </a:r>
            <a:r>
              <a:rPr lang="en-US" sz="1600" dirty="0" smtClean="0">
                <a:latin typeface="Times New Roman Mon" pitchFamily="18" charset="0"/>
              </a:rPr>
              <a:t> </a:t>
            </a:r>
            <a:r>
              <a:rPr lang="en-US" sz="1600" dirty="0" err="1" smtClean="0">
                <a:latin typeface="Times New Roman Mon" pitchFamily="18" charset="0"/>
              </a:rPr>
              <a:t>çýýëëýã</a:t>
            </a:r>
            <a:r>
              <a:rPr lang="en-US" sz="1600" dirty="0" smtClean="0">
                <a:latin typeface="Times New Roman Mon" pitchFamily="18" charset="0"/>
              </a:rPr>
              <a:t> </a:t>
            </a:r>
            <a:r>
              <a:rPr lang="en-US" sz="1600" dirty="0" err="1" smtClean="0">
                <a:latin typeface="Times New Roman Mon" pitchFamily="18" charset="0"/>
              </a:rPr>
              <a:t>ãîëëîäîã</a:t>
            </a:r>
            <a:r>
              <a:rPr lang="en-US" sz="1600" dirty="0" smtClean="0">
                <a:latin typeface="Times New Roman Mon" pitchFamily="18" charset="0"/>
              </a:rPr>
              <a:t> </a:t>
            </a:r>
            <a:r>
              <a:rPr lang="en-US" sz="1600" dirty="0" err="1" smtClean="0">
                <a:latin typeface="Times New Roman Mon" pitchFamily="18" charset="0"/>
              </a:rPr>
              <a:t>áºã</a:t>
            </a:r>
            <a:r>
              <a:rPr lang="en-US" sz="1600" dirty="0" smtClean="0">
                <a:latin typeface="Times New Roman Mon" pitchFamily="18" charset="0"/>
              </a:rPr>
              <a:t>ººä </a:t>
            </a:r>
            <a:r>
              <a:rPr lang="en-US" sz="1600" dirty="0" err="1" smtClean="0">
                <a:latin typeface="Times New Roman Mon" pitchFamily="18" charset="0"/>
              </a:rPr>
              <a:t>çàðèì</a:t>
            </a:r>
            <a:r>
              <a:rPr lang="en-US" sz="1600" dirty="0" smtClean="0">
                <a:latin typeface="Times New Roman Mon" pitchFamily="18" charset="0"/>
              </a:rPr>
              <a:t> </a:t>
            </a:r>
            <a:r>
              <a:rPr lang="en-US" sz="1600" dirty="0" err="1" smtClean="0">
                <a:latin typeface="Times New Roman Mon" pitchFamily="18" charset="0"/>
              </a:rPr>
              <a:t>àæ</a:t>
            </a:r>
            <a:r>
              <a:rPr lang="en-US" sz="1600" dirty="0" smtClean="0">
                <a:latin typeface="Times New Roman Mon" pitchFamily="18" charset="0"/>
              </a:rPr>
              <a:t> </a:t>
            </a:r>
            <a:r>
              <a:rPr lang="en-US" sz="1600" dirty="0" err="1" smtClean="0">
                <a:latin typeface="Times New Roman Mon" pitchFamily="18" charset="0"/>
              </a:rPr>
              <a:t>àõóé</a:t>
            </a:r>
            <a:r>
              <a:rPr lang="en-US" sz="1600" dirty="0" smtClean="0">
                <a:latin typeface="Times New Roman Mon" pitchFamily="18" charset="0"/>
              </a:rPr>
              <a:t> </a:t>
            </a:r>
            <a:r>
              <a:rPr lang="en-US" sz="1600" dirty="0" err="1" smtClean="0">
                <a:latin typeface="Times New Roman Mon" pitchFamily="18" charset="0"/>
              </a:rPr>
              <a:t>íýãæ</a:t>
            </a:r>
            <a:r>
              <a:rPr lang="en-US" sz="1600" dirty="0" smtClean="0">
                <a:latin typeface="Times New Roman Mon" pitchFamily="18" charset="0"/>
              </a:rPr>
              <a:t> </a:t>
            </a:r>
            <a:r>
              <a:rPr lang="en-US" sz="1600" dirty="0" err="1" smtClean="0">
                <a:latin typeface="Times New Roman Mon" pitchFamily="18" charset="0"/>
              </a:rPr>
              <a:t>áàéãóóëëàãà</a:t>
            </a:r>
            <a:r>
              <a:rPr lang="en-US" sz="1600" dirty="0" smtClean="0">
                <a:latin typeface="Times New Roman Mon" pitchFamily="18" charset="0"/>
              </a:rPr>
              <a:t> </a:t>
            </a:r>
            <a:r>
              <a:rPr lang="en-US" sz="1600" dirty="0" err="1" smtClean="0">
                <a:latin typeface="Times New Roman Mon" pitchFamily="18" charset="0"/>
              </a:rPr>
              <a:t>ýíý</a:t>
            </a:r>
            <a:r>
              <a:rPr lang="en-US" sz="1600" dirty="0" smtClean="0">
                <a:latin typeface="Times New Roman Mon" pitchFamily="18" charset="0"/>
              </a:rPr>
              <a:t> </a:t>
            </a:r>
            <a:r>
              <a:rPr lang="en-US" sz="1600" dirty="0" err="1" smtClean="0">
                <a:latin typeface="Times New Roman Mon" pitchFamily="18" charset="0"/>
              </a:rPr>
              <a:t>õóãàöààíä</a:t>
            </a:r>
            <a:r>
              <a:rPr lang="en-US" sz="1600" dirty="0" smtClean="0">
                <a:latin typeface="Times New Roman Mon" pitchFamily="18" charset="0"/>
              </a:rPr>
              <a:t> ºº</a:t>
            </a:r>
            <a:r>
              <a:rPr lang="en-US" sz="1600" dirty="0" err="1" smtClean="0">
                <a:latin typeface="Times New Roman Mon" pitchFamily="18" charset="0"/>
              </a:rPr>
              <a:t>ðñäèéí</a:t>
            </a:r>
            <a:r>
              <a:rPr lang="en-US" sz="1600" dirty="0" smtClean="0">
                <a:latin typeface="Times New Roman Mon" pitchFamily="18" charset="0"/>
              </a:rPr>
              <a:t> </a:t>
            </a:r>
            <a:r>
              <a:rPr lang="en-US" sz="1600" dirty="0" err="1" smtClean="0">
                <a:latin typeface="Times New Roman Mon" pitchFamily="18" charset="0"/>
              </a:rPr>
              <a:t>õ¿ññýí</a:t>
            </a:r>
            <a:r>
              <a:rPr lang="en-US" sz="1600" dirty="0" smtClean="0">
                <a:latin typeface="Times New Roman Mon" pitchFamily="18" charset="0"/>
              </a:rPr>
              <a:t> ¿</a:t>
            </a:r>
            <a:r>
              <a:rPr lang="en-US" sz="1600" dirty="0" err="1" smtClean="0">
                <a:latin typeface="Times New Roman Mon" pitchFamily="18" charset="0"/>
              </a:rPr>
              <a:t>éë</a:t>
            </a:r>
            <a:r>
              <a:rPr lang="en-US" sz="1600" dirty="0" smtClean="0">
                <a:latin typeface="Times New Roman Mon" pitchFamily="18" charset="0"/>
              </a:rPr>
              <a:t> </a:t>
            </a:r>
            <a:r>
              <a:rPr lang="en-US" sz="1600" dirty="0" err="1" smtClean="0">
                <a:latin typeface="Times New Roman Mon" pitchFamily="18" charset="0"/>
              </a:rPr>
              <a:t>àæèëëàãààãàà</a:t>
            </a:r>
            <a:r>
              <a:rPr lang="en-US" sz="1600" dirty="0" smtClean="0">
                <a:latin typeface="Times New Roman Mon" pitchFamily="18" charset="0"/>
              </a:rPr>
              <a:t> </a:t>
            </a:r>
            <a:r>
              <a:rPr lang="en-US" sz="1600" dirty="0" err="1" smtClean="0">
                <a:latin typeface="Times New Roman Mon" pitchFamily="18" charset="0"/>
              </a:rPr>
              <a:t>ÿâóóëæ</a:t>
            </a:r>
            <a:r>
              <a:rPr lang="en-US" sz="1600" dirty="0" smtClean="0">
                <a:latin typeface="Times New Roman Mon" pitchFamily="18" charset="0"/>
              </a:rPr>
              <a:t> ÷</a:t>
            </a:r>
            <a:r>
              <a:rPr lang="en-US" sz="1600" dirty="0" err="1" smtClean="0">
                <a:latin typeface="Times New Roman Mon" pitchFamily="18" charset="0"/>
              </a:rPr>
              <a:t>àäààã¿é</a:t>
            </a:r>
            <a:r>
              <a:rPr lang="en-US" sz="1600" dirty="0" smtClean="0">
                <a:latin typeface="Times New Roman Mon" pitchFamily="18" charset="0"/>
              </a:rPr>
              <a:t> </a:t>
            </a:r>
            <a:r>
              <a:rPr lang="en-US" sz="1600" dirty="0" err="1" smtClean="0">
                <a:latin typeface="Times New Roman Mon" pitchFamily="18" charset="0"/>
              </a:rPr>
              <a:t>áàéõàä</a:t>
            </a:r>
            <a:r>
              <a:rPr lang="en-US" sz="1600" dirty="0" smtClean="0">
                <a:latin typeface="Times New Roman Mon" pitchFamily="18" charset="0"/>
              </a:rPr>
              <a:t> </a:t>
            </a:r>
            <a:r>
              <a:rPr lang="en-US" sz="1600" dirty="0" err="1" smtClean="0">
                <a:latin typeface="Times New Roman Mon" pitchFamily="18" charset="0"/>
              </a:rPr>
              <a:t>çýýë</a:t>
            </a:r>
            <a:r>
              <a:rPr lang="en-US" sz="1600" dirty="0" smtClean="0">
                <a:latin typeface="Times New Roman Mon" pitchFamily="18" charset="0"/>
              </a:rPr>
              <a:t>, </a:t>
            </a:r>
            <a:r>
              <a:rPr lang="en-US" sz="1600" dirty="0" err="1" smtClean="0">
                <a:latin typeface="Times New Roman Mon" pitchFamily="18" charset="0"/>
              </a:rPr>
              <a:t>çýýëèéíõ</a:t>
            </a:r>
            <a:r>
              <a:rPr lang="en-US" sz="1600" dirty="0" smtClean="0">
                <a:latin typeface="Times New Roman Mon" pitchFamily="18" charset="0"/>
              </a:rPr>
              <a:t> </a:t>
            </a:r>
            <a:r>
              <a:rPr lang="en-US" sz="1600" dirty="0" err="1" smtClean="0">
                <a:latin typeface="Times New Roman Mon" pitchFamily="18" charset="0"/>
              </a:rPr>
              <a:t>íü</a:t>
            </a:r>
            <a:r>
              <a:rPr lang="en-US" sz="1600" dirty="0" smtClean="0">
                <a:latin typeface="Times New Roman Mon" pitchFamily="18" charset="0"/>
              </a:rPr>
              <a:t> õ¿¿ </a:t>
            </a:r>
            <a:r>
              <a:rPr lang="en-US" sz="1600" dirty="0" err="1" smtClean="0">
                <a:latin typeface="Times New Roman Mon" pitchFamily="18" charset="0"/>
              </a:rPr>
              <a:t>òºëºõ</a:t>
            </a:r>
            <a:r>
              <a:rPr lang="en-US" sz="1600" dirty="0" smtClean="0">
                <a:latin typeface="Times New Roman Mon" pitchFamily="18" charset="0"/>
              </a:rPr>
              <a:t> </a:t>
            </a:r>
            <a:r>
              <a:rPr lang="en-US" sz="1600" dirty="0" err="1" smtClean="0">
                <a:latin typeface="Times New Roman Mon" pitchFamily="18" charset="0"/>
              </a:rPr>
              <a:t>õóãàöàà</a:t>
            </a:r>
            <a:r>
              <a:rPr lang="en-US" sz="1600" dirty="0" smtClean="0">
                <a:latin typeface="Times New Roman Mon" pitchFamily="18" charset="0"/>
              </a:rPr>
              <a:t> </a:t>
            </a:r>
            <a:r>
              <a:rPr lang="en-US" sz="1600" dirty="0" err="1" smtClean="0">
                <a:latin typeface="Times New Roman Mon" pitchFamily="18" charset="0"/>
              </a:rPr>
              <a:t>íü</a:t>
            </a:r>
            <a:r>
              <a:rPr lang="en-US" sz="1600" dirty="0" smtClean="0">
                <a:latin typeface="Times New Roman Mon" pitchFamily="18" charset="0"/>
              </a:rPr>
              <a:t> </a:t>
            </a:r>
            <a:r>
              <a:rPr lang="en-US" sz="1600" dirty="0" err="1" smtClean="0">
                <a:latin typeface="Times New Roman Mon" pitchFamily="18" charset="0"/>
              </a:rPr>
              <a:t>áîëäîã</a:t>
            </a:r>
            <a:r>
              <a:rPr lang="en-US" sz="1600" dirty="0" smtClean="0">
                <a:latin typeface="Times New Roman Mon" pitchFamily="18" charset="0"/>
              </a:rPr>
              <a:t> </a:t>
            </a:r>
            <a:r>
              <a:rPr lang="en-US" sz="1600" dirty="0" err="1" smtClean="0">
                <a:latin typeface="Times New Roman Mon" pitchFamily="18" charset="0"/>
              </a:rPr>
              <a:t>òºäèéã¿é</a:t>
            </a:r>
            <a:r>
              <a:rPr lang="en-US" sz="1600" dirty="0" smtClean="0">
                <a:latin typeface="Times New Roman Mon" pitchFamily="18" charset="0"/>
              </a:rPr>
              <a:t> ¿ð </a:t>
            </a:r>
            <a:r>
              <a:rPr lang="en-US" sz="1600" dirty="0" err="1" smtClean="0">
                <a:latin typeface="Times New Roman Mon" pitchFamily="18" charset="0"/>
              </a:rPr>
              <a:t>àøãàà</a:t>
            </a:r>
            <a:r>
              <a:rPr lang="en-US" sz="1600" dirty="0" smtClean="0">
                <a:latin typeface="Times New Roman Mon" pitchFamily="18" charset="0"/>
              </a:rPr>
              <a:t> ¿</a:t>
            </a:r>
            <a:r>
              <a:rPr lang="en-US" sz="1600" dirty="0" err="1" smtClean="0">
                <a:latin typeface="Times New Roman Mon" pitchFamily="18" charset="0"/>
              </a:rPr>
              <a:t>çýæ</a:t>
            </a:r>
            <a:r>
              <a:rPr lang="en-US" sz="1600" dirty="0" smtClean="0">
                <a:latin typeface="Times New Roman Mon" pitchFamily="18" charset="0"/>
              </a:rPr>
              <a:t> </a:t>
            </a:r>
            <a:r>
              <a:rPr lang="en-US" sz="1600" dirty="0" err="1" smtClean="0">
                <a:latin typeface="Times New Roman Mon" pitchFamily="18" charset="0"/>
              </a:rPr>
              <a:t>àìæààã¿é</a:t>
            </a:r>
            <a:r>
              <a:rPr lang="en-US" sz="1600" dirty="0" smtClean="0">
                <a:latin typeface="Times New Roman Mon" pitchFamily="18" charset="0"/>
              </a:rPr>
              <a:t> </a:t>
            </a:r>
            <a:r>
              <a:rPr lang="en-US" sz="1600" dirty="0" err="1" smtClean="0">
                <a:latin typeface="Times New Roman Mon" pitchFamily="18" charset="0"/>
              </a:rPr>
              <a:t>áàéõàä</a:t>
            </a:r>
            <a:r>
              <a:rPr lang="en-US" sz="1600" dirty="0" smtClean="0">
                <a:latin typeface="Times New Roman Mon" pitchFamily="18" charset="0"/>
              </a:rPr>
              <a:t> </a:t>
            </a:r>
            <a:r>
              <a:rPr lang="en-US" sz="1600" dirty="0" err="1" smtClean="0">
                <a:latin typeface="Times New Roman Mon" pitchFamily="18" charset="0"/>
              </a:rPr>
              <a:t>çýýëäýã</a:t>
            </a:r>
            <a:r>
              <a:rPr lang="en-US" sz="1600" dirty="0" smtClean="0">
                <a:latin typeface="Times New Roman Mon" pitchFamily="18" charset="0"/>
              </a:rPr>
              <a:t>÷ </a:t>
            </a:r>
            <a:r>
              <a:rPr lang="en-US" sz="1600" dirty="0" err="1" smtClean="0">
                <a:latin typeface="Times New Roman Mon" pitchFamily="18" charset="0"/>
              </a:rPr>
              <a:t>äàìïóóðàõ</a:t>
            </a:r>
            <a:r>
              <a:rPr lang="en-US" sz="1600" dirty="0" smtClean="0">
                <a:latin typeface="Times New Roman Mon" pitchFamily="18" charset="0"/>
              </a:rPr>
              <a:t> </a:t>
            </a:r>
            <a:r>
              <a:rPr lang="en-US" sz="1600" dirty="0" err="1" smtClean="0">
                <a:latin typeface="Times New Roman Mon" pitchFamily="18" charset="0"/>
              </a:rPr>
              <a:t>àþóëä</a:t>
            </a:r>
            <a:r>
              <a:rPr lang="en-US" sz="1600" dirty="0" smtClean="0">
                <a:latin typeface="Times New Roman Mon" pitchFamily="18" charset="0"/>
              </a:rPr>
              <a:t> º</a:t>
            </a:r>
            <a:r>
              <a:rPr lang="en-US" sz="1600" dirty="0" err="1" smtClean="0">
                <a:latin typeface="Times New Roman Mon" pitchFamily="18" charset="0"/>
              </a:rPr>
              <a:t>ðòºæ</a:t>
            </a:r>
            <a:r>
              <a:rPr lang="en-US" sz="1600" dirty="0" smtClean="0">
                <a:latin typeface="Times New Roman Mon" pitchFamily="18" charset="0"/>
              </a:rPr>
              <a:t>, </a:t>
            </a:r>
            <a:r>
              <a:rPr lang="en-US" sz="1600" dirty="0" err="1" smtClean="0">
                <a:latin typeface="Times New Roman Mon" pitchFamily="18" charset="0"/>
              </a:rPr>
              <a:t>öààøëààä</a:t>
            </a:r>
            <a:r>
              <a:rPr lang="en-US" sz="1600" dirty="0" smtClean="0">
                <a:latin typeface="Times New Roman Mon" pitchFamily="18" charset="0"/>
              </a:rPr>
              <a:t> </a:t>
            </a:r>
            <a:r>
              <a:rPr lang="en-US" sz="1600" dirty="0" err="1" smtClean="0">
                <a:latin typeface="Times New Roman Mon" pitchFamily="18" charset="0"/>
              </a:rPr>
              <a:t>áàíêèíä</a:t>
            </a:r>
            <a:r>
              <a:rPr lang="en-US" sz="1600" dirty="0" smtClean="0">
                <a:latin typeface="Times New Roman Mon" pitchFamily="18" charset="0"/>
              </a:rPr>
              <a:t> </a:t>
            </a:r>
            <a:r>
              <a:rPr lang="en-US" sz="1600" dirty="0" err="1" smtClean="0">
                <a:latin typeface="Times New Roman Mon" pitchFamily="18" charset="0"/>
              </a:rPr>
              <a:t>íàéäâàðã¿é</a:t>
            </a:r>
            <a:r>
              <a:rPr lang="en-US" sz="1600" dirty="0" smtClean="0">
                <a:latin typeface="Times New Roman Mon" pitchFamily="18" charset="0"/>
              </a:rPr>
              <a:t> </a:t>
            </a:r>
            <a:r>
              <a:rPr lang="en-US" sz="1600" dirty="0" err="1" smtClean="0">
                <a:latin typeface="Times New Roman Mon" pitchFamily="18" charset="0"/>
              </a:rPr>
              <a:t>çýýë</a:t>
            </a:r>
            <a:r>
              <a:rPr lang="en-US" sz="1600" dirty="0" smtClean="0">
                <a:latin typeface="Times New Roman Mon" pitchFamily="18" charset="0"/>
              </a:rPr>
              <a:t> ¿¿</a:t>
            </a:r>
            <a:r>
              <a:rPr lang="en-US" sz="1600" dirty="0" err="1" smtClean="0">
                <a:latin typeface="Times New Roman Mon" pitchFamily="18" charset="0"/>
              </a:rPr>
              <a:t>ñãýæ</a:t>
            </a:r>
            <a:r>
              <a:rPr lang="en-US" sz="1600" dirty="0" smtClean="0">
                <a:latin typeface="Times New Roman Mon" pitchFamily="18" charset="0"/>
              </a:rPr>
              <a:t> </a:t>
            </a:r>
            <a:r>
              <a:rPr lang="en-US" sz="1600" dirty="0" err="1" smtClean="0">
                <a:latin typeface="Times New Roman Mon" pitchFamily="18" charset="0"/>
              </a:rPr>
              <a:t>áàéäàã</a:t>
            </a:r>
            <a:r>
              <a:rPr lang="en-US" sz="1600" dirty="0" smtClean="0">
                <a:latin typeface="Times New Roman Mon" pitchFamily="18" charset="0"/>
              </a:rPr>
              <a:t>. </a:t>
            </a:r>
            <a:r>
              <a:rPr lang="en-US" sz="1600" dirty="0" err="1" smtClean="0">
                <a:latin typeface="Times New Roman Mon" pitchFamily="18" charset="0"/>
              </a:rPr>
              <a:t>Èéìýýñ</a:t>
            </a:r>
            <a:r>
              <a:rPr lang="en-US" sz="1600" dirty="0" smtClean="0">
                <a:latin typeface="Times New Roman Mon" pitchFamily="18" charset="0"/>
              </a:rPr>
              <a:t> </a:t>
            </a:r>
            <a:r>
              <a:rPr lang="en-US" sz="1600" dirty="0" err="1" smtClean="0">
                <a:latin typeface="Times New Roman Mon" pitchFamily="18" charset="0"/>
              </a:rPr>
              <a:t>çýýëèéí</a:t>
            </a:r>
            <a:r>
              <a:rPr lang="en-US" sz="1600" dirty="0" smtClean="0">
                <a:latin typeface="Times New Roman Mon" pitchFamily="18" charset="0"/>
              </a:rPr>
              <a:t> õ¿¿ã </a:t>
            </a:r>
            <a:r>
              <a:rPr lang="en-US" sz="1600" dirty="0" err="1" smtClean="0">
                <a:latin typeface="Times New Roman Mon" pitchFamily="18" charset="0"/>
              </a:rPr>
              <a:t>áóóðóóëàõ</a:t>
            </a:r>
            <a:r>
              <a:rPr lang="en-US" sz="1600" dirty="0" smtClean="0">
                <a:latin typeface="Times New Roman Mon" pitchFamily="18" charset="0"/>
              </a:rPr>
              <a:t> </a:t>
            </a:r>
            <a:r>
              <a:rPr lang="en-US" sz="1600" dirty="0" err="1" smtClean="0">
                <a:latin typeface="Times New Roman Mon" pitchFamily="18" charset="0"/>
              </a:rPr>
              <a:t>àðãà</a:t>
            </a:r>
            <a:r>
              <a:rPr lang="en-US" sz="1600" dirty="0" smtClean="0">
                <a:latin typeface="Times New Roman Mon" pitchFamily="18" charset="0"/>
              </a:rPr>
              <a:t> </a:t>
            </a:r>
            <a:r>
              <a:rPr lang="mn-MN" sz="1600" dirty="0" smtClean="0">
                <a:latin typeface="Times New Roman Mon" pitchFamily="18" charset="0"/>
              </a:rPr>
              <a:t>боломжийг</a:t>
            </a:r>
            <a:r>
              <a:rPr lang="en-US" sz="1600" dirty="0" smtClean="0">
                <a:latin typeface="Times New Roman Mon" pitchFamily="18" charset="0"/>
              </a:rPr>
              <a:t> </a:t>
            </a:r>
            <a:r>
              <a:rPr lang="en-US" sz="1600" dirty="0" err="1" smtClean="0">
                <a:latin typeface="Times New Roman Mon" pitchFamily="18" charset="0"/>
              </a:rPr>
              <a:t>ñóäëàõ</a:t>
            </a:r>
            <a:r>
              <a:rPr lang="en-US" sz="1600" dirty="0" smtClean="0">
                <a:latin typeface="Times New Roman Mon" pitchFamily="18" charset="0"/>
              </a:rPr>
              <a:t> </a:t>
            </a:r>
            <a:r>
              <a:rPr lang="en-US" sz="1600" dirty="0" err="1" smtClean="0">
                <a:latin typeface="Times New Roman Mon" pitchFamily="18" charset="0"/>
              </a:rPr>
              <a:t>çàéëøã¿é</a:t>
            </a:r>
            <a:r>
              <a:rPr lang="en-US" sz="1600" dirty="0" smtClean="0">
                <a:latin typeface="Times New Roman Mon" pitchFamily="18" charset="0"/>
              </a:rPr>
              <a:t> </a:t>
            </a:r>
            <a:r>
              <a:rPr lang="en-US" sz="1600" dirty="0" err="1" smtClean="0">
                <a:latin typeface="Times New Roman Mon" pitchFamily="18" charset="0"/>
              </a:rPr>
              <a:t>øààðäëàãà</a:t>
            </a:r>
            <a:r>
              <a:rPr lang="en-US" sz="1600" dirty="0" smtClean="0">
                <a:latin typeface="Times New Roman Mon" pitchFamily="18" charset="0"/>
              </a:rPr>
              <a:t> </a:t>
            </a:r>
            <a:r>
              <a:rPr lang="en-US" sz="1600" dirty="0" err="1" smtClean="0">
                <a:latin typeface="Times New Roman Mon" pitchFamily="18" charset="0"/>
              </a:rPr>
              <a:t>òóëãàð</a:t>
            </a:r>
            <a:r>
              <a:rPr lang="en-US" sz="1600" dirty="0" smtClean="0">
                <a:latin typeface="Times New Roman Mon" pitchFamily="18" charset="0"/>
              </a:rPr>
              <a:t>÷ </a:t>
            </a:r>
            <a:r>
              <a:rPr lang="en-US" sz="1600" dirty="0" err="1" smtClean="0">
                <a:latin typeface="Times New Roman Mon" pitchFamily="18" charset="0"/>
              </a:rPr>
              <a:t>áàéíà</a:t>
            </a:r>
            <a:r>
              <a:rPr lang="en-US" sz="1600" dirty="0" smtClean="0">
                <a:latin typeface="Times New Roman Mon" pitchFamily="18" charset="0"/>
              </a:rPr>
              <a:t>. </a:t>
            </a:r>
            <a:r>
              <a:rPr lang="en-US" sz="1600" dirty="0" err="1" smtClean="0">
                <a:latin typeface="Times New Roman Mon" pitchFamily="18" charset="0"/>
              </a:rPr>
              <a:t>Çýýëèéí</a:t>
            </a:r>
            <a:r>
              <a:rPr lang="en-US" sz="1600" dirty="0" smtClean="0">
                <a:latin typeface="Times New Roman Mon" pitchFamily="18" charset="0"/>
              </a:rPr>
              <a:t> õ¿¿ </a:t>
            </a:r>
            <a:r>
              <a:rPr lang="en-US" sz="1600" dirty="0" err="1" smtClean="0">
                <a:latin typeface="Times New Roman Mon" pitchFamily="18" charset="0"/>
              </a:rPr>
              <a:t>áóóðàõ</a:t>
            </a:r>
            <a:r>
              <a:rPr lang="en-US" sz="1600" dirty="0" smtClean="0">
                <a:latin typeface="Times New Roman Mon" pitchFamily="18" charset="0"/>
              </a:rPr>
              <a:t> </a:t>
            </a:r>
            <a:r>
              <a:rPr lang="en-US" sz="1600" dirty="0" err="1" smtClean="0">
                <a:latin typeface="Times New Roman Mon" pitchFamily="18" charset="0"/>
              </a:rPr>
              <a:t>íºõöºë</a:t>
            </a:r>
            <a:r>
              <a:rPr lang="en-US" sz="1600" dirty="0" smtClean="0">
                <a:latin typeface="Times New Roman Mon" pitchFamily="18" charset="0"/>
              </a:rPr>
              <a:t> </a:t>
            </a:r>
            <a:r>
              <a:rPr lang="en-US" sz="1600" dirty="0" err="1" smtClean="0">
                <a:latin typeface="Times New Roman Mon" pitchFamily="18" charset="0"/>
              </a:rPr>
              <a:t>áîëîìæ</a:t>
            </a:r>
            <a:r>
              <a:rPr lang="en-US" sz="1600" dirty="0" smtClean="0">
                <a:latin typeface="Times New Roman Mon" pitchFamily="18" charset="0"/>
              </a:rPr>
              <a:t> </a:t>
            </a:r>
            <a:r>
              <a:rPr lang="en-US" sz="1600" dirty="0" err="1" smtClean="0">
                <a:latin typeface="Times New Roman Mon" pitchFamily="18" charset="0"/>
              </a:rPr>
              <a:t>ÿìàð</a:t>
            </a:r>
            <a:r>
              <a:rPr lang="en-US" sz="1600" dirty="0" smtClean="0">
                <a:latin typeface="Times New Roman Mon" pitchFamily="18" charset="0"/>
              </a:rPr>
              <a:t> </a:t>
            </a:r>
            <a:r>
              <a:rPr lang="en-US" sz="1600" dirty="0" err="1" smtClean="0">
                <a:latin typeface="Times New Roman Mon" pitchFamily="18" charset="0"/>
              </a:rPr>
              <a:t>áàéíà</a:t>
            </a:r>
            <a:r>
              <a:rPr lang="en-US" sz="1600" dirty="0" smtClean="0">
                <a:latin typeface="Times New Roman Mon" pitchFamily="18" charset="0"/>
              </a:rPr>
              <a:t> ò¿¿</a:t>
            </a:r>
            <a:r>
              <a:rPr lang="en-US" sz="1600" dirty="0" err="1" smtClean="0">
                <a:latin typeface="Times New Roman Mon" pitchFamily="18" charset="0"/>
              </a:rPr>
              <a:t>íä</a:t>
            </a:r>
            <a:r>
              <a:rPr lang="en-US" sz="1600" dirty="0" smtClean="0">
                <a:latin typeface="Times New Roman Mon" pitchFamily="18" charset="0"/>
              </a:rPr>
              <a:t> </a:t>
            </a:r>
            <a:r>
              <a:rPr lang="en-US" sz="1600" dirty="0" err="1" smtClean="0">
                <a:latin typeface="Times New Roman Mon" pitchFamily="18" charset="0"/>
              </a:rPr>
              <a:t>íºë</a:t>
            </a:r>
            <a:r>
              <a:rPr lang="en-US" sz="1600" dirty="0" smtClean="0">
                <a:latin typeface="Times New Roman Mon" pitchFamily="18" charset="0"/>
              </a:rPr>
              <a:t>ºº</a:t>
            </a:r>
            <a:r>
              <a:rPr lang="en-US" sz="1600" dirty="0" err="1" smtClean="0">
                <a:latin typeface="Times New Roman Mon" pitchFamily="18" charset="0"/>
              </a:rPr>
              <a:t>ëäºã</a:t>
            </a:r>
            <a:r>
              <a:rPr lang="en-US" sz="1600" dirty="0" smtClean="0">
                <a:latin typeface="Times New Roman Mon" pitchFamily="18" charset="0"/>
              </a:rPr>
              <a:t> õ¿÷</a:t>
            </a:r>
            <a:r>
              <a:rPr lang="en-US" sz="1600" dirty="0" err="1" smtClean="0">
                <a:latin typeface="Times New Roman Mon" pitchFamily="18" charset="0"/>
              </a:rPr>
              <a:t>èí</a:t>
            </a:r>
            <a:r>
              <a:rPr lang="en-US" sz="1600" dirty="0" smtClean="0">
                <a:latin typeface="Times New Roman Mon" pitchFamily="18" charset="0"/>
              </a:rPr>
              <a:t> </a:t>
            </a:r>
            <a:r>
              <a:rPr lang="en-US" sz="1600" dirty="0" err="1" smtClean="0">
                <a:latin typeface="Times New Roman Mon" pitchFamily="18" charset="0"/>
              </a:rPr>
              <a:t>ç¿éë</a:t>
            </a:r>
            <a:r>
              <a:rPr lang="en-US" sz="1600" dirty="0" smtClean="0">
                <a:latin typeface="Times New Roman Mon" pitchFamily="18" charset="0"/>
              </a:rPr>
              <a:t>, </a:t>
            </a:r>
            <a:r>
              <a:rPr lang="en-US" sz="1600" dirty="0" err="1" smtClean="0">
                <a:latin typeface="Times New Roman Mon" pitchFamily="18" charset="0"/>
              </a:rPr>
              <a:t>áóóðóóëàõ</a:t>
            </a:r>
            <a:r>
              <a:rPr lang="en-US" sz="1600" dirty="0" smtClean="0">
                <a:latin typeface="Times New Roman Mon" pitchFamily="18" charset="0"/>
              </a:rPr>
              <a:t> </a:t>
            </a:r>
            <a:r>
              <a:rPr lang="en-US" sz="1600" dirty="0" err="1" smtClean="0">
                <a:latin typeface="Times New Roman Mon" pitchFamily="18" charset="0"/>
              </a:rPr>
              <a:t>àðãà</a:t>
            </a:r>
            <a:r>
              <a:rPr lang="en-US" sz="1600" dirty="0" smtClean="0">
                <a:latin typeface="Times New Roman Mon" pitchFamily="18" charset="0"/>
              </a:rPr>
              <a:t> </a:t>
            </a:r>
            <a:r>
              <a:rPr lang="en-US" sz="1600" dirty="0" err="1" smtClean="0">
                <a:latin typeface="Times New Roman Mon" pitchFamily="18" charset="0"/>
              </a:rPr>
              <a:t>çàìûã</a:t>
            </a:r>
            <a:r>
              <a:rPr lang="en-US" sz="1600" dirty="0" smtClean="0">
                <a:latin typeface="Times New Roman Mon" pitchFamily="18" charset="0"/>
              </a:rPr>
              <a:t> </a:t>
            </a:r>
            <a:r>
              <a:rPr lang="en-US" sz="1600" dirty="0" err="1" smtClean="0">
                <a:latin typeface="Times New Roman Mon" pitchFamily="18" charset="0"/>
              </a:rPr>
              <a:t>ñóäàëãààíû</a:t>
            </a:r>
            <a:r>
              <a:rPr lang="en-US" sz="1600" dirty="0" smtClean="0">
                <a:latin typeface="Times New Roman Mon" pitchFamily="18" charset="0"/>
              </a:rPr>
              <a:t> </a:t>
            </a:r>
            <a:r>
              <a:rPr lang="en-US" sz="1600" dirty="0" err="1" smtClean="0">
                <a:latin typeface="Times New Roman Mon" pitchFamily="18" charset="0"/>
              </a:rPr>
              <a:t>àæëààð</a:t>
            </a:r>
            <a:r>
              <a:rPr lang="en-US" sz="1600" dirty="0" smtClean="0">
                <a:latin typeface="Times New Roman Mon" pitchFamily="18" charset="0"/>
              </a:rPr>
              <a:t> </a:t>
            </a:r>
            <a:r>
              <a:rPr lang="en-US" sz="1600" dirty="0" err="1" smtClean="0">
                <a:latin typeface="Times New Roman Mon" pitchFamily="18" charset="0"/>
              </a:rPr>
              <a:t>õàðóóëàõûã</a:t>
            </a:r>
            <a:r>
              <a:rPr lang="en-US" sz="1600" dirty="0" smtClean="0">
                <a:latin typeface="Times New Roman Mon" pitchFamily="18" charset="0"/>
              </a:rPr>
              <a:t> </a:t>
            </a:r>
            <a:r>
              <a:rPr lang="en-US" sz="1600" dirty="0" err="1" smtClean="0">
                <a:latin typeface="Times New Roman Mon" pitchFamily="18" charset="0"/>
              </a:rPr>
              <a:t>çîðèñîí</a:t>
            </a:r>
            <a:r>
              <a:rPr lang="en-US" sz="1600" dirty="0" smtClean="0">
                <a:latin typeface="Times New Roman Mon" pitchFamily="18" charset="0"/>
              </a:rPr>
              <a:t> </a:t>
            </a:r>
            <a:r>
              <a:rPr lang="en-US" sz="1600" dirty="0" err="1" smtClean="0">
                <a:latin typeface="Times New Roman Mon" pitchFamily="18" charset="0"/>
              </a:rPr>
              <a:t>þì</a:t>
            </a:r>
            <a:r>
              <a:rPr lang="en-US" sz="1600" dirty="0" smtClean="0">
                <a:latin typeface="Times New Roman Mon" pitchFamily="18" charset="0"/>
              </a:rPr>
              <a:t>.</a:t>
            </a:r>
          </a:p>
          <a:p>
            <a:pPr>
              <a:lnSpc>
                <a:spcPct val="150000"/>
              </a:lnSpc>
            </a:pPr>
            <a:endParaRPr lang="en-US" sz="1600" dirty="0">
              <a:latin typeface="Times New Roman Mo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mn-MN" sz="3600" b="0" dirty="0" smtClean="0">
                <a:solidFill>
                  <a:schemeClr val="tx1"/>
                </a:solidFill>
                <a:latin typeface="Times New Roman Mon" pitchFamily="18" charset="0"/>
              </a:rPr>
              <a:t>Сэдэв сонгож авсан үндэслэл: </a:t>
            </a:r>
            <a:endParaRPr lang="en-US" sz="3600" b="0" dirty="0">
              <a:solidFill>
                <a:schemeClr val="tx1"/>
              </a:solidFill>
              <a:latin typeface="Times New Roman Mon" pitchFamily="18" charset="0"/>
            </a:endParaRPr>
          </a:p>
        </p:txBody>
      </p:sp>
      <p:sp>
        <p:nvSpPr>
          <p:cNvPr id="2" name="Content Placeholder 1"/>
          <p:cNvSpPr>
            <a:spLocks noGrp="1"/>
          </p:cNvSpPr>
          <p:nvPr>
            <p:ph idx="1"/>
          </p:nvPr>
        </p:nvSpPr>
        <p:spPr>
          <a:xfrm>
            <a:off x="152400" y="1219200"/>
            <a:ext cx="8305800" cy="4788091"/>
          </a:xfrm>
        </p:spPr>
        <p:txBody>
          <a:bodyPr>
            <a:normAutofit fontScale="77500" lnSpcReduction="20000"/>
          </a:bodyPr>
          <a:lstStyle/>
          <a:p>
            <a:pPr algn="just">
              <a:lnSpc>
                <a:spcPct val="150000"/>
              </a:lnSpc>
              <a:buNone/>
            </a:pPr>
            <a:r>
              <a:rPr lang="mn-MN" dirty="0" smtClean="0">
                <a:latin typeface="Times New Roman Mon" pitchFamily="18" charset="0"/>
              </a:rPr>
              <a:t>   </a:t>
            </a:r>
            <a:r>
              <a:rPr lang="mn-MN" sz="2200" dirty="0" smtClean="0">
                <a:latin typeface="Times New Roman Mon" pitchFamily="18" charset="0"/>
              </a:rPr>
              <a:t>Зах зээлийн эдийн засгийн нөхцөлд банк 2 шатлалтай шинээр олон банкууд үүсэн байгуулагдаж банк ба харилцагч хоёрын хооронд итгэлцлийн хүрээ улам өндөрсөж байгаа билээ. Мөн банк хөрөнгийн илүүдэлтэй хэсгийг хөрөнгийг дутагдалтай хэсэгт тодорхой нөхцөлтэйгээр зээлдүүлж байдаг зуучлагчийнхаа үүргийг гүйцэтгэснээр олон аж ахуй нэгж, албан байгууллага хувь хүмүүсийн амьжиргааны түвшин дээшлэхэд банк чухал үүрэгтэй. Амьжиргааныхаа түвшинг дээшлүүлэхэд хөрөнгийн эх үүсвэр зайлшгүй учраас энэ үүргийг банк гүйцэтгэж байдаг байна. Тиймээс эдийн засагт бодитой хувь нэмэр оруулж байдаг бизнесийг дэмжих зээлийн хүүгийн талаар нь судлах нь зүй ёсоор тулгарч байна. </a:t>
            </a:r>
            <a:endParaRPr lang="en-US" sz="2200" dirty="0">
              <a:latin typeface="Times New Roman Mo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0"/>
            <a:ext cx="7772400" cy="1219200"/>
          </a:xfrm>
        </p:spPr>
        <p:txBody>
          <a:bodyPr>
            <a:normAutofit fontScale="90000"/>
          </a:bodyPr>
          <a:lstStyle/>
          <a:p>
            <a:pPr lvl="0" algn="l"/>
            <a:r>
              <a:rPr lang="mn-MN" sz="2700" dirty="0" smtClean="0">
                <a:solidFill>
                  <a:schemeClr val="tx1"/>
                </a:solidFill>
                <a:effectLst/>
                <a:latin typeface="Times New Roman Mon" pitchFamily="18" charset="0"/>
              </a:rPr>
              <a:t>Нэгдүгээр бүлэг:  Банкны зээл, зээлийн хүүгийн онол  арга зүй </a:t>
            </a:r>
            <a:r>
              <a:rPr lang="en-US" sz="2700" dirty="0" smtClean="0">
                <a:solidFill>
                  <a:schemeClr val="tx1"/>
                </a:solidFill>
                <a:effectLst/>
                <a:latin typeface="Times New Roman Mon" pitchFamily="18" charset="0"/>
              </a:rPr>
              <a:t/>
            </a:r>
            <a:br>
              <a:rPr lang="en-US" sz="2700" dirty="0" smtClean="0">
                <a:solidFill>
                  <a:schemeClr val="tx1"/>
                </a:solidFill>
                <a:effectLst/>
                <a:latin typeface="Times New Roman Mon" pitchFamily="18" charset="0"/>
              </a:rPr>
            </a:br>
            <a:r>
              <a:rPr lang="mn-MN" sz="2800" dirty="0" smtClean="0">
                <a:solidFill>
                  <a:schemeClr val="tx1"/>
                </a:solidFill>
                <a:effectLst/>
                <a:latin typeface="Times New Roman Mon" pitchFamily="18" charset="0"/>
              </a:rPr>
              <a:t>     1.1 </a:t>
            </a:r>
            <a:r>
              <a:rPr lang="en-US" sz="2800" dirty="0" err="1" smtClean="0">
                <a:solidFill>
                  <a:schemeClr val="tx1"/>
                </a:solidFill>
                <a:effectLst/>
                <a:latin typeface="Times New Roman Mon" pitchFamily="18" charset="0"/>
              </a:rPr>
              <a:t>Áàíêíû</a:t>
            </a:r>
            <a:r>
              <a:rPr lang="en-US" sz="2800" dirty="0" smtClean="0">
                <a:solidFill>
                  <a:schemeClr val="tx1"/>
                </a:solidFill>
                <a:effectLst/>
                <a:latin typeface="Times New Roman Mon" pitchFamily="18" charset="0"/>
              </a:rPr>
              <a:t> </a:t>
            </a:r>
            <a:r>
              <a:rPr lang="mn-MN" sz="2800" dirty="0" smtClean="0">
                <a:solidFill>
                  <a:schemeClr val="tx1"/>
                </a:solidFill>
                <a:effectLst/>
                <a:latin typeface="Times New Roman Mon" pitchFamily="18" charset="0"/>
              </a:rPr>
              <a:t>зээлийн мөн чанар</a:t>
            </a:r>
            <a:r>
              <a:rPr lang="en-US" sz="2800" b="0" dirty="0" smtClean="0">
                <a:solidFill>
                  <a:schemeClr val="tx1">
                    <a:lumMod val="95000"/>
                    <a:lumOff val="5000"/>
                  </a:schemeClr>
                </a:solidFill>
                <a:latin typeface="Times New Roman Mon" pitchFamily="18" charset="0"/>
              </a:rPr>
              <a:t/>
            </a:r>
            <a:br>
              <a:rPr lang="en-US" sz="2800" b="0" dirty="0" smtClean="0">
                <a:solidFill>
                  <a:schemeClr val="tx1">
                    <a:lumMod val="95000"/>
                    <a:lumOff val="5000"/>
                  </a:schemeClr>
                </a:solidFill>
                <a:latin typeface="Times New Roman Mon" pitchFamily="18" charset="0"/>
              </a:rPr>
            </a:br>
            <a:endParaRPr lang="en-US" sz="2800" b="0" dirty="0">
              <a:solidFill>
                <a:schemeClr val="tx1">
                  <a:lumMod val="95000"/>
                  <a:lumOff val="5000"/>
                </a:schemeClr>
              </a:solidFill>
              <a:latin typeface="Times New Roman Mon" pitchFamily="18" charset="0"/>
            </a:endParaRPr>
          </a:p>
        </p:txBody>
      </p:sp>
      <p:sp>
        <p:nvSpPr>
          <p:cNvPr id="3" name="Subtitle 2"/>
          <p:cNvSpPr>
            <a:spLocks noGrp="1"/>
          </p:cNvSpPr>
          <p:nvPr>
            <p:ph type="subTitle" idx="1"/>
          </p:nvPr>
        </p:nvSpPr>
        <p:spPr>
          <a:xfrm>
            <a:off x="762000" y="1524000"/>
            <a:ext cx="7696200" cy="5105400"/>
          </a:xfrm>
        </p:spPr>
        <p:txBody>
          <a:bodyPr>
            <a:normAutofit fontScale="77500" lnSpcReduction="20000"/>
          </a:bodyPr>
          <a:lstStyle/>
          <a:p>
            <a:pPr algn="just">
              <a:lnSpc>
                <a:spcPct val="150000"/>
              </a:lnSpc>
            </a:pPr>
            <a:r>
              <a:rPr lang="en-US" b="0" dirty="0" err="1" smtClean="0">
                <a:solidFill>
                  <a:schemeClr val="tx1"/>
                </a:solidFill>
                <a:latin typeface="Times New Roman Mon" pitchFamily="18" charset="0"/>
              </a:rPr>
              <a:t>Áàíêíû</a:t>
            </a:r>
            <a:r>
              <a:rPr lang="en-US" b="0" dirty="0" smtClean="0">
                <a:solidFill>
                  <a:schemeClr val="tx1"/>
                </a:solidFill>
                <a:latin typeface="Times New Roman Mon" pitchFamily="18" charset="0"/>
              </a:rPr>
              <a:t> ¿</a:t>
            </a:r>
            <a:r>
              <a:rPr lang="en-US" b="0" dirty="0" err="1" smtClean="0">
                <a:solidFill>
                  <a:schemeClr val="tx1"/>
                </a:solidFill>
                <a:latin typeface="Times New Roman Mon" pitchFamily="18" charset="0"/>
              </a:rPr>
              <a:t>éë</a:t>
            </a:r>
            <a:r>
              <a:rPr lang="en-US" b="0" dirty="0" smtClean="0">
                <a:solidFill>
                  <a:schemeClr val="tx1"/>
                </a:solidFill>
                <a:latin typeface="Times New Roman Mon" pitchFamily="18" charset="0"/>
              </a:rPr>
              <a:t> </a:t>
            </a:r>
            <a:r>
              <a:rPr lang="en-US" b="0" dirty="0" err="1" smtClean="0">
                <a:solidFill>
                  <a:schemeClr val="tx1"/>
                </a:solidFill>
                <a:latin typeface="Times New Roman Mon" pitchFamily="18" charset="0"/>
              </a:rPr>
              <a:t>àæèëëàãààíû</a:t>
            </a:r>
            <a:r>
              <a:rPr lang="en-US" b="0" dirty="0" smtClean="0">
                <a:solidFill>
                  <a:schemeClr val="tx1"/>
                </a:solidFill>
                <a:latin typeface="Times New Roman Mon" pitchFamily="18" charset="0"/>
              </a:rPr>
              <a:t> </a:t>
            </a:r>
            <a:r>
              <a:rPr lang="en-US" b="0" dirty="0" err="1" smtClean="0">
                <a:solidFill>
                  <a:schemeClr val="tx1"/>
                </a:solidFill>
                <a:latin typeface="Times New Roman Mon" pitchFamily="18" charset="0"/>
              </a:rPr>
              <a:t>íýã</a:t>
            </a:r>
            <a:r>
              <a:rPr lang="en-US" b="0" dirty="0" smtClean="0">
                <a:solidFill>
                  <a:schemeClr val="tx1"/>
                </a:solidFill>
                <a:latin typeface="Times New Roman Mon" pitchFamily="18" charset="0"/>
              </a:rPr>
              <a:t> </a:t>
            </a:r>
            <a:r>
              <a:rPr lang="en-US" b="0" dirty="0" err="1" smtClean="0">
                <a:solidFill>
                  <a:schemeClr val="tx1"/>
                </a:solidFill>
                <a:latin typeface="Times New Roman Mon" pitchFamily="18" charset="0"/>
              </a:rPr>
              <a:t>õýëáýð</a:t>
            </a:r>
            <a:r>
              <a:rPr lang="en-US" b="0" dirty="0" smtClean="0">
                <a:solidFill>
                  <a:schemeClr val="tx1"/>
                </a:solidFill>
                <a:latin typeface="Times New Roman Mon" pitchFamily="18" charset="0"/>
              </a:rPr>
              <a:t> </a:t>
            </a:r>
            <a:r>
              <a:rPr lang="en-US" b="0" dirty="0" err="1" smtClean="0">
                <a:solidFill>
                  <a:schemeClr val="tx1"/>
                </a:solidFill>
                <a:latin typeface="Times New Roman Mon" pitchFamily="18" charset="0"/>
              </a:rPr>
              <a:t>áîë</a:t>
            </a:r>
            <a:r>
              <a:rPr lang="en-US" b="0" dirty="0" smtClean="0">
                <a:solidFill>
                  <a:schemeClr val="tx1"/>
                </a:solidFill>
                <a:latin typeface="Times New Roman Mon" pitchFamily="18" charset="0"/>
              </a:rPr>
              <a:t> </a:t>
            </a:r>
            <a:r>
              <a:rPr lang="en-US" b="0" dirty="0" err="1" smtClean="0">
                <a:solidFill>
                  <a:schemeClr val="tx1"/>
                </a:solidFill>
                <a:latin typeface="Times New Roman Mon" pitchFamily="18" charset="0"/>
              </a:rPr>
              <a:t>çýýëëýãèéí</a:t>
            </a:r>
            <a:r>
              <a:rPr lang="en-US" b="0" dirty="0" smtClean="0">
                <a:solidFill>
                  <a:schemeClr val="tx1"/>
                </a:solidFill>
                <a:latin typeface="Times New Roman Mon" pitchFamily="18" charset="0"/>
              </a:rPr>
              <a:t> ¿</a:t>
            </a:r>
            <a:r>
              <a:rPr lang="en-US" b="0" dirty="0" err="1" smtClean="0">
                <a:solidFill>
                  <a:schemeClr val="tx1"/>
                </a:solidFill>
                <a:latin typeface="Times New Roman Mon" pitchFamily="18" charset="0"/>
              </a:rPr>
              <a:t>éë</a:t>
            </a:r>
            <a:r>
              <a:rPr lang="en-US" b="0" dirty="0" smtClean="0">
                <a:solidFill>
                  <a:schemeClr val="tx1"/>
                </a:solidFill>
                <a:latin typeface="Times New Roman Mon" pitchFamily="18" charset="0"/>
              </a:rPr>
              <a:t> </a:t>
            </a:r>
            <a:r>
              <a:rPr lang="en-US" b="0" dirty="0" err="1" smtClean="0">
                <a:solidFill>
                  <a:schemeClr val="tx1"/>
                </a:solidFill>
                <a:latin typeface="Times New Roman Mon" pitchFamily="18" charset="0"/>
              </a:rPr>
              <a:t>àæèëëàãàà</a:t>
            </a:r>
            <a:r>
              <a:rPr lang="en-US" b="0" dirty="0" smtClean="0">
                <a:solidFill>
                  <a:schemeClr val="tx1"/>
                </a:solidFill>
                <a:latin typeface="Times New Roman Mon" pitchFamily="18" charset="0"/>
              </a:rPr>
              <a:t> </a:t>
            </a:r>
            <a:r>
              <a:rPr lang="en-US" b="0" dirty="0" err="1" smtClean="0">
                <a:solidFill>
                  <a:schemeClr val="tx1"/>
                </a:solidFill>
                <a:latin typeface="Times New Roman Mon" pitchFamily="18" charset="0"/>
              </a:rPr>
              <a:t>áàé</a:t>
            </a:r>
            <a:r>
              <a:rPr lang="mn-MN" b="0" dirty="0" smtClean="0">
                <a:solidFill>
                  <a:schemeClr val="tx1"/>
                </a:solidFill>
                <a:latin typeface="Times New Roman Mon" pitchFamily="18" charset="0"/>
              </a:rPr>
              <a:t>д</a:t>
            </a:r>
            <a:r>
              <a:rPr lang="en-US" b="0" dirty="0" err="1" smtClean="0">
                <a:solidFill>
                  <a:schemeClr val="tx1"/>
                </a:solidFill>
                <a:latin typeface="Times New Roman Mon" pitchFamily="18" charset="0"/>
              </a:rPr>
              <a:t>àã</a:t>
            </a:r>
            <a:r>
              <a:rPr lang="en-US" b="0" dirty="0" smtClean="0">
                <a:solidFill>
                  <a:schemeClr val="tx1"/>
                </a:solidFill>
                <a:latin typeface="Times New Roman Mon" pitchFamily="18" charset="0"/>
              </a:rPr>
              <a:t>. </a:t>
            </a:r>
            <a:r>
              <a:rPr lang="en-US" b="0" dirty="0" err="1" smtClean="0">
                <a:solidFill>
                  <a:schemeClr val="tx1"/>
                </a:solidFill>
                <a:latin typeface="Times New Roman Mon" pitchFamily="18" charset="0"/>
              </a:rPr>
              <a:t>Áàíêíû</a:t>
            </a:r>
            <a:r>
              <a:rPr lang="en-US" b="0" dirty="0" smtClean="0">
                <a:solidFill>
                  <a:schemeClr val="tx1"/>
                </a:solidFill>
                <a:latin typeface="Times New Roman Mon" pitchFamily="18" charset="0"/>
              </a:rPr>
              <a:t> </a:t>
            </a:r>
            <a:r>
              <a:rPr lang="en-US" b="0" dirty="0" err="1" smtClean="0">
                <a:solidFill>
                  <a:schemeClr val="tx1"/>
                </a:solidFill>
                <a:latin typeface="Times New Roman Mon" pitchFamily="18" charset="0"/>
              </a:rPr>
              <a:t>çýýë</a:t>
            </a:r>
            <a:r>
              <a:rPr lang="en-US" b="0" dirty="0" smtClean="0">
                <a:solidFill>
                  <a:schemeClr val="tx1"/>
                </a:solidFill>
                <a:latin typeface="Times New Roman Mon" pitchFamily="18" charset="0"/>
              </a:rPr>
              <a:t> </a:t>
            </a:r>
            <a:r>
              <a:rPr lang="en-US" b="0" dirty="0" err="1" smtClean="0">
                <a:solidFill>
                  <a:schemeClr val="tx1"/>
                </a:solidFill>
                <a:latin typeface="Times New Roman Mon" pitchFamily="18" charset="0"/>
              </a:rPr>
              <a:t>íü</a:t>
            </a:r>
            <a:r>
              <a:rPr lang="en-US" b="0" dirty="0" smtClean="0">
                <a:solidFill>
                  <a:schemeClr val="tx1"/>
                </a:solidFill>
                <a:latin typeface="Times New Roman Mon" pitchFamily="18" charset="0"/>
              </a:rPr>
              <a:t> </a:t>
            </a:r>
            <a:r>
              <a:rPr lang="en-US" b="0" dirty="0" err="1" smtClean="0">
                <a:solidFill>
                  <a:schemeClr val="tx1"/>
                </a:solidFill>
                <a:latin typeface="Times New Roman Mon" pitchFamily="18" charset="0"/>
              </a:rPr>
              <a:t>çýýë</a:t>
            </a:r>
            <a:r>
              <a:rPr lang="en-US" b="0" dirty="0" smtClean="0">
                <a:solidFill>
                  <a:schemeClr val="tx1"/>
                </a:solidFill>
                <a:latin typeface="Times New Roman Mon" pitchFamily="18" charset="0"/>
              </a:rPr>
              <a:t> </a:t>
            </a:r>
            <a:r>
              <a:rPr lang="en-US" b="0" dirty="0" err="1" smtClean="0">
                <a:solidFill>
                  <a:schemeClr val="tx1"/>
                </a:solidFill>
                <a:latin typeface="Times New Roman Mon" pitchFamily="18" charset="0"/>
              </a:rPr>
              <a:t>øààðäëàãàòàé</a:t>
            </a:r>
            <a:r>
              <a:rPr lang="en-US" b="0" dirty="0" smtClean="0">
                <a:solidFill>
                  <a:schemeClr val="tx1"/>
                </a:solidFill>
                <a:latin typeface="Times New Roman Mon" pitchFamily="18" charset="0"/>
              </a:rPr>
              <a:t> </a:t>
            </a:r>
            <a:r>
              <a:rPr lang="en-US" b="0" dirty="0" err="1" smtClean="0">
                <a:solidFill>
                  <a:schemeClr val="tx1"/>
                </a:solidFill>
                <a:latin typeface="Times New Roman Mon" pitchFamily="18" charset="0"/>
              </a:rPr>
              <a:t>áàéãàà</a:t>
            </a:r>
            <a:r>
              <a:rPr lang="en-US" b="0" dirty="0" smtClean="0">
                <a:solidFill>
                  <a:schemeClr val="tx1"/>
                </a:solidFill>
                <a:latin typeface="Times New Roman Mon" pitchFamily="18" charset="0"/>
              </a:rPr>
              <a:t>, </a:t>
            </a:r>
            <a:r>
              <a:rPr lang="en-US" b="0" dirty="0" err="1" smtClean="0">
                <a:solidFill>
                  <a:schemeClr val="tx1"/>
                </a:solidFill>
                <a:latin typeface="Times New Roman Mon" pitchFamily="18" charset="0"/>
              </a:rPr>
              <a:t>èðãýí</a:t>
            </a:r>
            <a:r>
              <a:rPr lang="en-US" b="0" dirty="0" smtClean="0">
                <a:solidFill>
                  <a:schemeClr val="tx1"/>
                </a:solidFill>
                <a:latin typeface="Times New Roman Mon" pitchFamily="18" charset="0"/>
              </a:rPr>
              <a:t>, </a:t>
            </a:r>
            <a:r>
              <a:rPr lang="en-US" b="0" dirty="0" err="1" smtClean="0">
                <a:solidFill>
                  <a:schemeClr val="tx1"/>
                </a:solidFill>
                <a:latin typeface="Times New Roman Mon" pitchFamily="18" charset="0"/>
              </a:rPr>
              <a:t>àæ</a:t>
            </a:r>
            <a:r>
              <a:rPr lang="en-US" b="0" dirty="0" smtClean="0">
                <a:solidFill>
                  <a:schemeClr val="tx1"/>
                </a:solidFill>
                <a:latin typeface="Times New Roman Mon" pitchFamily="18" charset="0"/>
              </a:rPr>
              <a:t> </a:t>
            </a:r>
            <a:r>
              <a:rPr lang="en-US" b="0" dirty="0" err="1" smtClean="0">
                <a:solidFill>
                  <a:schemeClr val="tx1"/>
                </a:solidFill>
                <a:latin typeface="Times New Roman Mon" pitchFamily="18" charset="0"/>
              </a:rPr>
              <a:t>àõóé</a:t>
            </a:r>
            <a:r>
              <a:rPr lang="en-US" b="0" dirty="0" smtClean="0">
                <a:solidFill>
                  <a:schemeClr val="tx1"/>
                </a:solidFill>
                <a:latin typeface="Times New Roman Mon" pitchFamily="18" charset="0"/>
              </a:rPr>
              <a:t> </a:t>
            </a:r>
            <a:r>
              <a:rPr lang="en-US" b="0" dirty="0" err="1" smtClean="0">
                <a:solidFill>
                  <a:schemeClr val="tx1"/>
                </a:solidFill>
                <a:latin typeface="Times New Roman Mon" pitchFamily="18" charset="0"/>
              </a:rPr>
              <a:t>íýãæ</a:t>
            </a:r>
            <a:r>
              <a:rPr lang="en-US" b="0" dirty="0" smtClean="0">
                <a:solidFill>
                  <a:schemeClr val="tx1"/>
                </a:solidFill>
                <a:latin typeface="Times New Roman Mon" pitchFamily="18" charset="0"/>
              </a:rPr>
              <a:t> </a:t>
            </a:r>
            <a:r>
              <a:rPr lang="en-US" b="0" dirty="0" err="1" smtClean="0">
                <a:solidFill>
                  <a:schemeClr val="tx1"/>
                </a:solidFill>
                <a:latin typeface="Times New Roman Mon" pitchFamily="18" charset="0"/>
              </a:rPr>
              <a:t>áàéãóóëëàãóóäûí</a:t>
            </a:r>
            <a:r>
              <a:rPr lang="en-US" b="0" dirty="0" smtClean="0">
                <a:solidFill>
                  <a:schemeClr val="tx1"/>
                </a:solidFill>
                <a:latin typeface="Times New Roman Mon" pitchFamily="18" charset="0"/>
              </a:rPr>
              <a:t> </a:t>
            </a:r>
            <a:r>
              <a:rPr lang="en-US" b="0" dirty="0" err="1" smtClean="0">
                <a:solidFill>
                  <a:schemeClr val="tx1"/>
                </a:solidFill>
                <a:latin typeface="Times New Roman Mon" pitchFamily="18" charset="0"/>
              </a:rPr>
              <a:t>ýðãýëòèéí</a:t>
            </a:r>
            <a:r>
              <a:rPr lang="en-US" b="0" dirty="0" smtClean="0">
                <a:solidFill>
                  <a:schemeClr val="tx1"/>
                </a:solidFill>
                <a:latin typeface="Times New Roman Mon" pitchFamily="18" charset="0"/>
              </a:rPr>
              <a:t> </a:t>
            </a:r>
            <a:r>
              <a:rPr lang="en-US" b="0" dirty="0" err="1" smtClean="0">
                <a:solidFill>
                  <a:schemeClr val="tx1"/>
                </a:solidFill>
                <a:latin typeface="Times New Roman Mon" pitchFamily="18" charset="0"/>
              </a:rPr>
              <a:t>õºðºíã</a:t>
            </a:r>
            <a:r>
              <a:rPr lang="en-US" b="0" dirty="0" smtClean="0">
                <a:solidFill>
                  <a:schemeClr val="tx1"/>
                </a:solidFill>
                <a:latin typeface="Times New Roman Mon" pitchFamily="18" charset="0"/>
              </a:rPr>
              <a:t>º </a:t>
            </a:r>
            <a:r>
              <a:rPr lang="en-US" b="0" dirty="0" err="1" smtClean="0">
                <a:solidFill>
                  <a:schemeClr val="tx1"/>
                </a:solidFill>
                <a:latin typeface="Times New Roman Mon" pitchFamily="18" charset="0"/>
              </a:rPr>
              <a:t>áîëîí</a:t>
            </a:r>
            <a:r>
              <a:rPr lang="en-US" b="0" dirty="0" smtClean="0">
                <a:solidFill>
                  <a:schemeClr val="tx1"/>
                </a:solidFill>
                <a:latin typeface="Times New Roman Mon" pitchFamily="18" charset="0"/>
              </a:rPr>
              <a:t> ¿</a:t>
            </a:r>
            <a:r>
              <a:rPr lang="en-US" b="0" dirty="0" err="1" smtClean="0">
                <a:solidFill>
                  <a:schemeClr val="tx1"/>
                </a:solidFill>
                <a:latin typeface="Times New Roman Mon" pitchFamily="18" charset="0"/>
              </a:rPr>
              <a:t>íäñýí</a:t>
            </a:r>
            <a:r>
              <a:rPr lang="en-US" b="0" dirty="0" smtClean="0">
                <a:solidFill>
                  <a:schemeClr val="tx1"/>
                </a:solidFill>
                <a:latin typeface="Times New Roman Mon" pitchFamily="18" charset="0"/>
              </a:rPr>
              <a:t> </a:t>
            </a:r>
            <a:r>
              <a:rPr lang="en-US" b="0" dirty="0" err="1" smtClean="0">
                <a:solidFill>
                  <a:schemeClr val="tx1"/>
                </a:solidFill>
                <a:latin typeface="Times New Roman Mon" pitchFamily="18" charset="0"/>
              </a:rPr>
              <a:t>õºðºíã</a:t>
            </a:r>
            <a:r>
              <a:rPr lang="en-US" b="0" dirty="0" smtClean="0">
                <a:solidFill>
                  <a:schemeClr val="tx1"/>
                </a:solidFill>
                <a:latin typeface="Times New Roman Mon" pitchFamily="18" charset="0"/>
              </a:rPr>
              <a:t>º, </a:t>
            </a:r>
            <a:r>
              <a:rPr lang="en-US" b="0" dirty="0" err="1" smtClean="0">
                <a:solidFill>
                  <a:schemeClr val="tx1"/>
                </a:solidFill>
                <a:latin typeface="Times New Roman Mon" pitchFamily="18" charset="0"/>
              </a:rPr>
              <a:t>àõóéí</a:t>
            </a:r>
            <a:r>
              <a:rPr lang="en-US" b="0" dirty="0" smtClean="0">
                <a:solidFill>
                  <a:schemeClr val="tx1"/>
                </a:solidFill>
                <a:latin typeface="Times New Roman Mon" pitchFamily="18" charset="0"/>
              </a:rPr>
              <a:t> </a:t>
            </a:r>
            <a:r>
              <a:rPr lang="en-US" b="0" dirty="0" err="1" smtClean="0">
                <a:solidFill>
                  <a:schemeClr val="tx1"/>
                </a:solidFill>
                <a:latin typeface="Times New Roman Mon" pitchFamily="18" charset="0"/>
              </a:rPr>
              <a:t>íýìýãäýë</a:t>
            </a:r>
            <a:r>
              <a:rPr lang="en-US" b="0" dirty="0" smtClean="0">
                <a:solidFill>
                  <a:schemeClr val="tx1"/>
                </a:solidFill>
                <a:latin typeface="Times New Roman Mon" pitchFamily="18" charset="0"/>
              </a:rPr>
              <a:t> </a:t>
            </a:r>
            <a:r>
              <a:rPr lang="en-US" b="0" dirty="0" err="1" smtClean="0">
                <a:solidFill>
                  <a:schemeClr val="tx1"/>
                </a:solidFill>
                <a:latin typeface="Times New Roman Mon" pitchFamily="18" charset="0"/>
              </a:rPr>
              <a:t>õýðýãöýýã</a:t>
            </a:r>
            <a:r>
              <a:rPr lang="en-US" b="0" dirty="0" smtClean="0">
                <a:solidFill>
                  <a:schemeClr val="tx1"/>
                </a:solidFill>
                <a:latin typeface="Times New Roman Mon" pitchFamily="18" charset="0"/>
              </a:rPr>
              <a:t> </a:t>
            </a:r>
            <a:r>
              <a:rPr lang="en-US" b="0" dirty="0" err="1" smtClean="0">
                <a:solidFill>
                  <a:schemeClr val="tx1"/>
                </a:solidFill>
                <a:latin typeface="Times New Roman Mon" pitchFamily="18" charset="0"/>
              </a:rPr>
              <a:t>ñàíõ</a:t>
            </a:r>
            <a:r>
              <a:rPr lang="en-US" b="0" dirty="0" smtClean="0">
                <a:solidFill>
                  <a:schemeClr val="tx1"/>
                </a:solidFill>
                <a:latin typeface="Times New Roman Mon" pitchFamily="18" charset="0"/>
              </a:rPr>
              <a:t>¿¿æ¿¿</a:t>
            </a:r>
            <a:r>
              <a:rPr lang="en-US" b="0" dirty="0" err="1" smtClean="0">
                <a:solidFill>
                  <a:schemeClr val="tx1"/>
                </a:solidFill>
                <a:latin typeface="Times New Roman Mon" pitchFamily="18" charset="0"/>
              </a:rPr>
              <a:t>ëýõýä</a:t>
            </a:r>
            <a:r>
              <a:rPr lang="en-US" b="0" dirty="0" smtClean="0">
                <a:solidFill>
                  <a:schemeClr val="tx1"/>
                </a:solidFill>
                <a:latin typeface="Times New Roman Mon" pitchFamily="18" charset="0"/>
              </a:rPr>
              <a:t> </a:t>
            </a:r>
            <a:r>
              <a:rPr lang="en-US" b="0" dirty="0" err="1" smtClean="0">
                <a:solidFill>
                  <a:schemeClr val="tx1"/>
                </a:solidFill>
                <a:latin typeface="Times New Roman Mon" pitchFamily="18" charset="0"/>
              </a:rPr>
              <a:t>çîðèóëàí</a:t>
            </a:r>
            <a:r>
              <a:rPr lang="en-US" b="0" dirty="0" smtClean="0">
                <a:solidFill>
                  <a:schemeClr val="tx1"/>
                </a:solidFill>
                <a:latin typeface="Times New Roman Mon" pitchFamily="18" charset="0"/>
              </a:rPr>
              <a:t> </a:t>
            </a:r>
            <a:r>
              <a:rPr lang="en-US" b="0" dirty="0" err="1" smtClean="0">
                <a:solidFill>
                  <a:schemeClr val="tx1"/>
                </a:solidFill>
                <a:latin typeface="Times New Roman Mon" pitchFamily="18" charset="0"/>
              </a:rPr>
              <a:t>òîäîðõîé</a:t>
            </a:r>
            <a:r>
              <a:rPr lang="en-US" b="0" dirty="0" smtClean="0">
                <a:solidFill>
                  <a:schemeClr val="tx1"/>
                </a:solidFill>
                <a:latin typeface="Times New Roman Mon" pitchFamily="18" charset="0"/>
              </a:rPr>
              <a:t>  </a:t>
            </a:r>
            <a:r>
              <a:rPr lang="en-US" b="0" dirty="0" err="1" smtClean="0">
                <a:solidFill>
                  <a:schemeClr val="tx1"/>
                </a:solidFill>
                <a:latin typeface="Times New Roman Mon" pitchFamily="18" charset="0"/>
              </a:rPr>
              <a:t>çîðèóëàëòòàé</a:t>
            </a:r>
            <a:r>
              <a:rPr lang="en-US" b="0" dirty="0" smtClean="0">
                <a:solidFill>
                  <a:schemeClr val="tx1"/>
                </a:solidFill>
                <a:latin typeface="Times New Roman Mon" pitchFamily="18" charset="0"/>
              </a:rPr>
              <a:t>, </a:t>
            </a:r>
            <a:r>
              <a:rPr lang="en-US" b="0" dirty="0" err="1" smtClean="0">
                <a:solidFill>
                  <a:schemeClr val="tx1"/>
                </a:solidFill>
                <a:latin typeface="Times New Roman Mon" pitchFamily="18" charset="0"/>
              </a:rPr>
              <a:t>ýðãýí</a:t>
            </a:r>
            <a:r>
              <a:rPr lang="en-US" b="0" dirty="0" smtClean="0">
                <a:solidFill>
                  <a:schemeClr val="tx1"/>
                </a:solidFill>
                <a:latin typeface="Times New Roman Mon" pitchFamily="18" charset="0"/>
              </a:rPr>
              <a:t> </a:t>
            </a:r>
            <a:r>
              <a:rPr lang="en-US" b="0" dirty="0" err="1" smtClean="0">
                <a:solidFill>
                  <a:schemeClr val="tx1"/>
                </a:solidFill>
                <a:latin typeface="Times New Roman Mon" pitchFamily="18" charset="0"/>
              </a:rPr>
              <a:t>òºëºãäºõ</a:t>
            </a:r>
            <a:r>
              <a:rPr lang="en-US" b="0" dirty="0" smtClean="0">
                <a:solidFill>
                  <a:schemeClr val="tx1"/>
                </a:solidFill>
                <a:latin typeface="Times New Roman Mon" pitchFamily="18" charset="0"/>
              </a:rPr>
              <a:t> </a:t>
            </a:r>
            <a:r>
              <a:rPr lang="en-US" b="0" dirty="0" err="1" smtClean="0">
                <a:solidFill>
                  <a:schemeClr val="tx1"/>
                </a:solidFill>
                <a:latin typeface="Times New Roman Mon" pitchFamily="18" charset="0"/>
              </a:rPr>
              <a:t>õóãàöàà</a:t>
            </a:r>
            <a:r>
              <a:rPr lang="en-US" b="0" dirty="0" smtClean="0">
                <a:solidFill>
                  <a:schemeClr val="tx1"/>
                </a:solidFill>
                <a:latin typeface="Times New Roman Mon" pitchFamily="18" charset="0"/>
              </a:rPr>
              <a:t> </a:t>
            </a:r>
            <a:r>
              <a:rPr lang="en-US" b="0" dirty="0" err="1" smtClean="0">
                <a:solidFill>
                  <a:schemeClr val="tx1"/>
                </a:solidFill>
                <a:latin typeface="Times New Roman Mon" pitchFamily="18" charset="0"/>
              </a:rPr>
              <a:t>çîõèõ</a:t>
            </a:r>
            <a:r>
              <a:rPr lang="en-US" b="0" dirty="0" smtClean="0">
                <a:solidFill>
                  <a:schemeClr val="tx1"/>
                </a:solidFill>
                <a:latin typeface="Times New Roman Mon" pitchFamily="18" charset="0"/>
              </a:rPr>
              <a:t> </a:t>
            </a:r>
            <a:r>
              <a:rPr lang="en-US" b="0" dirty="0" err="1" smtClean="0">
                <a:solidFill>
                  <a:schemeClr val="tx1"/>
                </a:solidFill>
                <a:latin typeface="Times New Roman Mon" pitchFamily="18" charset="0"/>
              </a:rPr>
              <a:t>õýìæýýíèé</a:t>
            </a:r>
            <a:r>
              <a:rPr lang="en-US" b="0" dirty="0" smtClean="0">
                <a:solidFill>
                  <a:schemeClr val="tx1"/>
                </a:solidFill>
                <a:latin typeface="Times New Roman Mon" pitchFamily="18" charset="0"/>
              </a:rPr>
              <a:t> õ¿¿</a:t>
            </a:r>
            <a:r>
              <a:rPr lang="en-US" b="0" dirty="0" err="1" smtClean="0">
                <a:solidFill>
                  <a:schemeClr val="tx1"/>
                </a:solidFill>
                <a:latin typeface="Times New Roman Mon" pitchFamily="18" charset="0"/>
              </a:rPr>
              <a:t>òýéãýýð</a:t>
            </a:r>
            <a:r>
              <a:rPr lang="en-US" b="0" dirty="0" smtClean="0">
                <a:solidFill>
                  <a:schemeClr val="tx1"/>
                </a:solidFill>
                <a:latin typeface="Times New Roman Mon" pitchFamily="18" charset="0"/>
              </a:rPr>
              <a:t> </a:t>
            </a:r>
            <a:r>
              <a:rPr lang="en-US" b="0" dirty="0" err="1" smtClean="0">
                <a:solidFill>
                  <a:schemeClr val="tx1"/>
                </a:solidFill>
                <a:latin typeface="Times New Roman Mon" pitchFamily="18" charset="0"/>
              </a:rPr>
              <a:t>õºðºíã</a:t>
            </a:r>
            <a:r>
              <a:rPr lang="en-US" b="0" dirty="0" smtClean="0">
                <a:solidFill>
                  <a:schemeClr val="tx1"/>
                </a:solidFill>
                <a:latin typeface="Times New Roman Mon" pitchFamily="18" charset="0"/>
              </a:rPr>
              <a:t>º </a:t>
            </a:r>
            <a:r>
              <a:rPr lang="en-US" b="0" dirty="0" err="1" smtClean="0">
                <a:solidFill>
                  <a:schemeClr val="tx1"/>
                </a:solidFill>
                <a:latin typeface="Times New Roman Mon" pitchFamily="18" charset="0"/>
              </a:rPr>
              <a:t>îëãîõòîé</a:t>
            </a:r>
            <a:r>
              <a:rPr lang="en-US" b="0" dirty="0" smtClean="0">
                <a:solidFill>
                  <a:schemeClr val="tx1"/>
                </a:solidFill>
                <a:latin typeface="Times New Roman Mon" pitchFamily="18" charset="0"/>
              </a:rPr>
              <a:t> </a:t>
            </a:r>
            <a:r>
              <a:rPr lang="en-US" b="0" dirty="0" err="1" smtClean="0">
                <a:solidFill>
                  <a:schemeClr val="tx1"/>
                </a:solidFill>
                <a:latin typeface="Times New Roman Mon" pitchFamily="18" charset="0"/>
              </a:rPr>
              <a:t>õîëáîîòîé</a:t>
            </a:r>
            <a:r>
              <a:rPr lang="en-US" b="0" dirty="0" smtClean="0">
                <a:solidFill>
                  <a:schemeClr val="tx1"/>
                </a:solidFill>
                <a:latin typeface="Times New Roman Mon" pitchFamily="18" charset="0"/>
              </a:rPr>
              <a:t> ¿¿ñ÷ </a:t>
            </a:r>
            <a:r>
              <a:rPr lang="en-US" b="0" dirty="0" err="1" smtClean="0">
                <a:solidFill>
                  <a:schemeClr val="tx1"/>
                </a:solidFill>
                <a:latin typeface="Times New Roman Mon" pitchFamily="18" charset="0"/>
              </a:rPr>
              <a:t>áàéãàà</a:t>
            </a:r>
            <a:r>
              <a:rPr lang="en-US" b="0" dirty="0" smtClean="0">
                <a:solidFill>
                  <a:schemeClr val="tx1"/>
                </a:solidFill>
                <a:latin typeface="Times New Roman Mon" pitchFamily="18" charset="0"/>
              </a:rPr>
              <a:t> </a:t>
            </a:r>
            <a:r>
              <a:rPr lang="en-US" b="0" dirty="0" err="1" smtClean="0">
                <a:solidFill>
                  <a:schemeClr val="tx1"/>
                </a:solidFill>
                <a:latin typeface="Times New Roman Mon" pitchFamily="18" charset="0"/>
              </a:rPr>
              <a:t>õàðèëöàà</a:t>
            </a:r>
            <a:r>
              <a:rPr lang="en-US" b="0" dirty="0" smtClean="0">
                <a:solidFill>
                  <a:schemeClr val="tx1"/>
                </a:solidFill>
                <a:latin typeface="Times New Roman Mon" pitchFamily="18" charset="0"/>
              </a:rPr>
              <a:t> </a:t>
            </a:r>
            <a:r>
              <a:rPr lang="en-US" b="0" dirty="0" err="1" smtClean="0">
                <a:solidFill>
                  <a:schemeClr val="tx1"/>
                </a:solidFill>
                <a:latin typeface="Times New Roman Mon" pitchFamily="18" charset="0"/>
              </a:rPr>
              <a:t>þì</a:t>
            </a:r>
            <a:r>
              <a:rPr lang="en-US" b="0" dirty="0" smtClean="0">
                <a:solidFill>
                  <a:schemeClr val="tx1"/>
                </a:solidFill>
                <a:latin typeface="Times New Roman Mon" pitchFamily="18" charset="0"/>
              </a:rPr>
              <a:t>. </a:t>
            </a:r>
            <a:r>
              <a:rPr lang="mn-MN" b="0" dirty="0" smtClean="0">
                <a:solidFill>
                  <a:schemeClr val="tx1"/>
                </a:solidFill>
                <a:latin typeface="Times New Roman Mon" pitchFamily="18" charset="0"/>
              </a:rPr>
              <a:t>Çýýëèéí ¿íý áóþó çýýëèéí õ¿¿ íü çýýëèéí ýðñäëèéã óäèðäàõàä ãîë õýðýãñýë áîëîõûí çýðýãöýý çýýëèéí áîäëîãûí íýã á¿ðýëäýõ¿¿í õ¿÷èí ç¿éë áîëíî. Çýýëèéí áîäëîãî íü áàíêíû õºãæëèéí ñòðàòåãè çîðèëòûã õýðýãæ¿¿ëýõ  àðãà áîëæ áàéäàã. </a:t>
            </a:r>
            <a:endParaRPr lang="en-US" b="0" dirty="0">
              <a:solidFill>
                <a:schemeClr val="tx1"/>
              </a:solidFill>
              <a:latin typeface="Times New Roman Mo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0"/>
            <a:ext cx="7696200" cy="1371600"/>
          </a:xfrm>
        </p:spPr>
        <p:txBody>
          <a:bodyPr>
            <a:normAutofit/>
          </a:bodyPr>
          <a:lstStyle/>
          <a:p>
            <a:pPr algn="l"/>
            <a:r>
              <a:rPr lang="mn-MN" sz="2700" b="0" dirty="0" smtClean="0">
                <a:solidFill>
                  <a:schemeClr val="tx1"/>
                </a:solidFill>
                <a:latin typeface="Times New Roman Mon" pitchFamily="18" charset="0"/>
              </a:rPr>
              <a:t>Арилжааны банкууд зээлийн дараах бодлогыг агуулсан байдаг. Үүнд: </a:t>
            </a:r>
            <a:r>
              <a:rPr lang="en-US" sz="2400" b="0" dirty="0" smtClean="0">
                <a:solidFill>
                  <a:schemeClr val="tx1"/>
                </a:solidFill>
                <a:latin typeface="Times New Roman Mon" pitchFamily="18" charset="0"/>
              </a:rPr>
              <a:t/>
            </a:r>
            <a:br>
              <a:rPr lang="en-US" sz="2400" b="0" dirty="0" smtClean="0">
                <a:solidFill>
                  <a:schemeClr val="tx1"/>
                </a:solidFill>
                <a:latin typeface="Times New Roman Mon" pitchFamily="18" charset="0"/>
              </a:rPr>
            </a:br>
            <a:endParaRPr lang="en-US" sz="2400" b="0" dirty="0">
              <a:solidFill>
                <a:schemeClr val="tx1"/>
              </a:solidFill>
              <a:latin typeface="Times New Roman Mon" pitchFamily="18" charset="0"/>
            </a:endParaRPr>
          </a:p>
        </p:txBody>
      </p:sp>
      <p:sp>
        <p:nvSpPr>
          <p:cNvPr id="3" name="Subtitle 2"/>
          <p:cNvSpPr>
            <a:spLocks noGrp="1"/>
          </p:cNvSpPr>
          <p:nvPr>
            <p:ph type="subTitle" idx="1"/>
          </p:nvPr>
        </p:nvSpPr>
        <p:spPr>
          <a:xfrm>
            <a:off x="838200" y="1295400"/>
            <a:ext cx="7924800" cy="5079522"/>
          </a:xfrm>
        </p:spPr>
        <p:txBody>
          <a:bodyPr>
            <a:normAutofit fontScale="62500" lnSpcReduction="20000"/>
          </a:bodyPr>
          <a:lstStyle/>
          <a:p>
            <a:pPr algn="just">
              <a:lnSpc>
                <a:spcPct val="120000"/>
              </a:lnSpc>
            </a:pPr>
            <a:r>
              <a:rPr lang="mn-MN" b="0" dirty="0" smtClean="0">
                <a:solidFill>
                  <a:schemeClr val="tx1"/>
                </a:solidFill>
                <a:latin typeface="Times New Roman Mon" pitchFamily="18" charset="0"/>
              </a:rPr>
              <a:t>1</a:t>
            </a:r>
            <a:r>
              <a:rPr lang="mn-MN" sz="3200" b="0" dirty="0" smtClean="0">
                <a:solidFill>
                  <a:schemeClr val="tx1"/>
                </a:solidFill>
                <a:latin typeface="Times New Roman Mon" pitchFamily="18" charset="0"/>
              </a:rPr>
              <a:t>. Ïàññèâûí óäèðäëàãà –Çýýëèéí õºðºíãèéí ýõ ¿¿ñâýð  á¿ðä¿¿ëýõ áîäëîãî</a:t>
            </a:r>
            <a:endParaRPr lang="en-US" sz="3200" b="0" dirty="0" smtClean="0">
              <a:solidFill>
                <a:schemeClr val="tx1"/>
              </a:solidFill>
              <a:latin typeface="Times New Roman Mon" pitchFamily="18" charset="0"/>
            </a:endParaRPr>
          </a:p>
          <a:p>
            <a:pPr algn="just">
              <a:lnSpc>
                <a:spcPct val="120000"/>
              </a:lnSpc>
            </a:pPr>
            <a:r>
              <a:rPr lang="mn-MN" sz="3200" b="0" dirty="0" smtClean="0">
                <a:solidFill>
                  <a:schemeClr val="tx1"/>
                </a:solidFill>
                <a:latin typeface="Times New Roman Mon" pitchFamily="18" charset="0"/>
              </a:rPr>
              <a:t>2. Àêòèâûí óäèðäëàãà- Çýýëèéí áàãö, íýã çýýëäýã÷èä îëãîõ çýýëèéí õýìæýý,  õóãàöàà , õ¿¿</a:t>
            </a:r>
            <a:endParaRPr lang="en-US" sz="3200" b="0" dirty="0" smtClean="0">
              <a:solidFill>
                <a:schemeClr val="tx1"/>
              </a:solidFill>
              <a:latin typeface="Times New Roman Mon" pitchFamily="18" charset="0"/>
            </a:endParaRPr>
          </a:p>
          <a:p>
            <a:pPr algn="just">
              <a:lnSpc>
                <a:spcPct val="120000"/>
              </a:lnSpc>
            </a:pPr>
            <a:r>
              <a:rPr lang="mn-MN" sz="3200" b="0" dirty="0" smtClean="0">
                <a:solidFill>
                  <a:schemeClr val="tx1"/>
                </a:solidFill>
                <a:latin typeface="Times New Roman Mon" pitchFamily="18" charset="0"/>
              </a:rPr>
              <a:t>3. Çýýë îëãîõ æóðàì- Çýýë õºòëºõ òåõíèê, çýýë îëãîõîä áàðèìòëàõ </a:t>
            </a:r>
            <a:endParaRPr lang="en-US" sz="3200" b="0" dirty="0" smtClean="0">
              <a:solidFill>
                <a:schemeClr val="tx1"/>
              </a:solidFill>
              <a:latin typeface="Times New Roman Mon" pitchFamily="18" charset="0"/>
            </a:endParaRPr>
          </a:p>
          <a:p>
            <a:pPr algn="just">
              <a:lnSpc>
                <a:spcPct val="120000"/>
              </a:lnSpc>
            </a:pPr>
            <a:r>
              <a:rPr lang="mn-MN" sz="3200" b="0" dirty="0" smtClean="0">
                <a:solidFill>
                  <a:schemeClr val="tx1"/>
                </a:solidFill>
                <a:latin typeface="Times New Roman Mon" pitchFamily="18" charset="0"/>
              </a:rPr>
              <a:t>íàðèéâ÷èëñàí æóðìóóä, çýýëèéí ýðõ, ºãºãäëèéí ìàÿãò , çýýëèéí õÿíàëò , çýýë òºëºõ¿¿ëýõ  àðãûí óäèðäàìæóóä ãýõ ìýò.</a:t>
            </a:r>
          </a:p>
          <a:p>
            <a:pPr algn="just">
              <a:lnSpc>
                <a:spcPct val="120000"/>
              </a:lnSpc>
            </a:pPr>
            <a:r>
              <a:rPr lang="mn-MN" sz="3200" b="0" dirty="0" smtClean="0">
                <a:solidFill>
                  <a:schemeClr val="tx1"/>
                </a:solidFill>
                <a:latin typeface="Times New Roman Mon" pitchFamily="18" charset="0"/>
              </a:rPr>
              <a:t>Банкууд өөрийн нийт активын 60-70%-ийг зээл хэлбэрийн активт байршуулдаг ба зээлийн хүү нь эзэмшиж буй активуудаас өндөр орлогын чадамжтай активт тооцогддог. </a:t>
            </a:r>
            <a:endParaRPr lang="en-US" sz="3200" b="0" dirty="0" smtClean="0">
              <a:solidFill>
                <a:schemeClr val="tx1"/>
              </a:solidFill>
              <a:latin typeface="Times New Roman Mon" pitchFamily="18" charset="0"/>
            </a:endParaRPr>
          </a:p>
          <a:p>
            <a:pPr algn="just">
              <a:lnSpc>
                <a:spcPct val="170000"/>
              </a:lnSpc>
            </a:pPr>
            <a:r>
              <a:rPr lang="mn-MN" b="0" dirty="0" smtClean="0">
                <a:solidFill>
                  <a:schemeClr val="tx1"/>
                </a:solidFill>
                <a:latin typeface="Times New Roman Mon" pitchFamily="18" charset="0"/>
              </a:rPr>
              <a:t> </a:t>
            </a:r>
            <a:endParaRPr lang="en-US" b="0" dirty="0">
              <a:solidFill>
                <a:schemeClr val="tx1"/>
              </a:solidFill>
              <a:latin typeface="Times New Roman Mo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0"/>
            <a:ext cx="8077200" cy="1295400"/>
          </a:xfrm>
        </p:spPr>
        <p:txBody>
          <a:bodyPr>
            <a:normAutofit/>
          </a:bodyPr>
          <a:lstStyle/>
          <a:p>
            <a:pPr algn="l">
              <a:lnSpc>
                <a:spcPct val="150000"/>
              </a:lnSpc>
            </a:pPr>
            <a:r>
              <a:rPr lang="mn-MN" sz="2800" b="0" dirty="0" smtClean="0">
                <a:solidFill>
                  <a:schemeClr val="tx1"/>
                </a:solidFill>
                <a:latin typeface="Times New Roman Mon" pitchFamily="18" charset="0"/>
              </a:rPr>
              <a:t>Зээл дараах зарчимтай</a:t>
            </a:r>
            <a:r>
              <a:rPr lang="mn-MN" sz="2200" b="0" dirty="0" smtClean="0">
                <a:solidFill>
                  <a:schemeClr val="tx1"/>
                </a:solidFill>
                <a:latin typeface="Times New Roman Mon" pitchFamily="18" charset="0"/>
              </a:rPr>
              <a:t>:  </a:t>
            </a:r>
            <a:r>
              <a:rPr lang="en-US" sz="1800" dirty="0" smtClean="0"/>
              <a:t/>
            </a:r>
            <a:br>
              <a:rPr lang="en-US" sz="1800" dirty="0" smtClean="0"/>
            </a:br>
            <a:endParaRPr lang="en-US" sz="1800" dirty="0"/>
          </a:p>
        </p:txBody>
      </p:sp>
      <p:sp>
        <p:nvSpPr>
          <p:cNvPr id="3" name="Subtitle 2"/>
          <p:cNvSpPr>
            <a:spLocks noGrp="1"/>
          </p:cNvSpPr>
          <p:nvPr>
            <p:ph type="subTitle" idx="1"/>
          </p:nvPr>
        </p:nvSpPr>
        <p:spPr>
          <a:xfrm>
            <a:off x="762000" y="990600"/>
            <a:ext cx="7696200" cy="5384322"/>
          </a:xfrm>
        </p:spPr>
        <p:txBody>
          <a:bodyPr/>
          <a:lstStyle/>
          <a:p>
            <a:pPr lvl="0" algn="l">
              <a:lnSpc>
                <a:spcPct val="150000"/>
              </a:lnSpc>
            </a:pPr>
            <a:r>
              <a:rPr lang="mn-MN" sz="2000" b="0" dirty="0" smtClean="0">
                <a:solidFill>
                  <a:schemeClr val="tx1"/>
                </a:solidFill>
                <a:latin typeface="Times New Roman Mon" pitchFamily="18" charset="0"/>
              </a:rPr>
              <a:t>        1. Зориулалттай байх</a:t>
            </a:r>
            <a:endParaRPr lang="en-US" sz="2000" b="0" dirty="0" smtClean="0">
              <a:solidFill>
                <a:schemeClr val="tx1"/>
              </a:solidFill>
              <a:latin typeface="Times New Roman Mon" pitchFamily="18" charset="0"/>
            </a:endParaRPr>
          </a:p>
          <a:p>
            <a:pPr lvl="0" algn="l">
              <a:lnSpc>
                <a:spcPct val="150000"/>
              </a:lnSpc>
            </a:pPr>
            <a:r>
              <a:rPr lang="mn-MN" sz="2000" b="0" dirty="0" smtClean="0">
                <a:solidFill>
                  <a:schemeClr val="tx1"/>
                </a:solidFill>
                <a:latin typeface="Times New Roman Mon" pitchFamily="18" charset="0"/>
              </a:rPr>
              <a:t>        2. Тодорхой хугацаанд буцаан төлөгддөг байх</a:t>
            </a:r>
            <a:endParaRPr lang="en-US" sz="2000" b="0" dirty="0" smtClean="0">
              <a:solidFill>
                <a:schemeClr val="tx1"/>
              </a:solidFill>
              <a:latin typeface="Times New Roman Mon" pitchFamily="18" charset="0"/>
            </a:endParaRPr>
          </a:p>
          <a:p>
            <a:pPr lvl="0" algn="l">
              <a:lnSpc>
                <a:spcPct val="150000"/>
              </a:lnSpc>
            </a:pPr>
            <a:r>
              <a:rPr lang="mn-MN" sz="2000" b="0" dirty="0" smtClean="0">
                <a:solidFill>
                  <a:schemeClr val="tx1"/>
                </a:solidFill>
                <a:latin typeface="Times New Roman Mon" pitchFamily="18" charset="0"/>
              </a:rPr>
              <a:t>        3. Хүүтэй байх</a:t>
            </a:r>
            <a:endParaRPr lang="en-US" sz="2000" b="0" dirty="0" smtClean="0">
              <a:solidFill>
                <a:schemeClr val="tx1"/>
              </a:solidFill>
              <a:latin typeface="Times New Roman Mon" pitchFamily="18" charset="0"/>
            </a:endParaRPr>
          </a:p>
          <a:p>
            <a:pPr lvl="0" algn="l">
              <a:lnSpc>
                <a:spcPct val="150000"/>
              </a:lnSpc>
            </a:pPr>
            <a:r>
              <a:rPr lang="mn-MN" sz="2000" b="0" dirty="0" smtClean="0">
                <a:solidFill>
                  <a:schemeClr val="tx1"/>
                </a:solidFill>
                <a:latin typeface="Times New Roman Mon" pitchFamily="18" charset="0"/>
              </a:rPr>
              <a:t>        4. Хамгаалагдсан байх гэсэн зарчимтай. </a:t>
            </a:r>
            <a:endParaRPr lang="en-US" sz="2000" b="0" dirty="0" smtClean="0">
              <a:solidFill>
                <a:schemeClr val="tx1"/>
              </a:solidFill>
              <a:latin typeface="Times New Roman Mon" pitchFamily="18" charset="0"/>
            </a:endParaRPr>
          </a:p>
          <a:p>
            <a:pPr algn="l">
              <a:lnSpc>
                <a:spcPct val="150000"/>
              </a:lnSpc>
            </a:pPr>
            <a:r>
              <a:rPr lang="mn-MN" sz="2800" dirty="0" smtClean="0">
                <a:solidFill>
                  <a:schemeClr val="tx1"/>
                </a:solidFill>
                <a:latin typeface="Times New Roman Mon" pitchFamily="18" charset="0"/>
              </a:rPr>
              <a:t>Зээлийг ашиглах хугацаагаар нь:</a:t>
            </a:r>
            <a:endParaRPr lang="en-US" sz="2800" dirty="0" smtClean="0">
              <a:solidFill>
                <a:schemeClr val="tx1"/>
              </a:solidFill>
              <a:latin typeface="Times New Roman Mon" pitchFamily="18" charset="0"/>
            </a:endParaRPr>
          </a:p>
          <a:p>
            <a:pPr lvl="0" algn="l">
              <a:lnSpc>
                <a:spcPct val="150000"/>
              </a:lnSpc>
            </a:pPr>
            <a:r>
              <a:rPr lang="mn-MN" sz="2000" dirty="0" smtClean="0">
                <a:solidFill>
                  <a:schemeClr val="tx1"/>
                </a:solidFill>
                <a:latin typeface="Times New Roman Mon" pitchFamily="18" charset="0"/>
              </a:rPr>
              <a:t>       - Хугацаатай </a:t>
            </a:r>
            <a:endParaRPr lang="en-US" sz="2000" dirty="0" smtClean="0">
              <a:solidFill>
                <a:schemeClr val="tx1"/>
              </a:solidFill>
              <a:latin typeface="Times New Roman Mon" pitchFamily="18" charset="0"/>
            </a:endParaRPr>
          </a:p>
          <a:p>
            <a:pPr lvl="0" algn="l">
              <a:lnSpc>
                <a:spcPct val="150000"/>
              </a:lnSpc>
            </a:pPr>
            <a:r>
              <a:rPr lang="mn-MN" sz="2000" dirty="0" smtClean="0">
                <a:solidFill>
                  <a:schemeClr val="tx1"/>
                </a:solidFill>
                <a:latin typeface="Times New Roman Mon" pitchFamily="18" charset="0"/>
              </a:rPr>
              <a:t>       - Тодорхой хугацаа заагаагүй  гэж ангилна. </a:t>
            </a:r>
            <a:endParaRPr lang="en-US" sz="2000" dirty="0" smtClean="0">
              <a:solidFill>
                <a:schemeClr val="tx1"/>
              </a:solidFill>
              <a:latin typeface="Times New Roman Mon" pitchFamily="18" charset="0"/>
            </a:endParaRPr>
          </a:p>
          <a:p>
            <a:pPr algn="l"/>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381001"/>
            <a:ext cx="8534400" cy="1447799"/>
          </a:xfrm>
        </p:spPr>
        <p:txBody>
          <a:bodyPr>
            <a:normAutofit/>
          </a:bodyPr>
          <a:lstStyle/>
          <a:p>
            <a:pPr algn="l"/>
            <a:r>
              <a:rPr lang="mn-MN" sz="2800" dirty="0" smtClean="0">
                <a:solidFill>
                  <a:schemeClr val="tx1"/>
                </a:solidFill>
                <a:latin typeface="Times New Roman Mon" pitchFamily="18" charset="0"/>
              </a:rPr>
              <a:t>1.2 Банкны хүүгийн бодлого, тооцох аргачлал </a:t>
            </a:r>
            <a:r>
              <a:rPr lang="en-US" dirty="0" smtClean="0"/>
              <a:t/>
            </a:r>
            <a:br>
              <a:rPr lang="en-US" dirty="0" smtClean="0"/>
            </a:br>
            <a:endParaRPr lang="en-US" dirty="0"/>
          </a:p>
        </p:txBody>
      </p:sp>
      <p:sp>
        <p:nvSpPr>
          <p:cNvPr id="3" name="Subtitle 2"/>
          <p:cNvSpPr>
            <a:spLocks noGrp="1"/>
          </p:cNvSpPr>
          <p:nvPr>
            <p:ph type="subTitle" idx="1"/>
          </p:nvPr>
        </p:nvSpPr>
        <p:spPr>
          <a:xfrm>
            <a:off x="685800" y="1295400"/>
            <a:ext cx="7772400" cy="4495800"/>
          </a:xfrm>
        </p:spPr>
        <p:txBody>
          <a:bodyPr>
            <a:normAutofit fontScale="77500" lnSpcReduction="20000"/>
          </a:bodyPr>
          <a:lstStyle/>
          <a:p>
            <a:pPr algn="just">
              <a:lnSpc>
                <a:spcPct val="160000"/>
              </a:lnSpc>
            </a:pPr>
            <a:r>
              <a:rPr lang="mn-MN" dirty="0" smtClean="0">
                <a:solidFill>
                  <a:schemeClr val="tx1"/>
                </a:solidFill>
                <a:latin typeface="Times New Roman Mon" pitchFamily="18" charset="0"/>
              </a:rPr>
              <a:t>Аðèëæààíû áàíê íü õàìãèéí áàãà çàðäëààð õàìãèéí èõ àøèã îëîõ çîðèëãîòîéãîîð ,¿éë àæèëëàãààãàà ÿâóóëæ áàéäàã. Çýýëëýãèéí ¿éë àæèëëàãààíààñ áàíêíû ¿éë àæèëëàãààíû àìæèëò èõýýõýí õàìààðíà.Áàíêíû çýýëèéí áîäëîãî íü çýýë îëãîõäîî ÿìàð òºðëèéí ýõ ¿¿ñâýðýýð, õýíä, õýäèé õóãàöààòàé, ÿìàð íºõöºëòýé çýýë îëãîõûã çîõèöóóëäàã. Çýýëèéí ýðñäýë ºíäºð áàéõ òóñàì çýýëèéí  õ¿¿ ºíäºð áàéíà. Зээлийн хүү нь зээллэгчийн хувьд, зээллүүлэгчийн хувьд өөр өөр агуулгатай байна</a:t>
            </a:r>
            <a:r>
              <a:rPr lang="mn-MN" dirty="0" smtClean="0">
                <a:latin typeface="Times New Roman Mon" pitchFamily="18" charset="0"/>
              </a:rPr>
              <a:t>. </a:t>
            </a:r>
            <a:endParaRPr lang="en-US" dirty="0">
              <a:latin typeface="Times New Roman Mo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686800" cy="1477962"/>
          </a:xfrm>
        </p:spPr>
        <p:txBody>
          <a:bodyPr>
            <a:normAutofit/>
          </a:bodyPr>
          <a:lstStyle/>
          <a:p>
            <a:r>
              <a:rPr lang="mn-MN" sz="2800" dirty="0" smtClean="0">
                <a:solidFill>
                  <a:schemeClr val="tx1"/>
                </a:solidFill>
                <a:latin typeface="Times New Roman Mon" pitchFamily="18" charset="0"/>
              </a:rPr>
              <a:t>Зээлийн хүү үндсэн хоёр үүрэгтэй. Үүнд:</a:t>
            </a:r>
            <a:r>
              <a:rPr lang="en-US" sz="2800" dirty="0" smtClean="0">
                <a:solidFill>
                  <a:schemeClr val="tx1"/>
                </a:solidFill>
                <a:latin typeface="Times New Roman Mon" pitchFamily="18" charset="0"/>
              </a:rPr>
              <a:t/>
            </a:r>
            <a:br>
              <a:rPr lang="en-US" sz="2800" dirty="0" smtClean="0">
                <a:solidFill>
                  <a:schemeClr val="tx1"/>
                </a:solidFill>
                <a:latin typeface="Times New Roman Mon" pitchFamily="18" charset="0"/>
              </a:rPr>
            </a:br>
            <a:endParaRPr lang="en-US" sz="2800" dirty="0">
              <a:solidFill>
                <a:schemeClr val="tx1"/>
              </a:solidFill>
              <a:latin typeface="Times New Roman Mon" pitchFamily="18" charset="0"/>
            </a:endParaRPr>
          </a:p>
        </p:txBody>
      </p:sp>
      <p:sp>
        <p:nvSpPr>
          <p:cNvPr id="2" name="Content Placeholder 1"/>
          <p:cNvSpPr>
            <a:spLocks noGrp="1"/>
          </p:cNvSpPr>
          <p:nvPr>
            <p:ph idx="1"/>
          </p:nvPr>
        </p:nvSpPr>
        <p:spPr>
          <a:xfrm>
            <a:off x="457200" y="1219200"/>
            <a:ext cx="8229600" cy="4788091"/>
          </a:xfrm>
        </p:spPr>
        <p:txBody>
          <a:bodyPr>
            <a:noAutofit/>
          </a:bodyPr>
          <a:lstStyle/>
          <a:p>
            <a:pPr lvl="0"/>
            <a:r>
              <a:rPr lang="mn-MN" sz="1800" dirty="0" smtClean="0">
                <a:latin typeface="Times New Roman Mon" pitchFamily="18" charset="0"/>
              </a:rPr>
              <a:t>Мөнгөний үнэ</a:t>
            </a:r>
            <a:endParaRPr lang="en-US" sz="1800" dirty="0" smtClean="0">
              <a:latin typeface="Times New Roman Mon" pitchFamily="18" charset="0"/>
            </a:endParaRPr>
          </a:p>
          <a:p>
            <a:pPr lvl="0"/>
            <a:r>
              <a:rPr lang="mn-MN" sz="1800" dirty="0" smtClean="0">
                <a:latin typeface="Times New Roman Mon" pitchFamily="18" charset="0"/>
              </a:rPr>
              <a:t>Банкны орлого</a:t>
            </a:r>
            <a:endParaRPr lang="en-US" sz="1800" dirty="0" smtClean="0">
              <a:latin typeface="Times New Roman Mon" pitchFamily="18" charset="0"/>
            </a:endParaRPr>
          </a:p>
          <a:p>
            <a:pPr algn="just">
              <a:buNone/>
            </a:pPr>
            <a:r>
              <a:rPr lang="mn-MN" sz="1800" dirty="0" smtClean="0">
                <a:latin typeface="Times New Roman Mon" pitchFamily="18" charset="0"/>
              </a:rPr>
              <a:t>Зээлийн хүү нь одоохондоо монголд хоёрдох үүргийг биелүүлж байна.</a:t>
            </a:r>
          </a:p>
          <a:p>
            <a:pPr algn="just">
              <a:buNone/>
            </a:pPr>
            <a:endParaRPr lang="mn-MN" sz="1800" dirty="0" smtClean="0">
              <a:latin typeface="Times New Roman Mon" pitchFamily="18" charset="0"/>
            </a:endParaRPr>
          </a:p>
          <a:p>
            <a:pPr>
              <a:buNone/>
            </a:pPr>
            <a:r>
              <a:rPr lang="mn-MN" sz="1800" dirty="0" smtClean="0">
                <a:latin typeface="Times New Roman Mon" pitchFamily="18" charset="0"/>
              </a:rPr>
              <a:t>Зээлдүүлэгчийн зардлыг:</a:t>
            </a:r>
          </a:p>
          <a:p>
            <a:pPr lvl="0" algn="just">
              <a:lnSpc>
                <a:spcPct val="150000"/>
              </a:lnSpc>
            </a:pPr>
            <a:r>
              <a:rPr lang="mn-MN" sz="1800" dirty="0" smtClean="0">
                <a:latin typeface="Times New Roman Mon" pitchFamily="18" charset="0"/>
              </a:rPr>
              <a:t>Эх үүсвэрийн зардал  /зээлийн хүүд хамгийн их хувийг эзэлдэг зардал/</a:t>
            </a:r>
            <a:endParaRPr lang="en-US" sz="1800" dirty="0" smtClean="0">
              <a:latin typeface="Times New Roman Mon" pitchFamily="18" charset="0"/>
            </a:endParaRPr>
          </a:p>
          <a:p>
            <a:pPr lvl="0" algn="just">
              <a:lnSpc>
                <a:spcPct val="150000"/>
              </a:lnSpc>
            </a:pPr>
            <a:r>
              <a:rPr lang="mn-MN" sz="1800" dirty="0" smtClean="0">
                <a:latin typeface="Times New Roman Mon" pitchFamily="18" charset="0"/>
              </a:rPr>
              <a:t>Банкны зардал</a:t>
            </a:r>
            <a:endParaRPr lang="en-US" sz="1800" dirty="0" smtClean="0">
              <a:latin typeface="Times New Roman Mon" pitchFamily="18" charset="0"/>
            </a:endParaRPr>
          </a:p>
          <a:p>
            <a:pPr lvl="0" algn="just">
              <a:lnSpc>
                <a:spcPct val="150000"/>
              </a:lnSpc>
            </a:pPr>
            <a:r>
              <a:rPr lang="mn-MN" sz="1800" dirty="0" smtClean="0">
                <a:latin typeface="Times New Roman Mon" pitchFamily="18" charset="0"/>
              </a:rPr>
              <a:t>Ажилчдын цалин</a:t>
            </a:r>
            <a:endParaRPr lang="en-US" sz="1800" dirty="0" smtClean="0">
              <a:latin typeface="Times New Roman Mon" pitchFamily="18" charset="0"/>
            </a:endParaRPr>
          </a:p>
          <a:p>
            <a:pPr lvl="0" algn="just">
              <a:lnSpc>
                <a:spcPct val="150000"/>
              </a:lnSpc>
            </a:pPr>
            <a:r>
              <a:rPr lang="mn-MN" sz="1800" dirty="0" smtClean="0">
                <a:latin typeface="Times New Roman Mon" pitchFamily="18" charset="0"/>
              </a:rPr>
              <a:t>Захиргааны зардал /бичиг баримт/</a:t>
            </a:r>
            <a:endParaRPr lang="en-US" sz="1800" dirty="0" smtClean="0">
              <a:latin typeface="Times New Roman Mon" pitchFamily="18" charset="0"/>
            </a:endParaRPr>
          </a:p>
          <a:p>
            <a:pPr lvl="0" algn="just">
              <a:lnSpc>
                <a:spcPct val="150000"/>
              </a:lnSpc>
            </a:pPr>
            <a:r>
              <a:rPr lang="mn-MN" sz="1800" dirty="0" smtClean="0">
                <a:latin typeface="Times New Roman Mon" pitchFamily="18" charset="0"/>
              </a:rPr>
              <a:t>Гэрэл цахилгаан, дулаан зэрэг нэмэгдэл зардал</a:t>
            </a:r>
            <a:endParaRPr lang="en-US" sz="1800" dirty="0" smtClean="0">
              <a:latin typeface="Times New Roman Mon" pitchFamily="18" charset="0"/>
            </a:endParaRPr>
          </a:p>
          <a:p>
            <a:pPr lvl="0" algn="just">
              <a:lnSpc>
                <a:spcPct val="150000"/>
              </a:lnSpc>
            </a:pPr>
            <a:r>
              <a:rPr lang="mn-MN" sz="1800" dirty="0" smtClean="0">
                <a:latin typeface="Times New Roman Mon" pitchFamily="18" charset="0"/>
              </a:rPr>
              <a:t>Хүү авчирдаггүй зардал /заавал байлгах нөөцийн хувь, алдагдлын сан/</a:t>
            </a:r>
            <a:endParaRPr lang="en-US" sz="1800" dirty="0" smtClean="0">
              <a:latin typeface="Times New Roman Mon" pitchFamily="18" charset="0"/>
            </a:endParaRPr>
          </a:p>
          <a:p>
            <a:endParaRPr lang="en-US" sz="1800" dirty="0" smtClean="0"/>
          </a:p>
          <a:p>
            <a:pPr>
              <a:buNone/>
            </a:pPr>
            <a:r>
              <a:rPr lang="en-US" sz="1800" dirty="0" smtClean="0"/>
              <a:t/>
            </a:r>
            <a:br>
              <a:rPr lang="en-US" sz="1800" dirty="0" smtClean="0"/>
            </a:br>
            <a:endParaRPr lang="mn-MN" sz="1800" dirty="0" smtClean="0">
              <a:latin typeface="Times New Roman Mon" pitchFamily="18" charset="0"/>
            </a:endParaRPr>
          </a:p>
          <a:p>
            <a:pPr>
              <a:buNone/>
            </a:pPr>
            <a:endParaRPr lang="en-US" sz="1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609600"/>
            <a:ext cx="8229600" cy="808038"/>
          </a:xfrm>
        </p:spPr>
        <p:txBody>
          <a:bodyPr>
            <a:normAutofit fontScale="90000"/>
          </a:bodyPr>
          <a:lstStyle/>
          <a:p>
            <a:pPr>
              <a:lnSpc>
                <a:spcPct val="150000"/>
              </a:lnSpc>
            </a:pPr>
            <a:r>
              <a:rPr lang="mn-MN" sz="3600" b="0" dirty="0" smtClean="0">
                <a:solidFill>
                  <a:schemeClr val="tx1"/>
                </a:solidFill>
                <a:latin typeface="Times New Roman Mon" pitchFamily="18" charset="0"/>
              </a:rPr>
              <a:t>Зээлийн хүүд дараах зүйлс нөлөөлнө</a:t>
            </a:r>
            <a:r>
              <a:rPr lang="mn-MN" sz="3600" b="0" dirty="0" smtClean="0">
                <a:latin typeface="Times New Roman Mon" pitchFamily="18" charset="0"/>
              </a:rPr>
              <a:t>. </a:t>
            </a:r>
            <a:r>
              <a:rPr lang="en-US" dirty="0" smtClean="0"/>
              <a:t/>
            </a:r>
            <a:br>
              <a:rPr lang="en-US" dirty="0" smtClean="0"/>
            </a:br>
            <a:endParaRPr lang="en-US" dirty="0"/>
          </a:p>
        </p:txBody>
      </p:sp>
      <p:sp>
        <p:nvSpPr>
          <p:cNvPr id="2" name="Content Placeholder 1"/>
          <p:cNvSpPr>
            <a:spLocks noGrp="1"/>
          </p:cNvSpPr>
          <p:nvPr>
            <p:ph idx="1"/>
          </p:nvPr>
        </p:nvSpPr>
        <p:spPr>
          <a:xfrm>
            <a:off x="685800" y="1219200"/>
            <a:ext cx="8001000" cy="5105400"/>
          </a:xfrm>
        </p:spPr>
        <p:txBody>
          <a:bodyPr>
            <a:normAutofit/>
          </a:bodyPr>
          <a:lstStyle/>
          <a:p>
            <a:pPr lvl="0">
              <a:lnSpc>
                <a:spcPct val="120000"/>
              </a:lnSpc>
            </a:pPr>
            <a:r>
              <a:rPr lang="mn-MN" sz="2400" dirty="0" smtClean="0">
                <a:latin typeface="Times New Roman Mon" pitchFamily="18" charset="0"/>
              </a:rPr>
              <a:t>Инфляци</a:t>
            </a:r>
            <a:endParaRPr lang="en-US" sz="2400" dirty="0" smtClean="0">
              <a:latin typeface="Times New Roman Mon" pitchFamily="18" charset="0"/>
            </a:endParaRPr>
          </a:p>
          <a:p>
            <a:pPr lvl="0">
              <a:lnSpc>
                <a:spcPct val="120000"/>
              </a:lnSpc>
            </a:pPr>
            <a:r>
              <a:rPr lang="mn-MN" sz="2400" dirty="0" smtClean="0">
                <a:latin typeface="Times New Roman Mon" pitchFamily="18" charset="0"/>
              </a:rPr>
              <a:t>Бараа, бараа бүтээгдэхүүний үнэ</a:t>
            </a:r>
            <a:endParaRPr lang="en-US" sz="2400" dirty="0" smtClean="0">
              <a:latin typeface="Times New Roman Mon" pitchFamily="18" charset="0"/>
            </a:endParaRPr>
          </a:p>
          <a:p>
            <a:pPr lvl="0">
              <a:lnSpc>
                <a:spcPct val="120000"/>
              </a:lnSpc>
            </a:pPr>
            <a:r>
              <a:rPr lang="mn-MN" sz="2400" dirty="0" smtClean="0">
                <a:latin typeface="Times New Roman Mon" pitchFamily="18" charset="0"/>
              </a:rPr>
              <a:t>Татан төвлөрүүлсэн хөрөнгө</a:t>
            </a:r>
          </a:p>
          <a:p>
            <a:pPr lvl="0">
              <a:lnSpc>
                <a:spcPct val="120000"/>
              </a:lnSpc>
              <a:buNone/>
            </a:pPr>
            <a:r>
              <a:rPr lang="mn-MN" sz="2400" dirty="0" smtClean="0">
                <a:latin typeface="Times New Roman Mon" pitchFamily="18" charset="0"/>
              </a:rPr>
              <a:t>Зээлийн хүүгийн түвшин түүний төрлүүд: </a:t>
            </a:r>
          </a:p>
          <a:p>
            <a:pPr lvl="0">
              <a:lnSpc>
                <a:spcPct val="170000"/>
              </a:lnSpc>
              <a:buNone/>
            </a:pPr>
            <a:r>
              <a:rPr lang="mn-MN" sz="2400" dirty="0" smtClean="0">
                <a:latin typeface="Times New Roman Mon" pitchFamily="18" charset="0"/>
              </a:rPr>
              <a:t>       1. Нэрлэсэн  хүү</a:t>
            </a:r>
            <a:endParaRPr lang="en-US" sz="2400" dirty="0" smtClean="0">
              <a:latin typeface="Times New Roman Mon" pitchFamily="18" charset="0"/>
            </a:endParaRPr>
          </a:p>
          <a:p>
            <a:pPr lvl="0">
              <a:lnSpc>
                <a:spcPct val="170000"/>
              </a:lnSpc>
              <a:buNone/>
            </a:pPr>
            <a:r>
              <a:rPr lang="mn-MN" sz="2400" dirty="0" smtClean="0">
                <a:latin typeface="Times New Roman Mon" pitchFamily="18" charset="0"/>
              </a:rPr>
              <a:t>       </a:t>
            </a:r>
            <a:r>
              <a:rPr lang="en-US" sz="2400" dirty="0" smtClean="0">
                <a:latin typeface="Times New Roman Mon" pitchFamily="18" charset="0"/>
              </a:rPr>
              <a:t>2. </a:t>
            </a:r>
            <a:r>
              <a:rPr lang="mn-MN" sz="2400" dirty="0" smtClean="0">
                <a:latin typeface="Times New Roman Mon" pitchFamily="18" charset="0"/>
              </a:rPr>
              <a:t>Бодит хүү</a:t>
            </a:r>
            <a:endParaRPr lang="en-US" sz="2400" dirty="0" smtClean="0">
              <a:latin typeface="Times New Roman Mon" pitchFamily="18" charset="0"/>
            </a:endParaRPr>
          </a:p>
          <a:p>
            <a:pPr lvl="0">
              <a:lnSpc>
                <a:spcPct val="170000"/>
              </a:lnSpc>
              <a:buNone/>
            </a:pPr>
            <a:r>
              <a:rPr lang="mn-MN" sz="2400" dirty="0" smtClean="0">
                <a:latin typeface="Times New Roman Mon" pitchFamily="18" charset="0"/>
              </a:rPr>
              <a:t>       </a:t>
            </a:r>
            <a:r>
              <a:rPr lang="en-US" sz="2400" dirty="0" smtClean="0">
                <a:latin typeface="Times New Roman Mon" pitchFamily="18" charset="0"/>
              </a:rPr>
              <a:t>3. </a:t>
            </a:r>
            <a:r>
              <a:rPr lang="mn-MN" sz="2400" dirty="0" smtClean="0">
                <a:latin typeface="Times New Roman Mon" pitchFamily="18" charset="0"/>
              </a:rPr>
              <a:t>Үр ашигтай хүү</a:t>
            </a:r>
            <a:endParaRPr lang="en-US" sz="2400" dirty="0" smtClean="0">
              <a:latin typeface="Times New Roman Mon" pitchFamily="18" charset="0"/>
            </a:endParaRPr>
          </a:p>
          <a:p>
            <a:pPr lvl="0">
              <a:lnSpc>
                <a:spcPct val="170000"/>
              </a:lnSpc>
              <a:buNone/>
            </a:pPr>
            <a:r>
              <a:rPr lang="mn-MN" sz="2400" dirty="0" smtClean="0">
                <a:latin typeface="Times New Roman Mon" pitchFamily="18" charset="0"/>
              </a:rPr>
              <a:t>       </a:t>
            </a:r>
            <a:r>
              <a:rPr lang="en-US" sz="2400" dirty="0" smtClean="0">
                <a:latin typeface="Times New Roman Mon" pitchFamily="18" charset="0"/>
              </a:rPr>
              <a:t>4. </a:t>
            </a:r>
            <a:r>
              <a:rPr lang="mn-MN" sz="2400" dirty="0" smtClean="0">
                <a:latin typeface="Times New Roman Mon" pitchFamily="18" charset="0"/>
              </a:rPr>
              <a:t>Боломжит хүү</a:t>
            </a:r>
            <a:endParaRPr lang="en-US" sz="2400" dirty="0" smtClean="0">
              <a:latin typeface="Times New Roman Mon" pitchFamily="18" charset="0"/>
            </a:endParaRPr>
          </a:p>
          <a:p>
            <a:pPr algn="just">
              <a:lnSpc>
                <a:spcPct val="160000"/>
              </a:lnSpc>
              <a:buNone/>
            </a:pPr>
            <a:endParaRPr lang="en-US" sz="2400" dirty="0">
              <a:latin typeface="Times New Roman Mo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143000"/>
            <a:ext cx="8229600" cy="274638"/>
          </a:xfrm>
        </p:spPr>
        <p:txBody>
          <a:bodyPr>
            <a:normAutofit fontScale="90000"/>
          </a:bodyPr>
          <a:lstStyle/>
          <a:p>
            <a:r>
              <a:rPr lang="mn-MN" sz="3600" b="0" dirty="0" smtClean="0">
                <a:solidFill>
                  <a:schemeClr val="tx1"/>
                </a:solidFill>
                <a:latin typeface="Times New Roman Mon" pitchFamily="18" charset="0"/>
              </a:rPr>
              <a:t>Зээлийн үнийг тодорхойлоход дараах хүчин зүйлс нөлөөлнө.үүнд:</a:t>
            </a:r>
            <a:r>
              <a:rPr lang="en-US" dirty="0" smtClean="0"/>
              <a:t/>
            </a:r>
            <a:br>
              <a:rPr lang="en-US" dirty="0" smtClean="0"/>
            </a:br>
            <a:endParaRPr lang="en-US" dirty="0"/>
          </a:p>
        </p:txBody>
      </p:sp>
      <p:sp>
        <p:nvSpPr>
          <p:cNvPr id="2" name="Content Placeholder 1"/>
          <p:cNvSpPr>
            <a:spLocks noGrp="1"/>
          </p:cNvSpPr>
          <p:nvPr>
            <p:ph idx="1"/>
          </p:nvPr>
        </p:nvSpPr>
        <p:spPr/>
        <p:txBody>
          <a:bodyPr>
            <a:normAutofit fontScale="70000" lnSpcReduction="20000"/>
          </a:bodyPr>
          <a:lstStyle/>
          <a:p>
            <a:pPr marL="624078" lvl="0" indent="-514350" algn="just">
              <a:lnSpc>
                <a:spcPct val="160000"/>
              </a:lnSpc>
              <a:buFont typeface="+mj-lt"/>
              <a:buAutoNum type="arabicPeriod"/>
            </a:pPr>
            <a:r>
              <a:rPr lang="mn-MN" dirty="0" smtClean="0">
                <a:latin typeface="Times New Roman Mon" pitchFamily="18" charset="0"/>
              </a:rPr>
              <a:t>Зээлийн эрсдлийн хэмжээ</a:t>
            </a:r>
          </a:p>
          <a:p>
            <a:pPr marL="624078" lvl="0" indent="-514350" algn="just">
              <a:lnSpc>
                <a:spcPct val="160000"/>
              </a:lnSpc>
              <a:buFont typeface="+mj-lt"/>
              <a:buAutoNum type="arabicPeriod"/>
            </a:pPr>
            <a:r>
              <a:rPr lang="mn-MN" dirty="0" smtClean="0">
                <a:latin typeface="Times New Roman Mon" pitchFamily="18" charset="0"/>
              </a:rPr>
              <a:t>Банкны зорилго- банк нь хэрвээ ашгийг үйл     ажиллагааныхаа зорилго болгож тавьж байна уу гэдгээс хамаарна.</a:t>
            </a:r>
          </a:p>
          <a:p>
            <a:pPr marL="624078" lvl="0" indent="-514350" algn="just">
              <a:lnSpc>
                <a:spcPct val="160000"/>
              </a:lnSpc>
              <a:buFont typeface="+mj-lt"/>
              <a:buAutoNum type="arabicPeriod"/>
            </a:pPr>
            <a:r>
              <a:rPr lang="mn-MN" dirty="0" smtClean="0">
                <a:latin typeface="Times New Roman Mon" pitchFamily="18" charset="0"/>
              </a:rPr>
              <a:t>Өрсөлдөөн-банк зээлийн аль төрлөөр бусад банктай өрсөлдөх гэж байна гэдгээс хамаарна.</a:t>
            </a:r>
          </a:p>
          <a:p>
            <a:pPr marL="624078" lvl="0" indent="-514350" algn="just">
              <a:lnSpc>
                <a:spcPct val="160000"/>
              </a:lnSpc>
              <a:buFont typeface="+mj-lt"/>
              <a:buAutoNum type="arabicPeriod"/>
            </a:pPr>
            <a:r>
              <a:rPr lang="mn-MN" dirty="0" smtClean="0">
                <a:latin typeface="Times New Roman Mon" pitchFamily="18" charset="0"/>
              </a:rPr>
              <a:t>Харилцагчийн төрөл-харилцагч хэр найдвартай вэ гэдгээс хамаарна.</a:t>
            </a:r>
          </a:p>
          <a:p>
            <a:pPr marL="624078" lvl="0" indent="-514350" algn="just">
              <a:lnSpc>
                <a:spcPct val="160000"/>
              </a:lnSpc>
              <a:buFont typeface="+mj-lt"/>
              <a:buAutoNum type="arabicPeriod"/>
            </a:pPr>
            <a:r>
              <a:rPr lang="mn-MN" dirty="0" smtClean="0">
                <a:latin typeface="Times New Roman Mon" pitchFamily="18" charset="0"/>
              </a:rPr>
              <a:t>Ашигт ажиллагаа</a:t>
            </a:r>
          </a:p>
          <a:p>
            <a:pPr marL="624078" lvl="0" indent="-514350" algn="just">
              <a:lnSpc>
                <a:spcPct val="160000"/>
              </a:lnSpc>
              <a:buFont typeface="+mj-lt"/>
              <a:buAutoNum type="arabicPeriod"/>
            </a:pPr>
            <a:r>
              <a:rPr lang="en-US" dirty="0" smtClean="0">
                <a:latin typeface="Times New Roman Mon" pitchFamily="18" charset="0"/>
              </a:rPr>
              <a:t> </a:t>
            </a:r>
            <a:r>
              <a:rPr lang="mn-MN" dirty="0" smtClean="0">
                <a:latin typeface="Times New Roman Mon" pitchFamily="18" charset="0"/>
              </a:rPr>
              <a:t>Хөрөнгийн өртөг-зээлийн эх үүсвэрийн өртөг</a:t>
            </a:r>
          </a:p>
          <a:p>
            <a:pPr marL="624078" lvl="0" indent="-514350" algn="just">
              <a:lnSpc>
                <a:spcPct val="160000"/>
              </a:lnSpc>
              <a:buFont typeface="+mj-lt"/>
              <a:buAutoNum type="arabicPeriod"/>
            </a:pPr>
            <a:r>
              <a:rPr lang="mn-MN" dirty="0" smtClean="0">
                <a:latin typeface="Times New Roman Mon" pitchFamily="18" charset="0"/>
              </a:rPr>
              <a:t>Зээллэгийн үнийн уян хатан чанар эдгээр зүйлс нөлөөлнө.</a:t>
            </a:r>
            <a:endParaRPr lang="en-US" dirty="0" smtClean="0">
              <a:latin typeface="Times New Roman Mon" pitchFamily="18" charset="0"/>
            </a:endParaRPr>
          </a:p>
          <a:p>
            <a:pPr marL="624078" indent="-514350">
              <a:buFont typeface="+mj-lt"/>
              <a:buAutoNum type="arabicPeriod"/>
            </a:pP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mn-MN" b="0" dirty="0" smtClean="0">
                <a:solidFill>
                  <a:schemeClr val="tx1"/>
                </a:solidFill>
                <a:latin typeface="Times New Roman Mon" pitchFamily="18" charset="0"/>
              </a:rPr>
              <a:t>Зээлийн хүү бодох:</a:t>
            </a:r>
            <a:r>
              <a:rPr lang="en-US" dirty="0" smtClean="0">
                <a:solidFill>
                  <a:schemeClr val="tx1"/>
                </a:solidFill>
              </a:rPr>
              <a:t/>
            </a:r>
            <a:br>
              <a:rPr lang="en-US" dirty="0" smtClean="0">
                <a:solidFill>
                  <a:schemeClr val="tx1"/>
                </a:solidFill>
              </a:rPr>
            </a:br>
            <a:r>
              <a:rPr lang="en-US" dirty="0" smtClean="0"/>
              <a:t> </a:t>
            </a:r>
            <a:endParaRPr lang="en-US" dirty="0"/>
          </a:p>
        </p:txBody>
      </p:sp>
      <p:sp>
        <p:nvSpPr>
          <p:cNvPr id="2" name="Content Placeholder 1"/>
          <p:cNvSpPr>
            <a:spLocks noGrp="1"/>
          </p:cNvSpPr>
          <p:nvPr>
            <p:ph idx="1"/>
          </p:nvPr>
        </p:nvSpPr>
        <p:spPr>
          <a:xfrm>
            <a:off x="0" y="990600"/>
            <a:ext cx="8915400" cy="5016691"/>
          </a:xfrm>
        </p:spPr>
        <p:txBody>
          <a:bodyPr>
            <a:normAutofit fontScale="85000" lnSpcReduction="10000"/>
          </a:bodyPr>
          <a:lstStyle/>
          <a:p>
            <a:pPr algn="just">
              <a:lnSpc>
                <a:spcPct val="150000"/>
              </a:lnSpc>
              <a:buNone/>
            </a:pPr>
            <a:r>
              <a:rPr lang="mn-MN" dirty="0" smtClean="0">
                <a:latin typeface="Times New Roman Mon" pitchFamily="18" charset="0"/>
              </a:rPr>
              <a:t>   Хүүгийн хэмжээ</a:t>
            </a:r>
            <a:r>
              <a:rPr lang="en-US" dirty="0" smtClean="0">
                <a:latin typeface="Times New Roman Mon" pitchFamily="18" charset="0"/>
              </a:rPr>
              <a:t>=</a:t>
            </a:r>
            <a:r>
              <a:rPr lang="mn-MN" dirty="0" smtClean="0">
                <a:latin typeface="Times New Roman Mon" pitchFamily="18" charset="0"/>
              </a:rPr>
              <a:t>үндсэн дүн*хүүгийн</a:t>
            </a:r>
            <a:r>
              <a:rPr lang="en-US" dirty="0" smtClean="0">
                <a:latin typeface="Times New Roman Mon" pitchFamily="18" charset="0"/>
              </a:rPr>
              <a:t> </a:t>
            </a:r>
            <a:r>
              <a:rPr lang="mn-MN" dirty="0" smtClean="0">
                <a:latin typeface="Times New Roman Mon" pitchFamily="18" charset="0"/>
              </a:rPr>
              <a:t>хувь*хувьцаа</a:t>
            </a:r>
            <a:endParaRPr lang="en-US" dirty="0" smtClean="0">
              <a:latin typeface="Times New Roman Mon" pitchFamily="18" charset="0"/>
            </a:endParaRPr>
          </a:p>
          <a:p>
            <a:pPr algn="ctr">
              <a:lnSpc>
                <a:spcPct val="150000"/>
              </a:lnSpc>
              <a:buNone/>
            </a:pPr>
            <a:r>
              <a:rPr lang="mn-MN" dirty="0" smtClean="0">
                <a:latin typeface="Times New Roman Mon" pitchFamily="18" charset="0"/>
              </a:rPr>
              <a:t>Зээлийн хүү </a:t>
            </a:r>
            <a:r>
              <a:rPr lang="en-US" dirty="0" smtClean="0">
                <a:latin typeface="Times New Roman Mon" pitchFamily="18" charset="0"/>
              </a:rPr>
              <a:t>=</a:t>
            </a:r>
            <a:r>
              <a:rPr lang="mn-MN" dirty="0" smtClean="0">
                <a:latin typeface="Times New Roman Mon" pitchFamily="18" charset="0"/>
              </a:rPr>
              <a:t> тухайн жилд зээлийн хөрөнгөөөс орох </a:t>
            </a:r>
            <a:r>
              <a:rPr lang="en-US" dirty="0" smtClean="0">
                <a:latin typeface="Times New Roman Mon" pitchFamily="18" charset="0"/>
              </a:rPr>
              <a:t>                </a:t>
            </a:r>
            <a:r>
              <a:rPr lang="mn-MN" dirty="0" smtClean="0">
                <a:latin typeface="Times New Roman Mon" pitchFamily="18" charset="0"/>
              </a:rPr>
              <a:t>   нийт орлого</a:t>
            </a:r>
            <a:r>
              <a:rPr lang="en-US" dirty="0" smtClean="0">
                <a:latin typeface="Times New Roman Mon" pitchFamily="18" charset="0"/>
              </a:rPr>
              <a:t>            </a:t>
            </a:r>
          </a:p>
          <a:p>
            <a:pPr algn="just">
              <a:lnSpc>
                <a:spcPct val="150000"/>
              </a:lnSpc>
              <a:buNone/>
            </a:pPr>
            <a:r>
              <a:rPr lang="mn-MN" dirty="0" smtClean="0">
                <a:latin typeface="Times New Roman Mon" pitchFamily="18" charset="0"/>
              </a:rPr>
              <a:t>	                             Зээлийн хөрөнгийн нийт дүн</a:t>
            </a:r>
            <a:endParaRPr lang="en-US" dirty="0" smtClean="0">
              <a:latin typeface="Times New Roman Mon" pitchFamily="18" charset="0"/>
            </a:endParaRPr>
          </a:p>
          <a:p>
            <a:pPr algn="just">
              <a:lnSpc>
                <a:spcPct val="150000"/>
              </a:lnSpc>
              <a:buNone/>
            </a:pPr>
            <a:r>
              <a:rPr lang="mn-MN" dirty="0" smtClean="0">
                <a:latin typeface="Times New Roman Mon" pitchFamily="18" charset="0"/>
              </a:rPr>
              <a:t>    Хүүгийн нормыг жилд тухайн хөрөнгийн хэдэн төгрөгний орлого олох эрэлт байна вэ гэдэгт суурилан тооцно. Зээлийн хүү нь инфляциас шууд хамааралтай , нэрлэсэн хүүг инфляцийн түвшингээр тооцож бодит хүүг тодорхойлно. </a:t>
            </a:r>
            <a:endParaRPr lang="en-US" dirty="0" smtClean="0">
              <a:latin typeface="Times New Roman Mon" pitchFamily="18" charset="0"/>
            </a:endParaRPr>
          </a:p>
          <a:p>
            <a:pPr algn="just">
              <a:lnSpc>
                <a:spcPct val="150000"/>
              </a:lnSpc>
              <a:buNone/>
            </a:pPr>
            <a:r>
              <a:rPr lang="mn-MN" b="1" dirty="0" smtClean="0">
                <a:latin typeface="Times New Roman Mon" pitchFamily="18" charset="0"/>
              </a:rPr>
              <a:t>   Бодит хүү+ инфляци</a:t>
            </a:r>
            <a:r>
              <a:rPr lang="en-US" b="1" dirty="0" smtClean="0">
                <a:latin typeface="Times New Roman Mon" pitchFamily="18" charset="0"/>
              </a:rPr>
              <a:t>= </a:t>
            </a:r>
            <a:r>
              <a:rPr lang="mn-MN" b="1" dirty="0" smtClean="0">
                <a:latin typeface="Times New Roman Mon" pitchFamily="18" charset="0"/>
              </a:rPr>
              <a:t>нэрлэсэн хүү</a:t>
            </a:r>
            <a:endParaRPr lang="en-US" dirty="0" smtClean="0">
              <a:latin typeface="Times New Roman Mon" pitchFamily="18" charset="0"/>
            </a:endParaRPr>
          </a:p>
          <a:p>
            <a:pPr>
              <a:buNone/>
            </a:pPr>
            <a:endParaRPr lang="en-US" dirty="0"/>
          </a:p>
        </p:txBody>
      </p:sp>
      <p:cxnSp>
        <p:nvCxnSpPr>
          <p:cNvPr id="5" name="Straight Connector 4"/>
          <p:cNvCxnSpPr/>
          <p:nvPr/>
        </p:nvCxnSpPr>
        <p:spPr>
          <a:xfrm>
            <a:off x="2590800" y="2590800"/>
            <a:ext cx="5943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990600"/>
          </a:xfrm>
        </p:spPr>
        <p:txBody>
          <a:bodyPr>
            <a:normAutofit/>
          </a:bodyPr>
          <a:lstStyle/>
          <a:p>
            <a:r>
              <a:rPr lang="mn-MN" sz="3200" b="0" dirty="0" smtClean="0">
                <a:solidFill>
                  <a:schemeClr val="tx1"/>
                </a:solidFill>
                <a:latin typeface="Times New Roman Mon" pitchFamily="18" charset="0"/>
              </a:rPr>
              <a:t>Зээлийн хүүний хэмжээг тогтоох бодлого: </a:t>
            </a:r>
            <a:endParaRPr lang="en-US" sz="3200" b="0" dirty="0">
              <a:solidFill>
                <a:schemeClr val="tx1"/>
              </a:solidFill>
              <a:latin typeface="Times New Roman Mon" pitchFamily="18" charset="0"/>
            </a:endParaRPr>
          </a:p>
        </p:txBody>
      </p:sp>
      <p:sp>
        <p:nvSpPr>
          <p:cNvPr id="2" name="Content Placeholder 1"/>
          <p:cNvSpPr>
            <a:spLocks noGrp="1"/>
          </p:cNvSpPr>
          <p:nvPr>
            <p:ph idx="1"/>
          </p:nvPr>
        </p:nvSpPr>
        <p:spPr>
          <a:xfrm>
            <a:off x="457200" y="990600"/>
            <a:ext cx="8229600" cy="5334000"/>
          </a:xfrm>
        </p:spPr>
        <p:txBody>
          <a:bodyPr>
            <a:normAutofit fontScale="62500" lnSpcReduction="20000"/>
          </a:bodyPr>
          <a:lstStyle/>
          <a:p>
            <a:pPr lvl="0" algn="just">
              <a:lnSpc>
                <a:spcPct val="170000"/>
              </a:lnSpc>
            </a:pPr>
            <a:r>
              <a:rPr lang="mn-MN" dirty="0" smtClean="0">
                <a:latin typeface="Times New Roman Mon" pitchFamily="18" charset="0"/>
              </a:rPr>
              <a:t>Улс орны инфляцийн түвшин /төгрөгийн зээл оргогчийн хувьд/</a:t>
            </a:r>
            <a:endParaRPr lang="en-US" dirty="0" smtClean="0">
              <a:latin typeface="Times New Roman Mon" pitchFamily="18" charset="0"/>
            </a:endParaRPr>
          </a:p>
          <a:p>
            <a:pPr lvl="0" algn="just">
              <a:lnSpc>
                <a:spcPct val="170000"/>
              </a:lnSpc>
            </a:pPr>
            <a:r>
              <a:rPr lang="mn-MN" dirty="0" smtClean="0">
                <a:latin typeface="Times New Roman Mon" pitchFamily="18" charset="0"/>
              </a:rPr>
              <a:t>Төв банкны дахин санхүүжилтийн хүүгийн түвшин </a:t>
            </a:r>
            <a:endParaRPr lang="en-US" dirty="0" smtClean="0">
              <a:latin typeface="Times New Roman Mon" pitchFamily="18" charset="0"/>
            </a:endParaRPr>
          </a:p>
          <a:p>
            <a:pPr lvl="0" algn="just">
              <a:lnSpc>
                <a:spcPct val="170000"/>
              </a:lnSpc>
            </a:pPr>
            <a:r>
              <a:rPr lang="mn-MN" dirty="0" smtClean="0">
                <a:latin typeface="Times New Roman Mon" pitchFamily="18" charset="0"/>
              </a:rPr>
              <a:t>Банк хоорондын зээлийн хүүгийн дундаж хэмжээ</a:t>
            </a:r>
            <a:endParaRPr lang="en-US" dirty="0" smtClean="0">
              <a:latin typeface="Times New Roman Mon" pitchFamily="18" charset="0"/>
            </a:endParaRPr>
          </a:p>
          <a:p>
            <a:pPr lvl="0" algn="just">
              <a:lnSpc>
                <a:spcPct val="170000"/>
              </a:lnSpc>
            </a:pPr>
            <a:r>
              <a:rPr lang="en-US" dirty="0" smtClean="0">
                <a:latin typeface="Times New Roman Mon" pitchFamily="18" charset="0"/>
              </a:rPr>
              <a:t>LIBOR</a:t>
            </a:r>
            <a:r>
              <a:rPr lang="mn-MN" dirty="0" smtClean="0">
                <a:latin typeface="Times New Roman Mon" pitchFamily="18" charset="0"/>
              </a:rPr>
              <a:t>-ын үнэлгээ /энэ эь валютаар зээл олгогчдод хамааралтай/</a:t>
            </a:r>
            <a:endParaRPr lang="en-US" dirty="0" smtClean="0">
              <a:latin typeface="Times New Roman Mon" pitchFamily="18" charset="0"/>
            </a:endParaRPr>
          </a:p>
          <a:p>
            <a:pPr lvl="0" algn="just">
              <a:lnSpc>
                <a:spcPct val="170000"/>
              </a:lnSpc>
            </a:pPr>
            <a:r>
              <a:rPr lang="mn-MN" dirty="0" smtClean="0">
                <a:latin typeface="Times New Roman Mon" pitchFamily="18" charset="0"/>
              </a:rPr>
              <a:t>Банкны хадгаламжийн дүнгээр хүүгийн дундаж хэмжээ</a:t>
            </a:r>
            <a:endParaRPr lang="en-US" dirty="0" smtClean="0">
              <a:latin typeface="Times New Roman Mon" pitchFamily="18" charset="0"/>
            </a:endParaRPr>
          </a:p>
          <a:p>
            <a:pPr lvl="0" algn="just">
              <a:lnSpc>
                <a:spcPct val="170000"/>
              </a:lnSpc>
            </a:pPr>
            <a:r>
              <a:rPr lang="mn-MN" dirty="0" smtClean="0">
                <a:latin typeface="Times New Roman Mon" pitchFamily="18" charset="0"/>
              </a:rPr>
              <a:t>Банкны зээлийн нөөцийн бүтэц</a:t>
            </a:r>
            <a:endParaRPr lang="en-US" dirty="0" smtClean="0">
              <a:latin typeface="Times New Roman Mon" pitchFamily="18" charset="0"/>
            </a:endParaRPr>
          </a:p>
          <a:p>
            <a:pPr lvl="0" algn="just">
              <a:lnSpc>
                <a:spcPct val="170000"/>
              </a:lnSpc>
            </a:pPr>
            <a:r>
              <a:rPr lang="mn-MN" dirty="0" smtClean="0">
                <a:latin typeface="Times New Roman Mon" pitchFamily="18" charset="0"/>
              </a:rPr>
              <a:t>Зээлийн эрэлт хэрэгцээ</a:t>
            </a:r>
            <a:endParaRPr lang="en-US" dirty="0" smtClean="0">
              <a:latin typeface="Times New Roman Mon" pitchFamily="18" charset="0"/>
            </a:endParaRPr>
          </a:p>
          <a:p>
            <a:pPr lvl="0" algn="just">
              <a:lnSpc>
                <a:spcPct val="170000"/>
              </a:lnSpc>
            </a:pPr>
            <a:r>
              <a:rPr lang="mn-MN" dirty="0" smtClean="0">
                <a:latin typeface="Times New Roman Mon" pitchFamily="18" charset="0"/>
              </a:rPr>
              <a:t>Зээлийн зориулалт, нөхцөл, эрсдлийн зэрэглэл</a:t>
            </a:r>
            <a:endParaRPr lang="en-US" dirty="0" smtClean="0">
              <a:latin typeface="Times New Roman Mon" pitchFamily="18" charset="0"/>
            </a:endParaRPr>
          </a:p>
          <a:p>
            <a:pPr lvl="0" algn="just">
              <a:lnSpc>
                <a:spcPct val="170000"/>
              </a:lnSpc>
            </a:pPr>
            <a:r>
              <a:rPr lang="mn-MN" dirty="0" smtClean="0">
                <a:latin typeface="Times New Roman Mon" pitchFamily="18" charset="0"/>
              </a:rPr>
              <a:t>Хэрэглээний үнийн индексийн өөрчлөлт</a:t>
            </a:r>
            <a:endParaRPr lang="en-US" dirty="0" smtClean="0">
              <a:latin typeface="Times New Roman Mon" pitchFamily="18" charset="0"/>
            </a:endParaRPr>
          </a:p>
          <a:p>
            <a:pPr lvl="0" algn="just">
              <a:lnSpc>
                <a:spcPct val="170000"/>
              </a:lnSpc>
            </a:pPr>
            <a:r>
              <a:rPr lang="mn-MN" dirty="0" smtClean="0">
                <a:latin typeface="Times New Roman Mon" pitchFamily="18" charset="0"/>
              </a:rPr>
              <a:t>Мөнгөний нийлүүлэлт</a:t>
            </a:r>
            <a:endParaRPr lang="en-US" dirty="0" smtClean="0">
              <a:latin typeface="Times New Roman Mon" pitchFamily="18" charset="0"/>
            </a:endParaRPr>
          </a:p>
          <a:p>
            <a:pPr lvl="0" algn="just">
              <a:lnSpc>
                <a:spcPct val="170000"/>
              </a:lnSpc>
            </a:pPr>
            <a:r>
              <a:rPr lang="mn-MN" dirty="0" smtClean="0">
                <a:latin typeface="Times New Roman Mon" pitchFamily="18" charset="0"/>
              </a:rPr>
              <a:t>Татварын дарамт зэрэг олон хүчин зүйлээс нөлөөлж байна.</a:t>
            </a:r>
            <a:endParaRPr lang="en-US" dirty="0" smtClean="0">
              <a:latin typeface="Times New Roman Mon" pitchFamily="18" charset="0"/>
            </a:endParaRPr>
          </a:p>
          <a:p>
            <a:pPr algn="just"/>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868362"/>
          </a:xfrm>
        </p:spPr>
        <p:txBody>
          <a:bodyPr>
            <a:normAutofit fontScale="90000"/>
          </a:bodyPr>
          <a:lstStyle/>
          <a:p>
            <a:r>
              <a:rPr lang="mn-MN" sz="3200" b="0" dirty="0" smtClean="0">
                <a:solidFill>
                  <a:schemeClr val="tx1"/>
                </a:solidFill>
                <a:latin typeface="Times New Roman Mon" pitchFamily="18" charset="0"/>
              </a:rPr>
              <a:t>Банкны зээлийн хүүг тогтоохдоо дараах зардлыг үндэслэнэ</a:t>
            </a:r>
            <a:r>
              <a:rPr lang="en-US" sz="3200" b="0" dirty="0" smtClean="0">
                <a:solidFill>
                  <a:schemeClr val="tx1"/>
                </a:solidFill>
                <a:latin typeface="Times New Roman Mon" pitchFamily="18" charset="0"/>
              </a:rPr>
              <a:t>. </a:t>
            </a:r>
            <a:r>
              <a:rPr lang="mn-MN" sz="3200" b="0" dirty="0" smtClean="0">
                <a:solidFill>
                  <a:schemeClr val="tx1"/>
                </a:solidFill>
                <a:latin typeface="Times New Roman Mon" pitchFamily="18" charset="0"/>
              </a:rPr>
              <a:t>Үүнд:</a:t>
            </a:r>
            <a:endParaRPr lang="en-US" sz="3200" b="0" dirty="0">
              <a:solidFill>
                <a:schemeClr val="tx1"/>
              </a:solidFill>
              <a:latin typeface="Times New Roman Mon" pitchFamily="18" charset="0"/>
            </a:endParaRPr>
          </a:p>
        </p:txBody>
      </p:sp>
      <p:sp>
        <p:nvSpPr>
          <p:cNvPr id="2" name="Content Placeholder 1"/>
          <p:cNvSpPr>
            <a:spLocks noGrp="1"/>
          </p:cNvSpPr>
          <p:nvPr>
            <p:ph idx="1"/>
          </p:nvPr>
        </p:nvSpPr>
        <p:spPr>
          <a:xfrm>
            <a:off x="457200" y="1219200"/>
            <a:ext cx="8229600" cy="4788091"/>
          </a:xfrm>
        </p:spPr>
        <p:txBody>
          <a:bodyPr>
            <a:normAutofit fontScale="70000" lnSpcReduction="20000"/>
          </a:bodyPr>
          <a:lstStyle/>
          <a:p>
            <a:pPr lvl="0" algn="just">
              <a:lnSpc>
                <a:spcPct val="160000"/>
              </a:lnSpc>
            </a:pPr>
            <a:r>
              <a:rPr lang="mn-MN" sz="2600" dirty="0" smtClean="0">
                <a:latin typeface="Times New Roman Mon" pitchFamily="18" charset="0"/>
              </a:rPr>
              <a:t>Зээл олгох эх үүсвэрийн зардал</a:t>
            </a:r>
            <a:endParaRPr lang="en-US" sz="2600" dirty="0" smtClean="0">
              <a:latin typeface="Times New Roman Mon" pitchFamily="18" charset="0"/>
            </a:endParaRPr>
          </a:p>
          <a:p>
            <a:pPr lvl="0" algn="just">
              <a:lnSpc>
                <a:spcPct val="160000"/>
              </a:lnSpc>
            </a:pPr>
            <a:r>
              <a:rPr lang="mn-MN" sz="2600" dirty="0" smtClean="0">
                <a:latin typeface="Times New Roman Mon" pitchFamily="18" charset="0"/>
              </a:rPr>
              <a:t>Банкны үйл ажиллагааны зардал</a:t>
            </a:r>
            <a:endParaRPr lang="en-US" sz="2600" dirty="0" smtClean="0">
              <a:latin typeface="Times New Roman Mon" pitchFamily="18" charset="0"/>
            </a:endParaRPr>
          </a:p>
          <a:p>
            <a:pPr lvl="0" algn="just">
              <a:lnSpc>
                <a:spcPct val="160000"/>
              </a:lnSpc>
            </a:pPr>
            <a:r>
              <a:rPr lang="mn-MN" sz="2600" dirty="0" smtClean="0">
                <a:latin typeface="Times New Roman Mon" pitchFamily="18" charset="0"/>
              </a:rPr>
              <a:t>Заавал байлгах нөөцийн зардал</a:t>
            </a:r>
            <a:endParaRPr lang="en-US" sz="2600" dirty="0" smtClean="0">
              <a:latin typeface="Times New Roman Mon" pitchFamily="18" charset="0"/>
            </a:endParaRPr>
          </a:p>
          <a:p>
            <a:pPr algn="just">
              <a:lnSpc>
                <a:spcPct val="160000"/>
              </a:lnSpc>
              <a:buNone/>
            </a:pPr>
            <a:r>
              <a:rPr lang="mn-MN" sz="2600" dirty="0" smtClean="0">
                <a:latin typeface="Times New Roman Mon" pitchFamily="18" charset="0"/>
              </a:rPr>
              <a:t>    Эх үүсвэрийн зардал: эх үүсвэр татан төвлөрүүлсэн зардал буюу депозитын хүү</a:t>
            </a:r>
            <a:endParaRPr lang="en-US" sz="2600" dirty="0" smtClean="0">
              <a:latin typeface="Times New Roman Mon" pitchFamily="18" charset="0"/>
            </a:endParaRPr>
          </a:p>
          <a:p>
            <a:pPr algn="just">
              <a:lnSpc>
                <a:spcPct val="160000"/>
              </a:lnSpc>
              <a:buNone/>
            </a:pPr>
            <a:r>
              <a:rPr lang="mn-MN" sz="2600" dirty="0" smtClean="0">
                <a:latin typeface="Times New Roman Mon" pitchFamily="18" charset="0"/>
              </a:rPr>
              <a:t>    Банкны үйл ажиллагааны зардал: удирдлага, захиргааны зардал болон холбогдох ажил үйлчилгээг үзүүлэхэд шаардагдах зардал / банкны үйлчилгээ/</a:t>
            </a:r>
            <a:endParaRPr lang="en-US" sz="2600" dirty="0" smtClean="0">
              <a:latin typeface="Times New Roman Mon" pitchFamily="18" charset="0"/>
            </a:endParaRPr>
          </a:p>
          <a:p>
            <a:pPr algn="just">
              <a:lnSpc>
                <a:spcPct val="160000"/>
              </a:lnSpc>
              <a:buNone/>
            </a:pPr>
            <a:r>
              <a:rPr lang="mn-MN" sz="2600" dirty="0" smtClean="0">
                <a:latin typeface="Times New Roman Mon" pitchFamily="18" charset="0"/>
              </a:rPr>
              <a:t>    Заавал байлгах нөөцийн зардал: төлбөр түргэн гүйцэтгэхэд шаардагдах заавал байлгах нөөцийн хэмжээ /12%-17%/ зээлийн хүүд шингээнэ.</a:t>
            </a:r>
            <a:endParaRPr lang="en-US" sz="2600" dirty="0" smtClean="0">
              <a:latin typeface="Times New Roman Mon" pitchFamily="18" charset="0"/>
            </a:endParaRPr>
          </a:p>
          <a:p>
            <a:pPr>
              <a:buNone/>
            </a:pP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838200"/>
            <a:ext cx="8229600" cy="990600"/>
          </a:xfrm>
        </p:spPr>
        <p:txBody>
          <a:bodyPr>
            <a:normAutofit fontScale="90000"/>
          </a:bodyPr>
          <a:lstStyle/>
          <a:p>
            <a:pPr algn="just">
              <a:lnSpc>
                <a:spcPct val="150000"/>
              </a:lnSpc>
            </a:pPr>
            <a:r>
              <a:rPr lang="mn-MN" sz="2700" b="0" dirty="0" smtClean="0">
                <a:solidFill>
                  <a:schemeClr val="tx1"/>
                </a:solidFill>
                <a:latin typeface="Times New Roman Mon" pitchFamily="18" charset="0"/>
              </a:rPr>
              <a:t>Монгол улсын арилжааны банкуудын зээлийн хүүг өнөөдөр юун дээр үндэслэн тогтоож байна вэ</a:t>
            </a:r>
            <a:r>
              <a:rPr lang="mn-MN" sz="3600" b="0" dirty="0" smtClean="0">
                <a:solidFill>
                  <a:schemeClr val="tx1"/>
                </a:solidFill>
                <a:latin typeface="Times New Roman Mon" pitchFamily="18" charset="0"/>
              </a:rPr>
              <a:t>?   </a:t>
            </a:r>
            <a:r>
              <a:rPr lang="mn-MN" sz="3600" b="0" dirty="0" smtClean="0">
                <a:solidFill>
                  <a:schemeClr val="tx1"/>
                </a:solidFill>
              </a:rPr>
              <a:t> </a:t>
            </a:r>
            <a:r>
              <a:rPr lang="en-US" dirty="0" smtClean="0"/>
              <a:t/>
            </a:r>
            <a:br>
              <a:rPr lang="en-US" dirty="0" smtClean="0"/>
            </a:br>
            <a:endParaRPr lang="en-US" dirty="0"/>
          </a:p>
        </p:txBody>
      </p:sp>
      <p:sp>
        <p:nvSpPr>
          <p:cNvPr id="2" name="Content Placeholder 1"/>
          <p:cNvSpPr>
            <a:spLocks noGrp="1"/>
          </p:cNvSpPr>
          <p:nvPr>
            <p:ph idx="1"/>
          </p:nvPr>
        </p:nvSpPr>
        <p:spPr>
          <a:xfrm>
            <a:off x="609600" y="1676400"/>
            <a:ext cx="7924800" cy="4800600"/>
          </a:xfrm>
        </p:spPr>
        <p:txBody>
          <a:bodyPr>
            <a:normAutofit/>
          </a:bodyPr>
          <a:lstStyle/>
          <a:p>
            <a:pPr algn="just">
              <a:lnSpc>
                <a:spcPct val="160000"/>
              </a:lnSpc>
            </a:pPr>
            <a:r>
              <a:rPr lang="mn-MN" sz="2000" dirty="0" smtClean="0">
                <a:latin typeface="Times New Roman Mon" pitchFamily="18" charset="0"/>
              </a:rPr>
              <a:t>Гол нь хадгаламжийн хүүн дээр суурилан зээлийн хүү хэд байвал банк ашигтай байна вэ? байх вэ?гэдэг тооцоон дээр суурилан зээлийн хүү тогтоогдож байдаг. </a:t>
            </a:r>
          </a:p>
          <a:p>
            <a:pPr algn="just">
              <a:lnSpc>
                <a:spcPct val="160000"/>
              </a:lnSpc>
            </a:pPr>
            <a:r>
              <a:rPr lang="mn-MN" sz="2000" dirty="0" smtClean="0">
                <a:latin typeface="Times New Roman Mon" pitchFamily="18" charset="0"/>
              </a:rPr>
              <a:t>Эрсдлийн үнэлгээ талаасаа зээлийн хүү тогтоогдож байдаг. </a:t>
            </a:r>
          </a:p>
          <a:p>
            <a:pPr algn="just">
              <a:lnSpc>
                <a:spcPct val="160000"/>
              </a:lnSpc>
            </a:pPr>
            <a:r>
              <a:rPr lang="mn-MN" sz="2000" dirty="0" smtClean="0">
                <a:latin typeface="Times New Roman Mon" pitchFamily="18" charset="0"/>
              </a:rPr>
              <a:t>Эдийн засгийн тогтвортой байдлаас ихээхэн хамаарч байна. </a:t>
            </a:r>
            <a:endParaRPr lang="en-US" sz="2000" dirty="0">
              <a:latin typeface="Times New Roman Mo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274638"/>
            <a:ext cx="8153400" cy="2316162"/>
          </a:xfrm>
        </p:spPr>
        <p:txBody>
          <a:bodyPr>
            <a:normAutofit fontScale="90000"/>
          </a:bodyPr>
          <a:lstStyle/>
          <a:p>
            <a:pPr>
              <a:lnSpc>
                <a:spcPct val="150000"/>
              </a:lnSpc>
            </a:pPr>
            <a:r>
              <a:rPr lang="mn-MN" sz="2800" b="0" dirty="0" smtClean="0">
                <a:solidFill>
                  <a:schemeClr val="tx1"/>
                </a:solidFill>
                <a:latin typeface="Times New Roman Mon" pitchFamily="18" charset="0"/>
              </a:rPr>
              <a:t>Хоёрдугаар бүлэг: Банкны зээлийн хүүг                            бууруулах      боломж ба банкны өнөөгийн байдалд хийсэн судалгаа </a:t>
            </a:r>
            <a:r>
              <a:rPr lang="en-US" dirty="0" smtClean="0">
                <a:latin typeface="Times New Roman Mon" pitchFamily="18" charset="0"/>
              </a:rPr>
              <a:t/>
            </a:r>
            <a:br>
              <a:rPr lang="en-US" dirty="0" smtClean="0">
                <a:latin typeface="Times New Roman Mon" pitchFamily="18" charset="0"/>
              </a:rPr>
            </a:br>
            <a:r>
              <a:rPr lang="mn-MN" dirty="0" smtClean="0">
                <a:latin typeface="Times New Roman Mon" pitchFamily="18" charset="0"/>
              </a:rPr>
              <a:t>   </a:t>
            </a:r>
            <a:endParaRPr lang="en-US" dirty="0">
              <a:latin typeface="Times New Roman Mon" pitchFamily="18" charset="0"/>
            </a:endParaRPr>
          </a:p>
        </p:txBody>
      </p:sp>
      <p:sp>
        <p:nvSpPr>
          <p:cNvPr id="2" name="Content Placeholder 1"/>
          <p:cNvSpPr>
            <a:spLocks noGrp="1"/>
          </p:cNvSpPr>
          <p:nvPr>
            <p:ph idx="1"/>
          </p:nvPr>
        </p:nvSpPr>
        <p:spPr>
          <a:xfrm>
            <a:off x="228600" y="1905000"/>
            <a:ext cx="8458200" cy="4102291"/>
          </a:xfrm>
        </p:spPr>
        <p:txBody>
          <a:bodyPr>
            <a:normAutofit fontScale="77500" lnSpcReduction="20000"/>
          </a:bodyPr>
          <a:lstStyle/>
          <a:p>
            <a:pPr algn="just">
              <a:lnSpc>
                <a:spcPct val="170000"/>
              </a:lnSpc>
              <a:buNone/>
            </a:pPr>
            <a:r>
              <a:rPr lang="mn-MN" dirty="0" smtClean="0">
                <a:latin typeface="Times New Roman Mon" pitchFamily="18" charset="0"/>
              </a:rPr>
              <a:t>     2.1 Зээлийн хүүг бууруулах боломж</a:t>
            </a:r>
          </a:p>
          <a:p>
            <a:pPr algn="just">
              <a:lnSpc>
                <a:spcPct val="170000"/>
              </a:lnSpc>
              <a:buNone/>
            </a:pPr>
            <a:r>
              <a:rPr lang="mn-MN" sz="2400" dirty="0" smtClean="0">
                <a:latin typeface="Times New Roman Mon" pitchFamily="18" charset="0"/>
              </a:rPr>
              <a:t>   Манай улсад үйл ажиллагаа явуулж байгаа арилжааны банкууд хоорондоо өрсөлдөх гол үйлчилгээний хэлбэр нь банкуудын үндсэн үйл ажиллагааны нэг нь болох зээлийн үйлчилгээ юм. Эрэлт нийлүүлэлтийн онол ёсоор зах зээлд нийлүүлж байгаа зээлийн хэмжээ хэдий чинээ бага байна зээлийн хүүгийн хувь төдий чинээ өндөр байх магадлалтай. Арилжааны банкуудын тоо цөөн байх тусам зээлийн эрэлт их болж тэдгээрийн өрсөлдөөний үр дүнд  зээлийн хүүгийн хувь хэмжээ өсөх хандлага бий болно. </a:t>
            </a:r>
            <a:endParaRPr lang="en-US" sz="2400" dirty="0">
              <a:latin typeface="Times New Roman Mo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609600"/>
            <a:ext cx="8229600" cy="1143000"/>
          </a:xfrm>
        </p:spPr>
        <p:txBody>
          <a:bodyPr>
            <a:normAutofit fontScale="90000"/>
          </a:bodyPr>
          <a:lstStyle/>
          <a:p>
            <a:pPr>
              <a:lnSpc>
                <a:spcPct val="150000"/>
              </a:lnSpc>
            </a:pPr>
            <a:r>
              <a:rPr lang="mn-MN" sz="3100" b="0" dirty="0" smtClean="0">
                <a:solidFill>
                  <a:schemeClr val="tx1"/>
                </a:solidFill>
                <a:latin typeface="Times New Roman Mon" pitchFamily="18" charset="0"/>
              </a:rPr>
              <a:t>Зээлийн хүүг бууруулах дараах 4 арга зам байна.Үүнд:</a:t>
            </a:r>
            <a:r>
              <a:rPr lang="en-US" dirty="0" smtClean="0"/>
              <a:t/>
            </a:r>
            <a:br>
              <a:rPr lang="en-US" dirty="0" smtClean="0"/>
            </a:br>
            <a:endParaRPr lang="en-US" dirty="0"/>
          </a:p>
        </p:txBody>
      </p:sp>
      <p:sp>
        <p:nvSpPr>
          <p:cNvPr id="2" name="Content Placeholder 1"/>
          <p:cNvSpPr>
            <a:spLocks noGrp="1"/>
          </p:cNvSpPr>
          <p:nvPr>
            <p:ph idx="1"/>
          </p:nvPr>
        </p:nvSpPr>
        <p:spPr>
          <a:xfrm>
            <a:off x="228600" y="1524000"/>
            <a:ext cx="8458200" cy="4483291"/>
          </a:xfrm>
        </p:spPr>
        <p:txBody>
          <a:bodyPr>
            <a:normAutofit/>
          </a:bodyPr>
          <a:lstStyle/>
          <a:p>
            <a:pPr marL="624078" lvl="0" indent="-514350" algn="just">
              <a:lnSpc>
                <a:spcPct val="160000"/>
              </a:lnSpc>
              <a:buFont typeface="+mj-lt"/>
              <a:buAutoNum type="arabicPeriod"/>
            </a:pPr>
            <a:r>
              <a:rPr lang="mn-MN" sz="2000" dirty="0" smtClean="0">
                <a:latin typeface="Times New Roman Mon" pitchFamily="18" charset="0"/>
              </a:rPr>
              <a:t>Үнэт цаасны зах зээлийг хөгжүүлэх замаар санхүүгийн зах зээл дээр өрсөлдөөнийг бий болгож зээлийн хүүг бууруулах</a:t>
            </a:r>
            <a:endParaRPr lang="en-US" sz="2000" dirty="0" smtClean="0">
              <a:latin typeface="Times New Roman Mon" pitchFamily="18" charset="0"/>
            </a:endParaRPr>
          </a:p>
          <a:p>
            <a:pPr marL="624078" lvl="0" indent="-514350" algn="just">
              <a:lnSpc>
                <a:spcPct val="160000"/>
              </a:lnSpc>
              <a:buFont typeface="+mj-lt"/>
              <a:buAutoNum type="arabicPeriod"/>
            </a:pPr>
            <a:r>
              <a:rPr lang="mn-MN" sz="2000" dirty="0" smtClean="0">
                <a:latin typeface="Times New Roman Mon" pitchFamily="18" charset="0"/>
              </a:rPr>
              <a:t>Засгийн газар болон төв банкны зүгээс хүүг бууруулах бодлого баримтлах </a:t>
            </a:r>
            <a:endParaRPr lang="en-US" sz="2000" dirty="0" smtClean="0">
              <a:latin typeface="Times New Roman Mon" pitchFamily="18" charset="0"/>
            </a:endParaRPr>
          </a:p>
          <a:p>
            <a:pPr marL="624078" lvl="0" indent="-514350" algn="just">
              <a:lnSpc>
                <a:spcPct val="160000"/>
              </a:lnSpc>
              <a:buFont typeface="+mj-lt"/>
              <a:buAutoNum type="arabicPeriod"/>
            </a:pPr>
            <a:r>
              <a:rPr lang="mn-MN" sz="2000" dirty="0" smtClean="0">
                <a:latin typeface="Times New Roman Mon" pitchFamily="18" charset="0"/>
              </a:rPr>
              <a:t>Арилжааны банкны зүгээс хүүг бууруулах</a:t>
            </a:r>
            <a:endParaRPr lang="en-US" sz="2000" dirty="0" smtClean="0">
              <a:latin typeface="Times New Roman Mon" pitchFamily="18" charset="0"/>
            </a:endParaRPr>
          </a:p>
          <a:p>
            <a:pPr marL="624078" indent="-514350" algn="just">
              <a:lnSpc>
                <a:spcPct val="160000"/>
              </a:lnSpc>
              <a:buFont typeface="+mj-lt"/>
              <a:buAutoNum type="arabicPeriod"/>
            </a:pPr>
            <a:r>
              <a:rPr lang="mn-MN" sz="2000" dirty="0" smtClean="0">
                <a:latin typeface="Times New Roman Mon" pitchFamily="18" charset="0"/>
              </a:rPr>
              <a:t>Харилцагчийн зүгээс хүү бууруулах </a:t>
            </a:r>
            <a:endParaRPr lang="en-US" sz="2000" dirty="0">
              <a:latin typeface="Times New Roman Mo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219200"/>
            <a:ext cx="8229600" cy="838200"/>
          </a:xfrm>
        </p:spPr>
        <p:txBody>
          <a:bodyPr>
            <a:normAutofit fontScale="90000"/>
          </a:bodyPr>
          <a:lstStyle/>
          <a:p>
            <a:pPr lvl="0">
              <a:lnSpc>
                <a:spcPct val="150000"/>
              </a:lnSpc>
            </a:pPr>
            <a:r>
              <a:rPr lang="mn-MN" sz="2700" b="0" dirty="0" smtClean="0">
                <a:solidFill>
                  <a:schemeClr val="tx1"/>
                </a:solidFill>
                <a:latin typeface="Times New Roman Mon" pitchFamily="18" charset="0"/>
              </a:rPr>
              <a:t>1. Үнэт цаасны зах зээлийг хөгжүүлэх замаар санхүүгийн зах зээл дээр өрсөлдөөнийг бий болгож зээлийн хүүг бууруулах: </a:t>
            </a:r>
            <a:r>
              <a:rPr lang="en-US" dirty="0" smtClean="0"/>
              <a:t/>
            </a:r>
            <a:br>
              <a:rPr lang="en-US" dirty="0" smtClean="0"/>
            </a:br>
            <a:endParaRPr lang="en-US" dirty="0"/>
          </a:p>
        </p:txBody>
      </p:sp>
      <p:sp>
        <p:nvSpPr>
          <p:cNvPr id="2" name="Content Placeholder 1"/>
          <p:cNvSpPr>
            <a:spLocks noGrp="1"/>
          </p:cNvSpPr>
          <p:nvPr>
            <p:ph idx="1"/>
          </p:nvPr>
        </p:nvSpPr>
        <p:spPr>
          <a:xfrm>
            <a:off x="228600" y="2057400"/>
            <a:ext cx="8229600" cy="3949891"/>
          </a:xfrm>
        </p:spPr>
        <p:txBody>
          <a:bodyPr>
            <a:normAutofit/>
          </a:bodyPr>
          <a:lstStyle/>
          <a:p>
            <a:pPr algn="just">
              <a:lnSpc>
                <a:spcPct val="150000"/>
              </a:lnSpc>
              <a:buNone/>
            </a:pPr>
            <a:r>
              <a:rPr lang="mn-MN" sz="2400" dirty="0" smtClean="0">
                <a:latin typeface="Times New Roman Mon" pitchFamily="18" charset="0"/>
              </a:rPr>
              <a:t>   </a:t>
            </a:r>
            <a:r>
              <a:rPr lang="mn-MN" sz="2000" dirty="0" smtClean="0">
                <a:latin typeface="Times New Roman Mon" pitchFamily="18" charset="0"/>
              </a:rPr>
              <a:t>Үíýò öààñ ãýäýã íü õóâüöààò êîìïàíèä õºðºíãº îðóóëæ, íîãäîë àøèã àâàõ áîëîí ñàíàëûí ýðõèéã ãýð÷èëñýí õóâüöàà, ýðõ á¿õèé áàéãуóëëàãààñ 1 æèëýýñ äýýø õóãàöààòàé çýýëëýãý, çàñãèéí ãàçðûí ºðèéí áè÷èã, ò¿¿í÷ëýí ¿íýò öààñíû õîðîîíîîñ ýíý õóóëüä íèéö¿¿ëýí ¿íýò öààñ ãýæ òîäîðõîéëñîí áàðèìò юм. Үнэт цаасны зах зээлийг хөгжүүлснээр санхүүгийн зах зээлд өрсөлдөөн бий болж хүүгийн түвшин буурах боломжийг бүрдүүлнэ.</a:t>
            </a:r>
            <a:endParaRPr lang="en-US" sz="2000" dirty="0" smtClean="0">
              <a:latin typeface="Times New Roman Mon" pitchFamily="18" charset="0"/>
            </a:endParaRPr>
          </a:p>
          <a:p>
            <a:pPr>
              <a:buNone/>
            </a:pP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914400"/>
            <a:ext cx="8229600" cy="914400"/>
          </a:xfrm>
        </p:spPr>
        <p:txBody>
          <a:bodyPr>
            <a:normAutofit fontScale="90000"/>
          </a:bodyPr>
          <a:lstStyle/>
          <a:p>
            <a:pPr algn="just">
              <a:lnSpc>
                <a:spcPct val="150000"/>
              </a:lnSpc>
            </a:pPr>
            <a:r>
              <a:rPr lang="mn-MN" sz="2700" b="0" dirty="0" smtClean="0">
                <a:solidFill>
                  <a:schemeClr val="tx1"/>
                </a:solidFill>
                <a:latin typeface="Times New Roman Mon" pitchFamily="18" charset="0"/>
              </a:rPr>
              <a:t>Үнэт цаасны зах зээл түүгээр дамжин хэрэгждэг санхүүгийн хэрэгслэлүүдийн давуу тал ач холбогдол нь: </a:t>
            </a:r>
            <a:r>
              <a:rPr lang="en-US" b="0" dirty="0" smtClean="0">
                <a:solidFill>
                  <a:schemeClr val="tx1"/>
                </a:solidFill>
                <a:latin typeface="Times New Roman Mon" pitchFamily="18" charset="0"/>
              </a:rPr>
              <a:t/>
            </a:r>
            <a:br>
              <a:rPr lang="en-US" b="0" dirty="0" smtClean="0">
                <a:solidFill>
                  <a:schemeClr val="tx1"/>
                </a:solidFill>
                <a:latin typeface="Times New Roman Mon" pitchFamily="18" charset="0"/>
              </a:rPr>
            </a:br>
            <a:endParaRPr lang="en-US" b="0" dirty="0">
              <a:solidFill>
                <a:schemeClr val="tx1"/>
              </a:solidFill>
              <a:latin typeface="Times New Roman Mon" pitchFamily="18" charset="0"/>
            </a:endParaRPr>
          </a:p>
        </p:txBody>
      </p:sp>
      <p:sp>
        <p:nvSpPr>
          <p:cNvPr id="2" name="Content Placeholder 1"/>
          <p:cNvSpPr>
            <a:spLocks noGrp="1"/>
          </p:cNvSpPr>
          <p:nvPr>
            <p:ph idx="1"/>
          </p:nvPr>
        </p:nvSpPr>
        <p:spPr>
          <a:xfrm>
            <a:off x="457200" y="1676400"/>
            <a:ext cx="8229600" cy="4330891"/>
          </a:xfrm>
        </p:spPr>
        <p:txBody>
          <a:bodyPr/>
          <a:lstStyle/>
          <a:p>
            <a:pPr marL="624078" lvl="0" indent="-514350" algn="just">
              <a:lnSpc>
                <a:spcPct val="150000"/>
              </a:lnSpc>
              <a:buFont typeface="+mj-lt"/>
              <a:buAutoNum type="arabicPeriod"/>
            </a:pPr>
            <a:r>
              <a:rPr lang="mn-MN" sz="2400" dirty="0" smtClean="0">
                <a:latin typeface="Times New Roman Mon" pitchFamily="18" charset="0"/>
              </a:rPr>
              <a:t>Хөрөнгө оруулалтын өртөг хямд</a:t>
            </a:r>
            <a:endParaRPr lang="en-US" sz="2400" dirty="0" smtClean="0">
              <a:latin typeface="Times New Roman Mon" pitchFamily="18" charset="0"/>
            </a:endParaRPr>
          </a:p>
          <a:p>
            <a:pPr marL="624078" lvl="0" indent="-514350" algn="just">
              <a:lnSpc>
                <a:spcPct val="150000"/>
              </a:lnSpc>
              <a:buFont typeface="+mj-lt"/>
              <a:buAutoNum type="arabicPeriod"/>
            </a:pPr>
            <a:r>
              <a:rPr lang="en-US" sz="2400" dirty="0" err="1" smtClean="0">
                <a:latin typeface="Times New Roman Mon" pitchFamily="18" charset="0"/>
              </a:rPr>
              <a:t>Хөрөнгө</a:t>
            </a:r>
            <a:r>
              <a:rPr lang="en-US" sz="2400" dirty="0" smtClean="0">
                <a:latin typeface="Times New Roman Mon" pitchFamily="18" charset="0"/>
              </a:rPr>
              <a:t> </a:t>
            </a:r>
            <a:r>
              <a:rPr lang="en-US" sz="2400" dirty="0" err="1" smtClean="0">
                <a:latin typeface="Times New Roman Mon" pitchFamily="18" charset="0"/>
              </a:rPr>
              <a:t>оруулалтын</a:t>
            </a:r>
            <a:r>
              <a:rPr lang="en-US" sz="2400" dirty="0" smtClean="0">
                <a:latin typeface="Times New Roman Mon" pitchFamily="18" charset="0"/>
              </a:rPr>
              <a:t> </a:t>
            </a:r>
            <a:r>
              <a:rPr lang="en-US" sz="2400" dirty="0" err="1" smtClean="0">
                <a:latin typeface="Times New Roman Mon" pitchFamily="18" charset="0"/>
              </a:rPr>
              <a:t>хугацаа</a:t>
            </a:r>
            <a:r>
              <a:rPr lang="en-US" sz="2400" dirty="0" smtClean="0">
                <a:latin typeface="Times New Roman Mon" pitchFamily="18" charset="0"/>
              </a:rPr>
              <a:t> </a:t>
            </a:r>
            <a:r>
              <a:rPr lang="en-US" sz="2400" dirty="0" err="1" smtClean="0">
                <a:latin typeface="Times New Roman Mon" pitchFamily="18" charset="0"/>
              </a:rPr>
              <a:t>урт</a:t>
            </a:r>
            <a:endParaRPr lang="en-US" sz="2400" dirty="0" smtClean="0">
              <a:latin typeface="Times New Roman Mon" pitchFamily="18" charset="0"/>
            </a:endParaRPr>
          </a:p>
          <a:p>
            <a:pPr marL="624078" lvl="0" indent="-514350" algn="just">
              <a:lnSpc>
                <a:spcPct val="150000"/>
              </a:lnSpc>
              <a:buFont typeface="+mj-lt"/>
              <a:buAutoNum type="arabicPeriod"/>
            </a:pPr>
            <a:r>
              <a:rPr lang="en-US" sz="2400" dirty="0" err="1" smtClean="0">
                <a:latin typeface="Times New Roman Mon" pitchFamily="18" charset="0"/>
              </a:rPr>
              <a:t>Эрсдлийг</a:t>
            </a:r>
            <a:r>
              <a:rPr lang="en-US" sz="2400" dirty="0" smtClean="0">
                <a:latin typeface="Times New Roman Mon" pitchFamily="18" charset="0"/>
              </a:rPr>
              <a:t> </a:t>
            </a:r>
            <a:r>
              <a:rPr lang="en-US" sz="2400" dirty="0" err="1" smtClean="0">
                <a:latin typeface="Times New Roman Mon" pitchFamily="18" charset="0"/>
              </a:rPr>
              <a:t>хуваарилах</a:t>
            </a:r>
            <a:r>
              <a:rPr lang="en-US" sz="2400" dirty="0" smtClean="0">
                <a:latin typeface="Times New Roman Mon" pitchFamily="18" charset="0"/>
              </a:rPr>
              <a:t> </a:t>
            </a:r>
            <a:r>
              <a:rPr lang="en-US" sz="2400" dirty="0" err="1" smtClean="0">
                <a:latin typeface="Times New Roman Mon" pitchFamily="18" charset="0"/>
              </a:rPr>
              <a:t>бууруулах</a:t>
            </a:r>
            <a:r>
              <a:rPr lang="en-US" sz="2400" dirty="0" smtClean="0">
                <a:latin typeface="Times New Roman Mon" pitchFamily="18" charset="0"/>
              </a:rPr>
              <a:t> </a:t>
            </a:r>
            <a:r>
              <a:rPr lang="en-US" sz="2400" dirty="0" err="1" smtClean="0">
                <a:latin typeface="Times New Roman Mon" pitchFamily="18" charset="0"/>
              </a:rPr>
              <a:t>боломж</a:t>
            </a:r>
            <a:r>
              <a:rPr lang="en-US" sz="2400" dirty="0" smtClean="0">
                <a:latin typeface="Times New Roman Mon" pitchFamily="18" charset="0"/>
              </a:rPr>
              <a:t> </a:t>
            </a:r>
            <a:r>
              <a:rPr lang="en-US" sz="2400" dirty="0" err="1" smtClean="0">
                <a:latin typeface="Times New Roman Mon" pitchFamily="18" charset="0"/>
              </a:rPr>
              <a:t>өндөр</a:t>
            </a:r>
            <a:endParaRPr lang="en-US" sz="2400" dirty="0" smtClean="0">
              <a:latin typeface="Times New Roman Mon" pitchFamily="18" charset="0"/>
            </a:endParaRPr>
          </a:p>
          <a:p>
            <a:pPr marL="624078" lvl="0" indent="-514350" algn="just">
              <a:lnSpc>
                <a:spcPct val="150000"/>
              </a:lnSpc>
              <a:buFont typeface="+mj-lt"/>
              <a:buAutoNum type="arabicPeriod"/>
            </a:pPr>
            <a:r>
              <a:rPr lang="en-US" sz="2400" dirty="0" err="1" smtClean="0">
                <a:latin typeface="Times New Roman Mon" pitchFamily="18" charset="0"/>
              </a:rPr>
              <a:t>Хөрвөх</a:t>
            </a:r>
            <a:r>
              <a:rPr lang="en-US" sz="2400" dirty="0" smtClean="0">
                <a:latin typeface="Times New Roman Mon" pitchFamily="18" charset="0"/>
              </a:rPr>
              <a:t> </a:t>
            </a:r>
            <a:r>
              <a:rPr lang="en-US" sz="2400" dirty="0" err="1" smtClean="0">
                <a:latin typeface="Times New Roman Mon" pitchFamily="18" charset="0"/>
              </a:rPr>
              <a:t>чадвар</a:t>
            </a:r>
            <a:r>
              <a:rPr lang="en-US" sz="2400" dirty="0" smtClean="0">
                <a:latin typeface="Times New Roman Mon" pitchFamily="18" charset="0"/>
              </a:rPr>
              <a:t> </a:t>
            </a:r>
            <a:r>
              <a:rPr lang="en-US" sz="2400" dirty="0" err="1" smtClean="0">
                <a:latin typeface="Times New Roman Mon" pitchFamily="18" charset="0"/>
              </a:rPr>
              <a:t>өндөр</a:t>
            </a:r>
            <a:r>
              <a:rPr lang="en-US" sz="2400" dirty="0" smtClean="0">
                <a:latin typeface="Times New Roman Mon" pitchFamily="18" charset="0"/>
              </a:rPr>
              <a:t> </a:t>
            </a:r>
            <a:r>
              <a:rPr lang="en-US" sz="2400" dirty="0" err="1" smtClean="0">
                <a:latin typeface="Times New Roman Mon" pitchFamily="18" charset="0"/>
              </a:rPr>
              <a:t>зэргээр</a:t>
            </a:r>
            <a:r>
              <a:rPr lang="en-US" sz="2400" dirty="0" smtClean="0">
                <a:latin typeface="Times New Roman Mon" pitchFamily="18" charset="0"/>
              </a:rPr>
              <a:t> </a:t>
            </a:r>
            <a:r>
              <a:rPr lang="en-US" sz="2400" dirty="0" err="1" smtClean="0">
                <a:latin typeface="Times New Roman Mon" pitchFamily="18" charset="0"/>
              </a:rPr>
              <a:t>тодорхойлогдож</a:t>
            </a:r>
            <a:r>
              <a:rPr lang="en-US" sz="2400" dirty="0" smtClean="0">
                <a:latin typeface="Times New Roman Mon" pitchFamily="18" charset="0"/>
              </a:rPr>
              <a:t> </a:t>
            </a:r>
            <a:r>
              <a:rPr lang="en-US" sz="2400" dirty="0" err="1" smtClean="0">
                <a:latin typeface="Times New Roman Mon" pitchFamily="18" charset="0"/>
              </a:rPr>
              <a:t>болно</a:t>
            </a:r>
            <a:r>
              <a:rPr lang="en-US" sz="2400" dirty="0" smtClean="0"/>
              <a:t>. </a:t>
            </a:r>
          </a:p>
          <a:p>
            <a:pPr>
              <a:buNone/>
            </a:pP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sp>
        <p:nvSpPr>
          <p:cNvPr id="2" name="Content Placeholder 1"/>
          <p:cNvSpPr>
            <a:spLocks noGrp="1"/>
          </p:cNvSpPr>
          <p:nvPr>
            <p:ph idx="1"/>
          </p:nvPr>
        </p:nvSpPr>
        <p:spPr>
          <a:xfrm>
            <a:off x="457200" y="0"/>
            <a:ext cx="8153400" cy="6400800"/>
          </a:xfrm>
        </p:spPr>
        <p:txBody>
          <a:bodyPr>
            <a:normAutofit fontScale="55000" lnSpcReduction="20000"/>
          </a:bodyPr>
          <a:lstStyle/>
          <a:p>
            <a:pPr algn="just">
              <a:lnSpc>
                <a:spcPct val="160000"/>
              </a:lnSpc>
            </a:pPr>
            <a:r>
              <a:rPr lang="mn-MN" dirty="0" smtClean="0">
                <a:latin typeface="Times New Roman Mon" pitchFamily="18" charset="0"/>
              </a:rPr>
              <a:t> </a:t>
            </a:r>
          </a:p>
          <a:p>
            <a:pPr algn="just">
              <a:lnSpc>
                <a:spcPct val="160000"/>
              </a:lnSpc>
              <a:buNone/>
            </a:pPr>
            <a:endParaRPr lang="mn-MN" dirty="0" smtClean="0">
              <a:latin typeface="Times New Roman Mon" pitchFamily="18" charset="0"/>
            </a:endParaRPr>
          </a:p>
          <a:p>
            <a:pPr algn="just">
              <a:lnSpc>
                <a:spcPct val="170000"/>
              </a:lnSpc>
              <a:buNone/>
            </a:pPr>
            <a:r>
              <a:rPr lang="mn-MN" sz="3600" dirty="0" smtClean="0">
                <a:latin typeface="Times New Roman Mon" pitchFamily="18" charset="0"/>
              </a:rPr>
              <a:t>    Ү</a:t>
            </a:r>
            <a:r>
              <a:rPr lang="en-US" sz="3600" dirty="0" err="1" smtClean="0">
                <a:latin typeface="Times New Roman Mon" pitchFamily="18" charset="0"/>
              </a:rPr>
              <a:t>нэт</a:t>
            </a:r>
            <a:r>
              <a:rPr lang="en-US" sz="3600" dirty="0" smtClean="0">
                <a:latin typeface="Times New Roman Mon" pitchFamily="18" charset="0"/>
              </a:rPr>
              <a:t> </a:t>
            </a:r>
            <a:r>
              <a:rPr lang="en-US" sz="3600" dirty="0" err="1" smtClean="0">
                <a:latin typeface="Times New Roman Mon" pitchFamily="18" charset="0"/>
              </a:rPr>
              <a:t>цаасны</a:t>
            </a:r>
            <a:r>
              <a:rPr lang="en-US" sz="3600" dirty="0" smtClean="0">
                <a:latin typeface="Times New Roman Mon" pitchFamily="18" charset="0"/>
              </a:rPr>
              <a:t> </a:t>
            </a:r>
            <a:r>
              <a:rPr lang="en-US" sz="3600" dirty="0" err="1" smtClean="0">
                <a:latin typeface="Times New Roman Mon" pitchFamily="18" charset="0"/>
              </a:rPr>
              <a:t>зах</a:t>
            </a:r>
            <a:r>
              <a:rPr lang="en-US" sz="3600" dirty="0" smtClean="0">
                <a:latin typeface="Times New Roman Mon" pitchFamily="18" charset="0"/>
              </a:rPr>
              <a:t> </a:t>
            </a:r>
            <a:r>
              <a:rPr lang="en-US" sz="3600" dirty="0" err="1" smtClean="0">
                <a:latin typeface="Times New Roman Mon" pitchFamily="18" charset="0"/>
              </a:rPr>
              <a:t>зээлийн</a:t>
            </a:r>
            <a:r>
              <a:rPr lang="en-US" sz="3600" dirty="0" smtClean="0">
                <a:latin typeface="Times New Roman Mon" pitchFamily="18" charset="0"/>
              </a:rPr>
              <a:t> </a:t>
            </a:r>
            <a:r>
              <a:rPr lang="en-US" sz="3600" dirty="0" err="1" smtClean="0">
                <a:latin typeface="Times New Roman Mon" pitchFamily="18" charset="0"/>
              </a:rPr>
              <a:t>өөр</a:t>
            </a:r>
            <a:r>
              <a:rPr lang="en-US" sz="3600" dirty="0" smtClean="0">
                <a:latin typeface="Times New Roman Mon" pitchFamily="18" charset="0"/>
              </a:rPr>
              <a:t> </a:t>
            </a:r>
            <a:r>
              <a:rPr lang="en-US" sz="3600" dirty="0" err="1" smtClean="0">
                <a:latin typeface="Times New Roman Mon" pitchFamily="18" charset="0"/>
              </a:rPr>
              <a:t>нэг</a:t>
            </a:r>
            <a:r>
              <a:rPr lang="en-US" sz="3600" dirty="0" smtClean="0">
                <a:latin typeface="Times New Roman Mon" pitchFamily="18" charset="0"/>
              </a:rPr>
              <a:t> </a:t>
            </a:r>
            <a:r>
              <a:rPr lang="en-US" sz="3600" dirty="0" err="1" smtClean="0">
                <a:latin typeface="Times New Roman Mon" pitchFamily="18" charset="0"/>
              </a:rPr>
              <a:t>үүрэг</a:t>
            </a:r>
            <a:r>
              <a:rPr lang="en-US" sz="3600" dirty="0" smtClean="0">
                <a:latin typeface="Times New Roman Mon" pitchFamily="18" charset="0"/>
              </a:rPr>
              <a:t> </a:t>
            </a:r>
            <a:r>
              <a:rPr lang="en-US" sz="3600" dirty="0" err="1" smtClean="0">
                <a:latin typeface="Times New Roman Mon" pitchFamily="18" charset="0"/>
              </a:rPr>
              <a:t>нь</a:t>
            </a:r>
            <a:r>
              <a:rPr lang="en-US" sz="3600" dirty="0" smtClean="0">
                <a:latin typeface="Times New Roman Mon" pitchFamily="18" charset="0"/>
              </a:rPr>
              <a:t> </a:t>
            </a:r>
            <a:r>
              <a:rPr lang="en-US" sz="3600" dirty="0" err="1" smtClean="0">
                <a:latin typeface="Times New Roman Mon" pitchFamily="18" charset="0"/>
              </a:rPr>
              <a:t>хөрөнгө</a:t>
            </a:r>
            <a:r>
              <a:rPr lang="en-US" sz="3600" dirty="0" smtClean="0">
                <a:latin typeface="Times New Roman Mon" pitchFamily="18" charset="0"/>
              </a:rPr>
              <a:t> </a:t>
            </a:r>
            <a:r>
              <a:rPr lang="en-US" sz="3600" dirty="0" err="1" smtClean="0">
                <a:latin typeface="Times New Roman Mon" pitchFamily="18" charset="0"/>
              </a:rPr>
              <a:t>оруулагчид</a:t>
            </a:r>
            <a:r>
              <a:rPr lang="en-US" sz="3600" dirty="0" smtClean="0">
                <a:latin typeface="Times New Roman Mon" pitchFamily="18" charset="0"/>
              </a:rPr>
              <a:t> </a:t>
            </a:r>
            <a:r>
              <a:rPr lang="en-US" sz="3600" dirty="0" err="1" smtClean="0">
                <a:latin typeface="Times New Roman Mon" pitchFamily="18" charset="0"/>
              </a:rPr>
              <a:t>өөрсдийн</a:t>
            </a:r>
            <a:r>
              <a:rPr lang="en-US" sz="3600" dirty="0" smtClean="0">
                <a:latin typeface="Times New Roman Mon" pitchFamily="18" charset="0"/>
              </a:rPr>
              <a:t> </a:t>
            </a:r>
            <a:r>
              <a:rPr lang="en-US" sz="3600" dirty="0" err="1" smtClean="0">
                <a:latin typeface="Times New Roman Mon" pitchFamily="18" charset="0"/>
              </a:rPr>
              <a:t>болон</a:t>
            </a:r>
            <a:r>
              <a:rPr lang="en-US" sz="3600" dirty="0" smtClean="0">
                <a:latin typeface="Times New Roman Mon" pitchFamily="18" charset="0"/>
              </a:rPr>
              <a:t> </a:t>
            </a:r>
            <a:r>
              <a:rPr lang="en-US" sz="3600" dirty="0" err="1" smtClean="0">
                <a:latin typeface="Times New Roman Mon" pitchFamily="18" charset="0"/>
              </a:rPr>
              <a:t>гадаадын</a:t>
            </a:r>
            <a:r>
              <a:rPr lang="en-US" sz="3600" dirty="0" smtClean="0">
                <a:latin typeface="Times New Roman Mon" pitchFamily="18" charset="0"/>
              </a:rPr>
              <a:t> </a:t>
            </a:r>
            <a:r>
              <a:rPr lang="en-US" sz="3600" dirty="0" err="1" smtClean="0">
                <a:latin typeface="Times New Roman Mon" pitchFamily="18" charset="0"/>
              </a:rPr>
              <a:t>эдийн</a:t>
            </a:r>
            <a:r>
              <a:rPr lang="en-US" sz="3600" dirty="0" smtClean="0">
                <a:latin typeface="Times New Roman Mon" pitchFamily="18" charset="0"/>
              </a:rPr>
              <a:t> </a:t>
            </a:r>
            <a:r>
              <a:rPr lang="en-US" sz="3600" dirty="0" err="1" smtClean="0">
                <a:latin typeface="Times New Roman Mon" pitchFamily="18" charset="0"/>
              </a:rPr>
              <a:t>засгийн</a:t>
            </a:r>
            <a:r>
              <a:rPr lang="en-US" sz="3600" dirty="0" smtClean="0">
                <a:latin typeface="Times New Roman Mon" pitchFamily="18" charset="0"/>
              </a:rPr>
              <a:t> </a:t>
            </a:r>
            <a:r>
              <a:rPr lang="en-US" sz="3600" dirty="0" err="1" smtClean="0">
                <a:latin typeface="Times New Roman Mon" pitchFamily="18" charset="0"/>
              </a:rPr>
              <a:t>субъектүүдэд</a:t>
            </a:r>
            <a:r>
              <a:rPr lang="en-US" sz="3600" dirty="0" smtClean="0">
                <a:latin typeface="Times New Roman Mon" pitchFamily="18" charset="0"/>
              </a:rPr>
              <a:t> </a:t>
            </a:r>
            <a:r>
              <a:rPr lang="en-US" sz="3600" dirty="0" err="1" smtClean="0">
                <a:latin typeface="Times New Roman Mon" pitchFamily="18" charset="0"/>
              </a:rPr>
              <a:t>өөрийн</a:t>
            </a:r>
            <a:r>
              <a:rPr lang="en-US" sz="3600" dirty="0" smtClean="0">
                <a:latin typeface="Times New Roman Mon" pitchFamily="18" charset="0"/>
              </a:rPr>
              <a:t> </a:t>
            </a:r>
            <a:r>
              <a:rPr lang="en-US" sz="3600" dirty="0" err="1" smtClean="0">
                <a:latin typeface="Times New Roman Mon" pitchFamily="18" charset="0"/>
              </a:rPr>
              <a:t>хөрөнгө</a:t>
            </a:r>
            <a:r>
              <a:rPr lang="en-US" sz="3600" dirty="0" smtClean="0">
                <a:latin typeface="Times New Roman Mon" pitchFamily="18" charset="0"/>
              </a:rPr>
              <a:t> </a:t>
            </a:r>
            <a:r>
              <a:rPr lang="en-US" sz="3600" dirty="0" err="1" smtClean="0">
                <a:latin typeface="Times New Roman Mon" pitchFamily="18" charset="0"/>
              </a:rPr>
              <a:t>оруулах</a:t>
            </a:r>
            <a:r>
              <a:rPr lang="en-US" sz="3600" dirty="0" smtClean="0">
                <a:latin typeface="Times New Roman Mon" pitchFamily="18" charset="0"/>
              </a:rPr>
              <a:t> </a:t>
            </a:r>
            <a:r>
              <a:rPr lang="en-US" sz="3600" dirty="0" err="1" smtClean="0">
                <a:latin typeface="Times New Roman Mon" pitchFamily="18" charset="0"/>
              </a:rPr>
              <a:t>ашиг</a:t>
            </a:r>
            <a:r>
              <a:rPr lang="en-US" sz="3600" dirty="0" smtClean="0">
                <a:latin typeface="Times New Roman Mon" pitchFamily="18" charset="0"/>
              </a:rPr>
              <a:t> </a:t>
            </a:r>
            <a:r>
              <a:rPr lang="en-US" sz="3600" dirty="0" err="1" smtClean="0">
                <a:latin typeface="Times New Roman Mon" pitchFamily="18" charset="0"/>
              </a:rPr>
              <a:t>олох</a:t>
            </a:r>
            <a:r>
              <a:rPr lang="en-US" sz="3600" dirty="0" smtClean="0">
                <a:latin typeface="Times New Roman Mon" pitchFamily="18" charset="0"/>
              </a:rPr>
              <a:t> </a:t>
            </a:r>
            <a:r>
              <a:rPr lang="en-US" sz="3600" dirty="0" err="1" smtClean="0">
                <a:latin typeface="Times New Roman Mon" pitchFamily="18" charset="0"/>
              </a:rPr>
              <a:t>боломжийг</a:t>
            </a:r>
            <a:r>
              <a:rPr lang="en-US" sz="3600" dirty="0" smtClean="0">
                <a:latin typeface="Times New Roman Mon" pitchFamily="18" charset="0"/>
              </a:rPr>
              <a:t> </a:t>
            </a:r>
            <a:r>
              <a:rPr lang="en-US" sz="3600" dirty="0" err="1" smtClean="0">
                <a:latin typeface="Times New Roman Mon" pitchFamily="18" charset="0"/>
              </a:rPr>
              <a:t>үүсгэж</a:t>
            </a:r>
            <a:r>
              <a:rPr lang="en-US" sz="3600" dirty="0" smtClean="0">
                <a:latin typeface="Times New Roman Mon" pitchFamily="18" charset="0"/>
              </a:rPr>
              <a:t> </a:t>
            </a:r>
            <a:r>
              <a:rPr lang="en-US" sz="3600" dirty="0" err="1" smtClean="0">
                <a:latin typeface="Times New Roman Mon" pitchFamily="18" charset="0"/>
              </a:rPr>
              <a:t>байна</a:t>
            </a:r>
            <a:r>
              <a:rPr lang="en-US" sz="3600" dirty="0" smtClean="0">
                <a:latin typeface="Times New Roman Mon" pitchFamily="18" charset="0"/>
              </a:rPr>
              <a:t>. </a:t>
            </a:r>
            <a:endParaRPr lang="mn-MN" sz="3600" dirty="0" smtClean="0">
              <a:latin typeface="Times New Roman Mon" pitchFamily="18" charset="0"/>
            </a:endParaRPr>
          </a:p>
          <a:p>
            <a:pPr algn="just">
              <a:lnSpc>
                <a:spcPct val="170000"/>
              </a:lnSpc>
              <a:buNone/>
            </a:pPr>
            <a:r>
              <a:rPr lang="mn-MN" sz="3600" dirty="0" smtClean="0">
                <a:latin typeface="Times New Roman Mon" pitchFamily="18" charset="0"/>
              </a:rPr>
              <a:t>    </a:t>
            </a:r>
            <a:r>
              <a:rPr lang="en-US" sz="3600" dirty="0" err="1" smtClean="0">
                <a:latin typeface="Times New Roman Mon" pitchFamily="18" charset="0"/>
              </a:rPr>
              <a:t>Зах</a:t>
            </a:r>
            <a:r>
              <a:rPr lang="en-US" sz="3600" dirty="0" smtClean="0">
                <a:latin typeface="Times New Roman Mon" pitchFamily="18" charset="0"/>
              </a:rPr>
              <a:t> </a:t>
            </a:r>
            <a:r>
              <a:rPr lang="en-US" sz="3600" dirty="0" err="1" smtClean="0">
                <a:latin typeface="Times New Roman Mon" pitchFamily="18" charset="0"/>
              </a:rPr>
              <a:t>зээлийн</a:t>
            </a:r>
            <a:r>
              <a:rPr lang="en-US" sz="3600" dirty="0" smtClean="0">
                <a:latin typeface="Times New Roman Mon" pitchFamily="18" charset="0"/>
              </a:rPr>
              <a:t> </a:t>
            </a:r>
            <a:r>
              <a:rPr lang="en-US" sz="3600" dirty="0" err="1" smtClean="0">
                <a:latin typeface="Times New Roman Mon" pitchFamily="18" charset="0"/>
              </a:rPr>
              <a:t>үндсэн</a:t>
            </a:r>
            <a:r>
              <a:rPr lang="en-US" sz="3600" dirty="0" smtClean="0">
                <a:latin typeface="Times New Roman Mon" pitchFamily="18" charset="0"/>
              </a:rPr>
              <a:t> </a:t>
            </a:r>
            <a:r>
              <a:rPr lang="en-US" sz="3600" dirty="0" err="1" smtClean="0">
                <a:latin typeface="Times New Roman Mon" pitchFamily="18" charset="0"/>
              </a:rPr>
              <a:t>зарчимд</a:t>
            </a:r>
            <a:r>
              <a:rPr lang="en-US" sz="3600" dirty="0" smtClean="0">
                <a:latin typeface="Times New Roman Mon" pitchFamily="18" charset="0"/>
              </a:rPr>
              <a:t> </a:t>
            </a:r>
            <a:r>
              <a:rPr lang="en-US" sz="3600" dirty="0" err="1" smtClean="0">
                <a:latin typeface="Times New Roman Mon" pitchFamily="18" charset="0"/>
              </a:rPr>
              <a:t>уялдуулан</a:t>
            </a:r>
            <a:r>
              <a:rPr lang="en-US" sz="3600" dirty="0" smtClean="0">
                <a:latin typeface="Times New Roman Mon" pitchFamily="18" charset="0"/>
              </a:rPr>
              <a:t> </a:t>
            </a:r>
            <a:r>
              <a:rPr lang="en-US" sz="3600" dirty="0" err="1" smtClean="0">
                <a:latin typeface="Times New Roman Mon" pitchFamily="18" charset="0"/>
              </a:rPr>
              <a:t>хөрөнгийг</a:t>
            </a:r>
            <a:r>
              <a:rPr lang="en-US" sz="3600" dirty="0" smtClean="0">
                <a:latin typeface="Times New Roman Mon" pitchFamily="18" charset="0"/>
              </a:rPr>
              <a:t> </a:t>
            </a:r>
            <a:r>
              <a:rPr lang="en-US" sz="3600" dirty="0" err="1" smtClean="0">
                <a:latin typeface="Times New Roman Mon" pitchFamily="18" charset="0"/>
              </a:rPr>
              <a:t>үр</a:t>
            </a:r>
            <a:r>
              <a:rPr lang="en-US" sz="3600" dirty="0" smtClean="0">
                <a:latin typeface="Times New Roman Mon" pitchFamily="18" charset="0"/>
              </a:rPr>
              <a:t> </a:t>
            </a:r>
            <a:r>
              <a:rPr lang="en-US" sz="3600" dirty="0" err="1" smtClean="0">
                <a:latin typeface="Times New Roman Mon" pitchFamily="18" charset="0"/>
              </a:rPr>
              <a:t>ашигтай</a:t>
            </a:r>
            <a:r>
              <a:rPr lang="en-US" sz="3600" dirty="0" smtClean="0">
                <a:latin typeface="Times New Roman Mon" pitchFamily="18" charset="0"/>
              </a:rPr>
              <a:t> </a:t>
            </a:r>
            <a:r>
              <a:rPr lang="en-US" sz="3600" dirty="0" err="1" smtClean="0">
                <a:latin typeface="Times New Roman Mon" pitchFamily="18" charset="0"/>
              </a:rPr>
              <a:t>хуваарилах</a:t>
            </a:r>
            <a:r>
              <a:rPr lang="en-US" sz="3600" dirty="0" smtClean="0">
                <a:latin typeface="Times New Roman Mon" pitchFamily="18" charset="0"/>
              </a:rPr>
              <a:t> </a:t>
            </a:r>
            <a:r>
              <a:rPr lang="en-US" sz="3600" dirty="0" err="1" smtClean="0">
                <a:latin typeface="Times New Roman Mon" pitchFamily="18" charset="0"/>
              </a:rPr>
              <a:t>чөлөөт</a:t>
            </a:r>
            <a:r>
              <a:rPr lang="en-US" sz="3600" dirty="0" smtClean="0">
                <a:latin typeface="Times New Roman Mon" pitchFamily="18" charset="0"/>
              </a:rPr>
              <a:t> </a:t>
            </a:r>
            <a:r>
              <a:rPr lang="en-US" sz="3600" dirty="0" err="1" smtClean="0">
                <a:latin typeface="Times New Roman Mon" pitchFamily="18" charset="0"/>
              </a:rPr>
              <a:t>үнийн</a:t>
            </a:r>
            <a:r>
              <a:rPr lang="en-US" sz="3600" dirty="0" smtClean="0">
                <a:latin typeface="Times New Roman Mon" pitchFamily="18" charset="0"/>
              </a:rPr>
              <a:t> </a:t>
            </a:r>
            <a:r>
              <a:rPr lang="en-US" sz="3600" dirty="0" err="1" smtClean="0">
                <a:latin typeface="Times New Roman Mon" pitchFamily="18" charset="0"/>
              </a:rPr>
              <a:t>өрсөлдөөнд</a:t>
            </a:r>
            <a:r>
              <a:rPr lang="en-US" sz="3600" dirty="0" smtClean="0">
                <a:latin typeface="Times New Roman Mon" pitchFamily="18" charset="0"/>
              </a:rPr>
              <a:t> </a:t>
            </a:r>
            <a:r>
              <a:rPr lang="en-US" sz="3600" dirty="0" err="1" smtClean="0">
                <a:latin typeface="Times New Roman Mon" pitchFamily="18" charset="0"/>
              </a:rPr>
              <a:t>үндэслэгдэж</a:t>
            </a:r>
            <a:r>
              <a:rPr lang="en-US" sz="3600" dirty="0" smtClean="0">
                <a:latin typeface="Times New Roman Mon" pitchFamily="18" charset="0"/>
              </a:rPr>
              <a:t> </a:t>
            </a:r>
            <a:r>
              <a:rPr lang="en-US" sz="3600" dirty="0" err="1" smtClean="0">
                <a:latin typeface="Times New Roman Mon" pitchFamily="18" charset="0"/>
              </a:rPr>
              <a:t>капиталыг</a:t>
            </a:r>
            <a:r>
              <a:rPr lang="en-US" sz="3600" dirty="0" smtClean="0">
                <a:latin typeface="Times New Roman Mon" pitchFamily="18" charset="0"/>
              </a:rPr>
              <a:t> </a:t>
            </a:r>
            <a:r>
              <a:rPr lang="en-US" sz="3600" dirty="0" err="1" smtClean="0">
                <a:latin typeface="Times New Roman Mon" pitchFamily="18" charset="0"/>
              </a:rPr>
              <a:t>хаана</a:t>
            </a:r>
            <a:r>
              <a:rPr lang="en-US" sz="3600" dirty="0" smtClean="0">
                <a:latin typeface="Times New Roman Mon" pitchFamily="18" charset="0"/>
              </a:rPr>
              <a:t> </a:t>
            </a:r>
            <a:r>
              <a:rPr lang="en-US" sz="3600" dirty="0" err="1" smtClean="0">
                <a:latin typeface="Times New Roman Mon" pitchFamily="18" charset="0"/>
              </a:rPr>
              <a:t>шаардлагатай</a:t>
            </a:r>
            <a:r>
              <a:rPr lang="en-US" sz="3600" dirty="0" smtClean="0">
                <a:latin typeface="Times New Roman Mon" pitchFamily="18" charset="0"/>
              </a:rPr>
              <a:t>, </a:t>
            </a:r>
            <a:r>
              <a:rPr lang="en-US" sz="3600" dirty="0" err="1" smtClean="0">
                <a:latin typeface="Times New Roman Mon" pitchFamily="18" charset="0"/>
              </a:rPr>
              <a:t>үр</a:t>
            </a:r>
            <a:r>
              <a:rPr lang="en-US" sz="3600" dirty="0" smtClean="0">
                <a:latin typeface="Times New Roman Mon" pitchFamily="18" charset="0"/>
              </a:rPr>
              <a:t> </a:t>
            </a:r>
            <a:r>
              <a:rPr lang="en-US" sz="3600" dirty="0" err="1" smtClean="0">
                <a:latin typeface="Times New Roman Mon" pitchFamily="18" charset="0"/>
              </a:rPr>
              <a:t>ашиг</a:t>
            </a:r>
            <a:r>
              <a:rPr lang="en-US" sz="3600" dirty="0" smtClean="0">
                <a:latin typeface="Times New Roman Mon" pitchFamily="18" charset="0"/>
              </a:rPr>
              <a:t> </a:t>
            </a:r>
            <a:r>
              <a:rPr lang="en-US" sz="3600" dirty="0" err="1" smtClean="0">
                <a:latin typeface="Times New Roman Mon" pitchFamily="18" charset="0"/>
              </a:rPr>
              <a:t>ахиутай</a:t>
            </a:r>
            <a:r>
              <a:rPr lang="en-US" sz="3600" dirty="0" smtClean="0">
                <a:latin typeface="Times New Roman Mon" pitchFamily="18" charset="0"/>
              </a:rPr>
              <a:t> </a:t>
            </a:r>
            <a:r>
              <a:rPr lang="en-US" sz="3600" dirty="0" err="1" smtClean="0">
                <a:latin typeface="Times New Roman Mon" pitchFamily="18" charset="0"/>
              </a:rPr>
              <a:t>байна</a:t>
            </a:r>
            <a:r>
              <a:rPr lang="en-US" sz="3600" dirty="0" smtClean="0">
                <a:latin typeface="Times New Roman Mon" pitchFamily="18" charset="0"/>
              </a:rPr>
              <a:t> </a:t>
            </a:r>
            <a:r>
              <a:rPr lang="en-US" sz="3600" dirty="0" err="1" smtClean="0">
                <a:latin typeface="Times New Roman Mon" pitchFamily="18" charset="0"/>
              </a:rPr>
              <a:t>түүн</a:t>
            </a:r>
            <a:r>
              <a:rPr lang="en-US" sz="3600" dirty="0" smtClean="0">
                <a:latin typeface="Times New Roman Mon" pitchFamily="18" charset="0"/>
              </a:rPr>
              <a:t> </a:t>
            </a:r>
            <a:r>
              <a:rPr lang="en-US" sz="3600" dirty="0" err="1" smtClean="0">
                <a:latin typeface="Times New Roman Mon" pitchFamily="18" charset="0"/>
              </a:rPr>
              <a:t>рүү</a:t>
            </a:r>
            <a:r>
              <a:rPr lang="en-US" sz="3600" dirty="0" smtClean="0">
                <a:latin typeface="Times New Roman Mon" pitchFamily="18" charset="0"/>
              </a:rPr>
              <a:t> </a:t>
            </a:r>
            <a:r>
              <a:rPr lang="en-US" sz="3600" dirty="0" err="1" smtClean="0">
                <a:latin typeface="Times New Roman Mon" pitchFamily="18" charset="0"/>
              </a:rPr>
              <a:t>оруулах</a:t>
            </a:r>
            <a:r>
              <a:rPr lang="en-US" sz="3600" dirty="0" smtClean="0">
                <a:latin typeface="Times New Roman Mon" pitchFamily="18" charset="0"/>
              </a:rPr>
              <a:t> </a:t>
            </a:r>
            <a:r>
              <a:rPr lang="en-US" sz="3600" dirty="0" err="1" smtClean="0">
                <a:latin typeface="Times New Roman Mon" pitchFamily="18" charset="0"/>
              </a:rPr>
              <a:t>боломжийг</a:t>
            </a:r>
            <a:r>
              <a:rPr lang="en-US" sz="3600" dirty="0" smtClean="0">
                <a:latin typeface="Times New Roman Mon" pitchFamily="18" charset="0"/>
              </a:rPr>
              <a:t> </a:t>
            </a:r>
            <a:r>
              <a:rPr lang="en-US" sz="3600" dirty="0" err="1" smtClean="0">
                <a:latin typeface="Times New Roman Mon" pitchFamily="18" charset="0"/>
              </a:rPr>
              <a:t>үйлдвэрлэгчдэд</a:t>
            </a:r>
            <a:r>
              <a:rPr lang="en-US" sz="3600" dirty="0" smtClean="0">
                <a:latin typeface="Times New Roman Mon" pitchFamily="18" charset="0"/>
              </a:rPr>
              <a:t> </a:t>
            </a:r>
            <a:r>
              <a:rPr lang="en-US" sz="3600" dirty="0" err="1" smtClean="0">
                <a:latin typeface="Times New Roman Mon" pitchFamily="18" charset="0"/>
              </a:rPr>
              <a:t>гаргаж</a:t>
            </a:r>
            <a:r>
              <a:rPr lang="en-US" sz="3600" dirty="0" smtClean="0">
                <a:latin typeface="Times New Roman Mon" pitchFamily="18" charset="0"/>
              </a:rPr>
              <a:t> </a:t>
            </a:r>
            <a:r>
              <a:rPr lang="en-US" sz="3600" dirty="0" err="1" smtClean="0">
                <a:latin typeface="Times New Roman Mon" pitchFamily="18" charset="0"/>
              </a:rPr>
              <a:t>өгнө</a:t>
            </a:r>
            <a:r>
              <a:rPr lang="en-US" sz="3600" dirty="0" smtClean="0">
                <a:latin typeface="Times New Roman Mon" pitchFamily="18" charset="0"/>
              </a:rPr>
              <a:t>. </a:t>
            </a:r>
            <a:r>
              <a:rPr lang="en-US" sz="3600" dirty="0" err="1" smtClean="0">
                <a:latin typeface="Times New Roman Mon" pitchFamily="18" charset="0"/>
              </a:rPr>
              <a:t>Макро</a:t>
            </a:r>
            <a:r>
              <a:rPr lang="en-US" sz="3600" dirty="0" smtClean="0">
                <a:latin typeface="Times New Roman Mon" pitchFamily="18" charset="0"/>
              </a:rPr>
              <a:t> </a:t>
            </a:r>
            <a:r>
              <a:rPr lang="en-US" sz="3600" dirty="0" err="1" smtClean="0">
                <a:latin typeface="Times New Roman Mon" pitchFamily="18" charset="0"/>
              </a:rPr>
              <a:t>эдийн</a:t>
            </a:r>
            <a:r>
              <a:rPr lang="en-US" sz="3600" dirty="0" smtClean="0">
                <a:latin typeface="Times New Roman Mon" pitchFamily="18" charset="0"/>
              </a:rPr>
              <a:t> </a:t>
            </a:r>
            <a:r>
              <a:rPr lang="en-US" sz="3600" dirty="0" err="1" smtClean="0">
                <a:latin typeface="Times New Roman Mon" pitchFamily="18" charset="0"/>
              </a:rPr>
              <a:t>засгийн</a:t>
            </a:r>
            <a:r>
              <a:rPr lang="en-US" sz="3600" dirty="0" smtClean="0">
                <a:latin typeface="Times New Roman Mon" pitchFamily="18" charset="0"/>
              </a:rPr>
              <a:t> </a:t>
            </a:r>
            <a:r>
              <a:rPr lang="en-US" sz="3600" dirty="0" err="1" smtClean="0">
                <a:latin typeface="Times New Roman Mon" pitchFamily="18" charset="0"/>
              </a:rPr>
              <a:t>үүднээс</a:t>
            </a:r>
            <a:r>
              <a:rPr lang="en-US" sz="3600" dirty="0" smtClean="0">
                <a:latin typeface="Times New Roman Mon" pitchFamily="18" charset="0"/>
              </a:rPr>
              <a:t> </a:t>
            </a:r>
            <a:r>
              <a:rPr lang="en-US" sz="3600" dirty="0" err="1" smtClean="0">
                <a:latin typeface="Times New Roman Mon" pitchFamily="18" charset="0"/>
              </a:rPr>
              <a:t>авч</a:t>
            </a:r>
            <a:r>
              <a:rPr lang="en-US" sz="3600" dirty="0" smtClean="0">
                <a:latin typeface="Times New Roman Mon" pitchFamily="18" charset="0"/>
              </a:rPr>
              <a:t> </a:t>
            </a:r>
            <a:r>
              <a:rPr lang="en-US" sz="3600" dirty="0" err="1" smtClean="0">
                <a:latin typeface="Times New Roman Mon" pitchFamily="18" charset="0"/>
              </a:rPr>
              <a:t>үзвэл</a:t>
            </a:r>
            <a:r>
              <a:rPr lang="en-US" sz="3600" dirty="0" smtClean="0">
                <a:latin typeface="Times New Roman Mon" pitchFamily="18" charset="0"/>
              </a:rPr>
              <a:t> </a:t>
            </a:r>
            <a:r>
              <a:rPr lang="en-US" sz="3600" dirty="0" err="1" smtClean="0">
                <a:latin typeface="Times New Roman Mon" pitchFamily="18" charset="0"/>
              </a:rPr>
              <a:t>үнэт</a:t>
            </a:r>
            <a:r>
              <a:rPr lang="en-US" sz="3600" dirty="0" smtClean="0">
                <a:latin typeface="Times New Roman Mon" pitchFamily="18" charset="0"/>
              </a:rPr>
              <a:t> </a:t>
            </a:r>
            <a:r>
              <a:rPr lang="en-US" sz="3600" dirty="0" err="1" smtClean="0">
                <a:latin typeface="Times New Roman Mon" pitchFamily="18" charset="0"/>
              </a:rPr>
              <a:t>цаасны</a:t>
            </a:r>
            <a:r>
              <a:rPr lang="en-US" sz="3600" dirty="0" smtClean="0">
                <a:latin typeface="Times New Roman Mon" pitchFamily="18" charset="0"/>
              </a:rPr>
              <a:t> </a:t>
            </a:r>
            <a:r>
              <a:rPr lang="en-US" sz="3600" dirty="0" err="1" smtClean="0">
                <a:latin typeface="Times New Roman Mon" pitchFamily="18" charset="0"/>
              </a:rPr>
              <a:t>хөгжлийг</a:t>
            </a:r>
            <a:r>
              <a:rPr lang="en-US" sz="3600" dirty="0" smtClean="0">
                <a:latin typeface="Times New Roman Mon" pitchFamily="18" charset="0"/>
              </a:rPr>
              <a:t> </a:t>
            </a:r>
            <a:r>
              <a:rPr lang="en-US" sz="3600" dirty="0" err="1" smtClean="0">
                <a:latin typeface="Times New Roman Mon" pitchFamily="18" charset="0"/>
              </a:rPr>
              <a:t>тодорхойлох</a:t>
            </a:r>
            <a:r>
              <a:rPr lang="en-US" sz="3600" dirty="0" smtClean="0">
                <a:latin typeface="Times New Roman Mon" pitchFamily="18" charset="0"/>
              </a:rPr>
              <a:t> </a:t>
            </a:r>
            <a:r>
              <a:rPr lang="en-US" sz="3600" dirty="0" err="1" smtClean="0">
                <a:latin typeface="Times New Roman Mon" pitchFamily="18" charset="0"/>
              </a:rPr>
              <a:t>гол</a:t>
            </a:r>
            <a:r>
              <a:rPr lang="en-US" sz="3600" dirty="0" smtClean="0">
                <a:latin typeface="Times New Roman Mon" pitchFamily="18" charset="0"/>
              </a:rPr>
              <a:t> </a:t>
            </a:r>
            <a:r>
              <a:rPr lang="en-US" sz="3600" dirty="0" err="1" smtClean="0">
                <a:latin typeface="Times New Roman Mon" pitchFamily="18" charset="0"/>
              </a:rPr>
              <a:t>өрсөлдөгч</a:t>
            </a:r>
            <a:r>
              <a:rPr lang="en-US" sz="3600" dirty="0" smtClean="0">
                <a:latin typeface="Times New Roman Mon" pitchFamily="18" charset="0"/>
              </a:rPr>
              <a:t> </a:t>
            </a:r>
            <a:r>
              <a:rPr lang="en-US" sz="3600" dirty="0" err="1" smtClean="0">
                <a:latin typeface="Times New Roman Mon" pitchFamily="18" charset="0"/>
              </a:rPr>
              <a:t>салбар</a:t>
            </a:r>
            <a:r>
              <a:rPr lang="en-US" sz="3600" dirty="0" smtClean="0">
                <a:latin typeface="Times New Roman Mon" pitchFamily="18" charset="0"/>
              </a:rPr>
              <a:t> </a:t>
            </a:r>
            <a:r>
              <a:rPr lang="en-US" sz="3600" dirty="0" err="1" smtClean="0">
                <a:latin typeface="Times New Roman Mon" pitchFamily="18" charset="0"/>
              </a:rPr>
              <a:t>бол</a:t>
            </a:r>
            <a:r>
              <a:rPr lang="en-US" sz="3600" dirty="0" smtClean="0">
                <a:latin typeface="Times New Roman Mon" pitchFamily="18" charset="0"/>
              </a:rPr>
              <a:t> </a:t>
            </a:r>
            <a:r>
              <a:rPr lang="en-US" sz="3600" dirty="0" err="1" smtClean="0">
                <a:latin typeface="Times New Roman Mon" pitchFamily="18" charset="0"/>
              </a:rPr>
              <a:t>банкны</a:t>
            </a:r>
            <a:r>
              <a:rPr lang="en-US" sz="3600" dirty="0" smtClean="0">
                <a:latin typeface="Times New Roman Mon" pitchFamily="18" charset="0"/>
              </a:rPr>
              <a:t> </a:t>
            </a:r>
            <a:r>
              <a:rPr lang="en-US" sz="3600" dirty="0" err="1" smtClean="0">
                <a:latin typeface="Times New Roman Mon" pitchFamily="18" charset="0"/>
              </a:rPr>
              <a:t>салбар</a:t>
            </a:r>
            <a:r>
              <a:rPr lang="en-US" sz="3600" dirty="0" smtClean="0">
                <a:latin typeface="Times New Roman Mon" pitchFamily="18" charset="0"/>
              </a:rPr>
              <a:t> </a:t>
            </a:r>
            <a:r>
              <a:rPr lang="en-US" sz="3600" dirty="0" err="1" smtClean="0">
                <a:latin typeface="Times New Roman Mon" pitchFamily="18" charset="0"/>
              </a:rPr>
              <a:t>юм</a:t>
            </a:r>
            <a:r>
              <a:rPr lang="en-US" sz="3600" dirty="0" smtClean="0">
                <a:latin typeface="Times New Roman Mon" pitchFamily="18" charset="0"/>
              </a:rPr>
              <a:t>. </a:t>
            </a:r>
            <a:r>
              <a:rPr lang="en-US" sz="3600" dirty="0" err="1" smtClean="0">
                <a:latin typeface="Times New Roman Mon" pitchFamily="18" charset="0"/>
              </a:rPr>
              <a:t>Манай</a:t>
            </a:r>
            <a:r>
              <a:rPr lang="en-US" sz="3600" dirty="0" smtClean="0">
                <a:latin typeface="Times New Roman Mon" pitchFamily="18" charset="0"/>
              </a:rPr>
              <a:t> </a:t>
            </a:r>
            <a:r>
              <a:rPr lang="en-US" sz="3600" dirty="0" err="1" smtClean="0">
                <a:latin typeface="Times New Roman Mon" pitchFamily="18" charset="0"/>
              </a:rPr>
              <a:t>улсын</a:t>
            </a:r>
            <a:r>
              <a:rPr lang="en-US" sz="3600" dirty="0" smtClean="0">
                <a:latin typeface="Times New Roman Mon" pitchFamily="18" charset="0"/>
              </a:rPr>
              <a:t> </a:t>
            </a:r>
            <a:r>
              <a:rPr lang="en-US" sz="3600" dirty="0" err="1" smtClean="0">
                <a:latin typeface="Times New Roman Mon" pitchFamily="18" charset="0"/>
              </a:rPr>
              <a:t>хувьд</a:t>
            </a:r>
            <a:r>
              <a:rPr lang="en-US" sz="3600" dirty="0" smtClean="0">
                <a:latin typeface="Times New Roman Mon" pitchFamily="18" charset="0"/>
              </a:rPr>
              <a:t> </a:t>
            </a:r>
            <a:r>
              <a:rPr lang="en-US" sz="3600" dirty="0" err="1" smtClean="0">
                <a:latin typeface="Times New Roman Mon" pitchFamily="18" charset="0"/>
              </a:rPr>
              <a:t>банкны</a:t>
            </a:r>
            <a:r>
              <a:rPr lang="en-US" sz="3600" dirty="0" smtClean="0">
                <a:latin typeface="Times New Roman Mon" pitchFamily="18" charset="0"/>
              </a:rPr>
              <a:t> </a:t>
            </a:r>
            <a:r>
              <a:rPr lang="en-US" sz="3600" dirty="0" err="1" smtClean="0">
                <a:latin typeface="Times New Roman Mon" pitchFamily="18" charset="0"/>
              </a:rPr>
              <a:t>салбар</a:t>
            </a:r>
            <a:r>
              <a:rPr lang="en-US" sz="3600" dirty="0" smtClean="0">
                <a:latin typeface="Times New Roman Mon" pitchFamily="18" charset="0"/>
              </a:rPr>
              <a:t> </a:t>
            </a:r>
            <a:r>
              <a:rPr lang="en-US" sz="3600" dirty="0" err="1" smtClean="0">
                <a:latin typeface="Times New Roman Mon" pitchFamily="18" charset="0"/>
              </a:rPr>
              <a:t>нь</a:t>
            </a:r>
            <a:r>
              <a:rPr lang="en-US" sz="3600" dirty="0" smtClean="0">
                <a:latin typeface="Times New Roman Mon" pitchFamily="18" charset="0"/>
              </a:rPr>
              <a:t> </a:t>
            </a:r>
            <a:r>
              <a:rPr lang="en-US" sz="3600" dirty="0" err="1" smtClean="0">
                <a:latin typeface="Times New Roman Mon" pitchFamily="18" charset="0"/>
              </a:rPr>
              <a:t>тэргүүлэх</a:t>
            </a:r>
            <a:r>
              <a:rPr lang="en-US" sz="3600" dirty="0" smtClean="0">
                <a:latin typeface="Times New Roman Mon" pitchFamily="18" charset="0"/>
              </a:rPr>
              <a:t> </a:t>
            </a:r>
            <a:r>
              <a:rPr lang="en-US" sz="3600" dirty="0" err="1" smtClean="0">
                <a:latin typeface="Times New Roman Mon" pitchFamily="18" charset="0"/>
              </a:rPr>
              <a:t>ач</a:t>
            </a:r>
            <a:r>
              <a:rPr lang="en-US" sz="3600" dirty="0" smtClean="0">
                <a:latin typeface="Times New Roman Mon" pitchFamily="18" charset="0"/>
              </a:rPr>
              <a:t> </a:t>
            </a:r>
            <a:r>
              <a:rPr lang="en-US" sz="3600" dirty="0" err="1" smtClean="0">
                <a:latin typeface="Times New Roman Mon" pitchFamily="18" charset="0"/>
              </a:rPr>
              <a:t>холбогдолтойгоор</a:t>
            </a:r>
            <a:r>
              <a:rPr lang="en-US" sz="3600" dirty="0" smtClean="0">
                <a:latin typeface="Times New Roman Mon" pitchFamily="18" charset="0"/>
              </a:rPr>
              <a:t> </a:t>
            </a:r>
            <a:r>
              <a:rPr lang="en-US" sz="3600" dirty="0" err="1" smtClean="0">
                <a:latin typeface="Times New Roman Mon" pitchFamily="18" charset="0"/>
              </a:rPr>
              <a:t>эдийн</a:t>
            </a:r>
            <a:r>
              <a:rPr lang="en-US" sz="3600" dirty="0" smtClean="0">
                <a:latin typeface="Times New Roman Mon" pitchFamily="18" charset="0"/>
              </a:rPr>
              <a:t> </a:t>
            </a:r>
            <a:r>
              <a:rPr lang="en-US" sz="3600" dirty="0" err="1" smtClean="0">
                <a:latin typeface="Times New Roman Mon" pitchFamily="18" charset="0"/>
              </a:rPr>
              <a:t>засгийн</a:t>
            </a:r>
            <a:r>
              <a:rPr lang="en-US" sz="3600" dirty="0" smtClean="0">
                <a:latin typeface="Times New Roman Mon" pitchFamily="18" charset="0"/>
              </a:rPr>
              <a:t> </a:t>
            </a:r>
            <a:r>
              <a:rPr lang="en-US" sz="3600" dirty="0" err="1" smtClean="0">
                <a:latin typeface="Times New Roman Mon" pitchFamily="18" charset="0"/>
              </a:rPr>
              <a:t>үйл</a:t>
            </a:r>
            <a:r>
              <a:rPr lang="en-US" sz="3600" dirty="0" smtClean="0">
                <a:latin typeface="Times New Roman Mon" pitchFamily="18" charset="0"/>
              </a:rPr>
              <a:t> </a:t>
            </a:r>
            <a:r>
              <a:rPr lang="en-US" sz="3600" dirty="0" err="1" smtClean="0">
                <a:latin typeface="Times New Roman Mon" pitchFamily="18" charset="0"/>
              </a:rPr>
              <a:t>ажиллагаанд</a:t>
            </a:r>
            <a:r>
              <a:rPr lang="en-US" sz="3600" dirty="0" smtClean="0">
                <a:latin typeface="Times New Roman Mon" pitchFamily="18" charset="0"/>
              </a:rPr>
              <a:t> </a:t>
            </a:r>
            <a:r>
              <a:rPr lang="en-US" sz="3600" dirty="0" err="1" smtClean="0">
                <a:latin typeface="Times New Roman Mon" pitchFamily="18" charset="0"/>
              </a:rPr>
              <a:t>оролцдог</a:t>
            </a:r>
            <a:r>
              <a:rPr lang="en-US" sz="3600" dirty="0" smtClean="0">
                <a:latin typeface="Times New Roman Mon" pitchFamily="18" charset="0"/>
              </a:rPr>
              <a:t>. </a:t>
            </a:r>
            <a:endParaRPr lang="en-US" sz="3600" dirty="0">
              <a:latin typeface="Times New Roman Mo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57200"/>
            <a:ext cx="8229600" cy="381000"/>
          </a:xfrm>
        </p:spPr>
        <p:txBody>
          <a:bodyPr>
            <a:normAutofit fontScale="90000"/>
          </a:bodyPr>
          <a:lstStyle/>
          <a:p>
            <a:r>
              <a:rPr lang="en-US" sz="2700" b="0" dirty="0" err="1" smtClean="0">
                <a:solidFill>
                  <a:schemeClr val="tx1"/>
                </a:solidFill>
                <a:latin typeface="Times New Roman Mon" pitchFamily="18" charset="0"/>
              </a:rPr>
              <a:t>Хөрөнгийн</a:t>
            </a:r>
            <a:r>
              <a:rPr lang="en-US" sz="2700" b="0" dirty="0" smtClean="0">
                <a:solidFill>
                  <a:schemeClr val="tx1"/>
                </a:solidFill>
                <a:latin typeface="Times New Roman Mon" pitchFamily="18" charset="0"/>
              </a:rPr>
              <a:t> </a:t>
            </a:r>
            <a:r>
              <a:rPr lang="en-US" sz="2700" b="0" dirty="0" err="1" smtClean="0">
                <a:solidFill>
                  <a:schemeClr val="tx1"/>
                </a:solidFill>
                <a:latin typeface="Times New Roman Mon" pitchFamily="18" charset="0"/>
              </a:rPr>
              <a:t>зах</a:t>
            </a:r>
            <a:r>
              <a:rPr lang="en-US" sz="2700" b="0" dirty="0" smtClean="0">
                <a:solidFill>
                  <a:schemeClr val="tx1"/>
                </a:solidFill>
                <a:latin typeface="Times New Roman Mon" pitchFamily="18" charset="0"/>
              </a:rPr>
              <a:t> </a:t>
            </a:r>
            <a:r>
              <a:rPr lang="en-US" sz="2700" b="0" dirty="0" err="1" smtClean="0">
                <a:solidFill>
                  <a:schemeClr val="tx1"/>
                </a:solidFill>
                <a:latin typeface="Times New Roman Mon" pitchFamily="18" charset="0"/>
              </a:rPr>
              <a:t>зээлд</a:t>
            </a:r>
            <a:r>
              <a:rPr lang="en-US" sz="2700" b="0" dirty="0" smtClean="0">
                <a:solidFill>
                  <a:schemeClr val="tx1"/>
                </a:solidFill>
                <a:latin typeface="Times New Roman Mon" pitchFamily="18" charset="0"/>
              </a:rPr>
              <a:t> </a:t>
            </a:r>
            <a:r>
              <a:rPr lang="en-US" sz="2700" b="0" dirty="0" err="1" smtClean="0">
                <a:solidFill>
                  <a:schemeClr val="tx1"/>
                </a:solidFill>
                <a:latin typeface="Times New Roman Mon" pitchFamily="18" charset="0"/>
              </a:rPr>
              <a:t>оролцогчдын</a:t>
            </a:r>
            <a:r>
              <a:rPr lang="en-US" sz="2700" b="0" dirty="0" smtClean="0">
                <a:solidFill>
                  <a:schemeClr val="tx1"/>
                </a:solidFill>
                <a:latin typeface="Times New Roman Mon" pitchFamily="18" charset="0"/>
              </a:rPr>
              <a:t> </a:t>
            </a:r>
            <a:r>
              <a:rPr lang="en-US" sz="2700" b="0" dirty="0" err="1" smtClean="0">
                <a:solidFill>
                  <a:schemeClr val="tx1"/>
                </a:solidFill>
                <a:latin typeface="Times New Roman Mon" pitchFamily="18" charset="0"/>
              </a:rPr>
              <a:t>бүтцийн</a:t>
            </a:r>
            <a:r>
              <a:rPr lang="en-US" sz="2700" b="0" dirty="0" smtClean="0">
                <a:solidFill>
                  <a:schemeClr val="tx1"/>
                </a:solidFill>
                <a:latin typeface="Times New Roman Mon" pitchFamily="18" charset="0"/>
              </a:rPr>
              <a:t> </a:t>
            </a:r>
            <a:r>
              <a:rPr lang="en-US" sz="2700" b="0" dirty="0" err="1" smtClean="0">
                <a:solidFill>
                  <a:schemeClr val="tx1"/>
                </a:solidFill>
                <a:latin typeface="Times New Roman Mon" pitchFamily="18" charset="0"/>
              </a:rPr>
              <a:t>судалг</a:t>
            </a:r>
            <a:r>
              <a:rPr lang="mn-MN" sz="2700" b="0" dirty="0" smtClean="0">
                <a:solidFill>
                  <a:schemeClr val="tx1"/>
                </a:solidFill>
                <a:latin typeface="Times New Roman Mon" pitchFamily="18" charset="0"/>
              </a:rPr>
              <a:t>аа</a:t>
            </a:r>
            <a:r>
              <a:rPr lang="en-US" dirty="0" smtClean="0"/>
              <a:t/>
            </a:r>
            <a:br>
              <a:rPr lang="en-US" dirty="0" smtClean="0"/>
            </a:br>
            <a:endParaRPr lang="en-US" dirty="0"/>
          </a:p>
        </p:txBody>
      </p:sp>
      <p:pic>
        <p:nvPicPr>
          <p:cNvPr id="4" name="Content Placeholder 3"/>
          <p:cNvPicPr>
            <a:picLocks noGrp="1"/>
          </p:cNvPicPr>
          <p:nvPr>
            <p:ph idx="1"/>
          </p:nvPr>
        </p:nvPicPr>
        <p:blipFill>
          <a:blip r:embed="rId2" cstate="print"/>
          <a:srcRect/>
          <a:stretch>
            <a:fillRect/>
          </a:stretch>
        </p:blipFill>
        <p:spPr bwMode="auto">
          <a:xfrm>
            <a:off x="685800" y="990600"/>
            <a:ext cx="7696200" cy="502920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533400"/>
            <a:ext cx="8229600" cy="1143000"/>
          </a:xfrm>
        </p:spPr>
        <p:txBody>
          <a:bodyPr>
            <a:normAutofit fontScale="90000"/>
          </a:bodyPr>
          <a:lstStyle/>
          <a:p>
            <a:pPr lvl="0">
              <a:lnSpc>
                <a:spcPct val="150000"/>
              </a:lnSpc>
            </a:pPr>
            <a:r>
              <a:rPr lang="mn-MN" sz="2700" b="0" dirty="0" smtClean="0">
                <a:solidFill>
                  <a:schemeClr val="tx1"/>
                </a:solidFill>
                <a:latin typeface="Times New Roman Mon" pitchFamily="18" charset="0"/>
              </a:rPr>
              <a:t>2. Засгийн газар болон төв банкны зүгээс хүүг бууруулах бодлого баримтлах</a:t>
            </a:r>
            <a:r>
              <a:rPr lang="en-US" dirty="0" smtClean="0"/>
              <a:t/>
            </a:r>
            <a:br>
              <a:rPr lang="en-US" dirty="0" smtClean="0"/>
            </a:br>
            <a:r>
              <a:rPr lang="mn-MN" dirty="0" smtClean="0"/>
              <a:t>  </a:t>
            </a:r>
            <a:endParaRPr lang="en-US" dirty="0"/>
          </a:p>
        </p:txBody>
      </p:sp>
      <p:sp>
        <p:nvSpPr>
          <p:cNvPr id="2" name="Content Placeholder 1"/>
          <p:cNvSpPr>
            <a:spLocks noGrp="1"/>
          </p:cNvSpPr>
          <p:nvPr>
            <p:ph idx="1"/>
          </p:nvPr>
        </p:nvSpPr>
        <p:spPr>
          <a:xfrm>
            <a:off x="533400" y="1143000"/>
            <a:ext cx="7848600" cy="5334000"/>
          </a:xfrm>
        </p:spPr>
        <p:txBody>
          <a:bodyPr>
            <a:normAutofit fontScale="55000" lnSpcReduction="20000"/>
          </a:bodyPr>
          <a:lstStyle/>
          <a:p>
            <a:pPr algn="just">
              <a:lnSpc>
                <a:spcPct val="170000"/>
              </a:lnSpc>
              <a:buNone/>
            </a:pPr>
            <a:r>
              <a:rPr lang="mn-MN" dirty="0" smtClean="0"/>
              <a:t>   </a:t>
            </a:r>
            <a:r>
              <a:rPr lang="mn-MN" sz="3200" dirty="0" smtClean="0">
                <a:latin typeface="Times New Roman Mon" pitchFamily="18" charset="0"/>
              </a:rPr>
              <a:t>Төрийн мөнгөний бодлого, арилжааны банкуудын зээл хадгаламжийн хүүгийн өнөөгийн түвшинд хувьцааны зах зээл хөгжих боломж маш хязгаарлагдмал бөгөөд харин зөв бодлого явуулж чадвал бондын зах зээлийг хөгжүүлэх боломж нөөц байна. Бондын зах зээлийг хөгжүүлэх, давуу эрхийн хувьцаа болон энгийн хувьцаа гаргаж үйлдвэрлэл үйлчилгээнд жинхэнэ бодит хөрөнгө оруулалтыг татах, хөрөнгийн зах зээл сонгодог утгаараа ажиллах нь санхүүгийн зах зээл дээр өрсөлдөөн бий болгох, зээлийн хүү бууруулах, үйлдвэр компаниудад үйл ажиллагаагаа санхүүжүүлэх хямд эх үүсвэр олгох замаар үндэсний үйлдвэрлэлийг дэмжих, эдийн засгийн өсөлтөнд хувь нэмэр оруулах чухал ач холбогдолтой.  </a:t>
            </a:r>
            <a:endParaRPr lang="en-US" sz="3200" dirty="0" smtClean="0">
              <a:latin typeface="Times New Roman Mon" pitchFamily="18" charset="0"/>
            </a:endParaRPr>
          </a:p>
          <a:p>
            <a:r>
              <a:rPr lang="mn-MN" b="1" dirty="0" smtClean="0"/>
              <a:t> </a:t>
            </a:r>
            <a:endParaRPr lang="en-US" b="1" dirty="0" smtClean="0"/>
          </a:p>
          <a:p>
            <a:pPr>
              <a:buNone/>
            </a:pP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mn-MN" sz="2700" b="0" dirty="0" smtClean="0">
                <a:solidFill>
                  <a:schemeClr val="tx1"/>
                </a:solidFill>
                <a:latin typeface="Times New Roman Mon" pitchFamily="18" charset="0"/>
              </a:rPr>
              <a:t>Монгол банкны бодлогын хүү</a:t>
            </a:r>
            <a:r>
              <a:rPr lang="en-US" dirty="0" smtClean="0"/>
              <a:t/>
            </a:r>
            <a:br>
              <a:rPr lang="en-US" dirty="0" smtClean="0"/>
            </a:br>
            <a:endParaRPr lang="en-US" dirty="0"/>
          </a:p>
        </p:txBody>
      </p:sp>
      <p:graphicFrame>
        <p:nvGraphicFramePr>
          <p:cNvPr id="4" name="Content Placeholder 3"/>
          <p:cNvGraphicFramePr>
            <a:graphicFrameLocks noGrp="1"/>
          </p:cNvGraphicFramePr>
          <p:nvPr>
            <p:ph idx="1"/>
          </p:nvPr>
        </p:nvGraphicFramePr>
        <p:xfrm>
          <a:off x="457200" y="1066800"/>
          <a:ext cx="7848600" cy="49403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609600"/>
            <a:ext cx="8229600" cy="1066800"/>
          </a:xfrm>
        </p:spPr>
        <p:txBody>
          <a:bodyPr>
            <a:normAutofit fontScale="90000"/>
          </a:bodyPr>
          <a:lstStyle/>
          <a:p>
            <a:pPr lvl="0">
              <a:lnSpc>
                <a:spcPct val="150000"/>
              </a:lnSpc>
            </a:pPr>
            <a:r>
              <a:rPr lang="mn-MN" sz="3100" b="0" dirty="0" smtClean="0">
                <a:solidFill>
                  <a:schemeClr val="tx1"/>
                </a:solidFill>
                <a:latin typeface="Times New Roman Mon" pitchFamily="18" charset="0"/>
              </a:rPr>
              <a:t>3. Арилжааны банкны зүгээс хүүг бууруулах боломж</a:t>
            </a:r>
            <a:r>
              <a:rPr lang="en-US" dirty="0" smtClean="0"/>
              <a:t/>
            </a:r>
            <a:br>
              <a:rPr lang="en-US" dirty="0" smtClean="0"/>
            </a:br>
            <a:endParaRPr lang="en-US" dirty="0"/>
          </a:p>
        </p:txBody>
      </p:sp>
      <p:sp>
        <p:nvSpPr>
          <p:cNvPr id="2" name="Content Placeholder 1"/>
          <p:cNvSpPr>
            <a:spLocks noGrp="1"/>
          </p:cNvSpPr>
          <p:nvPr>
            <p:ph idx="1"/>
          </p:nvPr>
        </p:nvSpPr>
        <p:spPr>
          <a:xfrm>
            <a:off x="457200" y="1295400"/>
            <a:ext cx="8229600" cy="4711891"/>
          </a:xfrm>
        </p:spPr>
        <p:txBody>
          <a:bodyPr>
            <a:normAutofit fontScale="85000" lnSpcReduction="10000"/>
          </a:bodyPr>
          <a:lstStyle/>
          <a:p>
            <a:pPr algn="just">
              <a:lnSpc>
                <a:spcPct val="150000"/>
              </a:lnSpc>
            </a:pPr>
            <a:r>
              <a:rPr lang="mn-MN" dirty="0" smtClean="0">
                <a:latin typeface="Times New Roman Mon" pitchFamily="18" charset="0"/>
              </a:rPr>
              <a:t>Банк санхүүгийн зах зээл дээр өрсөлдөөний эрчимжилтээс хамаарч арилжааны банкууд сайн зээлдэгчээ алдахгүйн тулд зээлийн хүү бууруулах боломжуудыг байнга эрэлхийлж байна. Үүнтэй холбоотойгоор тухайн хэрэглэгчдэд тохирсон зээлийн бүтээгдэхүүнийг санал болгох, бүтээгдэхүүний төрлийг санал болгох, уян хатан хүүг бий болгох зэргээр ажиллаж байна. Зээлийн хүүгийн бүтцээс харахад тогтмол шингэх ёстой эх үүсвэрийн зардлыг банкууд шингээж өгдөг. </a:t>
            </a:r>
            <a:endParaRPr lang="en-US" dirty="0">
              <a:latin typeface="Times New Roman Mo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sp>
        <p:nvSpPr>
          <p:cNvPr id="2" name="Content Placeholder 1"/>
          <p:cNvSpPr>
            <a:spLocks noGrp="1"/>
          </p:cNvSpPr>
          <p:nvPr>
            <p:ph idx="1"/>
          </p:nvPr>
        </p:nvSpPr>
        <p:spPr>
          <a:xfrm>
            <a:off x="457200" y="304800"/>
            <a:ext cx="8229600" cy="5943600"/>
          </a:xfrm>
        </p:spPr>
        <p:txBody>
          <a:bodyPr>
            <a:normAutofit fontScale="85000" lnSpcReduction="20000"/>
          </a:bodyPr>
          <a:lstStyle/>
          <a:p>
            <a:pPr algn="just">
              <a:lnSpc>
                <a:spcPct val="160000"/>
              </a:lnSpc>
              <a:buNone/>
            </a:pPr>
            <a:r>
              <a:rPr lang="mn-MN" dirty="0" smtClean="0">
                <a:latin typeface="Times New Roman Mon" pitchFamily="18" charset="0"/>
              </a:rPr>
              <a:t>Бусад зардлуудыг багасгаж болно. Тухайлбал: </a:t>
            </a:r>
            <a:endParaRPr lang="en-US" dirty="0" smtClean="0">
              <a:latin typeface="Times New Roman Mon" pitchFamily="18" charset="0"/>
            </a:endParaRPr>
          </a:p>
          <a:p>
            <a:pPr lvl="0" algn="just">
              <a:lnSpc>
                <a:spcPct val="160000"/>
              </a:lnSpc>
            </a:pPr>
            <a:r>
              <a:rPr lang="mn-MN" dirty="0" smtClean="0">
                <a:latin typeface="Times New Roman Mon" pitchFamily="18" charset="0"/>
              </a:rPr>
              <a:t>Банк өөрийнхөө авах ашгийн хэмжээг боломжит хэмжээгээр бууруулах</a:t>
            </a:r>
            <a:endParaRPr lang="en-US" dirty="0" smtClean="0">
              <a:latin typeface="Times New Roman Mon" pitchFamily="18" charset="0"/>
            </a:endParaRPr>
          </a:p>
          <a:p>
            <a:pPr lvl="0" algn="just">
              <a:lnSpc>
                <a:spcPct val="160000"/>
              </a:lnSpc>
            </a:pPr>
            <a:r>
              <a:rPr lang="mn-MN" dirty="0" smtClean="0">
                <a:latin typeface="Times New Roman Mon" pitchFamily="18" charset="0"/>
              </a:rPr>
              <a:t>Банк гарч байгаа өөрийн зардлыг хэмнэх </a:t>
            </a:r>
            <a:endParaRPr lang="en-US" dirty="0" smtClean="0">
              <a:latin typeface="Times New Roman Mon" pitchFamily="18" charset="0"/>
            </a:endParaRPr>
          </a:p>
          <a:p>
            <a:pPr lvl="0" algn="just">
              <a:lnSpc>
                <a:spcPct val="160000"/>
              </a:lnSpc>
            </a:pPr>
            <a:r>
              <a:rPr lang="mn-MN" dirty="0" smtClean="0">
                <a:latin typeface="Times New Roman Mon" pitchFamily="18" charset="0"/>
              </a:rPr>
              <a:t>Илүүдэлтэй байгаа үндсэн хөрөнгөнөөсөө зарах</a:t>
            </a:r>
            <a:endParaRPr lang="en-US" dirty="0" smtClean="0">
              <a:latin typeface="Times New Roman Mon" pitchFamily="18" charset="0"/>
            </a:endParaRPr>
          </a:p>
          <a:p>
            <a:pPr lvl="0" algn="just">
              <a:lnSpc>
                <a:spcPct val="160000"/>
              </a:lnSpc>
            </a:pPr>
            <a:r>
              <a:rPr lang="mn-MN" dirty="0" smtClean="0">
                <a:latin typeface="Times New Roman Mon" pitchFamily="18" charset="0"/>
              </a:rPr>
              <a:t>Урсгал зардлыг хэмнэх</a:t>
            </a:r>
            <a:endParaRPr lang="en-US" dirty="0" smtClean="0">
              <a:latin typeface="Times New Roman Mon" pitchFamily="18" charset="0"/>
            </a:endParaRPr>
          </a:p>
          <a:p>
            <a:pPr lvl="0" algn="just">
              <a:lnSpc>
                <a:spcPct val="160000"/>
              </a:lnSpc>
            </a:pPr>
            <a:r>
              <a:rPr lang="mn-MN" dirty="0" smtClean="0">
                <a:latin typeface="Times New Roman Mon" pitchFamily="18" charset="0"/>
              </a:rPr>
              <a:t>Ажлын бүтээмжийг зээшлүүлж, ажилтны тоог бууруулах</a:t>
            </a:r>
            <a:endParaRPr lang="en-US" dirty="0" smtClean="0">
              <a:latin typeface="Times New Roman Mon" pitchFamily="18" charset="0"/>
            </a:endParaRPr>
          </a:p>
          <a:p>
            <a:pPr lvl="0" algn="just">
              <a:lnSpc>
                <a:spcPct val="160000"/>
              </a:lnSpc>
            </a:pPr>
            <a:r>
              <a:rPr lang="mn-MN" dirty="0" smtClean="0">
                <a:latin typeface="Times New Roman Mon" pitchFamily="18" charset="0"/>
              </a:rPr>
              <a:t>Зээлийн хүүгийн хэмжээг багасгаад үйлчилгээний төлбөр хураамжийн хэмжээг нэмэгдүүлж банк авах ашгийн түвшингөө нэмэгдүүлэх зэрэг аргуудыг хэрэглэж зээлийн хүүг бууруулах боломжтой. </a:t>
            </a:r>
            <a:endParaRPr lang="en-US" dirty="0" smtClean="0">
              <a:latin typeface="Times New Roman Mon" pitchFamily="18" charset="0"/>
            </a:endParaRP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lvl="0" algn="just"/>
            <a:r>
              <a:rPr lang="mn-MN" sz="3100" b="0" dirty="0" smtClean="0">
                <a:solidFill>
                  <a:schemeClr val="tx1"/>
                </a:solidFill>
                <a:latin typeface="Times New Roman Mon" pitchFamily="18" charset="0"/>
              </a:rPr>
              <a:t>4. Харилцагчийн зүгээс хүү бууруулах боломж</a:t>
            </a:r>
            <a:r>
              <a:rPr lang="en-US" dirty="0" smtClean="0"/>
              <a:t/>
            </a:r>
            <a:br>
              <a:rPr lang="en-US" dirty="0" smtClean="0"/>
            </a:br>
            <a:endParaRPr lang="en-US" dirty="0"/>
          </a:p>
        </p:txBody>
      </p:sp>
      <p:sp>
        <p:nvSpPr>
          <p:cNvPr id="2" name="Content Placeholder 1"/>
          <p:cNvSpPr>
            <a:spLocks noGrp="1"/>
          </p:cNvSpPr>
          <p:nvPr>
            <p:ph idx="1"/>
          </p:nvPr>
        </p:nvSpPr>
        <p:spPr>
          <a:xfrm>
            <a:off x="228600" y="990600"/>
            <a:ext cx="8458200" cy="5016691"/>
          </a:xfrm>
        </p:spPr>
        <p:txBody>
          <a:bodyPr>
            <a:normAutofit fontScale="85000" lnSpcReduction="10000"/>
          </a:bodyPr>
          <a:lstStyle/>
          <a:p>
            <a:pPr algn="just">
              <a:lnSpc>
                <a:spcPct val="160000"/>
              </a:lnSpc>
              <a:buNone/>
            </a:pPr>
            <a:r>
              <a:rPr lang="mn-MN" dirty="0" smtClean="0">
                <a:latin typeface="Times New Roman Mon" pitchFamily="18" charset="0"/>
              </a:rPr>
              <a:t>    Зээлийн хүү өндөр байгаа нэг шалтгаан нь банкууд эрсдэлтэй зах зээл дээр ажиллаж байгаагаас, бүр тодруулбал компанийн эрсдлийг бодитоор үнэлж чадахгүй байгаатай холбоотой. Компаниуд ашгаа нууж 2-3 янзын тайлан гаргадгаас ялгахад хэцүү байдаг. Тухайн банктай харилцаж буй зээлдэгч нь мөрдөгдөж буй зээлийн бүтээгдэхүүнтэй холбоотой мэдээллүүдэд бүрэн анализ хийж өөрт ашигтайгаар зээлийн хүүгээ бууруулах ашигтай боломжуудыг олж харах хэрэгтэй.. </a:t>
            </a:r>
            <a:endParaRPr lang="en-US" dirty="0" smtClean="0">
              <a:latin typeface="Times New Roman Mon" pitchFamily="18" charset="0"/>
            </a:endParaRPr>
          </a:p>
          <a:p>
            <a:pPr>
              <a:buNone/>
            </a:pP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1249362"/>
          </a:xfrm>
        </p:spPr>
        <p:txBody>
          <a:bodyPr>
            <a:normAutofit fontScale="90000"/>
          </a:bodyPr>
          <a:lstStyle/>
          <a:p>
            <a:pPr>
              <a:lnSpc>
                <a:spcPct val="150000"/>
              </a:lnSpc>
            </a:pPr>
            <a:r>
              <a:rPr lang="mn-MN" sz="2700" b="0" dirty="0" smtClean="0">
                <a:solidFill>
                  <a:schemeClr val="tx1"/>
                </a:solidFill>
                <a:latin typeface="Times New Roman Mon" pitchFamily="18" charset="0"/>
              </a:rPr>
              <a:t>Дараах зүйлс зээлдэгчийн хүүгээ бууруулах арга зам болно. </a:t>
            </a:r>
            <a:r>
              <a:rPr lang="en-US" dirty="0" smtClean="0"/>
              <a:t/>
            </a:r>
            <a:br>
              <a:rPr lang="en-US" dirty="0" smtClean="0"/>
            </a:br>
            <a:endParaRPr lang="en-US" dirty="0"/>
          </a:p>
        </p:txBody>
      </p:sp>
      <p:sp>
        <p:nvSpPr>
          <p:cNvPr id="2" name="Content Placeholder 1"/>
          <p:cNvSpPr>
            <a:spLocks noGrp="1"/>
          </p:cNvSpPr>
          <p:nvPr>
            <p:ph idx="1"/>
          </p:nvPr>
        </p:nvSpPr>
        <p:spPr>
          <a:xfrm>
            <a:off x="304800" y="838200"/>
            <a:ext cx="8610600" cy="5334000"/>
          </a:xfrm>
        </p:spPr>
        <p:txBody>
          <a:bodyPr>
            <a:noAutofit/>
          </a:bodyPr>
          <a:lstStyle/>
          <a:p>
            <a:pPr algn="just">
              <a:lnSpc>
                <a:spcPct val="170000"/>
              </a:lnSpc>
              <a:buFont typeface="Wingdings" pitchFamily="2" charset="2"/>
              <a:buChar char="q"/>
            </a:pPr>
            <a:r>
              <a:rPr lang="mn-MN" sz="1600" dirty="0" smtClean="0">
                <a:latin typeface="Times New Roman Mon" pitchFamily="18" charset="0"/>
              </a:rPr>
              <a:t>Санхүүгийн сайн сахилга баттай, хариуцлагатай байх       </a:t>
            </a:r>
          </a:p>
          <a:p>
            <a:pPr algn="just">
              <a:lnSpc>
                <a:spcPct val="170000"/>
              </a:lnSpc>
              <a:buNone/>
            </a:pPr>
            <a:r>
              <a:rPr lang="mn-MN" sz="1600" dirty="0" smtClean="0">
                <a:latin typeface="Times New Roman Mon" pitchFamily="18" charset="0"/>
              </a:rPr>
              <a:t>        - Санхүүгийн баримтуудаа мэргэжлийн түвшинд бэлтгэдэг байх-</a:t>
            </a:r>
          </a:p>
          <a:p>
            <a:pPr algn="just">
              <a:lnSpc>
                <a:spcPct val="170000"/>
              </a:lnSpc>
              <a:buNone/>
            </a:pPr>
            <a:r>
              <a:rPr lang="mn-MN" sz="1600" dirty="0" smtClean="0">
                <a:latin typeface="Times New Roman Mon" pitchFamily="18" charset="0"/>
              </a:rPr>
              <a:t>        - Бизнесийн ашиг орлого жигд, тогтмол өсөлттэй байх</a:t>
            </a:r>
            <a:endParaRPr lang="en-US" sz="1600" dirty="0" smtClean="0">
              <a:latin typeface="Times New Roman Mon" pitchFamily="18" charset="0"/>
            </a:endParaRPr>
          </a:p>
          <a:p>
            <a:pPr lvl="0" algn="just">
              <a:lnSpc>
                <a:spcPct val="170000"/>
              </a:lnSpc>
              <a:buNone/>
            </a:pPr>
            <a:r>
              <a:rPr lang="mn-MN" sz="1600" dirty="0" smtClean="0">
                <a:latin typeface="Times New Roman Mon" pitchFamily="18" charset="0"/>
              </a:rPr>
              <a:t>        - Бусад санхүүгийн үзүүлэлт сайн байх</a:t>
            </a:r>
          </a:p>
          <a:p>
            <a:pPr lvl="0" algn="just">
              <a:lnSpc>
                <a:spcPct val="170000"/>
              </a:lnSpc>
              <a:buNone/>
            </a:pPr>
            <a:r>
              <a:rPr lang="mn-MN" sz="1600" dirty="0" smtClean="0">
                <a:latin typeface="Times New Roman Mon" pitchFamily="18" charset="0"/>
              </a:rPr>
              <a:t>        - Үйл ажиллагаатайгаа уялдсан бизнес төлөвлөгөөтэй байх</a:t>
            </a:r>
            <a:endParaRPr lang="en-US" sz="1600" dirty="0" smtClean="0">
              <a:latin typeface="Times New Roman Mon" pitchFamily="18" charset="0"/>
            </a:endParaRPr>
          </a:p>
          <a:p>
            <a:pPr lvl="0" algn="just">
              <a:lnSpc>
                <a:spcPct val="170000"/>
              </a:lnSpc>
              <a:buNone/>
            </a:pPr>
            <a:r>
              <a:rPr lang="mn-MN" sz="1600" dirty="0" smtClean="0">
                <a:latin typeface="Times New Roman Mon" pitchFamily="18" charset="0"/>
              </a:rPr>
              <a:t>        - Барьцаа, бизнесийн түүх сайн байх</a:t>
            </a:r>
          </a:p>
          <a:p>
            <a:pPr lvl="0" algn="just">
              <a:lnSpc>
                <a:spcPct val="170000"/>
              </a:lnSpc>
              <a:buNone/>
            </a:pPr>
            <a:r>
              <a:rPr lang="mn-MN" sz="1600" dirty="0" smtClean="0">
                <a:latin typeface="Times New Roman Mon" pitchFamily="18" charset="0"/>
              </a:rPr>
              <a:t>        - Санхүүгийн хариуцлагатай байх</a:t>
            </a:r>
            <a:endParaRPr lang="en-US" sz="1600" dirty="0" smtClean="0">
              <a:latin typeface="Times New Roman Mon" pitchFamily="18" charset="0"/>
            </a:endParaRPr>
          </a:p>
          <a:p>
            <a:pPr lvl="0" algn="just">
              <a:lnSpc>
                <a:spcPct val="170000"/>
              </a:lnSpc>
              <a:buFont typeface="Wingdings" pitchFamily="2" charset="2"/>
              <a:buChar char="q"/>
            </a:pPr>
            <a:r>
              <a:rPr lang="mn-MN" sz="1600" dirty="0" smtClean="0">
                <a:latin typeface="Times New Roman Mon" pitchFamily="18" charset="0"/>
              </a:rPr>
              <a:t>Зээлийн сайн түүхтэй байх</a:t>
            </a:r>
          </a:p>
          <a:p>
            <a:pPr lvl="0" algn="just">
              <a:lnSpc>
                <a:spcPct val="170000"/>
              </a:lnSpc>
              <a:buNone/>
            </a:pPr>
            <a:r>
              <a:rPr lang="mn-MN" sz="1600" dirty="0" smtClean="0">
                <a:latin typeface="Times New Roman Mon" pitchFamily="18" charset="0"/>
              </a:rPr>
              <a:t>        - Зээлээ цаг хугацаанд нь төлдөг байх</a:t>
            </a:r>
            <a:endParaRPr lang="en-US" sz="1600" dirty="0" smtClean="0">
              <a:latin typeface="Times New Roman Mon" pitchFamily="18" charset="0"/>
            </a:endParaRPr>
          </a:p>
          <a:p>
            <a:pPr lvl="0" algn="just">
              <a:lnSpc>
                <a:spcPct val="170000"/>
              </a:lnSpc>
              <a:buNone/>
            </a:pPr>
            <a:r>
              <a:rPr lang="mn-MN" sz="1600" dirty="0" smtClean="0">
                <a:latin typeface="Times New Roman Mon" pitchFamily="18" charset="0"/>
              </a:rPr>
              <a:t>        - Зээлээ зориулалт, төлөвлөлтийн дагуу зөв зарцуулдаг байх</a:t>
            </a:r>
            <a:endParaRPr lang="en-US" sz="1600" dirty="0" smtClean="0">
              <a:latin typeface="Times New Roman Mon" pitchFamily="18" charset="0"/>
            </a:endParaRPr>
          </a:p>
          <a:p>
            <a:pPr lvl="0" algn="just">
              <a:lnSpc>
                <a:spcPct val="170000"/>
              </a:lnSpc>
              <a:buNone/>
            </a:pPr>
            <a:r>
              <a:rPr lang="mn-MN" sz="1600" dirty="0" smtClean="0">
                <a:latin typeface="Times New Roman Mon" pitchFamily="18" charset="0"/>
              </a:rPr>
              <a:t>        - Зээл нь бизнесийн үйл ажиллагааг өсгөн нэмэгдүүлсэн байх</a:t>
            </a:r>
            <a:endParaRPr lang="en-US" sz="1600" dirty="0" smtClean="0">
              <a:latin typeface="Times New Roman Mon" pitchFamily="18" charset="0"/>
            </a:endParaRPr>
          </a:p>
          <a:p>
            <a:pPr lvl="0" algn="just">
              <a:lnSpc>
                <a:spcPct val="170000"/>
              </a:lnSpc>
              <a:buNone/>
            </a:pPr>
            <a:r>
              <a:rPr lang="mn-MN" sz="1600" dirty="0" smtClean="0">
                <a:latin typeface="Times New Roman Mon" pitchFamily="18" charset="0"/>
              </a:rPr>
              <a:t>        - Төлж буй зээл болон зээлийн хүү нь зээлдэгчдэд ларамт болоогүй байх</a:t>
            </a:r>
            <a:endParaRPr lang="en-US" sz="1600" dirty="0" smtClean="0">
              <a:latin typeface="Times New Roman Mon" pitchFamily="18" charset="0"/>
            </a:endParaRPr>
          </a:p>
          <a:p>
            <a:endParaRPr lang="en-US" sz="16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3400" y="609600"/>
            <a:ext cx="8229600" cy="1219200"/>
          </a:xfrm>
        </p:spPr>
        <p:txBody>
          <a:bodyPr>
            <a:normAutofit fontScale="90000"/>
          </a:bodyPr>
          <a:lstStyle/>
          <a:p>
            <a:pPr>
              <a:lnSpc>
                <a:spcPct val="150000"/>
              </a:lnSpc>
            </a:pPr>
            <a:r>
              <a:rPr lang="mn-MN" sz="2700" b="0" dirty="0" smtClean="0">
                <a:solidFill>
                  <a:schemeClr val="tx1"/>
                </a:solidFill>
                <a:effectLst/>
                <a:latin typeface="Times New Roman Mon" pitchFamily="18" charset="0"/>
              </a:rPr>
              <a:t>2.2 Банкны зээлийн өнөөгийн байдалд    хийсэн судалгаа</a:t>
            </a:r>
            <a:r>
              <a:rPr lang="en-US" dirty="0" smtClean="0"/>
              <a:t/>
            </a:r>
            <a:br>
              <a:rPr lang="en-US" dirty="0" smtClean="0"/>
            </a:br>
            <a:endParaRPr lang="en-US" dirty="0"/>
          </a:p>
        </p:txBody>
      </p:sp>
      <p:sp>
        <p:nvSpPr>
          <p:cNvPr id="2" name="Content Placeholder 1"/>
          <p:cNvSpPr>
            <a:spLocks noGrp="1"/>
          </p:cNvSpPr>
          <p:nvPr>
            <p:ph idx="1"/>
          </p:nvPr>
        </p:nvSpPr>
        <p:spPr>
          <a:xfrm>
            <a:off x="457200" y="1600200"/>
            <a:ext cx="8229600" cy="4407091"/>
          </a:xfrm>
        </p:spPr>
        <p:txBody>
          <a:bodyPr>
            <a:normAutofit/>
          </a:bodyPr>
          <a:lstStyle/>
          <a:p>
            <a:pPr algn="just">
              <a:lnSpc>
                <a:spcPct val="150000"/>
              </a:lnSpc>
              <a:buNone/>
            </a:pPr>
            <a:r>
              <a:rPr lang="mn-MN" sz="2000" dirty="0" smtClean="0">
                <a:latin typeface="Times New Roman Mon" pitchFamily="18" charset="0"/>
              </a:rPr>
              <a:t>Банкны системийн активийн бүтэц</a:t>
            </a:r>
            <a:endParaRPr lang="en-US" sz="2000" dirty="0">
              <a:latin typeface="Times New Roman Mon" pitchFamily="18" charset="0"/>
            </a:endParaRPr>
          </a:p>
        </p:txBody>
      </p:sp>
      <p:graphicFrame>
        <p:nvGraphicFramePr>
          <p:cNvPr id="4" name="Chart 3"/>
          <p:cNvGraphicFramePr/>
          <p:nvPr/>
        </p:nvGraphicFramePr>
        <p:xfrm>
          <a:off x="838200" y="2438400"/>
          <a:ext cx="7315200" cy="36576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609600"/>
            <a:ext cx="8229600" cy="808038"/>
          </a:xfrm>
        </p:spPr>
        <p:txBody>
          <a:bodyPr>
            <a:normAutofit fontScale="90000"/>
          </a:bodyPr>
          <a:lstStyle/>
          <a:p>
            <a:pPr>
              <a:lnSpc>
                <a:spcPct val="150000"/>
              </a:lnSpc>
            </a:pPr>
            <a:r>
              <a:rPr lang="mn-MN" sz="2700" b="0" dirty="0" smtClean="0">
                <a:solidFill>
                  <a:schemeClr val="tx1"/>
                </a:solidFill>
                <a:effectLst/>
                <a:latin typeface="Times New Roman Mon" pitchFamily="18" charset="0"/>
              </a:rPr>
              <a:t>Банкуудын нийт хадгаламж</a:t>
            </a:r>
            <a:r>
              <a:rPr lang="en-US" sz="2700" b="0" dirty="0" smtClean="0">
                <a:solidFill>
                  <a:schemeClr val="tx1"/>
                </a:solidFill>
                <a:effectLst/>
                <a:latin typeface="Times New Roman Mon" pitchFamily="18" charset="0"/>
              </a:rPr>
              <a:t>(</a:t>
            </a:r>
            <a:r>
              <a:rPr lang="mn-MN" sz="2700" b="0" dirty="0" smtClean="0">
                <a:solidFill>
                  <a:schemeClr val="tx1"/>
                </a:solidFill>
                <a:effectLst/>
                <a:latin typeface="Times New Roman Mon" pitchFamily="18" charset="0"/>
              </a:rPr>
              <a:t>тэрбум төгрөг</a:t>
            </a:r>
            <a:r>
              <a:rPr lang="en-US" sz="2700" b="0" dirty="0" smtClean="0">
                <a:solidFill>
                  <a:schemeClr val="tx1"/>
                </a:solidFill>
                <a:effectLst/>
                <a:latin typeface="Times New Roman Mon" pitchFamily="18" charset="0"/>
              </a:rPr>
              <a:t>)</a:t>
            </a:r>
            <a:r>
              <a:rPr lang="mn-MN" sz="2700" b="0" dirty="0" smtClean="0">
                <a:solidFill>
                  <a:schemeClr val="tx1"/>
                </a:solidFill>
                <a:effectLst/>
                <a:latin typeface="Times New Roman Mon" pitchFamily="18" charset="0"/>
              </a:rPr>
              <a:t> жилийн өсөлт</a:t>
            </a:r>
            <a:r>
              <a:rPr lang="en-US" sz="2700" b="0" dirty="0" smtClean="0">
                <a:solidFill>
                  <a:schemeClr val="tx1"/>
                </a:solidFill>
                <a:effectLst/>
                <a:latin typeface="Times New Roman Mon" pitchFamily="18" charset="0"/>
              </a:rPr>
              <a:t>(</a:t>
            </a:r>
            <a:r>
              <a:rPr lang="mn-MN" sz="2700" b="0" dirty="0" smtClean="0">
                <a:solidFill>
                  <a:schemeClr val="tx1"/>
                </a:solidFill>
                <a:effectLst/>
                <a:latin typeface="Times New Roman Mon" pitchFamily="18" charset="0"/>
              </a:rPr>
              <a:t>%</a:t>
            </a:r>
            <a:r>
              <a:rPr lang="en-US" sz="2700" b="0" dirty="0" smtClean="0">
                <a:solidFill>
                  <a:schemeClr val="tx1"/>
                </a:solidFill>
                <a:effectLst/>
                <a:latin typeface="Times New Roman Mon" pitchFamily="18" charset="0"/>
              </a:rPr>
              <a:t>)</a:t>
            </a:r>
            <a:r>
              <a:rPr lang="en-US" dirty="0" smtClean="0"/>
              <a:t/>
            </a:r>
            <a:br>
              <a:rPr lang="en-US" dirty="0" smtClean="0"/>
            </a:br>
            <a:endParaRPr lang="en-US" dirty="0"/>
          </a:p>
        </p:txBody>
      </p:sp>
      <p:graphicFrame>
        <p:nvGraphicFramePr>
          <p:cNvPr id="4" name="Content Placeholder 3"/>
          <p:cNvGraphicFramePr>
            <a:graphicFrameLocks noGrp="1"/>
          </p:cNvGraphicFramePr>
          <p:nvPr>
            <p:ph idx="1"/>
          </p:nvPr>
        </p:nvGraphicFramePr>
        <p:xfrm>
          <a:off x="457200" y="1371600"/>
          <a:ext cx="8229600" cy="46355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mn-MN" sz="2400" b="0" dirty="0" smtClean="0">
                <a:solidFill>
                  <a:schemeClr val="tx1"/>
                </a:solidFill>
                <a:latin typeface="Times New Roman Mon" pitchFamily="18" charset="0"/>
              </a:rPr>
              <a:t>Банкуудын нийт зээл </a:t>
            </a:r>
            <a:endParaRPr lang="en-US" sz="2400" b="0" dirty="0">
              <a:solidFill>
                <a:schemeClr val="tx1"/>
              </a:solidFill>
              <a:latin typeface="Times New Roman Mon" pitchFamily="18" charset="0"/>
            </a:endParaRPr>
          </a:p>
        </p:txBody>
      </p:sp>
      <p:graphicFrame>
        <p:nvGraphicFramePr>
          <p:cNvPr id="4" name="Content Placeholder 3"/>
          <p:cNvGraphicFramePr>
            <a:graphicFrameLocks noGrp="1"/>
          </p:cNvGraphicFramePr>
          <p:nvPr>
            <p:ph idx="1"/>
          </p:nvPr>
        </p:nvGraphicFramePr>
        <p:xfrm>
          <a:off x="457200" y="1524000"/>
          <a:ext cx="4191000" cy="4648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p:nvPr/>
        </p:nvGraphicFramePr>
        <p:xfrm>
          <a:off x="4419600" y="1752600"/>
          <a:ext cx="4343400" cy="4114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nSpc>
                <a:spcPct val="150000"/>
              </a:lnSpc>
            </a:pPr>
            <a:r>
              <a:rPr lang="mn-MN" sz="2700" b="0" dirty="0" smtClean="0">
                <a:solidFill>
                  <a:schemeClr val="tx1"/>
                </a:solidFill>
                <a:latin typeface="Times New Roman Mon" pitchFamily="18" charset="0"/>
              </a:rPr>
              <a:t>Нийт зээлийг өмчлөлөөр нь авч үзвэл: </a:t>
            </a:r>
            <a:r>
              <a:rPr lang="en-US" dirty="0" smtClean="0"/>
              <a:t/>
            </a:r>
            <a:br>
              <a:rPr lang="en-US" dirty="0" smtClean="0"/>
            </a:br>
            <a:endParaRPr lang="en-US" dirty="0"/>
          </a:p>
        </p:txBody>
      </p:sp>
      <p:graphicFrame>
        <p:nvGraphicFramePr>
          <p:cNvPr id="4" name="Content Placeholder 3"/>
          <p:cNvGraphicFramePr>
            <a:graphicFrameLocks noGrp="1"/>
          </p:cNvGraphicFramePr>
          <p:nvPr>
            <p:ph idx="1"/>
          </p:nvPr>
        </p:nvGraphicFramePr>
        <p:xfrm>
          <a:off x="762000" y="1066800"/>
          <a:ext cx="7467600" cy="49403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mn-MN" sz="2700" b="0" dirty="0" smtClean="0">
                <a:solidFill>
                  <a:schemeClr val="tx1"/>
                </a:solidFill>
                <a:latin typeface="Times New Roman Mon" pitchFamily="18" charset="0"/>
              </a:rPr>
              <a:t>Зээлийг чанараар нь:</a:t>
            </a:r>
            <a:r>
              <a:rPr lang="en-US" dirty="0" smtClean="0"/>
              <a:t/>
            </a:r>
            <a:br>
              <a:rPr lang="en-US" dirty="0" smtClean="0"/>
            </a:br>
            <a:endParaRPr lang="en-US" dirty="0"/>
          </a:p>
        </p:txBody>
      </p:sp>
      <p:graphicFrame>
        <p:nvGraphicFramePr>
          <p:cNvPr id="4" name="Content Placeholder 3"/>
          <p:cNvGraphicFramePr>
            <a:graphicFrameLocks noGrp="1"/>
          </p:cNvGraphicFramePr>
          <p:nvPr>
            <p:ph idx="1"/>
          </p:nvPr>
        </p:nvGraphicFramePr>
        <p:xfrm>
          <a:off x="762000" y="1143000"/>
          <a:ext cx="7543800" cy="47244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mn-MN" dirty="0" smtClean="0"/>
              <a:t> </a:t>
            </a:r>
            <a:r>
              <a:rPr lang="en-US" dirty="0" smtClean="0"/>
              <a:t/>
            </a:r>
            <a:br>
              <a:rPr lang="en-US" dirty="0" smtClean="0"/>
            </a:br>
            <a:r>
              <a:rPr lang="en-US" sz="2700" b="0" dirty="0" err="1" smtClean="0">
                <a:solidFill>
                  <a:schemeClr val="tx1"/>
                </a:solidFill>
                <a:latin typeface="Times New Roman Mon" pitchFamily="18" charset="0"/>
              </a:rPr>
              <a:t>Банкуудын</a:t>
            </a:r>
            <a:r>
              <a:rPr lang="en-US" sz="2700" b="0" dirty="0" smtClean="0">
                <a:solidFill>
                  <a:schemeClr val="tx1"/>
                </a:solidFill>
                <a:latin typeface="Times New Roman Mon" pitchFamily="18" charset="0"/>
              </a:rPr>
              <a:t> </a:t>
            </a:r>
            <a:r>
              <a:rPr lang="en-US" sz="2700" b="0" dirty="0" err="1" smtClean="0">
                <a:solidFill>
                  <a:schemeClr val="tx1"/>
                </a:solidFill>
                <a:latin typeface="Times New Roman Mon" pitchFamily="18" charset="0"/>
              </a:rPr>
              <a:t>зээлийн</a:t>
            </a:r>
            <a:r>
              <a:rPr lang="en-US" sz="2700" b="0" dirty="0" smtClean="0">
                <a:solidFill>
                  <a:schemeClr val="tx1"/>
                </a:solidFill>
                <a:latin typeface="Times New Roman Mon" pitchFamily="18" charset="0"/>
              </a:rPr>
              <a:t> </a:t>
            </a:r>
            <a:r>
              <a:rPr lang="en-US" sz="2700" b="0" dirty="0" err="1" smtClean="0">
                <a:solidFill>
                  <a:schemeClr val="tx1"/>
                </a:solidFill>
                <a:latin typeface="Times New Roman Mon" pitchFamily="18" charset="0"/>
              </a:rPr>
              <a:t>хүүгийн</a:t>
            </a:r>
            <a:r>
              <a:rPr lang="en-US" sz="2700" b="0" dirty="0" smtClean="0">
                <a:solidFill>
                  <a:schemeClr val="tx1"/>
                </a:solidFill>
                <a:latin typeface="Times New Roman Mon" pitchFamily="18" charset="0"/>
              </a:rPr>
              <a:t> </a:t>
            </a:r>
            <a:r>
              <a:rPr lang="en-US" sz="2700" b="0" dirty="0" err="1" smtClean="0">
                <a:solidFill>
                  <a:schemeClr val="tx1"/>
                </a:solidFill>
                <a:latin typeface="Times New Roman Mon" pitchFamily="18" charset="0"/>
              </a:rPr>
              <a:t>дундаж</a:t>
            </a:r>
            <a:r>
              <a:rPr lang="en-US" sz="2700" b="0" dirty="0" smtClean="0">
                <a:solidFill>
                  <a:schemeClr val="tx1"/>
                </a:solidFill>
                <a:latin typeface="Times New Roman Mon" pitchFamily="18" charset="0"/>
              </a:rPr>
              <a:t> </a:t>
            </a:r>
            <a:r>
              <a:rPr lang="en-US" sz="2700" b="0" dirty="0" err="1" smtClean="0">
                <a:solidFill>
                  <a:schemeClr val="tx1"/>
                </a:solidFill>
                <a:latin typeface="Times New Roman Mon" pitchFamily="18" charset="0"/>
              </a:rPr>
              <a:t>түвшин</a:t>
            </a:r>
            <a:r>
              <a:rPr lang="en-US" sz="2700" b="0" dirty="0" smtClean="0">
                <a:solidFill>
                  <a:schemeClr val="tx1"/>
                </a:solidFill>
                <a:latin typeface="Times New Roman Mon" pitchFamily="18" charset="0"/>
              </a:rPr>
              <a:t> (2005-2008) </a:t>
            </a:r>
            <a:r>
              <a:rPr lang="en-US" dirty="0" smtClean="0"/>
              <a:t/>
            </a:r>
            <a:br>
              <a:rPr lang="en-US" dirty="0" smtClean="0"/>
            </a:br>
            <a:endParaRPr lang="en-US" dirty="0"/>
          </a:p>
        </p:txBody>
      </p:sp>
      <p:pic>
        <p:nvPicPr>
          <p:cNvPr id="4" name="Content Placeholder 3"/>
          <p:cNvPicPr>
            <a:picLocks noGrp="1"/>
          </p:cNvPicPr>
          <p:nvPr>
            <p:ph idx="1"/>
          </p:nvPr>
        </p:nvPicPr>
        <p:blipFill>
          <a:blip r:embed="rId2" cstate="print"/>
          <a:srcRect/>
          <a:stretch>
            <a:fillRect/>
          </a:stretch>
        </p:blipFill>
        <p:spPr bwMode="auto">
          <a:xfrm>
            <a:off x="544499" y="1361875"/>
            <a:ext cx="8055001" cy="457875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a:bodyPr>
          <a:lstStyle/>
          <a:p>
            <a:r>
              <a:rPr lang="mn-MN" sz="2400" b="0" dirty="0" smtClean="0">
                <a:solidFill>
                  <a:schemeClr val="tx1"/>
                </a:solidFill>
                <a:latin typeface="Times New Roman Mon" pitchFamily="18" charset="0"/>
              </a:rPr>
              <a:t>2012 оны байдлаар банкны сарын дундаж хүү /хүснэгтээр/</a:t>
            </a:r>
            <a:r>
              <a:rPr lang="en-US" dirty="0" smtClean="0"/>
              <a:t/>
            </a:r>
            <a:br>
              <a:rPr lang="en-US" dirty="0" smtClean="0"/>
            </a:br>
            <a:endParaRPr lang="en-US" dirty="0"/>
          </a:p>
        </p:txBody>
      </p:sp>
      <p:graphicFrame>
        <p:nvGraphicFramePr>
          <p:cNvPr id="4" name="Content Placeholder 3"/>
          <p:cNvGraphicFramePr>
            <a:graphicFrameLocks noGrp="1"/>
          </p:cNvGraphicFramePr>
          <p:nvPr>
            <p:ph idx="1"/>
          </p:nvPr>
        </p:nvGraphicFramePr>
        <p:xfrm>
          <a:off x="0" y="914400"/>
          <a:ext cx="9144000" cy="5943600"/>
        </p:xfrm>
        <a:graphic>
          <a:graphicData uri="http://schemas.openxmlformats.org/drawingml/2006/table">
            <a:tbl>
              <a:tblPr firstRow="1" bandRow="1">
                <a:tableStyleId>{F5AB1C69-6EDB-4FF4-983F-18BD219EF322}</a:tableStyleId>
              </a:tblPr>
              <a:tblGrid>
                <a:gridCol w="1524000"/>
                <a:gridCol w="1524000"/>
                <a:gridCol w="1524000"/>
                <a:gridCol w="1524000"/>
                <a:gridCol w="1524000"/>
                <a:gridCol w="1524000"/>
              </a:tblGrid>
              <a:tr h="790372">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mn-MN" sz="2400" b="1" kern="1200" dirty="0" smtClean="0">
                          <a:solidFill>
                            <a:schemeClr val="lt1"/>
                          </a:solidFill>
                          <a:latin typeface="Times New Roman Mon" pitchFamily="18" charset="0"/>
                          <a:ea typeface="+mn-ea"/>
                          <a:cs typeface="+mn-cs"/>
                        </a:rPr>
                        <a:t>Банкны нэр</a:t>
                      </a:r>
                      <a:endParaRPr kumimoji="0" lang="en-US" sz="2400" b="1" kern="1200" dirty="0" smtClean="0">
                        <a:solidFill>
                          <a:schemeClr val="lt1"/>
                        </a:solidFill>
                        <a:latin typeface="Times New Roman Mon" pitchFamily="18" charset="0"/>
                        <a:ea typeface="+mn-ea"/>
                        <a:cs typeface="+mn-cs"/>
                      </a:endParaRPr>
                    </a:p>
                    <a:p>
                      <a:endParaRPr lang="en-US" dirty="0"/>
                    </a:p>
                  </a:txBody>
                  <a:tcPr/>
                </a:tc>
                <a:tc hMerge="1">
                  <a:txBody>
                    <a:bodyPr/>
                    <a:lstStyle/>
                    <a:p>
                      <a:endParaRPr lang="en-US" dirty="0"/>
                    </a:p>
                  </a:txBody>
                  <a:tcPr/>
                </a:tc>
                <a:tc>
                  <a:txBody>
                    <a:bodyPr/>
                    <a:lstStyle/>
                    <a:p>
                      <a:r>
                        <a:rPr kumimoji="0" lang="mn-MN" sz="1800" b="1" kern="1200" dirty="0" smtClean="0">
                          <a:solidFill>
                            <a:schemeClr val="lt1"/>
                          </a:solidFill>
                          <a:latin typeface="+mn-lt"/>
                          <a:ea typeface="+mn-ea"/>
                          <a:cs typeface="+mn-cs"/>
                        </a:rPr>
                        <a:t>Хас </a:t>
                      </a:r>
                      <a:endParaRPr lang="en-US" dirty="0"/>
                    </a:p>
                  </a:txBody>
                  <a:tcPr/>
                </a:tc>
                <a:tc>
                  <a:txBody>
                    <a:bodyPr/>
                    <a:lstStyle/>
                    <a:p>
                      <a:r>
                        <a:rPr kumimoji="0" lang="mn-MN" sz="1800" b="1" kern="1200" dirty="0" smtClean="0">
                          <a:solidFill>
                            <a:schemeClr val="lt1"/>
                          </a:solidFill>
                          <a:latin typeface="+mn-lt"/>
                          <a:ea typeface="+mn-ea"/>
                          <a:cs typeface="+mn-cs"/>
                        </a:rPr>
                        <a:t>Хаан </a:t>
                      </a:r>
                      <a:endParaRPr lang="en-US" dirty="0"/>
                    </a:p>
                  </a:txBody>
                  <a:tcPr/>
                </a:tc>
                <a:tc>
                  <a:txBody>
                    <a:bodyPr/>
                    <a:lstStyle/>
                    <a:p>
                      <a:r>
                        <a:rPr kumimoji="0" lang="mn-MN" sz="1800" b="1" kern="1200" dirty="0" smtClean="0">
                          <a:solidFill>
                            <a:schemeClr val="lt1"/>
                          </a:solidFill>
                          <a:latin typeface="+mn-lt"/>
                          <a:ea typeface="+mn-ea"/>
                          <a:cs typeface="+mn-cs"/>
                        </a:rPr>
                        <a:t>Голомт</a:t>
                      </a:r>
                      <a:endParaRPr lang="en-US" dirty="0"/>
                    </a:p>
                  </a:txBody>
                  <a:tcPr/>
                </a:tc>
                <a:tc>
                  <a:txBody>
                    <a:bodyPr/>
                    <a:lstStyle/>
                    <a:p>
                      <a:r>
                        <a:rPr kumimoji="0" lang="mn-MN" sz="1800" b="1" kern="1200" dirty="0" smtClean="0">
                          <a:solidFill>
                            <a:schemeClr val="lt1"/>
                          </a:solidFill>
                          <a:latin typeface="+mn-lt"/>
                          <a:ea typeface="+mn-ea"/>
                          <a:cs typeface="+mn-cs"/>
                        </a:rPr>
                        <a:t>ХХБ</a:t>
                      </a:r>
                      <a:endParaRPr lang="en-US" dirty="0"/>
                    </a:p>
                  </a:txBody>
                  <a:tcPr/>
                </a:tc>
              </a:tr>
              <a:tr h="790372">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mn-MN" sz="1800" b="1" kern="1200" dirty="0" smtClean="0">
                          <a:solidFill>
                            <a:schemeClr val="dk1"/>
                          </a:solidFill>
                          <a:latin typeface="+mn-lt"/>
                          <a:ea typeface="+mn-ea"/>
                          <a:cs typeface="+mn-cs"/>
                        </a:rPr>
                        <a:t>Сарын дундаж хүү</a:t>
                      </a:r>
                      <a:endParaRPr kumimoji="0" lang="en-US" sz="1800" kern="1200" dirty="0" smtClean="0">
                        <a:solidFill>
                          <a:schemeClr val="dk1"/>
                        </a:solidFill>
                        <a:latin typeface="+mn-lt"/>
                        <a:ea typeface="+mn-ea"/>
                        <a:cs typeface="+mn-cs"/>
                      </a:endParaRPr>
                    </a:p>
                    <a:p>
                      <a:endParaRPr lang="en-US" dirty="0"/>
                    </a:p>
                  </a:txBody>
                  <a:tcPr/>
                </a:tc>
                <a:tc hMerge="1">
                  <a:txBody>
                    <a:bodyPr/>
                    <a:lstStyle/>
                    <a:p>
                      <a:endParaRPr lang="en-US" dirty="0"/>
                    </a:p>
                  </a:txBody>
                  <a:tcPr/>
                </a:tc>
                <a:tc>
                  <a:txBody>
                    <a:bodyPr/>
                    <a:lstStyle/>
                    <a:p>
                      <a:r>
                        <a:rPr kumimoji="0" lang="mn-MN" sz="1800" b="1" kern="1200" dirty="0" smtClean="0">
                          <a:solidFill>
                            <a:schemeClr val="dk1"/>
                          </a:solidFill>
                          <a:latin typeface="Times New Roman Mon" pitchFamily="18" charset="0"/>
                          <a:ea typeface="+mn-ea"/>
                          <a:cs typeface="+mn-cs"/>
                        </a:rPr>
                        <a:t>2%</a:t>
                      </a:r>
                      <a:endParaRPr lang="en-US" dirty="0">
                        <a:latin typeface="Times New Roman Mon" pitchFamily="18" charset="0"/>
                      </a:endParaRPr>
                    </a:p>
                  </a:txBody>
                  <a:tcPr/>
                </a:tc>
                <a:tc>
                  <a:txBody>
                    <a:bodyPr/>
                    <a:lstStyle/>
                    <a:p>
                      <a:r>
                        <a:rPr kumimoji="0" lang="mn-MN" sz="1800" b="1" kern="1200" dirty="0" smtClean="0">
                          <a:solidFill>
                            <a:schemeClr val="dk1"/>
                          </a:solidFill>
                          <a:latin typeface="Times New Roman Mon" pitchFamily="18" charset="0"/>
                          <a:ea typeface="+mn-ea"/>
                          <a:cs typeface="+mn-cs"/>
                        </a:rPr>
                        <a:t>2.2%</a:t>
                      </a:r>
                      <a:endParaRPr lang="en-US" dirty="0">
                        <a:latin typeface="Times New Roman Mon" pitchFamily="18" charset="0"/>
                      </a:endParaRPr>
                    </a:p>
                  </a:txBody>
                  <a:tcPr/>
                </a:tc>
                <a:tc>
                  <a:txBody>
                    <a:bodyPr/>
                    <a:lstStyle/>
                    <a:p>
                      <a:r>
                        <a:rPr kumimoji="0" lang="mn-MN" sz="1800" b="1" kern="1200" dirty="0" smtClean="0">
                          <a:solidFill>
                            <a:schemeClr val="dk1"/>
                          </a:solidFill>
                          <a:latin typeface="Times New Roman Mon" pitchFamily="18" charset="0"/>
                          <a:ea typeface="+mn-ea"/>
                          <a:cs typeface="+mn-cs"/>
                        </a:rPr>
                        <a:t>2.3%</a:t>
                      </a:r>
                      <a:endParaRPr lang="en-US" dirty="0">
                        <a:latin typeface="Times New Roman Mon" pitchFamily="18" charset="0"/>
                      </a:endParaRPr>
                    </a:p>
                  </a:txBody>
                  <a:tcPr/>
                </a:tc>
                <a:tc>
                  <a:txBody>
                    <a:bodyPr/>
                    <a:lstStyle/>
                    <a:p>
                      <a:r>
                        <a:rPr lang="mn-MN" dirty="0" smtClean="0">
                          <a:latin typeface="Times New Roman Mon" pitchFamily="18" charset="0"/>
                        </a:rPr>
                        <a:t>1.8%</a:t>
                      </a:r>
                      <a:endParaRPr lang="en-US" dirty="0">
                        <a:latin typeface="Times New Roman Mon" pitchFamily="18" charset="0"/>
                      </a:endParaRPr>
                    </a:p>
                  </a:txBody>
                  <a:tcPr/>
                </a:tc>
              </a:tr>
              <a:tr h="948447">
                <a:tc rowSpan="2">
                  <a:txBody>
                    <a:bodyPr/>
                    <a:lstStyle/>
                    <a:p>
                      <a:r>
                        <a:rPr kumimoji="0" lang="mn-MN" sz="1800" kern="1200" dirty="0" smtClean="0">
                          <a:solidFill>
                            <a:schemeClr val="dk1"/>
                          </a:solidFill>
                          <a:latin typeface="Times New Roman Mon" pitchFamily="18" charset="0"/>
                          <a:ea typeface="+mn-ea"/>
                          <a:cs typeface="+mn-cs"/>
                        </a:rPr>
                        <a:t>Хөрөнгө оруулалтын зээл </a:t>
                      </a:r>
                      <a:endParaRPr lang="en-US" dirty="0">
                        <a:latin typeface="Times New Roman Mon" pitchFamily="18" charset="0"/>
                      </a:endParaRPr>
                    </a:p>
                  </a:txBody>
                  <a:tcPr/>
                </a:tc>
                <a:tc>
                  <a:txBody>
                    <a:bodyPr/>
                    <a:lstStyle/>
                    <a:p>
                      <a:r>
                        <a:rPr kumimoji="0" lang="mn-MN" sz="1800" kern="1200" dirty="0" smtClean="0">
                          <a:solidFill>
                            <a:schemeClr val="dk1"/>
                          </a:solidFill>
                          <a:latin typeface="Times New Roman Mon" pitchFamily="18" charset="0"/>
                          <a:ea typeface="+mn-ea"/>
                          <a:cs typeface="+mn-cs"/>
                        </a:rPr>
                        <a:t>Зээлийн максимум хугацаа</a:t>
                      </a:r>
                      <a:endParaRPr lang="en-US" dirty="0">
                        <a:latin typeface="Times New Roman Mon" pitchFamily="18" charset="0"/>
                      </a:endParaRPr>
                    </a:p>
                  </a:txBody>
                  <a:tcPr/>
                </a:tc>
                <a:tc>
                  <a:txBody>
                    <a:bodyPr/>
                    <a:lstStyle/>
                    <a:p>
                      <a:r>
                        <a:rPr kumimoji="0" lang="mn-MN" sz="1800" kern="1200" dirty="0" smtClean="0">
                          <a:solidFill>
                            <a:schemeClr val="dk1"/>
                          </a:solidFill>
                          <a:latin typeface="Times New Roman Mon" pitchFamily="18" charset="0"/>
                          <a:ea typeface="+mn-ea"/>
                          <a:cs typeface="+mn-cs"/>
                        </a:rPr>
                        <a:t>2жил хүртэл</a:t>
                      </a:r>
                      <a:endParaRPr lang="en-US" dirty="0">
                        <a:latin typeface="Times New Roman Mon" pitchFamily="18" charset="0"/>
                      </a:endParaRPr>
                    </a:p>
                  </a:txBody>
                  <a:tcPr/>
                </a:tc>
                <a:tc>
                  <a:txBody>
                    <a:bodyPr/>
                    <a:lstStyle/>
                    <a:p>
                      <a:r>
                        <a:rPr kumimoji="0" lang="mn-MN" sz="1800" kern="1200" dirty="0" smtClean="0">
                          <a:solidFill>
                            <a:schemeClr val="dk1"/>
                          </a:solidFill>
                          <a:latin typeface="Times New Roman Mon" pitchFamily="18" charset="0"/>
                          <a:ea typeface="+mn-ea"/>
                          <a:cs typeface="+mn-cs"/>
                        </a:rPr>
                        <a:t>2 жил хүртэл</a:t>
                      </a:r>
                      <a:endParaRPr lang="en-US" dirty="0">
                        <a:latin typeface="Times New Roman Mon" pitchFamily="18" charset="0"/>
                      </a:endParaRPr>
                    </a:p>
                  </a:txBody>
                  <a:tcPr/>
                </a:tc>
                <a:tc>
                  <a:txBody>
                    <a:bodyPr/>
                    <a:lstStyle/>
                    <a:p>
                      <a:r>
                        <a:rPr kumimoji="0" lang="mn-MN" sz="1800" kern="1200" dirty="0" smtClean="0">
                          <a:solidFill>
                            <a:schemeClr val="dk1"/>
                          </a:solidFill>
                          <a:latin typeface="Times New Roman Mon" pitchFamily="18" charset="0"/>
                          <a:ea typeface="+mn-ea"/>
                          <a:cs typeface="+mn-cs"/>
                        </a:rPr>
                        <a:t>1.5-5 жил</a:t>
                      </a:r>
                      <a:endParaRPr lang="en-US" dirty="0">
                        <a:latin typeface="Times New Roman Mon" pitchFamily="18" charset="0"/>
                      </a:endParaRPr>
                    </a:p>
                  </a:txBody>
                  <a:tcPr/>
                </a:tc>
                <a:tc>
                  <a:txBody>
                    <a:bodyPr/>
                    <a:lstStyle/>
                    <a:p>
                      <a:r>
                        <a:rPr kumimoji="0" lang="mn-MN" sz="1800" kern="1200" dirty="0" smtClean="0">
                          <a:solidFill>
                            <a:schemeClr val="dk1"/>
                          </a:solidFill>
                          <a:latin typeface="Times New Roman Mon" pitchFamily="18" charset="0"/>
                          <a:ea typeface="+mn-ea"/>
                          <a:cs typeface="+mn-cs"/>
                        </a:rPr>
                        <a:t>2 жил</a:t>
                      </a:r>
                      <a:endParaRPr lang="en-US" dirty="0">
                        <a:latin typeface="Times New Roman Mon" pitchFamily="18" charset="0"/>
                      </a:endParaRPr>
                    </a:p>
                  </a:txBody>
                  <a:tcPr/>
                </a:tc>
              </a:tr>
              <a:tr h="1232981">
                <a:tc vMerge="1">
                  <a:txBody>
                    <a:bodyPr/>
                    <a:lstStyle/>
                    <a:p>
                      <a:endParaRPr lang="en-US" dirty="0"/>
                    </a:p>
                  </a:txBody>
                  <a:tcPr/>
                </a:tc>
                <a:tc>
                  <a:txBody>
                    <a:bodyPr/>
                    <a:lstStyle/>
                    <a:p>
                      <a:r>
                        <a:rPr kumimoji="0" lang="mn-MN" sz="1800" kern="1200" dirty="0" smtClean="0">
                          <a:solidFill>
                            <a:schemeClr val="dk1"/>
                          </a:solidFill>
                          <a:latin typeface="Times New Roman Mon" pitchFamily="18" charset="0"/>
                          <a:ea typeface="+mn-ea"/>
                          <a:cs typeface="+mn-cs"/>
                        </a:rPr>
                        <a:t>Сарын дундаж хүүгийн хэмжээ</a:t>
                      </a:r>
                      <a:endParaRPr lang="en-US" dirty="0">
                        <a:latin typeface="Times New Roman Mon" pitchFamily="18" charset="0"/>
                      </a:endParaRPr>
                    </a:p>
                  </a:txBody>
                  <a:tcPr/>
                </a:tc>
                <a:tc>
                  <a:txBody>
                    <a:bodyPr/>
                    <a:lstStyle/>
                    <a:p>
                      <a:r>
                        <a:rPr kumimoji="0" lang="mn-MN" sz="1800" kern="1200" dirty="0" smtClean="0">
                          <a:solidFill>
                            <a:schemeClr val="dk1"/>
                          </a:solidFill>
                          <a:latin typeface="Times New Roman Mon" pitchFamily="18" charset="0"/>
                          <a:ea typeface="+mn-ea"/>
                          <a:cs typeface="+mn-cs"/>
                        </a:rPr>
                        <a:t>1.9-2.3%</a:t>
                      </a:r>
                      <a:endParaRPr lang="en-US" dirty="0">
                        <a:latin typeface="Times New Roman Mon" pitchFamily="18" charset="0"/>
                      </a:endParaRPr>
                    </a:p>
                  </a:txBody>
                  <a:tcPr/>
                </a:tc>
                <a:tc>
                  <a:txBody>
                    <a:bodyPr/>
                    <a:lstStyle/>
                    <a:p>
                      <a:r>
                        <a:rPr kumimoji="0" lang="mn-MN" sz="1800" kern="1200" dirty="0" smtClean="0">
                          <a:solidFill>
                            <a:schemeClr val="dk1"/>
                          </a:solidFill>
                          <a:latin typeface="Times New Roman Mon" pitchFamily="18" charset="0"/>
                          <a:ea typeface="+mn-ea"/>
                          <a:cs typeface="+mn-cs"/>
                        </a:rPr>
                        <a:t>1.5%-2.2%</a:t>
                      </a:r>
                      <a:endParaRPr lang="en-US" dirty="0">
                        <a:latin typeface="Times New Roman Mon" pitchFamily="18" charset="0"/>
                      </a:endParaRPr>
                    </a:p>
                  </a:txBody>
                  <a:tcPr/>
                </a:tc>
                <a:tc>
                  <a:txBody>
                    <a:bodyPr/>
                    <a:lstStyle/>
                    <a:p>
                      <a:r>
                        <a:rPr kumimoji="0" lang="mn-MN" sz="1800" kern="1200" dirty="0" smtClean="0">
                          <a:solidFill>
                            <a:schemeClr val="dk1"/>
                          </a:solidFill>
                          <a:latin typeface="Times New Roman Mon" pitchFamily="18" charset="0"/>
                          <a:ea typeface="+mn-ea"/>
                          <a:cs typeface="+mn-cs"/>
                        </a:rPr>
                        <a:t>1.5%-2.3%</a:t>
                      </a:r>
                      <a:endParaRPr lang="en-US" dirty="0">
                        <a:latin typeface="Times New Roman Mon" pitchFamily="18" charset="0"/>
                      </a:endParaRPr>
                    </a:p>
                  </a:txBody>
                  <a:tcPr/>
                </a:tc>
                <a:tc>
                  <a:txBody>
                    <a:bodyPr/>
                    <a:lstStyle/>
                    <a:p>
                      <a:r>
                        <a:rPr kumimoji="0" lang="mn-MN" sz="1800" kern="1200" dirty="0" smtClean="0">
                          <a:solidFill>
                            <a:schemeClr val="dk1"/>
                          </a:solidFill>
                          <a:latin typeface="Times New Roman Mon" pitchFamily="18" charset="0"/>
                          <a:ea typeface="+mn-ea"/>
                          <a:cs typeface="+mn-cs"/>
                        </a:rPr>
                        <a:t>1.5-1.8</a:t>
                      </a:r>
                      <a:endParaRPr lang="en-US" dirty="0">
                        <a:latin typeface="Times New Roman Mon" pitchFamily="18" charset="0"/>
                      </a:endParaRPr>
                    </a:p>
                  </a:txBody>
                  <a:tcPr/>
                </a:tc>
              </a:tr>
              <a:tr h="948447">
                <a:tc rowSpan="2">
                  <a:txBody>
                    <a:bodyPr/>
                    <a:lstStyle/>
                    <a:p>
                      <a:r>
                        <a:rPr kumimoji="0" lang="mn-MN" sz="1800" kern="1200" dirty="0" smtClean="0">
                          <a:solidFill>
                            <a:schemeClr val="dk1"/>
                          </a:solidFill>
                          <a:latin typeface="Times New Roman Mon" pitchFamily="18" charset="0"/>
                          <a:ea typeface="+mn-ea"/>
                          <a:cs typeface="+mn-cs"/>
                        </a:rPr>
                        <a:t>Бусад зээл </a:t>
                      </a:r>
                      <a:endParaRPr lang="en-US" dirty="0">
                        <a:latin typeface="Times New Roman Mon" pitchFamily="18" charset="0"/>
                      </a:endParaRPr>
                    </a:p>
                  </a:txBody>
                  <a:tcPr/>
                </a:tc>
                <a:tc>
                  <a:txBody>
                    <a:bodyPr/>
                    <a:lstStyle/>
                    <a:p>
                      <a:r>
                        <a:rPr kumimoji="0" lang="mn-MN" sz="1800" kern="1200" dirty="0" smtClean="0">
                          <a:solidFill>
                            <a:schemeClr val="dk1"/>
                          </a:solidFill>
                          <a:latin typeface="Times New Roman Mon" pitchFamily="18" charset="0"/>
                          <a:ea typeface="+mn-ea"/>
                          <a:cs typeface="+mn-cs"/>
                        </a:rPr>
                        <a:t>Зээлийн максимум хугацаа</a:t>
                      </a:r>
                      <a:endParaRPr lang="en-US" dirty="0">
                        <a:latin typeface="Times New Roman Mon" pitchFamily="18" charset="0"/>
                      </a:endParaRPr>
                    </a:p>
                  </a:txBody>
                  <a:tcPr/>
                </a:tc>
                <a:tc>
                  <a:txBody>
                    <a:bodyPr/>
                    <a:lstStyle/>
                    <a:p>
                      <a:r>
                        <a:rPr lang="mn-MN" dirty="0" smtClean="0">
                          <a:latin typeface="Times New Roman Mon" pitchFamily="18" charset="0"/>
                        </a:rPr>
                        <a:t>2 жил</a:t>
                      </a:r>
                      <a:endParaRPr lang="en-US" dirty="0">
                        <a:latin typeface="Times New Roman Mon" pitchFamily="18" charset="0"/>
                      </a:endParaRPr>
                    </a:p>
                  </a:txBody>
                  <a:tcPr/>
                </a:tc>
                <a:tc>
                  <a:txBody>
                    <a:bodyPr/>
                    <a:lstStyle/>
                    <a:p>
                      <a:r>
                        <a:rPr kumimoji="0" lang="mn-MN" sz="1800" kern="1200" dirty="0" smtClean="0">
                          <a:solidFill>
                            <a:schemeClr val="dk1"/>
                          </a:solidFill>
                          <a:latin typeface="Times New Roman Mon" pitchFamily="18" charset="0"/>
                          <a:ea typeface="+mn-ea"/>
                          <a:cs typeface="+mn-cs"/>
                        </a:rPr>
                        <a:t>2 жил хүртэл</a:t>
                      </a:r>
                      <a:endParaRPr lang="en-US" dirty="0">
                        <a:latin typeface="Times New Roman Mon" pitchFamily="18" charset="0"/>
                      </a:endParaRPr>
                    </a:p>
                  </a:txBody>
                  <a:tcPr/>
                </a:tc>
                <a:tc>
                  <a:txBody>
                    <a:bodyPr/>
                    <a:lstStyle/>
                    <a:p>
                      <a:r>
                        <a:rPr kumimoji="0" lang="mn-MN" sz="1800" kern="1200" dirty="0" smtClean="0">
                          <a:solidFill>
                            <a:schemeClr val="dk1"/>
                          </a:solidFill>
                          <a:latin typeface="Times New Roman Mon" pitchFamily="18" charset="0"/>
                          <a:ea typeface="+mn-ea"/>
                          <a:cs typeface="+mn-cs"/>
                        </a:rPr>
                        <a:t>2 жил</a:t>
                      </a:r>
                      <a:endParaRPr lang="en-US" dirty="0">
                        <a:latin typeface="Times New Roman Mon" pitchFamily="18" charset="0"/>
                      </a:endParaRPr>
                    </a:p>
                  </a:txBody>
                  <a:tcPr/>
                </a:tc>
                <a:tc>
                  <a:txBody>
                    <a:bodyPr/>
                    <a:lstStyle/>
                    <a:p>
                      <a:r>
                        <a:rPr kumimoji="0" lang="mn-MN" sz="1800" kern="1200" dirty="0" smtClean="0">
                          <a:solidFill>
                            <a:schemeClr val="dk1"/>
                          </a:solidFill>
                          <a:latin typeface="Times New Roman Mon" pitchFamily="18" charset="0"/>
                          <a:ea typeface="+mn-ea"/>
                          <a:cs typeface="+mn-cs"/>
                        </a:rPr>
                        <a:t>2жил</a:t>
                      </a:r>
                      <a:endParaRPr lang="en-US" dirty="0">
                        <a:latin typeface="Times New Roman Mon" pitchFamily="18" charset="0"/>
                      </a:endParaRPr>
                    </a:p>
                  </a:txBody>
                  <a:tcPr/>
                </a:tc>
              </a:tr>
              <a:tr h="1232981">
                <a:tc vMerge="1">
                  <a:txBody>
                    <a:bodyPr/>
                    <a:lstStyle/>
                    <a:p>
                      <a:endParaRPr lang="en-US" dirty="0"/>
                    </a:p>
                  </a:txBody>
                  <a:tcPr/>
                </a:tc>
                <a:tc>
                  <a:txBody>
                    <a:bodyPr/>
                    <a:lstStyle/>
                    <a:p>
                      <a:r>
                        <a:rPr kumimoji="0" lang="mn-MN" sz="1800" kern="1200" dirty="0" smtClean="0">
                          <a:solidFill>
                            <a:schemeClr val="dk1"/>
                          </a:solidFill>
                          <a:latin typeface="Times New Roman Mon" pitchFamily="18" charset="0"/>
                          <a:ea typeface="+mn-ea"/>
                          <a:cs typeface="+mn-cs"/>
                        </a:rPr>
                        <a:t>Сарын дундаж хүүгийн хэмжээ</a:t>
                      </a:r>
                      <a:endParaRPr lang="en-US" dirty="0">
                        <a:latin typeface="Times New Roman Mon" pitchFamily="18" charset="0"/>
                      </a:endParaRPr>
                    </a:p>
                  </a:txBody>
                  <a:tcPr/>
                </a:tc>
                <a:tc>
                  <a:txBody>
                    <a:bodyPr/>
                    <a:lstStyle/>
                    <a:p>
                      <a:r>
                        <a:rPr lang="mn-MN" dirty="0" smtClean="0">
                          <a:latin typeface="Times New Roman Mon" pitchFamily="18" charset="0"/>
                        </a:rPr>
                        <a:t>1.5-2.2%</a:t>
                      </a:r>
                      <a:endParaRPr lang="en-US" dirty="0">
                        <a:latin typeface="Times New Roman Mon" pitchFamily="18" charset="0"/>
                      </a:endParaRPr>
                    </a:p>
                  </a:txBody>
                  <a:tcPr/>
                </a:tc>
                <a:tc>
                  <a:txBody>
                    <a:bodyPr/>
                    <a:lstStyle/>
                    <a:p>
                      <a:r>
                        <a:rPr kumimoji="0" lang="mn-MN" sz="1800" kern="1200" dirty="0" smtClean="0">
                          <a:solidFill>
                            <a:schemeClr val="dk1"/>
                          </a:solidFill>
                          <a:latin typeface="Times New Roman Mon" pitchFamily="18" charset="0"/>
                          <a:ea typeface="+mn-ea"/>
                          <a:cs typeface="+mn-cs"/>
                        </a:rPr>
                        <a:t>1.5%-2.2%</a:t>
                      </a:r>
                      <a:endParaRPr lang="en-US" dirty="0">
                        <a:latin typeface="Times New Roman Mon" pitchFamily="18" charset="0"/>
                      </a:endParaRPr>
                    </a:p>
                  </a:txBody>
                  <a:tcPr/>
                </a:tc>
                <a:tc>
                  <a:txBody>
                    <a:bodyPr/>
                    <a:lstStyle/>
                    <a:p>
                      <a:r>
                        <a:rPr kumimoji="0" lang="mn-MN" sz="1800" kern="1200" dirty="0" smtClean="0">
                          <a:solidFill>
                            <a:schemeClr val="dk1"/>
                          </a:solidFill>
                          <a:latin typeface="Times New Roman Mon" pitchFamily="18" charset="0"/>
                          <a:ea typeface="+mn-ea"/>
                          <a:cs typeface="+mn-cs"/>
                        </a:rPr>
                        <a:t>1.5%-2.3%</a:t>
                      </a:r>
                      <a:endParaRPr lang="en-US" dirty="0">
                        <a:latin typeface="Times New Roman Mon" pitchFamily="18" charset="0"/>
                      </a:endParaRPr>
                    </a:p>
                  </a:txBody>
                  <a:tcPr/>
                </a:tc>
                <a:tc>
                  <a:txBody>
                    <a:bodyPr/>
                    <a:lstStyle/>
                    <a:p>
                      <a:r>
                        <a:rPr kumimoji="0" lang="mn-MN" sz="1800" kern="1200" dirty="0" smtClean="0">
                          <a:solidFill>
                            <a:schemeClr val="dk1"/>
                          </a:solidFill>
                          <a:latin typeface="Times New Roman Mon" pitchFamily="18" charset="0"/>
                          <a:ea typeface="+mn-ea"/>
                          <a:cs typeface="+mn-cs"/>
                        </a:rPr>
                        <a:t>1.5-1.9</a:t>
                      </a:r>
                      <a:endParaRPr lang="en-US" dirty="0">
                        <a:latin typeface="Times New Roman Mon" pitchFamily="18" charset="0"/>
                      </a:endParaRPr>
                    </a:p>
                  </a:txBody>
                  <a:tcPr/>
                </a:tc>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sp>
        <p:nvSpPr>
          <p:cNvPr id="2" name="Content Placeholder 1"/>
          <p:cNvSpPr>
            <a:spLocks noGrp="1"/>
          </p:cNvSpPr>
          <p:nvPr>
            <p:ph idx="1"/>
          </p:nvPr>
        </p:nvSpPr>
        <p:spPr>
          <a:xfrm>
            <a:off x="228600" y="304800"/>
            <a:ext cx="8305800" cy="6172200"/>
          </a:xfrm>
        </p:spPr>
        <p:txBody>
          <a:bodyPr>
            <a:normAutofit fontScale="55000" lnSpcReduction="20000"/>
          </a:bodyPr>
          <a:lstStyle/>
          <a:p>
            <a:pPr algn="just">
              <a:lnSpc>
                <a:spcPct val="170000"/>
              </a:lnSpc>
              <a:buNone/>
            </a:pPr>
            <a:r>
              <a:rPr lang="mn-MN" dirty="0" smtClean="0">
                <a:latin typeface="Times New Roman Mon" pitchFamily="18" charset="0"/>
              </a:rPr>
              <a:t>     Энэхүү  хүснэгт график хоёрт дүгнэлт хийхэд б</a:t>
            </a:r>
            <a:r>
              <a:rPr lang="en-US" dirty="0" err="1" smtClean="0">
                <a:latin typeface="Times New Roman Mon" pitchFamily="18" charset="0"/>
              </a:rPr>
              <a:t>анкуудын</a:t>
            </a:r>
            <a:r>
              <a:rPr lang="en-US" dirty="0" smtClean="0">
                <a:latin typeface="Times New Roman Mon" pitchFamily="18" charset="0"/>
              </a:rPr>
              <a:t> </a:t>
            </a:r>
            <a:r>
              <a:rPr lang="en-US" dirty="0" err="1" smtClean="0">
                <a:latin typeface="Times New Roman Mon" pitchFamily="18" charset="0"/>
              </a:rPr>
              <a:t>зээлийн</a:t>
            </a:r>
            <a:r>
              <a:rPr lang="en-US" dirty="0" smtClean="0">
                <a:latin typeface="Times New Roman Mon" pitchFamily="18" charset="0"/>
              </a:rPr>
              <a:t> </a:t>
            </a:r>
            <a:r>
              <a:rPr lang="en-US" dirty="0" err="1" smtClean="0">
                <a:latin typeface="Times New Roman Mon" pitchFamily="18" charset="0"/>
              </a:rPr>
              <a:t>хүүгийн</a:t>
            </a:r>
            <a:r>
              <a:rPr lang="en-US" dirty="0" smtClean="0">
                <a:latin typeface="Times New Roman Mon" pitchFamily="18" charset="0"/>
              </a:rPr>
              <a:t> </a:t>
            </a:r>
            <a:r>
              <a:rPr lang="en-US" dirty="0" err="1" smtClean="0">
                <a:latin typeface="Times New Roman Mon" pitchFamily="18" charset="0"/>
              </a:rPr>
              <a:t>түвшин</a:t>
            </a:r>
            <a:r>
              <a:rPr lang="en-US" dirty="0" smtClean="0">
                <a:latin typeface="Times New Roman Mon" pitchFamily="18" charset="0"/>
              </a:rPr>
              <a:t> 2007 </a:t>
            </a:r>
            <a:r>
              <a:rPr lang="en-US" dirty="0" err="1" smtClean="0">
                <a:latin typeface="Times New Roman Mon" pitchFamily="18" charset="0"/>
              </a:rPr>
              <a:t>оныг</a:t>
            </a:r>
            <a:r>
              <a:rPr lang="en-US" dirty="0" smtClean="0">
                <a:latin typeface="Times New Roman Mon" pitchFamily="18" charset="0"/>
              </a:rPr>
              <a:t> </a:t>
            </a:r>
            <a:r>
              <a:rPr lang="en-US" dirty="0" err="1" smtClean="0">
                <a:latin typeface="Times New Roman Mon" pitchFamily="18" charset="0"/>
              </a:rPr>
              <a:t>хүртэл</a:t>
            </a:r>
            <a:r>
              <a:rPr lang="en-US" dirty="0" smtClean="0">
                <a:latin typeface="Times New Roman Mon" pitchFamily="18" charset="0"/>
              </a:rPr>
              <a:t> </a:t>
            </a:r>
            <a:r>
              <a:rPr lang="en-US" dirty="0" err="1" smtClean="0">
                <a:latin typeface="Times New Roman Mon" pitchFamily="18" charset="0"/>
              </a:rPr>
              <a:t>буурсан</a:t>
            </a:r>
            <a:r>
              <a:rPr lang="en-US" dirty="0" smtClean="0">
                <a:latin typeface="Times New Roman Mon" pitchFamily="18" charset="0"/>
              </a:rPr>
              <a:t> </a:t>
            </a:r>
            <a:r>
              <a:rPr lang="en-US" dirty="0" err="1" smtClean="0">
                <a:latin typeface="Times New Roman Mon" pitchFamily="18" charset="0"/>
              </a:rPr>
              <a:t>хэдий</a:t>
            </a:r>
            <a:r>
              <a:rPr lang="en-US" dirty="0" smtClean="0">
                <a:latin typeface="Times New Roman Mon" pitchFamily="18" charset="0"/>
              </a:rPr>
              <a:t> ч 2008 </a:t>
            </a:r>
            <a:r>
              <a:rPr lang="en-US" dirty="0" err="1" smtClean="0">
                <a:latin typeface="Times New Roman Mon" pitchFamily="18" charset="0"/>
              </a:rPr>
              <a:t>оноос</a:t>
            </a:r>
            <a:r>
              <a:rPr lang="en-US" dirty="0" smtClean="0">
                <a:latin typeface="Times New Roman Mon" pitchFamily="18" charset="0"/>
              </a:rPr>
              <a:t> </a:t>
            </a:r>
            <a:r>
              <a:rPr lang="en-US" dirty="0" err="1" smtClean="0">
                <a:latin typeface="Times New Roman Mon" pitchFamily="18" charset="0"/>
              </a:rPr>
              <a:t>харьцангуй</a:t>
            </a:r>
            <a:r>
              <a:rPr lang="en-US" dirty="0" smtClean="0">
                <a:latin typeface="Times New Roman Mon" pitchFamily="18" charset="0"/>
              </a:rPr>
              <a:t> </a:t>
            </a:r>
            <a:r>
              <a:rPr lang="en-US" dirty="0" err="1" smtClean="0">
                <a:latin typeface="Times New Roman Mon" pitchFamily="18" charset="0"/>
              </a:rPr>
              <a:t>өсөх</a:t>
            </a:r>
            <a:r>
              <a:rPr lang="en-US" dirty="0" smtClean="0">
                <a:latin typeface="Times New Roman Mon" pitchFamily="18" charset="0"/>
              </a:rPr>
              <a:t> </a:t>
            </a:r>
            <a:r>
              <a:rPr lang="en-US" dirty="0" err="1" smtClean="0">
                <a:latin typeface="Times New Roman Mon" pitchFamily="18" charset="0"/>
              </a:rPr>
              <a:t>хандлага</a:t>
            </a:r>
            <a:r>
              <a:rPr lang="en-US" dirty="0" smtClean="0">
                <a:latin typeface="Times New Roman Mon" pitchFamily="18" charset="0"/>
              </a:rPr>
              <a:t> </a:t>
            </a:r>
            <a:r>
              <a:rPr lang="en-US" dirty="0" err="1" smtClean="0">
                <a:latin typeface="Times New Roman Mon" pitchFamily="18" charset="0"/>
              </a:rPr>
              <a:t>илэрч</a:t>
            </a:r>
            <a:r>
              <a:rPr lang="en-US" dirty="0" smtClean="0">
                <a:latin typeface="Times New Roman Mon" pitchFamily="18" charset="0"/>
              </a:rPr>
              <a:t> 2009 </a:t>
            </a:r>
            <a:r>
              <a:rPr lang="en-US" dirty="0" err="1" smtClean="0">
                <a:latin typeface="Times New Roman Mon" pitchFamily="18" charset="0"/>
              </a:rPr>
              <a:t>оны</a:t>
            </a:r>
            <a:r>
              <a:rPr lang="en-US" dirty="0" smtClean="0">
                <a:latin typeface="Times New Roman Mon" pitchFamily="18" charset="0"/>
              </a:rPr>
              <a:t> 9 </a:t>
            </a:r>
            <a:r>
              <a:rPr lang="en-US" dirty="0" err="1" smtClean="0">
                <a:latin typeface="Times New Roman Mon" pitchFamily="18" charset="0"/>
              </a:rPr>
              <a:t>сарын</a:t>
            </a:r>
            <a:r>
              <a:rPr lang="en-US" dirty="0" smtClean="0">
                <a:latin typeface="Times New Roman Mon" pitchFamily="18" charset="0"/>
              </a:rPr>
              <a:t> </a:t>
            </a:r>
            <a:r>
              <a:rPr lang="en-US" dirty="0" err="1" smtClean="0">
                <a:latin typeface="Times New Roman Mon" pitchFamily="18" charset="0"/>
              </a:rPr>
              <a:t>байдлаар</a:t>
            </a:r>
            <a:r>
              <a:rPr lang="en-US" dirty="0" smtClean="0">
                <a:latin typeface="Times New Roman Mon" pitchFamily="18" charset="0"/>
              </a:rPr>
              <a:t> </a:t>
            </a:r>
            <a:r>
              <a:rPr lang="en-US" dirty="0" err="1" smtClean="0">
                <a:latin typeface="Times New Roman Mon" pitchFamily="18" charset="0"/>
              </a:rPr>
              <a:t>бүх</a:t>
            </a:r>
            <a:r>
              <a:rPr lang="en-US" dirty="0" smtClean="0">
                <a:latin typeface="Times New Roman Mon" pitchFamily="18" charset="0"/>
              </a:rPr>
              <a:t> </a:t>
            </a:r>
            <a:r>
              <a:rPr lang="en-US" dirty="0" err="1" smtClean="0">
                <a:latin typeface="Times New Roman Mon" pitchFamily="18" charset="0"/>
              </a:rPr>
              <a:t>банкуудын</a:t>
            </a:r>
            <a:r>
              <a:rPr lang="en-US" dirty="0" smtClean="0">
                <a:latin typeface="Times New Roman Mon" pitchFamily="18" charset="0"/>
              </a:rPr>
              <a:t> </a:t>
            </a:r>
            <a:r>
              <a:rPr lang="en-US" dirty="0" err="1" smtClean="0">
                <a:latin typeface="Times New Roman Mon" pitchFamily="18" charset="0"/>
              </a:rPr>
              <a:t>зээлийн</a:t>
            </a:r>
            <a:r>
              <a:rPr lang="en-US" dirty="0" smtClean="0">
                <a:latin typeface="Times New Roman Mon" pitchFamily="18" charset="0"/>
              </a:rPr>
              <a:t> </a:t>
            </a:r>
            <a:r>
              <a:rPr lang="en-US" dirty="0" err="1" smtClean="0">
                <a:latin typeface="Times New Roman Mon" pitchFamily="18" charset="0"/>
              </a:rPr>
              <a:t>хүүгийн</a:t>
            </a:r>
            <a:r>
              <a:rPr lang="en-US" dirty="0" smtClean="0">
                <a:latin typeface="Times New Roman Mon" pitchFamily="18" charset="0"/>
              </a:rPr>
              <a:t> </a:t>
            </a:r>
            <a:r>
              <a:rPr lang="en-US" dirty="0" err="1" smtClean="0">
                <a:latin typeface="Times New Roman Mon" pitchFamily="18" charset="0"/>
              </a:rPr>
              <a:t>хэмжээ</a:t>
            </a:r>
            <a:r>
              <a:rPr lang="en-US" dirty="0" smtClean="0">
                <a:latin typeface="Times New Roman Mon" pitchFamily="18" charset="0"/>
              </a:rPr>
              <a:t> </a:t>
            </a:r>
            <a:r>
              <a:rPr lang="en-US" dirty="0" err="1" smtClean="0">
                <a:latin typeface="Times New Roman Mon" pitchFamily="18" charset="0"/>
              </a:rPr>
              <a:t>өмнөх</a:t>
            </a:r>
            <a:r>
              <a:rPr lang="en-US" dirty="0" smtClean="0">
                <a:latin typeface="Times New Roman Mon" pitchFamily="18" charset="0"/>
              </a:rPr>
              <a:t> </a:t>
            </a:r>
            <a:r>
              <a:rPr lang="en-US" dirty="0" err="1" smtClean="0">
                <a:latin typeface="Times New Roman Mon" pitchFamily="18" charset="0"/>
              </a:rPr>
              <a:t>оноосоо</a:t>
            </a:r>
            <a:r>
              <a:rPr lang="en-US" dirty="0" smtClean="0">
                <a:latin typeface="Times New Roman Mon" pitchFamily="18" charset="0"/>
              </a:rPr>
              <a:t> 9-30 </a:t>
            </a:r>
            <a:r>
              <a:rPr lang="en-US" dirty="0" err="1" smtClean="0">
                <a:latin typeface="Times New Roman Mon" pitchFamily="18" charset="0"/>
              </a:rPr>
              <a:t>орчим</a:t>
            </a:r>
            <a:r>
              <a:rPr lang="en-US" dirty="0" smtClean="0">
                <a:latin typeface="Times New Roman Mon" pitchFamily="18" charset="0"/>
              </a:rPr>
              <a:t> </a:t>
            </a:r>
            <a:r>
              <a:rPr lang="en-US" dirty="0" err="1" smtClean="0">
                <a:latin typeface="Times New Roman Mon" pitchFamily="18" charset="0"/>
              </a:rPr>
              <a:t>хувиар</a:t>
            </a:r>
            <a:r>
              <a:rPr lang="en-US" dirty="0" smtClean="0">
                <a:latin typeface="Times New Roman Mon" pitchFamily="18" charset="0"/>
              </a:rPr>
              <a:t> </a:t>
            </a:r>
            <a:r>
              <a:rPr lang="en-US" dirty="0" err="1" smtClean="0">
                <a:latin typeface="Times New Roman Mon" pitchFamily="18" charset="0"/>
              </a:rPr>
              <a:t>өссөн</a:t>
            </a:r>
            <a:r>
              <a:rPr lang="en-US" dirty="0" smtClean="0">
                <a:latin typeface="Times New Roman Mon" pitchFamily="18" charset="0"/>
              </a:rPr>
              <a:t> </a:t>
            </a:r>
            <a:r>
              <a:rPr lang="en-US" dirty="0" err="1" smtClean="0">
                <a:latin typeface="Times New Roman Mon" pitchFamily="18" charset="0"/>
              </a:rPr>
              <a:t>байна</a:t>
            </a:r>
            <a:r>
              <a:rPr lang="en-US" dirty="0" smtClean="0">
                <a:latin typeface="Times New Roman Mon" pitchFamily="18" charset="0"/>
              </a:rPr>
              <a:t>. </a:t>
            </a:r>
            <a:endParaRPr lang="mn-MN" dirty="0" smtClean="0">
              <a:latin typeface="Times New Roman Mon" pitchFamily="18" charset="0"/>
            </a:endParaRPr>
          </a:p>
          <a:p>
            <a:pPr algn="just">
              <a:lnSpc>
                <a:spcPct val="170000"/>
              </a:lnSpc>
              <a:buNone/>
            </a:pPr>
            <a:r>
              <a:rPr lang="mn-MN" dirty="0" smtClean="0">
                <a:latin typeface="Times New Roman Mon" pitchFamily="18" charset="0"/>
              </a:rPr>
              <a:t>     </a:t>
            </a:r>
            <a:r>
              <a:rPr lang="en-US" dirty="0" err="1" smtClean="0">
                <a:latin typeface="Times New Roman Mon" pitchFamily="18" charset="0"/>
              </a:rPr>
              <a:t>Зээлийн</a:t>
            </a:r>
            <a:r>
              <a:rPr lang="en-US" dirty="0" smtClean="0">
                <a:latin typeface="Times New Roman Mon" pitchFamily="18" charset="0"/>
              </a:rPr>
              <a:t> </a:t>
            </a:r>
            <a:r>
              <a:rPr lang="en-US" dirty="0" err="1" smtClean="0">
                <a:latin typeface="Times New Roman Mon" pitchFamily="18" charset="0"/>
              </a:rPr>
              <a:t>хүүгийн</a:t>
            </a:r>
            <a:r>
              <a:rPr lang="en-US" dirty="0" smtClean="0">
                <a:latin typeface="Times New Roman Mon" pitchFamily="18" charset="0"/>
              </a:rPr>
              <a:t> </a:t>
            </a:r>
            <a:r>
              <a:rPr lang="en-US" dirty="0" err="1" smtClean="0">
                <a:latin typeface="Times New Roman Mon" pitchFamily="18" charset="0"/>
              </a:rPr>
              <a:t>түвшин</a:t>
            </a:r>
            <a:r>
              <a:rPr lang="en-US" dirty="0" smtClean="0">
                <a:latin typeface="Times New Roman Mon" pitchFamily="18" charset="0"/>
              </a:rPr>
              <a:t> ХААН, </a:t>
            </a:r>
            <a:r>
              <a:rPr lang="en-US" dirty="0" err="1" smtClean="0">
                <a:latin typeface="Times New Roman Mon" pitchFamily="18" charset="0"/>
              </a:rPr>
              <a:t>Хас</a:t>
            </a:r>
            <a:r>
              <a:rPr lang="en-US" dirty="0" smtClean="0">
                <a:latin typeface="Times New Roman Mon" pitchFamily="18" charset="0"/>
              </a:rPr>
              <a:t> </a:t>
            </a:r>
            <a:r>
              <a:rPr lang="en-US" dirty="0" err="1" smtClean="0">
                <a:latin typeface="Times New Roman Mon" pitchFamily="18" charset="0"/>
              </a:rPr>
              <a:t>банкуудад</a:t>
            </a:r>
            <a:r>
              <a:rPr lang="en-US" dirty="0" smtClean="0">
                <a:latin typeface="Times New Roman Mon" pitchFamily="18" charset="0"/>
              </a:rPr>
              <a:t> </a:t>
            </a:r>
            <a:r>
              <a:rPr lang="en-US" dirty="0" err="1" smtClean="0">
                <a:latin typeface="Times New Roman Mon" pitchFamily="18" charset="0"/>
              </a:rPr>
              <a:t>харьцангуй</a:t>
            </a:r>
            <a:r>
              <a:rPr lang="en-US" dirty="0" smtClean="0">
                <a:latin typeface="Times New Roman Mon" pitchFamily="18" charset="0"/>
              </a:rPr>
              <a:t> </a:t>
            </a:r>
            <a:r>
              <a:rPr lang="en-US" dirty="0" err="1" smtClean="0">
                <a:latin typeface="Times New Roman Mon" pitchFamily="18" charset="0"/>
              </a:rPr>
              <a:t>өндөр</a:t>
            </a:r>
            <a:r>
              <a:rPr lang="en-US" dirty="0" smtClean="0">
                <a:latin typeface="Times New Roman Mon" pitchFamily="18" charset="0"/>
              </a:rPr>
              <a:t> </a:t>
            </a:r>
            <a:r>
              <a:rPr lang="en-US" dirty="0" err="1" smtClean="0">
                <a:latin typeface="Times New Roman Mon" pitchFamily="18" charset="0"/>
              </a:rPr>
              <a:t>байдаг</a:t>
            </a:r>
            <a:r>
              <a:rPr lang="en-US" dirty="0" smtClean="0">
                <a:latin typeface="Times New Roman Mon" pitchFamily="18" charset="0"/>
              </a:rPr>
              <a:t> </a:t>
            </a:r>
            <a:r>
              <a:rPr lang="en-US" dirty="0" err="1" smtClean="0">
                <a:latin typeface="Times New Roman Mon" pitchFamily="18" charset="0"/>
              </a:rPr>
              <a:t>боловч</a:t>
            </a:r>
            <a:r>
              <a:rPr lang="en-US" dirty="0" smtClean="0">
                <a:latin typeface="Times New Roman Mon" pitchFamily="18" charset="0"/>
              </a:rPr>
              <a:t> </a:t>
            </a:r>
            <a:r>
              <a:rPr lang="en-US" dirty="0" err="1" smtClean="0">
                <a:latin typeface="Times New Roman Mon" pitchFamily="18" charset="0"/>
              </a:rPr>
              <a:t>Хас</a:t>
            </a:r>
            <a:r>
              <a:rPr lang="en-US" dirty="0" smtClean="0">
                <a:latin typeface="Times New Roman Mon" pitchFamily="18" charset="0"/>
              </a:rPr>
              <a:t> </a:t>
            </a:r>
            <a:r>
              <a:rPr lang="en-US" dirty="0" err="1" smtClean="0">
                <a:latin typeface="Times New Roman Mon" pitchFamily="18" charset="0"/>
              </a:rPr>
              <a:t>банкны</a:t>
            </a:r>
            <a:r>
              <a:rPr lang="en-US" dirty="0" smtClean="0">
                <a:latin typeface="Times New Roman Mon" pitchFamily="18" charset="0"/>
              </a:rPr>
              <a:t> </a:t>
            </a:r>
            <a:r>
              <a:rPr lang="en-US" dirty="0" err="1" smtClean="0">
                <a:latin typeface="Times New Roman Mon" pitchFamily="18" charset="0"/>
              </a:rPr>
              <a:t>зах</a:t>
            </a:r>
            <a:r>
              <a:rPr lang="en-US" dirty="0" smtClean="0">
                <a:latin typeface="Times New Roman Mon" pitchFamily="18" charset="0"/>
              </a:rPr>
              <a:t> </a:t>
            </a:r>
            <a:r>
              <a:rPr lang="en-US" dirty="0" err="1" smtClean="0">
                <a:latin typeface="Times New Roman Mon" pitchFamily="18" charset="0"/>
              </a:rPr>
              <a:t>зээлд</a:t>
            </a:r>
            <a:r>
              <a:rPr lang="en-US" dirty="0" smtClean="0">
                <a:latin typeface="Times New Roman Mon" pitchFamily="18" charset="0"/>
              </a:rPr>
              <a:t> </a:t>
            </a:r>
            <a:r>
              <a:rPr lang="en-US" dirty="0" err="1" smtClean="0">
                <a:latin typeface="Times New Roman Mon" pitchFamily="18" charset="0"/>
              </a:rPr>
              <a:t>бий</a:t>
            </a:r>
            <a:r>
              <a:rPr lang="en-US" dirty="0" smtClean="0">
                <a:latin typeface="Times New Roman Mon" pitchFamily="18" charset="0"/>
              </a:rPr>
              <a:t> </a:t>
            </a:r>
            <a:r>
              <a:rPr lang="en-US" dirty="0" err="1" smtClean="0">
                <a:latin typeface="Times New Roman Mon" pitchFamily="18" charset="0"/>
              </a:rPr>
              <a:t>болгосон</a:t>
            </a:r>
            <a:r>
              <a:rPr lang="en-US" dirty="0" smtClean="0">
                <a:latin typeface="Times New Roman Mon" pitchFamily="18" charset="0"/>
              </a:rPr>
              <a:t> “</a:t>
            </a:r>
            <a:r>
              <a:rPr lang="en-US" dirty="0" err="1" smtClean="0">
                <a:latin typeface="Times New Roman Mon" pitchFamily="18" charset="0"/>
              </a:rPr>
              <a:t>жижиг</a:t>
            </a:r>
            <a:r>
              <a:rPr lang="en-US" dirty="0" smtClean="0">
                <a:latin typeface="Times New Roman Mon" pitchFamily="18" charset="0"/>
              </a:rPr>
              <a:t> </a:t>
            </a:r>
            <a:r>
              <a:rPr lang="en-US" dirty="0" err="1" smtClean="0">
                <a:latin typeface="Times New Roman Mon" pitchFamily="18" charset="0"/>
              </a:rPr>
              <a:t>бизнесийн</a:t>
            </a:r>
            <a:r>
              <a:rPr lang="en-US" dirty="0" smtClean="0">
                <a:latin typeface="Times New Roman Mon" pitchFamily="18" charset="0"/>
              </a:rPr>
              <a:t> </a:t>
            </a:r>
            <a:r>
              <a:rPr lang="en-US" dirty="0" err="1" smtClean="0">
                <a:latin typeface="Times New Roman Mon" pitchFamily="18" charset="0"/>
              </a:rPr>
              <a:t>зээл</a:t>
            </a:r>
            <a:r>
              <a:rPr lang="en-US" dirty="0" smtClean="0">
                <a:latin typeface="Times New Roman Mon" pitchFamily="18" charset="0"/>
              </a:rPr>
              <a:t> </a:t>
            </a:r>
            <a:r>
              <a:rPr lang="en-US" dirty="0" err="1" smtClean="0">
                <a:latin typeface="Times New Roman Mon" pitchFamily="18" charset="0"/>
              </a:rPr>
              <a:t>олгодог</a:t>
            </a:r>
            <a:r>
              <a:rPr lang="en-US" dirty="0" smtClean="0">
                <a:latin typeface="Times New Roman Mon" pitchFamily="18" charset="0"/>
              </a:rPr>
              <a:t> </a:t>
            </a:r>
            <a:r>
              <a:rPr lang="en-US" dirty="0" err="1" smtClean="0">
                <a:latin typeface="Times New Roman Mon" pitchFamily="18" charset="0"/>
              </a:rPr>
              <a:t>банк</a:t>
            </a:r>
            <a:r>
              <a:rPr lang="en-US" dirty="0" smtClean="0">
                <a:latin typeface="Times New Roman Mon" pitchFamily="18" charset="0"/>
              </a:rPr>
              <a:t>” </a:t>
            </a:r>
            <a:r>
              <a:rPr lang="en-US" dirty="0" err="1" smtClean="0">
                <a:latin typeface="Times New Roman Mon" pitchFamily="18" charset="0"/>
              </a:rPr>
              <a:t>хэмээх</a:t>
            </a:r>
            <a:r>
              <a:rPr lang="en-US" dirty="0" smtClean="0">
                <a:latin typeface="Times New Roman Mon" pitchFamily="18" charset="0"/>
              </a:rPr>
              <a:t> </a:t>
            </a:r>
            <a:r>
              <a:rPr lang="en-US" dirty="0" err="1" smtClean="0">
                <a:latin typeface="Times New Roman Mon" pitchFamily="18" charset="0"/>
              </a:rPr>
              <a:t>имидж</a:t>
            </a:r>
            <a:r>
              <a:rPr lang="en-US" dirty="0" smtClean="0">
                <a:latin typeface="Times New Roman Mon" pitchFamily="18" charset="0"/>
              </a:rPr>
              <a:t>, ХААН </a:t>
            </a:r>
            <a:r>
              <a:rPr lang="en-US" dirty="0" err="1" smtClean="0">
                <a:latin typeface="Times New Roman Mon" pitchFamily="18" charset="0"/>
              </a:rPr>
              <a:t>банкны</a:t>
            </a:r>
            <a:r>
              <a:rPr lang="en-US" dirty="0" smtClean="0">
                <a:latin typeface="Times New Roman Mon" pitchFamily="18" charset="0"/>
              </a:rPr>
              <a:t> </a:t>
            </a:r>
            <a:r>
              <a:rPr lang="en-US" dirty="0" err="1" smtClean="0">
                <a:latin typeface="Times New Roman Mon" pitchFamily="18" charset="0"/>
              </a:rPr>
              <a:t>сумдад</a:t>
            </a:r>
            <a:r>
              <a:rPr lang="en-US" dirty="0" smtClean="0">
                <a:latin typeface="Times New Roman Mon" pitchFamily="18" charset="0"/>
              </a:rPr>
              <a:t> </a:t>
            </a:r>
            <a:r>
              <a:rPr lang="en-US" dirty="0" err="1" smtClean="0">
                <a:latin typeface="Times New Roman Mon" pitchFamily="18" charset="0"/>
              </a:rPr>
              <a:t>хүртэл</a:t>
            </a:r>
            <a:r>
              <a:rPr lang="en-US" dirty="0" smtClean="0">
                <a:latin typeface="Times New Roman Mon" pitchFamily="18" charset="0"/>
              </a:rPr>
              <a:t> </a:t>
            </a:r>
            <a:r>
              <a:rPr lang="en-US" dirty="0" err="1" smtClean="0">
                <a:latin typeface="Times New Roman Mon" pitchFamily="18" charset="0"/>
              </a:rPr>
              <a:t>хүрч</a:t>
            </a:r>
            <a:r>
              <a:rPr lang="en-US" dirty="0" smtClean="0">
                <a:latin typeface="Times New Roman Mon" pitchFamily="18" charset="0"/>
              </a:rPr>
              <a:t> </a:t>
            </a:r>
            <a:r>
              <a:rPr lang="en-US" dirty="0" err="1" smtClean="0">
                <a:latin typeface="Times New Roman Mon" pitchFamily="18" charset="0"/>
              </a:rPr>
              <a:t>үйлчлэх</a:t>
            </a:r>
            <a:r>
              <a:rPr lang="en-US" dirty="0" smtClean="0">
                <a:latin typeface="Times New Roman Mon" pitchFamily="18" charset="0"/>
              </a:rPr>
              <a:t> </a:t>
            </a:r>
            <a:r>
              <a:rPr lang="en-US" dirty="0" err="1" smtClean="0">
                <a:latin typeface="Times New Roman Mon" pitchFamily="18" charset="0"/>
              </a:rPr>
              <a:t>чадвар</a:t>
            </a:r>
            <a:r>
              <a:rPr lang="en-US" dirty="0" smtClean="0">
                <a:latin typeface="Times New Roman Mon" pitchFamily="18" charset="0"/>
              </a:rPr>
              <a:t> </a:t>
            </a:r>
            <a:r>
              <a:rPr lang="en-US" dirty="0" err="1" smtClean="0">
                <a:latin typeface="Times New Roman Mon" pitchFamily="18" charset="0"/>
              </a:rPr>
              <a:t>зэрэг</a:t>
            </a:r>
            <a:r>
              <a:rPr lang="en-US" dirty="0" smtClean="0">
                <a:latin typeface="Times New Roman Mon" pitchFamily="18" charset="0"/>
              </a:rPr>
              <a:t> </a:t>
            </a:r>
            <a:r>
              <a:rPr lang="en-US" dirty="0" err="1" smtClean="0">
                <a:latin typeface="Times New Roman Mon" pitchFamily="18" charset="0"/>
              </a:rPr>
              <a:t>нь</a:t>
            </a:r>
            <a:r>
              <a:rPr lang="en-US" dirty="0" smtClean="0">
                <a:latin typeface="Times New Roman Mon" pitchFamily="18" charset="0"/>
              </a:rPr>
              <a:t> </a:t>
            </a:r>
            <a:r>
              <a:rPr lang="en-US" dirty="0" err="1" smtClean="0">
                <a:latin typeface="Times New Roman Mon" pitchFamily="18" charset="0"/>
              </a:rPr>
              <a:t>үйлчлүүлэгчдийн</a:t>
            </a:r>
            <a:r>
              <a:rPr lang="en-US" dirty="0" smtClean="0">
                <a:latin typeface="Times New Roman Mon" pitchFamily="18" charset="0"/>
              </a:rPr>
              <a:t> </a:t>
            </a:r>
            <a:r>
              <a:rPr lang="en-US" dirty="0" err="1" smtClean="0">
                <a:latin typeface="Times New Roman Mon" pitchFamily="18" charset="0"/>
              </a:rPr>
              <a:t>тоог</a:t>
            </a:r>
            <a:r>
              <a:rPr lang="en-US" dirty="0" smtClean="0">
                <a:latin typeface="Times New Roman Mon" pitchFamily="18" charset="0"/>
              </a:rPr>
              <a:t> </a:t>
            </a:r>
            <a:r>
              <a:rPr lang="en-US" dirty="0" err="1" smtClean="0">
                <a:latin typeface="Times New Roman Mon" pitchFamily="18" charset="0"/>
              </a:rPr>
              <a:t>харьцангуй</a:t>
            </a:r>
            <a:r>
              <a:rPr lang="en-US" dirty="0" smtClean="0">
                <a:latin typeface="Times New Roman Mon" pitchFamily="18" charset="0"/>
              </a:rPr>
              <a:t> </a:t>
            </a:r>
            <a:r>
              <a:rPr lang="en-US" dirty="0" err="1" smtClean="0">
                <a:latin typeface="Times New Roman Mon" pitchFamily="18" charset="0"/>
              </a:rPr>
              <a:t>их</a:t>
            </a:r>
            <a:r>
              <a:rPr lang="en-US" dirty="0" smtClean="0">
                <a:latin typeface="Times New Roman Mon" pitchFamily="18" charset="0"/>
              </a:rPr>
              <a:t> </a:t>
            </a:r>
            <a:r>
              <a:rPr lang="en-US" dirty="0" err="1" smtClean="0">
                <a:latin typeface="Times New Roman Mon" pitchFamily="18" charset="0"/>
              </a:rPr>
              <a:t>байхад</a:t>
            </a:r>
            <a:r>
              <a:rPr lang="en-US" dirty="0" smtClean="0">
                <a:latin typeface="Times New Roman Mon" pitchFamily="18" charset="0"/>
              </a:rPr>
              <a:t> </a:t>
            </a:r>
            <a:r>
              <a:rPr lang="en-US" dirty="0" err="1" smtClean="0">
                <a:latin typeface="Times New Roman Mon" pitchFamily="18" charset="0"/>
              </a:rPr>
              <a:t>нөлөөлж</a:t>
            </a:r>
            <a:r>
              <a:rPr lang="en-US" dirty="0" smtClean="0">
                <a:latin typeface="Times New Roman Mon" pitchFamily="18" charset="0"/>
              </a:rPr>
              <a:t> </a:t>
            </a:r>
            <a:r>
              <a:rPr lang="en-US" dirty="0" err="1" smtClean="0">
                <a:latin typeface="Times New Roman Mon" pitchFamily="18" charset="0"/>
              </a:rPr>
              <a:t>байна</a:t>
            </a:r>
            <a:r>
              <a:rPr lang="en-US" dirty="0" smtClean="0">
                <a:latin typeface="Times New Roman Mon" pitchFamily="18" charset="0"/>
              </a:rPr>
              <a:t>. </a:t>
            </a:r>
            <a:r>
              <a:rPr lang="en-US" dirty="0" err="1" smtClean="0">
                <a:latin typeface="Times New Roman Mon" pitchFamily="18" charset="0"/>
              </a:rPr>
              <a:t>Банкууд</a:t>
            </a:r>
            <a:r>
              <a:rPr lang="en-US" dirty="0" smtClean="0">
                <a:latin typeface="Times New Roman Mon" pitchFamily="18" charset="0"/>
              </a:rPr>
              <a:t> </a:t>
            </a:r>
            <a:r>
              <a:rPr lang="en-US" dirty="0" err="1" smtClean="0">
                <a:latin typeface="Times New Roman Mon" pitchFamily="18" charset="0"/>
              </a:rPr>
              <a:t>өөрийн</a:t>
            </a:r>
            <a:r>
              <a:rPr lang="en-US" dirty="0" smtClean="0">
                <a:latin typeface="Times New Roman Mon" pitchFamily="18" charset="0"/>
              </a:rPr>
              <a:t> </a:t>
            </a:r>
            <a:r>
              <a:rPr lang="en-US" dirty="0" err="1" smtClean="0">
                <a:latin typeface="Times New Roman Mon" pitchFamily="18" charset="0"/>
              </a:rPr>
              <a:t>эх</a:t>
            </a:r>
            <a:r>
              <a:rPr lang="en-US" dirty="0" smtClean="0">
                <a:latin typeface="Times New Roman Mon" pitchFamily="18" charset="0"/>
              </a:rPr>
              <a:t> </a:t>
            </a:r>
            <a:r>
              <a:rPr lang="en-US" dirty="0" err="1" smtClean="0">
                <a:latin typeface="Times New Roman Mon" pitchFamily="18" charset="0"/>
              </a:rPr>
              <a:t>үүсвэрээсээ</a:t>
            </a:r>
            <a:r>
              <a:rPr lang="en-US" dirty="0" smtClean="0">
                <a:latin typeface="Times New Roman Mon" pitchFamily="18" charset="0"/>
              </a:rPr>
              <a:t> </a:t>
            </a:r>
            <a:r>
              <a:rPr lang="en-US" dirty="0" err="1" smtClean="0">
                <a:latin typeface="Times New Roman Mon" pitchFamily="18" charset="0"/>
              </a:rPr>
              <a:t>эргэлтийн</a:t>
            </a:r>
            <a:r>
              <a:rPr lang="en-US" dirty="0" smtClean="0">
                <a:latin typeface="Times New Roman Mon" pitchFamily="18" charset="0"/>
              </a:rPr>
              <a:t> </a:t>
            </a:r>
            <a:r>
              <a:rPr lang="en-US" dirty="0" err="1" smtClean="0">
                <a:latin typeface="Times New Roman Mon" pitchFamily="18" charset="0"/>
              </a:rPr>
              <a:t>болон</a:t>
            </a:r>
            <a:r>
              <a:rPr lang="en-US" dirty="0" smtClean="0">
                <a:latin typeface="Times New Roman Mon" pitchFamily="18" charset="0"/>
              </a:rPr>
              <a:t> </a:t>
            </a:r>
            <a:r>
              <a:rPr lang="en-US" dirty="0" err="1" smtClean="0">
                <a:latin typeface="Times New Roman Mon" pitchFamily="18" charset="0"/>
              </a:rPr>
              <a:t>үндсэн</a:t>
            </a:r>
            <a:r>
              <a:rPr lang="en-US" dirty="0" smtClean="0">
                <a:latin typeface="Times New Roman Mon" pitchFamily="18" charset="0"/>
              </a:rPr>
              <a:t> </a:t>
            </a:r>
            <a:r>
              <a:rPr lang="en-US" dirty="0" err="1" smtClean="0">
                <a:latin typeface="Times New Roman Mon" pitchFamily="18" charset="0"/>
              </a:rPr>
              <a:t>хөрөнгийн</a:t>
            </a:r>
            <a:r>
              <a:rPr lang="en-US" dirty="0" smtClean="0">
                <a:latin typeface="Times New Roman Mon" pitchFamily="18" charset="0"/>
              </a:rPr>
              <a:t> </a:t>
            </a:r>
            <a:r>
              <a:rPr lang="en-US" dirty="0" err="1" smtClean="0">
                <a:latin typeface="Times New Roman Mon" pitchFamily="18" charset="0"/>
              </a:rPr>
              <a:t>санхүүжилтийн</a:t>
            </a:r>
            <a:r>
              <a:rPr lang="en-US" dirty="0" smtClean="0">
                <a:latin typeface="Times New Roman Mon" pitchFamily="18" charset="0"/>
              </a:rPr>
              <a:t> </a:t>
            </a:r>
            <a:r>
              <a:rPr lang="en-US" dirty="0" err="1" smtClean="0">
                <a:latin typeface="Times New Roman Mon" pitchFamily="18" charset="0"/>
              </a:rPr>
              <a:t>зээлийг</a:t>
            </a:r>
            <a:r>
              <a:rPr lang="en-US" dirty="0" smtClean="0">
                <a:latin typeface="Times New Roman Mon" pitchFamily="18" charset="0"/>
              </a:rPr>
              <a:t> </a:t>
            </a:r>
            <a:r>
              <a:rPr lang="en-US" dirty="0" err="1" smtClean="0">
                <a:latin typeface="Times New Roman Mon" pitchFamily="18" charset="0"/>
              </a:rPr>
              <a:t>олгож</a:t>
            </a:r>
            <a:r>
              <a:rPr lang="en-US" dirty="0" smtClean="0">
                <a:latin typeface="Times New Roman Mon" pitchFamily="18" charset="0"/>
              </a:rPr>
              <a:t> </a:t>
            </a:r>
            <a:r>
              <a:rPr lang="en-US" dirty="0" err="1" smtClean="0">
                <a:latin typeface="Times New Roman Mon" pitchFamily="18" charset="0"/>
              </a:rPr>
              <a:t>байгаа</a:t>
            </a:r>
            <a:r>
              <a:rPr lang="en-US" dirty="0" smtClean="0">
                <a:latin typeface="Times New Roman Mon" pitchFamily="18" charset="0"/>
              </a:rPr>
              <a:t> ч ХАС </a:t>
            </a:r>
            <a:r>
              <a:rPr lang="en-US" dirty="0" err="1" smtClean="0">
                <a:latin typeface="Times New Roman Mon" pitchFamily="18" charset="0"/>
              </a:rPr>
              <a:t>банкны</a:t>
            </a:r>
            <a:r>
              <a:rPr lang="en-US" dirty="0" smtClean="0">
                <a:latin typeface="Times New Roman Mon" pitchFamily="18" charset="0"/>
              </a:rPr>
              <a:t> </a:t>
            </a:r>
            <a:r>
              <a:rPr lang="en-US" dirty="0" err="1" smtClean="0">
                <a:latin typeface="Times New Roman Mon" pitchFamily="18" charset="0"/>
              </a:rPr>
              <a:t>хөгжлийн</a:t>
            </a:r>
            <a:r>
              <a:rPr lang="en-US" dirty="0" smtClean="0">
                <a:latin typeface="Times New Roman Mon" pitchFamily="18" charset="0"/>
              </a:rPr>
              <a:t> </a:t>
            </a:r>
            <a:r>
              <a:rPr lang="en-US" dirty="0" err="1" smtClean="0">
                <a:latin typeface="Times New Roman Mon" pitchFamily="18" charset="0"/>
              </a:rPr>
              <a:t>зээл</a:t>
            </a:r>
            <a:r>
              <a:rPr lang="en-US" dirty="0" smtClean="0">
                <a:latin typeface="Times New Roman Mon" pitchFamily="18" charset="0"/>
              </a:rPr>
              <a:t>, ХААН </a:t>
            </a:r>
            <a:r>
              <a:rPr lang="en-US" dirty="0" err="1" smtClean="0">
                <a:latin typeface="Times New Roman Mon" pitchFamily="18" charset="0"/>
              </a:rPr>
              <a:t>банкны</a:t>
            </a:r>
            <a:r>
              <a:rPr lang="en-US" dirty="0" smtClean="0">
                <a:latin typeface="Times New Roman Mon" pitchFamily="18" charset="0"/>
              </a:rPr>
              <a:t> </a:t>
            </a:r>
            <a:r>
              <a:rPr lang="en-US" dirty="0" err="1" smtClean="0">
                <a:latin typeface="Times New Roman Mon" pitchFamily="18" charset="0"/>
              </a:rPr>
              <a:t>хөрөнгө</a:t>
            </a:r>
            <a:r>
              <a:rPr lang="en-US" dirty="0" smtClean="0">
                <a:latin typeface="Times New Roman Mon" pitchFamily="18" charset="0"/>
              </a:rPr>
              <a:t> </a:t>
            </a:r>
            <a:r>
              <a:rPr lang="en-US" dirty="0" err="1" smtClean="0">
                <a:latin typeface="Times New Roman Mon" pitchFamily="18" charset="0"/>
              </a:rPr>
              <a:t>оруулалтын</a:t>
            </a:r>
            <a:r>
              <a:rPr lang="en-US" dirty="0" smtClean="0">
                <a:latin typeface="Times New Roman Mon" pitchFamily="18" charset="0"/>
              </a:rPr>
              <a:t> </a:t>
            </a:r>
            <a:r>
              <a:rPr lang="en-US" dirty="0" err="1" smtClean="0">
                <a:latin typeface="Times New Roman Mon" pitchFamily="18" charset="0"/>
              </a:rPr>
              <a:t>зээлийг</a:t>
            </a:r>
            <a:r>
              <a:rPr lang="en-US" dirty="0" smtClean="0">
                <a:latin typeface="Times New Roman Mon" pitchFamily="18" charset="0"/>
              </a:rPr>
              <a:t> </a:t>
            </a:r>
            <a:r>
              <a:rPr lang="en-US" dirty="0" err="1" smtClean="0">
                <a:latin typeface="Times New Roman Mon" pitchFamily="18" charset="0"/>
              </a:rPr>
              <a:t>эс</a:t>
            </a:r>
            <a:r>
              <a:rPr lang="en-US" dirty="0" smtClean="0">
                <a:latin typeface="Times New Roman Mon" pitchFamily="18" charset="0"/>
              </a:rPr>
              <a:t> </a:t>
            </a:r>
            <a:r>
              <a:rPr lang="en-US" dirty="0" err="1" smtClean="0">
                <a:latin typeface="Times New Roman Mon" pitchFamily="18" charset="0"/>
              </a:rPr>
              <a:t>тооцвол</a:t>
            </a:r>
            <a:r>
              <a:rPr lang="en-US" dirty="0" smtClean="0">
                <a:latin typeface="Times New Roman Mon" pitchFamily="18" charset="0"/>
              </a:rPr>
              <a:t> </a:t>
            </a:r>
            <a:r>
              <a:rPr lang="en-US" dirty="0" err="1" smtClean="0">
                <a:latin typeface="Times New Roman Mon" pitchFamily="18" charset="0"/>
              </a:rPr>
              <a:t>зээл</a:t>
            </a:r>
            <a:r>
              <a:rPr lang="en-US" dirty="0" smtClean="0">
                <a:latin typeface="Times New Roman Mon" pitchFamily="18" charset="0"/>
              </a:rPr>
              <a:t> </a:t>
            </a:r>
            <a:r>
              <a:rPr lang="en-US" dirty="0" err="1" smtClean="0">
                <a:latin typeface="Times New Roman Mon" pitchFamily="18" charset="0"/>
              </a:rPr>
              <a:t>нь</a:t>
            </a:r>
            <a:r>
              <a:rPr lang="en-US" dirty="0" smtClean="0">
                <a:latin typeface="Times New Roman Mon" pitchFamily="18" charset="0"/>
              </a:rPr>
              <a:t> </a:t>
            </a:r>
            <a:r>
              <a:rPr lang="en-US" dirty="0" err="1" smtClean="0">
                <a:latin typeface="Times New Roman Mon" pitchFamily="18" charset="0"/>
              </a:rPr>
              <a:t>ерөнхийдөө</a:t>
            </a:r>
            <a:r>
              <a:rPr lang="en-US" dirty="0" smtClean="0">
                <a:latin typeface="Times New Roman Mon" pitchFamily="18" charset="0"/>
              </a:rPr>
              <a:t> 2 </a:t>
            </a:r>
            <a:r>
              <a:rPr lang="en-US" dirty="0" err="1" smtClean="0">
                <a:latin typeface="Times New Roman Mon" pitchFamily="18" charset="0"/>
              </a:rPr>
              <a:t>жил</a:t>
            </a:r>
            <a:r>
              <a:rPr lang="en-US" dirty="0" smtClean="0">
                <a:latin typeface="Times New Roman Mon" pitchFamily="18" charset="0"/>
              </a:rPr>
              <a:t> </a:t>
            </a:r>
            <a:r>
              <a:rPr lang="en-US" dirty="0" err="1" smtClean="0">
                <a:latin typeface="Times New Roman Mon" pitchFamily="18" charset="0"/>
              </a:rPr>
              <a:t>хүртэлххугацаатай</a:t>
            </a:r>
            <a:r>
              <a:rPr lang="en-US" dirty="0" smtClean="0">
                <a:latin typeface="Times New Roman Mon" pitchFamily="18" charset="0"/>
              </a:rPr>
              <a:t>, </a:t>
            </a:r>
            <a:r>
              <a:rPr lang="en-US" dirty="0" err="1" smtClean="0">
                <a:latin typeface="Times New Roman Mon" pitchFamily="18" charset="0"/>
              </a:rPr>
              <a:t>сарын</a:t>
            </a:r>
            <a:r>
              <a:rPr lang="en-US" dirty="0" smtClean="0">
                <a:latin typeface="Times New Roman Mon" pitchFamily="18" charset="0"/>
              </a:rPr>
              <a:t> 1.6-2.8 </a:t>
            </a:r>
            <a:r>
              <a:rPr lang="en-US" dirty="0" err="1" smtClean="0">
                <a:latin typeface="Times New Roman Mon" pitchFamily="18" charset="0"/>
              </a:rPr>
              <a:t>хувийн</a:t>
            </a:r>
            <a:r>
              <a:rPr lang="en-US" dirty="0" smtClean="0">
                <a:latin typeface="Times New Roman Mon" pitchFamily="18" charset="0"/>
              </a:rPr>
              <a:t> </a:t>
            </a:r>
            <a:r>
              <a:rPr lang="en-US" dirty="0" err="1" smtClean="0">
                <a:latin typeface="Times New Roman Mon" pitchFamily="18" charset="0"/>
              </a:rPr>
              <a:t>хүүтэй</a:t>
            </a:r>
            <a:r>
              <a:rPr lang="en-US" dirty="0" smtClean="0">
                <a:latin typeface="Times New Roman Mon" pitchFamily="18" charset="0"/>
              </a:rPr>
              <a:t> </a:t>
            </a:r>
            <a:r>
              <a:rPr lang="en-US" dirty="0" err="1" smtClean="0">
                <a:latin typeface="Times New Roman Mon" pitchFamily="18" charset="0"/>
              </a:rPr>
              <a:t>байгаа</a:t>
            </a:r>
            <a:r>
              <a:rPr lang="en-US" dirty="0" smtClean="0">
                <a:latin typeface="Times New Roman Mon" pitchFamily="18" charset="0"/>
              </a:rPr>
              <a:t> </a:t>
            </a:r>
            <a:r>
              <a:rPr lang="en-US" dirty="0" err="1" smtClean="0">
                <a:latin typeface="Times New Roman Mon" pitchFamily="18" charset="0"/>
              </a:rPr>
              <a:t>юм</a:t>
            </a:r>
            <a:r>
              <a:rPr lang="en-US" dirty="0" smtClean="0">
                <a:latin typeface="Times New Roman Mon" pitchFamily="18" charset="0"/>
              </a:rPr>
              <a:t>. </a:t>
            </a:r>
            <a:r>
              <a:rPr lang="en-US" dirty="0" err="1" smtClean="0">
                <a:latin typeface="Times New Roman Mon" pitchFamily="18" charset="0"/>
              </a:rPr>
              <a:t>Иймээс</a:t>
            </a:r>
            <a:r>
              <a:rPr lang="en-US" dirty="0" smtClean="0">
                <a:latin typeface="Times New Roman Mon" pitchFamily="18" charset="0"/>
              </a:rPr>
              <a:t> </a:t>
            </a:r>
            <a:r>
              <a:rPr lang="en-US" dirty="0" err="1" smtClean="0">
                <a:latin typeface="Times New Roman Mon" pitchFamily="18" charset="0"/>
              </a:rPr>
              <a:t>мөнгөний</a:t>
            </a:r>
            <a:r>
              <a:rPr lang="en-US" dirty="0" smtClean="0">
                <a:latin typeface="Times New Roman Mon" pitchFamily="18" charset="0"/>
              </a:rPr>
              <a:t> </a:t>
            </a:r>
            <a:r>
              <a:rPr lang="en-US" dirty="0" err="1" smtClean="0">
                <a:latin typeface="Times New Roman Mon" pitchFamily="18" charset="0"/>
              </a:rPr>
              <a:t>эргэлт</a:t>
            </a:r>
            <a:r>
              <a:rPr lang="en-US" dirty="0" smtClean="0">
                <a:latin typeface="Times New Roman Mon" pitchFamily="18" charset="0"/>
              </a:rPr>
              <a:t> </a:t>
            </a:r>
            <a:r>
              <a:rPr lang="en-US" dirty="0" err="1" smtClean="0">
                <a:latin typeface="Times New Roman Mon" pitchFamily="18" charset="0"/>
              </a:rPr>
              <a:t>хурдтай</a:t>
            </a:r>
            <a:r>
              <a:rPr lang="en-US" dirty="0" smtClean="0">
                <a:latin typeface="Times New Roman Mon" pitchFamily="18" charset="0"/>
              </a:rPr>
              <a:t> </a:t>
            </a:r>
            <a:r>
              <a:rPr lang="en-US" dirty="0" err="1" smtClean="0">
                <a:latin typeface="Times New Roman Mon" pitchFamily="18" charset="0"/>
              </a:rPr>
              <a:t>болон</a:t>
            </a:r>
            <a:r>
              <a:rPr lang="en-US" dirty="0" smtClean="0">
                <a:latin typeface="Times New Roman Mon" pitchFamily="18" charset="0"/>
              </a:rPr>
              <a:t> </a:t>
            </a:r>
            <a:r>
              <a:rPr lang="en-US" dirty="0" err="1" smtClean="0">
                <a:latin typeface="Times New Roman Mon" pitchFamily="18" charset="0"/>
              </a:rPr>
              <a:t>их</a:t>
            </a:r>
            <a:r>
              <a:rPr lang="en-US" dirty="0" smtClean="0">
                <a:latin typeface="Times New Roman Mon" pitchFamily="18" charset="0"/>
              </a:rPr>
              <a:t> </a:t>
            </a:r>
            <a:r>
              <a:rPr lang="en-US" dirty="0" err="1" smtClean="0">
                <a:latin typeface="Times New Roman Mon" pitchFamily="18" charset="0"/>
              </a:rPr>
              <a:t>хэмжээний</a:t>
            </a:r>
            <a:r>
              <a:rPr lang="en-US" dirty="0" smtClean="0">
                <a:latin typeface="Times New Roman Mon" pitchFamily="18" charset="0"/>
              </a:rPr>
              <a:t> </a:t>
            </a:r>
            <a:r>
              <a:rPr lang="en-US" dirty="0" err="1" smtClean="0">
                <a:latin typeface="Times New Roman Mon" pitchFamily="18" charset="0"/>
              </a:rPr>
              <a:t>ашиг</a:t>
            </a:r>
            <a:r>
              <a:rPr lang="en-US" dirty="0" smtClean="0">
                <a:latin typeface="Times New Roman Mon" pitchFamily="18" charset="0"/>
              </a:rPr>
              <a:t> </a:t>
            </a:r>
            <a:r>
              <a:rPr lang="en-US" dirty="0" err="1" smtClean="0">
                <a:latin typeface="Times New Roman Mon" pitchFamily="18" charset="0"/>
              </a:rPr>
              <a:t>богино</a:t>
            </a:r>
            <a:r>
              <a:rPr lang="en-US" dirty="0" smtClean="0">
                <a:latin typeface="Times New Roman Mon" pitchFamily="18" charset="0"/>
              </a:rPr>
              <a:t> </a:t>
            </a:r>
            <a:r>
              <a:rPr lang="en-US" dirty="0" err="1" smtClean="0">
                <a:latin typeface="Times New Roman Mon" pitchFamily="18" charset="0"/>
              </a:rPr>
              <a:t>хугацаанд</a:t>
            </a:r>
            <a:r>
              <a:rPr lang="en-US" dirty="0" smtClean="0">
                <a:latin typeface="Times New Roman Mon" pitchFamily="18" charset="0"/>
              </a:rPr>
              <a:t> </a:t>
            </a:r>
            <a:r>
              <a:rPr lang="en-US" dirty="0" err="1" smtClean="0">
                <a:latin typeface="Times New Roman Mon" pitchFamily="18" charset="0"/>
              </a:rPr>
              <a:t>олох</a:t>
            </a:r>
            <a:r>
              <a:rPr lang="en-US" dirty="0" smtClean="0">
                <a:latin typeface="Times New Roman Mon" pitchFamily="18" charset="0"/>
              </a:rPr>
              <a:t> </a:t>
            </a:r>
            <a:r>
              <a:rPr lang="en-US" dirty="0" err="1" smtClean="0">
                <a:latin typeface="Times New Roman Mon" pitchFamily="18" charset="0"/>
              </a:rPr>
              <a:t>боломжтой</a:t>
            </a:r>
            <a:r>
              <a:rPr lang="en-US" dirty="0" smtClean="0">
                <a:latin typeface="Times New Roman Mon" pitchFamily="18" charset="0"/>
              </a:rPr>
              <a:t> </a:t>
            </a:r>
            <a:r>
              <a:rPr lang="en-US" dirty="0" err="1" smtClean="0">
                <a:latin typeface="Times New Roman Mon" pitchFamily="18" charset="0"/>
              </a:rPr>
              <a:t>бизнест</a:t>
            </a:r>
            <a:r>
              <a:rPr lang="en-US" dirty="0" smtClean="0">
                <a:latin typeface="Times New Roman Mon" pitchFamily="18" charset="0"/>
              </a:rPr>
              <a:t> </a:t>
            </a:r>
            <a:r>
              <a:rPr lang="en-US" dirty="0" err="1" smtClean="0">
                <a:latin typeface="Times New Roman Mon" pitchFamily="18" charset="0"/>
              </a:rPr>
              <a:t>зориулж</a:t>
            </a:r>
            <a:r>
              <a:rPr lang="en-US" dirty="0" smtClean="0">
                <a:latin typeface="Times New Roman Mon" pitchFamily="18" charset="0"/>
              </a:rPr>
              <a:t>, </a:t>
            </a:r>
            <a:r>
              <a:rPr lang="en-US" dirty="0" err="1" smtClean="0">
                <a:latin typeface="Times New Roman Mon" pitchFamily="18" charset="0"/>
              </a:rPr>
              <a:t>эсвэл</a:t>
            </a:r>
            <a:r>
              <a:rPr lang="en-US" dirty="0" smtClean="0">
                <a:latin typeface="Times New Roman Mon" pitchFamily="18" charset="0"/>
              </a:rPr>
              <a:t> </a:t>
            </a:r>
            <a:r>
              <a:rPr lang="en-US" dirty="0" err="1" smtClean="0">
                <a:latin typeface="Times New Roman Mon" pitchFamily="18" charset="0"/>
              </a:rPr>
              <a:t>зөвхөн</a:t>
            </a:r>
            <a:r>
              <a:rPr lang="en-US" dirty="0" smtClean="0">
                <a:latin typeface="Times New Roman Mon" pitchFamily="18" charset="0"/>
              </a:rPr>
              <a:t> </a:t>
            </a:r>
            <a:r>
              <a:rPr lang="en-US" dirty="0" err="1" smtClean="0">
                <a:latin typeface="Times New Roman Mon" pitchFamily="18" charset="0"/>
              </a:rPr>
              <a:t>эргэлтийн</a:t>
            </a:r>
            <a:r>
              <a:rPr lang="en-US" dirty="0" smtClean="0">
                <a:latin typeface="Times New Roman Mon" pitchFamily="18" charset="0"/>
              </a:rPr>
              <a:t> </a:t>
            </a:r>
            <a:r>
              <a:rPr lang="en-US" dirty="0" err="1" smtClean="0">
                <a:latin typeface="Times New Roman Mon" pitchFamily="18" charset="0"/>
              </a:rPr>
              <a:t>хөрөнгө</a:t>
            </a:r>
            <a:r>
              <a:rPr lang="en-US" dirty="0" smtClean="0">
                <a:latin typeface="Times New Roman Mon" pitchFamily="18" charset="0"/>
              </a:rPr>
              <a:t> </a:t>
            </a:r>
            <a:r>
              <a:rPr lang="en-US" dirty="0" err="1" smtClean="0">
                <a:latin typeface="Times New Roman Mon" pitchFamily="18" charset="0"/>
              </a:rPr>
              <a:t>санхүүжүүлэхэд</a:t>
            </a:r>
            <a:r>
              <a:rPr lang="en-US" dirty="0" smtClean="0">
                <a:latin typeface="Times New Roman Mon" pitchFamily="18" charset="0"/>
              </a:rPr>
              <a:t> </a:t>
            </a:r>
            <a:r>
              <a:rPr lang="en-US" dirty="0" err="1" smtClean="0">
                <a:latin typeface="Times New Roman Mon" pitchFamily="18" charset="0"/>
              </a:rPr>
              <a:t>зориулж</a:t>
            </a:r>
            <a:r>
              <a:rPr lang="en-US" dirty="0" smtClean="0">
                <a:latin typeface="Times New Roman Mon" pitchFamily="18" charset="0"/>
              </a:rPr>
              <a:t> </a:t>
            </a:r>
            <a:r>
              <a:rPr lang="en-US" dirty="0" err="1" smtClean="0">
                <a:latin typeface="Times New Roman Mon" pitchFamily="18" charset="0"/>
              </a:rPr>
              <a:t>зээл</a:t>
            </a:r>
            <a:r>
              <a:rPr lang="en-US" dirty="0" smtClean="0">
                <a:latin typeface="Times New Roman Mon" pitchFamily="18" charset="0"/>
              </a:rPr>
              <a:t> </a:t>
            </a:r>
            <a:r>
              <a:rPr lang="en-US" dirty="0" err="1" smtClean="0">
                <a:latin typeface="Times New Roman Mon" pitchFamily="18" charset="0"/>
              </a:rPr>
              <a:t>авахад</a:t>
            </a:r>
            <a:r>
              <a:rPr lang="en-US" dirty="0" smtClean="0">
                <a:latin typeface="Times New Roman Mon" pitchFamily="18" charset="0"/>
              </a:rPr>
              <a:t> </a:t>
            </a:r>
            <a:r>
              <a:rPr lang="en-US" dirty="0" err="1" smtClean="0">
                <a:latin typeface="Times New Roman Mon" pitchFamily="18" charset="0"/>
              </a:rPr>
              <a:t>хүргэж</a:t>
            </a:r>
            <a:r>
              <a:rPr lang="en-US" dirty="0" smtClean="0">
                <a:latin typeface="Times New Roman Mon" pitchFamily="18" charset="0"/>
              </a:rPr>
              <a:t> </a:t>
            </a:r>
            <a:r>
              <a:rPr lang="en-US" dirty="0" err="1" smtClean="0">
                <a:latin typeface="Times New Roman Mon" pitchFamily="18" charset="0"/>
              </a:rPr>
              <a:t>байна</a:t>
            </a:r>
            <a:r>
              <a:rPr lang="en-US" dirty="0" smtClean="0">
                <a:latin typeface="Times New Roman Mon" pitchFamily="18" charset="0"/>
              </a:rPr>
              <a:t>.</a:t>
            </a:r>
            <a:r>
              <a:rPr lang="mn-MN" dirty="0" smtClean="0">
                <a:latin typeface="Times New Roman Mon" pitchFamily="18" charset="0"/>
              </a:rPr>
              <a:t>Сүүлийн жилүүдэд банкны хүү буурахгүй байгаа гол шалтгаан нь монгол банк бодлогын хүүгээ бууруулахгүй өсгөж байгаатай холбоотой. Мөн инфляци өссөөр байгаа нь зээлийн хүүд сөргөөр нөлөөлж байна. </a:t>
            </a:r>
            <a:endParaRPr lang="en-US" dirty="0" smtClean="0">
              <a:latin typeface="Times New Roman Mon" pitchFamily="18" charset="0"/>
            </a:endParaRPr>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mn-MN" dirty="0" smtClean="0">
                <a:solidFill>
                  <a:schemeClr val="tx1"/>
                </a:solidFill>
                <a:latin typeface="Times New Roman Mon" pitchFamily="18" charset="0"/>
              </a:rPr>
              <a:t>Дүгнэлт</a:t>
            </a:r>
            <a:r>
              <a:rPr lang="en-US" dirty="0" smtClean="0"/>
              <a:t/>
            </a:r>
            <a:br>
              <a:rPr lang="en-US" dirty="0" smtClean="0"/>
            </a:br>
            <a:endParaRPr lang="en-US" dirty="0"/>
          </a:p>
        </p:txBody>
      </p:sp>
      <p:sp>
        <p:nvSpPr>
          <p:cNvPr id="2" name="Content Placeholder 1"/>
          <p:cNvSpPr>
            <a:spLocks noGrp="1"/>
          </p:cNvSpPr>
          <p:nvPr>
            <p:ph idx="1"/>
          </p:nvPr>
        </p:nvSpPr>
        <p:spPr>
          <a:xfrm>
            <a:off x="0" y="914400"/>
            <a:ext cx="8686800" cy="5092891"/>
          </a:xfrm>
        </p:spPr>
        <p:txBody>
          <a:bodyPr>
            <a:normAutofit/>
          </a:bodyPr>
          <a:lstStyle/>
          <a:p>
            <a:pPr algn="just">
              <a:buNone/>
            </a:pPr>
            <a:r>
              <a:rPr lang="mn-MN" dirty="0" smtClean="0">
                <a:latin typeface="Times New Roman Mon" pitchFamily="18" charset="0"/>
              </a:rPr>
              <a:t>   Бизнесийн байгууллагын гол чиглэл нь ашгийн төлөө үйл ажиллагаагаа явуулж байдаг.Үүний нэгэн адил банк ч ашиг олох зорилгоор үйл ажиллагаагаа байгаа, гэхдээ манай улсын банкуудын хувьд орлого олох актив бага төдийгүй эдгээр хөрөнгө санхүүжүүлэх эх үүсвэрийн хувьд их дутагдалтай байдаг.</a:t>
            </a:r>
            <a:endParaRPr lang="en-US" dirty="0" smtClean="0">
              <a:latin typeface="Times New Roman Mon" pitchFamily="18" charset="0"/>
            </a:endParaRPr>
          </a:p>
          <a:p>
            <a:pPr algn="just">
              <a:buNone/>
            </a:pPr>
            <a:r>
              <a:rPr lang="mn-MN" dirty="0" smtClean="0">
                <a:latin typeface="Times New Roman Mon" pitchFamily="18" charset="0"/>
              </a:rPr>
              <a:t>   Банкны орлого ерөнхийдөө ганц зээлийн хүүгийн орлого юм. Ийм учраас зээлийн хүүгийн түвшин буурахгүй байна. Мөн үүнтэй зэрэгцээд зээлийн эрэлт хэрэгцээ их өндөр байгаа нь судалгаа шинжилгээний явцад тодорхой харагдаж байсан. </a:t>
            </a:r>
            <a:endParaRPr lang="en-US" dirty="0" smtClean="0">
              <a:latin typeface="Times New Roman Mon" pitchFamily="18" charset="0"/>
            </a:endParaRPr>
          </a:p>
          <a:p>
            <a:pPr algn="just">
              <a:buNone/>
            </a:pPr>
            <a:endParaRPr lang="en-US" dirty="0">
              <a:latin typeface="Times New Roman Mon"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2" name="Content Placeholder 1"/>
          <p:cNvSpPr>
            <a:spLocks noGrp="1"/>
          </p:cNvSpPr>
          <p:nvPr>
            <p:ph idx="1"/>
          </p:nvPr>
        </p:nvSpPr>
        <p:spPr>
          <a:xfrm>
            <a:off x="152400" y="457200"/>
            <a:ext cx="8534400" cy="5791200"/>
          </a:xfrm>
        </p:spPr>
        <p:txBody>
          <a:bodyPr>
            <a:normAutofit/>
          </a:bodyPr>
          <a:lstStyle/>
          <a:p>
            <a:pPr algn="just"/>
            <a:r>
              <a:rPr lang="mn-MN" dirty="0" smtClean="0">
                <a:latin typeface="Times New Roman Mon" pitchFamily="18" charset="0"/>
              </a:rPr>
              <a:t>Арилжааны банкны зээлийн хүүг бууруулах гэдэг нь тухайн арилжааны банкны хувьд ашиг олох ганц эх үүсвэрийг нь багасгана гэсэн үг юм. Гэхдээ нэг талаасаа харилцагч үйлчлүүлэгчээ татах, цаашлаад уг зах зээлд удаан хугацаагаар өрсөлдөх нөхцөл боломжоо бүрдүүлэхийн тулд арилжааны банкууд зөв бодлого баримтлаж,  зээлийн хүүг бууруулах нь зүйтэй. Арилжааны банкны хувьд найдваргүй зээлийн хэмжээ нь зээлийн хүүд нөлөөлөгч хүчин зүйл болдог. Иймээс зээл олгож байгаа банкууд зээлийн хүүг нэмнэ гэдэг бол зээлийн эрсдлийг нэмж байгаа хэрэг юм. </a:t>
            </a:r>
            <a:endParaRPr lang="en-US" dirty="0">
              <a:latin typeface="Times New Roman Mon"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2" name="Content Placeholder 1"/>
          <p:cNvSpPr>
            <a:spLocks noGrp="1"/>
          </p:cNvSpPr>
          <p:nvPr>
            <p:ph idx="1"/>
          </p:nvPr>
        </p:nvSpPr>
        <p:spPr>
          <a:xfrm>
            <a:off x="457200" y="2514599"/>
            <a:ext cx="8229600" cy="3200401"/>
          </a:xfrm>
        </p:spPr>
        <p:txBody>
          <a:bodyPr>
            <a:normAutofit/>
          </a:bodyPr>
          <a:lstStyle/>
          <a:p>
            <a:pPr algn="ctr">
              <a:buNone/>
            </a:pPr>
            <a:r>
              <a:rPr lang="mn-MN" sz="4000" b="1" dirty="0" smtClean="0">
                <a:latin typeface="Times New Roman" pitchFamily="18" charset="0"/>
                <a:cs typeface="Times New Roman" pitchFamily="18" charset="0"/>
              </a:rPr>
              <a:t>Анхаарал тавьсанд баярлалаа</a:t>
            </a:r>
            <a:endParaRPr lang="en-US" sz="4000" b="1"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417</TotalTime>
  <Words>2424</Words>
  <Application>Microsoft Office PowerPoint</Application>
  <PresentationFormat>On-screen Show (4:3)</PresentationFormat>
  <Paragraphs>240</Paragraphs>
  <Slides>38</Slides>
  <Notes>0</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Flow</vt:lpstr>
      <vt:lpstr>Сэдэв: Зээлийн хүүг         бууруулах боломж </vt:lpstr>
      <vt:lpstr>Агуулга: </vt:lpstr>
      <vt:lpstr>Оршил </vt:lpstr>
      <vt:lpstr>Сэдэв сонгож авсан үндэслэл: </vt:lpstr>
      <vt:lpstr>Нэгдүгээр бүлэг:  Банкны зээл, зээлийн хүүгийн онол  арга зүй       1.1 Áàíêíû зээлийн мөн чанар </vt:lpstr>
      <vt:lpstr>Арилжааны банкууд зээлийн дараах бодлогыг агуулсан байдаг. Үүнд:  </vt:lpstr>
      <vt:lpstr>Зээл дараах зарчимтай:   </vt:lpstr>
      <vt:lpstr>1.2 Банкны хүүгийн бодлого, тооцох аргачлал  </vt:lpstr>
      <vt:lpstr>Зээлийн хүү үндсэн хоёр үүрэгтэй. Үүнд: </vt:lpstr>
      <vt:lpstr>Зээлийн хүүд дараах зүйлс нөлөөлнө.  </vt:lpstr>
      <vt:lpstr>Зээлийн үнийг тодорхойлоход дараах хүчин зүйлс нөлөөлнө.үүнд: </vt:lpstr>
      <vt:lpstr>Зээлийн хүү бодох:  </vt:lpstr>
      <vt:lpstr>Зээлийн хүүний хэмжээг тогтоох бодлого: </vt:lpstr>
      <vt:lpstr>Банкны зээлийн хүүг тогтоохдоо дараах зардлыг үндэслэнэ. Үүнд:</vt:lpstr>
      <vt:lpstr>Монгол улсын арилжааны банкуудын зээлийн хүүг өнөөдөр юун дээр үндэслэн тогтоож байна вэ?     </vt:lpstr>
      <vt:lpstr>Хоёрдугаар бүлэг: Банкны зээлийн хүүг                            бууруулах      боломж ба банкны өнөөгийн байдалд хийсэн судалгаа     </vt:lpstr>
      <vt:lpstr>Зээлийн хүүг бууруулах дараах 4 арга зам байна.Үүнд: </vt:lpstr>
      <vt:lpstr>1. Үнэт цаасны зах зээлийг хөгжүүлэх замаар санхүүгийн зах зээл дээр өрсөлдөөнийг бий болгож зээлийн хүүг бууруулах:  </vt:lpstr>
      <vt:lpstr>Үнэт цаасны зах зээл түүгээр дамжин хэрэгждэг санхүүгийн хэрэгслэлүүдийн давуу тал ач холбогдол нь:  </vt:lpstr>
      <vt:lpstr>Slide 20</vt:lpstr>
      <vt:lpstr>Хөрөнгийн зах зээлд оролцогчдын бүтцийн судалгаа </vt:lpstr>
      <vt:lpstr>2. Засгийн газар болон төв банкны зүгээс хүүг бууруулах бодлого баримтлах   </vt:lpstr>
      <vt:lpstr>Монгол банкны бодлогын хүү </vt:lpstr>
      <vt:lpstr>3. Арилжааны банкны зүгээс хүүг бууруулах боломж </vt:lpstr>
      <vt:lpstr>Slide 25</vt:lpstr>
      <vt:lpstr>4. Харилцагчийн зүгээс хүү бууруулах боломж </vt:lpstr>
      <vt:lpstr>Дараах зүйлс зээлдэгчийн хүүгээ бууруулах арга зам болно.  </vt:lpstr>
      <vt:lpstr>2.2 Банкны зээлийн өнөөгийн байдалд    хийсэн судалгаа </vt:lpstr>
      <vt:lpstr>Банкуудын нийт хадгаламж(тэрбум төгрөг) жилийн өсөлт(%) </vt:lpstr>
      <vt:lpstr>Банкуудын нийт зээл </vt:lpstr>
      <vt:lpstr>Нийт зээлийг өмчлөлөөр нь авч үзвэл:  </vt:lpstr>
      <vt:lpstr>Зээлийг чанараар нь: </vt:lpstr>
      <vt:lpstr>  Банкуудын зээлийн хүүгийн дундаж түвшин (2005-2008)  </vt:lpstr>
      <vt:lpstr>2012 оны байдлаар банкны сарын дундаж хүү /хүснэгтээр/ </vt:lpstr>
      <vt:lpstr>Slide 35</vt:lpstr>
      <vt:lpstr>Дүгнэлт </vt:lpstr>
      <vt:lpstr>Slide 37</vt:lpstr>
      <vt:lpstr>Slide 38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Сэдэв: Зээлийн хүүг         бууруулах арга </dc:title>
  <dc:creator>next</dc:creator>
  <cp:lastModifiedBy>user</cp:lastModifiedBy>
  <cp:revision>54</cp:revision>
  <dcterms:created xsi:type="dcterms:W3CDTF">2012-05-03T18:31:05Z</dcterms:created>
  <dcterms:modified xsi:type="dcterms:W3CDTF">2013-08-27T09:50:15Z</dcterms:modified>
</cp:coreProperties>
</file>