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00" autoAdjust="0"/>
    <p:restoredTop sz="91159" autoAdjust="0"/>
  </p:normalViewPr>
  <p:slideViewPr>
    <p:cSldViewPr>
      <p:cViewPr varScale="1">
        <p:scale>
          <a:sx n="67" d="100"/>
          <a:sy n="67" d="100"/>
        </p:scale>
        <p:origin x="-146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4CBEC5A-B143-464C-8C0A-A3538C27A689}" type="datetimeFigureOut">
              <a:rPr lang="en-US" smtClean="0"/>
              <a:pPr/>
              <a:t>10/15/2014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7B3A3BA-738D-48E0-B4C4-07F518FB2BF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CBEC5A-B143-464C-8C0A-A3538C27A689}" type="datetimeFigureOut">
              <a:rPr lang="en-US" smtClean="0"/>
              <a:pPr/>
              <a:t>10/15/2014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7B3A3BA-738D-48E0-B4C4-07F518FB2BFD}"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4CBEC5A-B143-464C-8C0A-A3538C27A689}" type="datetimeFigureOut">
              <a:rPr lang="en-US" smtClean="0"/>
              <a:pPr/>
              <a:t>10/15/2014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7B3A3BA-738D-48E0-B4C4-07F518FB2BFD}"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CBEC5A-B143-464C-8C0A-A3538C27A689}" type="datetimeFigureOut">
              <a:rPr lang="en-US" smtClean="0"/>
              <a:pPr/>
              <a:t>10/15/2014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7B3A3BA-738D-48E0-B4C4-07F518FB2BFD}"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4CBEC5A-B143-464C-8C0A-A3538C27A689}" type="datetimeFigureOut">
              <a:rPr lang="en-US" smtClean="0"/>
              <a:pPr/>
              <a:t>10/15/2014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7B3A3BA-738D-48E0-B4C4-07F518FB2BF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4CBEC5A-B143-464C-8C0A-A3538C27A689}" type="datetimeFigureOut">
              <a:rPr lang="en-US" smtClean="0"/>
              <a:pPr/>
              <a:t>10/15/2014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7B3A3BA-738D-48E0-B4C4-07F518FB2BFD}"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4CBEC5A-B143-464C-8C0A-A3538C27A689}" type="datetimeFigureOut">
              <a:rPr lang="en-US" smtClean="0"/>
              <a:pPr/>
              <a:t>10/15/2014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7B3A3BA-738D-48E0-B4C4-07F518FB2BF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4CBEC5A-B143-464C-8C0A-A3538C27A689}" type="datetimeFigureOut">
              <a:rPr lang="en-US" smtClean="0"/>
              <a:pPr/>
              <a:t>10/15/2014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7B3A3BA-738D-48E0-B4C4-07F518FB2BF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4CBEC5A-B143-464C-8C0A-A3538C27A689}" type="datetimeFigureOut">
              <a:rPr lang="en-US" smtClean="0"/>
              <a:pPr/>
              <a:t>10/15/2014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7B3A3BA-738D-48E0-B4C4-07F518FB2BFD}"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CBEC5A-B143-464C-8C0A-A3538C27A689}" type="datetimeFigureOut">
              <a:rPr lang="en-US" smtClean="0"/>
              <a:pPr/>
              <a:t>10/15/2014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7B3A3BA-738D-48E0-B4C4-07F518FB2BF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CBEC5A-B143-464C-8C0A-A3538C27A689}" type="datetimeFigureOut">
              <a:rPr lang="en-US" smtClean="0"/>
              <a:pPr/>
              <a:t>10/15/2014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7B3A3BA-738D-48E0-B4C4-07F518FB2BF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4CBEC5A-B143-464C-8C0A-A3538C27A689}" type="datetimeFigureOut">
              <a:rPr lang="en-US" smtClean="0"/>
              <a:pPr/>
              <a:t>10/15/2014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7B3A3BA-738D-48E0-B4C4-07F518FB2BF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28671"/>
            <a:ext cx="7772400" cy="2143139"/>
          </a:xfrm>
        </p:spPr>
        <p:txBody>
          <a:bodyPr>
            <a:normAutofit/>
          </a:bodyPr>
          <a:lstStyle/>
          <a:p>
            <a:pPr algn="ctr"/>
            <a:r>
              <a:rPr lang="mn-MN" sz="3600" dirty="0" smtClean="0">
                <a:solidFill>
                  <a:schemeClr val="accent3"/>
                </a:solidFill>
                <a:effectLst/>
                <a:latin typeface="Times New Roman" pitchFamily="18" charset="0"/>
                <a:cs typeface="Times New Roman" pitchFamily="18" charset="0"/>
              </a:rPr>
              <a:t>Сургалтын хөтөлбөрийг хэрэгжүүлэх зөвлөмж</a:t>
            </a:r>
            <a:endParaRPr lang="en-US" sz="3600" dirty="0">
              <a:solidFill>
                <a:schemeClr val="accent3"/>
              </a:solidFill>
              <a:effectLst/>
              <a:latin typeface="Times New Roman" pitchFamily="18" charset="0"/>
              <a:cs typeface="Times New Roman" pitchFamily="18" charset="0"/>
            </a:endParaRPr>
          </a:p>
        </p:txBody>
      </p:sp>
      <p:sp>
        <p:nvSpPr>
          <p:cNvPr id="4" name="Subtitle 3"/>
          <p:cNvSpPr>
            <a:spLocks noGrp="1"/>
          </p:cNvSpPr>
          <p:nvPr>
            <p:ph type="subTitle" idx="1"/>
          </p:nvPr>
        </p:nvSpPr>
        <p:spPr/>
        <p:txBody>
          <a:bodyPr/>
          <a:lstStyle/>
          <a:p>
            <a:endParaRPr lang="mn-M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mn-MN" sz="2000" dirty="0" smtClean="0">
              <a:latin typeface="Times New Roman" pitchFamily="18" charset="0"/>
              <a:cs typeface="Times New Roman" pitchFamily="18" charset="0"/>
            </a:endParaRPr>
          </a:p>
          <a:p>
            <a:r>
              <a:rPr lang="mn-MN" sz="2000" dirty="0" smtClean="0">
                <a:latin typeface="Times New Roman" pitchFamily="18" charset="0"/>
                <a:cs typeface="Times New Roman" pitchFamily="18" charset="0"/>
              </a:rPr>
              <a:t>Байгаль шинжлэл хичээл үзсэний дараах физикийн бие даасан хамгийн эхний хичээл юм. </a:t>
            </a:r>
          </a:p>
          <a:p>
            <a:r>
              <a:rPr lang="mn-MN" sz="2000" dirty="0" smtClean="0">
                <a:latin typeface="Times New Roman" pitchFamily="18" charset="0"/>
                <a:cs typeface="Times New Roman" pitchFamily="18" charset="0"/>
              </a:rPr>
              <a:t>\Байгаль шинжлэлийн хичээлээр үзсэн мэдлэг,чадварт суурилан физикийн хичээлийг цаашид судлах ёстой. </a:t>
            </a:r>
          </a:p>
          <a:p>
            <a:r>
              <a:rPr lang="mn-MN" sz="2000" dirty="0" smtClean="0">
                <a:latin typeface="Times New Roman" pitchFamily="18" charset="0"/>
                <a:cs typeface="Times New Roman" pitchFamily="18" charset="0"/>
              </a:rPr>
              <a:t> 7-р ангийн хичээлд байгаль шинжлэлийн үргэлжлэл болохын хувьд, байгалийн ухааны хичээлүүд</a:t>
            </a:r>
            <a:r>
              <a:rPr lang="en-US" sz="2000" dirty="0" smtClean="0">
                <a:latin typeface="Times New Roman" pitchFamily="18" charset="0"/>
                <a:cs typeface="Times New Roman" pitchFamily="18" charset="0"/>
              </a:rPr>
              <a:t>(</a:t>
            </a:r>
            <a:r>
              <a:rPr lang="mn-MN" sz="2000" dirty="0" smtClean="0">
                <a:latin typeface="Times New Roman" pitchFamily="18" charset="0"/>
                <a:cs typeface="Times New Roman" pitchFamily="18" charset="0"/>
              </a:rPr>
              <a:t>биологи, хими,физик</a:t>
            </a:r>
            <a:r>
              <a:rPr lang="en-US" sz="2000" dirty="0" smtClean="0">
                <a:latin typeface="Times New Roman" pitchFamily="18" charset="0"/>
                <a:cs typeface="Times New Roman" pitchFamily="18" charset="0"/>
              </a:rPr>
              <a:t>)</a:t>
            </a:r>
            <a:r>
              <a:rPr lang="mn-MN" sz="2000" dirty="0" smtClean="0">
                <a:latin typeface="Times New Roman" pitchFamily="18" charset="0"/>
                <a:cs typeface="Times New Roman" pitchFamily="18" charset="0"/>
              </a:rPr>
              <a:t> нэгдмэл нэг зорилгыг хангах нэгэн салаа мөчир болохын хувьд,физикийн шинжлэх ухааны суурь болохын хувьд нэн маш өндөр хариуцлага, шаардлага тулгарч байна. </a:t>
            </a:r>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ctr"/>
            <a:r>
              <a:rPr lang="mn-MN" sz="2000" dirty="0" smtClean="0">
                <a:solidFill>
                  <a:schemeClr val="tx1"/>
                </a:solidFill>
                <a:latin typeface="Times New Roman" pitchFamily="18" charset="0"/>
                <a:cs typeface="Times New Roman" pitchFamily="18" charset="0"/>
              </a:rPr>
              <a:t>Ерөнхий боловсролын 12 жилийн сургуулийн 7-р ангийн физикийн сургалтын хөтөлбөрийг хэрэгжүүлэх зөвлөмж</a:t>
            </a:r>
            <a:endParaRPr lang="en-US" sz="2000" dirty="0">
              <a:solidFill>
                <a:schemeClr val="tx1"/>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285721" y="1"/>
          <a:ext cx="8858280" cy="6858000"/>
        </p:xfrm>
        <a:graphic>
          <a:graphicData uri="http://schemas.openxmlformats.org/drawingml/2006/table">
            <a:tbl>
              <a:tblPr firstRow="1" bandRow="1">
                <a:tableStyleId>{3C2FFA5D-87B4-456A-9821-1D502468CF0F}</a:tableStyleId>
              </a:tblPr>
              <a:tblGrid>
                <a:gridCol w="2952760"/>
                <a:gridCol w="2952760"/>
                <a:gridCol w="2952760"/>
              </a:tblGrid>
              <a:tr h="540720">
                <a:tc>
                  <a:txBody>
                    <a:bodyPr/>
                    <a:lstStyle/>
                    <a:p>
                      <a:pPr algn="ctr"/>
                      <a:r>
                        <a:rPr lang="mn-MN" dirty="0" smtClean="0"/>
                        <a:t>7-р анги</a:t>
                      </a:r>
                      <a:endParaRPr lang="en-US" dirty="0"/>
                    </a:p>
                  </a:txBody>
                  <a:tcPr/>
                </a:tc>
                <a:tc>
                  <a:txBody>
                    <a:bodyPr/>
                    <a:lstStyle/>
                    <a:p>
                      <a:pPr algn="ctr"/>
                      <a:r>
                        <a:rPr lang="en-US" dirty="0" smtClean="0"/>
                        <a:t>8-</a:t>
                      </a:r>
                      <a:r>
                        <a:rPr lang="mn-MN" dirty="0" smtClean="0"/>
                        <a:t>р</a:t>
                      </a:r>
                      <a:r>
                        <a:rPr lang="mn-MN" baseline="0" dirty="0" smtClean="0"/>
                        <a:t> анги</a:t>
                      </a:r>
                      <a:endParaRPr lang="en-US" dirty="0"/>
                    </a:p>
                  </a:txBody>
                  <a:tcPr/>
                </a:tc>
                <a:tc>
                  <a:txBody>
                    <a:bodyPr/>
                    <a:lstStyle/>
                    <a:p>
                      <a:pPr algn="ctr"/>
                      <a:r>
                        <a:rPr lang="mn-MN" dirty="0" smtClean="0"/>
                        <a:t>9-р анги</a:t>
                      </a:r>
                      <a:endParaRPr lang="en-US" dirty="0"/>
                    </a:p>
                  </a:txBody>
                  <a:tcPr/>
                </a:tc>
              </a:tr>
              <a:tr h="1483353">
                <a:tc>
                  <a:txBody>
                    <a:bodyPr/>
                    <a:lstStyle/>
                    <a:p>
                      <a:r>
                        <a:rPr lang="mn-MN" sz="1400" dirty="0" smtClean="0">
                          <a:latin typeface="Times New Roman" pitchFamily="18" charset="0"/>
                          <a:cs typeface="Times New Roman" pitchFamily="18" charset="0"/>
                        </a:rPr>
                        <a:t>Механик</a:t>
                      </a:r>
                      <a:r>
                        <a:rPr lang="mn-MN" sz="1400" baseline="0" dirty="0" smtClean="0">
                          <a:latin typeface="Times New Roman" pitchFamily="18" charset="0"/>
                          <a:cs typeface="Times New Roman" pitchFamily="18" charset="0"/>
                        </a:rPr>
                        <a:t>,дулаан,цахилгаан гэрэл,дуу авианы түвшинд илэрч байгаа физик бие,биетийн системтэй энгийн түвшинд танилцана.</a:t>
                      </a:r>
                      <a:endParaRPr lang="en-US" sz="1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400" dirty="0" smtClean="0">
                          <a:latin typeface="Times New Roman" pitchFamily="18" charset="0"/>
                          <a:cs typeface="Times New Roman" pitchFamily="18" charset="0"/>
                        </a:rPr>
                        <a:t>Механик</a:t>
                      </a:r>
                      <a:r>
                        <a:rPr lang="mn-MN" sz="1400" baseline="0" dirty="0" smtClean="0">
                          <a:latin typeface="Times New Roman" pitchFamily="18" charset="0"/>
                          <a:cs typeface="Times New Roman" pitchFamily="18" charset="0"/>
                        </a:rPr>
                        <a:t>,дулаан,цахилгаан соронзон,гэрэл,дуу авианы үзэгдэл,түүний илэрч байгаа физик бие,биетийн системтэй гүнзгийрүүлж танилцана.</a:t>
                      </a:r>
                      <a:endParaRPr lang="en-US" sz="1400" dirty="0" smtClean="0">
                        <a:latin typeface="Times New Roman" pitchFamily="18" charset="0"/>
                        <a:cs typeface="Times New Roman" pitchFamily="18" charset="0"/>
                      </a:endParaRPr>
                    </a:p>
                    <a:p>
                      <a:endParaRPr lang="en-US" dirty="0"/>
                    </a:p>
                  </a:txBody>
                  <a:tcPr/>
                </a:tc>
                <a:tc>
                  <a:txBody>
                    <a:bodyPr/>
                    <a:lstStyle/>
                    <a:p>
                      <a:r>
                        <a:rPr lang="mn-MN" sz="1400" dirty="0" smtClean="0">
                          <a:latin typeface="Times New Roman" pitchFamily="18" charset="0"/>
                          <a:cs typeface="Times New Roman" pitchFamily="18" charset="0"/>
                        </a:rPr>
                        <a:t>Физик</a:t>
                      </a:r>
                      <a:r>
                        <a:rPr lang="mn-MN" sz="1400" baseline="0" dirty="0" smtClean="0">
                          <a:latin typeface="Times New Roman" pitchFamily="18" charset="0"/>
                          <a:cs typeface="Times New Roman" pitchFamily="18" charset="0"/>
                        </a:rPr>
                        <a:t> үзэгдлүүдийг харилцан шүтэлцээ,уялдаа холбоонд нь гүнзгийрүүлэн танилцана.</a:t>
                      </a:r>
                      <a:endParaRPr lang="en-US" sz="1400" dirty="0">
                        <a:latin typeface="Times New Roman" pitchFamily="18" charset="0"/>
                        <a:cs typeface="Times New Roman" pitchFamily="18" charset="0"/>
                      </a:endParaRPr>
                    </a:p>
                  </a:txBody>
                  <a:tcPr/>
                </a:tc>
              </a:tr>
              <a:tr h="1199307">
                <a:tc>
                  <a:txBody>
                    <a:bodyPr/>
                    <a:lstStyle/>
                    <a:p>
                      <a:r>
                        <a:rPr lang="mn-MN" sz="1400" dirty="0" smtClean="0">
                          <a:latin typeface="Times New Roman" pitchFamily="18" charset="0"/>
                          <a:cs typeface="Times New Roman" pitchFamily="18" charset="0"/>
                        </a:rPr>
                        <a:t>Сэрж</a:t>
                      </a:r>
                      <a:r>
                        <a:rPr lang="mn-MN" sz="1400" baseline="0" dirty="0" smtClean="0">
                          <a:latin typeface="Times New Roman" pitchFamily="18" charset="0"/>
                          <a:cs typeface="Times New Roman" pitchFamily="18" charset="0"/>
                        </a:rPr>
                        <a:t> мэдрэх түвшинд, үзэгдлийн гадаад илрэх хэлбэрт тулгуурлана.</a:t>
                      </a:r>
                      <a:endParaRPr lang="en-US" sz="1400" dirty="0">
                        <a:latin typeface="Times New Roman" pitchFamily="18" charset="0"/>
                        <a:cs typeface="Times New Roman" pitchFamily="18" charset="0"/>
                      </a:endParaRPr>
                    </a:p>
                  </a:txBody>
                  <a:tcPr/>
                </a:tc>
                <a:tc>
                  <a:txBody>
                    <a:bodyPr/>
                    <a:lstStyle/>
                    <a:p>
                      <a:r>
                        <a:rPr lang="mn-MN" sz="1400" dirty="0" smtClean="0">
                          <a:latin typeface="Times New Roman" pitchFamily="18" charset="0"/>
                          <a:cs typeface="Times New Roman" pitchFamily="18" charset="0"/>
                        </a:rPr>
                        <a:t>Сэрж</a:t>
                      </a:r>
                      <a:r>
                        <a:rPr lang="mn-MN" sz="1400" baseline="0" dirty="0" smtClean="0">
                          <a:latin typeface="Times New Roman" pitchFamily="18" charset="0"/>
                          <a:cs typeface="Times New Roman" pitchFamily="18" charset="0"/>
                        </a:rPr>
                        <a:t> мэдрэх болон сэтгэж мэдрэх түвшинд, үзэгдлиын гадаад илрэлийг түүний шалтгаантай холбож судлана.</a:t>
                      </a:r>
                      <a:endParaRPr lang="en-US" sz="1400" dirty="0">
                        <a:latin typeface="Times New Roman" pitchFamily="18" charset="0"/>
                        <a:cs typeface="Times New Roman" pitchFamily="18" charset="0"/>
                      </a:endParaRPr>
                    </a:p>
                  </a:txBody>
                  <a:tcPr/>
                </a:tc>
                <a:tc>
                  <a:txBody>
                    <a:bodyPr/>
                    <a:lstStyle/>
                    <a:p>
                      <a:r>
                        <a:rPr lang="mn-MN" sz="1400" dirty="0" smtClean="0">
                          <a:latin typeface="Times New Roman" pitchFamily="18" charset="0"/>
                          <a:cs typeface="Times New Roman" pitchFamily="18" charset="0"/>
                        </a:rPr>
                        <a:t>Сэтгэж мэдрэх түвшинд,</a:t>
                      </a:r>
                      <a:r>
                        <a:rPr lang="mn-MN" sz="1400" baseline="0" dirty="0" smtClean="0">
                          <a:latin typeface="Times New Roman" pitchFamily="18" charset="0"/>
                          <a:cs typeface="Times New Roman" pitchFamily="18" charset="0"/>
                        </a:rPr>
                        <a:t> үзэгдлийн гадаад илрэлийг,тухайн үзэгдэл илэрч буй биеийн дотоод бүтэцтэй нь холбон судална.</a:t>
                      </a:r>
                      <a:endParaRPr lang="en-US" sz="1400" dirty="0">
                        <a:latin typeface="Times New Roman" pitchFamily="18" charset="0"/>
                        <a:cs typeface="Times New Roman" pitchFamily="18" charset="0"/>
                      </a:endParaRPr>
                    </a:p>
                  </a:txBody>
                  <a:tcPr/>
                </a:tc>
              </a:tr>
              <a:tr h="1107194">
                <a:tc>
                  <a:txBody>
                    <a:bodyPr/>
                    <a:lstStyle/>
                    <a:p>
                      <a:r>
                        <a:rPr lang="mn-MN" sz="1400" dirty="0" smtClean="0">
                          <a:latin typeface="Times New Roman" pitchFamily="18" charset="0"/>
                          <a:cs typeface="Times New Roman" pitchFamily="18" charset="0"/>
                        </a:rPr>
                        <a:t>Физик</a:t>
                      </a:r>
                      <a:r>
                        <a:rPr lang="mn-MN" sz="1400" baseline="0" dirty="0" smtClean="0">
                          <a:latin typeface="Times New Roman" pitchFamily="18" charset="0"/>
                          <a:cs typeface="Times New Roman" pitchFamily="18" charset="0"/>
                        </a:rPr>
                        <a:t> хэлийг шууд хэрэглэхээс аль болох татгалзаж энгийн ярианы түвшинд сургалтыг явуулна.</a:t>
                      </a:r>
                      <a:endParaRPr lang="en-US" sz="1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400" dirty="0" smtClean="0">
                          <a:latin typeface="Times New Roman" pitchFamily="18" charset="0"/>
                          <a:cs typeface="Times New Roman" pitchFamily="18" charset="0"/>
                        </a:rPr>
                        <a:t>Физик</a:t>
                      </a:r>
                      <a:r>
                        <a:rPr lang="mn-MN" sz="1400" baseline="0" dirty="0" smtClean="0">
                          <a:latin typeface="Times New Roman" pitchFamily="18" charset="0"/>
                          <a:cs typeface="Times New Roman" pitchFamily="18" charset="0"/>
                        </a:rPr>
                        <a:t> хэлийг энгийн дэлгэрэнгүй түвшинд ашиглаж эхэлнэ.</a:t>
                      </a:r>
                      <a:endParaRPr lang="en-US" sz="1400" dirty="0" smtClean="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txBody>
                  <a:tcPr/>
                </a:tc>
                <a:tc>
                  <a:txBody>
                    <a:bodyPr/>
                    <a:lstStyle/>
                    <a:p>
                      <a:r>
                        <a:rPr lang="mn-MN" sz="1400" dirty="0" smtClean="0">
                          <a:latin typeface="Times New Roman" pitchFamily="18" charset="0"/>
                          <a:cs typeface="Times New Roman" pitchFamily="18" charset="0"/>
                        </a:rPr>
                        <a:t>Физик</a:t>
                      </a:r>
                      <a:r>
                        <a:rPr lang="mn-MN" sz="1400" baseline="0" dirty="0" smtClean="0">
                          <a:latin typeface="Times New Roman" pitchFamily="18" charset="0"/>
                          <a:cs typeface="Times New Roman" pitchFamily="18" charset="0"/>
                        </a:rPr>
                        <a:t> хэлийг гүнзгийрүүлэн математик хэлийг ашиглаж эхэлнэ.</a:t>
                      </a:r>
                      <a:endParaRPr lang="en-US" sz="1400" dirty="0">
                        <a:latin typeface="Times New Roman" pitchFamily="18" charset="0"/>
                        <a:cs typeface="Times New Roman" pitchFamily="18" charset="0"/>
                      </a:endParaRPr>
                    </a:p>
                  </a:txBody>
                  <a:tcPr/>
                </a:tc>
              </a:tr>
              <a:tr h="1107194">
                <a:tc>
                  <a:txBody>
                    <a:bodyPr/>
                    <a:lstStyle/>
                    <a:p>
                      <a:r>
                        <a:rPr lang="mn-MN" sz="1400" dirty="0" smtClean="0">
                          <a:latin typeface="Times New Roman" pitchFamily="18" charset="0"/>
                          <a:cs typeface="Times New Roman" pitchFamily="18" charset="0"/>
                        </a:rPr>
                        <a:t>Туршиж ажиглах,ажигласан зүйлээ</a:t>
                      </a:r>
                      <a:r>
                        <a:rPr lang="mn-MN" sz="1400" baseline="0" dirty="0" smtClean="0">
                          <a:latin typeface="Times New Roman" pitchFamily="18" charset="0"/>
                          <a:cs typeface="Times New Roman" pitchFamily="18" charset="0"/>
                        </a:rPr>
                        <a:t> бичгээр болон амаар илэрхийлэх аргад түлхүү анхаарна.</a:t>
                      </a:r>
                      <a:endParaRPr lang="en-US" sz="1400" dirty="0">
                        <a:latin typeface="Times New Roman" pitchFamily="18" charset="0"/>
                        <a:cs typeface="Times New Roman" pitchFamily="18" charset="0"/>
                      </a:endParaRPr>
                    </a:p>
                  </a:txBody>
                  <a:tcPr/>
                </a:tc>
                <a:tc>
                  <a:txBody>
                    <a:bodyPr/>
                    <a:lstStyle/>
                    <a:p>
                      <a:r>
                        <a:rPr lang="mn-MN" sz="1400" dirty="0" smtClean="0">
                          <a:latin typeface="Times New Roman" pitchFamily="18" charset="0"/>
                          <a:cs typeface="Times New Roman" pitchFamily="18" charset="0"/>
                        </a:rPr>
                        <a:t>Туршилтаар ажигласан зүйлээ ухагдахууны тусламжтайгаар</a:t>
                      </a:r>
                      <a:r>
                        <a:rPr lang="mn-MN" sz="1400" baseline="0" dirty="0" smtClean="0">
                          <a:latin typeface="Times New Roman" pitchFamily="18" charset="0"/>
                          <a:cs typeface="Times New Roman" pitchFamily="18" charset="0"/>
                        </a:rPr>
                        <a:t> илэрхийлж,анхан шатны физик хэмжигдэхүүнтэй танилцана.</a:t>
                      </a:r>
                      <a:endParaRPr lang="en-US" sz="1400" dirty="0">
                        <a:latin typeface="Times New Roman" pitchFamily="18" charset="0"/>
                        <a:cs typeface="Times New Roman" pitchFamily="18" charset="0"/>
                      </a:endParaRPr>
                    </a:p>
                  </a:txBody>
                  <a:tcPr/>
                </a:tc>
                <a:tc>
                  <a:txBody>
                    <a:bodyPr/>
                    <a:lstStyle/>
                    <a:p>
                      <a:r>
                        <a:rPr lang="mn-MN" sz="1400" dirty="0" smtClean="0">
                          <a:latin typeface="Times New Roman" pitchFamily="18" charset="0"/>
                          <a:cs typeface="Times New Roman" pitchFamily="18" charset="0"/>
                        </a:rPr>
                        <a:t>Туршилт болон онолоор төлөвшдөг</a:t>
                      </a:r>
                      <a:r>
                        <a:rPr lang="mn-MN" sz="1400" baseline="0" dirty="0" smtClean="0">
                          <a:latin typeface="Times New Roman" pitchFamily="18" charset="0"/>
                          <a:cs typeface="Times New Roman" pitchFamily="18" charset="0"/>
                        </a:rPr>
                        <a:t> оюуны болон үйлийн үндсэн аргуудыг эзэмшүүлэхэд анхаарна.</a:t>
                      </a:r>
                      <a:endParaRPr lang="en-US" sz="1400" dirty="0">
                        <a:latin typeface="Times New Roman" pitchFamily="18" charset="0"/>
                        <a:cs typeface="Times New Roman" pitchFamily="18" charset="0"/>
                      </a:endParaRPr>
                    </a:p>
                  </a:txBody>
                  <a:tcPr/>
                </a:tc>
              </a:tr>
              <a:tr h="1420232">
                <a:tc>
                  <a:txBody>
                    <a:bodyPr/>
                    <a:lstStyle/>
                    <a:p>
                      <a:r>
                        <a:rPr lang="mn-MN" sz="1400" dirty="0" smtClean="0">
                          <a:latin typeface="Times New Roman" pitchFamily="18" charset="0"/>
                          <a:cs typeface="Times New Roman" pitchFamily="18" charset="0"/>
                        </a:rPr>
                        <a:t>Тухайн юмс</a:t>
                      </a:r>
                      <a:r>
                        <a:rPr lang="mn-MN" sz="1400" baseline="0" dirty="0" smtClean="0">
                          <a:latin typeface="Times New Roman" pitchFamily="18" charset="0"/>
                          <a:cs typeface="Times New Roman" pitchFamily="18" charset="0"/>
                        </a:rPr>
                        <a:t> үзэгдлийн талаарх суралцагчийн ахуй амьдрал,байгалийн шинжлэл зэрэг хичээлээс олж авсан мэдлэг дээрээ тулгуурлан цааш нь гүнзгийрүүлнэ.</a:t>
                      </a:r>
                      <a:endParaRPr lang="en-US" sz="1400" dirty="0">
                        <a:latin typeface="Times New Roman" pitchFamily="18" charset="0"/>
                        <a:cs typeface="Times New Roman" pitchFamily="18" charset="0"/>
                      </a:endParaRPr>
                    </a:p>
                  </a:txBody>
                  <a:tcPr/>
                </a:tc>
                <a:tc>
                  <a:txBody>
                    <a:bodyPr/>
                    <a:lstStyle/>
                    <a:p>
                      <a:r>
                        <a:rPr lang="mn-MN" sz="1400" dirty="0" smtClean="0">
                          <a:latin typeface="Times New Roman" pitchFamily="18" charset="0"/>
                          <a:cs typeface="Times New Roman" pitchFamily="18" charset="0"/>
                        </a:rPr>
                        <a:t>Тухайн юмс үзэгдлийн талаар олж авсан өмнөх мэдлэг дээр тулгуурлан түүнийг өргөсгөн  гүнзгийрүүлж,</a:t>
                      </a:r>
                      <a:r>
                        <a:rPr lang="mn-MN" sz="1400" baseline="0" dirty="0" smtClean="0">
                          <a:latin typeface="Times New Roman" pitchFamily="18" charset="0"/>
                          <a:cs typeface="Times New Roman" pitchFamily="18" charset="0"/>
                        </a:rPr>
                        <a:t> физик ухагдахуун хуультай холбоно.</a:t>
                      </a:r>
                      <a:endParaRPr lang="en-US" sz="1400" dirty="0">
                        <a:latin typeface="Times New Roman" pitchFamily="18" charset="0"/>
                        <a:cs typeface="Times New Roman" pitchFamily="18" charset="0"/>
                      </a:endParaRPr>
                    </a:p>
                  </a:txBody>
                  <a:tcPr/>
                </a:tc>
                <a:tc>
                  <a:txBody>
                    <a:bodyPr/>
                    <a:lstStyle/>
                    <a:p>
                      <a:r>
                        <a:rPr lang="mn-MN" sz="1400" dirty="0" smtClean="0">
                          <a:latin typeface="Times New Roman" pitchFamily="18" charset="0"/>
                          <a:cs typeface="Times New Roman" pitchFamily="18" charset="0"/>
                        </a:rPr>
                        <a:t>Тухайн юмс үзэгдлийн талаарх</a:t>
                      </a:r>
                      <a:r>
                        <a:rPr lang="mn-MN" sz="1400" baseline="0" dirty="0" smtClean="0">
                          <a:latin typeface="Times New Roman" pitchFamily="18" charset="0"/>
                          <a:cs typeface="Times New Roman" pitchFamily="18" charset="0"/>
                        </a:rPr>
                        <a:t> физикийн мэдлэг дээр тулгуурлан өргөсгөн гүнзгийрүүлснээр асуудалд дотоод гадаад холбоо,уялдааны үүднээс харах чадвартай болно.</a:t>
                      </a:r>
                      <a:endParaRPr lang="en-US" sz="1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500034" y="1571612"/>
          <a:ext cx="8229600" cy="4202779"/>
        </p:xfrm>
        <a:graphic>
          <a:graphicData uri="http://schemas.openxmlformats.org/drawingml/2006/table">
            <a:tbl>
              <a:tblPr firstRow="1" bandRow="1">
                <a:tableStyleId>{5C22544A-7EE6-4342-B048-85BDC9FD1C3A}</a:tableStyleId>
              </a:tblPr>
              <a:tblGrid>
                <a:gridCol w="1714512"/>
                <a:gridCol w="3429024"/>
                <a:gridCol w="3086064"/>
              </a:tblGrid>
              <a:tr h="1124299">
                <a:tc>
                  <a:txBody>
                    <a:bodyPr/>
                    <a:lstStyle/>
                    <a:p>
                      <a:pPr algn="ctr"/>
                      <a:r>
                        <a:rPr lang="mn-MN" sz="2000" dirty="0" smtClean="0"/>
                        <a:t>Ай</a:t>
                      </a:r>
                      <a:r>
                        <a:rPr lang="mn-MN" sz="1400" baseline="0" dirty="0" smtClean="0"/>
                        <a:t> </a:t>
                      </a:r>
                      <a:endParaRPr lang="en-US" sz="1400" dirty="0">
                        <a:latin typeface="Times New Roman" pitchFamily="18" charset="0"/>
                        <a:cs typeface="Times New Roman" pitchFamily="18" charset="0"/>
                      </a:endParaRPr>
                    </a:p>
                  </a:txBody>
                  <a:tcPr/>
                </a:tc>
                <a:tc>
                  <a:txBody>
                    <a:bodyPr/>
                    <a:lstStyle/>
                    <a:p>
                      <a:pPr algn="ctr"/>
                      <a:r>
                        <a:rPr lang="mn-MN" sz="1600" dirty="0" smtClean="0"/>
                        <a:t>11 настай сурагчид</a:t>
                      </a:r>
                      <a:endParaRPr lang="en-US" sz="1600" dirty="0">
                        <a:solidFill>
                          <a:schemeClr val="tx1"/>
                        </a:solidFill>
                        <a:latin typeface="Times New Roman" pitchFamily="18" charset="0"/>
                        <a:cs typeface="Times New Roman" pitchFamily="18" charset="0"/>
                      </a:endParaRPr>
                    </a:p>
                  </a:txBody>
                  <a:tcPr/>
                </a:tc>
                <a:tc>
                  <a:txBody>
                    <a:bodyPr/>
                    <a:lstStyle/>
                    <a:p>
                      <a:pPr algn="ctr"/>
                      <a:r>
                        <a:rPr lang="mn-MN" sz="1600" dirty="0" smtClean="0"/>
                        <a:t>12 настай сурагчид</a:t>
                      </a:r>
                      <a:endParaRPr lang="en-US" sz="1600" dirty="0">
                        <a:solidFill>
                          <a:schemeClr val="tx1"/>
                        </a:solidFill>
                        <a:latin typeface="Times New Roman" pitchFamily="18" charset="0"/>
                        <a:cs typeface="Times New Roman" pitchFamily="18" charset="0"/>
                      </a:endParaRPr>
                    </a:p>
                  </a:txBody>
                  <a:tcPr/>
                </a:tc>
              </a:tr>
              <a:tr h="2785665">
                <a:tc>
                  <a:txBody>
                    <a:bodyPr/>
                    <a:lstStyle/>
                    <a:p>
                      <a:pPr algn="ctr"/>
                      <a:endParaRPr lang="mn-MN" sz="1400" dirty="0" smtClean="0"/>
                    </a:p>
                    <a:p>
                      <a:pPr algn="ctr"/>
                      <a:endParaRPr lang="mn-MN" sz="1400" dirty="0" smtClean="0"/>
                    </a:p>
                    <a:p>
                      <a:pPr algn="ctr"/>
                      <a:endParaRPr lang="mn-MN" sz="1400" dirty="0" smtClean="0"/>
                    </a:p>
                    <a:p>
                      <a:pPr algn="ctr"/>
                      <a:endParaRPr lang="mn-MN" sz="1400" dirty="0" smtClean="0"/>
                    </a:p>
                    <a:p>
                      <a:pPr algn="ctr"/>
                      <a:endParaRPr lang="mn-MN" sz="1400" dirty="0" smtClean="0"/>
                    </a:p>
                    <a:p>
                      <a:pPr algn="ctr"/>
                      <a:r>
                        <a:rPr lang="mn-MN" sz="1800" dirty="0" smtClean="0"/>
                        <a:t>Танин</a:t>
                      </a:r>
                      <a:r>
                        <a:rPr lang="mn-MN" sz="1800" baseline="0" dirty="0" smtClean="0"/>
                        <a:t> мэдэхүй</a:t>
                      </a:r>
                    </a:p>
                    <a:p>
                      <a:pPr algn="ctr"/>
                      <a:endParaRPr lang="en-US" sz="1400" dirty="0">
                        <a:latin typeface="Times New Roman" pitchFamily="18" charset="0"/>
                        <a:cs typeface="Times New Roman" pitchFamily="18" charset="0"/>
                      </a:endParaRPr>
                    </a:p>
                  </a:txBody>
                  <a:tcPr/>
                </a:tc>
                <a:tc>
                  <a:txBody>
                    <a:bodyPr/>
                    <a:lstStyle/>
                    <a:p>
                      <a:r>
                        <a:rPr lang="mn-MN" sz="1400" dirty="0" smtClean="0"/>
                        <a:t>Анхаарлын тогтворжилт,төвлөрөлт</a:t>
                      </a:r>
                      <a:r>
                        <a:rPr lang="mn-MN" sz="1400" baseline="0" dirty="0" smtClean="0"/>
                        <a:t>,хувиарлалт, багтаамж бага ангиас нэмэгдсэн. Зориудын анхаарал идэвхжиж байгаа, гэвч нилээд сарнимтгай,шилжимтгий.Дан холбоос олох чадвартай харин давхар холбоос олохдоо төөрнө.Үзэгдийг гадаад өнгөц талаас нь ярих дуртай,шалтгааныг логик султай илэрхийлнэ. Бодит сэрэхүйгээс хийсвэрт шилжиж тусгайлах,ерөнхийлөх чадвартай болж байгаа үе. </a:t>
                      </a:r>
                      <a:endParaRPr lang="en-US" sz="1400" dirty="0">
                        <a:latin typeface="Times New Roman" pitchFamily="18" charset="0"/>
                        <a:cs typeface="Times New Roman" pitchFamily="18" charset="0"/>
                      </a:endParaRPr>
                    </a:p>
                  </a:txBody>
                  <a:tcPr/>
                </a:tc>
                <a:tc>
                  <a:txBody>
                    <a:bodyPr/>
                    <a:lstStyle/>
                    <a:p>
                      <a:r>
                        <a:rPr lang="mn-MN" sz="1400" dirty="0" smtClean="0"/>
                        <a:t>Танин мэдэхүйн хөгжлийн тодорхой ба хийсвэр үйлдлийн шатанд шилждэг. Логик</a:t>
                      </a:r>
                      <a:r>
                        <a:rPr lang="mn-MN" sz="1400" baseline="0" dirty="0" smtClean="0"/>
                        <a:t> дүгнэлт хийх эргэцүүлэн бодох,сөргүүлэн бодох чадвар өмнөхөөс илүү.Аливаа юмс,үзэгдлийн мөн чанарыг үндэслэлтэй шүүн тунгааж эхэлдэг.Танин мэдэхүйн хөгжил шинэ шатанд ахиж анхаарал,ой тогтоолт дүрслэн бодох чадвар эрс ахиж байгаа,бүхийг шинэ бүхнийгшинэ өнцгөөс харж байгаа үе.</a:t>
                      </a:r>
                      <a:endParaRPr lang="en-US" sz="1400" dirty="0">
                        <a:latin typeface="Times New Roman" pitchFamily="18" charset="0"/>
                        <a:cs typeface="Times New Roman" pitchFamily="18" charset="0"/>
                      </a:endParaRPr>
                    </a:p>
                  </a:txBody>
                  <a:tcPr/>
                </a:tc>
              </a:tr>
            </a:tbl>
          </a:graphicData>
        </a:graphic>
      </p:graphicFrame>
      <p:sp>
        <p:nvSpPr>
          <p:cNvPr id="3" name="Title 2"/>
          <p:cNvSpPr>
            <a:spLocks noGrp="1"/>
          </p:cNvSpPr>
          <p:nvPr>
            <p:ph type="title"/>
          </p:nvPr>
        </p:nvSpPr>
        <p:spPr>
          <a:xfrm>
            <a:off x="400050" y="148590"/>
            <a:ext cx="8286750" cy="1269048"/>
          </a:xfrm>
        </p:spPr>
        <p:txBody>
          <a:bodyPr>
            <a:normAutofit/>
          </a:bodyPr>
          <a:lstStyle/>
          <a:p>
            <a:pPr algn="ctr"/>
            <a:r>
              <a:rPr lang="mn-MN" sz="2800" dirty="0" smtClean="0">
                <a:solidFill>
                  <a:schemeClr val="tx1"/>
                </a:solidFill>
                <a:latin typeface="Times New Roman" pitchFamily="18" charset="0"/>
                <a:cs typeface="Times New Roman" pitchFamily="18" charset="0"/>
              </a:rPr>
              <a:t>7-р ангийн сурагчдын нас,сэтгэцийн онцлог</a:t>
            </a:r>
            <a:endParaRPr lang="en-US" sz="2800" dirty="0">
              <a:solidFill>
                <a:schemeClr val="tx1"/>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85750" y="500059"/>
          <a:ext cx="8229600" cy="4340663"/>
        </p:xfrm>
        <a:graphic>
          <a:graphicData uri="http://schemas.openxmlformats.org/drawingml/2006/table">
            <a:tbl>
              <a:tblPr firstRow="1" bandRow="1">
                <a:tableStyleId>{5C22544A-7EE6-4342-B048-85BDC9FD1C3A}</a:tableStyleId>
              </a:tblPr>
              <a:tblGrid>
                <a:gridCol w="1785920"/>
                <a:gridCol w="3357586"/>
                <a:gridCol w="3086094"/>
              </a:tblGrid>
              <a:tr h="1285867">
                <a:tc>
                  <a:txBody>
                    <a:bodyPr/>
                    <a:lstStyle/>
                    <a:p>
                      <a:pPr algn="ctr"/>
                      <a:r>
                        <a:rPr lang="mn-MN" sz="1400" dirty="0" smtClean="0">
                          <a:solidFill>
                            <a:schemeClr val="tx1"/>
                          </a:solidFill>
                          <a:latin typeface="Times New Roman" pitchFamily="18" charset="0"/>
                          <a:cs typeface="Times New Roman" pitchFamily="18" charset="0"/>
                        </a:rPr>
                        <a:t>Бие бялдар</a:t>
                      </a:r>
                      <a:endParaRPr lang="en-US" sz="1400" dirty="0">
                        <a:solidFill>
                          <a:schemeClr val="tx1"/>
                        </a:solidFill>
                        <a:latin typeface="Times New Roman" pitchFamily="18" charset="0"/>
                        <a:cs typeface="Times New Roman" pitchFamily="18" charset="0"/>
                      </a:endParaRPr>
                    </a:p>
                  </a:txBody>
                  <a:tcPr/>
                </a:tc>
                <a:tc>
                  <a:txBody>
                    <a:bodyPr/>
                    <a:lstStyle/>
                    <a:p>
                      <a:pPr algn="l"/>
                      <a:r>
                        <a:rPr lang="mn-MN" sz="1400" b="0" dirty="0" smtClean="0">
                          <a:solidFill>
                            <a:schemeClr val="tx1"/>
                          </a:solidFill>
                          <a:latin typeface="Times New Roman" pitchFamily="18" charset="0"/>
                          <a:cs typeface="Times New Roman" pitchFamily="18" charset="0"/>
                        </a:rPr>
                        <a:t>Охидын өсөлт хөвгүүдээс</a:t>
                      </a:r>
                      <a:r>
                        <a:rPr lang="mn-MN" sz="1400" b="0" baseline="0" dirty="0" smtClean="0">
                          <a:solidFill>
                            <a:schemeClr val="tx1"/>
                          </a:solidFill>
                          <a:latin typeface="Times New Roman" pitchFamily="18" charset="0"/>
                          <a:cs typeface="Times New Roman" pitchFamily="18" charset="0"/>
                        </a:rPr>
                        <a:t> түрүүлнэ.</a:t>
                      </a:r>
                    </a:p>
                    <a:p>
                      <a:pPr algn="l"/>
                      <a:r>
                        <a:rPr lang="mn-MN" sz="1400" b="0" baseline="0" dirty="0" smtClean="0">
                          <a:solidFill>
                            <a:schemeClr val="tx1"/>
                          </a:solidFill>
                          <a:latin typeface="Times New Roman" pitchFamily="18" charset="0"/>
                          <a:cs typeface="Times New Roman" pitchFamily="18" charset="0"/>
                        </a:rPr>
                        <a:t>Бие махбодийн хөгжил түргнсэх боловч, булчин,цусны эхгэлтийн хөгжил хоцорно.</a:t>
                      </a:r>
                    </a:p>
                    <a:p>
                      <a:pPr algn="l"/>
                      <a:r>
                        <a:rPr lang="mn-MN" sz="1400" b="0" baseline="0" dirty="0" smtClean="0">
                          <a:solidFill>
                            <a:schemeClr val="tx1"/>
                          </a:solidFill>
                          <a:latin typeface="Times New Roman" pitchFamily="18" charset="0"/>
                          <a:cs typeface="Times New Roman" pitchFamily="18" charset="0"/>
                        </a:rPr>
                        <a:t>Гэр орны ажилд идэвхитэй гишүүн болж суралцана.</a:t>
                      </a:r>
                      <a:endParaRPr lang="en-US" sz="1400" b="0" dirty="0">
                        <a:solidFill>
                          <a:schemeClr val="tx1"/>
                        </a:solidFill>
                        <a:latin typeface="Times New Roman" pitchFamily="18" charset="0"/>
                        <a:cs typeface="Times New Roman" pitchFamily="18" charset="0"/>
                      </a:endParaRPr>
                    </a:p>
                  </a:txBody>
                  <a:tcPr/>
                </a:tc>
                <a:tc>
                  <a:txBody>
                    <a:bodyPr/>
                    <a:lstStyle/>
                    <a:p>
                      <a:r>
                        <a:rPr lang="mn-MN" sz="1400" b="0" dirty="0" smtClean="0">
                          <a:solidFill>
                            <a:schemeClr val="tx1"/>
                          </a:solidFill>
                          <a:latin typeface="Times New Roman" pitchFamily="18" charset="0"/>
                          <a:cs typeface="Times New Roman" pitchFamily="18" charset="0"/>
                        </a:rPr>
                        <a:t>Бүх сурагчдын бэлгийн бойжилт явагдаж,бусад</a:t>
                      </a:r>
                      <a:r>
                        <a:rPr lang="mn-MN" sz="1400" b="0" baseline="0" dirty="0" smtClean="0">
                          <a:solidFill>
                            <a:schemeClr val="tx1"/>
                          </a:solidFill>
                          <a:latin typeface="Times New Roman" pitchFamily="18" charset="0"/>
                          <a:cs typeface="Times New Roman" pitchFamily="18" charset="0"/>
                        </a:rPr>
                        <a:t> зүйлд нөлөөлж байгаа үе. Охид хөвгүүдээс түрүүлж хөгжсөөр байна.Бэлгийн өөрчлөлт нь дотоод эрхтэнийг өөрчилнө.яс булчин,уураг тархины багтаамж өөрчлөгдөж шинэ үүрэг илэрнэ.</a:t>
                      </a:r>
                      <a:endParaRPr lang="en-US" sz="1400" b="0" dirty="0">
                        <a:solidFill>
                          <a:schemeClr val="tx1"/>
                        </a:solidFill>
                        <a:latin typeface="Times New Roman" pitchFamily="18" charset="0"/>
                        <a:cs typeface="Times New Roman" pitchFamily="18" charset="0"/>
                      </a:endParaRPr>
                    </a:p>
                  </a:txBody>
                  <a:tcPr/>
                </a:tc>
              </a:tr>
              <a:tr h="2755703">
                <a:tc>
                  <a:txBody>
                    <a:bodyPr/>
                    <a:lstStyle/>
                    <a:p>
                      <a:pPr algn="ctr"/>
                      <a:r>
                        <a:rPr lang="mn-MN" sz="1400" b="1" dirty="0" smtClean="0">
                          <a:solidFill>
                            <a:schemeClr val="tx1"/>
                          </a:solidFill>
                          <a:latin typeface="Times New Roman" pitchFamily="18" charset="0"/>
                          <a:cs typeface="Times New Roman" pitchFamily="18" charset="0"/>
                        </a:rPr>
                        <a:t>Сэтгэл зүйн</a:t>
                      </a:r>
                      <a:endParaRPr lang="en-US" sz="1400" b="1" dirty="0">
                        <a:solidFill>
                          <a:schemeClr val="tx1"/>
                        </a:solidFill>
                        <a:latin typeface="Times New Roman" pitchFamily="18" charset="0"/>
                        <a:cs typeface="Times New Roman" pitchFamily="18" charset="0"/>
                      </a:endParaRPr>
                    </a:p>
                  </a:txBody>
                  <a:tcPr/>
                </a:tc>
                <a:tc>
                  <a:txBody>
                    <a:bodyPr/>
                    <a:lstStyle/>
                    <a:p>
                      <a:r>
                        <a:rPr lang="mn-MN" sz="1400" dirty="0" smtClean="0">
                          <a:solidFill>
                            <a:schemeClr val="tx1"/>
                          </a:solidFill>
                          <a:latin typeface="Times New Roman" pitchFamily="18" charset="0"/>
                          <a:cs typeface="Times New Roman" pitchFamily="18" charset="0"/>
                        </a:rPr>
                        <a:t>Дотоод</a:t>
                      </a:r>
                      <a:r>
                        <a:rPr lang="mn-MN" sz="1400" baseline="0" dirty="0" smtClean="0">
                          <a:solidFill>
                            <a:schemeClr val="tx1"/>
                          </a:solidFill>
                          <a:latin typeface="Times New Roman" pitchFamily="18" charset="0"/>
                          <a:cs typeface="Times New Roman" pitchFamily="18" charset="0"/>
                        </a:rPr>
                        <a:t> шүүрлийн булчирхайн дааврын нөлөөгөөр зан аашинд өөрчлөлт гарч болно.Хөөрлийн процесс давамгайлж мөрөөдөмтгий болно.Сэтгэл хөдлөл их,гэгэлзүүр байна. Тоглоом давамгайлж,амархан уруу татагдаж болзошгүй эмзэг үе. Цаг хугацаа барих,нөхөрлөх,зарчимч байх,бие даах зэрэг чанарын суурь тавигдана. Амлалтаа биелүүлэхгүй,халирамхай зан гаргана.</a:t>
                      </a:r>
                      <a:endParaRPr lang="en-US" sz="1400" dirty="0">
                        <a:solidFill>
                          <a:schemeClr val="tx1"/>
                        </a:solidFill>
                        <a:latin typeface="Times New Roman" pitchFamily="18" charset="0"/>
                        <a:cs typeface="Times New Roman" pitchFamily="18" charset="0"/>
                      </a:endParaRPr>
                    </a:p>
                  </a:txBody>
                  <a:tcPr/>
                </a:tc>
                <a:tc>
                  <a:txBody>
                    <a:bodyPr/>
                    <a:lstStyle/>
                    <a:p>
                      <a:r>
                        <a:rPr lang="mn-MN" sz="1400" dirty="0" smtClean="0">
                          <a:solidFill>
                            <a:schemeClr val="tx1"/>
                          </a:solidFill>
                          <a:latin typeface="Times New Roman" pitchFamily="18" charset="0"/>
                          <a:cs typeface="Times New Roman" pitchFamily="18" charset="0"/>
                        </a:rPr>
                        <a:t>Хүүхэд</a:t>
                      </a:r>
                      <a:r>
                        <a:rPr lang="mn-MN" sz="1400" baseline="0" dirty="0" smtClean="0">
                          <a:solidFill>
                            <a:schemeClr val="tx1"/>
                          </a:solidFill>
                          <a:latin typeface="Times New Roman" pitchFamily="18" charset="0"/>
                          <a:cs typeface="Times New Roman" pitchFamily="18" charset="0"/>
                        </a:rPr>
                        <a:t> ба насанд хүрсэн хүний шинжийн завсрын үе.Бие даах эрмэлзэл зөрүүдлэх,гангалах,эсрэг хүйстнийг сонирхох,анхны дурлал,шооломтгой, шүүмжлэмтгий,нуух зүйлтэй болно. Би  гэсэн чанар давамгайлж өөрийн үнэлгээ,бодлын шинэ бүрдэл бий болно.Найз нөхдийн,эсрэг хүмүүсийн шинэ бүрдэл бий болгоно.</a:t>
                      </a:r>
                      <a:endParaRPr lang="en-US" sz="1400" dirty="0">
                        <a:solidFill>
                          <a:schemeClr val="tx1"/>
                        </a:solidFill>
                        <a:latin typeface="Times New Roman" pitchFamily="18" charset="0"/>
                        <a:cs typeface="Times New Roman" pitchFamily="18" charset="0"/>
                      </a:endParaRPr>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7158" y="357166"/>
            <a:ext cx="8329642" cy="1060472"/>
          </a:xfrm>
        </p:spPr>
        <p:txBody>
          <a:bodyPr>
            <a:normAutofit/>
          </a:bodyPr>
          <a:lstStyle/>
          <a:p>
            <a:pPr algn="ctr"/>
            <a:r>
              <a:rPr lang="mn-MN" sz="2400" dirty="0" smtClean="0">
                <a:solidFill>
                  <a:schemeClr val="tx1"/>
                </a:solidFill>
                <a:latin typeface="Times New Roman" pitchFamily="18" charset="0"/>
                <a:cs typeface="Times New Roman" pitchFamily="18" charset="0"/>
              </a:rPr>
              <a:t>Ажиглалтын тухай </a:t>
            </a:r>
            <a:endParaRPr lang="en-US" sz="2400" dirty="0">
              <a:solidFill>
                <a:schemeClr val="tx1"/>
              </a:solidFill>
              <a:latin typeface="Times New Roman" pitchFamily="18" charset="0"/>
              <a:cs typeface="Times New Roman" pitchFamily="18" charset="0"/>
            </a:endParaRPr>
          </a:p>
        </p:txBody>
      </p:sp>
      <p:sp>
        <p:nvSpPr>
          <p:cNvPr id="5" name="Content Placeholder 4"/>
          <p:cNvSpPr>
            <a:spLocks noGrp="1"/>
          </p:cNvSpPr>
          <p:nvPr>
            <p:ph idx="1"/>
          </p:nvPr>
        </p:nvSpPr>
        <p:spPr>
          <a:xfrm>
            <a:off x="457200" y="1428736"/>
            <a:ext cx="8229600" cy="4578555"/>
          </a:xfrm>
        </p:spPr>
        <p:txBody>
          <a:bodyPr>
            <a:normAutofit/>
          </a:bodyPr>
          <a:lstStyle/>
          <a:p>
            <a:pPr>
              <a:buNone/>
            </a:pPr>
            <a:r>
              <a:rPr lang="mn-MN" sz="1800" dirty="0" smtClean="0">
                <a:latin typeface="Times New Roman" pitchFamily="18" charset="0"/>
                <a:cs typeface="Times New Roman" pitchFamily="18" charset="0"/>
              </a:rPr>
              <a:t>Ажиглалтыг учир утгатай хийхийн тулд эхэлж мэдээлэл цуглуулж,төлөвлөгөө гаргах хэрэгтэй. Ажиглагчаас тэвчээр цаг хугацаа шаардсан ажиглалтын нэг болох нар сарны үзэгдэх хөдөлгөөний ажиглалтыг хэрхэн хийхийг,юуг анхаарахыг авч үзье.</a:t>
            </a:r>
          </a:p>
          <a:p>
            <a:pPr>
              <a:buNone/>
            </a:pPr>
            <a:r>
              <a:rPr lang="mn-MN" sz="1800" dirty="0" smtClean="0">
                <a:latin typeface="Times New Roman" pitchFamily="18" charset="0"/>
                <a:cs typeface="Times New Roman" pitchFamily="18" charset="0"/>
              </a:rPr>
              <a:t>Тэнгэрийн одод биднээс алс хол орших учир тэдгээрийн хөдөлгөөн бидэнд мэдэгдэхгүй. Иймд  тэдгээрийг хөдөлгөөнгүй байдаг гэж үзэж болно.</a:t>
            </a:r>
          </a:p>
          <a:p>
            <a:pPr>
              <a:buNone/>
            </a:pPr>
            <a:r>
              <a:rPr lang="mn-MN" sz="1800" dirty="0" smtClean="0">
                <a:latin typeface="Times New Roman" pitchFamily="18" charset="0"/>
                <a:cs typeface="Times New Roman" pitchFamily="18" charset="0"/>
              </a:rPr>
              <a:t>Хоёрдогч эх үүсвэрээс дараах мэдээллийг олж үзэж болно. </a:t>
            </a:r>
          </a:p>
          <a:p>
            <a:pPr>
              <a:buFont typeface="Arial" pitchFamily="34" charset="0"/>
              <a:buChar char="•"/>
            </a:pPr>
            <a:r>
              <a:rPr lang="mn-MN" sz="1800" dirty="0" smtClean="0">
                <a:latin typeface="Times New Roman" pitchFamily="18" charset="0"/>
                <a:cs typeface="Times New Roman" pitchFamily="18" charset="0"/>
              </a:rPr>
              <a:t> Дэлхий нарыг 365 хоногт</a:t>
            </a:r>
            <a:r>
              <a:rPr lang="en-US" sz="1800" dirty="0" smtClean="0">
                <a:latin typeface="Times New Roman" pitchFamily="18" charset="0"/>
                <a:cs typeface="Times New Roman" pitchFamily="18" charset="0"/>
              </a:rPr>
              <a:t> (</a:t>
            </a:r>
            <a:r>
              <a:rPr lang="mn-MN" sz="1800" dirty="0" smtClean="0">
                <a:latin typeface="Times New Roman" pitchFamily="18" charset="0"/>
                <a:cs typeface="Times New Roman" pitchFamily="18" charset="0"/>
              </a:rPr>
              <a:t>365 хоног 6 цаг 9 минутанд</a:t>
            </a:r>
            <a:r>
              <a:rPr lang="en-US" sz="1800" dirty="0" smtClean="0">
                <a:latin typeface="Times New Roman" pitchFamily="18" charset="0"/>
                <a:cs typeface="Times New Roman" pitchFamily="18" charset="0"/>
              </a:rPr>
              <a:t>)</a:t>
            </a:r>
            <a:r>
              <a:rPr lang="mn-MN" sz="1800" dirty="0" smtClean="0">
                <a:latin typeface="Times New Roman" pitchFamily="18" charset="0"/>
                <a:cs typeface="Times New Roman" pitchFamily="18" charset="0"/>
              </a:rPr>
              <a:t> тойрдог.</a:t>
            </a:r>
          </a:p>
          <a:p>
            <a:pPr>
              <a:buFont typeface="Arial" pitchFamily="34" charset="0"/>
              <a:buChar char="•"/>
            </a:pPr>
            <a:r>
              <a:rPr lang="mn-MN" sz="1800" dirty="0" smtClean="0">
                <a:latin typeface="Times New Roman" pitchFamily="18" charset="0"/>
                <a:cs typeface="Times New Roman" pitchFamily="18" charset="0"/>
              </a:rPr>
              <a:t> Сар дэлхийг 28 хоногт </a:t>
            </a:r>
            <a:r>
              <a:rPr lang="en-US" sz="1800" dirty="0" smtClean="0">
                <a:latin typeface="Times New Roman" pitchFamily="18" charset="0"/>
                <a:cs typeface="Times New Roman" pitchFamily="18" charset="0"/>
              </a:rPr>
              <a:t>(</a:t>
            </a:r>
            <a:r>
              <a:rPr lang="mn-MN" sz="1800" dirty="0" smtClean="0">
                <a:latin typeface="Times New Roman" pitchFamily="18" charset="0"/>
                <a:cs typeface="Times New Roman" pitchFamily="18" charset="0"/>
              </a:rPr>
              <a:t>27 өдөр 7 цаг 43 минутанд </a:t>
            </a:r>
            <a:r>
              <a:rPr lang="en-US" sz="1800" dirty="0" smtClean="0">
                <a:latin typeface="Times New Roman" pitchFamily="18" charset="0"/>
                <a:cs typeface="Times New Roman" pitchFamily="18" charset="0"/>
              </a:rPr>
              <a:t>)</a:t>
            </a:r>
            <a:r>
              <a:rPr lang="mn-MN" sz="1800" dirty="0" smtClean="0">
                <a:latin typeface="Times New Roman" pitchFamily="18" charset="0"/>
                <a:cs typeface="Times New Roman" pitchFamily="18" charset="0"/>
              </a:rPr>
              <a:t> 1 удаа тойрдог.</a:t>
            </a:r>
          </a:p>
          <a:p>
            <a:pPr>
              <a:buFont typeface="Arial" pitchFamily="34" charset="0"/>
              <a:buChar char="•"/>
            </a:pPr>
            <a:r>
              <a:rPr lang="mn-MN" sz="1800" dirty="0" smtClean="0">
                <a:latin typeface="Times New Roman" pitchFamily="18" charset="0"/>
                <a:cs typeface="Times New Roman" pitchFamily="18" charset="0"/>
              </a:rPr>
              <a:t> Дэлхий тэнхлэгээ 24 цагт </a:t>
            </a:r>
            <a:r>
              <a:rPr lang="en-US" sz="1800" dirty="0" smtClean="0">
                <a:latin typeface="Times New Roman" pitchFamily="18" charset="0"/>
                <a:cs typeface="Times New Roman" pitchFamily="18" charset="0"/>
              </a:rPr>
              <a:t>(</a:t>
            </a:r>
            <a:r>
              <a:rPr lang="mn-MN" sz="1800" dirty="0" smtClean="0">
                <a:latin typeface="Times New Roman" pitchFamily="18" charset="0"/>
                <a:cs typeface="Times New Roman" pitchFamily="18" charset="0"/>
              </a:rPr>
              <a:t>23 цаг 56 минутанд</a:t>
            </a:r>
            <a:r>
              <a:rPr lang="en-US" sz="1800" dirty="0" smtClean="0">
                <a:latin typeface="Times New Roman" pitchFamily="18" charset="0"/>
                <a:cs typeface="Times New Roman" pitchFamily="18" charset="0"/>
              </a:rPr>
              <a:t>)</a:t>
            </a:r>
            <a:r>
              <a:rPr lang="mn-MN" sz="1800" dirty="0" smtClean="0">
                <a:latin typeface="Times New Roman" pitchFamily="18" charset="0"/>
                <a:cs typeface="Times New Roman" pitchFamily="18" charset="0"/>
              </a:rPr>
              <a:t> 1 удаа тойрдог.</a:t>
            </a:r>
          </a:p>
          <a:p>
            <a:pPr>
              <a:buNone/>
            </a:pPr>
            <a:r>
              <a:rPr lang="mn-MN" sz="1800" dirty="0" smtClean="0">
                <a:latin typeface="Times New Roman" pitchFamily="18" charset="0"/>
                <a:cs typeface="Times New Roman" pitchFamily="18" charset="0"/>
              </a:rPr>
              <a:t>Эндээс үзвэл 1 хоногт нар тэнгэрийн мандалыг 360 хуваасны 1-ээр буюу бараг 1</a:t>
            </a:r>
            <a:r>
              <a:rPr lang="en-US" sz="1800" dirty="0" smtClean="0">
                <a:latin typeface="Times New Roman" pitchFamily="18" charset="0"/>
                <a:cs typeface="Times New Roman" pitchFamily="18" charset="0"/>
              </a:rPr>
              <a:t> </a:t>
            </a:r>
            <a:r>
              <a:rPr lang="mn-MN" sz="1800" dirty="0" smtClean="0">
                <a:latin typeface="Times New Roman" pitchFamily="18" charset="0"/>
                <a:cs typeface="Times New Roman" pitchFamily="18" charset="0"/>
              </a:rPr>
              <a:t>градусаар,сар хоногт тэнгэрийн мандалыг 30 хуваасны 1-ээр буюу 12 градусаар шилждэг,Одот тэнгэр хоногт 4 минутаар </a:t>
            </a:r>
            <a:r>
              <a:rPr lang="en-US" sz="1800" dirty="0" smtClean="0">
                <a:latin typeface="Times New Roman" pitchFamily="18" charset="0"/>
                <a:cs typeface="Times New Roman" pitchFamily="18" charset="0"/>
              </a:rPr>
              <a:t>(</a:t>
            </a:r>
            <a:r>
              <a:rPr lang="mn-MN" sz="1800" dirty="0" smtClean="0">
                <a:latin typeface="Times New Roman" pitchFamily="18" charset="0"/>
                <a:cs typeface="Times New Roman" pitchFamily="18" charset="0"/>
              </a:rPr>
              <a:t>15 хоногт 1 цагаар буюу 15 градусаар</a:t>
            </a:r>
            <a:r>
              <a:rPr lang="en-US" sz="1800" dirty="0" smtClean="0">
                <a:latin typeface="Times New Roman" pitchFamily="18" charset="0"/>
                <a:cs typeface="Times New Roman" pitchFamily="18" charset="0"/>
              </a:rPr>
              <a:t>)</a:t>
            </a:r>
            <a:r>
              <a:rPr lang="mn-MN" sz="1800" dirty="0" smtClean="0">
                <a:latin typeface="Times New Roman" pitchFamily="18" charset="0"/>
                <a:cs typeface="Times New Roman" pitchFamily="18" charset="0"/>
              </a:rPr>
              <a:t> шилждэг ажээ.Иймд тэнгэрийн эрхсийн хөдөлгөөнийг ажиглахдаа эдгээр хугацааны ялгааг тооцох хэрэгтэй.</a:t>
            </a:r>
            <a:endParaRPr lang="en-US" sz="18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14356"/>
            <a:ext cx="8229600" cy="5292935"/>
          </a:xfrm>
        </p:spPr>
        <p:txBody>
          <a:bodyPr/>
          <a:lstStyle/>
          <a:p>
            <a:pPr algn="ctr"/>
            <a:r>
              <a:rPr lang="mn-MN" sz="2800" dirty="0" smtClean="0">
                <a:latin typeface="Times New Roman" pitchFamily="18" charset="0"/>
                <a:cs typeface="Times New Roman" pitchFamily="18" charset="0"/>
              </a:rPr>
              <a:t>Ажиглалт</a:t>
            </a:r>
            <a:r>
              <a:rPr lang="en-US" sz="2800" dirty="0" smtClean="0">
                <a:latin typeface="Times New Roman" pitchFamily="18" charset="0"/>
                <a:cs typeface="Times New Roman" pitchFamily="18" charset="0"/>
              </a:rPr>
              <a:t>:</a:t>
            </a:r>
            <a:endParaRPr lang="mn-MN" sz="2800" dirty="0" smtClean="0">
              <a:latin typeface="Times New Roman" pitchFamily="18" charset="0"/>
              <a:cs typeface="Times New Roman" pitchFamily="18" charset="0"/>
            </a:endParaRPr>
          </a:p>
          <a:p>
            <a:pPr>
              <a:buFont typeface="Wingdings" pitchFamily="2" charset="2"/>
              <a:buChar char="Ø"/>
            </a:pPr>
            <a:endParaRPr lang="en-US" sz="2400" dirty="0" smtClean="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785787" y="1397000"/>
          <a:ext cx="7858179" cy="4618030"/>
        </p:xfrm>
        <a:graphic>
          <a:graphicData uri="http://schemas.openxmlformats.org/drawingml/2006/table">
            <a:tbl>
              <a:tblPr firstRow="1" bandRow="1">
                <a:tableStyleId>{5C22544A-7EE6-4342-B048-85BDC9FD1C3A}</a:tableStyleId>
              </a:tblPr>
              <a:tblGrid>
                <a:gridCol w="2619393"/>
                <a:gridCol w="2619393"/>
                <a:gridCol w="2619393"/>
              </a:tblGrid>
              <a:tr h="960430">
                <a:tc>
                  <a:txBody>
                    <a:bodyPr/>
                    <a:lstStyle/>
                    <a:p>
                      <a:pPr algn="ctr"/>
                      <a:r>
                        <a:rPr lang="mn-MN" dirty="0" smtClean="0">
                          <a:solidFill>
                            <a:schemeClr val="tx1"/>
                          </a:solidFill>
                          <a:latin typeface="Times New Roman" pitchFamily="18" charset="0"/>
                          <a:cs typeface="Times New Roman" pitchFamily="18" charset="0"/>
                        </a:rPr>
                        <a:t>Богино</a:t>
                      </a:r>
                      <a:r>
                        <a:rPr lang="mn-MN" baseline="0" dirty="0" smtClean="0">
                          <a:solidFill>
                            <a:schemeClr val="tx1"/>
                          </a:solidFill>
                          <a:latin typeface="Times New Roman" pitchFamily="18" charset="0"/>
                          <a:cs typeface="Times New Roman" pitchFamily="18" charset="0"/>
                        </a:rPr>
                        <a:t> хугацааны ажиглалт </a:t>
                      </a:r>
                      <a:endParaRPr lang="en-US" dirty="0">
                        <a:solidFill>
                          <a:schemeClr val="tx1"/>
                        </a:solidFill>
                        <a:latin typeface="Times New Roman" pitchFamily="18" charset="0"/>
                        <a:cs typeface="Times New Roman" pitchFamily="18" charset="0"/>
                      </a:endParaRPr>
                    </a:p>
                  </a:txBody>
                  <a:tcPr/>
                </a:tc>
                <a:tc>
                  <a:txBody>
                    <a:bodyPr/>
                    <a:lstStyle/>
                    <a:p>
                      <a:pPr algn="ctr"/>
                      <a:r>
                        <a:rPr lang="mn-MN" dirty="0" smtClean="0">
                          <a:solidFill>
                            <a:schemeClr val="tx1"/>
                          </a:solidFill>
                          <a:latin typeface="Times New Roman" pitchFamily="18" charset="0"/>
                          <a:cs typeface="Times New Roman" pitchFamily="18" charset="0"/>
                        </a:rPr>
                        <a:t>Дунд</a:t>
                      </a:r>
                      <a:r>
                        <a:rPr lang="mn-MN" baseline="0" dirty="0" smtClean="0">
                          <a:solidFill>
                            <a:schemeClr val="tx1"/>
                          </a:solidFill>
                          <a:latin typeface="Times New Roman" pitchFamily="18" charset="0"/>
                          <a:cs typeface="Times New Roman" pitchFamily="18" charset="0"/>
                        </a:rPr>
                        <a:t> хугацааны ажиглалт</a:t>
                      </a:r>
                      <a:endParaRPr lang="en-US" dirty="0">
                        <a:solidFill>
                          <a:schemeClr val="tx1"/>
                        </a:solidFill>
                        <a:latin typeface="Times New Roman" pitchFamily="18" charset="0"/>
                        <a:cs typeface="Times New Roman" pitchFamily="18" charset="0"/>
                      </a:endParaRPr>
                    </a:p>
                  </a:txBody>
                  <a:tcPr/>
                </a:tc>
                <a:tc>
                  <a:txBody>
                    <a:bodyPr/>
                    <a:lstStyle/>
                    <a:p>
                      <a:pPr algn="ctr"/>
                      <a:r>
                        <a:rPr lang="mn-MN" dirty="0" smtClean="0">
                          <a:solidFill>
                            <a:schemeClr val="tx1"/>
                          </a:solidFill>
                          <a:latin typeface="Times New Roman" pitchFamily="18" charset="0"/>
                          <a:cs typeface="Times New Roman" pitchFamily="18" charset="0"/>
                        </a:rPr>
                        <a:t>Урт хугацааны ажиглалт</a:t>
                      </a:r>
                      <a:endParaRPr lang="en-US" dirty="0">
                        <a:solidFill>
                          <a:schemeClr val="tx1"/>
                        </a:solidFill>
                        <a:latin typeface="Times New Roman" pitchFamily="18" charset="0"/>
                        <a:cs typeface="Times New Roman" pitchFamily="18" charset="0"/>
                      </a:endParaRPr>
                    </a:p>
                  </a:txBody>
                  <a:tcPr/>
                </a:tc>
              </a:tr>
              <a:tr h="1927270">
                <a:tc>
                  <a:txBody>
                    <a:bodyPr/>
                    <a:lstStyle/>
                    <a:p>
                      <a:r>
                        <a:rPr lang="mn-MN" dirty="0" smtClean="0">
                          <a:latin typeface="Times New Roman" pitchFamily="18" charset="0"/>
                          <a:cs typeface="Times New Roman" pitchFamily="18" charset="0"/>
                        </a:rPr>
                        <a:t>Тухайлбал хэдэн цагийн</a:t>
                      </a:r>
                      <a:r>
                        <a:rPr lang="mn-MN" baseline="0" dirty="0" smtClean="0">
                          <a:latin typeface="Times New Roman" pitchFamily="18" charset="0"/>
                          <a:cs typeface="Times New Roman" pitchFamily="18" charset="0"/>
                        </a:rPr>
                        <a:t> дотор хар сарны байрлалын ажиглалт хийж байгаа бол дэлхийн нарыг тойрох  хөдөлгөөн бараг ажиглагдахгүй гагцхүү дэлхийн тэнхлэгээ тойрох хөдөлгөөн бараг ажиглагдахгүй гагцхүү  дэлхийн тэнхлэгээ тойрох хөдөлгөөн ажиглагдана. </a:t>
                      </a:r>
                      <a:endParaRPr lang="en-US" dirty="0">
                        <a:latin typeface="Times New Roman" pitchFamily="18" charset="0"/>
                        <a:cs typeface="Times New Roman" pitchFamily="18" charset="0"/>
                      </a:endParaRPr>
                    </a:p>
                  </a:txBody>
                  <a:tcPr/>
                </a:tc>
                <a:tc>
                  <a:txBody>
                    <a:bodyPr/>
                    <a:lstStyle/>
                    <a:p>
                      <a:r>
                        <a:rPr lang="mn-MN" dirty="0" smtClean="0">
                          <a:latin typeface="Times New Roman" pitchFamily="18" charset="0"/>
                          <a:cs typeface="Times New Roman" pitchFamily="18" charset="0"/>
                        </a:rPr>
                        <a:t>Хэдэн өдөр дараалан ажиглавал сарны</a:t>
                      </a:r>
                      <a:r>
                        <a:rPr lang="mn-MN" baseline="0" dirty="0" smtClean="0">
                          <a:latin typeface="Times New Roman" pitchFamily="18" charset="0"/>
                          <a:cs typeface="Times New Roman" pitchFamily="18" charset="0"/>
                        </a:rPr>
                        <a:t> хөдөлгөөн ажиглагдана.</a:t>
                      </a:r>
                      <a:endParaRPr lang="en-US" dirty="0">
                        <a:latin typeface="Times New Roman" pitchFamily="18" charset="0"/>
                        <a:cs typeface="Times New Roman" pitchFamily="18" charset="0"/>
                      </a:endParaRPr>
                    </a:p>
                  </a:txBody>
                  <a:tcPr/>
                </a:tc>
                <a:tc>
                  <a:txBody>
                    <a:bodyPr/>
                    <a:lstStyle/>
                    <a:p>
                      <a:r>
                        <a:rPr lang="mn-MN" dirty="0" smtClean="0">
                          <a:latin typeface="Times New Roman" pitchFamily="18" charset="0"/>
                          <a:cs typeface="Times New Roman" pitchFamily="18" charset="0"/>
                        </a:rPr>
                        <a:t>Хэдэн долоо хоног сарын</a:t>
                      </a:r>
                      <a:r>
                        <a:rPr lang="mn-MN" baseline="0" dirty="0" smtClean="0">
                          <a:latin typeface="Times New Roman" pitchFamily="18" charset="0"/>
                          <a:cs typeface="Times New Roman" pitchFamily="18" charset="0"/>
                        </a:rPr>
                        <a:t> хэмнэлтэй ажиглавал дэлхий харыг тойрох хөдөлгөөнийг ажиглаж болно.</a:t>
                      </a:r>
                      <a:r>
                        <a:rPr lang="mn-MN"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a:txBody>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4797436"/>
          </a:xfrm>
        </p:spPr>
        <p:txBody>
          <a:bodyPr>
            <a:normAutofit/>
          </a:bodyPr>
          <a:lstStyle/>
          <a:p>
            <a:r>
              <a:rPr lang="mn-MN" sz="4400" dirty="0" smtClean="0">
                <a:solidFill>
                  <a:srgbClr val="0070C0"/>
                </a:solidFill>
                <a:latin typeface="Times New Roman" pitchFamily="18" charset="0"/>
                <a:cs typeface="Times New Roman" pitchFamily="18" charset="0"/>
              </a:rPr>
              <a:t>Анхаарал тавьсанд баярлалаа.</a:t>
            </a:r>
            <a:endParaRPr lang="en-US" sz="4400" dirty="0">
              <a:solidFill>
                <a:srgbClr val="0070C0"/>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144</TotalTime>
  <Words>747</Words>
  <Application>Microsoft Office PowerPoint</Application>
  <PresentationFormat>On-screen Show (4:3)</PresentationFormat>
  <Paragraphs>60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Concourse</vt:lpstr>
      <vt:lpstr>Сургалтын хөтөлбөрийг хэрэгжүүлэх зөвлөмж</vt:lpstr>
      <vt:lpstr>Ерөнхий боловсролын 12 жилийн сургуулийн 7-р ангийн физикийн сургалтын хөтөлбөрийг хэрэгжүүлэх зөвлөмж</vt:lpstr>
      <vt:lpstr>PowerPoint Presentation</vt:lpstr>
      <vt:lpstr>7-р ангийн сурагчдын нас,сэтгэцийн онцлог</vt:lpstr>
      <vt:lpstr>PowerPoint Presentation</vt:lpstr>
      <vt:lpstr>Ажиглалтын тухай </vt:lpstr>
      <vt:lpstr>PowerPoint Presentation</vt:lpstr>
      <vt:lpstr>Анхаарал тавьсанд баярлалаа.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Сургалтын хөтөлбөрийг хэрэгжүүлэх зөвлөмж</dc:title>
  <dc:creator>ccs</dc:creator>
  <cp:lastModifiedBy>Acer</cp:lastModifiedBy>
  <cp:revision>17</cp:revision>
  <dcterms:created xsi:type="dcterms:W3CDTF">2014-09-30T03:03:05Z</dcterms:created>
  <dcterms:modified xsi:type="dcterms:W3CDTF">2014-10-15T15:18:01Z</dcterms:modified>
</cp:coreProperties>
</file>