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26" autoAdjust="0"/>
    <p:restoredTop sz="94660"/>
  </p:normalViewPr>
  <p:slideViewPr>
    <p:cSldViewPr>
      <p:cViewPr varScale="1">
        <p:scale>
          <a:sx n="68" d="100"/>
          <a:sy n="68" d="100"/>
        </p:scale>
        <p:origin x="-147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9/1/2015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990600"/>
            <a:ext cx="7406640" cy="1828800"/>
          </a:xfrm>
        </p:spPr>
        <p:txBody>
          <a:bodyPr>
            <a:normAutofit/>
          </a:bodyPr>
          <a:lstStyle/>
          <a:p>
            <a:r>
              <a:rPr lang="mn-MN" dirty="0" smtClean="0"/>
              <a:t>Гадаадын түнштэй харилцах эрх зүйн үндэс</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1.Гадаадын иргэний эрх зүйн дэглэм</a:t>
            </a:r>
            <a:endParaRPr lang="en-US" dirty="0"/>
          </a:p>
        </p:txBody>
      </p:sp>
      <p:sp>
        <p:nvSpPr>
          <p:cNvPr id="3" name="Content Placeholder 2"/>
          <p:cNvSpPr>
            <a:spLocks noGrp="1"/>
          </p:cNvSpPr>
          <p:nvPr>
            <p:ph idx="1"/>
          </p:nvPr>
        </p:nvSpPr>
        <p:spPr/>
        <p:txBody>
          <a:bodyPr>
            <a:normAutofit lnSpcReduction="10000"/>
          </a:bodyPr>
          <a:lstStyle/>
          <a:p>
            <a:r>
              <a:rPr lang="mn-MN" dirty="0" smtClean="0"/>
              <a:t>Тухайн улсын нутаг дэвсгэр дээр оршин суудаг боловч түүний иргэн биш өөр улсын иргэнийг гадаадын иргэн гэнэ.Тэгэхдээ гадаад улсын харъяат мөн болохыг гэрчилсэн хууль ёсны нотолгоотой байвал зохино.Гадаадын харъяат хүмүүсийн эрх зйн байдал нь суугаа улс харяалагдах улсын үндэсний хууль тогтоомж болон Олон улсын Эрх Зүйгээр тодорхойлогдоно.</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mn-MN" dirty="0" smtClean="0"/>
              <a:t>Гадаадын иргэний эрх, үүргийг тодорхойлдог эрх зүйн хэм хэмжээнүүдийн цогцыг тэдний эрх зүйн дэглэм гэнэ.</a:t>
            </a:r>
          </a:p>
          <a:p>
            <a:pPr>
              <a:buFont typeface="Wingdings" pitchFamily="2" charset="2"/>
              <a:buChar char="ü"/>
            </a:pPr>
            <a:r>
              <a:rPr lang="mn-MN" dirty="0" smtClean="0"/>
              <a:t>Үндэсний</a:t>
            </a:r>
          </a:p>
          <a:p>
            <a:pPr>
              <a:buFont typeface="Wingdings" pitchFamily="2" charset="2"/>
              <a:buChar char="ü"/>
            </a:pPr>
            <a:r>
              <a:rPr lang="mn-MN" dirty="0" smtClean="0"/>
              <a:t>Тусгай дэглэм гэж 2 хуваадаг.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Үндэсний дэглэм</a:t>
            </a:r>
            <a:endParaRPr lang="en-US" dirty="0"/>
          </a:p>
        </p:txBody>
      </p:sp>
      <p:sp>
        <p:nvSpPr>
          <p:cNvPr id="3" name="Content Placeholder 2"/>
          <p:cNvSpPr>
            <a:spLocks noGrp="1"/>
          </p:cNvSpPr>
          <p:nvPr>
            <p:ph idx="1"/>
          </p:nvPr>
        </p:nvSpPr>
        <p:spPr/>
        <p:txBody>
          <a:bodyPr/>
          <a:lstStyle/>
          <a:p>
            <a:r>
              <a:rPr lang="mn-MN" dirty="0" smtClean="0"/>
              <a:t>Гадаадын иргэнд өөрийн иргэнтэй бараг адил хэмжээний эрх эдлүүлэхийг үндэсний дэглэм гэнэ.Яг адил хэмжээний эрх эдлүүлэх явдал практикт байдаггүй. </a:t>
            </a:r>
          </a:p>
          <a:p>
            <a:r>
              <a:rPr lang="mn-MN" dirty="0" smtClean="0"/>
              <a:t>Жн:Гадаадын иргэн суугаа орондоо сонгох сонгогдох эрхийг үл эдэлнэ.</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Тусгай дэглэм</a:t>
            </a:r>
            <a:endParaRPr lang="en-US" dirty="0"/>
          </a:p>
        </p:txBody>
      </p:sp>
      <p:sp>
        <p:nvSpPr>
          <p:cNvPr id="3" name="Content Placeholder 2"/>
          <p:cNvSpPr>
            <a:spLocks noGrp="1"/>
          </p:cNvSpPr>
          <p:nvPr>
            <p:ph idx="1"/>
          </p:nvPr>
        </p:nvSpPr>
        <p:spPr/>
        <p:txBody>
          <a:bodyPr/>
          <a:lstStyle/>
          <a:p>
            <a:r>
              <a:rPr lang="mn-MN" dirty="0" smtClean="0"/>
              <a:t>Гадаадын иргэнд зориулсан үндэсний хууль дүрэм болон олон улсын гэрээгээр тогтоосон эрх эдлүүлэхийг тусгай дэглэм гэнэ.</a:t>
            </a:r>
          </a:p>
          <a:p>
            <a:r>
              <a:rPr lang="mn-MN" dirty="0" smtClean="0"/>
              <a:t>Энэ 2 дэглэм дангаараа биш хослон үйлчилдэг байна.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4267200" cy="6049962"/>
          </a:xfrm>
        </p:spPr>
        <p:txBody>
          <a:bodyPr>
            <a:normAutofit fontScale="90000"/>
          </a:bodyPr>
          <a:lstStyle/>
          <a:p>
            <a:pPr algn="l"/>
            <a:r>
              <a:rPr lang="mn-MN" sz="2800" dirty="0" smtClean="0"/>
              <a:t>Гадаадын иргэн хэрэг дээрээ хоёрдмол захиргаанд байдаг учраас тэдгээрийн эрх зүйн байдал өөрийн онцлогтой. Гадаадын иргэн өөрийн оршин суугаа улсын хууль дүрэмд бүхэлдээ захирагдаж тодорхой эрх эдэлж, үүрэг хүлээнэ.</a:t>
            </a:r>
            <a:r>
              <a:rPr lang="en-US" sz="2800" dirty="0" smtClean="0"/>
              <a:t/>
            </a:r>
            <a:br>
              <a:rPr lang="en-US" sz="2800" dirty="0" smtClean="0"/>
            </a:br>
            <a:r>
              <a:rPr lang="mn-MN" sz="2800" dirty="0" smtClean="0"/>
              <a:t>Зарим тодорхой ажил төрөл эрхлэхийг гадаадын иргэнд зөвшөөрөхгүй, үл хөдлөх хөрөнгө эзэмших эрхийг хязгаарлах зэрэг явдал цөөнгүй байдаг.</a:t>
            </a:r>
            <a:endParaRPr lang="en-US" sz="2800" dirty="0"/>
          </a:p>
        </p:txBody>
      </p:sp>
      <p:pic>
        <p:nvPicPr>
          <p:cNvPr id="4" name="Content Placeholder 3" descr="11158030_771632386284580_1642787348_n.jpg"/>
          <p:cNvPicPr>
            <a:picLocks noGrp="1" noChangeAspect="1"/>
          </p:cNvPicPr>
          <p:nvPr>
            <p:ph idx="1"/>
          </p:nvPr>
        </p:nvPicPr>
        <p:blipFill>
          <a:blip r:embed="rId2"/>
          <a:stretch>
            <a:fillRect/>
          </a:stretch>
        </p:blipFill>
        <p:spPr>
          <a:xfrm>
            <a:off x="5562600" y="685800"/>
            <a:ext cx="2667000" cy="2209800"/>
          </a:xfrm>
        </p:spPr>
      </p:pic>
      <p:pic>
        <p:nvPicPr>
          <p:cNvPr id="5" name="Picture 4" descr="C:\Users\DELL\Downloads\11158173_771632239617928_1099688071_n.jpg"/>
          <p:cNvPicPr/>
          <p:nvPr/>
        </p:nvPicPr>
        <p:blipFill>
          <a:blip r:embed="rId3"/>
          <a:srcRect/>
          <a:stretch>
            <a:fillRect/>
          </a:stretch>
        </p:blipFill>
        <p:spPr bwMode="auto">
          <a:xfrm>
            <a:off x="5334000" y="3429000"/>
            <a:ext cx="2863215" cy="286321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mn-MN" dirty="0" smtClean="0"/>
              <a:t>Гадаадын иргэнийг</a:t>
            </a:r>
            <a:r>
              <a:rPr lang="en-US" dirty="0" smtClean="0"/>
              <a:t>(</a:t>
            </a:r>
            <a:r>
              <a:rPr lang="mn-MN" dirty="0" smtClean="0"/>
              <a:t>дипломат эрх дарх эдэлдэг хүмүүс үл хамаарна</a:t>
            </a:r>
            <a:r>
              <a:rPr lang="en-US" dirty="0" smtClean="0"/>
              <a:t>)</a:t>
            </a:r>
            <a:r>
              <a:rPr lang="mn-MN" dirty="0" smtClean="0"/>
              <a:t> Шүүхийн хариуцлагад татах, барьж хорих зэрэг суугаа улсын хуульд заасан бүхий л арга хэмжээ авч болно.Тэгэхдээ барьж хорьсон тухай харъяалах улсын дипломат буюу консулын төлөөлөгчийн газарт яаралтай мэдэгдэх үүргийг ОУЭЗ ёсоор суугаа улс хүлээдэг.</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3352800" cy="5410200"/>
          </a:xfrm>
        </p:spPr>
        <p:txBody>
          <a:bodyPr>
            <a:normAutofit fontScale="70000" lnSpcReduction="20000"/>
          </a:bodyPr>
          <a:lstStyle/>
          <a:p>
            <a:r>
              <a:rPr lang="mn-MN" dirty="0" smtClean="0"/>
              <a:t>Гадаадын иргэн суугаа улсынхаа хууль дүрмийг хүндэтгэх үүрэгтэй бөгөөд тэдгээрийг зөрчвөл тухайн улсын иргэний нэгэн адил хариуцлага хүлээнэ. Тэд үндэсний хууль тогтоомж болон тухайн улсаас ОУЭЗ ёсоор хүлээсэн үүргийг харгалзан зохих хэмжээний эрх, эрх чөлөө эдэлнэ.</a:t>
            </a:r>
            <a:endParaRPr lang="en-US" dirty="0"/>
          </a:p>
        </p:txBody>
      </p:sp>
      <p:pic>
        <p:nvPicPr>
          <p:cNvPr id="4" name="Picture 3" descr="C:\Users\DELL\Downloads\download.jpg"/>
          <p:cNvPicPr/>
          <p:nvPr/>
        </p:nvPicPr>
        <p:blipFill>
          <a:blip r:embed="rId2"/>
          <a:srcRect/>
          <a:stretch>
            <a:fillRect/>
          </a:stretch>
        </p:blipFill>
        <p:spPr bwMode="auto">
          <a:xfrm>
            <a:off x="5105400" y="914400"/>
            <a:ext cx="2895600" cy="1915795"/>
          </a:xfrm>
          <a:prstGeom prst="rect">
            <a:avLst/>
          </a:prstGeom>
          <a:noFill/>
          <a:ln w="9525">
            <a:noFill/>
            <a:miter lim="800000"/>
            <a:headEnd/>
            <a:tailEnd/>
          </a:ln>
        </p:spPr>
      </p:pic>
      <p:pic>
        <p:nvPicPr>
          <p:cNvPr id="5" name="Picture 4" descr="C:\Users\DELL\Downloads\shuuh2.jpg"/>
          <p:cNvPicPr/>
          <p:nvPr/>
        </p:nvPicPr>
        <p:blipFill>
          <a:blip r:embed="rId3"/>
          <a:srcRect/>
          <a:stretch>
            <a:fillRect/>
          </a:stretch>
        </p:blipFill>
        <p:spPr bwMode="auto">
          <a:xfrm>
            <a:off x="4343400" y="3429000"/>
            <a:ext cx="4267200" cy="2514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962400" cy="5562600"/>
          </a:xfrm>
        </p:spPr>
        <p:txBody>
          <a:bodyPr>
            <a:normAutofit/>
          </a:bodyPr>
          <a:lstStyle/>
          <a:p>
            <a:r>
              <a:rPr lang="mn-MN" sz="2400" dirty="0" smtClean="0"/>
              <a:t>Нөгөө талаар улс гүрэн өөрийн нутаг дэвсгэр дээр оршин суугаа гадаадын иргэд тэдний эд хөрөнгөд ОУЭЗ-гээр тогтоогдсон наад захын хамгаалалт үзүүлэх ёстой. Суугаа улсын төрийн албан хаагчид болон Шүүхийн байгууллага гадаадын иргэний биед ба эд хөрөнгөд хор хохирол учруулж үл болно.</a:t>
            </a:r>
            <a:endParaRPr lang="en-US" sz="2400" dirty="0"/>
          </a:p>
        </p:txBody>
      </p:sp>
      <p:pic>
        <p:nvPicPr>
          <p:cNvPr id="4" name="Content Placeholder 3" descr="C:\Users\DELL\Downloads\11158173_771632239617928_1099688071_n.jpg"/>
          <p:cNvPicPr>
            <a:picLocks noGrp="1"/>
          </p:cNvPicPr>
          <p:nvPr>
            <p:ph idx="1"/>
          </p:nvPr>
        </p:nvPicPr>
        <p:blipFill>
          <a:blip r:embed="rId2"/>
          <a:srcRect/>
          <a:stretch>
            <a:fillRect/>
          </a:stretch>
        </p:blipFill>
        <p:spPr bwMode="auto">
          <a:xfrm>
            <a:off x="5105400" y="685800"/>
            <a:ext cx="2857500" cy="2857500"/>
          </a:xfrm>
          <a:prstGeom prst="rect">
            <a:avLst/>
          </a:prstGeom>
          <a:noFill/>
          <a:ln w="9525">
            <a:noFill/>
            <a:miter lim="800000"/>
            <a:headEnd/>
            <a:tailEnd/>
          </a:ln>
        </p:spPr>
      </p:pic>
      <p:pic>
        <p:nvPicPr>
          <p:cNvPr id="5" name="Picture 4" descr="C:\Users\DELL\Downloads\images.jpg"/>
          <p:cNvPicPr/>
          <p:nvPr/>
        </p:nvPicPr>
        <p:blipFill>
          <a:blip r:embed="rId3"/>
          <a:srcRect/>
          <a:stretch>
            <a:fillRect/>
          </a:stretch>
        </p:blipFill>
        <p:spPr bwMode="auto">
          <a:xfrm>
            <a:off x="5562600" y="3733800"/>
            <a:ext cx="2525395" cy="180721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85000" lnSpcReduction="10000"/>
          </a:bodyPr>
          <a:lstStyle/>
          <a:p>
            <a:r>
              <a:rPr lang="mn-MN" dirty="0" smtClean="0"/>
              <a:t>Гадаадын иргэн өөрийн харъяалах улсын хамгаалалтыг авах эрхтэй. Энэхүү эрхийг Дипломат Харилцааны тухай Венийн Конвенц </a:t>
            </a:r>
            <a:r>
              <a:rPr lang="en-US" dirty="0" smtClean="0"/>
              <a:t>(1961 </a:t>
            </a:r>
            <a:r>
              <a:rPr lang="mn-MN" dirty="0" smtClean="0"/>
              <a:t>оны</a:t>
            </a:r>
            <a:r>
              <a:rPr lang="en-US" dirty="0" smtClean="0"/>
              <a:t>)</a:t>
            </a:r>
            <a:r>
              <a:rPr lang="mn-MN" dirty="0" smtClean="0"/>
              <a:t>, Консулын Харилцааны тухай Венийн Конвенц </a:t>
            </a:r>
            <a:r>
              <a:rPr lang="en-US" dirty="0" smtClean="0"/>
              <a:t>(1963 </a:t>
            </a:r>
            <a:r>
              <a:rPr lang="mn-MN" dirty="0" smtClean="0"/>
              <a:t>оны</a:t>
            </a:r>
            <a:r>
              <a:rPr lang="en-US" dirty="0" smtClean="0"/>
              <a:t>)</a:t>
            </a:r>
            <a:r>
              <a:rPr lang="mn-MN" dirty="0" smtClean="0"/>
              <a:t> болон олон орны үндэсний хууль тогтоомжид баталгаажуулсан болно.Энэхүү эрхийг эдлүүлэхийн тулд өөрийн харъяалах улсын дипломат буюу консулын төлөөлөгчийн газартай чөлөөтэй холбоо барих боломжийг гадаадын иргэнд олговол зохино. Улс гүрэн хилийн чанадад өөрийн иргэдэд дипломат хамгаалалт үзүүлэхдээ ОУЭЗ-н хэм хэмжээг дагаж биелүүлнэ.</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2.Монгол улс дахь гадаадын иргэний эрх зүйн байдал</a:t>
            </a:r>
            <a:endParaRPr lang="en-US" dirty="0"/>
          </a:p>
        </p:txBody>
      </p:sp>
      <p:sp>
        <p:nvSpPr>
          <p:cNvPr id="3" name="Content Placeholder 2"/>
          <p:cNvSpPr>
            <a:spLocks noGrp="1"/>
          </p:cNvSpPr>
          <p:nvPr>
            <p:ph idx="1"/>
          </p:nvPr>
        </p:nvSpPr>
        <p:spPr/>
        <p:txBody>
          <a:bodyPr>
            <a:normAutofit fontScale="70000" lnSpcReduction="20000"/>
          </a:bodyPr>
          <a:lstStyle/>
          <a:p>
            <a:r>
              <a:rPr lang="mn-MN" dirty="0" smtClean="0"/>
              <a:t>Монгол дахь гадаадын иргэний эрх зүйн байдал Монгол улсын Үндсэн Хууль болон 1994 оны 2 сарын 1-ний өдрөөс эхлэн мөрдөж байгаа Гадаадын иргэний Эрх Зүйн Байдлын тухай Хуулиар тодорхойлогдоно.</a:t>
            </a:r>
          </a:p>
          <a:p>
            <a:r>
              <a:rPr lang="mn-MN" dirty="0" smtClean="0"/>
              <a:t>МУ-ын Үндсэн хуулийн 14-р зүйлийн 1-д “МУ-сад хууль ёсоор оршин суугаа хүн бүр хууль, шүүхийн өмнө эрх тэгш байна.”</a:t>
            </a:r>
          </a:p>
          <a:p>
            <a:r>
              <a:rPr lang="mn-MN" dirty="0" smtClean="0"/>
              <a:t>18-р зүйлийн 1-д “МУ-н нутаг дэвсгэрт байгаа гадаадын иргэний эрх, үүргийг МУ-н хууль, уул иргэнийг харъяалсан улстай байгуулсан гэрээгээр тогтооно” мөн зүйлийн 2-т “ МУ олон улсын гэрээгээр гадаадын иргэний эрх үүргийг тодорхойлохдоо уул иргэний харъяалсан улстай энэ талаар харилцан адил байх зарчим баримтална” хэмээн тус тус заасан байна.</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19800"/>
          </a:xfrm>
        </p:spPr>
        <p:txBody>
          <a:bodyPr>
            <a:normAutofit fontScale="77500" lnSpcReduction="20000"/>
          </a:bodyPr>
          <a:lstStyle/>
          <a:p>
            <a:r>
              <a:rPr lang="mn-MN" dirty="0" smtClean="0"/>
              <a:t>Гадаадын иргэний эрх зүйн байдлын тухай Монгол улсын хуульд зааснаар “Монгол Улсын нутаг дэвсгэрт байгаа гадаадын иргэн тус улсын хууль тогтоомжоор өөрт нь олгогдсон эрх ,эрх чөлөөг Монгол улсын иргэний нэгэн адил эдэлж, үүрэг хүлээнэ”</a:t>
            </a:r>
          </a:p>
          <a:p>
            <a:r>
              <a:rPr lang="mn-MN" dirty="0" smtClean="0"/>
              <a:t>Тэд хөдөлмөрийн чадвар алдах тохиолдолд эд мөнгөний тусламж авах, эрүүл мэндээ хамгаалуулах, сурч боловсрох зэрэг үндсэн эрхийг эдэлнэ. Гэвч энэ салбарт бас тогтоосон хязгаарлалт бий.</a:t>
            </a:r>
          </a:p>
          <a:p>
            <a:r>
              <a:rPr lang="mn-MN" dirty="0" smtClean="0"/>
              <a:t>ЖН:Түр хугацаагаар</a:t>
            </a:r>
            <a:r>
              <a:rPr lang="en-US" dirty="0" smtClean="0"/>
              <a:t>(90</a:t>
            </a:r>
            <a:r>
              <a:rPr lang="mn-MN" dirty="0" smtClean="0"/>
              <a:t>хүртэл хоногийн хугацаагаар</a:t>
            </a:r>
            <a:r>
              <a:rPr lang="en-US" dirty="0" smtClean="0"/>
              <a:t>)</a:t>
            </a:r>
            <a:r>
              <a:rPr lang="mn-MN" dirty="0" smtClean="0"/>
              <a:t> оршин суугч гадаадын иргэн хувиараа буюу ААН байгуулагад ажил хөдөлмөр эрхэлж үйлдвэр, үйлчилгээ явуулж болно.Мөн хөдөлмөрийн гэрээгээр ирсэн гадаадын иргэн өөр ААН байгууллага иргэнтэй тийм гэрээ байгуулц болохгүй.</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4038600" cy="5745163"/>
          </a:xfrm>
        </p:spPr>
        <p:txBody>
          <a:bodyPr>
            <a:normAutofit fontScale="85000" lnSpcReduction="20000"/>
          </a:bodyPr>
          <a:lstStyle/>
          <a:p>
            <a:r>
              <a:rPr lang="mn-MN" dirty="0" smtClean="0"/>
              <a:t>Монгол Улсын нутаг дэвсгэрт байгаа гадаадын иргэн МУ-н хууль тогтоомжоор олгогдсон эрх, эрх чөлөөг эдлэхийн хамт МУ-н Үндсэн хуулийг хүндэтгэх, хууль тогтоомжийг сахин биелүүлэх, Монголын ард түмний уламжлал, ёс заншлыг хүндэтгэх, МУ-н хууль тогтоомж, олон улсын гэрээнд өөрөөр заагаагүй бол тавар төлөх үүрэгтэй.</a:t>
            </a:r>
            <a:endParaRPr lang="en-US" dirty="0"/>
          </a:p>
        </p:txBody>
      </p:sp>
      <p:pic>
        <p:nvPicPr>
          <p:cNvPr id="4" name="Picture 3" descr="C:\Users\DELL\Downloads\download.jpg"/>
          <p:cNvPicPr/>
          <p:nvPr/>
        </p:nvPicPr>
        <p:blipFill>
          <a:blip r:embed="rId2"/>
          <a:srcRect/>
          <a:stretch>
            <a:fillRect/>
          </a:stretch>
        </p:blipFill>
        <p:spPr bwMode="auto">
          <a:xfrm>
            <a:off x="5105400" y="1371600"/>
            <a:ext cx="3429000" cy="36576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Гадаад иргэдийн хориглох зүйлс</a:t>
            </a:r>
            <a:endParaRPr lang="en-US" dirty="0"/>
          </a:p>
        </p:txBody>
      </p:sp>
      <p:sp>
        <p:nvSpPr>
          <p:cNvPr id="3" name="Content Placeholder 2"/>
          <p:cNvSpPr>
            <a:spLocks noGrp="1"/>
          </p:cNvSpPr>
          <p:nvPr>
            <p:ph idx="1"/>
          </p:nvPr>
        </p:nvSpPr>
        <p:spPr/>
        <p:txBody>
          <a:bodyPr>
            <a:normAutofit fontScale="70000" lnSpcReduction="20000"/>
          </a:bodyPr>
          <a:lstStyle/>
          <a:p>
            <a:r>
              <a:rPr lang="mn-MN" dirty="0" smtClean="0"/>
              <a:t>“Гадаадын иргэн Монгол Улсын нутаг дэвсгэрт улс төрийн үйл ажиллагаа явуулах байгууллага байгуулах, түүнд элсэн орох, бусад хэлбэрээр улс төрийн аливаа үйл ажиллагаа явуулж болохгүй”</a:t>
            </a:r>
          </a:p>
          <a:p>
            <a:r>
              <a:rPr lang="mn-MN" dirty="0" smtClean="0"/>
              <a:t>“Гадаадын иргэн Монголын үндэсний эв нэгдлийн эсрэг суртчилгаа явуулах, үндэсний ёс заншил, хуульд харш шашны урсгал, хүчирхийллийн аливаа хэлбэр, садар самуун, мансууруулах бодисыг сурталчлах, үгээн дэлгэрүүлэх, хэрэглэхийг хориглоно.</a:t>
            </a:r>
          </a:p>
          <a:p>
            <a:r>
              <a:rPr lang="mn-MN" dirty="0" smtClean="0"/>
              <a:t>“Гадаадын иргэн визийн хугацаа хэтрүүлэх, эрх бүхий байгууллагын зөвшөөрөлгүй хөдөлмөр эрхлэх, ирсэн зорилгоосоо өөр үйл ажиллагаа явуулах, гадаадын иргэнийг бүртгэх журам зөрчин өөр засаг захиргаа, нуаг дэвсгэрийн нэгжид зорчихыг хориглоно.</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175</TotalTime>
  <Words>753</Words>
  <Application>Microsoft Office PowerPoint</Application>
  <PresentationFormat>On-screen Show (4:3)</PresentationFormat>
  <Paragraphs>29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Гадаадын түнштэй харилцах эрх зүйн үндэс</vt:lpstr>
      <vt:lpstr>1.Гадаадын иргэний эрх зүйн дэглэм</vt:lpstr>
      <vt:lpstr>Slide 3</vt:lpstr>
      <vt:lpstr>Үндэсний дэглэм</vt:lpstr>
      <vt:lpstr>Тусгай дэглэм</vt:lpstr>
      <vt:lpstr>Гадаадын иргэн хэрэг дээрээ хоёрдмол захиргаанд байдаг учраас тэдгээрийн эрх зүйн байдал өөрийн онцлогтой. Гадаадын иргэн өөрийн оршин суугаа улсын хууль дүрэмд бүхэлдээ захирагдаж тодорхой эрх эдэлж, үүрэг хүлээнэ. Зарим тодорхой ажил төрөл эрхлэхийг гадаадын иргэнд зөвшөөрөхгүй, үл хөдлөх хөрөнгө эзэмших эрхийг хязгаарлах зэрэг явдал цөөнгүй байдаг.</vt:lpstr>
      <vt:lpstr>Slide 7</vt:lpstr>
      <vt:lpstr>Slide 8</vt:lpstr>
      <vt:lpstr>Нөгөө талаар улс гүрэн өөрийн нутаг дэвсгэр дээр оршин суугаа гадаадын иргэд тэдний эд хөрөнгөд ОУЭЗ-гээр тогтоогдсон наад захын хамгаалалт үзүүлэх ёстой. Суугаа улсын төрийн албан хаагчид болон Шүүхийн байгууллага гадаадын иргэний биед ба эд хөрөнгөд хор хохирол учруулж үл болно.</vt:lpstr>
      <vt:lpstr>Slide 10</vt:lpstr>
      <vt:lpstr>2.Монгол улс дахь гадаадын иргэний эрх зүйн байдал</vt:lpstr>
      <vt:lpstr>Slide 12</vt:lpstr>
      <vt:lpstr>Slide 13</vt:lpstr>
      <vt:lpstr>Гадаад иргэдийн хориглох зүйлс</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Гадаад түншүүдтэй ажил хэргийн харилцаа тогтоох</dc:title>
  <dc:creator>DELL</dc:creator>
  <cp:lastModifiedBy>DELL</cp:lastModifiedBy>
  <cp:revision>21</cp:revision>
  <dcterms:created xsi:type="dcterms:W3CDTF">2006-08-16T00:00:00Z</dcterms:created>
  <dcterms:modified xsi:type="dcterms:W3CDTF">2015-09-01T13:21:17Z</dcterms:modified>
</cp:coreProperties>
</file>