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3.xml" ContentType="application/vnd.openxmlformats-officedocument.drawingml.chart+xml"/>
  <Override PartName="/ppt/charts/chart4.xml" ContentType="application/vnd.openxmlformats-officedocument.drawingml.chart+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61" r:id="rId2"/>
    <p:sldId id="262" r:id="rId3"/>
    <p:sldId id="257" r:id="rId4"/>
    <p:sldId id="258" r:id="rId5"/>
    <p:sldId id="295" r:id="rId6"/>
    <p:sldId id="259" r:id="rId7"/>
    <p:sldId id="268" r:id="rId8"/>
    <p:sldId id="260" r:id="rId9"/>
    <p:sldId id="263" r:id="rId10"/>
    <p:sldId id="296" r:id="rId11"/>
    <p:sldId id="297" r:id="rId12"/>
    <p:sldId id="269" r:id="rId13"/>
    <p:sldId id="264" r:id="rId14"/>
    <p:sldId id="303" r:id="rId15"/>
    <p:sldId id="271" r:id="rId16"/>
    <p:sldId id="298" r:id="rId17"/>
    <p:sldId id="299" r:id="rId18"/>
    <p:sldId id="308" r:id="rId19"/>
    <p:sldId id="306" r:id="rId20"/>
    <p:sldId id="272" r:id="rId21"/>
    <p:sldId id="300" r:id="rId22"/>
    <p:sldId id="265" r:id="rId23"/>
    <p:sldId id="274" r:id="rId24"/>
    <p:sldId id="307" r:id="rId25"/>
    <p:sldId id="301" r:id="rId26"/>
    <p:sldId id="304" r:id="rId27"/>
    <p:sldId id="275" r:id="rId28"/>
    <p:sldId id="276" r:id="rId29"/>
    <p:sldId id="278" r:id="rId30"/>
    <p:sldId id="279" r:id="rId31"/>
    <p:sldId id="302" r:id="rId32"/>
    <p:sldId id="281" r:id="rId33"/>
    <p:sldId id="282" r:id="rId34"/>
    <p:sldId id="285" r:id="rId35"/>
    <p:sldId id="283" r:id="rId36"/>
    <p:sldId id="284" r:id="rId37"/>
    <p:sldId id="286" r:id="rId38"/>
    <p:sldId id="288" r:id="rId39"/>
    <p:sldId id="267" r:id="rId40"/>
    <p:sldId id="290" r:id="rId41"/>
    <p:sldId id="310" r:id="rId42"/>
    <p:sldId id="291" r:id="rId43"/>
    <p:sldId id="292" r:id="rId44"/>
    <p:sldId id="293" r:id="rId45"/>
    <p:sldId id="294" r:id="rId46"/>
    <p:sldId id="305"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000" autoAdjust="0"/>
  </p:normalViewPr>
  <p:slideViewPr>
    <p:cSldViewPr>
      <p:cViewPr>
        <p:scale>
          <a:sx n="71" d="100"/>
          <a:sy n="71" d="100"/>
        </p:scale>
        <p:origin x="-1344" y="-72"/>
      </p:cViewPr>
      <p:guideLst>
        <p:guide orient="horz" pos="2160"/>
        <p:guide pos="2880"/>
      </p:guideLst>
    </p:cSldViewPr>
  </p:slideViewPr>
  <p:outlineViewPr>
    <p:cViewPr>
      <p:scale>
        <a:sx n="33" d="100"/>
        <a:sy n="33" d="100"/>
      </p:scale>
      <p:origin x="60" y="2940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Puu's\Desktop\holding%20ashig.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Puu's\Desktop\banking%20holdins\&#1079;&#1072;&#1088;&#1076;&#1072;&#1083;%20&#1079;&#1101;&#1101;&#108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HSBC </a:t>
            </a:r>
            <a:r>
              <a:rPr lang="mn-MN" sz="1400"/>
              <a:t>банкны 2010 оны орлогын бүтэц</a:t>
            </a:r>
            <a:endParaRPr lang="en-US" sz="1400"/>
          </a:p>
        </c:rich>
      </c:tx>
      <c:layout>
        <c:manualLayout>
          <c:xMode val="edge"/>
          <c:yMode val="edge"/>
          <c:x val="0.13912489063867017"/>
          <c:y val="2.7777777777777801E-2"/>
        </c:manualLayout>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explosion val="25"/>
          <c:dLbls>
            <c:showLegendKey val="0"/>
            <c:showVal val="0"/>
            <c:showCatName val="1"/>
            <c:showSerName val="0"/>
            <c:showPercent val="1"/>
            <c:showBubbleSize val="0"/>
            <c:showLeaderLines val="1"/>
          </c:dLbls>
          <c:cat>
            <c:strRef>
              <c:f>Sheet1!$K$23:$K$24</c:f>
              <c:strCache>
                <c:ptCount val="2"/>
                <c:pt idx="0">
                  <c:v>Хүүгийн орлого</c:v>
                </c:pt>
                <c:pt idx="1">
                  <c:v>Хүүгийн бус орлого</c:v>
                </c:pt>
              </c:strCache>
            </c:strRef>
          </c:cat>
          <c:val>
            <c:numRef>
              <c:f>Sheet1!$L$23:$L$24</c:f>
              <c:numCache>
                <c:formatCode>General</c:formatCode>
                <c:ptCount val="2"/>
                <c:pt idx="0">
                  <c:v>1524</c:v>
                </c:pt>
                <c:pt idx="1">
                  <c:v>923</c:v>
                </c:pt>
              </c:numCache>
            </c:numRef>
          </c:val>
        </c:ser>
        <c:dLbls>
          <c:showLegendKey val="0"/>
          <c:showVal val="0"/>
          <c:showCatName val="1"/>
          <c:showSerName val="0"/>
          <c:showPercent val="1"/>
          <c:showBubbleSize val="0"/>
          <c:showLeaderLines val="1"/>
        </c:dLbls>
      </c:pie3DChart>
    </c:plotArea>
    <c:plotVisOnly val="1"/>
    <c:dispBlanksAs val="gap"/>
    <c:showDLblsOverMax val="0"/>
  </c:chart>
  <c:txPr>
    <a:bodyPr/>
    <a:lstStyle/>
    <a:p>
      <a:pPr>
        <a:defRPr>
          <a:latin typeface="Times New Roman" pitchFamily="18" charset="0"/>
          <a:cs typeface="Times New Roman" pitchFamily="18"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latin typeface="Times New Roman" pitchFamily="18" charset="0"/>
                <a:cs typeface="Times New Roman" pitchFamily="18" charset="0"/>
              </a:defRPr>
            </a:pPr>
            <a:r>
              <a:rPr lang="en-US" sz="1600">
                <a:latin typeface="Times New Roman" pitchFamily="18" charset="0"/>
                <a:cs typeface="Times New Roman" pitchFamily="18" charset="0"/>
              </a:rPr>
              <a:t>HSBC</a:t>
            </a:r>
            <a:r>
              <a:rPr lang="en-US" sz="1600" baseline="0">
                <a:latin typeface="Times New Roman" pitchFamily="18" charset="0"/>
                <a:cs typeface="Times New Roman" pitchFamily="18" charset="0"/>
              </a:rPr>
              <a:t> </a:t>
            </a:r>
            <a:r>
              <a:rPr lang="mn-MN" sz="1600" baseline="0">
                <a:latin typeface="Times New Roman" pitchFamily="18" charset="0"/>
                <a:cs typeface="Times New Roman" pitchFamily="18" charset="0"/>
              </a:rPr>
              <a:t>банкны орлогын бүтэц</a:t>
            </a:r>
            <a:endParaRPr lang="en-US" sz="1600">
              <a:latin typeface="Times New Roman" pitchFamily="18" charset="0"/>
              <a:cs typeface="Times New Roman" pitchFamily="18" charset="0"/>
            </a:endParaRPr>
          </a:p>
        </c:rich>
      </c:tx>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explosion val="25"/>
          <c:dLbls>
            <c:dLbl>
              <c:idx val="0"/>
              <c:layout>
                <c:manualLayout>
                  <c:x val="-0.2003668127871451"/>
                  <c:y val="-8.4088425117073238E-3"/>
                </c:manualLayout>
              </c:layout>
              <c:showLegendKey val="0"/>
              <c:showVal val="0"/>
              <c:showCatName val="1"/>
              <c:showSerName val="0"/>
              <c:showPercent val="1"/>
              <c:showBubbleSize val="0"/>
            </c:dLbl>
            <c:dLbl>
              <c:idx val="1"/>
              <c:layout>
                <c:manualLayout>
                  <c:x val="9.043767434829815E-2"/>
                  <c:y val="-0.22384191337784903"/>
                </c:manualLayout>
              </c:layout>
              <c:showLegendKey val="0"/>
              <c:showVal val="0"/>
              <c:showCatName val="1"/>
              <c:showSerName val="0"/>
              <c:showPercent val="1"/>
              <c:showBubbleSize val="0"/>
            </c:dLbl>
            <c:dLbl>
              <c:idx val="2"/>
              <c:layout>
                <c:manualLayout>
                  <c:x val="-2.7588554048544978E-2"/>
                  <c:y val="0.10900796974846226"/>
                </c:manualLayout>
              </c:layout>
              <c:showLegendKey val="0"/>
              <c:showVal val="0"/>
              <c:showCatName val="1"/>
              <c:showSerName val="0"/>
              <c:showPercent val="1"/>
              <c:showBubbleSize val="0"/>
            </c:dLbl>
            <c:dLbl>
              <c:idx val="3"/>
              <c:layout>
                <c:manualLayout>
                  <c:x val="-4.0298012486659041E-2"/>
                  <c:y val="-2.7944379293013924E-2"/>
                </c:manualLayout>
              </c:layout>
              <c:tx>
                <c:rich>
                  <a:bodyPr/>
                  <a:lstStyle/>
                  <a:p>
                    <a:r>
                      <a:rPr lang="mn-MN"/>
                      <a:t> Шимтгэлийн орлого
12%</a:t>
                    </a:r>
                  </a:p>
                </c:rich>
              </c:tx>
              <c:showLegendKey val="0"/>
              <c:showVal val="0"/>
              <c:showCatName val="1"/>
              <c:showSerName val="0"/>
              <c:showPercent val="1"/>
              <c:showBubbleSize val="0"/>
            </c:dLbl>
            <c:txPr>
              <a:bodyPr/>
              <a:lstStyle/>
              <a:p>
                <a:pPr>
                  <a:defRPr sz="1100">
                    <a:latin typeface="Times New Roman" pitchFamily="18" charset="0"/>
                    <a:cs typeface="Times New Roman" pitchFamily="18" charset="0"/>
                  </a:defRPr>
                </a:pPr>
                <a:endParaRPr lang="en-US"/>
              </a:p>
            </c:txPr>
            <c:showLegendKey val="0"/>
            <c:showVal val="0"/>
            <c:showCatName val="1"/>
            <c:showSerName val="0"/>
            <c:showPercent val="1"/>
            <c:showBubbleSize val="0"/>
            <c:showLeaderLines val="1"/>
          </c:dLbls>
          <c:cat>
            <c:strRef>
              <c:f>Sheet1!$P$29:$P$34</c:f>
              <c:strCache>
                <c:ptCount val="6"/>
                <c:pt idx="0">
                  <c:v>Зээл</c:v>
                </c:pt>
                <c:pt idx="1">
                  <c:v>Үнэт цаас</c:v>
                </c:pt>
                <c:pt idx="2">
                  <c:v>Зээлийн картын шимтгэлийн орлого</c:v>
                </c:pt>
                <c:pt idx="3">
                  <c:v>Бусад шимтгэл</c:v>
                </c:pt>
                <c:pt idx="4">
                  <c:v>Худалдааны орлого</c:v>
                </c:pt>
                <c:pt idx="5">
                  <c:v>Бусад</c:v>
                </c:pt>
              </c:strCache>
            </c:strRef>
          </c:cat>
          <c:val>
            <c:numRef>
              <c:f>Sheet1!$Q$29:$Q$34</c:f>
              <c:numCache>
                <c:formatCode>General</c:formatCode>
                <c:ptCount val="6"/>
                <c:pt idx="0">
                  <c:v>1211</c:v>
                </c:pt>
                <c:pt idx="1">
                  <c:v>242</c:v>
                </c:pt>
                <c:pt idx="2">
                  <c:v>233</c:v>
                </c:pt>
                <c:pt idx="3">
                  <c:v>285</c:v>
                </c:pt>
                <c:pt idx="4">
                  <c:v>186</c:v>
                </c:pt>
                <c:pt idx="5">
                  <c:v>290</c:v>
                </c:pt>
              </c:numCache>
            </c:numRef>
          </c:val>
        </c:ser>
        <c:dLbls>
          <c:showLegendKey val="0"/>
          <c:showVal val="0"/>
          <c:showCatName val="1"/>
          <c:showSerName val="0"/>
          <c:showPercent val="1"/>
          <c:showBubbleSize val="0"/>
          <c:showLeaderLines val="1"/>
        </c:dLbls>
      </c:pie3DChart>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xPr>
        <a:bodyPr/>
        <a:lstStyle/>
        <a:p>
          <a:pPr>
            <a:defRPr>
              <a:latin typeface="Times New Roman" pitchFamily="18" charset="0"/>
              <a:cs typeface="Times New Roman" pitchFamily="18" charset="0"/>
            </a:defRPr>
          </a:pPr>
          <a:endParaRPr lang="en-US"/>
        </a:p>
      </c:txPr>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Sheet1!$H$23</c:f>
              <c:strCache>
                <c:ptCount val="1"/>
                <c:pt idx="0">
                  <c:v>Net income</c:v>
                </c:pt>
              </c:strCache>
            </c:strRef>
          </c:tx>
          <c:explosion val="25"/>
          <c:dLbls>
            <c:dLbl>
              <c:idx val="0"/>
              <c:layout>
                <c:manualLayout>
                  <c:x val="-0.1609038713910762"/>
                  <c:y val="-0.30101523767862348"/>
                </c:manualLayout>
              </c:layout>
              <c:showLegendKey val="0"/>
              <c:showVal val="0"/>
              <c:showCatName val="1"/>
              <c:showSerName val="0"/>
              <c:showPercent val="1"/>
              <c:showBubbleSize val="0"/>
            </c:dLbl>
            <c:dLbl>
              <c:idx val="1"/>
              <c:layout>
                <c:manualLayout>
                  <c:x val="-0.15049825021872476"/>
                  <c:y val="8.4575678040245267E-2"/>
                </c:manualLayout>
              </c:layout>
              <c:showLegendKey val="0"/>
              <c:showVal val="0"/>
              <c:showCatName val="1"/>
              <c:showSerName val="0"/>
              <c:showPercent val="1"/>
              <c:showBubbleSize val="0"/>
            </c:dLbl>
            <c:dLbl>
              <c:idx val="2"/>
              <c:layout>
                <c:manualLayout>
                  <c:x val="-0.15005008748906584"/>
                  <c:y val="-2.094342373869933E-2"/>
                </c:manualLayout>
              </c:layout>
              <c:showLegendKey val="0"/>
              <c:showVal val="0"/>
              <c:showCatName val="1"/>
              <c:showSerName val="0"/>
              <c:showPercent val="1"/>
              <c:showBubbleSize val="0"/>
            </c:dLbl>
            <c:txPr>
              <a:bodyPr/>
              <a:lstStyle/>
              <a:p>
                <a:pPr>
                  <a:defRPr sz="1800">
                    <a:latin typeface="Times New Roman" pitchFamily="18" charset="0"/>
                    <a:cs typeface="Times New Roman" pitchFamily="18" charset="0"/>
                  </a:defRPr>
                </a:pPr>
                <a:endParaRPr lang="en-US"/>
              </a:p>
            </c:txPr>
            <c:showLegendKey val="0"/>
            <c:showVal val="0"/>
            <c:showCatName val="1"/>
            <c:showSerName val="0"/>
            <c:showPercent val="1"/>
            <c:showBubbleSize val="0"/>
            <c:showLeaderLines val="1"/>
          </c:dLbls>
          <c:cat>
            <c:strRef>
              <c:f>Sheet1!$I$22:$K$22</c:f>
              <c:strCache>
                <c:ptCount val="3"/>
                <c:pt idx="0">
                  <c:v>Хас банк</c:v>
                </c:pt>
                <c:pt idx="1">
                  <c:v>Leasing</c:v>
                </c:pt>
                <c:pt idx="2">
                  <c:v>Insurance</c:v>
                </c:pt>
              </c:strCache>
            </c:strRef>
          </c:cat>
          <c:val>
            <c:numRef>
              <c:f>Sheet1!$I$23:$K$23</c:f>
              <c:numCache>
                <c:formatCode>0.0%</c:formatCode>
                <c:ptCount val="3"/>
                <c:pt idx="0">
                  <c:v>0.84917112570613851</c:v>
                </c:pt>
                <c:pt idx="1">
                  <c:v>4.0143948597929267E-2</c:v>
                </c:pt>
                <c:pt idx="2">
                  <c:v>0.11068492569593161</c:v>
                </c:pt>
              </c:numCache>
            </c:numRef>
          </c:val>
        </c:ser>
        <c:dLbls>
          <c:showLegendKey val="0"/>
          <c:showVal val="0"/>
          <c:showCatName val="1"/>
          <c:showSerName val="0"/>
          <c:showPercent val="1"/>
          <c:showBubbleSize val="0"/>
          <c:showLeaderLines val="1"/>
        </c:dLbls>
      </c:pie3DChart>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a:latin typeface="Times New Roman" pitchFamily="18" charset="0"/>
                <a:cs typeface="Times New Roman" pitchFamily="18" charset="0"/>
              </a:defRPr>
            </a:pPr>
            <a:r>
              <a:rPr lang="mn-MN" sz="1800">
                <a:latin typeface="Times New Roman" pitchFamily="18" charset="0"/>
                <a:cs typeface="Times New Roman" pitchFamily="18" charset="0"/>
              </a:rPr>
              <a:t>100 сая төгрөгний ОСХАЗ</a:t>
            </a:r>
            <a:r>
              <a:rPr lang="mn-MN" sz="1800" baseline="0">
                <a:latin typeface="Times New Roman" pitchFamily="18" charset="0"/>
                <a:cs typeface="Times New Roman" pitchFamily="18" charset="0"/>
              </a:rPr>
              <a:t> авахад зээлдэгчээс гарах хүүгийн бус зардлууд</a:t>
            </a:r>
          </a:p>
          <a:p>
            <a:pPr>
              <a:defRPr sz="1800">
                <a:latin typeface="Times New Roman" pitchFamily="18" charset="0"/>
                <a:cs typeface="Times New Roman" pitchFamily="18" charset="0"/>
              </a:defRPr>
            </a:pPr>
            <a:endParaRPr lang="en-US" sz="1800">
              <a:latin typeface="Times New Roman" pitchFamily="18" charset="0"/>
              <a:cs typeface="Times New Roman" pitchFamily="18" charset="0"/>
            </a:endParaRPr>
          </a:p>
        </c:rich>
      </c:tx>
      <c:layout>
        <c:manualLayout>
          <c:xMode val="edge"/>
          <c:yMode val="edge"/>
          <c:x val="0.16691221025829331"/>
          <c:y val="0"/>
        </c:manualLayout>
      </c:layout>
      <c:overlay val="0"/>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1161129159554357"/>
          <c:y val="0.33609052544902757"/>
          <c:w val="0.73980214011710066"/>
          <c:h val="0.57389738047450523"/>
        </c:manualLayout>
      </c:layout>
      <c:pie3DChart>
        <c:varyColors val="1"/>
        <c:ser>
          <c:idx val="0"/>
          <c:order val="0"/>
          <c:explosion val="25"/>
          <c:dLbls>
            <c:dLbl>
              <c:idx val="0"/>
              <c:layout>
                <c:manualLayout>
                  <c:x val="-0.17408942723545726"/>
                  <c:y val="4.7758384806560951E-2"/>
                </c:manualLayout>
              </c:layout>
              <c:showLegendKey val="0"/>
              <c:showVal val="0"/>
              <c:showCatName val="1"/>
              <c:showSerName val="0"/>
              <c:showPercent val="1"/>
              <c:showBubbleSize val="0"/>
            </c:dLbl>
            <c:dLbl>
              <c:idx val="2"/>
              <c:layout>
                <c:manualLayout>
                  <c:x val="0.12347024608390808"/>
                  <c:y val="6.8602815578780368E-2"/>
                </c:manualLayout>
              </c:layout>
              <c:showLegendKey val="0"/>
              <c:showVal val="0"/>
              <c:showCatName val="1"/>
              <c:showSerName val="0"/>
              <c:showPercent val="1"/>
              <c:showBubbleSize val="0"/>
            </c:dLbl>
            <c:dLbl>
              <c:idx val="3"/>
              <c:layout>
                <c:manualLayout>
                  <c:x val="0.12266656138001304"/>
                  <c:y val="7.4597456426530942E-2"/>
                </c:manualLayout>
              </c:layout>
              <c:showLegendKey val="0"/>
              <c:showVal val="0"/>
              <c:showCatName val="1"/>
              <c:showSerName val="0"/>
              <c:showPercent val="1"/>
              <c:showBubbleSize val="0"/>
            </c:dLbl>
            <c:txPr>
              <a:bodyPr/>
              <a:lstStyle/>
              <a:p>
                <a:pPr>
                  <a:defRPr sz="1600">
                    <a:latin typeface="Times New Roman" pitchFamily="18" charset="0"/>
                    <a:cs typeface="Times New Roman" pitchFamily="18" charset="0"/>
                  </a:defRPr>
                </a:pPr>
                <a:endParaRPr lang="en-US"/>
              </a:p>
            </c:txPr>
            <c:showLegendKey val="0"/>
            <c:showVal val="0"/>
            <c:showCatName val="1"/>
            <c:showSerName val="0"/>
            <c:showPercent val="1"/>
            <c:showBubbleSize val="0"/>
            <c:showLeaderLines val="0"/>
          </c:dLbls>
          <c:cat>
            <c:strRef>
              <c:f>Sheet2!$B$15:$B$18</c:f>
              <c:strCache>
                <c:ptCount val="4"/>
                <c:pt idx="0">
                  <c:v>Банк</c:v>
                </c:pt>
                <c:pt idx="1">
                  <c:v>ҮХХГ</c:v>
                </c:pt>
                <c:pt idx="2">
                  <c:v>Даатгал</c:v>
                </c:pt>
                <c:pt idx="3">
                  <c:v>Бүрдүүлэх материал</c:v>
                </c:pt>
              </c:strCache>
            </c:strRef>
          </c:cat>
          <c:val>
            <c:numRef>
              <c:f>Sheet2!$C$15:$C$18</c:f>
              <c:numCache>
                <c:formatCode>#,##0.00</c:formatCode>
                <c:ptCount val="4"/>
                <c:pt idx="0">
                  <c:v>515000</c:v>
                </c:pt>
                <c:pt idx="1">
                  <c:v>576500</c:v>
                </c:pt>
                <c:pt idx="2">
                  <c:v>300000</c:v>
                </c:pt>
                <c:pt idx="3">
                  <c:v>60700</c:v>
                </c:pt>
              </c:numCache>
            </c:numRef>
          </c:val>
        </c:ser>
        <c:ser>
          <c:idx val="1"/>
          <c:order val="1"/>
          <c:cat>
            <c:strRef>
              <c:f>ср!$B$4:$B$23</c:f>
              <c:strCache>
                <c:ptCount val="20"/>
                <c:pt idx="0">
                  <c:v>Банк</c:v>
                </c:pt>
                <c:pt idx="1">
                  <c:v>Өргөдлийн хураамж</c:v>
                </c:pt>
                <c:pt idx="2">
                  <c:v>Зээлийн шимтгэл</c:v>
                </c:pt>
                <c:pt idx="3">
                  <c:v>ҮХХГ</c:v>
                </c:pt>
                <c:pt idx="4">
                  <c:v>Лавлагаа</c:v>
                </c:pt>
                <c:pt idx="5">
                  <c:v>Барьцааны гэрээ</c:v>
                </c:pt>
                <c:pt idx="6">
                  <c:v>Барьцаа чөлөөлөх</c:v>
                </c:pt>
                <c:pt idx="7">
                  <c:v>Худалдах худалдан авах гэрээ</c:v>
                </c:pt>
                <c:pt idx="8">
                  <c:v>Даатгал</c:v>
                </c:pt>
                <c:pt idx="9">
                  <c:v>Барьцаа хөрөнгийн</c:v>
                </c:pt>
                <c:pt idx="10">
                  <c:v>Төлбөрийн тасалдлын даатгал</c:v>
                </c:pt>
                <c:pt idx="11">
                  <c:v>Бүрдүүлэх материалууд</c:v>
                </c:pt>
                <c:pt idx="12">
                  <c:v>Иргэний үнэмлэх нотариат</c:v>
                </c:pt>
                <c:pt idx="13">
                  <c:v>НДД нотариат</c:v>
                </c:pt>
                <c:pt idx="14">
                  <c:v>Хорооны тодорхойлолт</c:v>
                </c:pt>
                <c:pt idx="15">
                  <c:v>Цагдаагийн газрын тодорхойлолт</c:v>
                </c:pt>
                <c:pt idx="16">
                  <c:v>Бусад нотариат</c:v>
                </c:pt>
                <c:pt idx="17">
                  <c:v>ШШГА</c:v>
                </c:pt>
                <c:pt idx="18">
                  <c:v>Банкны өр барагдуулах алба</c:v>
                </c:pt>
                <c:pt idx="19">
                  <c:v>Нийт зардал</c:v>
                </c:pt>
              </c:strCache>
            </c:strRef>
          </c:cat>
          <c:val>
            <c:numRef>
              <c:f>ср!$C$4:$C$23</c:f>
              <c:numCache>
                <c:formatCode>#,##0.00</c:formatCode>
                <c:ptCount val="20"/>
                <c:pt idx="0">
                  <c:v>515000</c:v>
                </c:pt>
                <c:pt idx="1">
                  <c:v>15000</c:v>
                </c:pt>
                <c:pt idx="2">
                  <c:v>500000</c:v>
                </c:pt>
                <c:pt idx="3">
                  <c:v>576500</c:v>
                </c:pt>
                <c:pt idx="4">
                  <c:v>25000</c:v>
                </c:pt>
                <c:pt idx="5">
                  <c:v>500000</c:v>
                </c:pt>
                <c:pt idx="6">
                  <c:v>1500</c:v>
                </c:pt>
                <c:pt idx="7">
                  <c:v>50000</c:v>
                </c:pt>
                <c:pt idx="8">
                  <c:v>300000</c:v>
                </c:pt>
                <c:pt idx="9">
                  <c:v>150000</c:v>
                </c:pt>
                <c:pt idx="10">
                  <c:v>150000</c:v>
                </c:pt>
                <c:pt idx="11">
                  <c:v>60700</c:v>
                </c:pt>
                <c:pt idx="12">
                  <c:v>500</c:v>
                </c:pt>
                <c:pt idx="13">
                  <c:v>52000</c:v>
                </c:pt>
                <c:pt idx="14">
                  <c:v>200</c:v>
                </c:pt>
                <c:pt idx="15">
                  <c:v>1000</c:v>
                </c:pt>
                <c:pt idx="16">
                  <c:v>5000</c:v>
                </c:pt>
                <c:pt idx="17">
                  <c:v>1000</c:v>
                </c:pt>
                <c:pt idx="18">
                  <c:v>1000</c:v>
                </c:pt>
                <c:pt idx="19">
                  <c:v>1452200</c:v>
                </c:pt>
              </c:numCache>
            </c:numRef>
          </c:val>
        </c:ser>
        <c:dLbls>
          <c:showLegendKey val="0"/>
          <c:showVal val="0"/>
          <c:showCatName val="1"/>
          <c:showSerName val="0"/>
          <c:showPercent val="1"/>
          <c:showBubbleSize val="0"/>
          <c:showLeaderLines val="0"/>
        </c:dLbls>
      </c:pie3DChart>
    </c:plotArea>
    <c:plotVisOnly val="1"/>
    <c:dispBlanksAs val="gap"/>
    <c:showDLblsOverMax val="0"/>
  </c:chart>
  <c:spPr>
    <a:solidFill>
      <a:schemeClr val="tx2">
        <a:lumMod val="20000"/>
        <a:lumOff val="80000"/>
      </a:schemeClr>
    </a:solidFill>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9456D9-1EA8-4CC3-B858-1E914A6A5BD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A41230D0-89B1-4843-9887-BBE3EA98F59B}">
      <dgm:prSet phldrT="[Text]" custT="1"/>
      <dgm:spPr/>
      <dgm:t>
        <a:bodyPr/>
        <a:lstStyle/>
        <a:p>
          <a:r>
            <a:rPr lang="mn-MN" sz="1600">
              <a:latin typeface="Times New Roman" pitchFamily="18" charset="0"/>
              <a:cs typeface="Times New Roman" pitchFamily="18" charset="0"/>
            </a:rPr>
            <a:t>Системийн бүрэлдэхүүнийг шинээр байгуулна</a:t>
          </a:r>
          <a:endParaRPr lang="en-US" sz="1600">
            <a:latin typeface="Times New Roman" pitchFamily="18" charset="0"/>
            <a:cs typeface="Times New Roman" pitchFamily="18" charset="0"/>
          </a:endParaRPr>
        </a:p>
      </dgm:t>
    </dgm:pt>
    <dgm:pt modelId="{03CCF426-3B94-423A-966F-C7437947A7B4}" type="parTrans" cxnId="{C25D184C-7C31-4C7A-9B19-056BC9DAF778}">
      <dgm:prSet/>
      <dgm:spPr/>
      <dgm:t>
        <a:bodyPr/>
        <a:lstStyle/>
        <a:p>
          <a:endParaRPr lang="en-US"/>
        </a:p>
      </dgm:t>
    </dgm:pt>
    <dgm:pt modelId="{89A346B4-0A06-4688-A3E7-DFCA5A85C2F0}" type="sibTrans" cxnId="{C25D184C-7C31-4C7A-9B19-056BC9DAF778}">
      <dgm:prSet/>
      <dgm:spPr/>
      <dgm:t>
        <a:bodyPr/>
        <a:lstStyle/>
        <a:p>
          <a:endParaRPr lang="en-US"/>
        </a:p>
      </dgm:t>
    </dgm:pt>
    <dgm:pt modelId="{14E0F803-9B52-4C65-B44A-12CCFAEFB7B8}">
      <dgm:prSet phldrT="[Text]"/>
      <dgm:spPr/>
      <dgm:t>
        <a:bodyPr/>
        <a:lstStyle/>
        <a:p>
          <a:r>
            <a:rPr lang="mn-MN" i="1">
              <a:solidFill>
                <a:sysClr val="windowText" lastClr="000000"/>
              </a:solidFill>
              <a:latin typeface="Times New Roman" pitchFamily="18" charset="0"/>
              <a:cs typeface="Times New Roman" pitchFamily="18" charset="0"/>
            </a:rPr>
            <a:t>Эерэг тал нь удирдлага нь нэг байдаг тул гадны нөлөөгүйгээр үйл ажиллагаагаа удирдана.</a:t>
          </a:r>
          <a:endParaRPr lang="en-US" i="1">
            <a:solidFill>
              <a:sysClr val="windowText" lastClr="000000"/>
            </a:solidFill>
            <a:latin typeface="Times New Roman" pitchFamily="18" charset="0"/>
            <a:cs typeface="Times New Roman" pitchFamily="18" charset="0"/>
          </a:endParaRPr>
        </a:p>
      </dgm:t>
    </dgm:pt>
    <dgm:pt modelId="{EC4F0377-029D-4A9D-A3F9-16D87A81394E}" type="parTrans" cxnId="{3368A0D8-1324-4C5A-A134-2CC61570B05C}">
      <dgm:prSet/>
      <dgm:spPr/>
      <dgm:t>
        <a:bodyPr/>
        <a:lstStyle/>
        <a:p>
          <a:endParaRPr lang="en-US"/>
        </a:p>
      </dgm:t>
    </dgm:pt>
    <dgm:pt modelId="{FEE28314-43AF-4D8B-B772-9D98DAB08CB6}" type="sibTrans" cxnId="{3368A0D8-1324-4C5A-A134-2CC61570B05C}">
      <dgm:prSet/>
      <dgm:spPr/>
      <dgm:t>
        <a:bodyPr/>
        <a:lstStyle/>
        <a:p>
          <a:endParaRPr lang="en-US"/>
        </a:p>
      </dgm:t>
    </dgm:pt>
    <dgm:pt modelId="{39C8C002-A06D-43C8-B9BD-739736565845}">
      <dgm:prSet phldrT="[Text]"/>
      <dgm:spPr/>
      <dgm:t>
        <a:bodyPr/>
        <a:lstStyle/>
        <a:p>
          <a:r>
            <a:rPr lang="mn-MN">
              <a:latin typeface="Times New Roman" pitchFamily="18" charset="0"/>
              <a:cs typeface="Times New Roman" pitchFamily="18" charset="0"/>
            </a:rPr>
            <a:t>Сул тал нь -  Шинээр байгуулагдсан учир харилцагчдыг олж авах хүндрэлтэй тулгарна.</a:t>
          </a:r>
          <a:endParaRPr lang="en-US">
            <a:latin typeface="Times New Roman" pitchFamily="18" charset="0"/>
            <a:cs typeface="Times New Roman" pitchFamily="18" charset="0"/>
          </a:endParaRPr>
        </a:p>
      </dgm:t>
    </dgm:pt>
    <dgm:pt modelId="{B15CD1A5-2771-49E4-AE45-B68A80F5E1C5}" type="parTrans" cxnId="{130F9ACB-AD7D-4DE6-8DC6-9D8D43682DA1}">
      <dgm:prSet/>
      <dgm:spPr/>
      <dgm:t>
        <a:bodyPr/>
        <a:lstStyle/>
        <a:p>
          <a:endParaRPr lang="en-US"/>
        </a:p>
      </dgm:t>
    </dgm:pt>
    <dgm:pt modelId="{6D20BB95-A346-49D2-A87A-9E987460CC1E}" type="sibTrans" cxnId="{130F9ACB-AD7D-4DE6-8DC6-9D8D43682DA1}">
      <dgm:prSet/>
      <dgm:spPr/>
      <dgm:t>
        <a:bodyPr/>
        <a:lstStyle/>
        <a:p>
          <a:endParaRPr lang="en-US"/>
        </a:p>
      </dgm:t>
    </dgm:pt>
    <dgm:pt modelId="{7AD28DE4-781B-4BC4-B97C-D4E924A9704C}">
      <dgm:prSet phldrT="[Text]" custT="1"/>
      <dgm:spPr/>
      <dgm:t>
        <a:bodyPr/>
        <a:lstStyle/>
        <a:p>
          <a:r>
            <a:rPr lang="mn-MN" sz="1600">
              <a:latin typeface="Times New Roman" pitchFamily="18" charset="0"/>
              <a:cs typeface="Times New Roman" pitchFamily="18" charset="0"/>
            </a:rPr>
            <a:t>Системд байгууллагууд нэгдэн нийлэх</a:t>
          </a:r>
          <a:endParaRPr lang="en-US" sz="1600">
            <a:latin typeface="Times New Roman" pitchFamily="18" charset="0"/>
            <a:cs typeface="Times New Roman" pitchFamily="18" charset="0"/>
          </a:endParaRPr>
        </a:p>
      </dgm:t>
    </dgm:pt>
    <dgm:pt modelId="{D626A930-F176-4E4C-8318-894E99F20F6A}" type="parTrans" cxnId="{00AFCCBF-96AA-4DE9-951F-5CFF34ADF6FE}">
      <dgm:prSet/>
      <dgm:spPr/>
      <dgm:t>
        <a:bodyPr/>
        <a:lstStyle/>
        <a:p>
          <a:endParaRPr lang="en-US"/>
        </a:p>
      </dgm:t>
    </dgm:pt>
    <dgm:pt modelId="{D4305483-A714-4365-A46A-387135481F3A}" type="sibTrans" cxnId="{00AFCCBF-96AA-4DE9-951F-5CFF34ADF6FE}">
      <dgm:prSet/>
      <dgm:spPr/>
      <dgm:t>
        <a:bodyPr/>
        <a:lstStyle/>
        <a:p>
          <a:endParaRPr lang="en-US"/>
        </a:p>
      </dgm:t>
    </dgm:pt>
    <dgm:pt modelId="{5895C540-180B-496E-B9F1-F9D96030103D}">
      <dgm:prSet phldrT="[Text]"/>
      <dgm:spPr/>
      <dgm:t>
        <a:bodyPr/>
        <a:lstStyle/>
        <a:p>
          <a:r>
            <a:rPr lang="mn-MN" i="1">
              <a:latin typeface="Times New Roman" pitchFamily="18" charset="0"/>
              <a:cs typeface="Times New Roman" pitchFamily="18" charset="0"/>
            </a:rPr>
            <a:t>Давуу тал нь зах зээл дээр байр сууриа эзэлсэн</a:t>
          </a:r>
          <a:endParaRPr lang="en-US" i="1">
            <a:latin typeface="Times New Roman" pitchFamily="18" charset="0"/>
            <a:cs typeface="Times New Roman" pitchFamily="18" charset="0"/>
          </a:endParaRPr>
        </a:p>
      </dgm:t>
    </dgm:pt>
    <dgm:pt modelId="{F2ADA2DC-10FA-4AF7-BE76-D768E05F53AB}" type="parTrans" cxnId="{C3EC4294-DF4C-4BA9-83DD-C9D530478DCE}">
      <dgm:prSet/>
      <dgm:spPr/>
      <dgm:t>
        <a:bodyPr/>
        <a:lstStyle/>
        <a:p>
          <a:endParaRPr lang="en-US"/>
        </a:p>
      </dgm:t>
    </dgm:pt>
    <dgm:pt modelId="{410206D0-1E5D-47BA-A6AF-3ABC9156F210}" type="sibTrans" cxnId="{C3EC4294-DF4C-4BA9-83DD-C9D530478DCE}">
      <dgm:prSet/>
      <dgm:spPr/>
      <dgm:t>
        <a:bodyPr/>
        <a:lstStyle/>
        <a:p>
          <a:endParaRPr lang="en-US"/>
        </a:p>
      </dgm:t>
    </dgm:pt>
    <dgm:pt modelId="{31CD8050-06E2-4F86-879C-574A4B9657EE}">
      <dgm:prSet phldrT="[Text]"/>
      <dgm:spPr/>
      <dgm:t>
        <a:bodyPr/>
        <a:lstStyle/>
        <a:p>
          <a:r>
            <a:rPr lang="mn-MN">
              <a:latin typeface="Times New Roman" pitchFamily="18" charset="0"/>
              <a:cs typeface="Times New Roman" pitchFamily="18" charset="0"/>
            </a:rPr>
            <a:t>Сул тал нь удирдлага нь төвлөрөөгүй учир ашиг сонирхлын зөрчил гарч магадгүй</a:t>
          </a:r>
          <a:endParaRPr lang="en-US">
            <a:latin typeface="Times New Roman" pitchFamily="18" charset="0"/>
            <a:cs typeface="Times New Roman" pitchFamily="18" charset="0"/>
          </a:endParaRPr>
        </a:p>
      </dgm:t>
    </dgm:pt>
    <dgm:pt modelId="{AF878AB4-7505-4041-9605-863F28D30F3A}" type="parTrans" cxnId="{298C3607-27C3-4453-9CE7-E8D2A72BD08E}">
      <dgm:prSet/>
      <dgm:spPr/>
      <dgm:t>
        <a:bodyPr/>
        <a:lstStyle/>
        <a:p>
          <a:endParaRPr lang="en-US"/>
        </a:p>
      </dgm:t>
    </dgm:pt>
    <dgm:pt modelId="{C1CC40B8-5D78-43EA-8365-71F31C71BDD2}" type="sibTrans" cxnId="{298C3607-27C3-4453-9CE7-E8D2A72BD08E}">
      <dgm:prSet/>
      <dgm:spPr/>
      <dgm:t>
        <a:bodyPr/>
        <a:lstStyle/>
        <a:p>
          <a:endParaRPr lang="en-US"/>
        </a:p>
      </dgm:t>
    </dgm:pt>
    <dgm:pt modelId="{71040295-9514-4106-8924-01B3CBF0897B}">
      <dgm:prSet phldrT="[Text]"/>
      <dgm:spPr/>
      <dgm:t>
        <a:bodyPr/>
        <a:lstStyle/>
        <a:p>
          <a:r>
            <a:rPr lang="mn-MN">
              <a:latin typeface="Times New Roman" pitchFamily="18" charset="0"/>
              <a:cs typeface="Times New Roman" pitchFamily="18" charset="0"/>
            </a:rPr>
            <a:t>Мөн тогтвортой үйл ажиллагаа  явуултал цаг хугацаа их шаардагдана.</a:t>
          </a:r>
          <a:endParaRPr lang="en-US">
            <a:latin typeface="Times New Roman" pitchFamily="18" charset="0"/>
            <a:cs typeface="Times New Roman" pitchFamily="18" charset="0"/>
          </a:endParaRPr>
        </a:p>
      </dgm:t>
    </dgm:pt>
    <dgm:pt modelId="{821A2F40-11D5-4E68-8220-E1E169EC241A}" type="parTrans" cxnId="{42720EC0-623D-4D43-B08E-3AE9F4A76B86}">
      <dgm:prSet/>
      <dgm:spPr/>
      <dgm:t>
        <a:bodyPr/>
        <a:lstStyle/>
        <a:p>
          <a:endParaRPr lang="en-US"/>
        </a:p>
      </dgm:t>
    </dgm:pt>
    <dgm:pt modelId="{C96A4694-847B-4F17-9A5F-BF5D540BAA28}" type="sibTrans" cxnId="{42720EC0-623D-4D43-B08E-3AE9F4A76B86}">
      <dgm:prSet/>
      <dgm:spPr/>
      <dgm:t>
        <a:bodyPr/>
        <a:lstStyle/>
        <a:p>
          <a:endParaRPr lang="en-US"/>
        </a:p>
      </dgm:t>
    </dgm:pt>
    <dgm:pt modelId="{BB751F25-E614-4930-AB9F-0296511AFCF8}">
      <dgm:prSet phldrT="[Text]"/>
      <dgm:spPr/>
      <dgm:t>
        <a:bodyPr/>
        <a:lstStyle/>
        <a:p>
          <a:r>
            <a:rPr lang="mn-MN">
              <a:latin typeface="Times New Roman" pitchFamily="18" charset="0"/>
              <a:cs typeface="Times New Roman" pitchFamily="18" charset="0"/>
            </a:rPr>
            <a:t>Мэргэжсэн ажилтанг сургах зардал их болно.</a:t>
          </a:r>
          <a:endParaRPr lang="en-US">
            <a:latin typeface="Times New Roman" pitchFamily="18" charset="0"/>
            <a:cs typeface="Times New Roman" pitchFamily="18" charset="0"/>
          </a:endParaRPr>
        </a:p>
      </dgm:t>
    </dgm:pt>
    <dgm:pt modelId="{E79BAB4A-1B3D-4CDC-A69A-39F39204A88C}" type="parTrans" cxnId="{4C473822-F2E9-403A-8617-EB8A2132E66B}">
      <dgm:prSet/>
      <dgm:spPr/>
      <dgm:t>
        <a:bodyPr/>
        <a:lstStyle/>
        <a:p>
          <a:endParaRPr lang="en-US"/>
        </a:p>
      </dgm:t>
    </dgm:pt>
    <dgm:pt modelId="{DBFEADAE-3A0B-4FBC-B4E1-3CC3BAB278CF}" type="sibTrans" cxnId="{4C473822-F2E9-403A-8617-EB8A2132E66B}">
      <dgm:prSet/>
      <dgm:spPr/>
      <dgm:t>
        <a:bodyPr/>
        <a:lstStyle/>
        <a:p>
          <a:endParaRPr lang="en-US"/>
        </a:p>
      </dgm:t>
    </dgm:pt>
    <dgm:pt modelId="{5F941B61-AEE1-4C89-9BA4-2D9D5CB9F146}">
      <dgm:prSet phldrT="[Text]"/>
      <dgm:spPr/>
      <dgm:t>
        <a:bodyPr/>
        <a:lstStyle/>
        <a:p>
          <a:r>
            <a:rPr lang="mn-MN" i="1">
              <a:latin typeface="Times New Roman" pitchFamily="18" charset="0"/>
              <a:cs typeface="Times New Roman" pitchFamily="18" charset="0"/>
            </a:rPr>
            <a:t> Мэргэжлийн түвшний ажилчидтай</a:t>
          </a:r>
          <a:endParaRPr lang="en-US" i="1">
            <a:latin typeface="Times New Roman" pitchFamily="18" charset="0"/>
            <a:cs typeface="Times New Roman" pitchFamily="18" charset="0"/>
          </a:endParaRPr>
        </a:p>
      </dgm:t>
    </dgm:pt>
    <dgm:pt modelId="{2FE4348A-48EF-4E11-BBF7-99CCF2CD794F}" type="parTrans" cxnId="{E7CDA32A-080B-44AE-84FC-C5DE70CDD54E}">
      <dgm:prSet/>
      <dgm:spPr/>
      <dgm:t>
        <a:bodyPr/>
        <a:lstStyle/>
        <a:p>
          <a:endParaRPr lang="en-US"/>
        </a:p>
      </dgm:t>
    </dgm:pt>
    <dgm:pt modelId="{396E6B8A-A867-473E-9AF7-385A0FC3B1D5}" type="sibTrans" cxnId="{E7CDA32A-080B-44AE-84FC-C5DE70CDD54E}">
      <dgm:prSet/>
      <dgm:spPr/>
      <dgm:t>
        <a:bodyPr/>
        <a:lstStyle/>
        <a:p>
          <a:endParaRPr lang="en-US"/>
        </a:p>
      </dgm:t>
    </dgm:pt>
    <dgm:pt modelId="{C0803203-585B-42F8-A810-41AE21340A62}">
      <dgm:prSet phldrT="[Text]"/>
      <dgm:spPr/>
      <dgm:t>
        <a:bodyPr/>
        <a:lstStyle/>
        <a:p>
          <a:r>
            <a:rPr lang="mn-MN" i="1">
              <a:latin typeface="Times New Roman" pitchFamily="18" charset="0"/>
              <a:cs typeface="Times New Roman" pitchFamily="18" charset="0"/>
            </a:rPr>
            <a:t>Өөрийн гэсэн харилцагчидтай</a:t>
          </a:r>
          <a:endParaRPr lang="en-US" i="1">
            <a:latin typeface="Times New Roman" pitchFamily="18" charset="0"/>
            <a:cs typeface="Times New Roman" pitchFamily="18" charset="0"/>
          </a:endParaRPr>
        </a:p>
      </dgm:t>
    </dgm:pt>
    <dgm:pt modelId="{3C425751-E945-44D3-AA9A-28025E86AFBB}" type="parTrans" cxnId="{14C8FA07-75C5-48D2-8D93-4653CA8DB74D}">
      <dgm:prSet/>
      <dgm:spPr/>
      <dgm:t>
        <a:bodyPr/>
        <a:lstStyle/>
        <a:p>
          <a:endParaRPr lang="en-US"/>
        </a:p>
      </dgm:t>
    </dgm:pt>
    <dgm:pt modelId="{7295FB4D-83D5-43B6-860B-C19126ED3787}" type="sibTrans" cxnId="{14C8FA07-75C5-48D2-8D93-4653CA8DB74D}">
      <dgm:prSet/>
      <dgm:spPr/>
      <dgm:t>
        <a:bodyPr/>
        <a:lstStyle/>
        <a:p>
          <a:endParaRPr lang="en-US"/>
        </a:p>
      </dgm:t>
    </dgm:pt>
    <dgm:pt modelId="{04FBC715-A87C-4D04-BF4B-B7F994D1A120}">
      <dgm:prSet phldrT="[Text]"/>
      <dgm:spPr/>
      <dgm:t>
        <a:bodyPr/>
        <a:lstStyle/>
        <a:p>
          <a:endParaRPr lang="en-US" i="1">
            <a:solidFill>
              <a:sysClr val="windowText" lastClr="000000"/>
            </a:solidFill>
            <a:latin typeface="Times New Roman" pitchFamily="18" charset="0"/>
            <a:cs typeface="Times New Roman" pitchFamily="18" charset="0"/>
          </a:endParaRPr>
        </a:p>
      </dgm:t>
    </dgm:pt>
    <dgm:pt modelId="{D20511A2-7C68-4B30-BF78-1B328DC12FD7}" type="parTrans" cxnId="{2DADF89F-87F5-40ED-93E4-3EBD57B8F514}">
      <dgm:prSet/>
      <dgm:spPr/>
      <dgm:t>
        <a:bodyPr/>
        <a:lstStyle/>
        <a:p>
          <a:endParaRPr lang="en-US"/>
        </a:p>
      </dgm:t>
    </dgm:pt>
    <dgm:pt modelId="{512F22CA-9D4D-4B22-AB6D-5DF22015E69D}" type="sibTrans" cxnId="{2DADF89F-87F5-40ED-93E4-3EBD57B8F514}">
      <dgm:prSet/>
      <dgm:spPr/>
      <dgm:t>
        <a:bodyPr/>
        <a:lstStyle/>
        <a:p>
          <a:endParaRPr lang="en-US"/>
        </a:p>
      </dgm:t>
    </dgm:pt>
    <dgm:pt modelId="{4E6D3DAD-3C16-4BBB-8975-4211CBF71954}">
      <dgm:prSet phldrT="[Text]"/>
      <dgm:spPr/>
      <dgm:t>
        <a:bodyPr/>
        <a:lstStyle/>
        <a:p>
          <a:endParaRPr lang="en-US" i="1">
            <a:latin typeface="Times New Roman" pitchFamily="18" charset="0"/>
            <a:cs typeface="Times New Roman" pitchFamily="18" charset="0"/>
          </a:endParaRPr>
        </a:p>
      </dgm:t>
    </dgm:pt>
    <dgm:pt modelId="{E73AD703-9153-4F25-B1DA-3ECC8A73A4C1}" type="parTrans" cxnId="{41C1F4E5-AD89-40D4-94A5-70EAF8529FDE}">
      <dgm:prSet/>
      <dgm:spPr/>
      <dgm:t>
        <a:bodyPr/>
        <a:lstStyle/>
        <a:p>
          <a:endParaRPr lang="en-US"/>
        </a:p>
      </dgm:t>
    </dgm:pt>
    <dgm:pt modelId="{B6CC21E4-2928-4322-98A8-D78F08FF9DB9}" type="sibTrans" cxnId="{41C1F4E5-AD89-40D4-94A5-70EAF8529FDE}">
      <dgm:prSet/>
      <dgm:spPr/>
      <dgm:t>
        <a:bodyPr/>
        <a:lstStyle/>
        <a:p>
          <a:endParaRPr lang="en-US"/>
        </a:p>
      </dgm:t>
    </dgm:pt>
    <dgm:pt modelId="{DC4E3714-D855-4201-A67C-2E10355695BC}" type="pres">
      <dgm:prSet presAssocID="{FC9456D9-1EA8-4CC3-B858-1E914A6A5BD2}" presName="Name0" presStyleCnt="0">
        <dgm:presLayoutVars>
          <dgm:dir/>
          <dgm:animLvl val="lvl"/>
          <dgm:resizeHandles val="exact"/>
        </dgm:presLayoutVars>
      </dgm:prSet>
      <dgm:spPr/>
      <dgm:t>
        <a:bodyPr/>
        <a:lstStyle/>
        <a:p>
          <a:endParaRPr lang="en-US"/>
        </a:p>
      </dgm:t>
    </dgm:pt>
    <dgm:pt modelId="{EC6631B8-F8AE-4C23-97DD-6EA012181059}" type="pres">
      <dgm:prSet presAssocID="{A41230D0-89B1-4843-9887-BBE3EA98F59B}" presName="composite" presStyleCnt="0"/>
      <dgm:spPr/>
    </dgm:pt>
    <dgm:pt modelId="{B076F7EC-5060-44F2-9BB0-97E9DA130D8A}" type="pres">
      <dgm:prSet presAssocID="{A41230D0-89B1-4843-9887-BBE3EA98F59B}" presName="parTx" presStyleLbl="alignNode1" presStyleIdx="0" presStyleCnt="2">
        <dgm:presLayoutVars>
          <dgm:chMax val="0"/>
          <dgm:chPref val="0"/>
          <dgm:bulletEnabled val="1"/>
        </dgm:presLayoutVars>
      </dgm:prSet>
      <dgm:spPr/>
      <dgm:t>
        <a:bodyPr/>
        <a:lstStyle/>
        <a:p>
          <a:endParaRPr lang="en-US"/>
        </a:p>
      </dgm:t>
    </dgm:pt>
    <dgm:pt modelId="{FBA41834-EBD5-41B4-9359-3B66D933596A}" type="pres">
      <dgm:prSet presAssocID="{A41230D0-89B1-4843-9887-BBE3EA98F59B}" presName="desTx" presStyleLbl="alignAccFollowNode1" presStyleIdx="0" presStyleCnt="2">
        <dgm:presLayoutVars>
          <dgm:bulletEnabled val="1"/>
        </dgm:presLayoutVars>
      </dgm:prSet>
      <dgm:spPr/>
      <dgm:t>
        <a:bodyPr/>
        <a:lstStyle/>
        <a:p>
          <a:endParaRPr lang="en-US"/>
        </a:p>
      </dgm:t>
    </dgm:pt>
    <dgm:pt modelId="{B9C64C3D-D6E3-4FAF-AB72-1F99A23013F0}" type="pres">
      <dgm:prSet presAssocID="{89A346B4-0A06-4688-A3E7-DFCA5A85C2F0}" presName="space" presStyleCnt="0"/>
      <dgm:spPr/>
    </dgm:pt>
    <dgm:pt modelId="{7358C747-2087-48ED-879F-72F73AC38094}" type="pres">
      <dgm:prSet presAssocID="{7AD28DE4-781B-4BC4-B97C-D4E924A9704C}" presName="composite" presStyleCnt="0"/>
      <dgm:spPr/>
    </dgm:pt>
    <dgm:pt modelId="{CE743246-5657-487A-B06F-8A82A069C71B}" type="pres">
      <dgm:prSet presAssocID="{7AD28DE4-781B-4BC4-B97C-D4E924A9704C}" presName="parTx" presStyleLbl="alignNode1" presStyleIdx="1" presStyleCnt="2">
        <dgm:presLayoutVars>
          <dgm:chMax val="0"/>
          <dgm:chPref val="0"/>
          <dgm:bulletEnabled val="1"/>
        </dgm:presLayoutVars>
      </dgm:prSet>
      <dgm:spPr/>
      <dgm:t>
        <a:bodyPr/>
        <a:lstStyle/>
        <a:p>
          <a:endParaRPr lang="en-US"/>
        </a:p>
      </dgm:t>
    </dgm:pt>
    <dgm:pt modelId="{0443ECEA-9A60-42D7-8EBC-572BAE23A882}" type="pres">
      <dgm:prSet presAssocID="{7AD28DE4-781B-4BC4-B97C-D4E924A9704C}" presName="desTx" presStyleLbl="alignAccFollowNode1" presStyleIdx="1" presStyleCnt="2">
        <dgm:presLayoutVars>
          <dgm:bulletEnabled val="1"/>
        </dgm:presLayoutVars>
      </dgm:prSet>
      <dgm:spPr/>
      <dgm:t>
        <a:bodyPr/>
        <a:lstStyle/>
        <a:p>
          <a:endParaRPr lang="en-US"/>
        </a:p>
      </dgm:t>
    </dgm:pt>
  </dgm:ptLst>
  <dgm:cxnLst>
    <dgm:cxn modelId="{C3EC4294-DF4C-4BA9-83DD-C9D530478DCE}" srcId="{7AD28DE4-781B-4BC4-B97C-D4E924A9704C}" destId="{5895C540-180B-496E-B9F1-F9D96030103D}" srcOrd="0" destOrd="0" parTransId="{F2ADA2DC-10FA-4AF7-BE76-D768E05F53AB}" sibTransId="{410206D0-1E5D-47BA-A6AF-3ABC9156F210}"/>
    <dgm:cxn modelId="{298C3607-27C3-4453-9CE7-E8D2A72BD08E}" srcId="{7AD28DE4-781B-4BC4-B97C-D4E924A9704C}" destId="{31CD8050-06E2-4F86-879C-574A4B9657EE}" srcOrd="4" destOrd="0" parTransId="{AF878AB4-7505-4041-9605-863F28D30F3A}" sibTransId="{C1CC40B8-5D78-43EA-8365-71F31C71BDD2}"/>
    <dgm:cxn modelId="{E76FE668-3735-447B-BC79-F1A827EE6FA0}" type="presOf" srcId="{A41230D0-89B1-4843-9887-BBE3EA98F59B}" destId="{B076F7EC-5060-44F2-9BB0-97E9DA130D8A}" srcOrd="0" destOrd="0" presId="urn:microsoft.com/office/officeart/2005/8/layout/hList1"/>
    <dgm:cxn modelId="{CFB5D26D-E681-45DA-94B5-DF00392067F8}" type="presOf" srcId="{31CD8050-06E2-4F86-879C-574A4B9657EE}" destId="{0443ECEA-9A60-42D7-8EBC-572BAE23A882}" srcOrd="0" destOrd="4" presId="urn:microsoft.com/office/officeart/2005/8/layout/hList1"/>
    <dgm:cxn modelId="{429B7511-5FB9-4900-B7A7-EB2E08A19C24}" type="presOf" srcId="{04FBC715-A87C-4D04-BF4B-B7F994D1A120}" destId="{FBA41834-EBD5-41B4-9359-3B66D933596A}" srcOrd="0" destOrd="1" presId="urn:microsoft.com/office/officeart/2005/8/layout/hList1"/>
    <dgm:cxn modelId="{772342DB-A25A-4B48-BED4-FE756A2B05CD}" type="presOf" srcId="{C0803203-585B-42F8-A810-41AE21340A62}" destId="{0443ECEA-9A60-42D7-8EBC-572BAE23A882}" srcOrd="0" destOrd="1" presId="urn:microsoft.com/office/officeart/2005/8/layout/hList1"/>
    <dgm:cxn modelId="{42720EC0-623D-4D43-B08E-3AE9F4A76B86}" srcId="{A41230D0-89B1-4843-9887-BBE3EA98F59B}" destId="{71040295-9514-4106-8924-01B3CBF0897B}" srcOrd="3" destOrd="0" parTransId="{821A2F40-11D5-4E68-8220-E1E169EC241A}" sibTransId="{C96A4694-847B-4F17-9A5F-BF5D540BAA28}"/>
    <dgm:cxn modelId="{C25D184C-7C31-4C7A-9B19-056BC9DAF778}" srcId="{FC9456D9-1EA8-4CC3-B858-1E914A6A5BD2}" destId="{A41230D0-89B1-4843-9887-BBE3EA98F59B}" srcOrd="0" destOrd="0" parTransId="{03CCF426-3B94-423A-966F-C7437947A7B4}" sibTransId="{89A346B4-0A06-4688-A3E7-DFCA5A85C2F0}"/>
    <dgm:cxn modelId="{00AFCCBF-96AA-4DE9-951F-5CFF34ADF6FE}" srcId="{FC9456D9-1EA8-4CC3-B858-1E914A6A5BD2}" destId="{7AD28DE4-781B-4BC4-B97C-D4E924A9704C}" srcOrd="1" destOrd="0" parTransId="{D626A930-F176-4E4C-8318-894E99F20F6A}" sibTransId="{D4305483-A714-4365-A46A-387135481F3A}"/>
    <dgm:cxn modelId="{DE56E93D-9052-4C23-9E04-CFA4CDF612C7}" type="presOf" srcId="{5895C540-180B-496E-B9F1-F9D96030103D}" destId="{0443ECEA-9A60-42D7-8EBC-572BAE23A882}" srcOrd="0" destOrd="0" presId="urn:microsoft.com/office/officeart/2005/8/layout/hList1"/>
    <dgm:cxn modelId="{39E6AF46-197C-4E53-B847-B708E36899B1}" type="presOf" srcId="{4E6D3DAD-3C16-4BBB-8975-4211CBF71954}" destId="{0443ECEA-9A60-42D7-8EBC-572BAE23A882}" srcOrd="0" destOrd="3" presId="urn:microsoft.com/office/officeart/2005/8/layout/hList1"/>
    <dgm:cxn modelId="{14C8FA07-75C5-48D2-8D93-4653CA8DB74D}" srcId="{7AD28DE4-781B-4BC4-B97C-D4E924A9704C}" destId="{C0803203-585B-42F8-A810-41AE21340A62}" srcOrd="1" destOrd="0" parTransId="{3C425751-E945-44D3-AA9A-28025E86AFBB}" sibTransId="{7295FB4D-83D5-43B6-860B-C19126ED3787}"/>
    <dgm:cxn modelId="{130F9ACB-AD7D-4DE6-8DC6-9D8D43682DA1}" srcId="{A41230D0-89B1-4843-9887-BBE3EA98F59B}" destId="{39C8C002-A06D-43C8-B9BD-739736565845}" srcOrd="2" destOrd="0" parTransId="{B15CD1A5-2771-49E4-AE45-B68A80F5E1C5}" sibTransId="{6D20BB95-A346-49D2-A87A-9E987460CC1E}"/>
    <dgm:cxn modelId="{BA246FD0-A5A6-4C45-897F-5645B8625BCF}" type="presOf" srcId="{FC9456D9-1EA8-4CC3-B858-1E914A6A5BD2}" destId="{DC4E3714-D855-4201-A67C-2E10355695BC}" srcOrd="0" destOrd="0" presId="urn:microsoft.com/office/officeart/2005/8/layout/hList1"/>
    <dgm:cxn modelId="{DF3CCBF9-68C4-48D6-8131-63CA0632D13F}" type="presOf" srcId="{7AD28DE4-781B-4BC4-B97C-D4E924A9704C}" destId="{CE743246-5657-487A-B06F-8A82A069C71B}" srcOrd="0" destOrd="0" presId="urn:microsoft.com/office/officeart/2005/8/layout/hList1"/>
    <dgm:cxn modelId="{E7CDA32A-080B-44AE-84FC-C5DE70CDD54E}" srcId="{7AD28DE4-781B-4BC4-B97C-D4E924A9704C}" destId="{5F941B61-AEE1-4C89-9BA4-2D9D5CB9F146}" srcOrd="2" destOrd="0" parTransId="{2FE4348A-48EF-4E11-BBF7-99CCF2CD794F}" sibTransId="{396E6B8A-A867-473E-9AF7-385A0FC3B1D5}"/>
    <dgm:cxn modelId="{4C473822-F2E9-403A-8617-EB8A2132E66B}" srcId="{A41230D0-89B1-4843-9887-BBE3EA98F59B}" destId="{BB751F25-E614-4930-AB9F-0296511AFCF8}" srcOrd="4" destOrd="0" parTransId="{E79BAB4A-1B3D-4CDC-A69A-39F39204A88C}" sibTransId="{DBFEADAE-3A0B-4FBC-B4E1-3CC3BAB278CF}"/>
    <dgm:cxn modelId="{1A61A07F-FFB7-4229-B2F5-CE13F21A2994}" type="presOf" srcId="{14E0F803-9B52-4C65-B44A-12CCFAEFB7B8}" destId="{FBA41834-EBD5-41B4-9359-3B66D933596A}" srcOrd="0" destOrd="0" presId="urn:microsoft.com/office/officeart/2005/8/layout/hList1"/>
    <dgm:cxn modelId="{AF9C9AD5-CBDC-47EE-8C47-4281F71A52E0}" type="presOf" srcId="{71040295-9514-4106-8924-01B3CBF0897B}" destId="{FBA41834-EBD5-41B4-9359-3B66D933596A}" srcOrd="0" destOrd="3" presId="urn:microsoft.com/office/officeart/2005/8/layout/hList1"/>
    <dgm:cxn modelId="{3368A0D8-1324-4C5A-A134-2CC61570B05C}" srcId="{A41230D0-89B1-4843-9887-BBE3EA98F59B}" destId="{14E0F803-9B52-4C65-B44A-12CCFAEFB7B8}" srcOrd="0" destOrd="0" parTransId="{EC4F0377-029D-4A9D-A3F9-16D87A81394E}" sibTransId="{FEE28314-43AF-4D8B-B772-9D98DAB08CB6}"/>
    <dgm:cxn modelId="{2551CCF2-3580-4423-83A5-9A5C89A06024}" type="presOf" srcId="{BB751F25-E614-4930-AB9F-0296511AFCF8}" destId="{FBA41834-EBD5-41B4-9359-3B66D933596A}" srcOrd="0" destOrd="4" presId="urn:microsoft.com/office/officeart/2005/8/layout/hList1"/>
    <dgm:cxn modelId="{4DE62845-ED9C-4EC8-BCD3-3AF67A2C83BC}" type="presOf" srcId="{39C8C002-A06D-43C8-B9BD-739736565845}" destId="{FBA41834-EBD5-41B4-9359-3B66D933596A}" srcOrd="0" destOrd="2" presId="urn:microsoft.com/office/officeart/2005/8/layout/hList1"/>
    <dgm:cxn modelId="{41C1F4E5-AD89-40D4-94A5-70EAF8529FDE}" srcId="{7AD28DE4-781B-4BC4-B97C-D4E924A9704C}" destId="{4E6D3DAD-3C16-4BBB-8975-4211CBF71954}" srcOrd="3" destOrd="0" parTransId="{E73AD703-9153-4F25-B1DA-3ECC8A73A4C1}" sibTransId="{B6CC21E4-2928-4322-98A8-D78F08FF9DB9}"/>
    <dgm:cxn modelId="{7A2DDD48-F558-4BE4-BB12-553AA300C48F}" type="presOf" srcId="{5F941B61-AEE1-4C89-9BA4-2D9D5CB9F146}" destId="{0443ECEA-9A60-42D7-8EBC-572BAE23A882}" srcOrd="0" destOrd="2" presId="urn:microsoft.com/office/officeart/2005/8/layout/hList1"/>
    <dgm:cxn modelId="{2DADF89F-87F5-40ED-93E4-3EBD57B8F514}" srcId="{A41230D0-89B1-4843-9887-BBE3EA98F59B}" destId="{04FBC715-A87C-4D04-BF4B-B7F994D1A120}" srcOrd="1" destOrd="0" parTransId="{D20511A2-7C68-4B30-BF78-1B328DC12FD7}" sibTransId="{512F22CA-9D4D-4B22-AB6D-5DF22015E69D}"/>
    <dgm:cxn modelId="{FC77701C-1C89-475C-8A55-7826D24BF50B}" type="presParOf" srcId="{DC4E3714-D855-4201-A67C-2E10355695BC}" destId="{EC6631B8-F8AE-4C23-97DD-6EA012181059}" srcOrd="0" destOrd="0" presId="urn:microsoft.com/office/officeart/2005/8/layout/hList1"/>
    <dgm:cxn modelId="{404F9D90-9704-4F62-97C9-21A21F56FE16}" type="presParOf" srcId="{EC6631B8-F8AE-4C23-97DD-6EA012181059}" destId="{B076F7EC-5060-44F2-9BB0-97E9DA130D8A}" srcOrd="0" destOrd="0" presId="urn:microsoft.com/office/officeart/2005/8/layout/hList1"/>
    <dgm:cxn modelId="{B789ECE0-9EC5-49C9-BF37-325646993D24}" type="presParOf" srcId="{EC6631B8-F8AE-4C23-97DD-6EA012181059}" destId="{FBA41834-EBD5-41B4-9359-3B66D933596A}" srcOrd="1" destOrd="0" presId="urn:microsoft.com/office/officeart/2005/8/layout/hList1"/>
    <dgm:cxn modelId="{DE60267E-B927-4AC5-9579-1059F2A3A083}" type="presParOf" srcId="{DC4E3714-D855-4201-A67C-2E10355695BC}" destId="{B9C64C3D-D6E3-4FAF-AB72-1F99A23013F0}" srcOrd="1" destOrd="0" presId="urn:microsoft.com/office/officeart/2005/8/layout/hList1"/>
    <dgm:cxn modelId="{CF929806-E885-40B5-9DCD-C4F92D93673A}" type="presParOf" srcId="{DC4E3714-D855-4201-A67C-2E10355695BC}" destId="{7358C747-2087-48ED-879F-72F73AC38094}" srcOrd="2" destOrd="0" presId="urn:microsoft.com/office/officeart/2005/8/layout/hList1"/>
    <dgm:cxn modelId="{5200AC83-E72D-44D7-B412-0C4AE42A1004}" type="presParOf" srcId="{7358C747-2087-48ED-879F-72F73AC38094}" destId="{CE743246-5657-487A-B06F-8A82A069C71B}" srcOrd="0" destOrd="0" presId="urn:microsoft.com/office/officeart/2005/8/layout/hList1"/>
    <dgm:cxn modelId="{01AB53B3-8774-45A8-8CE4-731CEC90B4C9}" type="presParOf" srcId="{7358C747-2087-48ED-879F-72F73AC38094}" destId="{0443ECEA-9A60-42D7-8EBC-572BAE23A88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45423A-E222-4132-829B-78C4F5D1AE67}"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1CBFD09F-6EF3-4C38-A73B-B8E80DE1F44D}">
      <dgm:prSet phldrT="[Text]" custT="1"/>
      <dgm:spPr/>
      <dgm:t>
        <a:bodyPr/>
        <a:lstStyle/>
        <a:p>
          <a:r>
            <a:rPr lang="mn-MN" sz="3200">
              <a:latin typeface="Times New Roman" pitchFamily="18" charset="0"/>
              <a:cs typeface="Times New Roman" pitchFamily="18" charset="0"/>
            </a:rPr>
            <a:t>Нэг банктай холдинг</a:t>
          </a:r>
          <a:endParaRPr lang="en-US" sz="3200">
            <a:latin typeface="Times New Roman" pitchFamily="18" charset="0"/>
            <a:cs typeface="Times New Roman" pitchFamily="18" charset="0"/>
          </a:endParaRPr>
        </a:p>
      </dgm:t>
    </dgm:pt>
    <dgm:pt modelId="{E70E66C7-EFD1-4816-AF14-D53522C65668}" type="parTrans" cxnId="{29230206-4249-4A4C-9224-81A53D52FF3E}">
      <dgm:prSet/>
      <dgm:spPr/>
      <dgm:t>
        <a:bodyPr/>
        <a:lstStyle/>
        <a:p>
          <a:endParaRPr lang="en-US" sz="3200">
            <a:latin typeface="Times New Roman" pitchFamily="18" charset="0"/>
            <a:cs typeface="Times New Roman" pitchFamily="18" charset="0"/>
          </a:endParaRPr>
        </a:p>
      </dgm:t>
    </dgm:pt>
    <dgm:pt modelId="{2A1B2DE0-99ED-49D9-8D50-C00A95E61744}" type="sibTrans" cxnId="{29230206-4249-4A4C-9224-81A53D52FF3E}">
      <dgm:prSet/>
      <dgm:spPr/>
      <dgm:t>
        <a:bodyPr/>
        <a:lstStyle/>
        <a:p>
          <a:endParaRPr lang="en-US" sz="3200">
            <a:latin typeface="Times New Roman" pitchFamily="18" charset="0"/>
            <a:cs typeface="Times New Roman" pitchFamily="18" charset="0"/>
          </a:endParaRPr>
        </a:p>
      </dgm:t>
    </dgm:pt>
    <dgm:pt modelId="{B6E5594D-436C-4A1C-B2CD-3CEA25F92971}">
      <dgm:prSet phldrT="[Text]" custT="1"/>
      <dgm:spPr/>
      <dgm:t>
        <a:bodyPr/>
        <a:lstStyle/>
        <a:p>
          <a:r>
            <a:rPr lang="mn-MN" sz="3200" b="0">
              <a:latin typeface="Times New Roman" pitchFamily="18" charset="0"/>
              <a:cs typeface="Times New Roman" pitchFamily="18" charset="0"/>
            </a:rPr>
            <a:t>банк</a:t>
          </a:r>
          <a:endParaRPr lang="en-US" sz="3200" b="0">
            <a:latin typeface="Times New Roman" pitchFamily="18" charset="0"/>
            <a:cs typeface="Times New Roman" pitchFamily="18" charset="0"/>
          </a:endParaRPr>
        </a:p>
      </dgm:t>
    </dgm:pt>
    <dgm:pt modelId="{338D7FF4-6E1C-49AD-A8FB-080C965A50D9}" type="parTrans" cxnId="{F9898D41-04E6-4045-93C3-7EC09DDE9E26}">
      <dgm:prSet/>
      <dgm:spPr/>
      <dgm:t>
        <a:bodyPr/>
        <a:lstStyle/>
        <a:p>
          <a:endParaRPr lang="en-US" sz="3200">
            <a:latin typeface="Times New Roman" pitchFamily="18" charset="0"/>
            <a:cs typeface="Times New Roman" pitchFamily="18" charset="0"/>
          </a:endParaRPr>
        </a:p>
      </dgm:t>
    </dgm:pt>
    <dgm:pt modelId="{133C411B-A451-4C6B-8A70-630C21C2C358}" type="sibTrans" cxnId="{F9898D41-04E6-4045-93C3-7EC09DDE9E26}">
      <dgm:prSet/>
      <dgm:spPr/>
      <dgm:t>
        <a:bodyPr/>
        <a:lstStyle/>
        <a:p>
          <a:endParaRPr lang="en-US" sz="3200">
            <a:latin typeface="Times New Roman" pitchFamily="18" charset="0"/>
            <a:cs typeface="Times New Roman" pitchFamily="18" charset="0"/>
          </a:endParaRPr>
        </a:p>
      </dgm:t>
    </dgm:pt>
    <dgm:pt modelId="{F930A776-6D6A-48A2-97A7-717547DAF199}">
      <dgm:prSet phldrT="[Text]" custT="1"/>
      <dgm:spPr/>
      <dgm:t>
        <a:bodyPr/>
        <a:lstStyle/>
        <a:p>
          <a:r>
            <a:rPr lang="mn-MN" sz="3200" b="0">
              <a:latin typeface="Times New Roman" pitchFamily="18" charset="0"/>
              <a:cs typeface="Times New Roman" pitchFamily="18" charset="0"/>
            </a:rPr>
            <a:t>бусад компаниуд...</a:t>
          </a:r>
          <a:endParaRPr lang="en-US" sz="3200" b="0">
            <a:latin typeface="Times New Roman" pitchFamily="18" charset="0"/>
            <a:cs typeface="Times New Roman" pitchFamily="18" charset="0"/>
          </a:endParaRPr>
        </a:p>
      </dgm:t>
    </dgm:pt>
    <dgm:pt modelId="{ABB4D368-AC13-4575-954E-0A49639253A1}" type="parTrans" cxnId="{DB4E45BB-1459-4D63-AECD-59BAEE491937}">
      <dgm:prSet/>
      <dgm:spPr/>
      <dgm:t>
        <a:bodyPr/>
        <a:lstStyle/>
        <a:p>
          <a:endParaRPr lang="en-US" sz="3200">
            <a:latin typeface="Times New Roman" pitchFamily="18" charset="0"/>
            <a:cs typeface="Times New Roman" pitchFamily="18" charset="0"/>
          </a:endParaRPr>
        </a:p>
      </dgm:t>
    </dgm:pt>
    <dgm:pt modelId="{6FAA666B-4B47-434A-AF59-AB79B7F6AC5B}" type="sibTrans" cxnId="{DB4E45BB-1459-4D63-AECD-59BAEE491937}">
      <dgm:prSet/>
      <dgm:spPr/>
      <dgm:t>
        <a:bodyPr/>
        <a:lstStyle/>
        <a:p>
          <a:endParaRPr lang="en-US" sz="3200">
            <a:latin typeface="Times New Roman" pitchFamily="18" charset="0"/>
            <a:cs typeface="Times New Roman" pitchFamily="18" charset="0"/>
          </a:endParaRPr>
        </a:p>
      </dgm:t>
    </dgm:pt>
    <dgm:pt modelId="{53AD4332-DEF7-493D-BEA6-5E30D13535F1}">
      <dgm:prSet phldrT="[Text]" custT="1"/>
      <dgm:spPr/>
      <dgm:t>
        <a:bodyPr/>
        <a:lstStyle/>
        <a:p>
          <a:r>
            <a:rPr lang="mn-MN" sz="3200">
              <a:latin typeface="Times New Roman" pitchFamily="18" charset="0"/>
              <a:cs typeface="Times New Roman" pitchFamily="18" charset="0"/>
            </a:rPr>
            <a:t>Олон банкны холдинг</a:t>
          </a:r>
          <a:endParaRPr lang="en-US" sz="3200">
            <a:latin typeface="Times New Roman" pitchFamily="18" charset="0"/>
            <a:cs typeface="Times New Roman" pitchFamily="18" charset="0"/>
          </a:endParaRPr>
        </a:p>
      </dgm:t>
    </dgm:pt>
    <dgm:pt modelId="{343C2C8E-3E80-4597-BE1E-C645F918DF94}" type="parTrans" cxnId="{C725F506-3658-4BF3-B453-1F5931394157}">
      <dgm:prSet/>
      <dgm:spPr/>
      <dgm:t>
        <a:bodyPr/>
        <a:lstStyle/>
        <a:p>
          <a:endParaRPr lang="en-US" sz="3200">
            <a:latin typeface="Times New Roman" pitchFamily="18" charset="0"/>
            <a:cs typeface="Times New Roman" pitchFamily="18" charset="0"/>
          </a:endParaRPr>
        </a:p>
      </dgm:t>
    </dgm:pt>
    <dgm:pt modelId="{1748FA06-0D33-4DF8-B0F0-C46D068775E7}" type="sibTrans" cxnId="{C725F506-3658-4BF3-B453-1F5931394157}">
      <dgm:prSet/>
      <dgm:spPr/>
      <dgm:t>
        <a:bodyPr/>
        <a:lstStyle/>
        <a:p>
          <a:endParaRPr lang="en-US" sz="3200">
            <a:latin typeface="Times New Roman" pitchFamily="18" charset="0"/>
            <a:cs typeface="Times New Roman" pitchFamily="18" charset="0"/>
          </a:endParaRPr>
        </a:p>
      </dgm:t>
    </dgm:pt>
    <dgm:pt modelId="{BD1DD4B0-E5F6-4046-A864-728FF79FF123}">
      <dgm:prSet phldrT="[Text]" custT="1"/>
      <dgm:spPr/>
      <dgm:t>
        <a:bodyPr/>
        <a:lstStyle/>
        <a:p>
          <a:r>
            <a:rPr lang="mn-MN" sz="3200" b="0">
              <a:latin typeface="Times New Roman" pitchFamily="18" charset="0"/>
              <a:cs typeface="Times New Roman" pitchFamily="18" charset="0"/>
            </a:rPr>
            <a:t>банк</a:t>
          </a:r>
          <a:endParaRPr lang="en-US" sz="3200" b="0">
            <a:latin typeface="Times New Roman" pitchFamily="18" charset="0"/>
            <a:cs typeface="Times New Roman" pitchFamily="18" charset="0"/>
          </a:endParaRPr>
        </a:p>
      </dgm:t>
    </dgm:pt>
    <dgm:pt modelId="{8B80987C-75B8-4CEC-B15D-3ECDC30DFD48}" type="parTrans" cxnId="{388D3F2D-6CB6-4517-91F2-2879348998EF}">
      <dgm:prSet/>
      <dgm:spPr/>
      <dgm:t>
        <a:bodyPr/>
        <a:lstStyle/>
        <a:p>
          <a:endParaRPr lang="en-US" sz="3200">
            <a:latin typeface="Times New Roman" pitchFamily="18" charset="0"/>
            <a:cs typeface="Times New Roman" pitchFamily="18" charset="0"/>
          </a:endParaRPr>
        </a:p>
      </dgm:t>
    </dgm:pt>
    <dgm:pt modelId="{6A5237C8-67E1-458A-AB78-53B6DECE4B96}" type="sibTrans" cxnId="{388D3F2D-6CB6-4517-91F2-2879348998EF}">
      <dgm:prSet/>
      <dgm:spPr/>
      <dgm:t>
        <a:bodyPr/>
        <a:lstStyle/>
        <a:p>
          <a:endParaRPr lang="en-US" sz="3200">
            <a:latin typeface="Times New Roman" pitchFamily="18" charset="0"/>
            <a:cs typeface="Times New Roman" pitchFamily="18" charset="0"/>
          </a:endParaRPr>
        </a:p>
      </dgm:t>
    </dgm:pt>
    <dgm:pt modelId="{63FE835B-77CA-4660-8F4F-7BA3AE3AFCC8}">
      <dgm:prSet phldrT="[Text]" custT="1"/>
      <dgm:spPr/>
      <dgm:t>
        <a:bodyPr/>
        <a:lstStyle/>
        <a:p>
          <a:r>
            <a:rPr lang="mn-MN" sz="3200" b="0">
              <a:latin typeface="Times New Roman" pitchFamily="18" charset="0"/>
              <a:cs typeface="Times New Roman" pitchFamily="18" charset="0"/>
            </a:rPr>
            <a:t>банк</a:t>
          </a:r>
          <a:endParaRPr lang="en-US" sz="3200" b="0">
            <a:latin typeface="Times New Roman" pitchFamily="18" charset="0"/>
            <a:cs typeface="Times New Roman" pitchFamily="18" charset="0"/>
          </a:endParaRPr>
        </a:p>
      </dgm:t>
    </dgm:pt>
    <dgm:pt modelId="{DC0EA0B9-70B2-40E2-9A6A-63D02ACD1115}" type="parTrans" cxnId="{DDDD0791-B837-4941-BCAF-46251E55FD35}">
      <dgm:prSet/>
      <dgm:spPr/>
      <dgm:t>
        <a:bodyPr/>
        <a:lstStyle/>
        <a:p>
          <a:endParaRPr lang="en-US" sz="3200">
            <a:latin typeface="Times New Roman" pitchFamily="18" charset="0"/>
            <a:cs typeface="Times New Roman" pitchFamily="18" charset="0"/>
          </a:endParaRPr>
        </a:p>
      </dgm:t>
    </dgm:pt>
    <dgm:pt modelId="{7B28CF7A-D666-45A1-881B-39F1EB7923F1}" type="sibTrans" cxnId="{DDDD0791-B837-4941-BCAF-46251E55FD35}">
      <dgm:prSet/>
      <dgm:spPr/>
      <dgm:t>
        <a:bodyPr/>
        <a:lstStyle/>
        <a:p>
          <a:endParaRPr lang="en-US" sz="3200">
            <a:latin typeface="Times New Roman" pitchFamily="18" charset="0"/>
            <a:cs typeface="Times New Roman" pitchFamily="18" charset="0"/>
          </a:endParaRPr>
        </a:p>
      </dgm:t>
    </dgm:pt>
    <dgm:pt modelId="{3521D453-34F9-42D2-AAEB-A8A08312B839}">
      <dgm:prSet phldrT="[Text]" custT="1"/>
      <dgm:spPr/>
      <dgm:t>
        <a:bodyPr/>
        <a:lstStyle/>
        <a:p>
          <a:r>
            <a:rPr lang="mn-MN" sz="3200" b="0">
              <a:latin typeface="Times New Roman" pitchFamily="18" charset="0"/>
              <a:cs typeface="Times New Roman" pitchFamily="18" charset="0"/>
            </a:rPr>
            <a:t>бусад...</a:t>
          </a:r>
          <a:endParaRPr lang="en-US" sz="3200" b="0">
            <a:latin typeface="Times New Roman" pitchFamily="18" charset="0"/>
            <a:cs typeface="Times New Roman" pitchFamily="18" charset="0"/>
          </a:endParaRPr>
        </a:p>
      </dgm:t>
    </dgm:pt>
    <dgm:pt modelId="{F52101A7-2904-4592-8C94-078D29F5F16F}" type="parTrans" cxnId="{B7D62782-EC45-454A-975B-466514C4A343}">
      <dgm:prSet/>
      <dgm:spPr/>
      <dgm:t>
        <a:bodyPr/>
        <a:lstStyle/>
        <a:p>
          <a:endParaRPr lang="en-US" sz="3200"/>
        </a:p>
      </dgm:t>
    </dgm:pt>
    <dgm:pt modelId="{7E05A470-861E-4E44-AE52-F943554011E2}" type="sibTrans" cxnId="{B7D62782-EC45-454A-975B-466514C4A343}">
      <dgm:prSet/>
      <dgm:spPr/>
      <dgm:t>
        <a:bodyPr/>
        <a:lstStyle/>
        <a:p>
          <a:endParaRPr lang="en-US" sz="3200"/>
        </a:p>
      </dgm:t>
    </dgm:pt>
    <dgm:pt modelId="{E83FBDAE-A565-4879-AD1C-0F2B872EA9D8}" type="pres">
      <dgm:prSet presAssocID="{AC45423A-E222-4132-829B-78C4F5D1AE67}" presName="Name0" presStyleCnt="0">
        <dgm:presLayoutVars>
          <dgm:dir/>
          <dgm:animLvl val="lvl"/>
          <dgm:resizeHandles/>
        </dgm:presLayoutVars>
      </dgm:prSet>
      <dgm:spPr/>
      <dgm:t>
        <a:bodyPr/>
        <a:lstStyle/>
        <a:p>
          <a:endParaRPr lang="en-US"/>
        </a:p>
      </dgm:t>
    </dgm:pt>
    <dgm:pt modelId="{2F87FE2B-463C-4D6D-ACBF-535E56C0BCA7}" type="pres">
      <dgm:prSet presAssocID="{1CBFD09F-6EF3-4C38-A73B-B8E80DE1F44D}" presName="linNode" presStyleCnt="0"/>
      <dgm:spPr/>
    </dgm:pt>
    <dgm:pt modelId="{599987ED-251F-46F2-9D85-1CFF269F3CAD}" type="pres">
      <dgm:prSet presAssocID="{1CBFD09F-6EF3-4C38-A73B-B8E80DE1F44D}" presName="parentShp" presStyleLbl="node1" presStyleIdx="0" presStyleCnt="2">
        <dgm:presLayoutVars>
          <dgm:bulletEnabled val="1"/>
        </dgm:presLayoutVars>
      </dgm:prSet>
      <dgm:spPr/>
      <dgm:t>
        <a:bodyPr/>
        <a:lstStyle/>
        <a:p>
          <a:endParaRPr lang="en-US"/>
        </a:p>
      </dgm:t>
    </dgm:pt>
    <dgm:pt modelId="{78AD4E7A-11BB-4F7A-B2F6-20C915E70AC2}" type="pres">
      <dgm:prSet presAssocID="{1CBFD09F-6EF3-4C38-A73B-B8E80DE1F44D}" presName="childShp" presStyleLbl="bgAccFollowNode1" presStyleIdx="0" presStyleCnt="2">
        <dgm:presLayoutVars>
          <dgm:bulletEnabled val="1"/>
        </dgm:presLayoutVars>
      </dgm:prSet>
      <dgm:spPr/>
      <dgm:t>
        <a:bodyPr/>
        <a:lstStyle/>
        <a:p>
          <a:endParaRPr lang="en-US"/>
        </a:p>
      </dgm:t>
    </dgm:pt>
    <dgm:pt modelId="{38B95DBC-5E89-4FD4-AB7D-6E586EE7BB05}" type="pres">
      <dgm:prSet presAssocID="{2A1B2DE0-99ED-49D9-8D50-C00A95E61744}" presName="spacing" presStyleCnt="0"/>
      <dgm:spPr/>
    </dgm:pt>
    <dgm:pt modelId="{C58498C6-1FDA-4961-B172-906660FFBE60}" type="pres">
      <dgm:prSet presAssocID="{53AD4332-DEF7-493D-BEA6-5E30D13535F1}" presName="linNode" presStyleCnt="0"/>
      <dgm:spPr/>
    </dgm:pt>
    <dgm:pt modelId="{448DD603-2B34-41B9-B584-8D1C2CCDF794}" type="pres">
      <dgm:prSet presAssocID="{53AD4332-DEF7-493D-BEA6-5E30D13535F1}" presName="parentShp" presStyleLbl="node1" presStyleIdx="1" presStyleCnt="2">
        <dgm:presLayoutVars>
          <dgm:bulletEnabled val="1"/>
        </dgm:presLayoutVars>
      </dgm:prSet>
      <dgm:spPr/>
      <dgm:t>
        <a:bodyPr/>
        <a:lstStyle/>
        <a:p>
          <a:endParaRPr lang="en-US"/>
        </a:p>
      </dgm:t>
    </dgm:pt>
    <dgm:pt modelId="{A4D249DF-A492-446E-A637-CEF700B05761}" type="pres">
      <dgm:prSet presAssocID="{53AD4332-DEF7-493D-BEA6-5E30D13535F1}" presName="childShp" presStyleLbl="bgAccFollowNode1" presStyleIdx="1" presStyleCnt="2" custLinFactNeighborX="0" custLinFactNeighborY="30">
        <dgm:presLayoutVars>
          <dgm:bulletEnabled val="1"/>
        </dgm:presLayoutVars>
      </dgm:prSet>
      <dgm:spPr/>
      <dgm:t>
        <a:bodyPr/>
        <a:lstStyle/>
        <a:p>
          <a:endParaRPr lang="en-US"/>
        </a:p>
      </dgm:t>
    </dgm:pt>
  </dgm:ptLst>
  <dgm:cxnLst>
    <dgm:cxn modelId="{B7D62782-EC45-454A-975B-466514C4A343}" srcId="{53AD4332-DEF7-493D-BEA6-5E30D13535F1}" destId="{3521D453-34F9-42D2-AAEB-A8A08312B839}" srcOrd="2" destOrd="0" parTransId="{F52101A7-2904-4592-8C94-078D29F5F16F}" sibTransId="{7E05A470-861E-4E44-AE52-F943554011E2}"/>
    <dgm:cxn modelId="{15CC53D2-FA8B-413F-9D64-7A6CA6FBB9E2}" type="presOf" srcId="{B6E5594D-436C-4A1C-B2CD-3CEA25F92971}" destId="{78AD4E7A-11BB-4F7A-B2F6-20C915E70AC2}" srcOrd="0" destOrd="0" presId="urn:microsoft.com/office/officeart/2005/8/layout/vList6"/>
    <dgm:cxn modelId="{C725F506-3658-4BF3-B453-1F5931394157}" srcId="{AC45423A-E222-4132-829B-78C4F5D1AE67}" destId="{53AD4332-DEF7-493D-BEA6-5E30D13535F1}" srcOrd="1" destOrd="0" parTransId="{343C2C8E-3E80-4597-BE1E-C645F918DF94}" sibTransId="{1748FA06-0D33-4DF8-B0F0-C46D068775E7}"/>
    <dgm:cxn modelId="{1D8A17A4-EB4E-4D09-8990-693E4DFBB156}" type="presOf" srcId="{63FE835B-77CA-4660-8F4F-7BA3AE3AFCC8}" destId="{A4D249DF-A492-446E-A637-CEF700B05761}" srcOrd="0" destOrd="1" presId="urn:microsoft.com/office/officeart/2005/8/layout/vList6"/>
    <dgm:cxn modelId="{5D8E823C-103B-4846-BD5F-C44BA9B06789}" type="presOf" srcId="{AC45423A-E222-4132-829B-78C4F5D1AE67}" destId="{E83FBDAE-A565-4879-AD1C-0F2B872EA9D8}" srcOrd="0" destOrd="0" presId="urn:microsoft.com/office/officeart/2005/8/layout/vList6"/>
    <dgm:cxn modelId="{F9898D41-04E6-4045-93C3-7EC09DDE9E26}" srcId="{1CBFD09F-6EF3-4C38-A73B-B8E80DE1F44D}" destId="{B6E5594D-436C-4A1C-B2CD-3CEA25F92971}" srcOrd="0" destOrd="0" parTransId="{338D7FF4-6E1C-49AD-A8FB-080C965A50D9}" sibTransId="{133C411B-A451-4C6B-8A70-630C21C2C358}"/>
    <dgm:cxn modelId="{DDDD0791-B837-4941-BCAF-46251E55FD35}" srcId="{53AD4332-DEF7-493D-BEA6-5E30D13535F1}" destId="{63FE835B-77CA-4660-8F4F-7BA3AE3AFCC8}" srcOrd="1" destOrd="0" parTransId="{DC0EA0B9-70B2-40E2-9A6A-63D02ACD1115}" sibTransId="{7B28CF7A-D666-45A1-881B-39F1EB7923F1}"/>
    <dgm:cxn modelId="{C955FD77-3779-4C91-BB14-CE22D6958DB2}" type="presOf" srcId="{53AD4332-DEF7-493D-BEA6-5E30D13535F1}" destId="{448DD603-2B34-41B9-B584-8D1C2CCDF794}" srcOrd="0" destOrd="0" presId="urn:microsoft.com/office/officeart/2005/8/layout/vList6"/>
    <dgm:cxn modelId="{41DCDCE9-0EE4-4DA1-97CD-354827AE7EBB}" type="presOf" srcId="{3521D453-34F9-42D2-AAEB-A8A08312B839}" destId="{A4D249DF-A492-446E-A637-CEF700B05761}" srcOrd="0" destOrd="2" presId="urn:microsoft.com/office/officeart/2005/8/layout/vList6"/>
    <dgm:cxn modelId="{364916A7-8646-44D7-9BF3-1444D7767FE4}" type="presOf" srcId="{F930A776-6D6A-48A2-97A7-717547DAF199}" destId="{78AD4E7A-11BB-4F7A-B2F6-20C915E70AC2}" srcOrd="0" destOrd="1" presId="urn:microsoft.com/office/officeart/2005/8/layout/vList6"/>
    <dgm:cxn modelId="{DBF972EC-2AC7-4726-905D-EA7D4B760F67}" type="presOf" srcId="{BD1DD4B0-E5F6-4046-A864-728FF79FF123}" destId="{A4D249DF-A492-446E-A637-CEF700B05761}" srcOrd="0" destOrd="0" presId="urn:microsoft.com/office/officeart/2005/8/layout/vList6"/>
    <dgm:cxn modelId="{DB4E45BB-1459-4D63-AECD-59BAEE491937}" srcId="{1CBFD09F-6EF3-4C38-A73B-B8E80DE1F44D}" destId="{F930A776-6D6A-48A2-97A7-717547DAF199}" srcOrd="1" destOrd="0" parTransId="{ABB4D368-AC13-4575-954E-0A49639253A1}" sibTransId="{6FAA666B-4B47-434A-AF59-AB79B7F6AC5B}"/>
    <dgm:cxn modelId="{29230206-4249-4A4C-9224-81A53D52FF3E}" srcId="{AC45423A-E222-4132-829B-78C4F5D1AE67}" destId="{1CBFD09F-6EF3-4C38-A73B-B8E80DE1F44D}" srcOrd="0" destOrd="0" parTransId="{E70E66C7-EFD1-4816-AF14-D53522C65668}" sibTransId="{2A1B2DE0-99ED-49D9-8D50-C00A95E61744}"/>
    <dgm:cxn modelId="{388D3F2D-6CB6-4517-91F2-2879348998EF}" srcId="{53AD4332-DEF7-493D-BEA6-5E30D13535F1}" destId="{BD1DD4B0-E5F6-4046-A864-728FF79FF123}" srcOrd="0" destOrd="0" parTransId="{8B80987C-75B8-4CEC-B15D-3ECDC30DFD48}" sibTransId="{6A5237C8-67E1-458A-AB78-53B6DECE4B96}"/>
    <dgm:cxn modelId="{14CB085C-AE91-4F63-AE1E-A75E413DB391}" type="presOf" srcId="{1CBFD09F-6EF3-4C38-A73B-B8E80DE1F44D}" destId="{599987ED-251F-46F2-9D85-1CFF269F3CAD}" srcOrd="0" destOrd="0" presId="urn:microsoft.com/office/officeart/2005/8/layout/vList6"/>
    <dgm:cxn modelId="{0330C637-BE68-45FA-A8E8-7BA67363347C}" type="presParOf" srcId="{E83FBDAE-A565-4879-AD1C-0F2B872EA9D8}" destId="{2F87FE2B-463C-4D6D-ACBF-535E56C0BCA7}" srcOrd="0" destOrd="0" presId="urn:microsoft.com/office/officeart/2005/8/layout/vList6"/>
    <dgm:cxn modelId="{6D2A8EE8-FBD3-47B7-9D1E-C25D01EAA633}" type="presParOf" srcId="{2F87FE2B-463C-4D6D-ACBF-535E56C0BCA7}" destId="{599987ED-251F-46F2-9D85-1CFF269F3CAD}" srcOrd="0" destOrd="0" presId="urn:microsoft.com/office/officeart/2005/8/layout/vList6"/>
    <dgm:cxn modelId="{8CAE9BBB-B363-4364-89D7-8E4743AA3560}" type="presParOf" srcId="{2F87FE2B-463C-4D6D-ACBF-535E56C0BCA7}" destId="{78AD4E7A-11BB-4F7A-B2F6-20C915E70AC2}" srcOrd="1" destOrd="0" presId="urn:microsoft.com/office/officeart/2005/8/layout/vList6"/>
    <dgm:cxn modelId="{DD6D1C61-9F3B-426A-BF97-ED73B59528A5}" type="presParOf" srcId="{E83FBDAE-A565-4879-AD1C-0F2B872EA9D8}" destId="{38B95DBC-5E89-4FD4-AB7D-6E586EE7BB05}" srcOrd="1" destOrd="0" presId="urn:microsoft.com/office/officeart/2005/8/layout/vList6"/>
    <dgm:cxn modelId="{FB677D08-A602-4EA4-95D3-9D9EB7821AFE}" type="presParOf" srcId="{E83FBDAE-A565-4879-AD1C-0F2B872EA9D8}" destId="{C58498C6-1FDA-4961-B172-906660FFBE60}" srcOrd="2" destOrd="0" presId="urn:microsoft.com/office/officeart/2005/8/layout/vList6"/>
    <dgm:cxn modelId="{C151964F-FAB8-4A56-B01F-3CD38F53B4CA}" type="presParOf" srcId="{C58498C6-1FDA-4961-B172-906660FFBE60}" destId="{448DD603-2B34-41B9-B584-8D1C2CCDF794}" srcOrd="0" destOrd="0" presId="urn:microsoft.com/office/officeart/2005/8/layout/vList6"/>
    <dgm:cxn modelId="{A8F7E6D5-7F07-4B79-ADD2-8749DE6DD15C}" type="presParOf" srcId="{C58498C6-1FDA-4961-B172-906660FFBE60}" destId="{A4D249DF-A492-446E-A637-CEF700B05761}"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14A370C-D206-459F-910D-3AB16248CBDE}"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735FF28D-4E62-4415-A003-2924C8BF563F}">
      <dgm:prSet phldrT="[Text]" custT="1"/>
      <dgm:spPr/>
      <dgm:t>
        <a:bodyPr/>
        <a:lstStyle/>
        <a:p>
          <a:r>
            <a:rPr lang="mn-MN" sz="1800">
              <a:latin typeface="Times New Roman" pitchFamily="18" charset="0"/>
              <a:cs typeface="Times New Roman" pitchFamily="18" charset="0"/>
            </a:rPr>
            <a:t>Жаст групп</a:t>
          </a:r>
        </a:p>
        <a:p>
          <a:r>
            <a:rPr lang="mn-MN" sz="1800">
              <a:latin typeface="Times New Roman" pitchFamily="18" charset="0"/>
              <a:cs typeface="Times New Roman" pitchFamily="18" charset="0"/>
            </a:rPr>
            <a:t>Бишрэлт Холдинг</a:t>
          </a:r>
        </a:p>
        <a:p>
          <a:r>
            <a:rPr lang="mn-MN" sz="1800">
              <a:latin typeface="Times New Roman" pitchFamily="18" charset="0"/>
              <a:cs typeface="Times New Roman" pitchFamily="18" charset="0"/>
            </a:rPr>
            <a:t>Эрэл групп</a:t>
          </a:r>
          <a:endParaRPr lang="en-US" sz="1800">
            <a:latin typeface="Times New Roman" pitchFamily="18" charset="0"/>
            <a:cs typeface="Times New Roman" pitchFamily="18" charset="0"/>
          </a:endParaRPr>
        </a:p>
      </dgm:t>
    </dgm:pt>
    <dgm:pt modelId="{4E04FCA8-C639-4CD8-8D34-E1D34C12623B}" type="parTrans" cxnId="{8562C718-DDDA-440C-BCB7-499D727A3449}">
      <dgm:prSet/>
      <dgm:spPr/>
      <dgm:t>
        <a:bodyPr/>
        <a:lstStyle/>
        <a:p>
          <a:endParaRPr lang="en-US">
            <a:latin typeface="Times New Roman" pitchFamily="18" charset="0"/>
            <a:cs typeface="Times New Roman" pitchFamily="18" charset="0"/>
          </a:endParaRPr>
        </a:p>
      </dgm:t>
    </dgm:pt>
    <dgm:pt modelId="{8D26DF78-5721-4612-B600-349FBF1F4FC6}" type="sibTrans" cxnId="{8562C718-DDDA-440C-BCB7-499D727A3449}">
      <dgm:prSet/>
      <dgm:spPr/>
      <dgm:t>
        <a:bodyPr/>
        <a:lstStyle/>
        <a:p>
          <a:endParaRPr lang="en-US">
            <a:latin typeface="Times New Roman" pitchFamily="18" charset="0"/>
            <a:cs typeface="Times New Roman" pitchFamily="18" charset="0"/>
          </a:endParaRPr>
        </a:p>
      </dgm:t>
    </dgm:pt>
    <dgm:pt modelId="{0D13E50A-0277-47AA-9EFD-DF55BA433089}">
      <dgm:prSet phldrT="[Text]" custT="1"/>
      <dgm:spPr/>
      <dgm:t>
        <a:bodyPr/>
        <a:lstStyle/>
        <a:p>
          <a:r>
            <a:rPr lang="mn-MN" sz="1600">
              <a:latin typeface="Times New Roman" pitchFamily="18" charset="0"/>
              <a:cs typeface="Times New Roman" pitchFamily="18" charset="0"/>
            </a:rPr>
            <a:t>Хадгаламж банк</a:t>
          </a:r>
        </a:p>
        <a:p>
          <a:r>
            <a:rPr lang="mn-MN" sz="1600">
              <a:latin typeface="Times New Roman" pitchFamily="18" charset="0"/>
              <a:cs typeface="Times New Roman" pitchFamily="18" charset="0"/>
            </a:rPr>
            <a:t>Капитал банк</a:t>
          </a:r>
        </a:p>
        <a:p>
          <a:r>
            <a:rPr lang="mn-MN" sz="1600">
              <a:latin typeface="Times New Roman" pitchFamily="18" charset="0"/>
              <a:cs typeface="Times New Roman" pitchFamily="18" charset="0"/>
            </a:rPr>
            <a:t>Эрэл банк</a:t>
          </a:r>
          <a:endParaRPr lang="en-US" sz="1600">
            <a:latin typeface="Times New Roman" pitchFamily="18" charset="0"/>
            <a:cs typeface="Times New Roman" pitchFamily="18" charset="0"/>
          </a:endParaRPr>
        </a:p>
      </dgm:t>
    </dgm:pt>
    <dgm:pt modelId="{2924B448-F14D-4E5F-B16B-16692BD4D5E1}" type="parTrans" cxnId="{682A642B-6D12-4164-932B-127CA2E7BC18}">
      <dgm:prSet/>
      <dgm:spPr/>
      <dgm:t>
        <a:bodyPr/>
        <a:lstStyle/>
        <a:p>
          <a:endParaRPr lang="en-US">
            <a:latin typeface="Times New Roman" pitchFamily="18" charset="0"/>
            <a:cs typeface="Times New Roman" pitchFamily="18" charset="0"/>
          </a:endParaRPr>
        </a:p>
      </dgm:t>
    </dgm:pt>
    <dgm:pt modelId="{24A10D8B-3630-44E9-9077-4E67E7BC351A}" type="sibTrans" cxnId="{682A642B-6D12-4164-932B-127CA2E7BC18}">
      <dgm:prSet/>
      <dgm:spPr/>
      <dgm:t>
        <a:bodyPr/>
        <a:lstStyle/>
        <a:p>
          <a:endParaRPr lang="en-US">
            <a:latin typeface="Times New Roman" pitchFamily="18" charset="0"/>
            <a:cs typeface="Times New Roman" pitchFamily="18" charset="0"/>
          </a:endParaRPr>
        </a:p>
      </dgm:t>
    </dgm:pt>
    <dgm:pt modelId="{1B7A49D6-7CC0-4CBD-B859-F1D7D92D2754}">
      <dgm:prSet phldrT="[Text]" custT="1"/>
      <dgm:spPr/>
      <dgm:t>
        <a:bodyPr/>
        <a:lstStyle/>
        <a:p>
          <a:r>
            <a:rPr lang="mn-MN" sz="1600" dirty="0">
              <a:latin typeface="Times New Roman" pitchFamily="18" charset="0"/>
              <a:cs typeface="Times New Roman" pitchFamily="18" charset="0"/>
            </a:rPr>
            <a:t>Бусад салбар</a:t>
          </a:r>
          <a:endParaRPr lang="en-US" sz="1600" dirty="0">
            <a:latin typeface="Times New Roman" pitchFamily="18" charset="0"/>
            <a:cs typeface="Times New Roman" pitchFamily="18" charset="0"/>
          </a:endParaRPr>
        </a:p>
      </dgm:t>
    </dgm:pt>
    <dgm:pt modelId="{072F3CF7-54C9-4C35-994F-4A407A4753A6}" type="parTrans" cxnId="{AD395602-44EF-4ADE-92C4-8312DDAB2297}">
      <dgm:prSet/>
      <dgm:spPr/>
      <dgm:t>
        <a:bodyPr/>
        <a:lstStyle/>
        <a:p>
          <a:endParaRPr lang="en-US">
            <a:latin typeface="Times New Roman" pitchFamily="18" charset="0"/>
            <a:cs typeface="Times New Roman" pitchFamily="18" charset="0"/>
          </a:endParaRPr>
        </a:p>
      </dgm:t>
    </dgm:pt>
    <dgm:pt modelId="{B70F015A-C1B9-409B-915F-9E3A1BD04B44}" type="sibTrans" cxnId="{AD395602-44EF-4ADE-92C4-8312DDAB2297}">
      <dgm:prSet/>
      <dgm:spPr/>
      <dgm:t>
        <a:bodyPr/>
        <a:lstStyle/>
        <a:p>
          <a:endParaRPr lang="en-US">
            <a:latin typeface="Times New Roman" pitchFamily="18" charset="0"/>
            <a:cs typeface="Times New Roman" pitchFamily="18" charset="0"/>
          </a:endParaRPr>
        </a:p>
      </dgm:t>
    </dgm:pt>
    <dgm:pt modelId="{54800061-522E-434D-B5EF-CBF2308CFC2F}" type="pres">
      <dgm:prSet presAssocID="{C14A370C-D206-459F-910D-3AB16248CBDE}" presName="diagram" presStyleCnt="0">
        <dgm:presLayoutVars>
          <dgm:chPref val="1"/>
          <dgm:dir/>
          <dgm:animOne val="branch"/>
          <dgm:animLvl val="lvl"/>
          <dgm:resizeHandles val="exact"/>
        </dgm:presLayoutVars>
      </dgm:prSet>
      <dgm:spPr/>
      <dgm:t>
        <a:bodyPr/>
        <a:lstStyle/>
        <a:p>
          <a:endParaRPr lang="en-US"/>
        </a:p>
      </dgm:t>
    </dgm:pt>
    <dgm:pt modelId="{559405A9-60C1-4B98-AD68-0FDBB40FF8B3}" type="pres">
      <dgm:prSet presAssocID="{735FF28D-4E62-4415-A003-2924C8BF563F}" presName="root1" presStyleCnt="0"/>
      <dgm:spPr/>
    </dgm:pt>
    <dgm:pt modelId="{3FFAB1CD-DD7F-48DB-9D1A-288D50D354B6}" type="pres">
      <dgm:prSet presAssocID="{735FF28D-4E62-4415-A003-2924C8BF563F}" presName="LevelOneTextNode" presStyleLbl="node0" presStyleIdx="0" presStyleCnt="1">
        <dgm:presLayoutVars>
          <dgm:chPref val="3"/>
        </dgm:presLayoutVars>
      </dgm:prSet>
      <dgm:spPr/>
      <dgm:t>
        <a:bodyPr/>
        <a:lstStyle/>
        <a:p>
          <a:endParaRPr lang="en-US"/>
        </a:p>
      </dgm:t>
    </dgm:pt>
    <dgm:pt modelId="{1AC5006D-4E2B-4468-B8C6-98196AECFED5}" type="pres">
      <dgm:prSet presAssocID="{735FF28D-4E62-4415-A003-2924C8BF563F}" presName="level2hierChild" presStyleCnt="0"/>
      <dgm:spPr/>
    </dgm:pt>
    <dgm:pt modelId="{E03C4370-0F8F-45D9-B6C3-9712CA957906}" type="pres">
      <dgm:prSet presAssocID="{2924B448-F14D-4E5F-B16B-16692BD4D5E1}" presName="conn2-1" presStyleLbl="parChTrans1D2" presStyleIdx="0" presStyleCnt="2"/>
      <dgm:spPr/>
      <dgm:t>
        <a:bodyPr/>
        <a:lstStyle/>
        <a:p>
          <a:endParaRPr lang="en-US"/>
        </a:p>
      </dgm:t>
    </dgm:pt>
    <dgm:pt modelId="{AA0B4809-41A6-4490-8EDA-490959B693CD}" type="pres">
      <dgm:prSet presAssocID="{2924B448-F14D-4E5F-B16B-16692BD4D5E1}" presName="connTx" presStyleLbl="parChTrans1D2" presStyleIdx="0" presStyleCnt="2"/>
      <dgm:spPr/>
      <dgm:t>
        <a:bodyPr/>
        <a:lstStyle/>
        <a:p>
          <a:endParaRPr lang="en-US"/>
        </a:p>
      </dgm:t>
    </dgm:pt>
    <dgm:pt modelId="{AE6C1295-8DF3-4B18-B306-707CE4447464}" type="pres">
      <dgm:prSet presAssocID="{0D13E50A-0277-47AA-9EFD-DF55BA433089}" presName="root2" presStyleCnt="0"/>
      <dgm:spPr/>
    </dgm:pt>
    <dgm:pt modelId="{26F40F59-BE32-40CA-BD7B-B54269D46013}" type="pres">
      <dgm:prSet presAssocID="{0D13E50A-0277-47AA-9EFD-DF55BA433089}" presName="LevelTwoTextNode" presStyleLbl="node2" presStyleIdx="0" presStyleCnt="2">
        <dgm:presLayoutVars>
          <dgm:chPref val="3"/>
        </dgm:presLayoutVars>
      </dgm:prSet>
      <dgm:spPr/>
      <dgm:t>
        <a:bodyPr/>
        <a:lstStyle/>
        <a:p>
          <a:endParaRPr lang="en-US"/>
        </a:p>
      </dgm:t>
    </dgm:pt>
    <dgm:pt modelId="{71325EDD-A703-4F74-928C-1C64E3282A3D}" type="pres">
      <dgm:prSet presAssocID="{0D13E50A-0277-47AA-9EFD-DF55BA433089}" presName="level3hierChild" presStyleCnt="0"/>
      <dgm:spPr/>
    </dgm:pt>
    <dgm:pt modelId="{824A40CA-E990-4779-AB9E-B84F95B403BC}" type="pres">
      <dgm:prSet presAssocID="{072F3CF7-54C9-4C35-994F-4A407A4753A6}" presName="conn2-1" presStyleLbl="parChTrans1D2" presStyleIdx="1" presStyleCnt="2"/>
      <dgm:spPr/>
      <dgm:t>
        <a:bodyPr/>
        <a:lstStyle/>
        <a:p>
          <a:endParaRPr lang="en-US"/>
        </a:p>
      </dgm:t>
    </dgm:pt>
    <dgm:pt modelId="{5BEBA1E3-CDEE-4527-A262-ACC9A978973D}" type="pres">
      <dgm:prSet presAssocID="{072F3CF7-54C9-4C35-994F-4A407A4753A6}" presName="connTx" presStyleLbl="parChTrans1D2" presStyleIdx="1" presStyleCnt="2"/>
      <dgm:spPr/>
      <dgm:t>
        <a:bodyPr/>
        <a:lstStyle/>
        <a:p>
          <a:endParaRPr lang="en-US"/>
        </a:p>
      </dgm:t>
    </dgm:pt>
    <dgm:pt modelId="{BD4AB979-4A33-41C8-AA54-B686154B30D7}" type="pres">
      <dgm:prSet presAssocID="{1B7A49D6-7CC0-4CBD-B859-F1D7D92D2754}" presName="root2" presStyleCnt="0"/>
      <dgm:spPr/>
    </dgm:pt>
    <dgm:pt modelId="{8F72ED74-541D-4419-B70D-D988C2962E77}" type="pres">
      <dgm:prSet presAssocID="{1B7A49D6-7CC0-4CBD-B859-F1D7D92D2754}" presName="LevelTwoTextNode" presStyleLbl="node2" presStyleIdx="1" presStyleCnt="2" custLinFactNeighborX="-1943" custLinFactNeighborY="9070">
        <dgm:presLayoutVars>
          <dgm:chPref val="3"/>
        </dgm:presLayoutVars>
      </dgm:prSet>
      <dgm:spPr/>
      <dgm:t>
        <a:bodyPr/>
        <a:lstStyle/>
        <a:p>
          <a:endParaRPr lang="en-US"/>
        </a:p>
      </dgm:t>
    </dgm:pt>
    <dgm:pt modelId="{4F848B41-0D75-4057-A7CB-8B2C23AFBBDC}" type="pres">
      <dgm:prSet presAssocID="{1B7A49D6-7CC0-4CBD-B859-F1D7D92D2754}" presName="level3hierChild" presStyleCnt="0"/>
      <dgm:spPr/>
    </dgm:pt>
  </dgm:ptLst>
  <dgm:cxnLst>
    <dgm:cxn modelId="{02249C62-9B3F-4412-A257-8A839C9D85D7}" type="presOf" srcId="{072F3CF7-54C9-4C35-994F-4A407A4753A6}" destId="{5BEBA1E3-CDEE-4527-A262-ACC9A978973D}" srcOrd="1" destOrd="0" presId="urn:microsoft.com/office/officeart/2005/8/layout/hierarchy2"/>
    <dgm:cxn modelId="{9583DFD4-AF94-4D6C-9AB0-378E4F1DD6BE}" type="presOf" srcId="{735FF28D-4E62-4415-A003-2924C8BF563F}" destId="{3FFAB1CD-DD7F-48DB-9D1A-288D50D354B6}" srcOrd="0" destOrd="0" presId="urn:microsoft.com/office/officeart/2005/8/layout/hierarchy2"/>
    <dgm:cxn modelId="{A69266B3-1013-4E1E-B211-AF7973302233}" type="presOf" srcId="{1B7A49D6-7CC0-4CBD-B859-F1D7D92D2754}" destId="{8F72ED74-541D-4419-B70D-D988C2962E77}" srcOrd="0" destOrd="0" presId="urn:microsoft.com/office/officeart/2005/8/layout/hierarchy2"/>
    <dgm:cxn modelId="{AD395602-44EF-4ADE-92C4-8312DDAB2297}" srcId="{735FF28D-4E62-4415-A003-2924C8BF563F}" destId="{1B7A49D6-7CC0-4CBD-B859-F1D7D92D2754}" srcOrd="1" destOrd="0" parTransId="{072F3CF7-54C9-4C35-994F-4A407A4753A6}" sibTransId="{B70F015A-C1B9-409B-915F-9E3A1BD04B44}"/>
    <dgm:cxn modelId="{8FF5AC08-762D-40E1-A0F4-A5AC13979806}" type="presOf" srcId="{2924B448-F14D-4E5F-B16B-16692BD4D5E1}" destId="{AA0B4809-41A6-4490-8EDA-490959B693CD}" srcOrd="1" destOrd="0" presId="urn:microsoft.com/office/officeart/2005/8/layout/hierarchy2"/>
    <dgm:cxn modelId="{372BC2CA-0774-4E75-AED2-05CD7F5C5CF9}" type="presOf" srcId="{072F3CF7-54C9-4C35-994F-4A407A4753A6}" destId="{824A40CA-E990-4779-AB9E-B84F95B403BC}" srcOrd="0" destOrd="0" presId="urn:microsoft.com/office/officeart/2005/8/layout/hierarchy2"/>
    <dgm:cxn modelId="{C3EA743F-BF66-4DF8-ABED-E5F47940450F}" type="presOf" srcId="{0D13E50A-0277-47AA-9EFD-DF55BA433089}" destId="{26F40F59-BE32-40CA-BD7B-B54269D46013}" srcOrd="0" destOrd="0" presId="urn:microsoft.com/office/officeart/2005/8/layout/hierarchy2"/>
    <dgm:cxn modelId="{8562C718-DDDA-440C-BCB7-499D727A3449}" srcId="{C14A370C-D206-459F-910D-3AB16248CBDE}" destId="{735FF28D-4E62-4415-A003-2924C8BF563F}" srcOrd="0" destOrd="0" parTransId="{4E04FCA8-C639-4CD8-8D34-E1D34C12623B}" sibTransId="{8D26DF78-5721-4612-B600-349FBF1F4FC6}"/>
    <dgm:cxn modelId="{BF2055B9-5066-48C7-985B-2E30D5C4169D}" type="presOf" srcId="{C14A370C-D206-459F-910D-3AB16248CBDE}" destId="{54800061-522E-434D-B5EF-CBF2308CFC2F}" srcOrd="0" destOrd="0" presId="urn:microsoft.com/office/officeart/2005/8/layout/hierarchy2"/>
    <dgm:cxn modelId="{682A642B-6D12-4164-932B-127CA2E7BC18}" srcId="{735FF28D-4E62-4415-A003-2924C8BF563F}" destId="{0D13E50A-0277-47AA-9EFD-DF55BA433089}" srcOrd="0" destOrd="0" parTransId="{2924B448-F14D-4E5F-B16B-16692BD4D5E1}" sibTransId="{24A10D8B-3630-44E9-9077-4E67E7BC351A}"/>
    <dgm:cxn modelId="{87FEEBE6-67D4-4BEA-9446-22691A2E9804}" type="presOf" srcId="{2924B448-F14D-4E5F-B16B-16692BD4D5E1}" destId="{E03C4370-0F8F-45D9-B6C3-9712CA957906}" srcOrd="0" destOrd="0" presId="urn:microsoft.com/office/officeart/2005/8/layout/hierarchy2"/>
    <dgm:cxn modelId="{C3F01FBF-688C-4467-A90C-844F714B8578}" type="presParOf" srcId="{54800061-522E-434D-B5EF-CBF2308CFC2F}" destId="{559405A9-60C1-4B98-AD68-0FDBB40FF8B3}" srcOrd="0" destOrd="0" presId="urn:microsoft.com/office/officeart/2005/8/layout/hierarchy2"/>
    <dgm:cxn modelId="{835CFC31-2220-43B0-8433-C44454E038D8}" type="presParOf" srcId="{559405A9-60C1-4B98-AD68-0FDBB40FF8B3}" destId="{3FFAB1CD-DD7F-48DB-9D1A-288D50D354B6}" srcOrd="0" destOrd="0" presId="urn:microsoft.com/office/officeart/2005/8/layout/hierarchy2"/>
    <dgm:cxn modelId="{E010D3B5-818A-4380-90E3-213422506181}" type="presParOf" srcId="{559405A9-60C1-4B98-AD68-0FDBB40FF8B3}" destId="{1AC5006D-4E2B-4468-B8C6-98196AECFED5}" srcOrd="1" destOrd="0" presId="urn:microsoft.com/office/officeart/2005/8/layout/hierarchy2"/>
    <dgm:cxn modelId="{68F9F579-4770-4538-BF3B-7C3094ABDA06}" type="presParOf" srcId="{1AC5006D-4E2B-4468-B8C6-98196AECFED5}" destId="{E03C4370-0F8F-45D9-B6C3-9712CA957906}" srcOrd="0" destOrd="0" presId="urn:microsoft.com/office/officeart/2005/8/layout/hierarchy2"/>
    <dgm:cxn modelId="{A7D4429C-D1BD-4B40-985E-99ACBDFB1070}" type="presParOf" srcId="{E03C4370-0F8F-45D9-B6C3-9712CA957906}" destId="{AA0B4809-41A6-4490-8EDA-490959B693CD}" srcOrd="0" destOrd="0" presId="urn:microsoft.com/office/officeart/2005/8/layout/hierarchy2"/>
    <dgm:cxn modelId="{E2BDE580-DB48-4C26-B557-3ED5679C88C8}" type="presParOf" srcId="{1AC5006D-4E2B-4468-B8C6-98196AECFED5}" destId="{AE6C1295-8DF3-4B18-B306-707CE4447464}" srcOrd="1" destOrd="0" presId="urn:microsoft.com/office/officeart/2005/8/layout/hierarchy2"/>
    <dgm:cxn modelId="{618652A5-751A-444C-9C23-58475C26CE0B}" type="presParOf" srcId="{AE6C1295-8DF3-4B18-B306-707CE4447464}" destId="{26F40F59-BE32-40CA-BD7B-B54269D46013}" srcOrd="0" destOrd="0" presId="urn:microsoft.com/office/officeart/2005/8/layout/hierarchy2"/>
    <dgm:cxn modelId="{6C72329C-38EC-4BDB-96B3-4211BB1DA3B9}" type="presParOf" srcId="{AE6C1295-8DF3-4B18-B306-707CE4447464}" destId="{71325EDD-A703-4F74-928C-1C64E3282A3D}" srcOrd="1" destOrd="0" presId="urn:microsoft.com/office/officeart/2005/8/layout/hierarchy2"/>
    <dgm:cxn modelId="{5092B2CA-DDA6-4769-B278-CC76F92DC465}" type="presParOf" srcId="{1AC5006D-4E2B-4468-B8C6-98196AECFED5}" destId="{824A40CA-E990-4779-AB9E-B84F95B403BC}" srcOrd="2" destOrd="0" presId="urn:microsoft.com/office/officeart/2005/8/layout/hierarchy2"/>
    <dgm:cxn modelId="{8CBD9EE0-3BD6-4100-88D8-02AFCF70E7BB}" type="presParOf" srcId="{824A40CA-E990-4779-AB9E-B84F95B403BC}" destId="{5BEBA1E3-CDEE-4527-A262-ACC9A978973D}" srcOrd="0" destOrd="0" presId="urn:microsoft.com/office/officeart/2005/8/layout/hierarchy2"/>
    <dgm:cxn modelId="{A3730D17-F8B0-46CD-AE0B-69A0A59354AB}" type="presParOf" srcId="{1AC5006D-4E2B-4468-B8C6-98196AECFED5}" destId="{BD4AB979-4A33-41C8-AA54-B686154B30D7}" srcOrd="3" destOrd="0" presId="urn:microsoft.com/office/officeart/2005/8/layout/hierarchy2"/>
    <dgm:cxn modelId="{1493F5A5-5DDF-4E74-A371-65CE06691927}" type="presParOf" srcId="{BD4AB979-4A33-41C8-AA54-B686154B30D7}" destId="{8F72ED74-541D-4419-B70D-D988C2962E77}" srcOrd="0" destOrd="0" presId="urn:microsoft.com/office/officeart/2005/8/layout/hierarchy2"/>
    <dgm:cxn modelId="{98D088E2-A76D-42BF-BE58-2E6C46F3C050}" type="presParOf" srcId="{BD4AB979-4A33-41C8-AA54-B686154B30D7}" destId="{4F848B41-0D75-4057-A7CB-8B2C23AFBBDC}"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6AD6DF8-6A7B-4987-83FC-95960F19C940}"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5BDD25A7-DB53-426E-8B9E-219443D8F284}">
      <dgm:prSet phldrT="[Text]" custT="1"/>
      <dgm:spPr/>
      <dgm:t>
        <a:bodyPr/>
        <a:lstStyle/>
        <a:p>
          <a:r>
            <a:rPr lang="en-GB" sz="2000" dirty="0">
              <a:latin typeface="Times New Roman" pitchFamily="18" charset="0"/>
              <a:cs typeface="Times New Roman" pitchFamily="18" charset="0"/>
            </a:rPr>
            <a:t>A</a:t>
          </a:r>
          <a:r>
            <a:rPr lang="mn-MN" sz="2000" dirty="0">
              <a:latin typeface="Times New Roman" pitchFamily="18" charset="0"/>
              <a:cs typeface="Times New Roman" pitchFamily="18" charset="0"/>
            </a:rPr>
            <a:t>. Банк толгой компани</a:t>
          </a:r>
          <a:endParaRPr lang="en-US" sz="2000" dirty="0">
            <a:latin typeface="Times New Roman" pitchFamily="18" charset="0"/>
            <a:cs typeface="Times New Roman" pitchFamily="18" charset="0"/>
          </a:endParaRPr>
        </a:p>
      </dgm:t>
    </dgm:pt>
    <dgm:pt modelId="{91D8F1A5-8D48-4214-AC06-5E6A3AB3EC72}" type="parTrans" cxnId="{C1027BF9-7E65-4823-8133-AA35D0573579}">
      <dgm:prSet/>
      <dgm:spPr/>
      <dgm:t>
        <a:bodyPr/>
        <a:lstStyle/>
        <a:p>
          <a:endParaRPr lang="en-US" sz="1200">
            <a:latin typeface="Times New Roman" pitchFamily="18" charset="0"/>
            <a:cs typeface="Times New Roman" pitchFamily="18" charset="0"/>
          </a:endParaRPr>
        </a:p>
      </dgm:t>
    </dgm:pt>
    <dgm:pt modelId="{61ECD9EA-3B5B-4740-9E9E-E7DC072ACDA5}" type="sibTrans" cxnId="{C1027BF9-7E65-4823-8133-AA35D0573579}">
      <dgm:prSet/>
      <dgm:spPr/>
      <dgm:t>
        <a:bodyPr/>
        <a:lstStyle/>
        <a:p>
          <a:endParaRPr lang="en-US" sz="1200">
            <a:latin typeface="Times New Roman" pitchFamily="18" charset="0"/>
            <a:cs typeface="Times New Roman" pitchFamily="18" charset="0"/>
          </a:endParaRPr>
        </a:p>
      </dgm:t>
    </dgm:pt>
    <dgm:pt modelId="{71D88FF3-AF69-4132-B09D-B78701E4D37B}">
      <dgm:prSet phldrT="[Text]" custT="1"/>
      <dgm:spPr/>
      <dgm:t>
        <a:bodyPr/>
        <a:lstStyle/>
        <a:p>
          <a:r>
            <a:rPr lang="mn-MN" sz="1800">
              <a:latin typeface="Times New Roman" pitchFamily="18" charset="0"/>
              <a:cs typeface="Times New Roman" pitchFamily="18" charset="0"/>
            </a:rPr>
            <a:t>Охин компаниуд</a:t>
          </a:r>
          <a:endParaRPr lang="en-US" sz="1800">
            <a:latin typeface="Times New Roman" pitchFamily="18" charset="0"/>
            <a:cs typeface="Times New Roman" pitchFamily="18" charset="0"/>
          </a:endParaRPr>
        </a:p>
      </dgm:t>
    </dgm:pt>
    <dgm:pt modelId="{1EF8B5B2-56D1-4639-AD08-75369C432AFE}" type="parTrans" cxnId="{3B3EED48-7822-411E-8F2B-01BD8B7991B9}">
      <dgm:prSet/>
      <dgm:spPr/>
      <dgm:t>
        <a:bodyPr/>
        <a:lstStyle/>
        <a:p>
          <a:endParaRPr lang="en-US" sz="1200">
            <a:latin typeface="Times New Roman" pitchFamily="18" charset="0"/>
            <a:cs typeface="Times New Roman" pitchFamily="18" charset="0"/>
          </a:endParaRPr>
        </a:p>
      </dgm:t>
    </dgm:pt>
    <dgm:pt modelId="{8A3A2E42-EDD8-44C1-A4F3-BBB809BDA395}" type="sibTrans" cxnId="{3B3EED48-7822-411E-8F2B-01BD8B7991B9}">
      <dgm:prSet/>
      <dgm:spPr/>
      <dgm:t>
        <a:bodyPr/>
        <a:lstStyle/>
        <a:p>
          <a:endParaRPr lang="en-US" sz="1200">
            <a:latin typeface="Times New Roman" pitchFamily="18" charset="0"/>
            <a:cs typeface="Times New Roman" pitchFamily="18" charset="0"/>
          </a:endParaRPr>
        </a:p>
      </dgm:t>
    </dgm:pt>
    <dgm:pt modelId="{041D3812-E2A7-4388-A4E1-98BE89F61286}">
      <dgm:prSet phldrT="[Text]" custT="1"/>
      <dgm:spPr/>
      <dgm:t>
        <a:bodyPr/>
        <a:lstStyle/>
        <a:p>
          <a:r>
            <a:rPr lang="en-GB" sz="2000">
              <a:latin typeface="Times New Roman" pitchFamily="18" charset="0"/>
              <a:cs typeface="Times New Roman" pitchFamily="18" charset="0"/>
            </a:rPr>
            <a:t>B. </a:t>
          </a:r>
          <a:r>
            <a:rPr lang="mn-MN" sz="2000">
              <a:latin typeface="Times New Roman" pitchFamily="18" charset="0"/>
              <a:cs typeface="Times New Roman" pitchFamily="18" charset="0"/>
            </a:rPr>
            <a:t>Зээлийн бус байгууллага</a:t>
          </a:r>
          <a:endParaRPr lang="en-US" sz="2000">
            <a:latin typeface="Times New Roman" pitchFamily="18" charset="0"/>
            <a:cs typeface="Times New Roman" pitchFamily="18" charset="0"/>
          </a:endParaRPr>
        </a:p>
      </dgm:t>
    </dgm:pt>
    <dgm:pt modelId="{DEFE6648-55CF-400D-B34B-0FCE3F221198}" type="parTrans" cxnId="{3D6F2ECF-BBCD-4E91-85E9-101A1319FD84}">
      <dgm:prSet/>
      <dgm:spPr/>
      <dgm:t>
        <a:bodyPr/>
        <a:lstStyle/>
        <a:p>
          <a:endParaRPr lang="en-US" sz="1200">
            <a:latin typeface="Times New Roman" pitchFamily="18" charset="0"/>
            <a:cs typeface="Times New Roman" pitchFamily="18" charset="0"/>
          </a:endParaRPr>
        </a:p>
      </dgm:t>
    </dgm:pt>
    <dgm:pt modelId="{8AF3CAB8-5A66-4EF6-9C3B-AB8EF0EB6028}" type="sibTrans" cxnId="{3D6F2ECF-BBCD-4E91-85E9-101A1319FD84}">
      <dgm:prSet/>
      <dgm:spPr/>
      <dgm:t>
        <a:bodyPr/>
        <a:lstStyle/>
        <a:p>
          <a:endParaRPr lang="en-US" sz="1200">
            <a:latin typeface="Times New Roman" pitchFamily="18" charset="0"/>
            <a:cs typeface="Times New Roman" pitchFamily="18" charset="0"/>
          </a:endParaRPr>
        </a:p>
      </dgm:t>
    </dgm:pt>
    <dgm:pt modelId="{481742E7-1DE6-45CE-A676-9A581734F83B}">
      <dgm:prSet phldrT="[Text]" custT="1"/>
      <dgm:spPr/>
      <dgm:t>
        <a:bodyPr/>
        <a:lstStyle/>
        <a:p>
          <a:pPr algn="ctr"/>
          <a:r>
            <a:rPr lang="mn-MN" sz="1800" b="1">
              <a:latin typeface="Times New Roman" pitchFamily="18" charset="0"/>
              <a:cs typeface="Times New Roman" pitchFamily="18" charset="0"/>
            </a:rPr>
            <a:t>Банк             </a:t>
          </a:r>
          <a:r>
            <a:rPr lang="mn-MN" sz="1800" b="0">
              <a:latin typeface="Times New Roman" pitchFamily="18" charset="0"/>
              <a:cs typeface="Times New Roman" pitchFamily="18" charset="0"/>
            </a:rPr>
            <a:t> </a:t>
          </a:r>
          <a:r>
            <a:rPr lang="mn-MN" sz="1400" b="0">
              <a:latin typeface="Times New Roman" pitchFamily="18" charset="0"/>
              <a:cs typeface="Times New Roman" pitchFamily="18" charset="0"/>
            </a:rPr>
            <a:t>ба бусад охин компаниуд</a:t>
          </a:r>
          <a:endParaRPr lang="en-US" sz="1400" b="0">
            <a:latin typeface="Times New Roman" pitchFamily="18" charset="0"/>
            <a:cs typeface="Times New Roman" pitchFamily="18" charset="0"/>
          </a:endParaRPr>
        </a:p>
      </dgm:t>
    </dgm:pt>
    <dgm:pt modelId="{8A9DEC82-D2EC-4BA4-99CB-AFEF83B87A25}" type="parTrans" cxnId="{9FE818CF-CA19-4FCC-9090-15DF52BF58D0}">
      <dgm:prSet/>
      <dgm:spPr/>
      <dgm:t>
        <a:bodyPr/>
        <a:lstStyle/>
        <a:p>
          <a:endParaRPr lang="en-US" sz="1200">
            <a:latin typeface="Times New Roman" pitchFamily="18" charset="0"/>
            <a:cs typeface="Times New Roman" pitchFamily="18" charset="0"/>
          </a:endParaRPr>
        </a:p>
      </dgm:t>
    </dgm:pt>
    <dgm:pt modelId="{F7D1B431-D2A0-4600-96DA-6A300160956D}" type="sibTrans" cxnId="{9FE818CF-CA19-4FCC-9090-15DF52BF58D0}">
      <dgm:prSet/>
      <dgm:spPr/>
      <dgm:t>
        <a:bodyPr/>
        <a:lstStyle/>
        <a:p>
          <a:endParaRPr lang="en-US" sz="1200">
            <a:latin typeface="Times New Roman" pitchFamily="18" charset="0"/>
            <a:cs typeface="Times New Roman" pitchFamily="18" charset="0"/>
          </a:endParaRPr>
        </a:p>
      </dgm:t>
    </dgm:pt>
    <dgm:pt modelId="{25712161-F894-4CB9-8B5E-473B89BD2E05}" type="pres">
      <dgm:prSet presAssocID="{66AD6DF8-6A7B-4987-83FC-95960F19C940}" presName="Name0" presStyleCnt="0">
        <dgm:presLayoutVars>
          <dgm:chPref val="3"/>
          <dgm:dir/>
          <dgm:animLvl val="lvl"/>
          <dgm:resizeHandles/>
        </dgm:presLayoutVars>
      </dgm:prSet>
      <dgm:spPr/>
      <dgm:t>
        <a:bodyPr/>
        <a:lstStyle/>
        <a:p>
          <a:endParaRPr lang="en-US"/>
        </a:p>
      </dgm:t>
    </dgm:pt>
    <dgm:pt modelId="{89569AF4-98AE-4E22-AD86-4BE4813EB734}" type="pres">
      <dgm:prSet presAssocID="{5BDD25A7-DB53-426E-8B9E-219443D8F284}" presName="horFlow" presStyleCnt="0"/>
      <dgm:spPr/>
    </dgm:pt>
    <dgm:pt modelId="{8671A5A2-84D7-43B6-9E3F-2B32B9455CA8}" type="pres">
      <dgm:prSet presAssocID="{5BDD25A7-DB53-426E-8B9E-219443D8F284}" presName="bigChev" presStyleLbl="node1" presStyleIdx="0" presStyleCnt="2" custScaleX="149050"/>
      <dgm:spPr/>
      <dgm:t>
        <a:bodyPr/>
        <a:lstStyle/>
        <a:p>
          <a:endParaRPr lang="en-US"/>
        </a:p>
      </dgm:t>
    </dgm:pt>
    <dgm:pt modelId="{3A0FADF5-E6EA-421E-9DCE-19B8BE4C9C09}" type="pres">
      <dgm:prSet presAssocID="{1EF8B5B2-56D1-4639-AD08-75369C432AFE}" presName="parTrans" presStyleCnt="0"/>
      <dgm:spPr/>
    </dgm:pt>
    <dgm:pt modelId="{E2DFC3C7-D775-47D9-AADA-C9D3DD87B00D}" type="pres">
      <dgm:prSet presAssocID="{71D88FF3-AF69-4132-B09D-B78701E4D37B}" presName="node" presStyleLbl="alignAccFollowNode1" presStyleIdx="0" presStyleCnt="2" custScaleX="146889">
        <dgm:presLayoutVars>
          <dgm:bulletEnabled val="1"/>
        </dgm:presLayoutVars>
      </dgm:prSet>
      <dgm:spPr/>
      <dgm:t>
        <a:bodyPr/>
        <a:lstStyle/>
        <a:p>
          <a:endParaRPr lang="en-US"/>
        </a:p>
      </dgm:t>
    </dgm:pt>
    <dgm:pt modelId="{063C10D8-39F4-4818-BB5F-DFB8880B7AA7}" type="pres">
      <dgm:prSet presAssocID="{5BDD25A7-DB53-426E-8B9E-219443D8F284}" presName="vSp" presStyleCnt="0"/>
      <dgm:spPr/>
    </dgm:pt>
    <dgm:pt modelId="{E30E3330-765D-4D86-A388-525BB75EE7A2}" type="pres">
      <dgm:prSet presAssocID="{041D3812-E2A7-4388-A4E1-98BE89F61286}" presName="horFlow" presStyleCnt="0"/>
      <dgm:spPr/>
    </dgm:pt>
    <dgm:pt modelId="{CFFFA626-56B8-46E7-B134-4C8D0CB82A0D}" type="pres">
      <dgm:prSet presAssocID="{041D3812-E2A7-4388-A4E1-98BE89F61286}" presName="bigChev" presStyleLbl="node1" presStyleIdx="1" presStyleCnt="2" custScaleX="148926"/>
      <dgm:spPr/>
      <dgm:t>
        <a:bodyPr/>
        <a:lstStyle/>
        <a:p>
          <a:endParaRPr lang="en-US"/>
        </a:p>
      </dgm:t>
    </dgm:pt>
    <dgm:pt modelId="{22E52A2F-38F2-4C9F-BA44-D434D75A89CF}" type="pres">
      <dgm:prSet presAssocID="{8A9DEC82-D2EC-4BA4-99CB-AFEF83B87A25}" presName="parTrans" presStyleCnt="0"/>
      <dgm:spPr/>
    </dgm:pt>
    <dgm:pt modelId="{C1CEBB8E-1CA7-46AF-81AC-2029A508B76A}" type="pres">
      <dgm:prSet presAssocID="{481742E7-1DE6-45CE-A676-9A581734F83B}" presName="node" presStyleLbl="alignAccFollowNode1" presStyleIdx="1" presStyleCnt="2" custScaleX="147039">
        <dgm:presLayoutVars>
          <dgm:bulletEnabled val="1"/>
        </dgm:presLayoutVars>
      </dgm:prSet>
      <dgm:spPr/>
      <dgm:t>
        <a:bodyPr/>
        <a:lstStyle/>
        <a:p>
          <a:endParaRPr lang="en-US"/>
        </a:p>
      </dgm:t>
    </dgm:pt>
  </dgm:ptLst>
  <dgm:cxnLst>
    <dgm:cxn modelId="{44CCD54A-D363-4B3F-9244-9AAD57375972}" type="presOf" srcId="{041D3812-E2A7-4388-A4E1-98BE89F61286}" destId="{CFFFA626-56B8-46E7-B134-4C8D0CB82A0D}" srcOrd="0" destOrd="0" presId="urn:microsoft.com/office/officeart/2005/8/layout/lProcess3"/>
    <dgm:cxn modelId="{89B90F89-6086-4F0C-9746-FF92C8F59156}" type="presOf" srcId="{71D88FF3-AF69-4132-B09D-B78701E4D37B}" destId="{E2DFC3C7-D775-47D9-AADA-C9D3DD87B00D}" srcOrd="0" destOrd="0" presId="urn:microsoft.com/office/officeart/2005/8/layout/lProcess3"/>
    <dgm:cxn modelId="{C1027BF9-7E65-4823-8133-AA35D0573579}" srcId="{66AD6DF8-6A7B-4987-83FC-95960F19C940}" destId="{5BDD25A7-DB53-426E-8B9E-219443D8F284}" srcOrd="0" destOrd="0" parTransId="{91D8F1A5-8D48-4214-AC06-5E6A3AB3EC72}" sibTransId="{61ECD9EA-3B5B-4740-9E9E-E7DC072ACDA5}"/>
    <dgm:cxn modelId="{3B3EED48-7822-411E-8F2B-01BD8B7991B9}" srcId="{5BDD25A7-DB53-426E-8B9E-219443D8F284}" destId="{71D88FF3-AF69-4132-B09D-B78701E4D37B}" srcOrd="0" destOrd="0" parTransId="{1EF8B5B2-56D1-4639-AD08-75369C432AFE}" sibTransId="{8A3A2E42-EDD8-44C1-A4F3-BBB809BDA395}"/>
    <dgm:cxn modelId="{C649D81C-46E2-4C98-A244-C6D0A4C2A257}" type="presOf" srcId="{5BDD25A7-DB53-426E-8B9E-219443D8F284}" destId="{8671A5A2-84D7-43B6-9E3F-2B32B9455CA8}" srcOrd="0" destOrd="0" presId="urn:microsoft.com/office/officeart/2005/8/layout/lProcess3"/>
    <dgm:cxn modelId="{3D6F2ECF-BBCD-4E91-85E9-101A1319FD84}" srcId="{66AD6DF8-6A7B-4987-83FC-95960F19C940}" destId="{041D3812-E2A7-4388-A4E1-98BE89F61286}" srcOrd="1" destOrd="0" parTransId="{DEFE6648-55CF-400D-B34B-0FCE3F221198}" sibTransId="{8AF3CAB8-5A66-4EF6-9C3B-AB8EF0EB6028}"/>
    <dgm:cxn modelId="{26ADEAEE-9E74-449F-8EE6-EA08DD692E5A}" type="presOf" srcId="{66AD6DF8-6A7B-4987-83FC-95960F19C940}" destId="{25712161-F894-4CB9-8B5E-473B89BD2E05}" srcOrd="0" destOrd="0" presId="urn:microsoft.com/office/officeart/2005/8/layout/lProcess3"/>
    <dgm:cxn modelId="{DB9AC1DB-10CF-4B95-BCE4-F710A241F0F3}" type="presOf" srcId="{481742E7-1DE6-45CE-A676-9A581734F83B}" destId="{C1CEBB8E-1CA7-46AF-81AC-2029A508B76A}" srcOrd="0" destOrd="0" presId="urn:microsoft.com/office/officeart/2005/8/layout/lProcess3"/>
    <dgm:cxn modelId="{9FE818CF-CA19-4FCC-9090-15DF52BF58D0}" srcId="{041D3812-E2A7-4388-A4E1-98BE89F61286}" destId="{481742E7-1DE6-45CE-A676-9A581734F83B}" srcOrd="0" destOrd="0" parTransId="{8A9DEC82-D2EC-4BA4-99CB-AFEF83B87A25}" sibTransId="{F7D1B431-D2A0-4600-96DA-6A300160956D}"/>
    <dgm:cxn modelId="{4FA8F162-AF95-41C0-BF6F-244AF527637A}" type="presParOf" srcId="{25712161-F894-4CB9-8B5E-473B89BD2E05}" destId="{89569AF4-98AE-4E22-AD86-4BE4813EB734}" srcOrd="0" destOrd="0" presId="urn:microsoft.com/office/officeart/2005/8/layout/lProcess3"/>
    <dgm:cxn modelId="{0CD390B1-15A7-46D5-B2EB-69AD460BB5DE}" type="presParOf" srcId="{89569AF4-98AE-4E22-AD86-4BE4813EB734}" destId="{8671A5A2-84D7-43B6-9E3F-2B32B9455CA8}" srcOrd="0" destOrd="0" presId="urn:microsoft.com/office/officeart/2005/8/layout/lProcess3"/>
    <dgm:cxn modelId="{7E813297-1D79-4B57-A250-2A89F275E4CB}" type="presParOf" srcId="{89569AF4-98AE-4E22-AD86-4BE4813EB734}" destId="{3A0FADF5-E6EA-421E-9DCE-19B8BE4C9C09}" srcOrd="1" destOrd="0" presId="urn:microsoft.com/office/officeart/2005/8/layout/lProcess3"/>
    <dgm:cxn modelId="{E438246A-8573-4003-9DC9-08CEB7515631}" type="presParOf" srcId="{89569AF4-98AE-4E22-AD86-4BE4813EB734}" destId="{E2DFC3C7-D775-47D9-AADA-C9D3DD87B00D}" srcOrd="2" destOrd="0" presId="urn:microsoft.com/office/officeart/2005/8/layout/lProcess3"/>
    <dgm:cxn modelId="{DAB9F364-079F-4166-B3E4-E849B7BD4A9B}" type="presParOf" srcId="{25712161-F894-4CB9-8B5E-473B89BD2E05}" destId="{063C10D8-39F4-4818-BB5F-DFB8880B7AA7}" srcOrd="1" destOrd="0" presId="urn:microsoft.com/office/officeart/2005/8/layout/lProcess3"/>
    <dgm:cxn modelId="{533888A1-5AC2-47F6-8E72-F88EDADEF789}" type="presParOf" srcId="{25712161-F894-4CB9-8B5E-473B89BD2E05}" destId="{E30E3330-765D-4D86-A388-525BB75EE7A2}" srcOrd="2" destOrd="0" presId="urn:microsoft.com/office/officeart/2005/8/layout/lProcess3"/>
    <dgm:cxn modelId="{B227E7D0-FA5D-4CD2-829A-F97A4A411CCB}" type="presParOf" srcId="{E30E3330-765D-4D86-A388-525BB75EE7A2}" destId="{CFFFA626-56B8-46E7-B134-4C8D0CB82A0D}" srcOrd="0" destOrd="0" presId="urn:microsoft.com/office/officeart/2005/8/layout/lProcess3"/>
    <dgm:cxn modelId="{398612C7-F4BB-49A4-8305-7A2ACB057E69}" type="presParOf" srcId="{E30E3330-765D-4D86-A388-525BB75EE7A2}" destId="{22E52A2F-38F2-4C9F-BA44-D434D75A89CF}" srcOrd="1" destOrd="0" presId="urn:microsoft.com/office/officeart/2005/8/layout/lProcess3"/>
    <dgm:cxn modelId="{8B3AB087-5072-4DFF-BA2F-6721490CB99F}" type="presParOf" srcId="{E30E3330-765D-4D86-A388-525BB75EE7A2}" destId="{C1CEBB8E-1CA7-46AF-81AC-2029A508B76A}" srcOrd="2"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771A7C1-D3A9-4E47-AA63-4D316B090879}" type="doc">
      <dgm:prSet loTypeId="urn:microsoft.com/office/officeart/2005/8/layout/arrow2" loCatId="process" qsTypeId="urn:microsoft.com/office/officeart/2005/8/quickstyle/simple1" qsCatId="simple" csTypeId="urn:microsoft.com/office/officeart/2005/8/colors/accent1_2" csCatId="accent1" phldr="1"/>
      <dgm:spPr/>
    </dgm:pt>
    <dgm:pt modelId="{558249E8-A034-45E2-BFD5-D28DBBFB0161}">
      <dgm:prSet phldrT="[Text]"/>
      <dgm:spPr/>
      <dgm:t>
        <a:bodyPr/>
        <a:lstStyle/>
        <a:p>
          <a:pPr algn="l"/>
          <a:r>
            <a:rPr lang="mn-MN" b="0" dirty="0" smtClean="0">
              <a:latin typeface="Times New Roman" pitchFamily="18" charset="0"/>
              <a:cs typeface="Times New Roman" pitchFamily="18" charset="0"/>
            </a:rPr>
            <a:t>АНУ болон ОХУ давуу талуудад үндэслэн</a:t>
          </a:r>
          <a:endParaRPr lang="en-US" b="0" dirty="0">
            <a:latin typeface="Times New Roman" pitchFamily="18" charset="0"/>
            <a:cs typeface="Times New Roman" pitchFamily="18" charset="0"/>
          </a:endParaRPr>
        </a:p>
      </dgm:t>
    </dgm:pt>
    <dgm:pt modelId="{11345700-E6B7-4980-9335-0F4BF5DCDE86}" type="parTrans" cxnId="{2F933D7D-9644-4F68-A1AA-A3F970F3DC78}">
      <dgm:prSet/>
      <dgm:spPr/>
      <dgm:t>
        <a:bodyPr/>
        <a:lstStyle/>
        <a:p>
          <a:pPr algn="l"/>
          <a:endParaRPr lang="en-US" b="0">
            <a:latin typeface="Times New Roman" pitchFamily="18" charset="0"/>
            <a:cs typeface="Times New Roman" pitchFamily="18" charset="0"/>
          </a:endParaRPr>
        </a:p>
      </dgm:t>
    </dgm:pt>
    <dgm:pt modelId="{48FBC230-E61D-4C48-B4F3-3BAECB1EB505}" type="sibTrans" cxnId="{2F933D7D-9644-4F68-A1AA-A3F970F3DC78}">
      <dgm:prSet/>
      <dgm:spPr/>
      <dgm:t>
        <a:bodyPr/>
        <a:lstStyle/>
        <a:p>
          <a:pPr algn="l"/>
          <a:endParaRPr lang="en-US" b="0">
            <a:latin typeface="Times New Roman" pitchFamily="18" charset="0"/>
            <a:cs typeface="Times New Roman" pitchFamily="18" charset="0"/>
          </a:endParaRPr>
        </a:p>
      </dgm:t>
    </dgm:pt>
    <dgm:pt modelId="{7F98680F-DB99-4FEE-99DE-49649A9D3CAF}">
      <dgm:prSet phldrT="[Text]"/>
      <dgm:spPr/>
      <dgm:t>
        <a:bodyPr/>
        <a:lstStyle/>
        <a:p>
          <a:pPr algn="l"/>
          <a:r>
            <a:rPr lang="mn-MN" b="0" dirty="0" smtClean="0">
              <a:latin typeface="Times New Roman" pitchFamily="18" charset="0"/>
              <a:cs typeface="Times New Roman" pitchFamily="18" charset="0"/>
            </a:rPr>
            <a:t>Банкны холдингийн удирдах компани нь хуульд зааснаар аж ахуйн нэгтгэл байх бөгөөд  үйл ажиллагааны үндсэн чиглэл нь банкны холдингийн үйл ажиллагааг удирдана.  </a:t>
          </a:r>
          <a:endParaRPr lang="en-US" b="0" dirty="0">
            <a:latin typeface="Times New Roman" pitchFamily="18" charset="0"/>
            <a:cs typeface="Times New Roman" pitchFamily="18" charset="0"/>
          </a:endParaRPr>
        </a:p>
      </dgm:t>
    </dgm:pt>
    <dgm:pt modelId="{FBFEAA28-6359-4850-8DCC-F17E91CDDAAC}" type="parTrans" cxnId="{21F780B5-90E7-4D9D-A1D0-616845F06310}">
      <dgm:prSet/>
      <dgm:spPr/>
      <dgm:t>
        <a:bodyPr/>
        <a:lstStyle/>
        <a:p>
          <a:pPr algn="l"/>
          <a:endParaRPr lang="en-US" b="0">
            <a:latin typeface="Times New Roman" pitchFamily="18" charset="0"/>
            <a:cs typeface="Times New Roman" pitchFamily="18" charset="0"/>
          </a:endParaRPr>
        </a:p>
      </dgm:t>
    </dgm:pt>
    <dgm:pt modelId="{2C5F752E-6E8C-417F-A55A-1CE9E73063E8}" type="sibTrans" cxnId="{21F780B5-90E7-4D9D-A1D0-616845F06310}">
      <dgm:prSet/>
      <dgm:spPr/>
      <dgm:t>
        <a:bodyPr/>
        <a:lstStyle/>
        <a:p>
          <a:pPr algn="l"/>
          <a:endParaRPr lang="en-US" b="0">
            <a:latin typeface="Times New Roman" pitchFamily="18" charset="0"/>
            <a:cs typeface="Times New Roman" pitchFamily="18" charset="0"/>
          </a:endParaRPr>
        </a:p>
      </dgm:t>
    </dgm:pt>
    <dgm:pt modelId="{EB500E1A-9082-4ED1-A2BA-C2E7D08A0E02}">
      <dgm:prSet phldrT="[Text]"/>
      <dgm:spPr/>
      <dgm:t>
        <a:bodyPr/>
        <a:lstStyle/>
        <a:p>
          <a:pPr algn="l"/>
          <a:r>
            <a:rPr lang="mn-MN" b="0" dirty="0" smtClean="0">
              <a:latin typeface="Times New Roman" pitchFamily="18" charset="0"/>
              <a:cs typeface="Times New Roman" pitchFamily="18" charset="0"/>
            </a:rPr>
            <a:t>Нийт системийн хөгжлийг шинэ шатанд хүргэдэг</a:t>
          </a:r>
          <a:endParaRPr lang="en-US" b="0" dirty="0">
            <a:latin typeface="Times New Roman" pitchFamily="18" charset="0"/>
            <a:cs typeface="Times New Roman" pitchFamily="18" charset="0"/>
          </a:endParaRPr>
        </a:p>
      </dgm:t>
    </dgm:pt>
    <dgm:pt modelId="{E6CC295D-5545-4019-A362-E3D4A5DBCED3}" type="parTrans" cxnId="{60773A57-596D-4545-9C8E-950A83E25A71}">
      <dgm:prSet/>
      <dgm:spPr/>
      <dgm:t>
        <a:bodyPr/>
        <a:lstStyle/>
        <a:p>
          <a:pPr algn="l"/>
          <a:endParaRPr lang="en-US" b="0">
            <a:latin typeface="Times New Roman" pitchFamily="18" charset="0"/>
            <a:cs typeface="Times New Roman" pitchFamily="18" charset="0"/>
          </a:endParaRPr>
        </a:p>
      </dgm:t>
    </dgm:pt>
    <dgm:pt modelId="{AC35ED03-BABF-4496-9429-7F892E7D9BF5}" type="sibTrans" cxnId="{60773A57-596D-4545-9C8E-950A83E25A71}">
      <dgm:prSet/>
      <dgm:spPr/>
      <dgm:t>
        <a:bodyPr/>
        <a:lstStyle/>
        <a:p>
          <a:pPr algn="l"/>
          <a:endParaRPr lang="en-US" b="0">
            <a:latin typeface="Times New Roman" pitchFamily="18" charset="0"/>
            <a:cs typeface="Times New Roman" pitchFamily="18" charset="0"/>
          </a:endParaRPr>
        </a:p>
      </dgm:t>
    </dgm:pt>
    <dgm:pt modelId="{78FAFEC1-69CE-466E-9BDA-FF72A04A9E13}" type="pres">
      <dgm:prSet presAssocID="{6771A7C1-D3A9-4E47-AA63-4D316B090879}" presName="arrowDiagram" presStyleCnt="0">
        <dgm:presLayoutVars>
          <dgm:chMax val="5"/>
          <dgm:dir/>
          <dgm:resizeHandles val="exact"/>
        </dgm:presLayoutVars>
      </dgm:prSet>
      <dgm:spPr/>
    </dgm:pt>
    <dgm:pt modelId="{C4B275B5-71FC-432C-AAB5-D8694574AEBD}" type="pres">
      <dgm:prSet presAssocID="{6771A7C1-D3A9-4E47-AA63-4D316B090879}" presName="arrow" presStyleLbl="bgShp" presStyleIdx="0" presStyleCnt="1"/>
      <dgm:spPr/>
    </dgm:pt>
    <dgm:pt modelId="{F528FE32-3D4F-428B-9905-1DF3EFFFD0AC}" type="pres">
      <dgm:prSet presAssocID="{6771A7C1-D3A9-4E47-AA63-4D316B090879}" presName="arrowDiagram3" presStyleCnt="0"/>
      <dgm:spPr/>
    </dgm:pt>
    <dgm:pt modelId="{95DEB516-5F71-47AA-A9FC-0BFAE29BB13D}" type="pres">
      <dgm:prSet presAssocID="{558249E8-A034-45E2-BFD5-D28DBBFB0161}" presName="bullet3a" presStyleLbl="node1" presStyleIdx="0" presStyleCnt="3"/>
      <dgm:spPr/>
    </dgm:pt>
    <dgm:pt modelId="{0D87BD86-B388-4322-9E8C-5E2AA58D153E}" type="pres">
      <dgm:prSet presAssocID="{558249E8-A034-45E2-BFD5-D28DBBFB0161}" presName="textBox3a" presStyleLbl="revTx" presStyleIdx="0" presStyleCnt="3" custLinFactNeighborX="-42950" custLinFactNeighborY="9103">
        <dgm:presLayoutVars>
          <dgm:bulletEnabled val="1"/>
        </dgm:presLayoutVars>
      </dgm:prSet>
      <dgm:spPr/>
      <dgm:t>
        <a:bodyPr/>
        <a:lstStyle/>
        <a:p>
          <a:endParaRPr lang="en-US"/>
        </a:p>
      </dgm:t>
    </dgm:pt>
    <dgm:pt modelId="{6A6FCEB1-A145-40F4-AFDC-7F2BA409B67C}" type="pres">
      <dgm:prSet presAssocID="{7F98680F-DB99-4FEE-99DE-49649A9D3CAF}" presName="bullet3b" presStyleLbl="node1" presStyleIdx="1" presStyleCnt="3"/>
      <dgm:spPr/>
    </dgm:pt>
    <dgm:pt modelId="{36D1AB79-70E8-4812-8DF3-22A46741B9D8}" type="pres">
      <dgm:prSet presAssocID="{7F98680F-DB99-4FEE-99DE-49649A9D3CAF}" presName="textBox3b" presStyleLbl="revTx" presStyleIdx="1" presStyleCnt="3" custScaleX="159145" custScaleY="109842" custLinFactNeighborX="0" custLinFactNeighborY="3607">
        <dgm:presLayoutVars>
          <dgm:bulletEnabled val="1"/>
        </dgm:presLayoutVars>
      </dgm:prSet>
      <dgm:spPr/>
      <dgm:t>
        <a:bodyPr/>
        <a:lstStyle/>
        <a:p>
          <a:endParaRPr lang="en-US"/>
        </a:p>
      </dgm:t>
    </dgm:pt>
    <dgm:pt modelId="{FD94D586-0E92-4441-94D9-693A7F4A2A29}" type="pres">
      <dgm:prSet presAssocID="{EB500E1A-9082-4ED1-A2BA-C2E7D08A0E02}" presName="bullet3c" presStyleLbl="node1" presStyleIdx="2" presStyleCnt="3"/>
      <dgm:spPr/>
    </dgm:pt>
    <dgm:pt modelId="{452336F8-9FC7-4F29-A82F-53D8BAC5F206}" type="pres">
      <dgm:prSet presAssocID="{EB500E1A-9082-4ED1-A2BA-C2E7D08A0E02}" presName="textBox3c" presStyleLbl="revTx" presStyleIdx="2" presStyleCnt="3" custScaleX="138660" custLinFactNeighborX="19302" custLinFactNeighborY="5785">
        <dgm:presLayoutVars>
          <dgm:bulletEnabled val="1"/>
        </dgm:presLayoutVars>
      </dgm:prSet>
      <dgm:spPr/>
      <dgm:t>
        <a:bodyPr/>
        <a:lstStyle/>
        <a:p>
          <a:endParaRPr lang="en-US"/>
        </a:p>
      </dgm:t>
    </dgm:pt>
  </dgm:ptLst>
  <dgm:cxnLst>
    <dgm:cxn modelId="{2C74BBB2-2BC5-455B-BDB7-FAB1C0A36E08}" type="presOf" srcId="{7F98680F-DB99-4FEE-99DE-49649A9D3CAF}" destId="{36D1AB79-70E8-4812-8DF3-22A46741B9D8}" srcOrd="0" destOrd="0" presId="urn:microsoft.com/office/officeart/2005/8/layout/arrow2"/>
    <dgm:cxn modelId="{43EAE487-D4AB-4FC4-89E6-E13688A29D03}" type="presOf" srcId="{558249E8-A034-45E2-BFD5-D28DBBFB0161}" destId="{0D87BD86-B388-4322-9E8C-5E2AA58D153E}" srcOrd="0" destOrd="0" presId="urn:microsoft.com/office/officeart/2005/8/layout/arrow2"/>
    <dgm:cxn modelId="{29AD8519-1C34-4401-B41F-A52A85B9EFF7}" type="presOf" srcId="{6771A7C1-D3A9-4E47-AA63-4D316B090879}" destId="{78FAFEC1-69CE-466E-9BDA-FF72A04A9E13}" srcOrd="0" destOrd="0" presId="urn:microsoft.com/office/officeart/2005/8/layout/arrow2"/>
    <dgm:cxn modelId="{E05D094C-1658-47A0-AA5A-7DB063D8F386}" type="presOf" srcId="{EB500E1A-9082-4ED1-A2BA-C2E7D08A0E02}" destId="{452336F8-9FC7-4F29-A82F-53D8BAC5F206}" srcOrd="0" destOrd="0" presId="urn:microsoft.com/office/officeart/2005/8/layout/arrow2"/>
    <dgm:cxn modelId="{60773A57-596D-4545-9C8E-950A83E25A71}" srcId="{6771A7C1-D3A9-4E47-AA63-4D316B090879}" destId="{EB500E1A-9082-4ED1-A2BA-C2E7D08A0E02}" srcOrd="2" destOrd="0" parTransId="{E6CC295D-5545-4019-A362-E3D4A5DBCED3}" sibTransId="{AC35ED03-BABF-4496-9429-7F892E7D9BF5}"/>
    <dgm:cxn modelId="{21F780B5-90E7-4D9D-A1D0-616845F06310}" srcId="{6771A7C1-D3A9-4E47-AA63-4D316B090879}" destId="{7F98680F-DB99-4FEE-99DE-49649A9D3CAF}" srcOrd="1" destOrd="0" parTransId="{FBFEAA28-6359-4850-8DCC-F17E91CDDAAC}" sibTransId="{2C5F752E-6E8C-417F-A55A-1CE9E73063E8}"/>
    <dgm:cxn modelId="{2F933D7D-9644-4F68-A1AA-A3F970F3DC78}" srcId="{6771A7C1-D3A9-4E47-AA63-4D316B090879}" destId="{558249E8-A034-45E2-BFD5-D28DBBFB0161}" srcOrd="0" destOrd="0" parTransId="{11345700-E6B7-4980-9335-0F4BF5DCDE86}" sibTransId="{48FBC230-E61D-4C48-B4F3-3BAECB1EB505}"/>
    <dgm:cxn modelId="{CECAE77F-1A0B-4CCA-8B00-3E8B841D9E02}" type="presParOf" srcId="{78FAFEC1-69CE-466E-9BDA-FF72A04A9E13}" destId="{C4B275B5-71FC-432C-AAB5-D8694574AEBD}" srcOrd="0" destOrd="0" presId="urn:microsoft.com/office/officeart/2005/8/layout/arrow2"/>
    <dgm:cxn modelId="{EA71D884-424F-44E7-AB4B-0ACC01E77811}" type="presParOf" srcId="{78FAFEC1-69CE-466E-9BDA-FF72A04A9E13}" destId="{F528FE32-3D4F-428B-9905-1DF3EFFFD0AC}" srcOrd="1" destOrd="0" presId="urn:microsoft.com/office/officeart/2005/8/layout/arrow2"/>
    <dgm:cxn modelId="{541A45A3-50A6-4BBF-9E72-C4D19281623B}" type="presParOf" srcId="{F528FE32-3D4F-428B-9905-1DF3EFFFD0AC}" destId="{95DEB516-5F71-47AA-A9FC-0BFAE29BB13D}" srcOrd="0" destOrd="0" presId="urn:microsoft.com/office/officeart/2005/8/layout/arrow2"/>
    <dgm:cxn modelId="{86816866-C4FF-4D7D-A3FE-5D201AA91FFC}" type="presParOf" srcId="{F528FE32-3D4F-428B-9905-1DF3EFFFD0AC}" destId="{0D87BD86-B388-4322-9E8C-5E2AA58D153E}" srcOrd="1" destOrd="0" presId="urn:microsoft.com/office/officeart/2005/8/layout/arrow2"/>
    <dgm:cxn modelId="{F9C3393C-E599-4C13-9D71-5B563EACAA6A}" type="presParOf" srcId="{F528FE32-3D4F-428B-9905-1DF3EFFFD0AC}" destId="{6A6FCEB1-A145-40F4-AFDC-7F2BA409B67C}" srcOrd="2" destOrd="0" presId="urn:microsoft.com/office/officeart/2005/8/layout/arrow2"/>
    <dgm:cxn modelId="{0C2191C8-2A21-4FD3-B58D-A44E11476427}" type="presParOf" srcId="{F528FE32-3D4F-428B-9905-1DF3EFFFD0AC}" destId="{36D1AB79-70E8-4812-8DF3-22A46741B9D8}" srcOrd="3" destOrd="0" presId="urn:microsoft.com/office/officeart/2005/8/layout/arrow2"/>
    <dgm:cxn modelId="{94659E1F-3B3D-4E00-9890-0B7355C1B921}" type="presParOf" srcId="{F528FE32-3D4F-428B-9905-1DF3EFFFD0AC}" destId="{FD94D586-0E92-4441-94D9-693A7F4A2A29}" srcOrd="4" destOrd="0" presId="urn:microsoft.com/office/officeart/2005/8/layout/arrow2"/>
    <dgm:cxn modelId="{F4F4ED99-3F21-4CD6-A371-D45CA850BF5A}" type="presParOf" srcId="{F528FE32-3D4F-428B-9905-1DF3EFFFD0AC}" destId="{452336F8-9FC7-4F29-A82F-53D8BAC5F206}"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76F7EC-5060-44F2-9BB0-97E9DA130D8A}">
      <dsp:nvSpPr>
        <dsp:cNvPr id="0" name=""/>
        <dsp:cNvSpPr/>
      </dsp:nvSpPr>
      <dsp:spPr>
        <a:xfrm>
          <a:off x="38" y="17280"/>
          <a:ext cx="3725408" cy="6336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mn-MN" sz="1600" kern="1200">
              <a:latin typeface="Times New Roman" pitchFamily="18" charset="0"/>
              <a:cs typeface="Times New Roman" pitchFamily="18" charset="0"/>
            </a:rPr>
            <a:t>Системийн бүрэлдэхүүнийг шинээр байгуулна</a:t>
          </a:r>
          <a:endParaRPr lang="en-US" sz="1600" kern="1200">
            <a:latin typeface="Times New Roman" pitchFamily="18" charset="0"/>
            <a:cs typeface="Times New Roman" pitchFamily="18" charset="0"/>
          </a:endParaRPr>
        </a:p>
      </dsp:txBody>
      <dsp:txXfrm>
        <a:off x="38" y="17280"/>
        <a:ext cx="3725408" cy="633600"/>
      </dsp:txXfrm>
    </dsp:sp>
    <dsp:sp modelId="{FBA41834-EBD5-41B4-9359-3B66D933596A}">
      <dsp:nvSpPr>
        <dsp:cNvPr id="0" name=""/>
        <dsp:cNvSpPr/>
      </dsp:nvSpPr>
      <dsp:spPr>
        <a:xfrm>
          <a:off x="38" y="650880"/>
          <a:ext cx="3725408" cy="458963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mn-MN" sz="2200" i="1" kern="1200">
              <a:solidFill>
                <a:sysClr val="windowText" lastClr="000000"/>
              </a:solidFill>
              <a:latin typeface="Times New Roman" pitchFamily="18" charset="0"/>
              <a:cs typeface="Times New Roman" pitchFamily="18" charset="0"/>
            </a:rPr>
            <a:t>Эерэг тал нь удирдлага нь нэг байдаг тул гадны нөлөөгүйгээр үйл ажиллагаагаа удирдана.</a:t>
          </a:r>
          <a:endParaRPr lang="en-US" sz="2200" i="1" kern="1200">
            <a:solidFill>
              <a:sysClr val="windowText" lastClr="000000"/>
            </a:solidFill>
            <a:latin typeface="Times New Roman" pitchFamily="18" charset="0"/>
            <a:cs typeface="Times New Roman" pitchFamily="18" charset="0"/>
          </a:endParaRPr>
        </a:p>
        <a:p>
          <a:pPr marL="228600" lvl="1" indent="-228600" algn="l" defTabSz="977900">
            <a:lnSpc>
              <a:spcPct val="90000"/>
            </a:lnSpc>
            <a:spcBef>
              <a:spcPct val="0"/>
            </a:spcBef>
            <a:spcAft>
              <a:spcPct val="15000"/>
            </a:spcAft>
            <a:buChar char="••"/>
          </a:pPr>
          <a:endParaRPr lang="en-US" sz="2200" i="1" kern="1200">
            <a:solidFill>
              <a:sysClr val="windowText" lastClr="000000"/>
            </a:solidFill>
            <a:latin typeface="Times New Roman" pitchFamily="18" charset="0"/>
            <a:cs typeface="Times New Roman" pitchFamily="18" charset="0"/>
          </a:endParaRPr>
        </a:p>
        <a:p>
          <a:pPr marL="228600" lvl="1" indent="-228600" algn="l" defTabSz="977900">
            <a:lnSpc>
              <a:spcPct val="90000"/>
            </a:lnSpc>
            <a:spcBef>
              <a:spcPct val="0"/>
            </a:spcBef>
            <a:spcAft>
              <a:spcPct val="15000"/>
            </a:spcAft>
            <a:buChar char="••"/>
          </a:pPr>
          <a:r>
            <a:rPr lang="mn-MN" sz="2200" kern="1200">
              <a:latin typeface="Times New Roman" pitchFamily="18" charset="0"/>
              <a:cs typeface="Times New Roman" pitchFamily="18" charset="0"/>
            </a:rPr>
            <a:t>Сул тал нь -  Шинээр байгуулагдсан учир харилцагчдыг олж авах хүндрэлтэй тулгарна.</a:t>
          </a:r>
          <a:endParaRPr lang="en-US" sz="2200" kern="1200">
            <a:latin typeface="Times New Roman" pitchFamily="18" charset="0"/>
            <a:cs typeface="Times New Roman" pitchFamily="18" charset="0"/>
          </a:endParaRPr>
        </a:p>
        <a:p>
          <a:pPr marL="228600" lvl="1" indent="-228600" algn="l" defTabSz="977900">
            <a:lnSpc>
              <a:spcPct val="90000"/>
            </a:lnSpc>
            <a:spcBef>
              <a:spcPct val="0"/>
            </a:spcBef>
            <a:spcAft>
              <a:spcPct val="15000"/>
            </a:spcAft>
            <a:buChar char="••"/>
          </a:pPr>
          <a:r>
            <a:rPr lang="mn-MN" sz="2200" kern="1200">
              <a:latin typeface="Times New Roman" pitchFamily="18" charset="0"/>
              <a:cs typeface="Times New Roman" pitchFamily="18" charset="0"/>
            </a:rPr>
            <a:t>Мөн тогтвортой үйл ажиллагаа  явуултал цаг хугацаа их шаардагдана.</a:t>
          </a:r>
          <a:endParaRPr lang="en-US" sz="2200" kern="1200">
            <a:latin typeface="Times New Roman" pitchFamily="18" charset="0"/>
            <a:cs typeface="Times New Roman" pitchFamily="18" charset="0"/>
          </a:endParaRPr>
        </a:p>
        <a:p>
          <a:pPr marL="228600" lvl="1" indent="-228600" algn="l" defTabSz="977900">
            <a:lnSpc>
              <a:spcPct val="90000"/>
            </a:lnSpc>
            <a:spcBef>
              <a:spcPct val="0"/>
            </a:spcBef>
            <a:spcAft>
              <a:spcPct val="15000"/>
            </a:spcAft>
            <a:buChar char="••"/>
          </a:pPr>
          <a:r>
            <a:rPr lang="mn-MN" sz="2200" kern="1200">
              <a:latin typeface="Times New Roman" pitchFamily="18" charset="0"/>
              <a:cs typeface="Times New Roman" pitchFamily="18" charset="0"/>
            </a:rPr>
            <a:t>Мэргэжсэн ажилтанг сургах зардал их болно.</a:t>
          </a:r>
          <a:endParaRPr lang="en-US" sz="2200" kern="1200">
            <a:latin typeface="Times New Roman" pitchFamily="18" charset="0"/>
            <a:cs typeface="Times New Roman" pitchFamily="18" charset="0"/>
          </a:endParaRPr>
        </a:p>
      </dsp:txBody>
      <dsp:txXfrm>
        <a:off x="38" y="650880"/>
        <a:ext cx="3725408" cy="4589639"/>
      </dsp:txXfrm>
    </dsp:sp>
    <dsp:sp modelId="{CE743246-5657-487A-B06F-8A82A069C71B}">
      <dsp:nvSpPr>
        <dsp:cNvPr id="0" name=""/>
        <dsp:cNvSpPr/>
      </dsp:nvSpPr>
      <dsp:spPr>
        <a:xfrm>
          <a:off x="4247004" y="17280"/>
          <a:ext cx="3725408" cy="6336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mn-MN" sz="1600" kern="1200">
              <a:latin typeface="Times New Roman" pitchFamily="18" charset="0"/>
              <a:cs typeface="Times New Roman" pitchFamily="18" charset="0"/>
            </a:rPr>
            <a:t>Системд байгууллагууд нэгдэн нийлэх</a:t>
          </a:r>
          <a:endParaRPr lang="en-US" sz="1600" kern="1200">
            <a:latin typeface="Times New Roman" pitchFamily="18" charset="0"/>
            <a:cs typeface="Times New Roman" pitchFamily="18" charset="0"/>
          </a:endParaRPr>
        </a:p>
      </dsp:txBody>
      <dsp:txXfrm>
        <a:off x="4247004" y="17280"/>
        <a:ext cx="3725408" cy="633600"/>
      </dsp:txXfrm>
    </dsp:sp>
    <dsp:sp modelId="{0443ECEA-9A60-42D7-8EBC-572BAE23A882}">
      <dsp:nvSpPr>
        <dsp:cNvPr id="0" name=""/>
        <dsp:cNvSpPr/>
      </dsp:nvSpPr>
      <dsp:spPr>
        <a:xfrm>
          <a:off x="4247004" y="650880"/>
          <a:ext cx="3725408" cy="458963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mn-MN" sz="2200" i="1" kern="1200">
              <a:latin typeface="Times New Roman" pitchFamily="18" charset="0"/>
              <a:cs typeface="Times New Roman" pitchFamily="18" charset="0"/>
            </a:rPr>
            <a:t>Давуу тал нь зах зээл дээр байр сууриа эзэлсэн</a:t>
          </a:r>
          <a:endParaRPr lang="en-US" sz="2200" i="1" kern="1200">
            <a:latin typeface="Times New Roman" pitchFamily="18" charset="0"/>
            <a:cs typeface="Times New Roman" pitchFamily="18" charset="0"/>
          </a:endParaRPr>
        </a:p>
        <a:p>
          <a:pPr marL="228600" lvl="1" indent="-228600" algn="l" defTabSz="977900">
            <a:lnSpc>
              <a:spcPct val="90000"/>
            </a:lnSpc>
            <a:spcBef>
              <a:spcPct val="0"/>
            </a:spcBef>
            <a:spcAft>
              <a:spcPct val="15000"/>
            </a:spcAft>
            <a:buChar char="••"/>
          </a:pPr>
          <a:r>
            <a:rPr lang="mn-MN" sz="2200" i="1" kern="1200">
              <a:latin typeface="Times New Roman" pitchFamily="18" charset="0"/>
              <a:cs typeface="Times New Roman" pitchFamily="18" charset="0"/>
            </a:rPr>
            <a:t>Өөрийн гэсэн харилцагчидтай</a:t>
          </a:r>
          <a:endParaRPr lang="en-US" sz="2200" i="1" kern="1200">
            <a:latin typeface="Times New Roman" pitchFamily="18" charset="0"/>
            <a:cs typeface="Times New Roman" pitchFamily="18" charset="0"/>
          </a:endParaRPr>
        </a:p>
        <a:p>
          <a:pPr marL="228600" lvl="1" indent="-228600" algn="l" defTabSz="977900">
            <a:lnSpc>
              <a:spcPct val="90000"/>
            </a:lnSpc>
            <a:spcBef>
              <a:spcPct val="0"/>
            </a:spcBef>
            <a:spcAft>
              <a:spcPct val="15000"/>
            </a:spcAft>
            <a:buChar char="••"/>
          </a:pPr>
          <a:r>
            <a:rPr lang="mn-MN" sz="2200" i="1" kern="1200">
              <a:latin typeface="Times New Roman" pitchFamily="18" charset="0"/>
              <a:cs typeface="Times New Roman" pitchFamily="18" charset="0"/>
            </a:rPr>
            <a:t> Мэргэжлийн түвшний ажилчидтай</a:t>
          </a:r>
          <a:endParaRPr lang="en-US" sz="2200" i="1" kern="1200">
            <a:latin typeface="Times New Roman" pitchFamily="18" charset="0"/>
            <a:cs typeface="Times New Roman" pitchFamily="18" charset="0"/>
          </a:endParaRPr>
        </a:p>
        <a:p>
          <a:pPr marL="228600" lvl="1" indent="-228600" algn="l" defTabSz="977900">
            <a:lnSpc>
              <a:spcPct val="90000"/>
            </a:lnSpc>
            <a:spcBef>
              <a:spcPct val="0"/>
            </a:spcBef>
            <a:spcAft>
              <a:spcPct val="15000"/>
            </a:spcAft>
            <a:buChar char="••"/>
          </a:pPr>
          <a:endParaRPr lang="en-US" sz="2200" i="1" kern="1200">
            <a:latin typeface="Times New Roman" pitchFamily="18" charset="0"/>
            <a:cs typeface="Times New Roman" pitchFamily="18" charset="0"/>
          </a:endParaRPr>
        </a:p>
        <a:p>
          <a:pPr marL="228600" lvl="1" indent="-228600" algn="l" defTabSz="977900">
            <a:lnSpc>
              <a:spcPct val="90000"/>
            </a:lnSpc>
            <a:spcBef>
              <a:spcPct val="0"/>
            </a:spcBef>
            <a:spcAft>
              <a:spcPct val="15000"/>
            </a:spcAft>
            <a:buChar char="••"/>
          </a:pPr>
          <a:r>
            <a:rPr lang="mn-MN" sz="2200" kern="1200">
              <a:latin typeface="Times New Roman" pitchFamily="18" charset="0"/>
              <a:cs typeface="Times New Roman" pitchFamily="18" charset="0"/>
            </a:rPr>
            <a:t>Сул тал нь удирдлага нь төвлөрөөгүй учир ашиг сонирхлын зөрчил гарч магадгүй</a:t>
          </a:r>
          <a:endParaRPr lang="en-US" sz="2200" kern="1200">
            <a:latin typeface="Times New Roman" pitchFamily="18" charset="0"/>
            <a:cs typeface="Times New Roman" pitchFamily="18" charset="0"/>
          </a:endParaRPr>
        </a:p>
      </dsp:txBody>
      <dsp:txXfrm>
        <a:off x="4247004" y="650880"/>
        <a:ext cx="3725408" cy="45896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AD4E7A-11BB-4F7A-B2F6-20C915E70AC2}">
      <dsp:nvSpPr>
        <dsp:cNvPr id="0" name=""/>
        <dsp:cNvSpPr/>
      </dsp:nvSpPr>
      <dsp:spPr>
        <a:xfrm>
          <a:off x="3291839" y="552"/>
          <a:ext cx="4937760" cy="2154694"/>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t" anchorCtr="0">
          <a:noAutofit/>
        </a:bodyPr>
        <a:lstStyle/>
        <a:p>
          <a:pPr marL="285750" lvl="1" indent="-285750" algn="l" defTabSz="1422400">
            <a:lnSpc>
              <a:spcPct val="90000"/>
            </a:lnSpc>
            <a:spcBef>
              <a:spcPct val="0"/>
            </a:spcBef>
            <a:spcAft>
              <a:spcPct val="15000"/>
            </a:spcAft>
            <a:buChar char="••"/>
          </a:pPr>
          <a:r>
            <a:rPr lang="mn-MN" sz="3200" b="0" kern="1200">
              <a:latin typeface="Times New Roman" pitchFamily="18" charset="0"/>
              <a:cs typeface="Times New Roman" pitchFamily="18" charset="0"/>
            </a:rPr>
            <a:t>банк</a:t>
          </a:r>
          <a:endParaRPr lang="en-US" sz="3200" b="0" kern="1200">
            <a:latin typeface="Times New Roman" pitchFamily="18" charset="0"/>
            <a:cs typeface="Times New Roman" pitchFamily="18" charset="0"/>
          </a:endParaRPr>
        </a:p>
        <a:p>
          <a:pPr marL="285750" lvl="1" indent="-285750" algn="l" defTabSz="1422400">
            <a:lnSpc>
              <a:spcPct val="90000"/>
            </a:lnSpc>
            <a:spcBef>
              <a:spcPct val="0"/>
            </a:spcBef>
            <a:spcAft>
              <a:spcPct val="15000"/>
            </a:spcAft>
            <a:buChar char="••"/>
          </a:pPr>
          <a:r>
            <a:rPr lang="mn-MN" sz="3200" b="0" kern="1200">
              <a:latin typeface="Times New Roman" pitchFamily="18" charset="0"/>
              <a:cs typeface="Times New Roman" pitchFamily="18" charset="0"/>
            </a:rPr>
            <a:t>бусад компаниуд...</a:t>
          </a:r>
          <a:endParaRPr lang="en-US" sz="3200" b="0" kern="1200">
            <a:latin typeface="Times New Roman" pitchFamily="18" charset="0"/>
            <a:cs typeface="Times New Roman" pitchFamily="18" charset="0"/>
          </a:endParaRPr>
        </a:p>
      </dsp:txBody>
      <dsp:txXfrm>
        <a:off x="3291839" y="269889"/>
        <a:ext cx="4129750" cy="1616020"/>
      </dsp:txXfrm>
    </dsp:sp>
    <dsp:sp modelId="{599987ED-251F-46F2-9D85-1CFF269F3CAD}">
      <dsp:nvSpPr>
        <dsp:cNvPr id="0" name=""/>
        <dsp:cNvSpPr/>
      </dsp:nvSpPr>
      <dsp:spPr>
        <a:xfrm>
          <a:off x="0" y="552"/>
          <a:ext cx="3291840" cy="215469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mn-MN" sz="3200" kern="1200">
              <a:latin typeface="Times New Roman" pitchFamily="18" charset="0"/>
              <a:cs typeface="Times New Roman" pitchFamily="18" charset="0"/>
            </a:rPr>
            <a:t>Нэг банктай холдинг</a:t>
          </a:r>
          <a:endParaRPr lang="en-US" sz="3200" kern="1200">
            <a:latin typeface="Times New Roman" pitchFamily="18" charset="0"/>
            <a:cs typeface="Times New Roman" pitchFamily="18" charset="0"/>
          </a:endParaRPr>
        </a:p>
      </dsp:txBody>
      <dsp:txXfrm>
        <a:off x="105183" y="105735"/>
        <a:ext cx="3081474" cy="1944328"/>
      </dsp:txXfrm>
    </dsp:sp>
    <dsp:sp modelId="{A4D249DF-A492-446E-A637-CEF700B05761}">
      <dsp:nvSpPr>
        <dsp:cNvPr id="0" name=""/>
        <dsp:cNvSpPr/>
      </dsp:nvSpPr>
      <dsp:spPr>
        <a:xfrm>
          <a:off x="3291839" y="2371268"/>
          <a:ext cx="4937760" cy="2154694"/>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t" anchorCtr="0">
          <a:noAutofit/>
        </a:bodyPr>
        <a:lstStyle/>
        <a:p>
          <a:pPr marL="285750" lvl="1" indent="-285750" algn="l" defTabSz="1422400">
            <a:lnSpc>
              <a:spcPct val="90000"/>
            </a:lnSpc>
            <a:spcBef>
              <a:spcPct val="0"/>
            </a:spcBef>
            <a:spcAft>
              <a:spcPct val="15000"/>
            </a:spcAft>
            <a:buChar char="••"/>
          </a:pPr>
          <a:r>
            <a:rPr lang="mn-MN" sz="3200" b="0" kern="1200">
              <a:latin typeface="Times New Roman" pitchFamily="18" charset="0"/>
              <a:cs typeface="Times New Roman" pitchFamily="18" charset="0"/>
            </a:rPr>
            <a:t>банк</a:t>
          </a:r>
          <a:endParaRPr lang="en-US" sz="3200" b="0" kern="1200">
            <a:latin typeface="Times New Roman" pitchFamily="18" charset="0"/>
            <a:cs typeface="Times New Roman" pitchFamily="18" charset="0"/>
          </a:endParaRPr>
        </a:p>
        <a:p>
          <a:pPr marL="285750" lvl="1" indent="-285750" algn="l" defTabSz="1422400">
            <a:lnSpc>
              <a:spcPct val="90000"/>
            </a:lnSpc>
            <a:spcBef>
              <a:spcPct val="0"/>
            </a:spcBef>
            <a:spcAft>
              <a:spcPct val="15000"/>
            </a:spcAft>
            <a:buChar char="••"/>
          </a:pPr>
          <a:r>
            <a:rPr lang="mn-MN" sz="3200" b="0" kern="1200">
              <a:latin typeface="Times New Roman" pitchFamily="18" charset="0"/>
              <a:cs typeface="Times New Roman" pitchFamily="18" charset="0"/>
            </a:rPr>
            <a:t>банк</a:t>
          </a:r>
          <a:endParaRPr lang="en-US" sz="3200" b="0" kern="1200">
            <a:latin typeface="Times New Roman" pitchFamily="18" charset="0"/>
            <a:cs typeface="Times New Roman" pitchFamily="18" charset="0"/>
          </a:endParaRPr>
        </a:p>
        <a:p>
          <a:pPr marL="285750" lvl="1" indent="-285750" algn="l" defTabSz="1422400">
            <a:lnSpc>
              <a:spcPct val="90000"/>
            </a:lnSpc>
            <a:spcBef>
              <a:spcPct val="0"/>
            </a:spcBef>
            <a:spcAft>
              <a:spcPct val="15000"/>
            </a:spcAft>
            <a:buChar char="••"/>
          </a:pPr>
          <a:r>
            <a:rPr lang="mn-MN" sz="3200" b="0" kern="1200">
              <a:latin typeface="Times New Roman" pitchFamily="18" charset="0"/>
              <a:cs typeface="Times New Roman" pitchFamily="18" charset="0"/>
            </a:rPr>
            <a:t>бусад...</a:t>
          </a:r>
          <a:endParaRPr lang="en-US" sz="3200" b="0" kern="1200">
            <a:latin typeface="Times New Roman" pitchFamily="18" charset="0"/>
            <a:cs typeface="Times New Roman" pitchFamily="18" charset="0"/>
          </a:endParaRPr>
        </a:p>
      </dsp:txBody>
      <dsp:txXfrm>
        <a:off x="3291839" y="2640605"/>
        <a:ext cx="4129750" cy="1616020"/>
      </dsp:txXfrm>
    </dsp:sp>
    <dsp:sp modelId="{448DD603-2B34-41B9-B584-8D1C2CCDF794}">
      <dsp:nvSpPr>
        <dsp:cNvPr id="0" name=""/>
        <dsp:cNvSpPr/>
      </dsp:nvSpPr>
      <dsp:spPr>
        <a:xfrm>
          <a:off x="0" y="2370716"/>
          <a:ext cx="3291840" cy="215469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mn-MN" sz="3200" kern="1200">
              <a:latin typeface="Times New Roman" pitchFamily="18" charset="0"/>
              <a:cs typeface="Times New Roman" pitchFamily="18" charset="0"/>
            </a:rPr>
            <a:t>Олон банкны холдинг</a:t>
          </a:r>
          <a:endParaRPr lang="en-US" sz="3200" kern="1200">
            <a:latin typeface="Times New Roman" pitchFamily="18" charset="0"/>
            <a:cs typeface="Times New Roman" pitchFamily="18" charset="0"/>
          </a:endParaRPr>
        </a:p>
      </dsp:txBody>
      <dsp:txXfrm>
        <a:off x="105183" y="2475899"/>
        <a:ext cx="3081474" cy="19443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7C8B4D-3BA7-41AE-8308-0E2C69C8D03A}" type="datetimeFigureOut">
              <a:rPr lang="en-US" smtClean="0"/>
              <a:pPr/>
              <a:t>7/21/2015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933FAC-381F-4312-81E5-BD826AFE8285}" type="slidenum">
              <a:rPr lang="en-US" smtClean="0"/>
              <a:pPr/>
              <a:t>‹#›</a:t>
            </a:fld>
            <a:endParaRPr lang="en-US"/>
          </a:p>
        </p:txBody>
      </p:sp>
    </p:spTree>
    <p:extLst>
      <p:ext uri="{BB962C8B-B14F-4D97-AF65-F5344CB8AC3E}">
        <p14:creationId xmlns:p14="http://schemas.microsoft.com/office/powerpoint/2010/main" val="22475660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BC0A919-FE7D-4D59-86C5-26AB6AD5B53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C0A919-FE7D-4D59-86C5-26AB6AD5B53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 </a:t>
            </a:r>
            <a:r>
              <a:rPr lang="mn-MN" sz="1200" kern="1200" dirty="0" smtClean="0">
                <a:solidFill>
                  <a:schemeClr val="tx1"/>
                </a:solidFill>
                <a:latin typeface="+mn-lt"/>
                <a:ea typeface="+mn-ea"/>
                <a:cs typeface="+mn-cs"/>
              </a:rPr>
              <a:t> Экспертүүдийн үнэлгээний балл</a:t>
            </a:r>
            <a:endParaRPr lang="en-US"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 </a:t>
            </a:r>
            <a:r>
              <a:rPr lang="en-GB" sz="1200" kern="1200" dirty="0" err="1" smtClean="0">
                <a:solidFill>
                  <a:schemeClr val="tx1"/>
                </a:solidFill>
                <a:latin typeface="+mn-lt"/>
                <a:ea typeface="+mn-ea"/>
                <a:cs typeface="+mn-cs"/>
              </a:rPr>
              <a:t>Экспертүүдийн</a:t>
            </a:r>
            <a:r>
              <a:rPr lang="en-GB" sz="1200" kern="1200" dirty="0" smtClean="0">
                <a:solidFill>
                  <a:schemeClr val="tx1"/>
                </a:solidFill>
                <a:latin typeface="+mn-lt"/>
                <a:ea typeface="+mn-ea"/>
                <a:cs typeface="+mn-cs"/>
              </a:rPr>
              <a:t> </a:t>
            </a:r>
            <a:r>
              <a:rPr lang="en-GB" sz="1200" kern="1200" dirty="0" err="1" smtClean="0">
                <a:solidFill>
                  <a:schemeClr val="tx1"/>
                </a:solidFill>
                <a:latin typeface="+mn-lt"/>
                <a:ea typeface="+mn-ea"/>
                <a:cs typeface="+mn-cs"/>
              </a:rPr>
              <a:t>тооцоолсон</a:t>
            </a:r>
            <a:r>
              <a:rPr lang="en-GB" sz="1200" kern="1200" dirty="0" smtClean="0">
                <a:solidFill>
                  <a:schemeClr val="tx1"/>
                </a:solidFill>
                <a:latin typeface="+mn-lt"/>
                <a:ea typeface="+mn-ea"/>
                <a:cs typeface="+mn-cs"/>
              </a:rPr>
              <a:t> </a:t>
            </a:r>
            <a:r>
              <a:rPr lang="en-GB" sz="1200" kern="1200" dirty="0" err="1" smtClean="0">
                <a:solidFill>
                  <a:schemeClr val="tx1"/>
                </a:solidFill>
                <a:latin typeface="+mn-lt"/>
                <a:ea typeface="+mn-ea"/>
                <a:cs typeface="+mn-cs"/>
              </a:rPr>
              <a:t>i</a:t>
            </a:r>
            <a:r>
              <a:rPr lang="en-GB" sz="1200" kern="1200" dirty="0" smtClean="0">
                <a:solidFill>
                  <a:schemeClr val="tx1"/>
                </a:solidFill>
                <a:latin typeface="+mn-lt"/>
                <a:ea typeface="+mn-ea"/>
                <a:cs typeface="+mn-cs"/>
              </a:rPr>
              <a:t> </a:t>
            </a:r>
            <a:r>
              <a:rPr lang="en-GB" sz="1200" kern="1200" dirty="0" err="1" smtClean="0">
                <a:solidFill>
                  <a:schemeClr val="tx1"/>
                </a:solidFill>
                <a:latin typeface="+mn-lt"/>
                <a:ea typeface="+mn-ea"/>
                <a:cs typeface="+mn-cs"/>
              </a:rPr>
              <a:t>үзүүлэлтийн</a:t>
            </a:r>
            <a:r>
              <a:rPr lang="en-GB" sz="1200" kern="1200" dirty="0" smtClean="0">
                <a:solidFill>
                  <a:schemeClr val="tx1"/>
                </a:solidFill>
                <a:latin typeface="+mn-lt"/>
                <a:ea typeface="+mn-ea"/>
                <a:cs typeface="+mn-cs"/>
              </a:rPr>
              <a:t> </a:t>
            </a:r>
            <a:r>
              <a:rPr lang="mn-MN" sz="1200" kern="1200" dirty="0" smtClean="0">
                <a:solidFill>
                  <a:schemeClr val="tx1"/>
                </a:solidFill>
                <a:latin typeface="+mn-lt"/>
                <a:ea typeface="+mn-ea"/>
                <a:cs typeface="+mn-cs"/>
              </a:rPr>
              <a:t>хувийн жин</a:t>
            </a:r>
            <a:endParaRPr lang="en-US" sz="1200" kern="1200" dirty="0" smtClean="0">
              <a:solidFill>
                <a:schemeClr val="tx1"/>
              </a:solidFill>
              <a:latin typeface="+mn-lt"/>
              <a:ea typeface="+mn-ea"/>
              <a:cs typeface="+mn-cs"/>
            </a:endParaRPr>
          </a:p>
          <a:p>
            <a:r>
              <a:rPr lang="en-GB" sz="1200" i="1" kern="1200" dirty="0" smtClean="0">
                <a:solidFill>
                  <a:schemeClr val="tx1"/>
                </a:solidFill>
                <a:latin typeface="+mn-lt"/>
                <a:ea typeface="+mn-ea"/>
                <a:cs typeface="+mn-cs"/>
              </a:rPr>
              <a:t> m – </a:t>
            </a:r>
            <a:r>
              <a:rPr lang="en-GB" sz="1200" kern="1200" dirty="0" err="1" smtClean="0">
                <a:solidFill>
                  <a:schemeClr val="tx1"/>
                </a:solidFill>
                <a:latin typeface="+mn-lt"/>
                <a:ea typeface="+mn-ea"/>
                <a:cs typeface="+mn-cs"/>
              </a:rPr>
              <a:t>зах</a:t>
            </a:r>
            <a:r>
              <a:rPr lang="en-GB" sz="1200" kern="1200" dirty="0" smtClean="0">
                <a:solidFill>
                  <a:schemeClr val="tx1"/>
                </a:solidFill>
                <a:latin typeface="+mn-lt"/>
                <a:ea typeface="+mn-ea"/>
                <a:cs typeface="+mn-cs"/>
              </a:rPr>
              <a:t> </a:t>
            </a:r>
            <a:r>
              <a:rPr lang="en-GB" sz="1200" kern="1200" dirty="0" err="1" smtClean="0">
                <a:solidFill>
                  <a:schemeClr val="tx1"/>
                </a:solidFill>
                <a:latin typeface="+mn-lt"/>
                <a:ea typeface="+mn-ea"/>
                <a:cs typeface="+mn-cs"/>
              </a:rPr>
              <a:t>зээлийн</a:t>
            </a:r>
            <a:r>
              <a:rPr lang="mn-MN" sz="1200" kern="1200" dirty="0" smtClean="0">
                <a:solidFill>
                  <a:schemeClr val="tx1"/>
                </a:solidFill>
                <a:latin typeface="+mn-lt"/>
                <a:ea typeface="+mn-ea"/>
                <a:cs typeface="+mn-cs"/>
              </a:rPr>
              <a:t> потенциалын</a:t>
            </a:r>
            <a:r>
              <a:rPr lang="en-GB" sz="1200" kern="1200" dirty="0" smtClean="0">
                <a:solidFill>
                  <a:schemeClr val="tx1"/>
                </a:solidFill>
                <a:latin typeface="+mn-lt"/>
                <a:ea typeface="+mn-ea"/>
                <a:cs typeface="+mn-cs"/>
              </a:rPr>
              <a:t> </a:t>
            </a:r>
            <a:r>
              <a:rPr lang="en-GB" sz="1200" kern="1200" dirty="0" err="1" smtClean="0">
                <a:solidFill>
                  <a:schemeClr val="tx1"/>
                </a:solidFill>
                <a:latin typeface="+mn-lt"/>
                <a:ea typeface="+mn-ea"/>
                <a:cs typeface="+mn-cs"/>
              </a:rPr>
              <a:t>үнэлгээнд</a:t>
            </a:r>
            <a:r>
              <a:rPr lang="en-GB" sz="1200" kern="1200" dirty="0" smtClean="0">
                <a:solidFill>
                  <a:schemeClr val="tx1"/>
                </a:solidFill>
                <a:latin typeface="+mn-lt"/>
                <a:ea typeface="+mn-ea"/>
                <a:cs typeface="+mn-cs"/>
              </a:rPr>
              <a:t> </a:t>
            </a:r>
            <a:r>
              <a:rPr lang="en-GB" sz="1200" kern="1200" dirty="0" err="1" smtClean="0">
                <a:solidFill>
                  <a:schemeClr val="tx1"/>
                </a:solidFill>
                <a:latin typeface="+mn-lt"/>
                <a:ea typeface="+mn-ea"/>
                <a:cs typeface="+mn-cs"/>
              </a:rPr>
              <a:t>хэрэглэсэн</a:t>
            </a:r>
            <a:r>
              <a:rPr lang="en-GB" sz="1200" kern="1200" dirty="0" smtClean="0">
                <a:solidFill>
                  <a:schemeClr val="tx1"/>
                </a:solidFill>
                <a:latin typeface="+mn-lt"/>
                <a:ea typeface="+mn-ea"/>
                <a:cs typeface="+mn-cs"/>
              </a:rPr>
              <a:t> </a:t>
            </a:r>
            <a:r>
              <a:rPr lang="en-GB" sz="1200" kern="1200" dirty="0" err="1" smtClean="0">
                <a:solidFill>
                  <a:schemeClr val="tx1"/>
                </a:solidFill>
                <a:latin typeface="+mn-lt"/>
                <a:ea typeface="+mn-ea"/>
                <a:cs typeface="+mn-cs"/>
              </a:rPr>
              <a:t>үзүүлэлтийн</a:t>
            </a:r>
            <a:r>
              <a:rPr lang="en-GB" sz="1200" kern="1200" dirty="0" smtClean="0">
                <a:solidFill>
                  <a:schemeClr val="tx1"/>
                </a:solidFill>
                <a:latin typeface="+mn-lt"/>
                <a:ea typeface="+mn-ea"/>
                <a:cs typeface="+mn-cs"/>
              </a:rPr>
              <a:t> </a:t>
            </a:r>
            <a:r>
              <a:rPr lang="en-GB" sz="1200" kern="1200" dirty="0" err="1" smtClean="0">
                <a:solidFill>
                  <a:schemeClr val="tx1"/>
                </a:solidFill>
                <a:latin typeface="+mn-lt"/>
                <a:ea typeface="+mn-ea"/>
                <a:cs typeface="+mn-cs"/>
              </a:rPr>
              <a:t>тоо</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1933FAC-381F-4312-81E5-BD826AFE8285}" type="slidenum">
              <a:rPr lang="en-US" smtClean="0"/>
              <a:pPr/>
              <a:t>14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1933FAC-381F-4312-81E5-BD826AFE8285}" type="slidenum">
              <a:rPr lang="en-US" smtClean="0"/>
              <a:pPr/>
              <a:t>38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343C72-39DF-4EB2-9DA5-FD25B4C59C7A}" type="datetimeFigureOut">
              <a:rPr lang="en-US" smtClean="0"/>
              <a:pPr/>
              <a:t>7/21/2015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41C666-2D34-463E-9312-9521E5AC1C5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343C72-39DF-4EB2-9DA5-FD25B4C59C7A}" type="datetimeFigureOut">
              <a:rPr lang="en-US" smtClean="0"/>
              <a:pPr/>
              <a:t>7/21/2015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41C666-2D34-463E-9312-9521E5AC1C5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343C72-39DF-4EB2-9DA5-FD25B4C59C7A}" type="datetimeFigureOut">
              <a:rPr lang="en-US" smtClean="0"/>
              <a:pPr/>
              <a:t>7/21/2015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41C666-2D34-463E-9312-9521E5AC1C5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343C72-39DF-4EB2-9DA5-FD25B4C59C7A}" type="datetimeFigureOut">
              <a:rPr lang="en-US" smtClean="0"/>
              <a:pPr/>
              <a:t>7/21/2015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41C666-2D34-463E-9312-9521E5AC1C5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343C72-39DF-4EB2-9DA5-FD25B4C59C7A}" type="datetimeFigureOut">
              <a:rPr lang="en-US" smtClean="0"/>
              <a:pPr/>
              <a:t>7/21/2015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41C666-2D34-463E-9312-9521E5AC1C5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343C72-39DF-4EB2-9DA5-FD25B4C59C7A}" type="datetimeFigureOut">
              <a:rPr lang="en-US" smtClean="0"/>
              <a:pPr/>
              <a:t>7/21/2015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41C666-2D34-463E-9312-9521E5AC1C5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343C72-39DF-4EB2-9DA5-FD25B4C59C7A}" type="datetimeFigureOut">
              <a:rPr lang="en-US" smtClean="0"/>
              <a:pPr/>
              <a:t>7/21/2015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41C666-2D34-463E-9312-9521E5AC1C5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343C72-39DF-4EB2-9DA5-FD25B4C59C7A}" type="datetimeFigureOut">
              <a:rPr lang="en-US" smtClean="0"/>
              <a:pPr/>
              <a:t>7/21/2015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41C666-2D34-463E-9312-9521E5AC1C5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343C72-39DF-4EB2-9DA5-FD25B4C59C7A}" type="datetimeFigureOut">
              <a:rPr lang="en-US" smtClean="0"/>
              <a:pPr/>
              <a:t>7/21/2015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41C666-2D34-463E-9312-9521E5AC1C5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343C72-39DF-4EB2-9DA5-FD25B4C59C7A}" type="datetimeFigureOut">
              <a:rPr lang="en-US" smtClean="0"/>
              <a:pPr/>
              <a:t>7/21/2015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41C666-2D34-463E-9312-9521E5AC1C5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343C72-39DF-4EB2-9DA5-FD25B4C59C7A}" type="datetimeFigureOut">
              <a:rPr lang="en-US" smtClean="0"/>
              <a:pPr/>
              <a:t>7/21/2015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41C666-2D34-463E-9312-9521E5AC1C5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343C72-39DF-4EB2-9DA5-FD25B4C59C7A}" type="datetimeFigureOut">
              <a:rPr lang="en-US" smtClean="0"/>
              <a:pPr/>
              <a:t>7/21/2015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41C666-2D34-463E-9312-9521E5AC1C5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www.hsbc.com/1/PA_1_1_S5/content/assets/investor_relations/hsbc2010ar0.pdf"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82762"/>
          </a:xfrm>
        </p:spPr>
        <p:txBody>
          <a:bodyPr/>
          <a:lstStyle/>
          <a:p>
            <a:r>
              <a:rPr lang="mn-MN" dirty="0" smtClean="0">
                <a:latin typeface="Times New Roman" pitchFamily="18" charset="0"/>
                <a:cs typeface="Times New Roman" pitchFamily="18" charset="0"/>
              </a:rPr>
              <a:t>Дипломны ажил</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2667000"/>
            <a:ext cx="8229600" cy="3459163"/>
          </a:xfrm>
        </p:spPr>
        <p:txBody>
          <a:bodyPr/>
          <a:lstStyle/>
          <a:p>
            <a:pPr algn="ctr">
              <a:buNone/>
            </a:pPr>
            <a:endParaRPr lang="mn-MN" dirty="0" smtClean="0">
              <a:latin typeface="Times New Roman" pitchFamily="18" charset="0"/>
              <a:cs typeface="Times New Roman" pitchFamily="18" charset="0"/>
            </a:endParaRPr>
          </a:p>
          <a:p>
            <a:pP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0"/>
            <a:ext cx="7772400" cy="3805246"/>
          </a:xfrm>
        </p:spPr>
        <p:txBody>
          <a:bodyPr>
            <a:noAutofit/>
          </a:bodyPr>
          <a:lstStyle/>
          <a:p>
            <a:r>
              <a:rPr lang="mn-MN" sz="6000" dirty="0" smtClean="0">
                <a:latin typeface="Times New Roman" pitchFamily="18" charset="0"/>
                <a:cs typeface="Times New Roman" pitchFamily="18" charset="0"/>
              </a:rPr>
              <a:t>Банкны холдингийг бий болгох арга зам</a:t>
            </a:r>
            <a:endParaRPr lang="en-US" sz="6000"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4929198"/>
            <a:ext cx="7772400" cy="1447800"/>
          </a:xfrm>
        </p:spPr>
        <p:txBody>
          <a:bodyPr>
            <a:normAutofit/>
          </a:bodyPr>
          <a:lstStyle/>
          <a:p>
            <a:pPr algn="just"/>
            <a:endParaRPr lang="mn-MN" dirty="0" smtClean="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Times New Roman" pitchFamily="18" charset="0"/>
                <a:cs typeface="Times New Roman" pitchFamily="18" charset="0"/>
              </a:rPr>
              <a:t>Төлөвлөгөө</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142844" y="1600200"/>
            <a:ext cx="9001156" cy="4525963"/>
          </a:xfrm>
        </p:spPr>
        <p:txBody>
          <a:bodyPr>
            <a:normAutofit/>
          </a:bodyPr>
          <a:lstStyle/>
          <a:p>
            <a:r>
              <a:rPr lang="mn-MN" sz="1800" dirty="0">
                <a:latin typeface="Times New Roman" pitchFamily="18" charset="0"/>
                <a:cs typeface="Times New Roman" pitchFamily="18" charset="0"/>
              </a:rPr>
              <a:t>УДИРТГАЛ</a:t>
            </a:r>
            <a:r>
              <a:rPr lang="en-US" sz="1800" dirty="0">
                <a:latin typeface="Times New Roman" pitchFamily="18" charset="0"/>
                <a:cs typeface="Times New Roman" pitchFamily="18" charset="0"/>
              </a:rPr>
              <a:t>  </a:t>
            </a:r>
          </a:p>
          <a:p>
            <a:r>
              <a:rPr lang="en-US" sz="1800" dirty="0">
                <a:latin typeface="Times New Roman" pitchFamily="18" charset="0"/>
                <a:cs typeface="Times New Roman" pitchFamily="18" charset="0"/>
              </a:rPr>
              <a:t> </a:t>
            </a:r>
            <a:r>
              <a:rPr lang="mn-MN" sz="1800" dirty="0">
                <a:latin typeface="Times New Roman" pitchFamily="18" charset="0"/>
                <a:cs typeface="Times New Roman" pitchFamily="18" charset="0"/>
              </a:rPr>
              <a:t>НЭГДҮГЭЭР БҮЛЭГ</a:t>
            </a:r>
            <a:r>
              <a:rPr lang="en-GB" sz="1800" dirty="0">
                <a:latin typeface="Times New Roman" pitchFamily="18" charset="0"/>
                <a:cs typeface="Times New Roman" pitchFamily="18" charset="0"/>
              </a:rPr>
              <a:t>.  </a:t>
            </a:r>
            <a:r>
              <a:rPr lang="mn-MN" sz="1800" dirty="0">
                <a:latin typeface="Times New Roman" pitchFamily="18" charset="0"/>
                <a:cs typeface="Times New Roman" pitchFamily="18" charset="0"/>
              </a:rPr>
              <a:t>Б</a:t>
            </a:r>
            <a:r>
              <a:rPr lang="en-GB" sz="1800" dirty="0" err="1">
                <a:latin typeface="Times New Roman" pitchFamily="18" charset="0"/>
                <a:cs typeface="Times New Roman" pitchFamily="18" charset="0"/>
              </a:rPr>
              <a:t>анкны</a:t>
            </a:r>
            <a:r>
              <a:rPr lang="en-GB" sz="1800" dirty="0">
                <a:latin typeface="Times New Roman" pitchFamily="18" charset="0"/>
                <a:cs typeface="Times New Roman" pitchFamily="18" charset="0"/>
              </a:rPr>
              <a:t> </a:t>
            </a:r>
            <a:r>
              <a:rPr lang="en-GB" sz="1800" dirty="0" err="1">
                <a:latin typeface="Times New Roman" pitchFamily="18" charset="0"/>
                <a:cs typeface="Times New Roman" pitchFamily="18" charset="0"/>
              </a:rPr>
              <a:t>холдинг</a:t>
            </a:r>
            <a:r>
              <a:rPr lang="en-GB" sz="1800" dirty="0">
                <a:latin typeface="Times New Roman" pitchFamily="18" charset="0"/>
                <a:cs typeface="Times New Roman" pitchFamily="18" charset="0"/>
              </a:rPr>
              <a:t> </a:t>
            </a:r>
            <a:r>
              <a:rPr lang="en-GB" sz="1800" dirty="0" err="1">
                <a:latin typeface="Times New Roman" pitchFamily="18" charset="0"/>
                <a:cs typeface="Times New Roman" pitchFamily="18" charset="0"/>
              </a:rPr>
              <a:t>түүний</a:t>
            </a:r>
            <a:r>
              <a:rPr lang="en-GB" sz="1800" dirty="0">
                <a:latin typeface="Times New Roman" pitchFamily="18" charset="0"/>
                <a:cs typeface="Times New Roman" pitchFamily="18" charset="0"/>
              </a:rPr>
              <a:t> </a:t>
            </a:r>
            <a:r>
              <a:rPr lang="en-GB" sz="1800" dirty="0" err="1">
                <a:latin typeface="Times New Roman" pitchFamily="18" charset="0"/>
                <a:cs typeface="Times New Roman" pitchFamily="18" charset="0"/>
              </a:rPr>
              <a:t>мөн</a:t>
            </a:r>
            <a:r>
              <a:rPr lang="en-GB" sz="1800" dirty="0">
                <a:latin typeface="Times New Roman" pitchFamily="18" charset="0"/>
                <a:cs typeface="Times New Roman" pitchFamily="18" charset="0"/>
              </a:rPr>
              <a:t> </a:t>
            </a:r>
            <a:r>
              <a:rPr lang="en-GB" sz="1800" dirty="0" err="1">
                <a:latin typeface="Times New Roman" pitchFamily="18" charset="0"/>
                <a:cs typeface="Times New Roman" pitchFamily="18" charset="0"/>
              </a:rPr>
              <a:t>чанар</a:t>
            </a:r>
            <a:r>
              <a:rPr lang="mn-MN" sz="1800" dirty="0">
                <a:latin typeface="Times New Roman" pitchFamily="18" charset="0"/>
                <a:cs typeface="Times New Roman" pitchFamily="18" charset="0"/>
              </a:rPr>
              <a:t> </a:t>
            </a:r>
            <a:endParaRPr lang="en-US" sz="1800" dirty="0">
              <a:latin typeface="Times New Roman" pitchFamily="18" charset="0"/>
              <a:cs typeface="Times New Roman" pitchFamily="18" charset="0"/>
            </a:endParaRPr>
          </a:p>
          <a:p>
            <a:r>
              <a:rPr lang="mn-MN" sz="1800" b="1" dirty="0">
                <a:latin typeface="Times New Roman" pitchFamily="18" charset="0"/>
                <a:cs typeface="Times New Roman" pitchFamily="18" charset="0"/>
              </a:rPr>
              <a:t>                </a:t>
            </a:r>
            <a:r>
              <a:rPr lang="en-US" sz="1800" dirty="0">
                <a:latin typeface="Times New Roman" pitchFamily="18" charset="0"/>
                <a:cs typeface="Times New Roman" pitchFamily="18" charset="0"/>
              </a:rPr>
              <a:t>I.1</a:t>
            </a:r>
            <a:r>
              <a:rPr lang="mn-MN" sz="1800" b="1" dirty="0">
                <a:latin typeface="Times New Roman" pitchFamily="18" charset="0"/>
                <a:cs typeface="Times New Roman" pitchFamily="18" charset="0"/>
              </a:rPr>
              <a:t> </a:t>
            </a:r>
            <a:r>
              <a:rPr lang="mn-MN" sz="1800" b="1" dirty="0" smtClean="0">
                <a:latin typeface="Times New Roman" pitchFamily="18" charset="0"/>
                <a:cs typeface="Times New Roman" pitchFamily="18" charset="0"/>
              </a:rPr>
              <a:t> </a:t>
            </a:r>
            <a:r>
              <a:rPr lang="mn-MN" sz="1800" dirty="0">
                <a:latin typeface="Times New Roman" pitchFamily="18" charset="0"/>
                <a:cs typeface="Times New Roman" pitchFamily="18" charset="0"/>
              </a:rPr>
              <a:t>Компанийн төвлөрөл ба </a:t>
            </a:r>
            <a:r>
              <a:rPr lang="mn-MN" sz="1800" dirty="0" smtClean="0">
                <a:latin typeface="Times New Roman" pitchFamily="18" charset="0"/>
                <a:cs typeface="Times New Roman" pitchFamily="18" charset="0"/>
              </a:rPr>
              <a:t>төрөлжилт</a:t>
            </a:r>
            <a:endParaRPr lang="en-US" sz="1800" dirty="0">
              <a:latin typeface="Times New Roman" pitchFamily="18" charset="0"/>
              <a:cs typeface="Times New Roman" pitchFamily="18" charset="0"/>
            </a:endParaRPr>
          </a:p>
          <a:p>
            <a:r>
              <a:rPr lang="mn-MN" sz="1800" dirty="0">
                <a:latin typeface="Times New Roman" pitchFamily="18" charset="0"/>
                <a:cs typeface="Times New Roman" pitchFamily="18" charset="0"/>
              </a:rPr>
              <a:t>                </a:t>
            </a:r>
            <a:r>
              <a:rPr lang="en-US" sz="1800" dirty="0">
                <a:latin typeface="Times New Roman" pitchFamily="18" charset="0"/>
                <a:cs typeface="Times New Roman" pitchFamily="18" charset="0"/>
              </a:rPr>
              <a:t>I.2</a:t>
            </a:r>
            <a:r>
              <a:rPr lang="mn-MN" sz="1800" dirty="0">
                <a:latin typeface="Times New Roman" pitchFamily="18" charset="0"/>
                <a:cs typeface="Times New Roman" pitchFamily="18" charset="0"/>
              </a:rPr>
              <a:t>  Банкны холдинг ба олон улсын </a:t>
            </a:r>
            <a:r>
              <a:rPr lang="mn-MN" sz="1800" dirty="0" smtClean="0">
                <a:latin typeface="Times New Roman" pitchFamily="18" charset="0"/>
                <a:cs typeface="Times New Roman" pitchFamily="18" charset="0"/>
              </a:rPr>
              <a:t>туршлага</a:t>
            </a:r>
            <a:endParaRPr lang="en-US" sz="1800" dirty="0">
              <a:latin typeface="Times New Roman" pitchFamily="18" charset="0"/>
              <a:cs typeface="Times New Roman" pitchFamily="18" charset="0"/>
            </a:endParaRPr>
          </a:p>
          <a:p>
            <a:r>
              <a:rPr lang="mn-MN" sz="1800" dirty="0">
                <a:latin typeface="Times New Roman" pitchFamily="18" charset="0"/>
                <a:cs typeface="Times New Roman" pitchFamily="18" charset="0"/>
              </a:rPr>
              <a:t>ХОЁРДУГААР БҮЛЭГ</a:t>
            </a:r>
            <a:r>
              <a:rPr lang="en-GB" sz="1800" dirty="0">
                <a:latin typeface="Times New Roman" pitchFamily="18" charset="0"/>
                <a:cs typeface="Times New Roman" pitchFamily="18" charset="0"/>
              </a:rPr>
              <a:t>.  </a:t>
            </a:r>
            <a:r>
              <a:rPr lang="en-GB" sz="1800" dirty="0" err="1">
                <a:latin typeface="Times New Roman" pitchFamily="18" charset="0"/>
                <a:cs typeface="Times New Roman" pitchFamily="18" charset="0"/>
              </a:rPr>
              <a:t>Монголд</a:t>
            </a:r>
            <a:r>
              <a:rPr lang="en-GB" sz="1800" dirty="0">
                <a:latin typeface="Times New Roman" pitchFamily="18" charset="0"/>
                <a:cs typeface="Times New Roman" pitchFamily="18" charset="0"/>
              </a:rPr>
              <a:t> </a:t>
            </a:r>
            <a:r>
              <a:rPr lang="en-GB" sz="1800" dirty="0" err="1">
                <a:latin typeface="Times New Roman" pitchFamily="18" charset="0"/>
                <a:cs typeface="Times New Roman" pitchFamily="18" charset="0"/>
              </a:rPr>
              <a:t>банкны</a:t>
            </a:r>
            <a:r>
              <a:rPr lang="en-GB" sz="1800" dirty="0">
                <a:latin typeface="Times New Roman" pitchFamily="18" charset="0"/>
                <a:cs typeface="Times New Roman" pitchFamily="18" charset="0"/>
              </a:rPr>
              <a:t> </a:t>
            </a:r>
            <a:r>
              <a:rPr lang="en-GB" sz="1800" dirty="0" err="1">
                <a:latin typeface="Times New Roman" pitchFamily="18" charset="0"/>
                <a:cs typeface="Times New Roman" pitchFamily="18" charset="0"/>
              </a:rPr>
              <a:t>холдинг</a:t>
            </a:r>
            <a:r>
              <a:rPr lang="en-GB" sz="1800" dirty="0">
                <a:latin typeface="Times New Roman" pitchFamily="18" charset="0"/>
                <a:cs typeface="Times New Roman" pitchFamily="18" charset="0"/>
              </a:rPr>
              <a:t> </a:t>
            </a:r>
            <a:r>
              <a:rPr lang="mn-MN" sz="1800" dirty="0">
                <a:latin typeface="Times New Roman" pitchFamily="18" charset="0"/>
                <a:cs typeface="Times New Roman" pitchFamily="18" charset="0"/>
              </a:rPr>
              <a:t>бий болох</a:t>
            </a:r>
            <a:r>
              <a:rPr lang="en-GB" sz="1800" dirty="0">
                <a:latin typeface="Times New Roman" pitchFamily="18" charset="0"/>
                <a:cs typeface="Times New Roman" pitchFamily="18" charset="0"/>
              </a:rPr>
              <a:t> </a:t>
            </a:r>
            <a:r>
              <a:rPr lang="en-GB" sz="1800" dirty="0" err="1">
                <a:latin typeface="Times New Roman" pitchFamily="18" charset="0"/>
                <a:cs typeface="Times New Roman" pitchFamily="18" charset="0"/>
              </a:rPr>
              <a:t>арга</a:t>
            </a:r>
            <a:r>
              <a:rPr lang="en-GB" sz="1800" dirty="0">
                <a:latin typeface="Times New Roman" pitchFamily="18" charset="0"/>
                <a:cs typeface="Times New Roman" pitchFamily="18" charset="0"/>
              </a:rPr>
              <a:t> </a:t>
            </a:r>
            <a:r>
              <a:rPr lang="en-GB" sz="1800" dirty="0" err="1" smtClean="0">
                <a:latin typeface="Times New Roman" pitchFamily="18" charset="0"/>
                <a:cs typeface="Times New Roman" pitchFamily="18" charset="0"/>
              </a:rPr>
              <a:t>зам</a:t>
            </a:r>
            <a:endParaRPr lang="en-US" sz="1800" dirty="0">
              <a:latin typeface="Times New Roman" pitchFamily="18" charset="0"/>
              <a:cs typeface="Times New Roman" pitchFamily="18" charset="0"/>
            </a:endParaRPr>
          </a:p>
          <a:p>
            <a:r>
              <a:rPr lang="mn-MN" sz="1800" b="1" dirty="0">
                <a:latin typeface="Times New Roman" pitchFamily="18" charset="0"/>
                <a:cs typeface="Times New Roman" pitchFamily="18" charset="0"/>
              </a:rPr>
              <a:t>             </a:t>
            </a:r>
            <a:r>
              <a:rPr lang="en-US" sz="1800" b="1" dirty="0">
                <a:latin typeface="Times New Roman" pitchFamily="18" charset="0"/>
                <a:cs typeface="Times New Roman" pitchFamily="18" charset="0"/>
              </a:rPr>
              <a:t>   </a:t>
            </a:r>
            <a:r>
              <a:rPr lang="en-US" sz="1800" dirty="0">
                <a:latin typeface="Times New Roman" pitchFamily="18" charset="0"/>
                <a:cs typeface="Times New Roman" pitchFamily="18" charset="0"/>
              </a:rPr>
              <a:t>II</a:t>
            </a:r>
            <a:r>
              <a:rPr lang="mn-MN" sz="1800" dirty="0">
                <a:latin typeface="Times New Roman" pitchFamily="18" charset="0"/>
                <a:cs typeface="Times New Roman" pitchFamily="18" charset="0"/>
              </a:rPr>
              <a:t>.1  Монголын арилжааны банкуудын банкны холдингийн өнөөгийн </a:t>
            </a:r>
            <a:r>
              <a:rPr lang="mn-MN" sz="1800" dirty="0" smtClean="0">
                <a:latin typeface="Times New Roman" pitchFamily="18" charset="0"/>
                <a:cs typeface="Times New Roman" pitchFamily="18" charset="0"/>
              </a:rPr>
              <a:t>байдал</a:t>
            </a:r>
            <a:endParaRPr lang="en-US" sz="1800" dirty="0">
              <a:latin typeface="Times New Roman" pitchFamily="18" charset="0"/>
              <a:cs typeface="Times New Roman" pitchFamily="18" charset="0"/>
            </a:endParaRPr>
          </a:p>
          <a:p>
            <a:r>
              <a:rPr lang="mn-MN" sz="1800" dirty="0">
                <a:latin typeface="Times New Roman" pitchFamily="18" charset="0"/>
                <a:cs typeface="Times New Roman" pitchFamily="18" charset="0"/>
              </a:rPr>
              <a:t>                </a:t>
            </a:r>
            <a:r>
              <a:rPr lang="en-US" sz="1800" dirty="0">
                <a:latin typeface="Times New Roman" pitchFamily="18" charset="0"/>
                <a:cs typeface="Times New Roman" pitchFamily="18" charset="0"/>
              </a:rPr>
              <a:t>II</a:t>
            </a:r>
            <a:r>
              <a:rPr lang="mn-MN" sz="1800" dirty="0">
                <a:latin typeface="Times New Roman" pitchFamily="18" charset="0"/>
                <a:cs typeface="Times New Roman" pitchFamily="18" charset="0"/>
              </a:rPr>
              <a:t>.2 </a:t>
            </a:r>
            <a:r>
              <a:rPr lang="en-GB" sz="1800" dirty="0" err="1">
                <a:latin typeface="Times New Roman" pitchFamily="18" charset="0"/>
                <a:cs typeface="Times New Roman" pitchFamily="18" charset="0"/>
              </a:rPr>
              <a:t>Монголд</a:t>
            </a:r>
            <a:r>
              <a:rPr lang="en-GB" sz="1800" dirty="0">
                <a:latin typeface="Times New Roman" pitchFamily="18" charset="0"/>
                <a:cs typeface="Times New Roman" pitchFamily="18" charset="0"/>
              </a:rPr>
              <a:t> </a:t>
            </a:r>
            <a:r>
              <a:rPr lang="en-GB" sz="1800" dirty="0" err="1">
                <a:latin typeface="Times New Roman" pitchFamily="18" charset="0"/>
                <a:cs typeface="Times New Roman" pitchFamily="18" charset="0"/>
              </a:rPr>
              <a:t>банкны</a:t>
            </a:r>
            <a:r>
              <a:rPr lang="en-GB" sz="1800" dirty="0">
                <a:latin typeface="Times New Roman" pitchFamily="18" charset="0"/>
                <a:cs typeface="Times New Roman" pitchFamily="18" charset="0"/>
              </a:rPr>
              <a:t> </a:t>
            </a:r>
            <a:r>
              <a:rPr lang="en-GB" sz="1800" dirty="0" err="1">
                <a:latin typeface="Times New Roman" pitchFamily="18" charset="0"/>
                <a:cs typeface="Times New Roman" pitchFamily="18" charset="0"/>
              </a:rPr>
              <a:t>холдинг</a:t>
            </a:r>
            <a:r>
              <a:rPr lang="en-GB" sz="1800" dirty="0">
                <a:latin typeface="Times New Roman" pitchFamily="18" charset="0"/>
                <a:cs typeface="Times New Roman" pitchFamily="18" charset="0"/>
              </a:rPr>
              <a:t> </a:t>
            </a:r>
            <a:r>
              <a:rPr lang="en-GB" sz="1800" dirty="0" err="1">
                <a:latin typeface="Times New Roman" pitchFamily="18" charset="0"/>
                <a:cs typeface="Times New Roman" pitchFamily="18" charset="0"/>
              </a:rPr>
              <a:t>үүсэх</a:t>
            </a:r>
            <a:r>
              <a:rPr lang="en-GB" sz="1800" dirty="0">
                <a:latin typeface="Times New Roman" pitchFamily="18" charset="0"/>
                <a:cs typeface="Times New Roman" pitchFamily="18" charset="0"/>
              </a:rPr>
              <a:t> </a:t>
            </a:r>
            <a:r>
              <a:rPr lang="mn-MN" sz="1800" dirty="0">
                <a:latin typeface="Times New Roman" pitchFamily="18" charset="0"/>
                <a:cs typeface="Times New Roman" pitchFamily="18" charset="0"/>
              </a:rPr>
              <a:t>арга </a:t>
            </a:r>
            <a:r>
              <a:rPr lang="mn-MN" sz="1800" dirty="0" smtClean="0">
                <a:latin typeface="Times New Roman" pitchFamily="18" charset="0"/>
                <a:cs typeface="Times New Roman" pitchFamily="18" charset="0"/>
              </a:rPr>
              <a:t>зам</a:t>
            </a:r>
            <a:endParaRPr lang="en-US" sz="1800" dirty="0">
              <a:latin typeface="Times New Roman" pitchFamily="18" charset="0"/>
              <a:cs typeface="Times New Roman" pitchFamily="18" charset="0"/>
            </a:endParaRPr>
          </a:p>
          <a:p>
            <a:r>
              <a:rPr lang="mn-MN" sz="1800" dirty="0" smtClean="0">
                <a:latin typeface="Times New Roman" pitchFamily="18" charset="0"/>
                <a:cs typeface="Times New Roman" pitchFamily="18" charset="0"/>
              </a:rPr>
              <a:t>ДҮГНЭЛТ</a:t>
            </a:r>
            <a:endParaRPr lang="en-US" sz="1800" dirty="0">
              <a:latin typeface="Times New Roman" pitchFamily="18" charset="0"/>
              <a:cs typeface="Times New Roman" pitchFamily="18" charset="0"/>
            </a:endParaRPr>
          </a:p>
          <a:p>
            <a:r>
              <a:rPr lang="mn-MN" sz="1800" dirty="0" smtClean="0">
                <a:latin typeface="Times New Roman" pitchFamily="18" charset="0"/>
                <a:cs typeface="Times New Roman" pitchFamily="18" charset="0"/>
              </a:rPr>
              <a:t>САНАЛ ЗӨВЛӨМЖ</a:t>
            </a:r>
            <a:endParaRPr lang="en-US" sz="1800" dirty="0">
              <a:latin typeface="Times New Roman" pitchFamily="18" charset="0"/>
              <a:cs typeface="Times New Roman" pitchFamily="18" charset="0"/>
            </a:endParaRPr>
          </a:p>
          <a:p>
            <a:r>
              <a:rPr lang="mn-MN" sz="1800" dirty="0">
                <a:latin typeface="Times New Roman" pitchFamily="18" charset="0"/>
                <a:cs typeface="Times New Roman" pitchFamily="18" charset="0"/>
              </a:rPr>
              <a:t>АШИГЛАСАН </a:t>
            </a:r>
            <a:r>
              <a:rPr lang="en-GB" sz="1800" dirty="0">
                <a:latin typeface="Times New Roman" pitchFamily="18" charset="0"/>
                <a:cs typeface="Times New Roman" pitchFamily="18" charset="0"/>
              </a:rPr>
              <a:t>ЭХ </a:t>
            </a:r>
            <a:r>
              <a:rPr lang="en-GB" sz="1800" dirty="0" smtClean="0">
                <a:latin typeface="Times New Roman" pitchFamily="18" charset="0"/>
                <a:cs typeface="Times New Roman" pitchFamily="18" charset="0"/>
              </a:rPr>
              <a:t>СУРВАЛЖ</a:t>
            </a:r>
            <a:endParaRPr lang="en-US" sz="1800" dirty="0">
              <a:latin typeface="Times New Roman" pitchFamily="18" charset="0"/>
              <a:cs typeface="Times New Roman" pitchFamily="18" charset="0"/>
            </a:endParaRPr>
          </a:p>
          <a:p>
            <a:endParaRPr lang="en-US"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b="1" dirty="0">
                <a:latin typeface="Times New Roman" pitchFamily="18" charset="0"/>
                <a:cs typeface="Times New Roman" pitchFamily="18" charset="0"/>
              </a:rPr>
              <a:t>УДИРТГАЛ</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428736"/>
            <a:ext cx="8229600" cy="4929222"/>
          </a:xfrm>
        </p:spPr>
        <p:txBody>
          <a:bodyPr>
            <a:noAutofit/>
          </a:bodyPr>
          <a:lstStyle/>
          <a:p>
            <a:pPr algn="just"/>
            <a:r>
              <a:rPr lang="mn-MN" sz="2400" dirty="0">
                <a:latin typeface="Times New Roman" pitchFamily="18" charset="0"/>
                <a:cs typeface="Times New Roman" pitchFamily="18" charset="0"/>
              </a:rPr>
              <a:t>Банкны холдинг эрхэлж байгаа улс орныг банк санхүүгийн салбарын хөгжлийн нилээдгүй өндөр түвшинд хүрсэн байна гэж тооцдог бөгөөд энэ нь банкны дэд бүтцийг хөгжүүлэх нэгэн арга зам </a:t>
            </a:r>
            <a:r>
              <a:rPr lang="mn-MN" sz="2400" dirty="0" smtClean="0">
                <a:latin typeface="Times New Roman" pitchFamily="18" charset="0"/>
                <a:cs typeface="Times New Roman" pitchFamily="18" charset="0"/>
              </a:rPr>
              <a:t>юм.</a:t>
            </a:r>
            <a:endParaRPr lang="en-US" sz="2400" dirty="0" smtClean="0">
              <a:latin typeface="Times New Roman" pitchFamily="18" charset="0"/>
              <a:cs typeface="Times New Roman" pitchFamily="18" charset="0"/>
            </a:endParaRPr>
          </a:p>
          <a:p>
            <a:pPr algn="just"/>
            <a:endParaRPr lang="mn-MN" sz="2400" dirty="0" smtClean="0">
              <a:latin typeface="Times New Roman" pitchFamily="18" charset="0"/>
              <a:cs typeface="Times New Roman" pitchFamily="18" charset="0"/>
            </a:endParaRPr>
          </a:p>
          <a:p>
            <a:pPr algn="just"/>
            <a:r>
              <a:rPr lang="mn-MN" sz="2400" dirty="0">
                <a:latin typeface="Times New Roman" pitchFamily="18" charset="0"/>
                <a:cs typeface="Times New Roman" pitchFamily="18" charset="0"/>
              </a:rPr>
              <a:t>Банкны холдинг компани гэсэн нэгдсэн албан ёсны тодорхойлолт байхгүй бөгөөд үүсэж байгаа хэлбэрээрээ ангилагддаг</a:t>
            </a:r>
            <a:r>
              <a:rPr lang="mn-MN" sz="2400" dirty="0" smtClean="0">
                <a:latin typeface="Times New Roman" pitchFamily="18" charset="0"/>
                <a:cs typeface="Times New Roman" pitchFamily="18" charset="0"/>
              </a:rPr>
              <a:t>.</a:t>
            </a:r>
          </a:p>
          <a:p>
            <a:pPr algn="just">
              <a:buNone/>
            </a:pP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lgn="just"/>
            <a:r>
              <a:rPr lang="mn-MN" sz="2800" i="1" dirty="0" smtClean="0">
                <a:latin typeface="Times New Roman" pitchFamily="18" charset="0"/>
                <a:cs typeface="Times New Roman" pitchFamily="18" charset="0"/>
              </a:rPr>
              <a:t> Банкны холдинг үүсэх анхны элемент нь Монголд Хас болон Голомт банкны жишээн дээр харагдаж байна. </a:t>
            </a:r>
            <a:endParaRPr lang="en-US" sz="2800" i="1" dirty="0" smtClean="0">
              <a:latin typeface="Times New Roman" pitchFamily="18" charset="0"/>
              <a:cs typeface="Times New Roman" pitchFamily="18" charset="0"/>
            </a:endParaRPr>
          </a:p>
          <a:p>
            <a:pPr algn="just"/>
            <a:endParaRPr lang="en-US" sz="2800" i="1" dirty="0" smtClean="0">
              <a:latin typeface="Times New Roman" pitchFamily="18" charset="0"/>
              <a:cs typeface="Times New Roman" pitchFamily="18" charset="0"/>
            </a:endParaRPr>
          </a:p>
          <a:p>
            <a:pPr algn="just"/>
            <a:r>
              <a:rPr lang="mn-MN" sz="2800" i="1" dirty="0" smtClean="0">
                <a:latin typeface="Times New Roman" pitchFamily="18" charset="0"/>
                <a:cs typeface="Times New Roman" pitchFamily="18" charset="0"/>
              </a:rPr>
              <a:t>Мөн 2011 онд Худалдаа Хөгжлийн банк монголд анх удаа “</a:t>
            </a:r>
            <a:r>
              <a:rPr lang="en-US" sz="2800" i="1" dirty="0" smtClean="0">
                <a:latin typeface="Times New Roman" pitchFamily="18" charset="0"/>
                <a:cs typeface="Times New Roman" pitchFamily="18" charset="0"/>
              </a:rPr>
              <a:t>TDB Capital”</a:t>
            </a:r>
            <a:r>
              <a:rPr lang="mn-MN" sz="2800" i="1" dirty="0" smtClean="0">
                <a:latin typeface="Times New Roman" pitchFamily="18" charset="0"/>
                <a:cs typeface="Times New Roman" pitchFamily="18" charset="0"/>
              </a:rPr>
              <a:t> нэртэй охин компанийг байгууллаа.</a:t>
            </a:r>
            <a:endParaRPr lang="en-US" sz="2800" i="1" dirty="0" smtClean="0">
              <a:latin typeface="Times New Roman" pitchFamily="18" charset="0"/>
              <a:cs typeface="Times New Roman" pitchFamily="18" charset="0"/>
            </a:endParaRPr>
          </a:p>
          <a:p>
            <a:pPr algn="just"/>
            <a:endParaRPr lang="en-US" sz="2400" i="1" dirty="0" smtClean="0">
              <a:latin typeface="Times New Roman" pitchFamily="18" charset="0"/>
              <a:cs typeface="Times New Roman" pitchFamily="18" charset="0"/>
            </a:endParaRPr>
          </a:p>
          <a:p>
            <a:pPr algn="just"/>
            <a:r>
              <a:rPr lang="mn-MN" sz="2600" dirty="0" smtClean="0">
                <a:latin typeface="Times New Roman" pitchFamily="18" charset="0"/>
                <a:cs typeface="Times New Roman" pitchFamily="18" charset="0"/>
              </a:rPr>
              <a:t> Ийнхүү үйл ажиллагааны хэлбэр , төрөл , бүтэц, хууль эрх зүй хангалтгүй мэт байгаа  тул үүнийг  Монгол улсад хэрхэн өргөжүүлэн хөгжүүлж  , олон улсын жишигт хүргэн бий болгох арга замыг судалсан болно</a:t>
            </a:r>
            <a:endParaRPr lang="en-US" sz="2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500042"/>
            <a:ext cx="8229600" cy="1143000"/>
          </a:xfrm>
        </p:spPr>
        <p:txBody>
          <a:bodyPr>
            <a:normAutofit fontScale="90000"/>
          </a:bodyPr>
          <a:lstStyle/>
          <a:p>
            <a:r>
              <a:rPr lang="en-GB" b="1" dirty="0">
                <a:latin typeface="Times New Roman" pitchFamily="18" charset="0"/>
                <a:cs typeface="Times New Roman" pitchFamily="18" charset="0"/>
              </a:rPr>
              <a:t>I </a:t>
            </a:r>
            <a:r>
              <a:rPr lang="mn-MN" b="1" dirty="0">
                <a:latin typeface="Times New Roman" pitchFamily="18" charset="0"/>
                <a:cs typeface="Times New Roman" pitchFamily="18" charset="0"/>
              </a:rPr>
              <a:t> БҮЛЭГ : БАНКНЫ ХОЛДИНГ,  ТҮҮНИЙ МӨН ЧАНАР</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2143116"/>
            <a:ext cx="8229600" cy="3983047"/>
          </a:xfrm>
        </p:spPr>
        <p:txBody>
          <a:bodyPr>
            <a:normAutofit/>
          </a:bodyPr>
          <a:lstStyle/>
          <a:p>
            <a:pPr algn="just"/>
            <a:r>
              <a:rPr lang="mn-MN" sz="2800" dirty="0">
                <a:latin typeface="Times New Roman" pitchFamily="18" charset="0"/>
                <a:cs typeface="Times New Roman" pitchFamily="18" charset="0"/>
              </a:rPr>
              <a:t>Холдинг гэдэг нь 2 ба түүнээс олон бие даасан хуулийн </a:t>
            </a:r>
            <a:r>
              <a:rPr lang="mn-MN" sz="2800" dirty="0" smtClean="0">
                <a:latin typeface="Times New Roman" pitchFamily="18" charset="0"/>
                <a:cs typeface="Times New Roman" pitchFamily="18" charset="0"/>
              </a:rPr>
              <a:t>этгээдүүдийн </a:t>
            </a:r>
            <a:r>
              <a:rPr lang="mn-MN" sz="2800" dirty="0">
                <a:latin typeface="Times New Roman" pitchFamily="18" charset="0"/>
                <a:cs typeface="Times New Roman" pitchFamily="18" charset="0"/>
              </a:rPr>
              <a:t>нэгдэл бөгөөд удирдлагын тусгай харьцаатай  өөрсдийн хөрөнгийн нөөцийг харилцан ашигтай ажиллах хэтийн зорилгоор нийлүүлсэн байдаг. </a:t>
            </a:r>
            <a:endParaRPr lang="en-US" sz="2800" dirty="0">
              <a:latin typeface="Times New Roman" pitchFamily="18" charset="0"/>
              <a:cs typeface="Times New Roman" pitchFamily="18" charset="0"/>
            </a:endParaRPr>
          </a:p>
          <a:p>
            <a:pPr algn="just"/>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mn-MN" sz="2800" dirty="0" smtClean="0">
                <a:latin typeface="Times New Roman" pitchFamily="18" charset="0"/>
                <a:cs typeface="Times New Roman" pitchFamily="18" charset="0"/>
              </a:rPr>
              <a:t>Банкны </a:t>
            </a:r>
            <a:r>
              <a:rPr lang="mn-MN" sz="2800" dirty="0">
                <a:latin typeface="Times New Roman" pitchFamily="18" charset="0"/>
                <a:cs typeface="Times New Roman" pitchFamily="18" charset="0"/>
              </a:rPr>
              <a:t>холдинг  гэдэг нь бие даасан хуулийн этгээдүүд буюу зээлийн байгууллага, банк бус санхүүгийн байгууллага, мөн өөр төрлийн үйл ажиллагаа явуулдаг  байгууллагуудын нэгдэл ба толгой байгууллага нь зээлийн буюу банк  эсвэл зээлийн бус байгууллага байх ба бусад гишүүн байгууллагуудын хооронд  хийсэн гэрээ хэлцлийн дагуу зохицуулж хянаж байдаг. </a:t>
            </a:r>
            <a:endParaRPr lang="en-US" sz="2800" dirty="0">
              <a:latin typeface="Times New Roman" pitchFamily="18" charset="0"/>
              <a:cs typeface="Times New Roman" pitchFamily="18" charset="0"/>
            </a:endParaRPr>
          </a:p>
          <a:p>
            <a:pPr algn="just"/>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500042"/>
            <a:ext cx="8229600" cy="1143000"/>
          </a:xfrm>
        </p:spPr>
        <p:txBody>
          <a:bodyPr>
            <a:noAutofit/>
          </a:bodyPr>
          <a:lstStyle/>
          <a:p>
            <a:r>
              <a:rPr lang="mn-MN" sz="2800" b="1" dirty="0">
                <a:latin typeface="Times New Roman" pitchFamily="18" charset="0"/>
                <a:cs typeface="Times New Roman" pitchFamily="18" charset="0"/>
              </a:rPr>
              <a:t>Банкны капиталын бөөгнөрөл бө төвлөрөл</a:t>
            </a:r>
            <a:r>
              <a:rPr lang="en-US" sz="2800" dirty="0">
                <a:latin typeface="Times New Roman" pitchFamily="18" charset="0"/>
                <a:cs typeface="Times New Roman" pitchFamily="18" charset="0"/>
              </a:rPr>
              <a:t/>
            </a:r>
            <a:br>
              <a:rPr lang="en-US" sz="2800" dirty="0">
                <a:latin typeface="Times New Roman" pitchFamily="18" charset="0"/>
                <a:cs typeface="Times New Roman" pitchFamily="18" charset="0"/>
              </a:rPr>
            </a:br>
            <a:r>
              <a:rPr lang="mn-MN" sz="2800" b="1" dirty="0">
                <a:latin typeface="Times New Roman" pitchFamily="18" charset="0"/>
                <a:cs typeface="Times New Roman" pitchFamily="18" charset="0"/>
              </a:rPr>
              <a:t>Банкны монополиуд ба банкны шинэ роль</a:t>
            </a:r>
            <a:r>
              <a:rPr lang="en-US" sz="2800" dirty="0">
                <a:latin typeface="Times New Roman" pitchFamily="18" charset="0"/>
                <a:cs typeface="Times New Roman" pitchFamily="18" charset="0"/>
              </a:rPr>
              <a:t/>
            </a:r>
            <a:br>
              <a:rPr lang="en-US" sz="2800" dirty="0">
                <a:latin typeface="Times New Roman" pitchFamily="18" charset="0"/>
                <a:cs typeface="Times New Roman" pitchFamily="18" charset="0"/>
              </a:rPr>
            </a:br>
            <a:r>
              <a:rPr lang="mn-MN" sz="2800" u="sng" dirty="0">
                <a:latin typeface="Times New Roman" pitchFamily="18" charset="0"/>
                <a:cs typeface="Times New Roman" pitchFamily="18" charset="0"/>
              </a:rPr>
              <a:t>Банкны монополийн үүсэл ба үндсэн хэлбэрүүд</a:t>
            </a:r>
            <a:r>
              <a:rPr lang="en-US" sz="2800" dirty="0">
                <a:latin typeface="Times New Roman" pitchFamily="18" charset="0"/>
                <a:cs typeface="Times New Roman" pitchFamily="18" charset="0"/>
              </a:rPr>
              <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
            </a:r>
            <a:br>
              <a:rPr lang="en-US" sz="2800" dirty="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lgn="just"/>
            <a:r>
              <a:rPr lang="mn-MN" dirty="0" smtClean="0">
                <a:latin typeface="Times New Roman" pitchFamily="18" charset="0"/>
                <a:cs typeface="Times New Roman" pitchFamily="18" charset="0"/>
              </a:rPr>
              <a:t>Банкны холдингийн анхны үүсэл нь </a:t>
            </a:r>
            <a:r>
              <a:rPr lang="en-GB" dirty="0" smtClean="0">
                <a:latin typeface="Times New Roman" pitchFamily="18" charset="0"/>
                <a:cs typeface="Times New Roman" pitchFamily="18" charset="0"/>
              </a:rPr>
              <a:t>XX </a:t>
            </a:r>
            <a:r>
              <a:rPr lang="mn-MN" dirty="0" smtClean="0">
                <a:latin typeface="Times New Roman" pitchFamily="18" charset="0"/>
                <a:cs typeface="Times New Roman" pitchFamily="18" charset="0"/>
              </a:rPr>
              <a:t>зууны эхэн үед аж үйлдвэрийн капиталын бөөгнөрөлөөс үүдэн банк том байгууллагуудын хэрэгцээг хангахын тулд даган томрох шаардлага бий болсон юм. </a:t>
            </a:r>
          </a:p>
          <a:p>
            <a:pPr algn="just"/>
            <a:r>
              <a:rPr lang="mn-MN" dirty="0" smtClean="0">
                <a:latin typeface="Times New Roman" pitchFamily="18" charset="0"/>
                <a:cs typeface="Times New Roman" pitchFamily="18" charset="0"/>
              </a:rPr>
              <a:t>Тухайн үед банкууд нэгдэн улмаар компани банк нэгдэн томорч монопольдож байлаа.</a:t>
            </a:r>
          </a:p>
          <a:p>
            <a:pPr algn="just"/>
            <a:r>
              <a:rPr lang="mn-MN" dirty="0" smtClean="0">
                <a:latin typeface="Times New Roman" pitchFamily="18" charset="0"/>
                <a:cs typeface="Times New Roman" pitchFamily="18" charset="0"/>
              </a:rPr>
              <a:t>Холдингийн гол зорилго нь монольчлол байсан юм.</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i="1" dirty="0">
                <a:latin typeface="Times New Roman" pitchFamily="18" charset="0"/>
                <a:cs typeface="Times New Roman" pitchFamily="18" charset="0"/>
              </a:rPr>
              <a:t>I.2 </a:t>
            </a:r>
            <a:r>
              <a:rPr lang="mn-MN" b="1" i="1" dirty="0">
                <a:latin typeface="Times New Roman" pitchFamily="18" charset="0"/>
                <a:cs typeface="Times New Roman" pitchFamily="18" charset="0"/>
              </a:rPr>
              <a:t>Банкны холдинг ба олон улсын туршлага</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17681"/>
            <a:ext cx="8229600" cy="4525963"/>
          </a:xfrm>
        </p:spPr>
        <p:txBody>
          <a:bodyPr>
            <a:noAutofit/>
          </a:bodyPr>
          <a:lstStyle/>
          <a:p>
            <a:pPr algn="just"/>
            <a:r>
              <a:rPr lang="mn-MN"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Банкны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холдинг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компани</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гэдэг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банк</a:t>
            </a:r>
            <a:r>
              <a:rPr lang="en-US" sz="2000" dirty="0" smtClean="0">
                <a:latin typeface="Times New Roman" pitchFamily="18" charset="0"/>
                <a:cs typeface="Times New Roman" pitchFamily="18" charset="0"/>
              </a:rPr>
              <a:t> </a:t>
            </a:r>
            <a:r>
              <a:rPr lang="mn-MN" sz="2000" dirty="0" smtClean="0">
                <a:latin typeface="Times New Roman" pitchFamily="18" charset="0"/>
                <a:cs typeface="Times New Roman" pitchFamily="18" charset="0"/>
              </a:rPr>
              <a:t>өөрийн үндсэн үйл ажиллагаагаа боловсронгуй, үр ашигтай байдлаар явуулах мөн харилцагчдад тааламжтай нөхцөл байдлыг бий болгож, тэдгээрийн эрсдлийг даан итгэх итгэлийг нь сайжруулах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зорилгын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үндсэн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дээр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бий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болгосон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банкны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өөрийн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дэд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бүтцийн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нэгдлийг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хэлнэ</a:t>
            </a:r>
            <a:r>
              <a:rPr lang="en-US" sz="2000" dirty="0" smtClean="0">
                <a:latin typeface="Times New Roman" pitchFamily="18" charset="0"/>
                <a:cs typeface="Times New Roman" pitchFamily="18" charset="0"/>
              </a:rPr>
              <a:t>.</a:t>
            </a:r>
            <a:endParaRPr lang="mn-MN" sz="2000" dirty="0" smtClean="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 </a:t>
            </a:r>
            <a:r>
              <a:rPr lang="mn-MN" sz="2000" dirty="0" smtClean="0">
                <a:latin typeface="Times New Roman" pitchFamily="18" charset="0"/>
                <a:cs typeface="Times New Roman" pitchFamily="18" charset="0"/>
              </a:rPr>
              <a:t>Банкууд үндсэн үйл ажиллагаагаа эрхлэхэд түүний дэд бүтэц чухал үүрэг гүйцэтгэдэг. Өндөр хөгжилтэй орнуудын туршлагаас харахад банкны дэд бүтэц дараах салбаруудаас тогтдог байна.       Үүнд : </a:t>
            </a:r>
            <a:endParaRPr lang="en-US" sz="2000" dirty="0" smtClean="0">
              <a:latin typeface="Times New Roman" pitchFamily="18" charset="0"/>
              <a:cs typeface="Times New Roman" pitchFamily="18" charset="0"/>
            </a:endParaRPr>
          </a:p>
          <a:p>
            <a:pPr lvl="2" algn="just">
              <a:buNone/>
            </a:pPr>
            <a:r>
              <a:rPr lang="mn-MN" sz="1600" dirty="0" smtClean="0">
                <a:latin typeface="Times New Roman" pitchFamily="18" charset="0"/>
                <a:cs typeface="Times New Roman" pitchFamily="18" charset="0"/>
              </a:rPr>
              <a:t>-Даатгалын компани</a:t>
            </a:r>
            <a:endParaRPr lang="en-US" sz="1600" dirty="0" smtClean="0">
              <a:latin typeface="Times New Roman" pitchFamily="18" charset="0"/>
              <a:cs typeface="Times New Roman" pitchFamily="18" charset="0"/>
            </a:endParaRPr>
          </a:p>
          <a:p>
            <a:pPr lvl="2" algn="just">
              <a:buNone/>
            </a:pPr>
            <a:r>
              <a:rPr lang="mn-MN" sz="1600" dirty="0" smtClean="0">
                <a:latin typeface="Times New Roman" pitchFamily="18" charset="0"/>
                <a:cs typeface="Times New Roman" pitchFamily="18" charset="0"/>
              </a:rPr>
              <a:t>- ХО, удирдлагын зөвөлгөө</a:t>
            </a:r>
            <a:endParaRPr lang="en-US" sz="1600" dirty="0" smtClean="0">
              <a:latin typeface="Times New Roman" pitchFamily="18" charset="0"/>
              <a:cs typeface="Times New Roman" pitchFamily="18" charset="0"/>
            </a:endParaRPr>
          </a:p>
          <a:p>
            <a:pPr lvl="2" algn="just">
              <a:buNone/>
            </a:pPr>
            <a:r>
              <a:rPr lang="mn-MN" sz="1600" dirty="0" smtClean="0">
                <a:latin typeface="Times New Roman" pitchFamily="18" charset="0"/>
                <a:cs typeface="Times New Roman" pitchFamily="18" charset="0"/>
              </a:rPr>
              <a:t>-Моргайж</a:t>
            </a:r>
            <a:endParaRPr lang="en-US" sz="1600" dirty="0" smtClean="0">
              <a:latin typeface="Times New Roman" pitchFamily="18" charset="0"/>
              <a:cs typeface="Times New Roman" pitchFamily="18" charset="0"/>
            </a:endParaRPr>
          </a:p>
          <a:p>
            <a:pPr lvl="2" algn="just">
              <a:buNone/>
            </a:pPr>
            <a:r>
              <a:rPr lang="mn-MN" sz="1600" dirty="0" smtClean="0">
                <a:latin typeface="Times New Roman" pitchFamily="18" charset="0"/>
                <a:cs typeface="Times New Roman" pitchFamily="18" charset="0"/>
              </a:rPr>
              <a:t>-Үл хөдлөх хөрөнгийн үнэлгээний газар </a:t>
            </a:r>
            <a:endParaRPr lang="en-US"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57158" y="0"/>
          <a:ext cx="8258205" cy="6766471"/>
        </p:xfrm>
        <a:graphic>
          <a:graphicData uri="http://schemas.openxmlformats.org/drawingml/2006/table">
            <a:tbl>
              <a:tblPr firstRow="1" bandRow="1">
                <a:tableStyleId>{5C22544A-7EE6-4342-B048-85BDC9FD1C3A}</a:tableStyleId>
              </a:tblPr>
              <a:tblGrid>
                <a:gridCol w="2000264"/>
                <a:gridCol w="2571768"/>
                <a:gridCol w="3686173"/>
              </a:tblGrid>
              <a:tr h="339411">
                <a:tc>
                  <a:txBody>
                    <a:bodyPr/>
                    <a:lstStyle/>
                    <a:p>
                      <a:pPr algn="ctr">
                        <a:lnSpc>
                          <a:spcPct val="115000"/>
                        </a:lnSpc>
                        <a:spcAft>
                          <a:spcPts val="0"/>
                        </a:spcAft>
                      </a:pPr>
                      <a:r>
                        <a:rPr lang="en-US" sz="1400" b="1" dirty="0" err="1">
                          <a:latin typeface="Times New Roman"/>
                          <a:ea typeface="Calibri"/>
                          <a:cs typeface="Times New Roman"/>
                        </a:rPr>
                        <a:t>Шалгуур</a:t>
                      </a:r>
                      <a:endParaRPr lang="en-US" sz="1200" dirty="0">
                        <a:latin typeface="Calibri"/>
                        <a:ea typeface="Calibri"/>
                        <a:cs typeface="Times New Roman"/>
                      </a:endParaRPr>
                    </a:p>
                  </a:txBody>
                  <a:tcPr marL="68580" marR="68580" marT="0" marB="0"/>
                </a:tc>
                <a:tc>
                  <a:txBody>
                    <a:bodyPr/>
                    <a:lstStyle/>
                    <a:p>
                      <a:pPr algn="ctr">
                        <a:lnSpc>
                          <a:spcPct val="115000"/>
                        </a:lnSpc>
                        <a:spcAft>
                          <a:spcPts val="0"/>
                        </a:spcAft>
                      </a:pPr>
                      <a:r>
                        <a:rPr lang="mn-MN" sz="1400" b="1" dirty="0">
                          <a:latin typeface="Times New Roman"/>
                          <a:ea typeface="Calibri"/>
                          <a:cs typeface="Times New Roman"/>
                        </a:rPr>
                        <a:t>Банкны холдингийн төрөл</a:t>
                      </a:r>
                      <a:endParaRPr lang="en-US" sz="1200" dirty="0">
                        <a:latin typeface="Calibri"/>
                        <a:ea typeface="Calibri"/>
                        <a:cs typeface="Times New Roman"/>
                      </a:endParaRPr>
                    </a:p>
                  </a:txBody>
                  <a:tcPr marL="68580" marR="68580" marT="0" marB="0"/>
                </a:tc>
                <a:tc>
                  <a:txBody>
                    <a:bodyPr/>
                    <a:lstStyle/>
                    <a:p>
                      <a:pPr algn="ctr">
                        <a:lnSpc>
                          <a:spcPct val="115000"/>
                        </a:lnSpc>
                        <a:spcAft>
                          <a:spcPts val="0"/>
                        </a:spcAft>
                      </a:pPr>
                      <a:r>
                        <a:rPr lang="mn-MN" sz="1400" b="1">
                          <a:latin typeface="Times New Roman"/>
                          <a:ea typeface="Calibri"/>
                          <a:cs typeface="Times New Roman"/>
                        </a:rPr>
                        <a:t>Шинж чанар</a:t>
                      </a:r>
                      <a:endParaRPr lang="en-US" sz="1200">
                        <a:latin typeface="Calibri"/>
                        <a:ea typeface="Calibri"/>
                        <a:cs typeface="Times New Roman"/>
                      </a:endParaRPr>
                    </a:p>
                  </a:txBody>
                  <a:tcPr marL="68580" marR="68580" marT="0" marB="0"/>
                </a:tc>
              </a:tr>
              <a:tr h="705421">
                <a:tc rowSpan="3">
                  <a:txBody>
                    <a:bodyPr/>
                    <a:lstStyle/>
                    <a:p>
                      <a:pPr>
                        <a:lnSpc>
                          <a:spcPct val="115000"/>
                        </a:lnSpc>
                        <a:spcAft>
                          <a:spcPts val="0"/>
                        </a:spcAft>
                      </a:pPr>
                      <a:endParaRPr lang="mn-MN" sz="1400" dirty="0">
                        <a:latin typeface="Times New Roman"/>
                        <a:ea typeface="Calibri"/>
                        <a:cs typeface="Times New Roman"/>
                      </a:endParaRPr>
                    </a:p>
                    <a:p>
                      <a:pPr algn="ctr">
                        <a:lnSpc>
                          <a:spcPct val="115000"/>
                        </a:lnSpc>
                        <a:spcAft>
                          <a:spcPts val="0"/>
                        </a:spcAft>
                      </a:pPr>
                      <a:r>
                        <a:rPr lang="mn-MN" sz="1400" dirty="0">
                          <a:latin typeface="Times New Roman"/>
                          <a:ea typeface="Calibri"/>
                          <a:cs typeface="Times New Roman"/>
                        </a:rPr>
                        <a:t>Үүсгэн байгуулагдсан үндэс</a:t>
                      </a:r>
                      <a:endParaRPr lang="en-US" sz="1200" dirty="0">
                        <a:latin typeface="Calibri"/>
                        <a:ea typeface="Calibri"/>
                        <a:cs typeface="Times New Roman"/>
                      </a:endParaRPr>
                    </a:p>
                  </a:txBody>
                  <a:tcPr marL="68580" marR="68580" marT="0" marB="0" anchor="ctr"/>
                </a:tc>
                <a:tc>
                  <a:txBody>
                    <a:bodyPr/>
                    <a:lstStyle/>
                    <a:p>
                      <a:pPr algn="just">
                        <a:lnSpc>
                          <a:spcPct val="115000"/>
                        </a:lnSpc>
                        <a:spcAft>
                          <a:spcPts val="0"/>
                        </a:spcAft>
                      </a:pPr>
                      <a:endParaRPr lang="mn-MN" sz="1400">
                        <a:latin typeface="Times New Roman"/>
                        <a:ea typeface="Calibri"/>
                        <a:cs typeface="Times New Roman"/>
                      </a:endParaRPr>
                    </a:p>
                    <a:p>
                      <a:pPr algn="ctr">
                        <a:lnSpc>
                          <a:spcPct val="115000"/>
                        </a:lnSpc>
                        <a:spcAft>
                          <a:spcPts val="0"/>
                        </a:spcAft>
                      </a:pPr>
                      <a:r>
                        <a:rPr lang="mn-MN" sz="1400">
                          <a:latin typeface="Times New Roman"/>
                          <a:ea typeface="Calibri"/>
                          <a:cs typeface="Times New Roman"/>
                        </a:rPr>
                        <a:t>Хөрөнгө нийлүүлсэн</a:t>
                      </a:r>
                      <a:endParaRPr lang="en-US" sz="1200">
                        <a:latin typeface="Calibri"/>
                        <a:ea typeface="Calibri"/>
                        <a:cs typeface="Times New Roman"/>
                      </a:endParaRPr>
                    </a:p>
                  </a:txBody>
                  <a:tcPr marL="68580" marR="68580" marT="0" marB="0"/>
                </a:tc>
                <a:tc>
                  <a:txBody>
                    <a:bodyPr/>
                    <a:lstStyle/>
                    <a:p>
                      <a:pPr algn="just">
                        <a:lnSpc>
                          <a:spcPct val="115000"/>
                        </a:lnSpc>
                        <a:spcAft>
                          <a:spcPts val="0"/>
                        </a:spcAft>
                      </a:pPr>
                      <a:r>
                        <a:rPr lang="mn-MN" sz="1400">
                          <a:latin typeface="Times New Roman"/>
                          <a:ea typeface="Calibri"/>
                          <a:cs typeface="Times New Roman"/>
                        </a:rPr>
                        <a:t>Нэг хуулийн этгээд нь нөгөө хуулийн этгээдээс дүрмийн санд оруулсан хөрөнгөөрөө давуу</a:t>
                      </a:r>
                      <a:endParaRPr lang="en-US" sz="1200">
                        <a:latin typeface="Calibri"/>
                        <a:ea typeface="Calibri"/>
                        <a:cs typeface="Times New Roman"/>
                      </a:endParaRPr>
                    </a:p>
                  </a:txBody>
                  <a:tcPr marL="68580" marR="68580" marT="0" marB="0"/>
                </a:tc>
              </a:tr>
              <a:tr h="705421">
                <a:tc vMerge="1">
                  <a:txBody>
                    <a:bodyPr/>
                    <a:lstStyle/>
                    <a:p>
                      <a:endParaRPr lang="en-US"/>
                    </a:p>
                  </a:txBody>
                  <a:tcPr/>
                </a:tc>
                <a:tc>
                  <a:txBody>
                    <a:bodyPr/>
                    <a:lstStyle/>
                    <a:p>
                      <a:pPr algn="just">
                        <a:lnSpc>
                          <a:spcPct val="115000"/>
                        </a:lnSpc>
                        <a:spcAft>
                          <a:spcPts val="0"/>
                        </a:spcAft>
                      </a:pPr>
                      <a:endParaRPr lang="mn-MN" sz="1400">
                        <a:latin typeface="Times New Roman"/>
                        <a:ea typeface="Calibri"/>
                        <a:cs typeface="Times New Roman"/>
                      </a:endParaRPr>
                    </a:p>
                    <a:p>
                      <a:pPr algn="ctr">
                        <a:lnSpc>
                          <a:spcPct val="115000"/>
                        </a:lnSpc>
                        <a:spcAft>
                          <a:spcPts val="0"/>
                        </a:spcAft>
                      </a:pPr>
                      <a:r>
                        <a:rPr lang="mn-MN" sz="1400">
                          <a:latin typeface="Times New Roman"/>
                          <a:ea typeface="Calibri"/>
                          <a:cs typeface="Times New Roman"/>
                        </a:rPr>
                        <a:t>Гэрээ хэлэлцээр</a:t>
                      </a:r>
                      <a:endParaRPr lang="en-US" sz="1200">
                        <a:latin typeface="Calibri"/>
                        <a:ea typeface="Calibri"/>
                        <a:cs typeface="Times New Roman"/>
                      </a:endParaRPr>
                    </a:p>
                  </a:txBody>
                  <a:tcPr marL="68580" marR="68580" marT="0" marB="0"/>
                </a:tc>
                <a:tc>
                  <a:txBody>
                    <a:bodyPr/>
                    <a:lstStyle/>
                    <a:p>
                      <a:pPr algn="just">
                        <a:lnSpc>
                          <a:spcPct val="115000"/>
                        </a:lnSpc>
                        <a:spcAft>
                          <a:spcPts val="0"/>
                        </a:spcAft>
                      </a:pPr>
                      <a:r>
                        <a:rPr lang="mn-MN" sz="1400">
                          <a:latin typeface="Times New Roman"/>
                          <a:ea typeface="Calibri"/>
                          <a:cs typeface="Times New Roman"/>
                        </a:rPr>
                        <a:t>Нэг хуулийн этгээд нөгөө хуулийн этгээдийнхээ орлогын үйл ажиллагааг тодорхойлж байхаар гэрээ хийсэн байдаг.</a:t>
                      </a:r>
                      <a:endParaRPr lang="en-US" sz="1200">
                        <a:latin typeface="Calibri"/>
                        <a:ea typeface="Calibri"/>
                        <a:cs typeface="Times New Roman"/>
                      </a:endParaRPr>
                    </a:p>
                  </a:txBody>
                  <a:tcPr marL="68580" marR="68580" marT="0" marB="0"/>
                </a:tc>
              </a:tr>
              <a:tr h="940562">
                <a:tc vMerge="1">
                  <a:txBody>
                    <a:bodyPr/>
                    <a:lstStyle/>
                    <a:p>
                      <a:endParaRPr lang="en-US"/>
                    </a:p>
                  </a:txBody>
                  <a:tcPr/>
                </a:tc>
                <a:tc>
                  <a:txBody>
                    <a:bodyPr/>
                    <a:lstStyle/>
                    <a:p>
                      <a:pPr algn="just">
                        <a:lnSpc>
                          <a:spcPct val="115000"/>
                        </a:lnSpc>
                        <a:spcAft>
                          <a:spcPts val="0"/>
                        </a:spcAft>
                      </a:pPr>
                      <a:endParaRPr lang="mn-MN" sz="1400">
                        <a:latin typeface="Times New Roman"/>
                        <a:ea typeface="Calibri"/>
                        <a:cs typeface="Times New Roman"/>
                      </a:endParaRPr>
                    </a:p>
                    <a:p>
                      <a:pPr algn="ctr">
                        <a:lnSpc>
                          <a:spcPct val="115000"/>
                        </a:lnSpc>
                        <a:spcAft>
                          <a:spcPts val="0"/>
                        </a:spcAft>
                      </a:pPr>
                      <a:r>
                        <a:rPr lang="mn-MN" sz="1400">
                          <a:latin typeface="Times New Roman"/>
                          <a:ea typeface="Calibri"/>
                          <a:cs typeface="Times New Roman"/>
                        </a:rPr>
                        <a:t>Холимог холдинг</a:t>
                      </a:r>
                      <a:endParaRPr lang="en-US" sz="1200">
                        <a:latin typeface="Calibri"/>
                        <a:ea typeface="Calibri"/>
                        <a:cs typeface="Times New Roman"/>
                      </a:endParaRPr>
                    </a:p>
                  </a:txBody>
                  <a:tcPr marL="68580" marR="68580" marT="0" marB="0"/>
                </a:tc>
                <a:tc>
                  <a:txBody>
                    <a:bodyPr/>
                    <a:lstStyle/>
                    <a:p>
                      <a:pPr algn="just">
                        <a:lnSpc>
                          <a:spcPct val="115000"/>
                        </a:lnSpc>
                        <a:spcAft>
                          <a:spcPts val="0"/>
                        </a:spcAft>
                      </a:pPr>
                      <a:r>
                        <a:rPr lang="mn-MN" sz="1400">
                          <a:latin typeface="Times New Roman"/>
                          <a:ea typeface="Calibri"/>
                          <a:cs typeface="Times New Roman"/>
                        </a:rPr>
                        <a:t>Гишүүдийн ХНХ-өөрөө давуу, байгуулагдсан гэрээний дагуу нэг нь нөгөөгийнхөө удирдлагын чухал асуудлыг тодорхойлох эрхтэй.</a:t>
                      </a:r>
                      <a:endParaRPr lang="en-US" sz="1200">
                        <a:latin typeface="Calibri"/>
                        <a:ea typeface="Calibri"/>
                        <a:cs typeface="Times New Roman"/>
                      </a:endParaRPr>
                    </a:p>
                  </a:txBody>
                  <a:tcPr marL="68580" marR="68580" marT="0" marB="0"/>
                </a:tc>
              </a:tr>
              <a:tr h="288553">
                <a:tc rowSpan="3">
                  <a:txBody>
                    <a:bodyPr/>
                    <a:lstStyle/>
                    <a:p>
                      <a:pPr algn="ctr">
                        <a:lnSpc>
                          <a:spcPct val="115000"/>
                        </a:lnSpc>
                        <a:spcAft>
                          <a:spcPts val="0"/>
                        </a:spcAft>
                      </a:pPr>
                      <a:r>
                        <a:rPr lang="mn-MN" sz="1400" dirty="0">
                          <a:latin typeface="Times New Roman"/>
                          <a:ea typeface="Calibri"/>
                          <a:cs typeface="Times New Roman"/>
                        </a:rPr>
                        <a:t>Группын оролцооны </a:t>
                      </a:r>
                      <a:r>
                        <a:rPr lang="mn-MN" sz="1400" dirty="0" smtClean="0">
                          <a:latin typeface="Times New Roman"/>
                          <a:ea typeface="Calibri"/>
                          <a:cs typeface="Times New Roman"/>
                        </a:rPr>
                        <a:t>загвар</a:t>
                      </a:r>
                      <a:endParaRPr lang="en-US" sz="1200" dirty="0">
                        <a:latin typeface="Calibri"/>
                        <a:ea typeface="Calibri"/>
                        <a:cs typeface="Times New Roman"/>
                      </a:endParaRPr>
                    </a:p>
                  </a:txBody>
                  <a:tcPr marL="68580" marR="68580" marT="0" marB="0" anchor="ctr"/>
                </a:tc>
                <a:tc>
                  <a:txBody>
                    <a:bodyPr/>
                    <a:lstStyle/>
                    <a:p>
                      <a:pPr algn="ctr">
                        <a:lnSpc>
                          <a:spcPct val="115000"/>
                        </a:lnSpc>
                        <a:spcAft>
                          <a:spcPts val="0"/>
                        </a:spcAft>
                      </a:pPr>
                      <a:r>
                        <a:rPr lang="mn-MN" sz="1400">
                          <a:latin typeface="Times New Roman"/>
                          <a:ea typeface="Calibri"/>
                          <a:cs typeface="Times New Roman"/>
                        </a:rPr>
                        <a:t>Классик холдинг</a:t>
                      </a:r>
                      <a:endParaRPr lang="en-US" sz="1200">
                        <a:latin typeface="Calibri"/>
                        <a:ea typeface="Calibri"/>
                        <a:cs typeface="Times New Roman"/>
                      </a:endParaRPr>
                    </a:p>
                  </a:txBody>
                  <a:tcPr marL="68580" marR="68580" marT="0" marB="0"/>
                </a:tc>
                <a:tc>
                  <a:txBody>
                    <a:bodyPr/>
                    <a:lstStyle/>
                    <a:p>
                      <a:pPr algn="just">
                        <a:lnSpc>
                          <a:spcPct val="115000"/>
                        </a:lnSpc>
                        <a:spcAft>
                          <a:spcPts val="0"/>
                        </a:spcAft>
                      </a:pPr>
                      <a:r>
                        <a:rPr lang="mn-MN" sz="1400" dirty="0">
                          <a:latin typeface="Times New Roman"/>
                          <a:ea typeface="Calibri"/>
                          <a:cs typeface="Times New Roman"/>
                        </a:rPr>
                        <a:t>Үндсэн ба охин</a:t>
                      </a:r>
                      <a:endParaRPr lang="en-US" sz="1200" dirty="0">
                        <a:latin typeface="Calibri"/>
                        <a:ea typeface="Calibri"/>
                        <a:cs typeface="Times New Roman"/>
                      </a:endParaRPr>
                    </a:p>
                  </a:txBody>
                  <a:tcPr marL="68580" marR="68580" marT="0" marB="0"/>
                </a:tc>
              </a:tr>
              <a:tr h="470281">
                <a:tc vMerge="1">
                  <a:txBody>
                    <a:bodyPr/>
                    <a:lstStyle/>
                    <a:p>
                      <a:endParaRPr lang="en-US"/>
                    </a:p>
                  </a:txBody>
                  <a:tcPr/>
                </a:tc>
                <a:tc>
                  <a:txBody>
                    <a:bodyPr/>
                    <a:lstStyle/>
                    <a:p>
                      <a:pPr algn="ctr">
                        <a:lnSpc>
                          <a:spcPct val="115000"/>
                        </a:lnSpc>
                        <a:spcAft>
                          <a:spcPts val="0"/>
                        </a:spcAft>
                      </a:pPr>
                      <a:r>
                        <a:rPr lang="mn-MN" sz="1400">
                          <a:latin typeface="Times New Roman"/>
                          <a:ea typeface="Calibri"/>
                          <a:cs typeface="Times New Roman"/>
                        </a:rPr>
                        <a:t>Солбилцсон  холдинг</a:t>
                      </a:r>
                      <a:endParaRPr lang="en-US" sz="1200">
                        <a:latin typeface="Calibri"/>
                        <a:ea typeface="Calibri"/>
                        <a:cs typeface="Times New Roman"/>
                      </a:endParaRPr>
                    </a:p>
                  </a:txBody>
                  <a:tcPr marL="68580" marR="68580" marT="0" marB="0"/>
                </a:tc>
                <a:tc>
                  <a:txBody>
                    <a:bodyPr/>
                    <a:lstStyle/>
                    <a:p>
                      <a:pPr algn="just">
                        <a:lnSpc>
                          <a:spcPct val="115000"/>
                        </a:lnSpc>
                        <a:spcAft>
                          <a:spcPts val="0"/>
                        </a:spcAft>
                      </a:pPr>
                      <a:r>
                        <a:rPr lang="mn-MN" sz="1400" dirty="0">
                          <a:latin typeface="Times New Roman"/>
                          <a:ea typeface="Calibri"/>
                          <a:cs typeface="Times New Roman"/>
                        </a:rPr>
                        <a:t>Банк холдинг охин компани нь нөгөө компанийн хувьцааг эзэмшдэг</a:t>
                      </a:r>
                      <a:endParaRPr lang="en-US" sz="1200" dirty="0">
                        <a:latin typeface="Calibri"/>
                        <a:ea typeface="Calibri"/>
                        <a:cs typeface="Times New Roman"/>
                      </a:endParaRPr>
                    </a:p>
                  </a:txBody>
                  <a:tcPr marL="68580" marR="68580" marT="0" marB="0"/>
                </a:tc>
              </a:tr>
              <a:tr h="538384">
                <a:tc vMerge="1">
                  <a:txBody>
                    <a:bodyPr/>
                    <a:lstStyle/>
                    <a:p>
                      <a:endParaRPr lang="en-US"/>
                    </a:p>
                  </a:txBody>
                  <a:tcPr/>
                </a:tc>
                <a:tc>
                  <a:txBody>
                    <a:bodyPr/>
                    <a:lstStyle/>
                    <a:p>
                      <a:pPr algn="just">
                        <a:lnSpc>
                          <a:spcPct val="115000"/>
                        </a:lnSpc>
                        <a:spcAft>
                          <a:spcPts val="0"/>
                        </a:spcAft>
                      </a:pPr>
                      <a:endParaRPr lang="mn-MN" sz="1400" dirty="0">
                        <a:latin typeface="Times New Roman"/>
                        <a:ea typeface="Calibri"/>
                        <a:cs typeface="Times New Roman"/>
                      </a:endParaRPr>
                    </a:p>
                    <a:p>
                      <a:pPr algn="ctr">
                        <a:lnSpc>
                          <a:spcPct val="115000"/>
                        </a:lnSpc>
                        <a:spcAft>
                          <a:spcPts val="0"/>
                        </a:spcAft>
                      </a:pPr>
                      <a:r>
                        <a:rPr lang="mn-MN" sz="1400" dirty="0">
                          <a:latin typeface="Times New Roman"/>
                          <a:ea typeface="Calibri"/>
                          <a:cs typeface="Times New Roman"/>
                        </a:rPr>
                        <a:t>Завсрын</a:t>
                      </a:r>
                      <a:endParaRPr lang="en-US" sz="1200" dirty="0">
                        <a:latin typeface="Calibri"/>
                        <a:ea typeface="Calibri"/>
                        <a:cs typeface="Times New Roman"/>
                      </a:endParaRPr>
                    </a:p>
                  </a:txBody>
                  <a:tcPr marL="68580" marR="68580" marT="0" marB="0"/>
                </a:tc>
                <a:tc>
                  <a:txBody>
                    <a:bodyPr/>
                    <a:lstStyle/>
                    <a:p>
                      <a:pPr algn="just">
                        <a:lnSpc>
                          <a:spcPct val="115000"/>
                        </a:lnSpc>
                        <a:spcAft>
                          <a:spcPts val="0"/>
                        </a:spcAft>
                      </a:pPr>
                      <a:r>
                        <a:rPr lang="mn-MN" sz="1400" dirty="0">
                          <a:latin typeface="Times New Roman"/>
                          <a:ea typeface="Calibri"/>
                          <a:cs typeface="Times New Roman"/>
                        </a:rPr>
                        <a:t>Нэг охин компани нь бусад бүтцэд орсон компаниудын ү.а-г зохицуулах онцгой эрхтэй</a:t>
                      </a:r>
                      <a:endParaRPr lang="en-US" sz="1200" dirty="0">
                        <a:latin typeface="Calibri"/>
                        <a:ea typeface="Calibri"/>
                        <a:cs typeface="Times New Roman"/>
                      </a:endParaRPr>
                    </a:p>
                  </a:txBody>
                  <a:tcPr marL="68580" marR="68580" marT="0" marB="0"/>
                </a:tc>
              </a:tr>
              <a:tr h="705421">
                <a:tc rowSpan="2">
                  <a:txBody>
                    <a:bodyPr/>
                    <a:lstStyle/>
                    <a:p>
                      <a:pPr algn="ctr">
                        <a:lnSpc>
                          <a:spcPct val="115000"/>
                        </a:lnSpc>
                        <a:spcAft>
                          <a:spcPts val="0"/>
                        </a:spcAft>
                      </a:pPr>
                      <a:r>
                        <a:rPr lang="mn-MN" sz="1400" dirty="0">
                          <a:latin typeface="Times New Roman"/>
                          <a:ea typeface="Calibri"/>
                          <a:cs typeface="Times New Roman"/>
                        </a:rPr>
                        <a:t>Бүрэлдэн бий болсон зорилго</a:t>
                      </a:r>
                      <a:endParaRPr lang="en-US" sz="1200" dirty="0">
                        <a:latin typeface="Calibri"/>
                        <a:ea typeface="Calibri"/>
                        <a:cs typeface="Times New Roman"/>
                      </a:endParaRPr>
                    </a:p>
                  </a:txBody>
                  <a:tcPr marL="68580" marR="68580" marT="0" marB="0" anchor="ctr"/>
                </a:tc>
                <a:tc>
                  <a:txBody>
                    <a:bodyPr/>
                    <a:lstStyle/>
                    <a:p>
                      <a:pPr algn="ctr">
                        <a:lnSpc>
                          <a:spcPct val="115000"/>
                        </a:lnSpc>
                        <a:spcAft>
                          <a:spcPts val="0"/>
                        </a:spcAft>
                      </a:pPr>
                      <a:r>
                        <a:rPr lang="mn-MN" sz="1400">
                          <a:latin typeface="Times New Roman"/>
                          <a:ea typeface="Calibri"/>
                          <a:cs typeface="Times New Roman"/>
                        </a:rPr>
                        <a:t>Зах зээлээс шахагдахгүй хамгаалалттай банкны холдинг</a:t>
                      </a:r>
                      <a:endParaRPr lang="en-US" sz="1200">
                        <a:latin typeface="Calibri"/>
                        <a:ea typeface="Calibri"/>
                        <a:cs typeface="Times New Roman"/>
                      </a:endParaRPr>
                    </a:p>
                  </a:txBody>
                  <a:tcPr marL="68580" marR="68580" marT="0" marB="0"/>
                </a:tc>
                <a:tc>
                  <a:txBody>
                    <a:bodyPr/>
                    <a:lstStyle/>
                    <a:p>
                      <a:pPr algn="just">
                        <a:lnSpc>
                          <a:spcPct val="115000"/>
                        </a:lnSpc>
                        <a:spcAft>
                          <a:spcPts val="0"/>
                        </a:spcAft>
                      </a:pPr>
                      <a:r>
                        <a:rPr lang="mn-MN" sz="1400">
                          <a:latin typeface="Times New Roman"/>
                          <a:ea typeface="Calibri"/>
                          <a:cs typeface="Times New Roman"/>
                        </a:rPr>
                        <a:t>Орчны нөхцлөөс шалтгаалан компаниуд үйл ажиллагаа нь шахагдахгүйн тулд банкны холдинг байгуулахаас өөр гарцгүй болсон</a:t>
                      </a:r>
                      <a:endParaRPr lang="en-US" sz="1200">
                        <a:latin typeface="Calibri"/>
                        <a:ea typeface="Calibri"/>
                        <a:cs typeface="Times New Roman"/>
                      </a:endParaRPr>
                    </a:p>
                  </a:txBody>
                  <a:tcPr marL="68580" marR="68580" marT="0" marB="0"/>
                </a:tc>
              </a:tr>
              <a:tr h="470281">
                <a:tc vMerge="1">
                  <a:txBody>
                    <a:bodyPr/>
                    <a:lstStyle/>
                    <a:p>
                      <a:endParaRPr lang="en-US"/>
                    </a:p>
                  </a:txBody>
                  <a:tcPr/>
                </a:tc>
                <a:tc>
                  <a:txBody>
                    <a:bodyPr/>
                    <a:lstStyle/>
                    <a:p>
                      <a:pPr algn="ctr">
                        <a:lnSpc>
                          <a:spcPct val="115000"/>
                        </a:lnSpc>
                        <a:spcAft>
                          <a:spcPts val="0"/>
                        </a:spcAft>
                      </a:pPr>
                      <a:r>
                        <a:rPr lang="mn-MN" sz="1400">
                          <a:latin typeface="Times New Roman"/>
                          <a:ea typeface="Calibri"/>
                          <a:cs typeface="Times New Roman"/>
                        </a:rPr>
                        <a:t>Хөгжин дэвших  банкны холдинг</a:t>
                      </a:r>
                      <a:endParaRPr lang="en-US" sz="1200">
                        <a:latin typeface="Calibri"/>
                        <a:ea typeface="Calibri"/>
                        <a:cs typeface="Times New Roman"/>
                      </a:endParaRPr>
                    </a:p>
                  </a:txBody>
                  <a:tcPr marL="68580" marR="68580" marT="0" marB="0"/>
                </a:tc>
                <a:tc>
                  <a:txBody>
                    <a:bodyPr/>
                    <a:lstStyle/>
                    <a:p>
                      <a:pPr algn="just">
                        <a:lnSpc>
                          <a:spcPct val="115000"/>
                        </a:lnSpc>
                        <a:spcAft>
                          <a:spcPts val="0"/>
                        </a:spcAft>
                      </a:pPr>
                      <a:r>
                        <a:rPr lang="mn-MN" sz="1400" dirty="0">
                          <a:latin typeface="Times New Roman"/>
                          <a:ea typeface="Calibri"/>
                          <a:cs typeface="Times New Roman"/>
                        </a:rPr>
                        <a:t>Нэгдэж банк холдинг үүссэнээр өрсөлдөх чадвар нь дээшилсэн.</a:t>
                      </a:r>
                      <a:endParaRPr lang="en-US" sz="1200" dirty="0">
                        <a:latin typeface="Calibri"/>
                        <a:ea typeface="Calibri"/>
                        <a:cs typeface="Times New Roman"/>
                      </a:endParaRPr>
                    </a:p>
                  </a:txBody>
                  <a:tcPr marL="68580" marR="68580" marT="0" marB="0"/>
                </a:tc>
              </a:tr>
              <a:tr h="327290">
                <a:tc rowSpan="2">
                  <a:txBody>
                    <a:bodyPr/>
                    <a:lstStyle/>
                    <a:p>
                      <a:pPr algn="ctr">
                        <a:lnSpc>
                          <a:spcPct val="115000"/>
                        </a:lnSpc>
                        <a:spcAft>
                          <a:spcPts val="0"/>
                        </a:spcAft>
                      </a:pPr>
                      <a:r>
                        <a:rPr lang="mn-MN" sz="1400">
                          <a:latin typeface="Times New Roman"/>
                          <a:ea typeface="Calibri"/>
                          <a:cs typeface="Times New Roman"/>
                        </a:rPr>
                        <a:t>Нэгдсэн зорилго</a:t>
                      </a:r>
                      <a:endParaRPr lang="en-US" sz="1200">
                        <a:latin typeface="Calibri"/>
                        <a:ea typeface="Calibri"/>
                        <a:cs typeface="Times New Roman"/>
                      </a:endParaRPr>
                    </a:p>
                  </a:txBody>
                  <a:tcPr marL="68580" marR="68580" marT="0" marB="0" anchor="ctr"/>
                </a:tc>
                <a:tc>
                  <a:txBody>
                    <a:bodyPr/>
                    <a:lstStyle/>
                    <a:p>
                      <a:pPr algn="ctr">
                        <a:lnSpc>
                          <a:spcPct val="115000"/>
                        </a:lnSpc>
                        <a:spcAft>
                          <a:spcPts val="0"/>
                        </a:spcAft>
                      </a:pPr>
                      <a:r>
                        <a:rPr lang="mn-MN" sz="1400" dirty="0">
                          <a:latin typeface="Times New Roman"/>
                          <a:ea typeface="Calibri"/>
                          <a:cs typeface="Times New Roman"/>
                        </a:rPr>
                        <a:t>Найз холдинг</a:t>
                      </a:r>
                      <a:endParaRPr lang="en-US" sz="1200" dirty="0">
                        <a:latin typeface="Calibri"/>
                        <a:ea typeface="Calibri"/>
                        <a:cs typeface="Times New Roman"/>
                      </a:endParaRPr>
                    </a:p>
                  </a:txBody>
                  <a:tcPr marL="68580" marR="68580" marT="0" marB="0"/>
                </a:tc>
                <a:tc>
                  <a:txBody>
                    <a:bodyPr/>
                    <a:lstStyle/>
                    <a:p>
                      <a:pPr algn="just">
                        <a:lnSpc>
                          <a:spcPct val="115000"/>
                        </a:lnSpc>
                        <a:spcAft>
                          <a:spcPts val="0"/>
                        </a:spcAft>
                      </a:pPr>
                      <a:r>
                        <a:rPr lang="mn-MN" sz="1400" dirty="0">
                          <a:latin typeface="Times New Roman"/>
                          <a:ea typeface="Calibri"/>
                          <a:cs typeface="Times New Roman"/>
                        </a:rPr>
                        <a:t>Сайн дурын үндсэн дээр нэгдсэн</a:t>
                      </a:r>
                      <a:endParaRPr lang="en-US" sz="1200" dirty="0">
                        <a:latin typeface="Calibri"/>
                        <a:ea typeface="Calibri"/>
                        <a:cs typeface="Times New Roman"/>
                      </a:endParaRPr>
                    </a:p>
                  </a:txBody>
                  <a:tcPr marL="68580" marR="68580" marT="0" marB="0"/>
                </a:tc>
              </a:tr>
              <a:tr h="276368">
                <a:tc vMerge="1">
                  <a:txBody>
                    <a:bodyPr/>
                    <a:lstStyle/>
                    <a:p>
                      <a:endParaRPr lang="en-US"/>
                    </a:p>
                  </a:txBody>
                  <a:tcPr/>
                </a:tc>
                <a:tc>
                  <a:txBody>
                    <a:bodyPr/>
                    <a:lstStyle/>
                    <a:p>
                      <a:pPr algn="ctr">
                        <a:lnSpc>
                          <a:spcPct val="115000"/>
                        </a:lnSpc>
                        <a:spcAft>
                          <a:spcPts val="0"/>
                        </a:spcAft>
                      </a:pPr>
                      <a:r>
                        <a:rPr lang="mn-MN" sz="1400" dirty="0">
                          <a:latin typeface="Times New Roman"/>
                          <a:ea typeface="Calibri"/>
                          <a:cs typeface="Times New Roman"/>
                        </a:rPr>
                        <a:t>Дайсан холдинг</a:t>
                      </a:r>
                      <a:endParaRPr lang="en-US" sz="1200" dirty="0">
                        <a:latin typeface="Calibri"/>
                        <a:ea typeface="Calibri"/>
                        <a:cs typeface="Times New Roman"/>
                      </a:endParaRPr>
                    </a:p>
                  </a:txBody>
                  <a:tcPr marL="68580" marR="68580" marT="0" marB="0"/>
                </a:tc>
                <a:tc>
                  <a:txBody>
                    <a:bodyPr/>
                    <a:lstStyle/>
                    <a:p>
                      <a:pPr algn="just">
                        <a:lnSpc>
                          <a:spcPct val="115000"/>
                        </a:lnSpc>
                        <a:spcAft>
                          <a:spcPts val="0"/>
                        </a:spcAft>
                      </a:pPr>
                      <a:r>
                        <a:rPr lang="mn-MN" sz="1400" dirty="0">
                          <a:latin typeface="Times New Roman"/>
                          <a:ea typeface="Calibri"/>
                          <a:cs typeface="Times New Roman"/>
                        </a:rPr>
                        <a:t>Хүнд байдалд орсон үед нэгдсэн</a:t>
                      </a:r>
                      <a:endParaRPr lang="en-US" sz="1200" dirty="0">
                        <a:latin typeface="Calibri"/>
                        <a:ea typeface="Calibri"/>
                        <a:cs typeface="Times New Roman"/>
                      </a:endParaRPr>
                    </a:p>
                  </a:txBody>
                  <a:tcPr marL="68580" marR="68580" marT="0" marB="0"/>
                </a:tc>
              </a:tr>
              <a:tr h="334549">
                <a:tc rowSpan="2">
                  <a:txBody>
                    <a:bodyPr/>
                    <a:lstStyle/>
                    <a:p>
                      <a:pPr algn="just">
                        <a:lnSpc>
                          <a:spcPct val="115000"/>
                        </a:lnSpc>
                        <a:spcAft>
                          <a:spcPts val="0"/>
                        </a:spcAft>
                      </a:pPr>
                      <a:endParaRPr lang="mn-MN" sz="1400">
                        <a:latin typeface="Times New Roman"/>
                        <a:ea typeface="Calibri"/>
                        <a:cs typeface="Times New Roman"/>
                      </a:endParaRPr>
                    </a:p>
                    <a:p>
                      <a:pPr algn="just">
                        <a:lnSpc>
                          <a:spcPct val="115000"/>
                        </a:lnSpc>
                        <a:spcAft>
                          <a:spcPts val="0"/>
                        </a:spcAft>
                      </a:pPr>
                      <a:r>
                        <a:rPr lang="mn-MN" sz="1400">
                          <a:latin typeface="Times New Roman"/>
                          <a:ea typeface="Calibri"/>
                          <a:cs typeface="Times New Roman"/>
                        </a:rPr>
                        <a:t>         Гишүүдийн бүтэц</a:t>
                      </a:r>
                      <a:endParaRPr lang="en-US" sz="1200">
                        <a:latin typeface="Calibri"/>
                        <a:ea typeface="Calibri"/>
                        <a:cs typeface="Times New Roman"/>
                      </a:endParaRPr>
                    </a:p>
                  </a:txBody>
                  <a:tcPr marL="68580" marR="68580" marT="0" marB="0"/>
                </a:tc>
                <a:tc>
                  <a:txBody>
                    <a:bodyPr/>
                    <a:lstStyle/>
                    <a:p>
                      <a:pPr algn="ctr">
                        <a:lnSpc>
                          <a:spcPct val="115000"/>
                        </a:lnSpc>
                        <a:spcAft>
                          <a:spcPts val="0"/>
                        </a:spcAft>
                      </a:pPr>
                      <a:r>
                        <a:rPr lang="mn-MN" sz="1400" dirty="0">
                          <a:latin typeface="Times New Roman"/>
                          <a:ea typeface="Calibri"/>
                          <a:cs typeface="Times New Roman"/>
                        </a:rPr>
                        <a:t>Дан банкууд нэгдэх</a:t>
                      </a:r>
                      <a:endParaRPr lang="en-US" sz="1200" dirty="0">
                        <a:latin typeface="Calibri"/>
                        <a:ea typeface="Calibri"/>
                        <a:cs typeface="Times New Roman"/>
                      </a:endParaRPr>
                    </a:p>
                  </a:txBody>
                  <a:tcPr marL="68580" marR="68580" marT="0" marB="0"/>
                </a:tc>
                <a:tc>
                  <a:txBody>
                    <a:bodyPr/>
                    <a:lstStyle/>
                    <a:p>
                      <a:pPr algn="just">
                        <a:lnSpc>
                          <a:spcPct val="115000"/>
                        </a:lnSpc>
                        <a:spcAft>
                          <a:spcPts val="0"/>
                        </a:spcAft>
                      </a:pPr>
                      <a:r>
                        <a:rPr lang="mn-MN" sz="1400" dirty="0">
                          <a:latin typeface="Times New Roman"/>
                          <a:ea typeface="Calibri"/>
                          <a:cs typeface="Times New Roman"/>
                        </a:rPr>
                        <a:t>Зээлийн байгууллагуудын нэгдэл</a:t>
                      </a:r>
                      <a:endParaRPr lang="en-US" sz="1200" dirty="0">
                        <a:latin typeface="Calibri"/>
                        <a:ea typeface="Calibri"/>
                        <a:cs typeface="Times New Roman"/>
                      </a:endParaRPr>
                    </a:p>
                  </a:txBody>
                  <a:tcPr marL="68580" marR="68580" marT="0" marB="0"/>
                </a:tc>
              </a:tr>
              <a:tr h="470330">
                <a:tc vMerge="1">
                  <a:txBody>
                    <a:bodyPr/>
                    <a:lstStyle/>
                    <a:p>
                      <a:endParaRPr lang="en-US"/>
                    </a:p>
                  </a:txBody>
                  <a:tcPr/>
                </a:tc>
                <a:tc>
                  <a:txBody>
                    <a:bodyPr/>
                    <a:lstStyle/>
                    <a:p>
                      <a:pPr algn="just">
                        <a:lnSpc>
                          <a:spcPct val="115000"/>
                        </a:lnSpc>
                        <a:spcAft>
                          <a:spcPts val="0"/>
                        </a:spcAft>
                      </a:pPr>
                      <a:endParaRPr lang="mn-MN" sz="1400" dirty="0">
                        <a:latin typeface="Times New Roman"/>
                        <a:ea typeface="Calibri"/>
                        <a:cs typeface="Times New Roman"/>
                      </a:endParaRPr>
                    </a:p>
                    <a:p>
                      <a:pPr algn="ctr">
                        <a:lnSpc>
                          <a:spcPct val="115000"/>
                        </a:lnSpc>
                        <a:spcAft>
                          <a:spcPts val="0"/>
                        </a:spcAft>
                      </a:pPr>
                      <a:r>
                        <a:rPr lang="mn-MN" sz="1400" b="1" dirty="0">
                          <a:latin typeface="Times New Roman"/>
                          <a:ea typeface="Calibri"/>
                          <a:cs typeface="Times New Roman"/>
                        </a:rPr>
                        <a:t>Холимог компаниуд</a:t>
                      </a:r>
                      <a:endParaRPr lang="en-US" sz="1200" b="1" dirty="0">
                        <a:latin typeface="Calibri"/>
                        <a:ea typeface="Calibri"/>
                        <a:cs typeface="Times New Roman"/>
                      </a:endParaRPr>
                    </a:p>
                  </a:txBody>
                  <a:tcPr marL="68580" marR="68580" marT="0" marB="0"/>
                </a:tc>
                <a:tc>
                  <a:txBody>
                    <a:bodyPr/>
                    <a:lstStyle/>
                    <a:p>
                      <a:pPr algn="just">
                        <a:lnSpc>
                          <a:spcPct val="115000"/>
                        </a:lnSpc>
                        <a:spcAft>
                          <a:spcPts val="0"/>
                        </a:spcAft>
                      </a:pPr>
                      <a:r>
                        <a:rPr lang="mn-MN" sz="1400" dirty="0">
                          <a:latin typeface="Times New Roman"/>
                          <a:ea typeface="Calibri"/>
                          <a:cs typeface="Times New Roman"/>
                        </a:rPr>
                        <a:t>Биеэ даасан байдлыг хадгалсан төрөл бүрийн чиглэлийн бизнесийн байгууллагууд</a:t>
                      </a:r>
                      <a:endParaRPr lang="en-US" sz="1200" dirty="0">
                        <a:latin typeface="Calibri"/>
                        <a:ea typeface="Calibri"/>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600200"/>
          <a:ext cx="7972452"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714348" y="571480"/>
            <a:ext cx="6286544" cy="400110"/>
          </a:xfrm>
          <a:prstGeom prst="rect">
            <a:avLst/>
          </a:prstGeom>
        </p:spPr>
        <p:txBody>
          <a:bodyPr wrap="square">
            <a:spAutoFit/>
          </a:bodyPr>
          <a:lstStyle/>
          <a:p>
            <a:pPr algn="just"/>
            <a:r>
              <a:rPr lang="mn-MN" sz="2000" b="1" dirty="0" smtClean="0">
                <a:latin typeface="Times New Roman" pitchFamily="18" charset="0"/>
                <a:cs typeface="Times New Roman" pitchFamily="18" charset="0"/>
              </a:rPr>
              <a:t>Банкны холдинг байгуулагдах хоёр зам: </a:t>
            </a:r>
            <a:endParaRPr lang="en-US" sz="2000" b="1"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6000792"/>
          </a:xfrm>
        </p:spPr>
        <p:txBody>
          <a:bodyPr>
            <a:normAutofit fontScale="62500" lnSpcReduction="20000"/>
          </a:bodyPr>
          <a:lstStyle/>
          <a:p>
            <a:pPr>
              <a:buNone/>
            </a:pPr>
            <a:r>
              <a:rPr lang="mn-MN" b="1" dirty="0">
                <a:latin typeface="Times New Roman" pitchFamily="18" charset="0"/>
                <a:cs typeface="Times New Roman" pitchFamily="18" charset="0"/>
              </a:rPr>
              <a:t>Банкны холдингийн давуу талууд :  </a:t>
            </a:r>
            <a:endParaRPr lang="en-US" b="1" dirty="0">
              <a:latin typeface="Times New Roman" pitchFamily="18" charset="0"/>
              <a:cs typeface="Times New Roman" pitchFamily="18" charset="0"/>
            </a:endParaRPr>
          </a:p>
          <a:p>
            <a:pPr lvl="0"/>
            <a:r>
              <a:rPr lang="mn-MN" dirty="0" smtClean="0">
                <a:latin typeface="Times New Roman" pitchFamily="18" charset="0"/>
                <a:cs typeface="Times New Roman" pitchFamily="18" charset="0"/>
              </a:rPr>
              <a:t>Хөрөнгөө </a:t>
            </a:r>
            <a:r>
              <a:rPr lang="mn-MN" dirty="0">
                <a:latin typeface="Times New Roman" pitchFamily="18" charset="0"/>
                <a:cs typeface="Times New Roman" pitchFamily="18" charset="0"/>
              </a:rPr>
              <a:t>эргэлтэнд  оруулж  чадахгүй </a:t>
            </a:r>
            <a:r>
              <a:rPr lang="mn-MN" i="1" dirty="0">
                <a:latin typeface="Times New Roman" pitchFamily="18" charset="0"/>
                <a:cs typeface="Times New Roman" pitchFamily="18" charset="0"/>
              </a:rPr>
              <a:t>түгжих  байдал нь арилдаг</a:t>
            </a:r>
            <a:r>
              <a:rPr lang="mn-MN" dirty="0">
                <a:latin typeface="Times New Roman" pitchFamily="18" charset="0"/>
                <a:cs typeface="Times New Roman" pitchFamily="18" charset="0"/>
              </a:rPr>
              <a:t>. </a:t>
            </a:r>
            <a:endParaRPr lang="en-US" dirty="0">
              <a:latin typeface="Times New Roman" pitchFamily="18" charset="0"/>
              <a:cs typeface="Times New Roman" pitchFamily="18" charset="0"/>
            </a:endParaRPr>
          </a:p>
          <a:p>
            <a:r>
              <a:rPr lang="mn-MN" dirty="0">
                <a:latin typeface="Times New Roman" pitchFamily="18" charset="0"/>
                <a:cs typeface="Times New Roman" pitchFamily="18" charset="0"/>
              </a:rPr>
              <a:t>Мөн  хөрөнгө эргэлтэнд </a:t>
            </a:r>
            <a:r>
              <a:rPr lang="mn-MN" i="1" dirty="0">
                <a:latin typeface="Times New Roman" pitchFamily="18" charset="0"/>
                <a:cs typeface="Times New Roman" pitchFamily="18" charset="0"/>
              </a:rPr>
              <a:t>орсноор банкны үйл ажиллагааны эрсдэл</a:t>
            </a:r>
            <a:r>
              <a:rPr lang="mn-MN" dirty="0">
                <a:latin typeface="Times New Roman" pitchFamily="18" charset="0"/>
                <a:cs typeface="Times New Roman" pitchFamily="18" charset="0"/>
              </a:rPr>
              <a:t> багасдаг. </a:t>
            </a:r>
            <a:endParaRPr lang="en-US" dirty="0">
              <a:latin typeface="Times New Roman" pitchFamily="18" charset="0"/>
              <a:cs typeface="Times New Roman" pitchFamily="18" charset="0"/>
            </a:endParaRPr>
          </a:p>
          <a:p>
            <a:pPr lvl="0"/>
            <a:r>
              <a:rPr lang="mn-MN" i="1" dirty="0">
                <a:latin typeface="Times New Roman" pitchFamily="18" charset="0"/>
                <a:cs typeface="Times New Roman" pitchFamily="18" charset="0"/>
              </a:rPr>
              <a:t>Зардлууд </a:t>
            </a:r>
            <a:r>
              <a:rPr lang="mn-MN" i="1" dirty="0" smtClean="0">
                <a:latin typeface="Times New Roman" pitchFamily="18" charset="0"/>
                <a:cs typeface="Times New Roman" pitchFamily="18" charset="0"/>
              </a:rPr>
              <a:t>багасдаг</a:t>
            </a:r>
            <a:endParaRPr lang="en-US" dirty="0">
              <a:latin typeface="Times New Roman" pitchFamily="18" charset="0"/>
              <a:cs typeface="Times New Roman" pitchFamily="18" charset="0"/>
            </a:endParaRPr>
          </a:p>
          <a:p>
            <a:pPr lvl="0"/>
            <a:r>
              <a:rPr lang="mn-MN" dirty="0">
                <a:latin typeface="Times New Roman" pitchFamily="18" charset="0"/>
                <a:cs typeface="Times New Roman" pitchFamily="18" charset="0"/>
              </a:rPr>
              <a:t>Харилцагчид том хэмжээний зээл олгож үйл ажиллагааг дэмжээд зогсохгүй эх орны </a:t>
            </a:r>
            <a:r>
              <a:rPr lang="mn-MN" i="1" dirty="0">
                <a:latin typeface="Times New Roman" pitchFamily="18" charset="0"/>
                <a:cs typeface="Times New Roman" pitchFamily="18" charset="0"/>
              </a:rPr>
              <a:t>эдийн засагт үр ашигтай байхаар том төсөл хэрэгжүүлэхэд нөлөө үзүүлдэг</a:t>
            </a:r>
            <a:r>
              <a:rPr lang="mn-MN" dirty="0">
                <a:latin typeface="Times New Roman" pitchFamily="18" charset="0"/>
                <a:cs typeface="Times New Roman" pitchFamily="18" charset="0"/>
              </a:rPr>
              <a:t>. Зээл олгох чадвар нэмэгдэхийн зэрэгцээ, </a:t>
            </a:r>
            <a:r>
              <a:rPr lang="mn-MN" i="1" dirty="0">
                <a:latin typeface="Times New Roman" pitchFamily="18" charset="0"/>
                <a:cs typeface="Times New Roman" pitchFamily="18" charset="0"/>
              </a:rPr>
              <a:t>харилцагчдын эдийн засгийн чадавх бэхждэг. </a:t>
            </a:r>
            <a:endParaRPr lang="en-US" dirty="0">
              <a:latin typeface="Times New Roman" pitchFamily="18" charset="0"/>
              <a:cs typeface="Times New Roman" pitchFamily="18" charset="0"/>
            </a:endParaRPr>
          </a:p>
          <a:p>
            <a:pPr lvl="0"/>
            <a:r>
              <a:rPr lang="mn-MN" dirty="0">
                <a:latin typeface="Times New Roman" pitchFamily="18" charset="0"/>
                <a:cs typeface="Times New Roman" pitchFamily="18" charset="0"/>
              </a:rPr>
              <a:t>Холдингийн бүтцэд орсон банкууд тал бүрийн үйл ажиллагаа явуу</a:t>
            </a:r>
            <a:r>
              <a:rPr lang="en-US" dirty="0" err="1">
                <a:latin typeface="Times New Roman" pitchFamily="18" charset="0"/>
                <a:cs typeface="Times New Roman" pitchFamily="18" charset="0"/>
              </a:rPr>
              <a:t>лс</a:t>
            </a:r>
            <a:r>
              <a:rPr lang="mn-MN" dirty="0">
                <a:latin typeface="Times New Roman" pitchFamily="18" charset="0"/>
                <a:cs typeface="Times New Roman" pitchFamily="18" charset="0"/>
              </a:rPr>
              <a:t>наар  </a:t>
            </a:r>
            <a:r>
              <a:rPr lang="mn-MN" i="1" dirty="0">
                <a:latin typeface="Times New Roman" pitchFamily="18" charset="0"/>
                <a:cs typeface="Times New Roman" pitchFamily="18" charset="0"/>
              </a:rPr>
              <a:t>үйл ажиллагаа нь жигдэрдэг</a:t>
            </a:r>
            <a:r>
              <a:rPr lang="mn-MN" dirty="0">
                <a:latin typeface="Times New Roman" pitchFamily="18" charset="0"/>
                <a:cs typeface="Times New Roman" pitchFamily="18" charset="0"/>
              </a:rPr>
              <a:t>. </a:t>
            </a:r>
            <a:endParaRPr lang="mn-MN" dirty="0" smtClean="0">
              <a:latin typeface="Times New Roman" pitchFamily="18" charset="0"/>
              <a:cs typeface="Times New Roman" pitchFamily="18" charset="0"/>
            </a:endParaRPr>
          </a:p>
          <a:p>
            <a:pPr lvl="0"/>
            <a:r>
              <a:rPr lang="mn-MN" dirty="0" smtClean="0">
                <a:latin typeface="Times New Roman" pitchFamily="18" charset="0"/>
                <a:cs typeface="Times New Roman" pitchFamily="18" charset="0"/>
              </a:rPr>
              <a:t>мөнгөн </a:t>
            </a:r>
            <a:r>
              <a:rPr lang="mn-MN" dirty="0">
                <a:latin typeface="Times New Roman" pitchFamily="18" charset="0"/>
                <a:cs typeface="Times New Roman" pitchFamily="18" charset="0"/>
              </a:rPr>
              <a:t>хөрөнгийн дутагдал буюу хөрвөх чадвар буурахаас </a:t>
            </a:r>
            <a:r>
              <a:rPr lang="mn-MN" i="1" dirty="0">
                <a:latin typeface="Times New Roman" pitchFamily="18" charset="0"/>
                <a:cs typeface="Times New Roman" pitchFamily="18" charset="0"/>
              </a:rPr>
              <a:t>зохицууах чадвартай болдог</a:t>
            </a:r>
            <a:r>
              <a:rPr lang="mn-MN" dirty="0">
                <a:latin typeface="Times New Roman" pitchFamily="18" charset="0"/>
                <a:cs typeface="Times New Roman" pitchFamily="18" charset="0"/>
              </a:rPr>
              <a:t>. </a:t>
            </a:r>
            <a:r>
              <a:rPr lang="mn-MN" i="1" dirty="0">
                <a:latin typeface="Times New Roman" pitchFamily="18" charset="0"/>
                <a:cs typeface="Times New Roman" pitchFamily="18" charset="0"/>
              </a:rPr>
              <a:t>Актив пассивын удирдагыг оновчтой болгодог.</a:t>
            </a:r>
            <a:endParaRPr lang="en-US" dirty="0">
              <a:latin typeface="Times New Roman" pitchFamily="18" charset="0"/>
              <a:cs typeface="Times New Roman" pitchFamily="18" charset="0"/>
            </a:endParaRPr>
          </a:p>
          <a:p>
            <a:pPr lvl="0"/>
            <a:r>
              <a:rPr lang="mn-MN" dirty="0">
                <a:latin typeface="Times New Roman" pitchFamily="18" charset="0"/>
                <a:cs typeface="Times New Roman" pitchFamily="18" charset="0"/>
              </a:rPr>
              <a:t>Бүтцэд нь бакнаас бусад байгууллагууд багтдаг учир бүтцийн зохион байгуулалтаар </a:t>
            </a:r>
            <a:r>
              <a:rPr lang="mn-MN" i="1" dirty="0">
                <a:latin typeface="Times New Roman" pitchFamily="18" charset="0"/>
                <a:cs typeface="Times New Roman" pitchFamily="18" charset="0"/>
              </a:rPr>
              <a:t>төрөл бүрийн үйлчилгээг үзүүлж</a:t>
            </a:r>
            <a:r>
              <a:rPr lang="mn-MN" dirty="0">
                <a:latin typeface="Times New Roman" pitchFamily="18" charset="0"/>
                <a:cs typeface="Times New Roman" pitchFamily="18" charset="0"/>
              </a:rPr>
              <a:t> чадна. Үйлчилгээний цар хүрээ томордог. </a:t>
            </a:r>
            <a:endParaRPr lang="en-US" dirty="0">
              <a:latin typeface="Times New Roman" pitchFamily="18" charset="0"/>
              <a:cs typeface="Times New Roman" pitchFamily="18" charset="0"/>
            </a:endParaRPr>
          </a:p>
          <a:p>
            <a:pPr lvl="0"/>
            <a:r>
              <a:rPr lang="mn-MN" i="1" dirty="0" smtClean="0">
                <a:latin typeface="Times New Roman" pitchFamily="18" charset="0"/>
                <a:cs typeface="Times New Roman" pitchFamily="18" charset="0"/>
              </a:rPr>
              <a:t>өрсөлдөх </a:t>
            </a:r>
            <a:r>
              <a:rPr lang="mn-MN" i="1" dirty="0">
                <a:latin typeface="Times New Roman" pitchFamily="18" charset="0"/>
                <a:cs typeface="Times New Roman" pitchFamily="18" charset="0"/>
              </a:rPr>
              <a:t>чадвараа дээшлүүлэх</a:t>
            </a:r>
            <a:r>
              <a:rPr lang="mn-MN" dirty="0">
                <a:latin typeface="Times New Roman" pitchFamily="18" charset="0"/>
                <a:cs typeface="Times New Roman" pitchFamily="18" charset="0"/>
              </a:rPr>
              <a:t> зэрэг давуу талуудтай. </a:t>
            </a:r>
            <a:endParaRPr lang="en-US" dirty="0">
              <a:latin typeface="Times New Roman" pitchFamily="18" charset="0"/>
              <a:cs typeface="Times New Roman" pitchFamily="18" charset="0"/>
            </a:endParaRPr>
          </a:p>
          <a:p>
            <a:pPr>
              <a:buNone/>
            </a:pPr>
            <a:r>
              <a:rPr lang="mn-MN" b="1" u="sng" dirty="0">
                <a:latin typeface="Times New Roman" pitchFamily="18" charset="0"/>
                <a:cs typeface="Times New Roman" pitchFamily="18" charset="0"/>
              </a:rPr>
              <a:t>Харилцагч нарт үзүүлэх эерэг нөлөө:</a:t>
            </a:r>
            <a:endParaRPr lang="en-US" b="1" dirty="0">
              <a:latin typeface="Times New Roman" pitchFamily="18" charset="0"/>
              <a:cs typeface="Times New Roman" pitchFamily="18" charset="0"/>
            </a:endParaRPr>
          </a:p>
          <a:p>
            <a:r>
              <a:rPr lang="mn-MN" dirty="0">
                <a:latin typeface="Times New Roman" pitchFamily="18" charset="0"/>
                <a:cs typeface="Times New Roman" pitchFamily="18" charset="0"/>
              </a:rPr>
              <a:t>Банкны холдингоор үйлчлүүлэхэд харилцагчдад таатай нөхцлүүд байдаг. Тал бүрийн үйлчилгээ үзүүлснээр харилцагчдын цагийг хэмнэдэг. </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b="1" u="sng" dirty="0">
                <a:latin typeface="Times New Roman" pitchFamily="18" charset="0"/>
                <a:cs typeface="Times New Roman" pitchFamily="18" charset="0"/>
              </a:rPr>
              <a:t>Банкны холдингийг үнэлэх аргачлал</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514350" indent="-514350" algn="just">
              <a:buFont typeface="+mj-lt"/>
              <a:buAutoNum type="arabicPeriod"/>
            </a:pPr>
            <a:r>
              <a:rPr lang="mn-MN" sz="1800" dirty="0" smtClean="0">
                <a:latin typeface="Times New Roman" pitchFamily="18" charset="0"/>
                <a:cs typeface="Times New Roman" pitchFamily="18" charset="0"/>
              </a:rPr>
              <a:t>Банкны  холдинг  байгуулах нь эдийн засгийн талаасаа компани тус бүрийн өртгийн ү</a:t>
            </a:r>
            <a:r>
              <a:rPr lang="en-US" sz="1800" dirty="0" smtClean="0">
                <a:latin typeface="Times New Roman" pitchFamily="18" charset="0"/>
                <a:cs typeface="Times New Roman" pitchFamily="18" charset="0"/>
              </a:rPr>
              <a:t>н</a:t>
            </a:r>
            <a:r>
              <a:rPr lang="mn-MN" sz="1800" dirty="0" smtClean="0">
                <a:latin typeface="Times New Roman" pitchFamily="18" charset="0"/>
                <a:cs typeface="Times New Roman" pitchFamily="18" charset="0"/>
              </a:rPr>
              <a:t>элгээний нийлбэрээс холдингийн өртгийн үнэлгээ илүү байсан тохиолдолд банкны холдинг компани  байгуулах нь ашигтай болдог.</a:t>
            </a:r>
          </a:p>
          <a:p>
            <a:pPr marL="514350" indent="-514350" algn="just">
              <a:buFont typeface="+mj-lt"/>
              <a:buAutoNum type="arabicPeriod"/>
            </a:pPr>
            <a:endParaRPr lang="mn-MN" sz="1800" dirty="0" smtClean="0">
              <a:latin typeface="Times New Roman" pitchFamily="18" charset="0"/>
              <a:cs typeface="Times New Roman" pitchFamily="18" charset="0"/>
            </a:endParaRPr>
          </a:p>
          <a:p>
            <a:pPr marL="514350" indent="-514350" algn="just">
              <a:buFont typeface="+mj-lt"/>
              <a:buAutoNum type="arabicPeriod"/>
            </a:pPr>
            <a:endParaRPr lang="mn-MN" sz="1800" dirty="0" smtClean="0">
              <a:latin typeface="Times New Roman" pitchFamily="18" charset="0"/>
              <a:cs typeface="Times New Roman" pitchFamily="18" charset="0"/>
            </a:endParaRPr>
          </a:p>
          <a:p>
            <a:pPr marL="514350" indent="-514350" algn="just">
              <a:buFont typeface="+mj-lt"/>
              <a:buAutoNum type="arabicPeriod"/>
            </a:pPr>
            <a:endParaRPr lang="mn-MN" sz="1800" dirty="0" smtClean="0">
              <a:latin typeface="Times New Roman" pitchFamily="18" charset="0"/>
              <a:cs typeface="Times New Roman" pitchFamily="18" charset="0"/>
            </a:endParaRPr>
          </a:p>
          <a:p>
            <a:pPr marL="514350" indent="-514350" algn="just">
              <a:buFont typeface="+mj-lt"/>
              <a:buAutoNum type="arabicPeriod"/>
            </a:pPr>
            <a:r>
              <a:rPr lang="mn-MN" sz="1800" dirty="0" smtClean="0">
                <a:latin typeface="Times New Roman" pitchFamily="18" charset="0"/>
                <a:cs typeface="Times New Roman" pitchFamily="18" charset="0"/>
              </a:rPr>
              <a:t>Компанийн өртгийн үнэлгээг  потенциал үнэлгээгээр нь тооцоолсон өртгөөс илүү , тооцоолсон өртөг нь компанийн бүрдэл юм.   Компанийн өртгийн үнэлгээ нь тооцооллын өртгөөс шалтгаалахгүй бөгөөд ирээдүйд хэрхэн өөрчлөгдөхөөс шалтгаална. Үүнтэй уялдан компанийн өртгийн үзүүлэлтийг компанийн тооцоолсон өртгийн үнэлгээг  түүний зах зээлийн потенциал коэффициентээр үржүүлж тооцсон</a:t>
            </a:r>
            <a:r>
              <a:rPr lang="mn-MN" sz="1800" dirty="0" smtClean="0"/>
              <a:t>. </a:t>
            </a:r>
            <a:endParaRPr lang="en-US" sz="1800" dirty="0" smtClean="0">
              <a:latin typeface="Times New Roman" pitchFamily="18" charset="0"/>
              <a:cs typeface="Times New Roman" pitchFamily="18" charset="0"/>
            </a:endParaRPr>
          </a:p>
          <a:p>
            <a:endParaRPr lang="en-US" dirty="0"/>
          </a:p>
        </p:txBody>
      </p:sp>
      <p:sp>
        <p:nvSpPr>
          <p:cNvPr id="614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6145"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857356" y="2500306"/>
            <a:ext cx="1571636" cy="1093312"/>
          </a:xfrm>
          <a:prstGeom prst="rect">
            <a:avLst/>
          </a:prstGeom>
          <a:noFill/>
        </p:spPr>
      </p:pic>
      <p:sp>
        <p:nvSpPr>
          <p:cNvPr id="6147" name="Rectangle 3"/>
          <p:cNvSpPr>
            <a:spLocks noChangeArrowheads="1"/>
          </p:cNvSpPr>
          <p:nvPr/>
        </p:nvSpPr>
        <p:spPr bwMode="auto">
          <a:xfrm>
            <a:off x="0" y="10668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14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6148"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857488" y="5572140"/>
            <a:ext cx="3459640" cy="857256"/>
          </a:xfrm>
          <a:prstGeom prst="rect">
            <a:avLst/>
          </a:prstGeom>
          <a:noFill/>
        </p:spPr>
      </p:pic>
      <p:sp>
        <p:nvSpPr>
          <p:cNvPr id="6150" name="Rectangle 6"/>
          <p:cNvSpPr>
            <a:spLocks noChangeArrowheads="1"/>
          </p:cNvSpPr>
          <p:nvPr/>
        </p:nvSpPr>
        <p:spPr bwMode="auto">
          <a:xfrm>
            <a:off x="0" y="7239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152"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6153" name="Rectangle 9"/>
          <p:cNvSpPr>
            <a:spLocks noChangeArrowheads="1"/>
          </p:cNvSpPr>
          <p:nvPr/>
        </p:nvSpPr>
        <p:spPr bwMode="auto">
          <a:xfrm>
            <a:off x="457200" y="9715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p:cNvPicPr>
            <a:picLocks noGrp="1" noChangeAspect="1" noChangeArrowheads="1"/>
          </p:cNvPicPr>
          <p:nvPr>
            <p:ph idx="1"/>
          </p:nvPr>
        </p:nvPicPr>
        <p:blipFill>
          <a:blip r:embed="rId3" cstate="print">
            <a:clrChange>
              <a:clrFrom>
                <a:srgbClr val="FFFFFF"/>
              </a:clrFrom>
              <a:clrTo>
                <a:srgbClr val="FFFFFF">
                  <a:alpha val="0"/>
                </a:srgbClr>
              </a:clrTo>
            </a:clrChange>
          </a:blip>
          <a:srcRect/>
          <a:stretch>
            <a:fillRect/>
          </a:stretch>
        </p:blipFill>
        <p:spPr bwMode="auto">
          <a:xfrm>
            <a:off x="2357422" y="1285860"/>
            <a:ext cx="3286148" cy="1075467"/>
          </a:xfrm>
          <a:prstGeom prst="rect">
            <a:avLst/>
          </a:prstGeom>
          <a:noFill/>
        </p:spPr>
      </p:pic>
      <p:sp>
        <p:nvSpPr>
          <p:cNvPr id="5" name="Rectangle 4"/>
          <p:cNvSpPr/>
          <p:nvPr/>
        </p:nvSpPr>
        <p:spPr>
          <a:xfrm>
            <a:off x="357158" y="571480"/>
            <a:ext cx="8143932" cy="338554"/>
          </a:xfrm>
          <a:prstGeom prst="rect">
            <a:avLst/>
          </a:prstGeom>
        </p:spPr>
        <p:txBody>
          <a:bodyPr wrap="square">
            <a:spAutoFit/>
          </a:bodyPr>
          <a:lstStyle/>
          <a:p>
            <a:pPr marL="342900" indent="-342900"/>
            <a:r>
              <a:rPr lang="mn-MN" sz="1600" dirty="0" smtClean="0">
                <a:latin typeface="Times New Roman" pitchFamily="18" charset="0"/>
                <a:cs typeface="Times New Roman" pitchFamily="18" charset="0"/>
              </a:rPr>
              <a:t>3.  Банкны  холдингийн зах зээлийн потенциалын коэффициент тооцох томъёо</a:t>
            </a:r>
            <a:endParaRPr lang="en-US" sz="1600" dirty="0">
              <a:latin typeface="Times New Roman" pitchFamily="18" charset="0"/>
              <a:cs typeface="Times New Roman" pitchFamily="18" charset="0"/>
            </a:endParaRPr>
          </a:p>
        </p:txBody>
      </p:sp>
      <p:sp>
        <p:nvSpPr>
          <p:cNvPr id="60431" name="Rectangle 15"/>
          <p:cNvSpPr>
            <a:spLocks noChangeArrowheads="1"/>
          </p:cNvSpPr>
          <p:nvPr/>
        </p:nvSpPr>
        <p:spPr bwMode="auto">
          <a:xfrm>
            <a:off x="357159" y="2427686"/>
            <a:ext cx="8501122" cy="86177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mn-MN"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4. Банк холдингийн прогнозолсон потенциалын коэффициент нь тооцож гаргасан коэффициентаас их гарсан тохиолдолд банкны холдинг байгуулах нь ашигтай. </a:t>
            </a:r>
            <a:r>
              <a:rPr lang="mn-MN" sz="1600" dirty="0" smtClean="0">
                <a:latin typeface="Times New Roman" pitchFamily="18" charset="0"/>
                <a:cs typeface="Times New Roman" pitchFamily="18" charset="0"/>
              </a:rPr>
              <a:t>  </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60434" name="Rectangle 1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60433" name="Picture 1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071802" y="3071809"/>
            <a:ext cx="2000264" cy="518587"/>
          </a:xfrm>
          <a:prstGeom prst="rect">
            <a:avLst/>
          </a:prstGeom>
          <a:noFill/>
        </p:spPr>
      </p:pic>
      <p:sp>
        <p:nvSpPr>
          <p:cNvPr id="60435" name="Rectangle 19"/>
          <p:cNvSpPr>
            <a:spLocks noChangeArrowheads="1"/>
          </p:cNvSpPr>
          <p:nvPr/>
        </p:nvSpPr>
        <p:spPr bwMode="auto">
          <a:xfrm>
            <a:off x="357158" y="3722405"/>
            <a:ext cx="7021757"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mn-MN" sz="1600" b="1" i="0"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5. Потенциалын коэффициентыг тооцох арга зүй</a:t>
            </a:r>
            <a:endParaRPr kumimoji="0" lang="en-US" sz="1600" b="0" i="0"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mn-MN"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Тооцох арга зүйн үндэс нь экспертүүдийн үнэлгээг үндэслэн тооцсон байна.</a:t>
            </a:r>
            <a:endParaRPr kumimoji="0" lang="mn-MN"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60437" name="Rectangle 2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60436" name="Picture 20"/>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357554" y="4572008"/>
            <a:ext cx="1152525" cy="609600"/>
          </a:xfrm>
          <a:prstGeom prst="rect">
            <a:avLst/>
          </a:prstGeom>
          <a:noFill/>
        </p:spPr>
      </p:pic>
      <p:sp>
        <p:nvSpPr>
          <p:cNvPr id="60439" name="Rectangle 2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60438" name="Picture 22"/>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3428992" y="5500702"/>
            <a:ext cx="771525" cy="6096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mn-MN" sz="3200" u="sng" dirty="0" smtClean="0">
                <a:latin typeface="Times New Roman" pitchFamily="18" charset="0"/>
                <a:cs typeface="Times New Roman" pitchFamily="18" charset="0"/>
              </a:rPr>
              <a:t>Банкны холдингийн олон улсын туршлага</a:t>
            </a:r>
            <a:br>
              <a:rPr lang="mn-MN" sz="3200" u="sng" dirty="0" smtClean="0">
                <a:latin typeface="Times New Roman" pitchFamily="18" charset="0"/>
                <a:cs typeface="Times New Roman" pitchFamily="18" charset="0"/>
              </a:rPr>
            </a:br>
            <a:r>
              <a:rPr lang="mn-MN" sz="3200" u="sng" dirty="0" smtClean="0">
                <a:latin typeface="Times New Roman" pitchFamily="18" charset="0"/>
                <a:cs typeface="Times New Roman" pitchFamily="18" charset="0"/>
              </a:rPr>
              <a:t>АНУ </a:t>
            </a:r>
            <a:r>
              <a:rPr lang="mn-MN" sz="3200" u="sng" dirty="0">
                <a:latin typeface="Times New Roman" pitchFamily="18" charset="0"/>
                <a:cs typeface="Times New Roman" pitchFamily="18" charset="0"/>
              </a:rPr>
              <a:t>– ХОЛДИНГ БАНК</a:t>
            </a:r>
            <a:r>
              <a:rPr lang="en-US" sz="3200" dirty="0">
                <a:latin typeface="Times New Roman" pitchFamily="18" charset="0"/>
                <a:cs typeface="Times New Roman" pitchFamily="18" charset="0"/>
              </a:rPr>
              <a:t/>
            </a:r>
            <a:br>
              <a:rPr lang="en-US" sz="3200" dirty="0">
                <a:latin typeface="Times New Roman" pitchFamily="18" charset="0"/>
                <a:cs typeface="Times New Roman" pitchFamily="18" charset="0"/>
              </a:rPr>
            </a:b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514350" indent="-514350" algn="just">
              <a:buFont typeface="+mj-lt"/>
              <a:buAutoNum type="arabicPeriod"/>
            </a:pPr>
            <a:r>
              <a:rPr lang="mn-MN" sz="2800" dirty="0" smtClean="0">
                <a:latin typeface="Times New Roman" pitchFamily="18" charset="0"/>
                <a:cs typeface="Times New Roman" pitchFamily="18" charset="0"/>
              </a:rPr>
              <a:t> АНУ-н хуулинд  хоёр болон түүнээс дээш банк эсвэл банкны бус компанийг удирддаг , эзэмшдэг банкыг банкны холдинг гэнэ.</a:t>
            </a:r>
          </a:p>
          <a:p>
            <a:pPr marL="514350" indent="-514350" algn="just">
              <a:buFont typeface="+mj-lt"/>
              <a:buAutoNum type="arabicPeriod"/>
            </a:pPr>
            <a:endParaRPr lang="mn-MN" sz="2800" dirty="0" smtClean="0">
              <a:latin typeface="Times New Roman" pitchFamily="18" charset="0"/>
              <a:cs typeface="Times New Roman" pitchFamily="18" charset="0"/>
            </a:endParaRPr>
          </a:p>
          <a:p>
            <a:pPr marL="514350" indent="-514350" algn="just">
              <a:buFont typeface="+mj-lt"/>
              <a:buAutoNum type="arabicPeriod"/>
            </a:pPr>
            <a:r>
              <a:rPr lang="mn-MN" sz="2800" dirty="0" smtClean="0">
                <a:latin typeface="Times New Roman" pitchFamily="18" charset="0"/>
                <a:cs typeface="Times New Roman" pitchFamily="18" charset="0"/>
              </a:rPr>
              <a:t>1956 онд анх батлагдсан  банкны холдингийн тухай хуулийн дагуу</a:t>
            </a:r>
          </a:p>
          <a:p>
            <a:pPr marL="514350" indent="-514350" algn="just">
              <a:buFont typeface="+mj-lt"/>
              <a:buAutoNum type="arabicPeriod"/>
            </a:pPr>
            <a:endParaRPr lang="mn-MN" sz="2800" dirty="0" smtClean="0">
              <a:latin typeface="Times New Roman" pitchFamily="18" charset="0"/>
              <a:cs typeface="Times New Roman" pitchFamily="18" charset="0"/>
            </a:endParaRPr>
          </a:p>
          <a:p>
            <a:pPr marL="514350" indent="-514350" algn="just">
              <a:buFont typeface="+mj-lt"/>
              <a:buAutoNum type="arabicPeriod"/>
            </a:pPr>
            <a:r>
              <a:rPr lang="mn-MN" sz="2800" dirty="0" smtClean="0">
                <a:latin typeface="Times New Roman" pitchFamily="18" charset="0"/>
                <a:cs typeface="Times New Roman" pitchFamily="18" charset="0"/>
              </a:rPr>
              <a:t>АНУ-ын  холбооны нөөцийн валютын хяналтын газрын хяналтанд байдаг</a:t>
            </a:r>
            <a:endParaRPr lang="en-US" sz="2800"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642918"/>
          <a:ext cx="8115327" cy="6000665"/>
        </p:xfrm>
        <a:graphic>
          <a:graphicData uri="http://schemas.openxmlformats.org/drawingml/2006/table">
            <a:tbl>
              <a:tblPr firstRow="1" bandRow="1">
                <a:tableStyleId>{5C22544A-7EE6-4342-B048-85BDC9FD1C3A}</a:tableStyleId>
              </a:tblPr>
              <a:tblGrid>
                <a:gridCol w="2705109"/>
                <a:gridCol w="2705109"/>
                <a:gridCol w="2705109"/>
              </a:tblGrid>
              <a:tr h="340339">
                <a:tc>
                  <a:txBody>
                    <a:bodyPr/>
                    <a:lstStyle/>
                    <a:p>
                      <a:pPr algn="ctr">
                        <a:lnSpc>
                          <a:spcPct val="150000"/>
                        </a:lnSpc>
                        <a:spcAft>
                          <a:spcPts val="0"/>
                        </a:spcAft>
                      </a:pPr>
                      <a:r>
                        <a:rPr lang="mn-MN" sz="1600" dirty="0">
                          <a:latin typeface="Times New Roman"/>
                          <a:ea typeface="Calibri"/>
                          <a:cs typeface="Times New Roman"/>
                        </a:rPr>
                        <a:t>Банкны холдингийн </a:t>
                      </a:r>
                      <a:endParaRPr lang="en-US" sz="1400" dirty="0">
                        <a:latin typeface="Calibri"/>
                        <a:ea typeface="Calibri"/>
                        <a:cs typeface="Times New Roman"/>
                      </a:endParaRPr>
                    </a:p>
                  </a:txBody>
                  <a:tcPr marL="68580" marR="68580" marT="0" marB="0"/>
                </a:tc>
                <a:tc>
                  <a:txBody>
                    <a:bodyPr/>
                    <a:lstStyle/>
                    <a:p>
                      <a:pPr algn="ctr">
                        <a:lnSpc>
                          <a:spcPct val="150000"/>
                        </a:lnSpc>
                        <a:spcAft>
                          <a:spcPts val="0"/>
                        </a:spcAft>
                      </a:pPr>
                      <a:r>
                        <a:rPr lang="mn-MN" sz="1600" b="1" dirty="0">
                          <a:latin typeface="Times New Roman"/>
                          <a:ea typeface="Calibri"/>
                          <a:cs typeface="Times New Roman"/>
                        </a:rPr>
                        <a:t>Давуу тал</a:t>
                      </a:r>
                      <a:endParaRPr lang="en-US" sz="1400" dirty="0">
                        <a:latin typeface="Calibri"/>
                        <a:ea typeface="Calibri"/>
                        <a:cs typeface="Times New Roman"/>
                      </a:endParaRPr>
                    </a:p>
                  </a:txBody>
                  <a:tcPr marL="68580" marR="68580" marT="0" marB="0"/>
                </a:tc>
                <a:tc>
                  <a:txBody>
                    <a:bodyPr/>
                    <a:lstStyle/>
                    <a:p>
                      <a:pPr algn="ctr">
                        <a:lnSpc>
                          <a:spcPct val="150000"/>
                        </a:lnSpc>
                        <a:spcAft>
                          <a:spcPts val="0"/>
                        </a:spcAft>
                      </a:pPr>
                      <a:r>
                        <a:rPr lang="mn-MN" sz="1600" b="1" dirty="0">
                          <a:latin typeface="Times New Roman"/>
                          <a:ea typeface="Calibri"/>
                          <a:cs typeface="Times New Roman"/>
                        </a:rPr>
                        <a:t>Сул тал</a:t>
                      </a:r>
                      <a:endParaRPr lang="en-US" sz="1400" dirty="0">
                        <a:latin typeface="Calibri"/>
                        <a:ea typeface="Calibri"/>
                        <a:cs typeface="Times New Roman"/>
                      </a:endParaRPr>
                    </a:p>
                  </a:txBody>
                  <a:tcPr marL="68580" marR="68580" marT="0" marB="0"/>
                </a:tc>
              </a:tr>
              <a:tr h="3008000">
                <a:tc>
                  <a:txBody>
                    <a:bodyPr/>
                    <a:lstStyle/>
                    <a:p>
                      <a:pPr algn="ctr">
                        <a:lnSpc>
                          <a:spcPct val="150000"/>
                        </a:lnSpc>
                        <a:spcAft>
                          <a:spcPts val="0"/>
                        </a:spcAft>
                      </a:pPr>
                      <a:endParaRPr lang="en-US" sz="1200">
                        <a:latin typeface="Calibri"/>
                        <a:ea typeface="Calibri"/>
                        <a:cs typeface="Times New Roman"/>
                      </a:endParaRPr>
                    </a:p>
                    <a:p>
                      <a:pPr algn="ctr">
                        <a:lnSpc>
                          <a:spcPct val="150000"/>
                        </a:lnSpc>
                        <a:spcAft>
                          <a:spcPts val="0"/>
                        </a:spcAft>
                      </a:pPr>
                      <a:r>
                        <a:rPr lang="mn-MN" sz="1400" b="1">
                          <a:latin typeface="Times New Roman"/>
                          <a:ea typeface="Calibri"/>
                          <a:cs typeface="Times New Roman"/>
                        </a:rPr>
                        <a:t>Нэг банкны холдинг</a:t>
                      </a:r>
                      <a:endParaRPr lang="en-US" sz="1200">
                        <a:latin typeface="Calibri"/>
                        <a:ea typeface="Calibri"/>
                        <a:cs typeface="Times New Roman"/>
                      </a:endParaRPr>
                    </a:p>
                  </a:txBody>
                  <a:tcPr marL="68580" marR="68580" marT="0" marB="0"/>
                </a:tc>
                <a:tc>
                  <a:txBody>
                    <a:bodyPr/>
                    <a:lstStyle/>
                    <a:p>
                      <a:pPr algn="just">
                        <a:lnSpc>
                          <a:spcPct val="150000"/>
                        </a:lnSpc>
                        <a:spcAft>
                          <a:spcPts val="0"/>
                        </a:spcAft>
                      </a:pPr>
                      <a:r>
                        <a:rPr lang="mn-MN" sz="1400">
                          <a:latin typeface="Times New Roman"/>
                          <a:ea typeface="Calibri"/>
                          <a:cs typeface="Times New Roman"/>
                        </a:rPr>
                        <a:t>-Үр ашгийг нэмэгдүүлдэг</a:t>
                      </a:r>
                      <a:endParaRPr lang="en-US" sz="1200">
                        <a:latin typeface="Calibri"/>
                        <a:ea typeface="Calibri"/>
                        <a:cs typeface="Times New Roman"/>
                      </a:endParaRPr>
                    </a:p>
                    <a:p>
                      <a:pPr algn="just">
                        <a:lnSpc>
                          <a:spcPct val="150000"/>
                        </a:lnSpc>
                        <a:spcAft>
                          <a:spcPts val="0"/>
                        </a:spcAft>
                      </a:pPr>
                      <a:r>
                        <a:rPr lang="mn-MN" sz="1400">
                          <a:latin typeface="Times New Roman"/>
                          <a:ea typeface="Calibri"/>
                          <a:cs typeface="Times New Roman"/>
                        </a:rPr>
                        <a:t>-Банкны биш байгууллагын ашгийн түвшин харьцангуй өндөр байдаг</a:t>
                      </a:r>
                      <a:endParaRPr lang="en-US" sz="1200">
                        <a:latin typeface="Calibri"/>
                        <a:ea typeface="Calibri"/>
                        <a:cs typeface="Times New Roman"/>
                      </a:endParaRPr>
                    </a:p>
                    <a:p>
                      <a:pPr algn="just">
                        <a:lnSpc>
                          <a:spcPct val="150000"/>
                        </a:lnSpc>
                        <a:spcAft>
                          <a:spcPts val="0"/>
                        </a:spcAft>
                      </a:pPr>
                      <a:r>
                        <a:rPr lang="mn-MN" sz="1400">
                          <a:latin typeface="Times New Roman"/>
                          <a:ea typeface="Calibri"/>
                          <a:cs typeface="Times New Roman"/>
                        </a:rPr>
                        <a:t>-Олон төрлийн бүтээгдэхүүн үйлчилгээ үзүүлснээр нэг бүтээгдэхүүнээс хараат байх нь багасна</a:t>
                      </a:r>
                      <a:endParaRPr lang="en-US" sz="1200">
                        <a:latin typeface="Calibri"/>
                        <a:ea typeface="Calibri"/>
                        <a:cs typeface="Times New Roman"/>
                      </a:endParaRPr>
                    </a:p>
                  </a:txBody>
                  <a:tcPr marL="68580" marR="68580" marT="0" marB="0"/>
                </a:tc>
                <a:tc rowSpan="2">
                  <a:txBody>
                    <a:bodyPr/>
                    <a:lstStyle/>
                    <a:p>
                      <a:pPr algn="just">
                        <a:lnSpc>
                          <a:spcPct val="150000"/>
                        </a:lnSpc>
                        <a:spcAft>
                          <a:spcPts val="0"/>
                        </a:spcAft>
                      </a:pPr>
                      <a:endParaRPr lang="mn-MN" sz="1400" dirty="0">
                        <a:latin typeface="Times New Roman"/>
                        <a:ea typeface="Calibri"/>
                        <a:cs typeface="Times New Roman"/>
                      </a:endParaRPr>
                    </a:p>
                    <a:p>
                      <a:pPr algn="just">
                        <a:lnSpc>
                          <a:spcPct val="150000"/>
                        </a:lnSpc>
                        <a:spcAft>
                          <a:spcPts val="0"/>
                        </a:spcAft>
                      </a:pPr>
                      <a:r>
                        <a:rPr lang="mn-MN" sz="1400" dirty="0">
                          <a:latin typeface="Times New Roman"/>
                          <a:ea typeface="Calibri"/>
                          <a:cs typeface="Times New Roman"/>
                        </a:rPr>
                        <a:t>-Банкны холдинг компани төвлөрсөн орон нутагт дампуурал , доголдол </a:t>
                      </a:r>
                      <a:r>
                        <a:rPr lang="mn-MN" sz="1400" dirty="0" smtClean="0">
                          <a:latin typeface="Times New Roman"/>
                          <a:ea typeface="Calibri"/>
                          <a:cs typeface="Times New Roman"/>
                        </a:rPr>
                        <a:t>үүсэхэд эдийн </a:t>
                      </a:r>
                      <a:r>
                        <a:rPr lang="mn-MN" sz="1400" dirty="0">
                          <a:latin typeface="Times New Roman"/>
                          <a:ea typeface="Calibri"/>
                          <a:cs typeface="Times New Roman"/>
                        </a:rPr>
                        <a:t>засгийн субъектууд, зээлдэгчид, үйлдвэрлэл даган буурдаг.</a:t>
                      </a:r>
                      <a:endParaRPr lang="en-US" sz="1200" dirty="0">
                        <a:latin typeface="Calibri"/>
                        <a:ea typeface="Calibri"/>
                        <a:cs typeface="Times New Roman"/>
                      </a:endParaRPr>
                    </a:p>
                    <a:p>
                      <a:pPr algn="just">
                        <a:lnSpc>
                          <a:spcPct val="150000"/>
                        </a:lnSpc>
                        <a:spcAft>
                          <a:spcPts val="0"/>
                        </a:spcAft>
                      </a:pPr>
                      <a:r>
                        <a:rPr lang="mn-MN" sz="1400" dirty="0">
                          <a:latin typeface="Times New Roman"/>
                          <a:ea typeface="Calibri"/>
                          <a:cs typeface="Times New Roman"/>
                        </a:rPr>
                        <a:t>-Банк , банкны биш байгууллагыг хоршил туршлагагүй бол үр ашгийг </a:t>
                      </a:r>
                      <a:r>
                        <a:rPr lang="mn-MN" sz="1400" dirty="0" smtClean="0">
                          <a:latin typeface="Times New Roman"/>
                          <a:ea typeface="Calibri"/>
                          <a:cs typeface="Times New Roman"/>
                        </a:rPr>
                        <a:t> бууруулдаг</a:t>
                      </a:r>
                      <a:endParaRPr lang="en-US" sz="1200" dirty="0">
                        <a:latin typeface="Calibri"/>
                        <a:ea typeface="Calibri"/>
                        <a:cs typeface="Times New Roman"/>
                      </a:endParaRPr>
                    </a:p>
                  </a:txBody>
                  <a:tcPr marL="68580" marR="68580" marT="0" marB="0"/>
                </a:tc>
              </a:tr>
              <a:tr h="2626905">
                <a:tc>
                  <a:txBody>
                    <a:bodyPr/>
                    <a:lstStyle/>
                    <a:p>
                      <a:pPr algn="ctr">
                        <a:lnSpc>
                          <a:spcPct val="150000"/>
                        </a:lnSpc>
                        <a:spcAft>
                          <a:spcPts val="0"/>
                        </a:spcAft>
                      </a:pPr>
                      <a:endParaRPr lang="en-US" sz="1200" dirty="0">
                        <a:latin typeface="Calibri"/>
                        <a:ea typeface="Calibri"/>
                        <a:cs typeface="Times New Roman"/>
                      </a:endParaRPr>
                    </a:p>
                    <a:p>
                      <a:pPr algn="ctr">
                        <a:lnSpc>
                          <a:spcPct val="150000"/>
                        </a:lnSpc>
                        <a:spcAft>
                          <a:spcPts val="0"/>
                        </a:spcAft>
                      </a:pPr>
                      <a:r>
                        <a:rPr lang="mn-MN" sz="1400" b="1" dirty="0">
                          <a:latin typeface="Times New Roman"/>
                          <a:ea typeface="Calibri"/>
                          <a:cs typeface="Times New Roman"/>
                        </a:rPr>
                        <a:t>Олон банкны холдинг</a:t>
                      </a:r>
                      <a:endParaRPr lang="en-US" sz="1200" dirty="0">
                        <a:latin typeface="Calibri"/>
                        <a:ea typeface="Calibri"/>
                        <a:cs typeface="Times New Roman"/>
                      </a:endParaRPr>
                    </a:p>
                  </a:txBody>
                  <a:tcPr marL="68580" marR="68580" marT="0" marB="0"/>
                </a:tc>
                <a:tc>
                  <a:txBody>
                    <a:bodyPr/>
                    <a:lstStyle/>
                    <a:p>
                      <a:pPr algn="l">
                        <a:lnSpc>
                          <a:spcPct val="150000"/>
                        </a:lnSpc>
                        <a:spcAft>
                          <a:spcPts val="0"/>
                        </a:spcAft>
                      </a:pPr>
                      <a:r>
                        <a:rPr lang="mn-MN" sz="1400" dirty="0">
                          <a:latin typeface="Times New Roman"/>
                          <a:ea typeface="Calibri"/>
                          <a:cs typeface="Times New Roman"/>
                        </a:rPr>
                        <a:t>-Үр ашгийг нэмэгдүүлдэг,</a:t>
                      </a:r>
                      <a:endParaRPr lang="en-US" sz="1200" dirty="0">
                        <a:latin typeface="Calibri"/>
                        <a:ea typeface="Calibri"/>
                        <a:cs typeface="Times New Roman"/>
                      </a:endParaRPr>
                    </a:p>
                    <a:p>
                      <a:pPr algn="l">
                        <a:lnSpc>
                          <a:spcPct val="150000"/>
                        </a:lnSpc>
                        <a:spcAft>
                          <a:spcPts val="0"/>
                        </a:spcAft>
                      </a:pPr>
                      <a:r>
                        <a:rPr lang="mn-MN" sz="1400" dirty="0">
                          <a:latin typeface="Times New Roman"/>
                          <a:ea typeface="Calibri"/>
                          <a:cs typeface="Times New Roman"/>
                        </a:rPr>
                        <a:t> -салбарын өрсөлдөөнийг хүчтэй нэмэгдүүлдэг ,</a:t>
                      </a:r>
                      <a:endParaRPr lang="en-US" sz="1200" dirty="0">
                        <a:latin typeface="Calibri"/>
                        <a:ea typeface="Calibri"/>
                        <a:cs typeface="Times New Roman"/>
                      </a:endParaRPr>
                    </a:p>
                    <a:p>
                      <a:pPr algn="l">
                        <a:lnSpc>
                          <a:spcPct val="150000"/>
                        </a:lnSpc>
                        <a:spcAft>
                          <a:spcPts val="0"/>
                        </a:spcAft>
                      </a:pPr>
                      <a:r>
                        <a:rPr lang="mn-MN" sz="1400" dirty="0">
                          <a:latin typeface="Times New Roman"/>
                          <a:ea typeface="Calibri"/>
                          <a:cs typeface="Times New Roman"/>
                        </a:rPr>
                        <a:t> -тогтвортой </a:t>
                      </a:r>
                      <a:r>
                        <a:rPr lang="mn-MN" sz="1400" dirty="0" smtClean="0">
                          <a:latin typeface="Times New Roman"/>
                          <a:ea typeface="Calibri"/>
                          <a:cs typeface="Times New Roman"/>
                        </a:rPr>
                        <a:t>байдлаа</a:t>
                      </a:r>
                      <a:r>
                        <a:rPr lang="mn-MN" sz="1400" baseline="0" dirty="0" smtClean="0">
                          <a:latin typeface="Times New Roman"/>
                          <a:ea typeface="Calibri"/>
                          <a:cs typeface="Times New Roman"/>
                        </a:rPr>
                        <a:t> дээшлүүлнэ</a:t>
                      </a:r>
                      <a:endParaRPr lang="en-US" sz="1200" dirty="0">
                        <a:latin typeface="Calibri"/>
                        <a:ea typeface="Calibri"/>
                        <a:cs typeface="Times New Roman"/>
                      </a:endParaRPr>
                    </a:p>
                    <a:p>
                      <a:pPr algn="l">
                        <a:lnSpc>
                          <a:spcPct val="150000"/>
                        </a:lnSpc>
                        <a:spcAft>
                          <a:spcPts val="0"/>
                        </a:spcAft>
                      </a:pPr>
                      <a:r>
                        <a:rPr lang="mn-MN" sz="1400" dirty="0">
                          <a:latin typeface="Times New Roman"/>
                          <a:ea typeface="Calibri"/>
                          <a:cs typeface="Times New Roman"/>
                        </a:rPr>
                        <a:t> -илүү олон төрлийг бүтээгдэхүүн үйлчилгээ үзүүлдэг</a:t>
                      </a:r>
                      <a:endParaRPr lang="en-US" sz="1200" dirty="0">
                        <a:latin typeface="Calibri"/>
                        <a:ea typeface="Calibri"/>
                        <a:cs typeface="Times New Roman"/>
                      </a:endParaRPr>
                    </a:p>
                  </a:txBody>
                  <a:tcPr marL="68580" marR="68580" marT="0" marB="0"/>
                </a:tc>
                <a:tc vMerge="1">
                  <a:txBody>
                    <a:bodyPr/>
                    <a:lstStyle/>
                    <a:p>
                      <a:endParaRPr lang="en-US"/>
                    </a:p>
                  </a:txBody>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00108"/>
            <a:ext cx="8229600" cy="5126055"/>
          </a:xfrm>
        </p:spPr>
        <p:txBody>
          <a:bodyPr>
            <a:normAutofit/>
          </a:bodyPr>
          <a:lstStyle/>
          <a:p>
            <a:pPr algn="just"/>
            <a:r>
              <a:rPr lang="mn-MN" sz="2800" dirty="0" smtClean="0">
                <a:latin typeface="Times New Roman" pitchFamily="18" charset="0"/>
                <a:cs typeface="Times New Roman" pitchFamily="18" charset="0"/>
              </a:rPr>
              <a:t>Давуу тал : Татварын хөнгөлөлт эдэлдэг, хөрөнгө оруулагчид ногдол ашгийн татвар төлдөггүй, зээлийн сан бий болгоход бусад банкуудаас илүү хялбар байдаг. </a:t>
            </a:r>
          </a:p>
          <a:p>
            <a:pPr algn="just"/>
            <a:endParaRPr lang="en-US" sz="2800" dirty="0" smtClean="0">
              <a:latin typeface="Times New Roman" pitchFamily="18" charset="0"/>
              <a:cs typeface="Times New Roman" pitchFamily="18" charset="0"/>
            </a:endParaRPr>
          </a:p>
          <a:p>
            <a:pPr algn="just"/>
            <a:r>
              <a:rPr lang="mn-MN" sz="2800" dirty="0" smtClean="0">
                <a:latin typeface="Times New Roman" pitchFamily="18" charset="0"/>
                <a:cs typeface="Times New Roman" pitchFamily="18" charset="0"/>
              </a:rPr>
              <a:t>Сул тал :  Банкны холдингийн хяналтыг улсаас өндөр түвшинд гүйцэтгэдэг. Банкны холдингт багтаж буй байгууллагууд АНУ-ын Үнэт цаас, валютын хороонд давхар бүртгүүлдэг ба төлбөр хураамж төлж байдаг.</a:t>
            </a:r>
            <a:endParaRPr lang="en-US" sz="2800" dirty="0" smtClean="0">
              <a:latin typeface="Times New Roman" pitchFamily="18" charset="0"/>
              <a:cs typeface="Times New Roman" pitchFamily="18" charset="0"/>
            </a:endParaRPr>
          </a:p>
          <a:p>
            <a:pPr algn="just"/>
            <a:endParaRPr lang="en-US" sz="2800"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285728"/>
          <a:ext cx="4543428" cy="397194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p:nvPr/>
        </p:nvGraphicFramePr>
        <p:xfrm>
          <a:off x="3686175" y="3214686"/>
          <a:ext cx="5457825" cy="349091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u="sng" dirty="0">
                <a:latin typeface="Times New Roman" pitchFamily="18" charset="0"/>
                <a:cs typeface="Times New Roman" pitchFamily="18" charset="0"/>
              </a:rPr>
              <a:t>ОХУ- ХОЛДИНГ БАНК</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lgn="just"/>
            <a:r>
              <a:rPr lang="mn-MN" sz="2800" i="1" dirty="0" smtClean="0">
                <a:latin typeface="Times New Roman" pitchFamily="18" charset="0"/>
                <a:cs typeface="Times New Roman" pitchFamily="18" charset="0"/>
              </a:rPr>
              <a:t>Банкны холдинг</a:t>
            </a:r>
            <a:r>
              <a:rPr lang="mn-MN" sz="2800" dirty="0" smtClean="0">
                <a:latin typeface="Times New Roman" pitchFamily="18" charset="0"/>
                <a:cs typeface="Times New Roman" pitchFamily="18" charset="0"/>
              </a:rPr>
              <a:t> гэдэг  хуулийн этгээдүүдийг нэгтгэсэн байна. Нэгдсэн байгууллагад зээлийн байгууллага оролцоно. Зээлийн байгууллагын үйл ажиллагаанд шууд болон шууд бусаар нөлөөлж болох боломж бүхий кредитын бус хуулийн этгээд толгойлно. </a:t>
            </a:r>
          </a:p>
          <a:p>
            <a:pPr algn="just"/>
            <a:endParaRPr lang="mn-MN" sz="2800" dirty="0" smtClean="0">
              <a:latin typeface="Times New Roman" pitchFamily="18" charset="0"/>
              <a:cs typeface="Times New Roman" pitchFamily="18" charset="0"/>
            </a:endParaRPr>
          </a:p>
          <a:p>
            <a:pPr algn="just"/>
            <a:r>
              <a:rPr lang="mn-MN" sz="2800" dirty="0" smtClean="0">
                <a:latin typeface="Times New Roman" pitchFamily="18" charset="0"/>
                <a:cs typeface="Times New Roman" pitchFamily="18" charset="0"/>
              </a:rPr>
              <a:t>Удирдаж байгаа компани нь даатгалын, банкны, худалдааны, үйлдвэрлэлийн үйл ажиллагаа явуулахыг хориглоно</a:t>
            </a:r>
            <a:endParaRPr lang="en-US" sz="2800"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144000" cy="6858000"/>
        </p:xfrm>
        <a:graphic>
          <a:graphicData uri="http://schemas.openxmlformats.org/drawingml/2006/table">
            <a:tbl>
              <a:tblPr firstRow="1" bandRow="1">
                <a:tableStyleId>{5C22544A-7EE6-4342-B048-85BDC9FD1C3A}</a:tableStyleId>
              </a:tblPr>
              <a:tblGrid>
                <a:gridCol w="3048000"/>
                <a:gridCol w="3048000"/>
                <a:gridCol w="3048000"/>
              </a:tblGrid>
              <a:tr h="617130">
                <a:tc>
                  <a:txBody>
                    <a:bodyPr/>
                    <a:lstStyle/>
                    <a:p>
                      <a:pPr algn="ctr">
                        <a:lnSpc>
                          <a:spcPct val="150000"/>
                        </a:lnSpc>
                        <a:spcAft>
                          <a:spcPts val="0"/>
                        </a:spcAft>
                      </a:pPr>
                      <a:r>
                        <a:rPr lang="mn-MN" sz="1400" b="1" dirty="0">
                          <a:latin typeface="Times New Roman"/>
                          <a:ea typeface="Calibri"/>
                          <a:cs typeface="Times New Roman"/>
                        </a:rPr>
                        <a:t>Ялгарах шинж чанар</a:t>
                      </a:r>
                      <a:endParaRPr lang="en-US" sz="1200" dirty="0">
                        <a:latin typeface="Calibri"/>
                        <a:ea typeface="Calibri"/>
                        <a:cs typeface="Times New Roman"/>
                      </a:endParaRPr>
                    </a:p>
                  </a:txBody>
                  <a:tcPr marL="68580" marR="68580" marT="0" marB="0"/>
                </a:tc>
                <a:tc>
                  <a:txBody>
                    <a:bodyPr/>
                    <a:lstStyle/>
                    <a:p>
                      <a:pPr algn="just">
                        <a:lnSpc>
                          <a:spcPct val="150000"/>
                        </a:lnSpc>
                        <a:spcAft>
                          <a:spcPts val="0"/>
                        </a:spcAft>
                      </a:pPr>
                      <a:r>
                        <a:rPr lang="mn-MN" sz="1400" b="1" dirty="0">
                          <a:latin typeface="Times New Roman"/>
                          <a:ea typeface="Calibri"/>
                          <a:cs typeface="Times New Roman"/>
                        </a:rPr>
                        <a:t>АНУ –ын банк холдинг</a:t>
                      </a:r>
                      <a:endParaRPr lang="en-US" sz="1200" dirty="0">
                        <a:latin typeface="Calibri"/>
                        <a:ea typeface="Calibri"/>
                        <a:cs typeface="Times New Roman"/>
                      </a:endParaRPr>
                    </a:p>
                  </a:txBody>
                  <a:tcPr marL="68580" marR="68580" marT="0" marB="0"/>
                </a:tc>
                <a:tc>
                  <a:txBody>
                    <a:bodyPr/>
                    <a:lstStyle/>
                    <a:p>
                      <a:pPr algn="just">
                        <a:lnSpc>
                          <a:spcPct val="150000"/>
                        </a:lnSpc>
                        <a:spcAft>
                          <a:spcPts val="0"/>
                        </a:spcAft>
                      </a:pPr>
                      <a:r>
                        <a:rPr lang="mn-MN" sz="1400" b="1" dirty="0">
                          <a:latin typeface="Times New Roman"/>
                          <a:ea typeface="Calibri"/>
                          <a:cs typeface="Times New Roman"/>
                        </a:rPr>
                        <a:t>ОХУ-ын банк холдинг</a:t>
                      </a:r>
                      <a:endParaRPr lang="en-US" sz="1200" dirty="0">
                        <a:latin typeface="Calibri"/>
                        <a:ea typeface="Calibri"/>
                        <a:cs typeface="Times New Roman"/>
                      </a:endParaRPr>
                    </a:p>
                  </a:txBody>
                  <a:tcPr marL="68580" marR="68580" marT="0" marB="0"/>
                </a:tc>
              </a:tr>
              <a:tr h="396338">
                <a:tc>
                  <a:txBody>
                    <a:bodyPr/>
                    <a:lstStyle/>
                    <a:p>
                      <a:pPr algn="ctr">
                        <a:lnSpc>
                          <a:spcPct val="150000"/>
                        </a:lnSpc>
                        <a:spcAft>
                          <a:spcPts val="0"/>
                        </a:spcAft>
                      </a:pPr>
                      <a:r>
                        <a:rPr lang="mn-MN" sz="1400" b="1" dirty="0">
                          <a:latin typeface="Times New Roman"/>
                          <a:ea typeface="Calibri"/>
                          <a:cs typeface="Times New Roman"/>
                        </a:rPr>
                        <a:t>Нэршил</a:t>
                      </a:r>
                      <a:endParaRPr lang="en-US" sz="1200" dirty="0">
                        <a:latin typeface="Calibri"/>
                        <a:ea typeface="Calibri"/>
                        <a:cs typeface="Times New Roman"/>
                      </a:endParaRPr>
                    </a:p>
                  </a:txBody>
                  <a:tcPr marL="68580" marR="68580" marT="0" marB="0"/>
                </a:tc>
                <a:tc>
                  <a:txBody>
                    <a:bodyPr/>
                    <a:lstStyle/>
                    <a:p>
                      <a:pPr algn="just">
                        <a:lnSpc>
                          <a:spcPct val="150000"/>
                        </a:lnSpc>
                        <a:spcAft>
                          <a:spcPts val="0"/>
                        </a:spcAft>
                      </a:pPr>
                      <a:r>
                        <a:rPr lang="mn-MN" sz="1400">
                          <a:latin typeface="Times New Roman"/>
                          <a:ea typeface="Calibri"/>
                          <a:cs typeface="Times New Roman"/>
                        </a:rPr>
                        <a:t>Банкны холдинг компани</a:t>
                      </a:r>
                      <a:endParaRPr lang="en-US" sz="1200">
                        <a:latin typeface="Calibri"/>
                        <a:ea typeface="Calibri"/>
                        <a:cs typeface="Times New Roman"/>
                      </a:endParaRPr>
                    </a:p>
                  </a:txBody>
                  <a:tcPr marL="68580" marR="68580" marT="0" marB="0"/>
                </a:tc>
                <a:tc>
                  <a:txBody>
                    <a:bodyPr/>
                    <a:lstStyle/>
                    <a:p>
                      <a:pPr algn="just">
                        <a:lnSpc>
                          <a:spcPct val="150000"/>
                        </a:lnSpc>
                        <a:spcAft>
                          <a:spcPts val="0"/>
                        </a:spcAft>
                      </a:pPr>
                      <a:r>
                        <a:rPr lang="mn-MN" sz="1400" dirty="0">
                          <a:latin typeface="Times New Roman"/>
                          <a:ea typeface="Calibri"/>
                          <a:cs typeface="Times New Roman"/>
                        </a:rPr>
                        <a:t>Банкны холдинг</a:t>
                      </a:r>
                      <a:endParaRPr lang="en-US" sz="1200" dirty="0">
                        <a:latin typeface="Calibri"/>
                        <a:ea typeface="Calibri"/>
                        <a:cs typeface="Times New Roman"/>
                      </a:endParaRPr>
                    </a:p>
                  </a:txBody>
                  <a:tcPr marL="68580" marR="68580" marT="0" marB="0"/>
                </a:tc>
              </a:tr>
              <a:tr h="1189012">
                <a:tc>
                  <a:txBody>
                    <a:bodyPr/>
                    <a:lstStyle/>
                    <a:p>
                      <a:pPr algn="ctr">
                        <a:lnSpc>
                          <a:spcPct val="150000"/>
                        </a:lnSpc>
                        <a:spcAft>
                          <a:spcPts val="0"/>
                        </a:spcAft>
                      </a:pPr>
                      <a:r>
                        <a:rPr lang="mn-MN" sz="1400" b="1" dirty="0">
                          <a:latin typeface="Times New Roman"/>
                          <a:ea typeface="Calibri"/>
                          <a:cs typeface="Times New Roman"/>
                        </a:rPr>
                        <a:t>Толгойлох байгууллагын үүргийг  гүйцэтгэх</a:t>
                      </a:r>
                      <a:endParaRPr lang="en-US" sz="1200" dirty="0">
                        <a:latin typeface="Calibri"/>
                        <a:ea typeface="Calibri"/>
                        <a:cs typeface="Times New Roman"/>
                      </a:endParaRPr>
                    </a:p>
                  </a:txBody>
                  <a:tcPr marL="68580" marR="68580" marT="0" marB="0"/>
                </a:tc>
                <a:tc>
                  <a:txBody>
                    <a:bodyPr/>
                    <a:lstStyle/>
                    <a:p>
                      <a:pPr algn="just">
                        <a:lnSpc>
                          <a:spcPct val="150000"/>
                        </a:lnSpc>
                        <a:spcAft>
                          <a:spcPts val="0"/>
                        </a:spcAft>
                      </a:pPr>
                      <a:endParaRPr lang="mn-MN" sz="1400">
                        <a:latin typeface="Times New Roman"/>
                        <a:ea typeface="Calibri"/>
                        <a:cs typeface="Times New Roman"/>
                      </a:endParaRPr>
                    </a:p>
                    <a:p>
                      <a:pPr algn="just">
                        <a:lnSpc>
                          <a:spcPct val="150000"/>
                        </a:lnSpc>
                        <a:spcAft>
                          <a:spcPts val="0"/>
                        </a:spcAft>
                      </a:pPr>
                      <a:r>
                        <a:rPr lang="mn-MN" sz="1400">
                          <a:latin typeface="Times New Roman"/>
                          <a:ea typeface="Calibri"/>
                          <a:cs typeface="Times New Roman"/>
                        </a:rPr>
                        <a:t>Банкны холдинг компани</a:t>
                      </a:r>
                      <a:endParaRPr lang="en-US" sz="1200">
                        <a:latin typeface="Calibri"/>
                        <a:ea typeface="Calibri"/>
                        <a:cs typeface="Times New Roman"/>
                      </a:endParaRPr>
                    </a:p>
                  </a:txBody>
                  <a:tcPr marL="68580" marR="68580" marT="0" marB="0"/>
                </a:tc>
                <a:tc>
                  <a:txBody>
                    <a:bodyPr/>
                    <a:lstStyle/>
                    <a:p>
                      <a:pPr algn="just">
                        <a:lnSpc>
                          <a:spcPct val="150000"/>
                        </a:lnSpc>
                        <a:spcAft>
                          <a:spcPts val="0"/>
                        </a:spcAft>
                      </a:pPr>
                      <a:endParaRPr lang="mn-MN" sz="1400">
                        <a:latin typeface="Times New Roman"/>
                        <a:ea typeface="Calibri"/>
                        <a:cs typeface="Times New Roman"/>
                      </a:endParaRPr>
                    </a:p>
                    <a:p>
                      <a:pPr algn="just">
                        <a:lnSpc>
                          <a:spcPct val="150000"/>
                        </a:lnSpc>
                        <a:spcAft>
                          <a:spcPts val="0"/>
                        </a:spcAft>
                      </a:pPr>
                      <a:r>
                        <a:rPr lang="mn-MN" sz="1400">
                          <a:latin typeface="Times New Roman"/>
                          <a:ea typeface="Calibri"/>
                          <a:cs typeface="Times New Roman"/>
                        </a:rPr>
                        <a:t>Банкны холдингийн толгой байгууллага</a:t>
                      </a:r>
                      <a:endParaRPr lang="en-US" sz="1200">
                        <a:latin typeface="Calibri"/>
                        <a:ea typeface="Calibri"/>
                        <a:cs typeface="Times New Roman"/>
                      </a:endParaRPr>
                    </a:p>
                  </a:txBody>
                  <a:tcPr marL="68580" marR="68580" marT="0" marB="0"/>
                </a:tc>
              </a:tr>
              <a:tr h="1189012">
                <a:tc>
                  <a:txBody>
                    <a:bodyPr/>
                    <a:lstStyle/>
                    <a:p>
                      <a:pPr algn="ctr">
                        <a:lnSpc>
                          <a:spcPct val="150000"/>
                        </a:lnSpc>
                        <a:spcAft>
                          <a:spcPts val="0"/>
                        </a:spcAft>
                      </a:pPr>
                      <a:r>
                        <a:rPr lang="mn-MN" sz="1400" b="1" dirty="0">
                          <a:latin typeface="Times New Roman"/>
                          <a:ea typeface="Calibri"/>
                          <a:cs typeface="Times New Roman"/>
                        </a:rPr>
                        <a:t>Толгой байгууллагын үйл ажиллагааны чиглэл</a:t>
                      </a:r>
                      <a:endParaRPr lang="en-US" sz="1200" dirty="0">
                        <a:latin typeface="Calibri"/>
                        <a:ea typeface="Calibri"/>
                        <a:cs typeface="Times New Roman"/>
                      </a:endParaRPr>
                    </a:p>
                  </a:txBody>
                  <a:tcPr marL="68580" marR="68580" marT="0" marB="0"/>
                </a:tc>
                <a:tc>
                  <a:txBody>
                    <a:bodyPr/>
                    <a:lstStyle/>
                    <a:p>
                      <a:pPr algn="just">
                        <a:lnSpc>
                          <a:spcPct val="150000"/>
                        </a:lnSpc>
                        <a:spcAft>
                          <a:spcPts val="0"/>
                        </a:spcAft>
                      </a:pPr>
                      <a:r>
                        <a:rPr lang="mn-MN" sz="1400" dirty="0">
                          <a:latin typeface="Times New Roman"/>
                          <a:ea typeface="Calibri"/>
                          <a:cs typeface="Times New Roman"/>
                        </a:rPr>
                        <a:t>-“Банк”, -“Корпораци”,</a:t>
                      </a:r>
                      <a:endParaRPr lang="en-US" sz="1200" dirty="0">
                        <a:latin typeface="Calibri"/>
                        <a:ea typeface="Calibri"/>
                        <a:cs typeface="Times New Roman"/>
                      </a:endParaRPr>
                    </a:p>
                    <a:p>
                      <a:pPr algn="just">
                        <a:lnSpc>
                          <a:spcPct val="150000"/>
                        </a:lnSpc>
                        <a:spcAft>
                          <a:spcPts val="0"/>
                        </a:spcAft>
                      </a:pPr>
                      <a:r>
                        <a:rPr lang="mn-MN" sz="1400" dirty="0">
                          <a:latin typeface="Times New Roman"/>
                          <a:ea typeface="Calibri"/>
                          <a:cs typeface="Times New Roman"/>
                        </a:rPr>
                        <a:t>-”Нөхөрлөл</a:t>
                      </a:r>
                      <a:r>
                        <a:rPr lang="mn-MN" sz="1400" dirty="0" smtClean="0">
                          <a:latin typeface="Times New Roman"/>
                          <a:ea typeface="Calibri"/>
                          <a:cs typeface="Times New Roman"/>
                        </a:rPr>
                        <a:t>”</a:t>
                      </a:r>
                      <a:endParaRPr lang="en-US" sz="1200" dirty="0">
                        <a:latin typeface="Calibri"/>
                        <a:ea typeface="Calibri"/>
                        <a:cs typeface="Times New Roman"/>
                      </a:endParaRPr>
                    </a:p>
                  </a:txBody>
                  <a:tcPr marL="68580" marR="68580" marT="0" marB="0"/>
                </a:tc>
                <a:tc>
                  <a:txBody>
                    <a:bodyPr/>
                    <a:lstStyle/>
                    <a:p>
                      <a:pPr algn="just">
                        <a:lnSpc>
                          <a:spcPct val="150000"/>
                        </a:lnSpc>
                        <a:spcAft>
                          <a:spcPts val="0"/>
                        </a:spcAft>
                      </a:pPr>
                      <a:r>
                        <a:rPr lang="mn-MN" sz="1400" dirty="0">
                          <a:latin typeface="Times New Roman"/>
                          <a:ea typeface="Calibri"/>
                          <a:cs typeface="Times New Roman"/>
                        </a:rPr>
                        <a:t>Толгой байгууллага нь зээлийн үйл ажиллагаа </a:t>
                      </a:r>
                      <a:r>
                        <a:rPr lang="mn-MN" sz="1400" dirty="0">
                          <a:highlight>
                            <a:srgbClr val="FFFF00"/>
                          </a:highlight>
                          <a:latin typeface="Times New Roman"/>
                          <a:ea typeface="Calibri"/>
                          <a:cs typeface="Times New Roman"/>
                        </a:rPr>
                        <a:t>явуул</a:t>
                      </a:r>
                      <a:r>
                        <a:rPr lang="mn-MN" sz="1400" dirty="0">
                          <a:latin typeface="Times New Roman"/>
                          <a:ea typeface="Calibri"/>
                          <a:cs typeface="Times New Roman"/>
                        </a:rPr>
                        <a:t>ахгүй</a:t>
                      </a:r>
                      <a:endParaRPr lang="en-US" sz="1200" dirty="0">
                        <a:latin typeface="Calibri"/>
                        <a:ea typeface="Calibri"/>
                        <a:cs typeface="Times New Roman"/>
                      </a:endParaRPr>
                    </a:p>
                  </a:txBody>
                  <a:tcPr marL="68580" marR="68580" marT="0" marB="0"/>
                </a:tc>
              </a:tr>
              <a:tr h="1088484">
                <a:tc>
                  <a:txBody>
                    <a:bodyPr/>
                    <a:lstStyle/>
                    <a:p>
                      <a:pPr algn="ctr">
                        <a:lnSpc>
                          <a:spcPct val="150000"/>
                        </a:lnSpc>
                        <a:spcAft>
                          <a:spcPts val="0"/>
                        </a:spcAft>
                      </a:pPr>
                      <a:r>
                        <a:rPr lang="mn-MN" sz="1400" b="1" dirty="0">
                          <a:latin typeface="Times New Roman"/>
                          <a:ea typeface="Calibri"/>
                          <a:cs typeface="Times New Roman"/>
                        </a:rPr>
                        <a:t>Банкны үйл ажиллагааны төрлүүдэд хязгаарлалт бий эсэх</a:t>
                      </a:r>
                      <a:endParaRPr lang="en-US" sz="1200" dirty="0">
                        <a:latin typeface="Calibri"/>
                        <a:ea typeface="Calibri"/>
                        <a:cs typeface="Times New Roman"/>
                      </a:endParaRPr>
                    </a:p>
                  </a:txBody>
                  <a:tcPr marL="68580" marR="68580" marT="0" marB="0"/>
                </a:tc>
                <a:tc>
                  <a:txBody>
                    <a:bodyPr/>
                    <a:lstStyle/>
                    <a:p>
                      <a:pPr algn="ctr">
                        <a:lnSpc>
                          <a:spcPct val="150000"/>
                        </a:lnSpc>
                        <a:spcAft>
                          <a:spcPts val="0"/>
                        </a:spcAft>
                      </a:pPr>
                      <a:endParaRPr lang="mn-MN" sz="1400" dirty="0">
                        <a:latin typeface="Times New Roman"/>
                        <a:ea typeface="Calibri"/>
                        <a:cs typeface="Times New Roman"/>
                      </a:endParaRPr>
                    </a:p>
                    <a:p>
                      <a:pPr algn="ctr">
                        <a:lnSpc>
                          <a:spcPct val="150000"/>
                        </a:lnSpc>
                        <a:spcAft>
                          <a:spcPts val="0"/>
                        </a:spcAft>
                      </a:pPr>
                      <a:r>
                        <a:rPr lang="mn-MN" sz="1400" dirty="0" smtClean="0">
                          <a:latin typeface="Times New Roman"/>
                          <a:ea typeface="Calibri"/>
                          <a:cs typeface="Times New Roman"/>
                        </a:rPr>
                        <a:t>Байдаг</a:t>
                      </a:r>
                      <a:endParaRPr lang="en-US" sz="1200" dirty="0">
                        <a:latin typeface="Calibri"/>
                        <a:ea typeface="Calibri"/>
                        <a:cs typeface="Times New Roman"/>
                      </a:endParaRPr>
                    </a:p>
                  </a:txBody>
                  <a:tcPr marL="68580" marR="68580" marT="0" marB="0"/>
                </a:tc>
                <a:tc>
                  <a:txBody>
                    <a:bodyPr/>
                    <a:lstStyle/>
                    <a:p>
                      <a:pPr algn="ctr">
                        <a:lnSpc>
                          <a:spcPct val="150000"/>
                        </a:lnSpc>
                        <a:spcAft>
                          <a:spcPts val="0"/>
                        </a:spcAft>
                      </a:pPr>
                      <a:endParaRPr lang="mn-MN" sz="1400">
                        <a:latin typeface="Times New Roman"/>
                        <a:ea typeface="Calibri"/>
                        <a:cs typeface="Times New Roman"/>
                      </a:endParaRPr>
                    </a:p>
                    <a:p>
                      <a:pPr algn="ctr">
                        <a:lnSpc>
                          <a:spcPct val="150000"/>
                        </a:lnSpc>
                        <a:spcAft>
                          <a:spcPts val="0"/>
                        </a:spcAft>
                      </a:pPr>
                      <a:r>
                        <a:rPr lang="mn-MN" sz="1400">
                          <a:latin typeface="Times New Roman"/>
                          <a:ea typeface="Calibri"/>
                          <a:cs typeface="Times New Roman"/>
                        </a:rPr>
                        <a:t>Байдаггүй</a:t>
                      </a:r>
                      <a:endParaRPr lang="en-US" sz="1200">
                        <a:latin typeface="Calibri"/>
                        <a:ea typeface="Calibri"/>
                        <a:cs typeface="Times New Roman"/>
                      </a:endParaRPr>
                    </a:p>
                  </a:txBody>
                  <a:tcPr marL="68580" marR="68580" marT="0" marB="0"/>
                </a:tc>
              </a:tr>
              <a:tr h="2378024">
                <a:tc>
                  <a:txBody>
                    <a:bodyPr/>
                    <a:lstStyle/>
                    <a:p>
                      <a:pPr algn="ctr">
                        <a:lnSpc>
                          <a:spcPct val="150000"/>
                        </a:lnSpc>
                        <a:spcAft>
                          <a:spcPts val="0"/>
                        </a:spcAft>
                      </a:pPr>
                      <a:endParaRPr lang="en-US" sz="1200" dirty="0">
                        <a:latin typeface="Calibri"/>
                        <a:ea typeface="Calibri"/>
                        <a:cs typeface="Times New Roman"/>
                      </a:endParaRPr>
                    </a:p>
                    <a:p>
                      <a:pPr algn="ctr">
                        <a:lnSpc>
                          <a:spcPct val="150000"/>
                        </a:lnSpc>
                        <a:spcAft>
                          <a:spcPts val="0"/>
                        </a:spcAft>
                      </a:pPr>
                      <a:r>
                        <a:rPr lang="mn-MN" sz="1400" b="1" dirty="0">
                          <a:latin typeface="Times New Roman"/>
                          <a:ea typeface="Calibri"/>
                          <a:cs typeface="Times New Roman"/>
                        </a:rPr>
                        <a:t>Үүсгэн бий болгох арга хэлбэр</a:t>
                      </a:r>
                      <a:endParaRPr lang="en-US" sz="1200" dirty="0">
                        <a:latin typeface="Calibri"/>
                        <a:ea typeface="Calibri"/>
                        <a:cs typeface="Times New Roman"/>
                      </a:endParaRPr>
                    </a:p>
                  </a:txBody>
                  <a:tcPr marL="68580" marR="68580" marT="0" marB="0"/>
                </a:tc>
                <a:tc>
                  <a:txBody>
                    <a:bodyPr/>
                    <a:lstStyle/>
                    <a:p>
                      <a:pPr algn="just">
                        <a:lnSpc>
                          <a:spcPct val="150000"/>
                        </a:lnSpc>
                        <a:spcAft>
                          <a:spcPts val="0"/>
                        </a:spcAft>
                      </a:pPr>
                      <a:endParaRPr lang="mn-MN" sz="1400" dirty="0">
                        <a:latin typeface="Times New Roman"/>
                        <a:ea typeface="Calibri"/>
                        <a:cs typeface="Times New Roman"/>
                      </a:endParaRPr>
                    </a:p>
                    <a:p>
                      <a:pPr algn="just">
                        <a:lnSpc>
                          <a:spcPct val="150000"/>
                        </a:lnSpc>
                        <a:spcAft>
                          <a:spcPts val="0"/>
                        </a:spcAft>
                      </a:pPr>
                      <a:r>
                        <a:rPr lang="mn-MN" sz="1400" dirty="0">
                          <a:latin typeface="Times New Roman"/>
                          <a:ea typeface="Calibri"/>
                          <a:cs typeface="Times New Roman"/>
                        </a:rPr>
                        <a:t>-Уусах, </a:t>
                      </a:r>
                      <a:endParaRPr lang="en-US" sz="1200" dirty="0">
                        <a:latin typeface="Calibri"/>
                        <a:ea typeface="Calibri"/>
                        <a:cs typeface="Times New Roman"/>
                      </a:endParaRPr>
                    </a:p>
                    <a:p>
                      <a:pPr algn="just">
                        <a:lnSpc>
                          <a:spcPct val="150000"/>
                        </a:lnSpc>
                        <a:spcAft>
                          <a:spcPts val="0"/>
                        </a:spcAft>
                      </a:pPr>
                      <a:r>
                        <a:rPr lang="mn-MN" sz="1400" dirty="0">
                          <a:latin typeface="Times New Roman"/>
                          <a:ea typeface="Calibri"/>
                          <a:cs typeface="Times New Roman"/>
                        </a:rPr>
                        <a:t>-Нэгдэх, </a:t>
                      </a:r>
                      <a:endParaRPr lang="en-US" sz="1200" dirty="0">
                        <a:latin typeface="Calibri"/>
                        <a:ea typeface="Calibri"/>
                        <a:cs typeface="Times New Roman"/>
                      </a:endParaRPr>
                    </a:p>
                    <a:p>
                      <a:pPr algn="just">
                        <a:lnSpc>
                          <a:spcPct val="150000"/>
                        </a:lnSpc>
                        <a:spcAft>
                          <a:spcPts val="0"/>
                        </a:spcAft>
                      </a:pPr>
                      <a:r>
                        <a:rPr lang="mn-MN" sz="1400" dirty="0">
                          <a:latin typeface="Times New Roman"/>
                          <a:ea typeface="Calibri"/>
                          <a:cs typeface="Times New Roman"/>
                        </a:rPr>
                        <a:t>-25 ба түүнээс дээш хувьцааны багцыг эзэмших</a:t>
                      </a:r>
                      <a:endParaRPr lang="en-US" sz="1200" dirty="0">
                        <a:latin typeface="Calibri"/>
                        <a:ea typeface="Calibri"/>
                        <a:cs typeface="Times New Roman"/>
                      </a:endParaRPr>
                    </a:p>
                  </a:txBody>
                  <a:tcPr marL="68580" marR="68580" marT="0" marB="0"/>
                </a:tc>
                <a:tc>
                  <a:txBody>
                    <a:bodyPr/>
                    <a:lstStyle/>
                    <a:p>
                      <a:pPr algn="just">
                        <a:lnSpc>
                          <a:spcPct val="150000"/>
                        </a:lnSpc>
                        <a:spcAft>
                          <a:spcPts val="0"/>
                        </a:spcAft>
                      </a:pPr>
                      <a:r>
                        <a:rPr lang="mn-MN" sz="1400" dirty="0">
                          <a:latin typeface="Times New Roman"/>
                          <a:ea typeface="Calibri"/>
                          <a:cs typeface="Times New Roman"/>
                        </a:rPr>
                        <a:t>-20 ба түүнээс дээш акцын багцыг эзэмших,</a:t>
                      </a:r>
                      <a:endParaRPr lang="en-US" sz="1200" dirty="0">
                        <a:latin typeface="Calibri"/>
                        <a:ea typeface="Calibri"/>
                        <a:cs typeface="Times New Roman"/>
                      </a:endParaRPr>
                    </a:p>
                    <a:p>
                      <a:pPr algn="just">
                        <a:lnSpc>
                          <a:spcPct val="150000"/>
                        </a:lnSpc>
                        <a:spcAft>
                          <a:spcPts val="0"/>
                        </a:spcAft>
                      </a:pPr>
                      <a:r>
                        <a:rPr lang="mn-MN" sz="1400" dirty="0">
                          <a:latin typeface="Times New Roman"/>
                          <a:ea typeface="Calibri"/>
                          <a:cs typeface="Times New Roman"/>
                        </a:rPr>
                        <a:t>- шинээр компаниуд байгуулах, </a:t>
                      </a:r>
                      <a:endParaRPr lang="en-US" sz="1200" dirty="0">
                        <a:latin typeface="Calibri"/>
                        <a:ea typeface="Calibri"/>
                        <a:cs typeface="Times New Roman"/>
                      </a:endParaRPr>
                    </a:p>
                    <a:p>
                      <a:pPr algn="just">
                        <a:lnSpc>
                          <a:spcPct val="150000"/>
                        </a:lnSpc>
                        <a:spcAft>
                          <a:spcPts val="0"/>
                        </a:spcAft>
                      </a:pPr>
                      <a:r>
                        <a:rPr lang="mn-MN" sz="1400" dirty="0">
                          <a:latin typeface="Times New Roman"/>
                          <a:ea typeface="Calibri"/>
                          <a:cs typeface="Times New Roman"/>
                        </a:rPr>
                        <a:t>-Хуучин групп банкуудын бааз суурь дээр,</a:t>
                      </a:r>
                      <a:endParaRPr lang="en-US" sz="1200" dirty="0">
                        <a:latin typeface="Calibri"/>
                        <a:ea typeface="Calibri"/>
                        <a:cs typeface="Times New Roman"/>
                      </a:endParaRPr>
                    </a:p>
                    <a:p>
                      <a:pPr algn="just">
                        <a:lnSpc>
                          <a:spcPct val="150000"/>
                        </a:lnSpc>
                        <a:spcAft>
                          <a:spcPts val="0"/>
                        </a:spcAft>
                      </a:pPr>
                      <a:r>
                        <a:rPr lang="mn-MN" sz="1400" dirty="0">
                          <a:latin typeface="Times New Roman"/>
                          <a:ea typeface="Calibri"/>
                          <a:cs typeface="Times New Roman"/>
                        </a:rPr>
                        <a:t>-Дампуурлаас үүдэн </a:t>
                      </a:r>
                      <a:endParaRPr lang="en-US" sz="1200" dirty="0">
                        <a:latin typeface="Calibri"/>
                        <a:ea typeface="Calibri"/>
                        <a:cs typeface="Times New Roman"/>
                      </a:endParaRPr>
                    </a:p>
                  </a:txBody>
                  <a:tcPr marL="68580" marR="68580" marT="0" marB="0"/>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latin typeface="Times New Roman" pitchFamily="18" charset="0"/>
                <a:cs typeface="Times New Roman" pitchFamily="18" charset="0"/>
              </a:rPr>
              <a:t>II БҮЛЭГ : </a:t>
            </a:r>
            <a:r>
              <a:rPr lang="mn-MN" b="1" dirty="0">
                <a:latin typeface="Times New Roman" pitchFamily="18" charset="0"/>
                <a:cs typeface="Times New Roman" pitchFamily="18" charset="0"/>
              </a:rPr>
              <a:t>МОНГОЛД БАНКНЫ ХОЛДИНГ ҮҮСЭХ АРГА ЗАМ</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17681"/>
            <a:ext cx="8229600" cy="4525963"/>
          </a:xfrm>
        </p:spPr>
        <p:txBody>
          <a:bodyPr/>
          <a:lstStyle/>
          <a:p>
            <a:r>
              <a:rPr lang="en-US" b="1" i="1" dirty="0">
                <a:latin typeface="Times New Roman" pitchFamily="18" charset="0"/>
                <a:cs typeface="Times New Roman" pitchFamily="18" charset="0"/>
              </a:rPr>
              <a:t>II.1</a:t>
            </a:r>
            <a:r>
              <a:rPr lang="mn-MN" b="1" i="1" dirty="0">
                <a:latin typeface="Times New Roman" pitchFamily="18" charset="0"/>
                <a:cs typeface="Times New Roman" pitchFamily="18" charset="0"/>
              </a:rPr>
              <a:t> Монголын арилжааны банкуудын </a:t>
            </a:r>
            <a:r>
              <a:rPr lang="en-GB" b="1" i="1" dirty="0" err="1">
                <a:latin typeface="Times New Roman" pitchFamily="18" charset="0"/>
                <a:cs typeface="Times New Roman" pitchFamily="18" charset="0"/>
              </a:rPr>
              <a:t>банкны</a:t>
            </a:r>
            <a:r>
              <a:rPr lang="en-GB" b="1" i="1" dirty="0">
                <a:latin typeface="Times New Roman" pitchFamily="18" charset="0"/>
                <a:cs typeface="Times New Roman" pitchFamily="18" charset="0"/>
              </a:rPr>
              <a:t> </a:t>
            </a:r>
            <a:r>
              <a:rPr lang="en-GB" b="1" i="1" dirty="0" err="1">
                <a:latin typeface="Times New Roman" pitchFamily="18" charset="0"/>
                <a:cs typeface="Times New Roman" pitchFamily="18" charset="0"/>
              </a:rPr>
              <a:t>холдингийн</a:t>
            </a:r>
            <a:r>
              <a:rPr lang="en-GB" b="1" i="1" dirty="0">
                <a:latin typeface="Times New Roman" pitchFamily="18" charset="0"/>
                <a:cs typeface="Times New Roman" pitchFamily="18" charset="0"/>
              </a:rPr>
              <a:t> </a:t>
            </a:r>
            <a:r>
              <a:rPr lang="mn-MN" b="1" i="1" dirty="0">
                <a:latin typeface="Times New Roman" pitchFamily="18" charset="0"/>
                <a:cs typeface="Times New Roman" pitchFamily="18" charset="0"/>
              </a:rPr>
              <a:t>өнөөгийн байдал</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graphicFrame>
        <p:nvGraphicFramePr>
          <p:cNvPr id="4" name="Diagram 3"/>
          <p:cNvGraphicFramePr/>
          <p:nvPr/>
        </p:nvGraphicFramePr>
        <p:xfrm>
          <a:off x="1643042" y="3143248"/>
          <a:ext cx="5741233" cy="20536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Content Placeholder 3"/>
          <p:cNvGrpSpPr>
            <a:grpSpLocks noGrp="1"/>
          </p:cNvGrpSpPr>
          <p:nvPr/>
        </p:nvGrpSpPr>
        <p:grpSpPr bwMode="auto">
          <a:xfrm>
            <a:off x="357159" y="571480"/>
            <a:ext cx="5072098" cy="2786082"/>
            <a:chOff x="540" y="1395"/>
            <a:chExt cx="4810" cy="2224"/>
          </a:xfrm>
        </p:grpSpPr>
        <p:sp>
          <p:nvSpPr>
            <p:cNvPr id="5" name="Freeform 4"/>
            <p:cNvSpPr>
              <a:spLocks noEditPoints="1"/>
            </p:cNvSpPr>
            <p:nvPr/>
          </p:nvSpPr>
          <p:spPr bwMode="gray">
            <a:xfrm rot="-1358056">
              <a:off x="877" y="1765"/>
              <a:ext cx="3839" cy="1527"/>
            </a:xfrm>
            <a:custGeom>
              <a:avLst/>
              <a:gdLst/>
              <a:ahLst/>
              <a:cxnLst>
                <a:cxn ang="0">
                  <a:pos x="1692" y="12"/>
                </a:cxn>
                <a:cxn ang="0">
                  <a:pos x="1234" y="74"/>
                </a:cxn>
                <a:cxn ang="0">
                  <a:pos x="828" y="182"/>
                </a:cxn>
                <a:cxn ang="0">
                  <a:pos x="486" y="330"/>
                </a:cxn>
                <a:cxn ang="0">
                  <a:pos x="226" y="510"/>
                </a:cxn>
                <a:cxn ang="0">
                  <a:pos x="58" y="718"/>
                </a:cxn>
                <a:cxn ang="0">
                  <a:pos x="0" y="944"/>
                </a:cxn>
                <a:cxn ang="0">
                  <a:pos x="58" y="1170"/>
                </a:cxn>
                <a:cxn ang="0">
                  <a:pos x="226" y="1378"/>
                </a:cxn>
                <a:cxn ang="0">
                  <a:pos x="486" y="1558"/>
                </a:cxn>
                <a:cxn ang="0">
                  <a:pos x="828" y="1706"/>
                </a:cxn>
                <a:cxn ang="0">
                  <a:pos x="1234" y="1814"/>
                </a:cxn>
                <a:cxn ang="0">
                  <a:pos x="1692" y="1876"/>
                </a:cxn>
                <a:cxn ang="0">
                  <a:pos x="2186" y="1884"/>
                </a:cxn>
                <a:cxn ang="0">
                  <a:pos x="2658" y="1840"/>
                </a:cxn>
                <a:cxn ang="0">
                  <a:pos x="3084" y="1746"/>
                </a:cxn>
                <a:cxn ang="0">
                  <a:pos x="3448" y="1612"/>
                </a:cxn>
                <a:cxn ang="0">
                  <a:pos x="3738" y="1442"/>
                </a:cxn>
                <a:cxn ang="0">
                  <a:pos x="3938" y="1242"/>
                </a:cxn>
                <a:cxn ang="0">
                  <a:pos x="4034" y="1022"/>
                </a:cxn>
                <a:cxn ang="0">
                  <a:pos x="4014" y="790"/>
                </a:cxn>
                <a:cxn ang="0">
                  <a:pos x="3882" y="576"/>
                </a:cxn>
                <a:cxn ang="0">
                  <a:pos x="3650" y="386"/>
                </a:cxn>
                <a:cxn ang="0">
                  <a:pos x="3334" y="228"/>
                </a:cxn>
                <a:cxn ang="0">
                  <a:pos x="2948" y="106"/>
                </a:cxn>
                <a:cxn ang="0">
                  <a:pos x="2506" y="28"/>
                </a:cxn>
                <a:cxn ang="0">
                  <a:pos x="2020" y="0"/>
                </a:cxn>
                <a:cxn ang="0">
                  <a:pos x="1606" y="1736"/>
                </a:cxn>
                <a:cxn ang="0">
                  <a:pos x="1164" y="1678"/>
                </a:cxn>
                <a:cxn ang="0">
                  <a:pos x="776" y="1576"/>
                </a:cxn>
                <a:cxn ang="0">
                  <a:pos x="458" y="1436"/>
                </a:cxn>
                <a:cxn ang="0">
                  <a:pos x="224" y="1266"/>
                </a:cxn>
                <a:cxn ang="0">
                  <a:pos x="88" y="1074"/>
                </a:cxn>
                <a:cxn ang="0">
                  <a:pos x="68" y="864"/>
                </a:cxn>
                <a:cxn ang="0">
                  <a:pos x="166" y="664"/>
                </a:cxn>
                <a:cxn ang="0">
                  <a:pos x="370" y="486"/>
                </a:cxn>
                <a:cxn ang="0">
                  <a:pos x="662" y="336"/>
                </a:cxn>
                <a:cxn ang="0">
                  <a:pos x="1028" y="222"/>
                </a:cxn>
                <a:cxn ang="0">
                  <a:pos x="1454" y="148"/>
                </a:cxn>
                <a:cxn ang="0">
                  <a:pos x="1922" y="120"/>
                </a:cxn>
                <a:cxn ang="0">
                  <a:pos x="2392" y="148"/>
                </a:cxn>
                <a:cxn ang="0">
                  <a:pos x="2818" y="222"/>
                </a:cxn>
                <a:cxn ang="0">
                  <a:pos x="3184" y="336"/>
                </a:cxn>
                <a:cxn ang="0">
                  <a:pos x="3476" y="486"/>
                </a:cxn>
                <a:cxn ang="0">
                  <a:pos x="3680" y="664"/>
                </a:cxn>
                <a:cxn ang="0">
                  <a:pos x="3778" y="864"/>
                </a:cxn>
                <a:cxn ang="0">
                  <a:pos x="3758" y="1074"/>
                </a:cxn>
                <a:cxn ang="0">
                  <a:pos x="3622" y="1266"/>
                </a:cxn>
                <a:cxn ang="0">
                  <a:pos x="3388" y="1436"/>
                </a:cxn>
                <a:cxn ang="0">
                  <a:pos x="3070" y="1576"/>
                </a:cxn>
                <a:cxn ang="0">
                  <a:pos x="2682" y="1678"/>
                </a:cxn>
                <a:cxn ang="0">
                  <a:pos x="2240" y="1736"/>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gradFill rotWithShape="1">
              <a:gsLst>
                <a:gs pos="0">
                  <a:schemeClr val="bg2">
                    <a:gamma/>
                    <a:tint val="30196"/>
                    <a:invGamma/>
                    <a:alpha val="36000"/>
                  </a:schemeClr>
                </a:gs>
                <a:gs pos="100000">
                  <a:schemeClr val="bg2"/>
                </a:gs>
              </a:gsLst>
              <a:lin ang="0" scaled="1"/>
            </a:gradFill>
            <a:ln w="0">
              <a:noFill/>
              <a:prstDash val="solid"/>
              <a:round/>
              <a:headEnd/>
              <a:tailEnd/>
            </a:ln>
          </p:spPr>
          <p:txBody>
            <a:bodyP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endParaRPr lang="en-US">
                <a:latin typeface="Times New Roman" pitchFamily="18" charset="0"/>
                <a:cs typeface="Times New Roman" pitchFamily="18" charset="0"/>
              </a:endParaRPr>
            </a:p>
          </p:txBody>
        </p:sp>
        <p:sp>
          <p:nvSpPr>
            <p:cNvPr id="6" name="Oval 5"/>
            <p:cNvSpPr>
              <a:spLocks noChangeArrowheads="1"/>
            </p:cNvSpPr>
            <p:nvPr/>
          </p:nvSpPr>
          <p:spPr bwMode="gray">
            <a:xfrm rot="20056323">
              <a:off x="2078" y="1891"/>
              <a:ext cx="672" cy="192"/>
            </a:xfrm>
            <a:prstGeom prst="ellipse">
              <a:avLst/>
            </a:prstGeom>
            <a:gradFill rotWithShape="1">
              <a:gsLst>
                <a:gs pos="0">
                  <a:srgbClr val="5F5F5F"/>
                </a:gs>
                <a:gs pos="100000">
                  <a:srgbClr val="84A5CA"/>
                </a:gs>
              </a:gsLst>
              <a:lin ang="0" scaled="1"/>
            </a:gradFill>
            <a:ln w="9525">
              <a:noFill/>
              <a:round/>
              <a:headEnd/>
              <a:tailEnd/>
            </a:ln>
            <a:effectLst/>
          </p:spPr>
          <p:txBody>
            <a:bodyPr wrap="none" anchor="ct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endParaRPr lang="en-US">
                <a:latin typeface="Times New Roman" pitchFamily="18" charset="0"/>
                <a:cs typeface="Times New Roman" pitchFamily="18" charset="0"/>
              </a:endParaRPr>
            </a:p>
          </p:txBody>
        </p:sp>
        <p:sp>
          <p:nvSpPr>
            <p:cNvPr id="7" name="Oval 6"/>
            <p:cNvSpPr>
              <a:spLocks noChangeArrowheads="1"/>
            </p:cNvSpPr>
            <p:nvPr/>
          </p:nvSpPr>
          <p:spPr bwMode="gray">
            <a:xfrm rot="-1543677">
              <a:off x="4416" y="1824"/>
              <a:ext cx="672" cy="192"/>
            </a:xfrm>
            <a:prstGeom prst="ellipse">
              <a:avLst/>
            </a:prstGeom>
            <a:gradFill rotWithShape="1">
              <a:gsLst>
                <a:gs pos="0">
                  <a:srgbClr val="5F5F5F"/>
                </a:gs>
                <a:gs pos="100000">
                  <a:srgbClr val="84A5CA"/>
                </a:gs>
              </a:gsLst>
              <a:lin ang="0" scaled="1"/>
            </a:gradFill>
            <a:ln w="9525">
              <a:noFill/>
              <a:round/>
              <a:headEnd/>
              <a:tailEnd/>
            </a:ln>
            <a:effectLst/>
          </p:spPr>
          <p:txBody>
            <a:bodyPr wrap="none" anchor="ct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endParaRPr lang="en-US">
                <a:latin typeface="Times New Roman" pitchFamily="18" charset="0"/>
                <a:cs typeface="Times New Roman" pitchFamily="18" charset="0"/>
              </a:endParaRPr>
            </a:p>
          </p:txBody>
        </p:sp>
        <p:sp>
          <p:nvSpPr>
            <p:cNvPr id="8" name="Oval 7"/>
            <p:cNvSpPr>
              <a:spLocks noChangeArrowheads="1"/>
            </p:cNvSpPr>
            <p:nvPr/>
          </p:nvSpPr>
          <p:spPr bwMode="gray">
            <a:xfrm rot="20056323">
              <a:off x="3383" y="3331"/>
              <a:ext cx="672" cy="192"/>
            </a:xfrm>
            <a:prstGeom prst="ellipse">
              <a:avLst/>
            </a:prstGeom>
            <a:gradFill rotWithShape="1">
              <a:gsLst>
                <a:gs pos="0">
                  <a:srgbClr val="5F5F5F"/>
                </a:gs>
                <a:gs pos="100000">
                  <a:srgbClr val="84A5CA"/>
                </a:gs>
              </a:gsLst>
              <a:lin ang="0" scaled="1"/>
            </a:gradFill>
            <a:ln w="9525">
              <a:noFill/>
              <a:round/>
              <a:headEnd/>
              <a:tailEnd/>
            </a:ln>
            <a:effectLst/>
          </p:spPr>
          <p:txBody>
            <a:bodyPr wrap="none" anchor="ct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endParaRPr lang="en-US">
                <a:latin typeface="Times New Roman" pitchFamily="18" charset="0"/>
                <a:cs typeface="Times New Roman" pitchFamily="18" charset="0"/>
              </a:endParaRPr>
            </a:p>
          </p:txBody>
        </p:sp>
        <p:sp>
          <p:nvSpPr>
            <p:cNvPr id="9" name="Oval 8"/>
            <p:cNvSpPr>
              <a:spLocks noChangeArrowheads="1"/>
            </p:cNvSpPr>
            <p:nvPr/>
          </p:nvSpPr>
          <p:spPr bwMode="gray">
            <a:xfrm rot="20056323">
              <a:off x="953" y="3241"/>
              <a:ext cx="672" cy="192"/>
            </a:xfrm>
            <a:prstGeom prst="ellipse">
              <a:avLst/>
            </a:prstGeom>
            <a:gradFill rotWithShape="1">
              <a:gsLst>
                <a:gs pos="0">
                  <a:srgbClr val="5F5F5F"/>
                </a:gs>
                <a:gs pos="100000">
                  <a:srgbClr val="84A5CA"/>
                </a:gs>
              </a:gsLst>
              <a:lin ang="0" scaled="1"/>
            </a:gradFill>
            <a:ln w="9525">
              <a:noFill/>
              <a:round/>
              <a:headEnd/>
              <a:tailEnd/>
            </a:ln>
            <a:effectLst/>
          </p:spPr>
          <p:txBody>
            <a:bodyPr wrap="none" anchor="ct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endParaRPr lang="en-US">
                <a:latin typeface="Times New Roman" pitchFamily="18" charset="0"/>
                <a:cs typeface="Times New Roman" pitchFamily="18" charset="0"/>
              </a:endParaRPr>
            </a:p>
          </p:txBody>
        </p:sp>
        <p:sp>
          <p:nvSpPr>
            <p:cNvPr id="10" name="Oval 9"/>
            <p:cNvSpPr>
              <a:spLocks noChangeArrowheads="1"/>
            </p:cNvSpPr>
            <p:nvPr/>
          </p:nvSpPr>
          <p:spPr bwMode="gray">
            <a:xfrm>
              <a:off x="1755" y="1395"/>
              <a:ext cx="720" cy="694"/>
            </a:xfrm>
            <a:prstGeom prst="ellipse">
              <a:avLst/>
            </a:prstGeom>
            <a:gradFill rotWithShape="1">
              <a:gsLst>
                <a:gs pos="0">
                  <a:schemeClr val="hlink"/>
                </a:gs>
                <a:gs pos="100000">
                  <a:schemeClr val="hlink">
                    <a:gamma/>
                    <a:shade val="34510"/>
                    <a:invGamma/>
                  </a:schemeClr>
                </a:gs>
              </a:gsLst>
              <a:path path="shape">
                <a:fillToRect l="50000" t="50000" r="50000" b="50000"/>
              </a:path>
            </a:gradFill>
            <a:ln w="9525">
              <a:noFill/>
              <a:round/>
              <a:headEnd/>
              <a:tailEnd/>
            </a:ln>
            <a:effectLst/>
          </p:spPr>
          <p:txBody>
            <a:bodyPr wrap="none" anchor="ct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pPr eaLnBrk="1" hangingPunct="1"/>
              <a:endParaRPr lang="en-US" sz="1800" b="0">
                <a:solidFill>
                  <a:schemeClr val="tx1"/>
                </a:solidFill>
                <a:latin typeface="Times New Roman" pitchFamily="18" charset="0"/>
                <a:cs typeface="Times New Roman" pitchFamily="18" charset="0"/>
              </a:endParaRPr>
            </a:p>
          </p:txBody>
        </p:sp>
        <p:sp>
          <p:nvSpPr>
            <p:cNvPr id="11" name="Oval 10"/>
            <p:cNvSpPr>
              <a:spLocks noChangeArrowheads="1"/>
            </p:cNvSpPr>
            <p:nvPr/>
          </p:nvSpPr>
          <p:spPr bwMode="gray">
            <a:xfrm>
              <a:off x="675" y="2745"/>
              <a:ext cx="719" cy="694"/>
            </a:xfrm>
            <a:prstGeom prst="ellipse">
              <a:avLst/>
            </a:prstGeom>
            <a:gradFill rotWithShape="1">
              <a:gsLst>
                <a:gs pos="0">
                  <a:schemeClr val="accent1"/>
                </a:gs>
                <a:gs pos="100000">
                  <a:schemeClr val="accent1">
                    <a:gamma/>
                    <a:shade val="31373"/>
                    <a:invGamma/>
                  </a:schemeClr>
                </a:gs>
              </a:gsLst>
              <a:path path="shape">
                <a:fillToRect l="50000" t="50000" r="50000" b="50000"/>
              </a:path>
            </a:gradFill>
            <a:ln w="9525">
              <a:noFill/>
              <a:round/>
              <a:headEnd/>
              <a:tailEnd/>
            </a:ln>
            <a:effectLst/>
          </p:spPr>
          <p:txBody>
            <a:bodyPr wrap="none" anchor="ct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pPr eaLnBrk="1" hangingPunct="1"/>
              <a:endParaRPr lang="en-US" sz="1800" b="0">
                <a:solidFill>
                  <a:schemeClr val="tx1"/>
                </a:solidFill>
                <a:latin typeface="Times New Roman" pitchFamily="18" charset="0"/>
                <a:cs typeface="Times New Roman" pitchFamily="18" charset="0"/>
              </a:endParaRPr>
            </a:p>
          </p:txBody>
        </p:sp>
        <p:sp>
          <p:nvSpPr>
            <p:cNvPr id="12" name="Oval 11"/>
            <p:cNvSpPr>
              <a:spLocks noChangeArrowheads="1"/>
            </p:cNvSpPr>
            <p:nvPr/>
          </p:nvSpPr>
          <p:spPr bwMode="gray">
            <a:xfrm>
              <a:off x="3060" y="2925"/>
              <a:ext cx="719" cy="694"/>
            </a:xfrm>
            <a:prstGeom prst="ellipse">
              <a:avLst/>
            </a:prstGeom>
            <a:gradFill rotWithShape="1">
              <a:gsLst>
                <a:gs pos="0">
                  <a:schemeClr val="accent2"/>
                </a:gs>
                <a:gs pos="100000">
                  <a:schemeClr val="accent2">
                    <a:gamma/>
                    <a:shade val="35686"/>
                    <a:invGamma/>
                  </a:schemeClr>
                </a:gs>
              </a:gsLst>
              <a:path path="shape">
                <a:fillToRect l="50000" t="50000" r="50000" b="50000"/>
              </a:path>
            </a:gradFill>
            <a:ln w="9525">
              <a:noFill/>
              <a:round/>
              <a:headEnd/>
              <a:tailEnd/>
            </a:ln>
            <a:effectLst/>
          </p:spPr>
          <p:txBody>
            <a:bodyPr wrap="none" anchor="ct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pPr eaLnBrk="1" hangingPunct="1"/>
              <a:endParaRPr lang="en-US" sz="1800" b="0">
                <a:solidFill>
                  <a:schemeClr val="tx1"/>
                </a:solidFill>
                <a:latin typeface="Times New Roman" pitchFamily="18" charset="0"/>
                <a:cs typeface="Times New Roman" pitchFamily="18" charset="0"/>
              </a:endParaRPr>
            </a:p>
          </p:txBody>
        </p:sp>
        <p:sp>
          <p:nvSpPr>
            <p:cNvPr id="13" name="Oval 12"/>
            <p:cNvSpPr>
              <a:spLocks noChangeArrowheads="1"/>
            </p:cNvSpPr>
            <p:nvPr/>
          </p:nvSpPr>
          <p:spPr bwMode="gray">
            <a:xfrm>
              <a:off x="4072" y="1420"/>
              <a:ext cx="680" cy="695"/>
            </a:xfrm>
            <a:prstGeom prst="ellipse">
              <a:avLst/>
            </a:prstGeom>
            <a:gradFill rotWithShape="1">
              <a:gsLst>
                <a:gs pos="0">
                  <a:schemeClr val="folHlink"/>
                </a:gs>
                <a:gs pos="100000">
                  <a:schemeClr val="folHlink">
                    <a:gamma/>
                    <a:shade val="34510"/>
                    <a:invGamma/>
                  </a:schemeClr>
                </a:gs>
              </a:gsLst>
              <a:path path="shape">
                <a:fillToRect l="50000" t="50000" r="50000" b="50000"/>
              </a:path>
            </a:gradFill>
            <a:ln w="9525">
              <a:noFill/>
              <a:round/>
              <a:headEnd/>
              <a:tailEnd/>
            </a:ln>
            <a:effectLst/>
          </p:spPr>
          <p:txBody>
            <a:bodyPr wrap="none" anchor="ct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pPr eaLnBrk="1" hangingPunct="1"/>
              <a:endParaRPr lang="en-US" sz="1800">
                <a:solidFill>
                  <a:schemeClr val="tx1"/>
                </a:solidFill>
                <a:latin typeface="Times New Roman" pitchFamily="18" charset="0"/>
                <a:cs typeface="Times New Roman" pitchFamily="18" charset="0"/>
              </a:endParaRPr>
            </a:p>
          </p:txBody>
        </p:sp>
        <p:sp>
          <p:nvSpPr>
            <p:cNvPr id="14" name="Text Box 15"/>
            <p:cNvSpPr txBox="1">
              <a:spLocks noChangeArrowheads="1"/>
            </p:cNvSpPr>
            <p:nvPr/>
          </p:nvSpPr>
          <p:spPr bwMode="gray">
            <a:xfrm>
              <a:off x="540" y="2970"/>
              <a:ext cx="1538" cy="332"/>
            </a:xfrm>
            <a:prstGeom prst="rect">
              <a:avLst/>
            </a:prstGeom>
            <a:noFill/>
            <a:ln w="9525">
              <a:noFill/>
              <a:miter lim="800000"/>
              <a:headEnd/>
              <a:tailEnd/>
            </a:ln>
            <a:effectLst/>
          </p:spPr>
          <p:txBody>
            <a:bodyPr wrap="none">
              <a:spAutoFit/>
            </a:bodyP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pPr algn="l"/>
              <a:r>
                <a:rPr lang="mn-MN" sz="1800" dirty="0" smtClean="0">
                  <a:solidFill>
                    <a:schemeClr val="tx1"/>
                  </a:solidFill>
                  <a:latin typeface="Times New Roman" pitchFamily="18" charset="0"/>
                  <a:cs typeface="Times New Roman" pitchFamily="18" charset="0"/>
                </a:rPr>
                <a:t>Монгол лизинг</a:t>
              </a:r>
              <a:endParaRPr lang="en-US" sz="1800" dirty="0">
                <a:solidFill>
                  <a:schemeClr val="tx1"/>
                </a:solidFill>
                <a:latin typeface="Times New Roman" pitchFamily="18" charset="0"/>
                <a:cs typeface="Times New Roman" pitchFamily="18" charset="0"/>
              </a:endParaRPr>
            </a:p>
          </p:txBody>
        </p:sp>
        <p:sp>
          <p:nvSpPr>
            <p:cNvPr id="15" name="Text Box 16"/>
            <p:cNvSpPr txBox="1">
              <a:spLocks noChangeArrowheads="1"/>
            </p:cNvSpPr>
            <p:nvPr/>
          </p:nvSpPr>
          <p:spPr bwMode="gray">
            <a:xfrm>
              <a:off x="1530" y="1620"/>
              <a:ext cx="1326" cy="332"/>
            </a:xfrm>
            <a:prstGeom prst="rect">
              <a:avLst/>
            </a:prstGeom>
            <a:noFill/>
            <a:ln w="9525">
              <a:noFill/>
              <a:miter lim="800000"/>
              <a:headEnd/>
              <a:tailEnd/>
            </a:ln>
            <a:effectLst/>
          </p:spPr>
          <p:txBody>
            <a:bodyPr wrap="none">
              <a:spAutoFit/>
            </a:bodyP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pPr algn="l"/>
              <a:r>
                <a:rPr lang="mn-MN" sz="1800" dirty="0" smtClean="0">
                  <a:solidFill>
                    <a:schemeClr val="tx1"/>
                  </a:solidFill>
                  <a:latin typeface="Times New Roman" pitchFamily="18" charset="0"/>
                  <a:cs typeface="Times New Roman" pitchFamily="18" charset="0"/>
                </a:rPr>
                <a:t>Голомт Банк</a:t>
              </a:r>
              <a:endParaRPr lang="en-US" sz="1800" dirty="0">
                <a:solidFill>
                  <a:schemeClr val="tx1"/>
                </a:solidFill>
                <a:latin typeface="Times New Roman" pitchFamily="18" charset="0"/>
                <a:cs typeface="Times New Roman" pitchFamily="18" charset="0"/>
              </a:endParaRPr>
            </a:p>
          </p:txBody>
        </p:sp>
        <p:sp>
          <p:nvSpPr>
            <p:cNvPr id="16" name="Text Box 17"/>
            <p:cNvSpPr txBox="1">
              <a:spLocks noChangeArrowheads="1"/>
            </p:cNvSpPr>
            <p:nvPr/>
          </p:nvSpPr>
          <p:spPr bwMode="gray">
            <a:xfrm>
              <a:off x="4005" y="1665"/>
              <a:ext cx="1345" cy="332"/>
            </a:xfrm>
            <a:prstGeom prst="rect">
              <a:avLst/>
            </a:prstGeom>
            <a:noFill/>
            <a:ln w="9525">
              <a:noFill/>
              <a:miter lim="800000"/>
              <a:headEnd/>
              <a:tailEnd/>
            </a:ln>
            <a:effectLst/>
          </p:spPr>
          <p:txBody>
            <a:bodyPr wrap="none">
              <a:spAutoFit/>
            </a:bodyP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pPr algn="l"/>
              <a:r>
                <a:rPr lang="mn-MN" sz="1800" dirty="0" smtClean="0">
                  <a:solidFill>
                    <a:schemeClr val="tx1"/>
                  </a:solidFill>
                  <a:latin typeface="Times New Roman" pitchFamily="18" charset="0"/>
                  <a:cs typeface="Times New Roman" pitchFamily="18" charset="0"/>
                </a:rPr>
                <a:t>Бодь даатгал</a:t>
              </a:r>
              <a:endParaRPr lang="en-US" sz="1800" dirty="0">
                <a:solidFill>
                  <a:schemeClr val="tx1"/>
                </a:solidFill>
                <a:latin typeface="Times New Roman" pitchFamily="18" charset="0"/>
                <a:cs typeface="Times New Roman" pitchFamily="18" charset="0"/>
              </a:endParaRPr>
            </a:p>
          </p:txBody>
        </p:sp>
        <p:sp>
          <p:nvSpPr>
            <p:cNvPr id="17" name="Text Box 19"/>
            <p:cNvSpPr txBox="1">
              <a:spLocks noChangeArrowheads="1"/>
            </p:cNvSpPr>
            <p:nvPr/>
          </p:nvSpPr>
          <p:spPr bwMode="gray">
            <a:xfrm>
              <a:off x="3015" y="3195"/>
              <a:ext cx="1053" cy="332"/>
            </a:xfrm>
            <a:prstGeom prst="rect">
              <a:avLst/>
            </a:prstGeom>
            <a:noFill/>
            <a:ln w="9525">
              <a:noFill/>
              <a:miter lim="800000"/>
              <a:headEnd/>
              <a:tailEnd/>
            </a:ln>
            <a:effectLst/>
          </p:spPr>
          <p:txBody>
            <a:bodyPr wrap="none">
              <a:spAutoFit/>
            </a:bodyP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pPr algn="l"/>
              <a:r>
                <a:rPr lang="mn-MN" sz="1800" dirty="0" smtClean="0">
                  <a:solidFill>
                    <a:schemeClr val="tx1"/>
                  </a:solidFill>
                  <a:latin typeface="Times New Roman" pitchFamily="18" charset="0"/>
                  <a:cs typeface="Times New Roman" pitchFamily="18" charset="0"/>
                </a:rPr>
                <a:t>Сар шинэ</a:t>
              </a:r>
              <a:endParaRPr lang="en-US" sz="1800" dirty="0">
                <a:solidFill>
                  <a:schemeClr val="tx1"/>
                </a:solidFill>
                <a:latin typeface="Times New Roman" pitchFamily="18" charset="0"/>
                <a:cs typeface="Times New Roman" pitchFamily="18" charset="0"/>
              </a:endParaRPr>
            </a:p>
          </p:txBody>
        </p:sp>
        <p:sp>
          <p:nvSpPr>
            <p:cNvPr id="18" name="Text Box 20"/>
            <p:cNvSpPr txBox="1">
              <a:spLocks noChangeArrowheads="1"/>
            </p:cNvSpPr>
            <p:nvPr/>
          </p:nvSpPr>
          <p:spPr bwMode="gray">
            <a:xfrm>
              <a:off x="2025" y="2115"/>
              <a:ext cx="1620" cy="582"/>
            </a:xfrm>
            <a:prstGeom prst="rect">
              <a:avLst/>
            </a:prstGeom>
            <a:noFill/>
            <a:ln w="9525">
              <a:noFill/>
              <a:miter lim="800000"/>
              <a:headEnd/>
              <a:tailEnd/>
            </a:ln>
            <a:effectLst/>
          </p:spPr>
          <p:txBody>
            <a:bodyPr wrap="square">
              <a:spAutoFit/>
            </a:bodyP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r>
                <a:rPr lang="mn-MN" sz="1800" dirty="0" smtClean="0">
                  <a:solidFill>
                    <a:schemeClr val="tx1"/>
                  </a:solidFill>
                  <a:latin typeface="Times New Roman" pitchFamily="18" charset="0"/>
                  <a:cs typeface="Times New Roman" pitchFamily="18" charset="0"/>
                </a:rPr>
                <a:t>Бодь групп</a:t>
              </a:r>
            </a:p>
            <a:p>
              <a:r>
                <a:rPr lang="en-GB" sz="1800" dirty="0" smtClean="0">
                  <a:solidFill>
                    <a:schemeClr val="tx1"/>
                  </a:solidFill>
                  <a:latin typeface="Times New Roman" pitchFamily="18" charset="0"/>
                  <a:cs typeface="Times New Roman" pitchFamily="18" charset="0"/>
                </a:rPr>
                <a:t>(</a:t>
              </a:r>
              <a:r>
                <a:rPr lang="mn-MN" sz="1800" dirty="0" smtClean="0">
                  <a:solidFill>
                    <a:schemeClr val="tx1"/>
                  </a:solidFill>
                  <a:latin typeface="Times New Roman" pitchFamily="18" charset="0"/>
                  <a:cs typeface="Times New Roman" pitchFamily="18" charset="0"/>
                </a:rPr>
                <a:t>Банк санхүү</a:t>
              </a:r>
              <a:r>
                <a:rPr lang="en-GB" sz="1800" dirty="0" smtClean="0">
                  <a:solidFill>
                    <a:schemeClr val="tx1"/>
                  </a:solidFill>
                  <a:latin typeface="Times New Roman" pitchFamily="18" charset="0"/>
                  <a:cs typeface="Times New Roman" pitchFamily="18" charset="0"/>
                </a:rPr>
                <a:t>)</a:t>
              </a:r>
              <a:endParaRPr lang="en-US" sz="1800" dirty="0">
                <a:solidFill>
                  <a:schemeClr val="tx1"/>
                </a:solidFill>
                <a:latin typeface="Times New Roman" pitchFamily="18" charset="0"/>
                <a:cs typeface="Times New Roman" pitchFamily="18" charset="0"/>
              </a:endParaRPr>
            </a:p>
          </p:txBody>
        </p:sp>
      </p:grpSp>
      <p:grpSp>
        <p:nvGrpSpPr>
          <p:cNvPr id="19" name="Group 18"/>
          <p:cNvGrpSpPr>
            <a:grpSpLocks/>
          </p:cNvGrpSpPr>
          <p:nvPr/>
        </p:nvGrpSpPr>
        <p:grpSpPr bwMode="auto">
          <a:xfrm>
            <a:off x="3357684" y="3143248"/>
            <a:ext cx="5143406" cy="3286148"/>
            <a:chOff x="327" y="1296"/>
            <a:chExt cx="4951" cy="2448"/>
          </a:xfrm>
        </p:grpSpPr>
        <p:sp>
          <p:nvSpPr>
            <p:cNvPr id="20" name="Freeform 19"/>
            <p:cNvSpPr>
              <a:spLocks noEditPoints="1"/>
            </p:cNvSpPr>
            <p:nvPr/>
          </p:nvSpPr>
          <p:spPr bwMode="gray">
            <a:xfrm rot="-1358056">
              <a:off x="877" y="1765"/>
              <a:ext cx="3839" cy="1527"/>
            </a:xfrm>
            <a:custGeom>
              <a:avLst/>
              <a:gdLst/>
              <a:ahLst/>
              <a:cxnLst>
                <a:cxn ang="0">
                  <a:pos x="1692" y="12"/>
                </a:cxn>
                <a:cxn ang="0">
                  <a:pos x="1234" y="74"/>
                </a:cxn>
                <a:cxn ang="0">
                  <a:pos x="828" y="182"/>
                </a:cxn>
                <a:cxn ang="0">
                  <a:pos x="486" y="330"/>
                </a:cxn>
                <a:cxn ang="0">
                  <a:pos x="226" y="510"/>
                </a:cxn>
                <a:cxn ang="0">
                  <a:pos x="58" y="718"/>
                </a:cxn>
                <a:cxn ang="0">
                  <a:pos x="0" y="944"/>
                </a:cxn>
                <a:cxn ang="0">
                  <a:pos x="58" y="1170"/>
                </a:cxn>
                <a:cxn ang="0">
                  <a:pos x="226" y="1378"/>
                </a:cxn>
                <a:cxn ang="0">
                  <a:pos x="486" y="1558"/>
                </a:cxn>
                <a:cxn ang="0">
                  <a:pos x="828" y="1706"/>
                </a:cxn>
                <a:cxn ang="0">
                  <a:pos x="1234" y="1814"/>
                </a:cxn>
                <a:cxn ang="0">
                  <a:pos x="1692" y="1876"/>
                </a:cxn>
                <a:cxn ang="0">
                  <a:pos x="2186" y="1884"/>
                </a:cxn>
                <a:cxn ang="0">
                  <a:pos x="2658" y="1840"/>
                </a:cxn>
                <a:cxn ang="0">
                  <a:pos x="3084" y="1746"/>
                </a:cxn>
                <a:cxn ang="0">
                  <a:pos x="3448" y="1612"/>
                </a:cxn>
                <a:cxn ang="0">
                  <a:pos x="3738" y="1442"/>
                </a:cxn>
                <a:cxn ang="0">
                  <a:pos x="3938" y="1242"/>
                </a:cxn>
                <a:cxn ang="0">
                  <a:pos x="4034" y="1022"/>
                </a:cxn>
                <a:cxn ang="0">
                  <a:pos x="4014" y="790"/>
                </a:cxn>
                <a:cxn ang="0">
                  <a:pos x="3882" y="576"/>
                </a:cxn>
                <a:cxn ang="0">
                  <a:pos x="3650" y="386"/>
                </a:cxn>
                <a:cxn ang="0">
                  <a:pos x="3334" y="228"/>
                </a:cxn>
                <a:cxn ang="0">
                  <a:pos x="2948" y="106"/>
                </a:cxn>
                <a:cxn ang="0">
                  <a:pos x="2506" y="28"/>
                </a:cxn>
                <a:cxn ang="0">
                  <a:pos x="2020" y="0"/>
                </a:cxn>
                <a:cxn ang="0">
                  <a:pos x="1606" y="1736"/>
                </a:cxn>
                <a:cxn ang="0">
                  <a:pos x="1164" y="1678"/>
                </a:cxn>
                <a:cxn ang="0">
                  <a:pos x="776" y="1576"/>
                </a:cxn>
                <a:cxn ang="0">
                  <a:pos x="458" y="1436"/>
                </a:cxn>
                <a:cxn ang="0">
                  <a:pos x="224" y="1266"/>
                </a:cxn>
                <a:cxn ang="0">
                  <a:pos x="88" y="1074"/>
                </a:cxn>
                <a:cxn ang="0">
                  <a:pos x="68" y="864"/>
                </a:cxn>
                <a:cxn ang="0">
                  <a:pos x="166" y="664"/>
                </a:cxn>
                <a:cxn ang="0">
                  <a:pos x="370" y="486"/>
                </a:cxn>
                <a:cxn ang="0">
                  <a:pos x="662" y="336"/>
                </a:cxn>
                <a:cxn ang="0">
                  <a:pos x="1028" y="222"/>
                </a:cxn>
                <a:cxn ang="0">
                  <a:pos x="1454" y="148"/>
                </a:cxn>
                <a:cxn ang="0">
                  <a:pos x="1922" y="120"/>
                </a:cxn>
                <a:cxn ang="0">
                  <a:pos x="2392" y="148"/>
                </a:cxn>
                <a:cxn ang="0">
                  <a:pos x="2818" y="222"/>
                </a:cxn>
                <a:cxn ang="0">
                  <a:pos x="3184" y="336"/>
                </a:cxn>
                <a:cxn ang="0">
                  <a:pos x="3476" y="486"/>
                </a:cxn>
                <a:cxn ang="0">
                  <a:pos x="3680" y="664"/>
                </a:cxn>
                <a:cxn ang="0">
                  <a:pos x="3778" y="864"/>
                </a:cxn>
                <a:cxn ang="0">
                  <a:pos x="3758" y="1074"/>
                </a:cxn>
                <a:cxn ang="0">
                  <a:pos x="3622" y="1266"/>
                </a:cxn>
                <a:cxn ang="0">
                  <a:pos x="3388" y="1436"/>
                </a:cxn>
                <a:cxn ang="0">
                  <a:pos x="3070" y="1576"/>
                </a:cxn>
                <a:cxn ang="0">
                  <a:pos x="2682" y="1678"/>
                </a:cxn>
                <a:cxn ang="0">
                  <a:pos x="2240" y="1736"/>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gradFill rotWithShape="1">
              <a:gsLst>
                <a:gs pos="0">
                  <a:schemeClr val="bg2">
                    <a:gamma/>
                    <a:tint val="30196"/>
                    <a:invGamma/>
                    <a:alpha val="36000"/>
                  </a:schemeClr>
                </a:gs>
                <a:gs pos="100000">
                  <a:schemeClr val="bg2"/>
                </a:gs>
              </a:gsLst>
              <a:lin ang="0" scaled="1"/>
            </a:gradFill>
            <a:ln w="0">
              <a:noFill/>
              <a:prstDash val="solid"/>
              <a:round/>
              <a:headEnd/>
              <a:tailEnd/>
            </a:ln>
          </p:spPr>
          <p:txBody>
            <a:bodyP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endParaRPr lang="en-US"/>
            </a:p>
          </p:txBody>
        </p:sp>
        <p:sp>
          <p:nvSpPr>
            <p:cNvPr id="21" name="Oval 20"/>
            <p:cNvSpPr>
              <a:spLocks noChangeArrowheads="1"/>
            </p:cNvSpPr>
            <p:nvPr/>
          </p:nvSpPr>
          <p:spPr bwMode="gray">
            <a:xfrm rot="-1543677">
              <a:off x="2736" y="1728"/>
              <a:ext cx="672" cy="192"/>
            </a:xfrm>
            <a:prstGeom prst="ellipse">
              <a:avLst/>
            </a:prstGeom>
            <a:gradFill rotWithShape="1">
              <a:gsLst>
                <a:gs pos="0">
                  <a:srgbClr val="5F5F5F"/>
                </a:gs>
                <a:gs pos="100000">
                  <a:srgbClr val="84A5CA"/>
                </a:gs>
              </a:gsLst>
              <a:lin ang="0" scaled="1"/>
            </a:gradFill>
            <a:ln w="9525">
              <a:noFill/>
              <a:round/>
              <a:headEnd/>
              <a:tailEnd/>
            </a:ln>
            <a:effectLst/>
          </p:spPr>
          <p:txBody>
            <a:bodyPr wrap="none" anchor="ct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endParaRPr lang="en-US"/>
            </a:p>
          </p:txBody>
        </p:sp>
        <p:sp>
          <p:nvSpPr>
            <p:cNvPr id="22" name="Oval 21"/>
            <p:cNvSpPr>
              <a:spLocks noChangeArrowheads="1"/>
            </p:cNvSpPr>
            <p:nvPr/>
          </p:nvSpPr>
          <p:spPr bwMode="gray">
            <a:xfrm rot="-1543677">
              <a:off x="4416" y="1824"/>
              <a:ext cx="672" cy="192"/>
            </a:xfrm>
            <a:prstGeom prst="ellipse">
              <a:avLst/>
            </a:prstGeom>
            <a:gradFill rotWithShape="1">
              <a:gsLst>
                <a:gs pos="0">
                  <a:srgbClr val="5F5F5F"/>
                </a:gs>
                <a:gs pos="100000">
                  <a:srgbClr val="84A5CA"/>
                </a:gs>
              </a:gsLst>
              <a:lin ang="0" scaled="1"/>
            </a:gradFill>
            <a:ln w="9525">
              <a:noFill/>
              <a:round/>
              <a:headEnd/>
              <a:tailEnd/>
            </a:ln>
            <a:effectLst/>
          </p:spPr>
          <p:txBody>
            <a:bodyPr wrap="none" anchor="ct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endParaRPr lang="en-US"/>
            </a:p>
          </p:txBody>
        </p:sp>
        <p:sp>
          <p:nvSpPr>
            <p:cNvPr id="23" name="Oval 22"/>
            <p:cNvSpPr>
              <a:spLocks noChangeArrowheads="1"/>
            </p:cNvSpPr>
            <p:nvPr/>
          </p:nvSpPr>
          <p:spPr bwMode="gray">
            <a:xfrm rot="-1543677">
              <a:off x="1824" y="3504"/>
              <a:ext cx="672" cy="192"/>
            </a:xfrm>
            <a:prstGeom prst="ellipse">
              <a:avLst/>
            </a:prstGeom>
            <a:gradFill rotWithShape="1">
              <a:gsLst>
                <a:gs pos="0">
                  <a:srgbClr val="5F5F5F"/>
                </a:gs>
                <a:gs pos="100000">
                  <a:srgbClr val="84A5CA"/>
                </a:gs>
              </a:gsLst>
              <a:lin ang="0" scaled="1"/>
            </a:gradFill>
            <a:ln w="9525">
              <a:noFill/>
              <a:round/>
              <a:headEnd/>
              <a:tailEnd/>
            </a:ln>
            <a:effectLst/>
          </p:spPr>
          <p:txBody>
            <a:bodyPr wrap="none" anchor="ct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endParaRPr lang="en-US"/>
            </a:p>
          </p:txBody>
        </p:sp>
        <p:sp>
          <p:nvSpPr>
            <p:cNvPr id="24" name="Oval 23"/>
            <p:cNvSpPr>
              <a:spLocks noChangeArrowheads="1"/>
            </p:cNvSpPr>
            <p:nvPr/>
          </p:nvSpPr>
          <p:spPr bwMode="gray">
            <a:xfrm rot="-1543677">
              <a:off x="3456" y="3120"/>
              <a:ext cx="672" cy="192"/>
            </a:xfrm>
            <a:prstGeom prst="ellipse">
              <a:avLst/>
            </a:prstGeom>
            <a:gradFill rotWithShape="1">
              <a:gsLst>
                <a:gs pos="0">
                  <a:srgbClr val="5F5F5F"/>
                </a:gs>
                <a:gs pos="100000">
                  <a:srgbClr val="84A5CA"/>
                </a:gs>
              </a:gsLst>
              <a:lin ang="0" scaled="1"/>
            </a:gradFill>
            <a:ln w="9525">
              <a:noFill/>
              <a:round/>
              <a:headEnd/>
              <a:tailEnd/>
            </a:ln>
            <a:effectLst/>
          </p:spPr>
          <p:txBody>
            <a:bodyPr wrap="none" anchor="ct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endParaRPr lang="en-US"/>
            </a:p>
          </p:txBody>
        </p:sp>
        <p:sp>
          <p:nvSpPr>
            <p:cNvPr id="25" name="Oval 24"/>
            <p:cNvSpPr>
              <a:spLocks noChangeArrowheads="1"/>
            </p:cNvSpPr>
            <p:nvPr/>
          </p:nvSpPr>
          <p:spPr bwMode="gray">
            <a:xfrm rot="-1543677">
              <a:off x="1296" y="2592"/>
              <a:ext cx="672" cy="192"/>
            </a:xfrm>
            <a:prstGeom prst="ellipse">
              <a:avLst/>
            </a:prstGeom>
            <a:gradFill rotWithShape="1">
              <a:gsLst>
                <a:gs pos="0">
                  <a:srgbClr val="5F5F5F"/>
                </a:gs>
                <a:gs pos="100000">
                  <a:srgbClr val="84A5CA"/>
                </a:gs>
              </a:gsLst>
              <a:lin ang="0" scaled="1"/>
            </a:gradFill>
            <a:ln w="9525">
              <a:noFill/>
              <a:round/>
              <a:headEnd/>
              <a:tailEnd/>
            </a:ln>
            <a:effectLst/>
          </p:spPr>
          <p:txBody>
            <a:bodyPr wrap="none" anchor="ct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endParaRPr lang="en-US"/>
            </a:p>
          </p:txBody>
        </p:sp>
        <p:sp>
          <p:nvSpPr>
            <p:cNvPr id="26" name="Oval 25"/>
            <p:cNvSpPr>
              <a:spLocks noChangeArrowheads="1"/>
            </p:cNvSpPr>
            <p:nvPr/>
          </p:nvSpPr>
          <p:spPr bwMode="gray">
            <a:xfrm>
              <a:off x="2407" y="1296"/>
              <a:ext cx="720" cy="694"/>
            </a:xfrm>
            <a:prstGeom prst="ellipse">
              <a:avLst/>
            </a:prstGeom>
            <a:gradFill rotWithShape="1">
              <a:gsLst>
                <a:gs pos="0">
                  <a:schemeClr val="hlink"/>
                </a:gs>
                <a:gs pos="100000">
                  <a:schemeClr val="hlink">
                    <a:gamma/>
                    <a:shade val="34510"/>
                    <a:invGamma/>
                  </a:schemeClr>
                </a:gs>
              </a:gsLst>
              <a:path path="shape">
                <a:fillToRect l="50000" t="50000" r="50000" b="50000"/>
              </a:path>
            </a:gradFill>
            <a:ln w="9525">
              <a:noFill/>
              <a:round/>
              <a:headEnd/>
              <a:tailEnd/>
            </a:ln>
            <a:effectLst/>
          </p:spPr>
          <p:txBody>
            <a:bodyPr wrap="none" anchor="ct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pPr eaLnBrk="1" hangingPunct="1"/>
              <a:endParaRPr lang="en-US" sz="1800" b="0">
                <a:solidFill>
                  <a:schemeClr val="tx1"/>
                </a:solidFill>
              </a:endParaRPr>
            </a:p>
          </p:txBody>
        </p:sp>
        <p:sp>
          <p:nvSpPr>
            <p:cNvPr id="27" name="Oval 26"/>
            <p:cNvSpPr>
              <a:spLocks noChangeArrowheads="1"/>
            </p:cNvSpPr>
            <p:nvPr/>
          </p:nvSpPr>
          <p:spPr bwMode="gray">
            <a:xfrm>
              <a:off x="999" y="2126"/>
              <a:ext cx="719" cy="694"/>
            </a:xfrm>
            <a:prstGeom prst="ellipse">
              <a:avLst/>
            </a:prstGeom>
            <a:gradFill rotWithShape="1">
              <a:gsLst>
                <a:gs pos="0">
                  <a:schemeClr val="accent1"/>
                </a:gs>
                <a:gs pos="100000">
                  <a:schemeClr val="accent1">
                    <a:gamma/>
                    <a:shade val="31373"/>
                    <a:invGamma/>
                  </a:schemeClr>
                </a:gs>
              </a:gsLst>
              <a:path path="shape">
                <a:fillToRect l="50000" t="50000" r="50000" b="50000"/>
              </a:path>
            </a:gradFill>
            <a:ln w="9525">
              <a:noFill/>
              <a:round/>
              <a:headEnd/>
              <a:tailEnd/>
            </a:ln>
            <a:effectLst/>
          </p:spPr>
          <p:txBody>
            <a:bodyPr wrap="none" anchor="ct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pPr eaLnBrk="1" hangingPunct="1"/>
              <a:endParaRPr lang="en-US" sz="1800" b="0">
                <a:solidFill>
                  <a:schemeClr val="tx1"/>
                </a:solidFill>
              </a:endParaRPr>
            </a:p>
          </p:txBody>
        </p:sp>
        <p:sp>
          <p:nvSpPr>
            <p:cNvPr id="28" name="Oval 27"/>
            <p:cNvSpPr>
              <a:spLocks noChangeArrowheads="1"/>
            </p:cNvSpPr>
            <p:nvPr/>
          </p:nvSpPr>
          <p:spPr bwMode="gray">
            <a:xfrm>
              <a:off x="1493" y="3050"/>
              <a:ext cx="719" cy="694"/>
            </a:xfrm>
            <a:prstGeom prst="ellipse">
              <a:avLst/>
            </a:prstGeom>
            <a:gradFill rotWithShape="1">
              <a:gsLst>
                <a:gs pos="0">
                  <a:schemeClr val="accent2"/>
                </a:gs>
                <a:gs pos="100000">
                  <a:schemeClr val="accent2">
                    <a:gamma/>
                    <a:shade val="35686"/>
                    <a:invGamma/>
                  </a:schemeClr>
                </a:gs>
              </a:gsLst>
              <a:path path="shape">
                <a:fillToRect l="50000" t="50000" r="50000" b="50000"/>
              </a:path>
            </a:gradFill>
            <a:ln w="9525">
              <a:noFill/>
              <a:round/>
              <a:headEnd/>
              <a:tailEnd/>
            </a:ln>
            <a:effectLst/>
          </p:spPr>
          <p:txBody>
            <a:bodyPr wrap="none" anchor="ct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pPr eaLnBrk="1" hangingPunct="1"/>
              <a:endParaRPr lang="en-US" sz="1800" b="0">
                <a:solidFill>
                  <a:schemeClr val="tx1"/>
                </a:solidFill>
              </a:endParaRPr>
            </a:p>
          </p:txBody>
        </p:sp>
        <p:sp>
          <p:nvSpPr>
            <p:cNvPr id="29" name="Oval 28"/>
            <p:cNvSpPr>
              <a:spLocks noChangeArrowheads="1"/>
            </p:cNvSpPr>
            <p:nvPr/>
          </p:nvSpPr>
          <p:spPr bwMode="gray">
            <a:xfrm>
              <a:off x="3048" y="2707"/>
              <a:ext cx="719" cy="694"/>
            </a:xfrm>
            <a:prstGeom prst="ellipse">
              <a:avLst/>
            </a:prstGeom>
            <a:gradFill rotWithShape="1">
              <a:gsLst>
                <a:gs pos="0">
                  <a:schemeClr val="bg2"/>
                </a:gs>
                <a:gs pos="100000">
                  <a:schemeClr val="bg2">
                    <a:gamma/>
                    <a:shade val="35686"/>
                    <a:invGamma/>
                  </a:schemeClr>
                </a:gs>
              </a:gsLst>
              <a:path path="shape">
                <a:fillToRect l="50000" t="50000" r="50000" b="50000"/>
              </a:path>
            </a:gradFill>
            <a:ln w="9525">
              <a:noFill/>
              <a:round/>
              <a:headEnd/>
              <a:tailEnd/>
            </a:ln>
            <a:effectLst/>
          </p:spPr>
          <p:txBody>
            <a:bodyPr wrap="none" anchor="ct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pPr eaLnBrk="1" hangingPunct="1"/>
              <a:endParaRPr lang="en-US" sz="1800" b="0">
                <a:solidFill>
                  <a:schemeClr val="tx1"/>
                </a:solidFill>
              </a:endParaRPr>
            </a:p>
          </p:txBody>
        </p:sp>
        <p:sp>
          <p:nvSpPr>
            <p:cNvPr id="30" name="Oval 29"/>
            <p:cNvSpPr>
              <a:spLocks noChangeArrowheads="1"/>
            </p:cNvSpPr>
            <p:nvPr/>
          </p:nvSpPr>
          <p:spPr bwMode="gray">
            <a:xfrm>
              <a:off x="4072" y="1420"/>
              <a:ext cx="680" cy="695"/>
            </a:xfrm>
            <a:prstGeom prst="ellipse">
              <a:avLst/>
            </a:prstGeom>
            <a:gradFill rotWithShape="1">
              <a:gsLst>
                <a:gs pos="0">
                  <a:schemeClr val="folHlink"/>
                </a:gs>
                <a:gs pos="100000">
                  <a:schemeClr val="folHlink">
                    <a:gamma/>
                    <a:shade val="34510"/>
                    <a:invGamma/>
                  </a:schemeClr>
                </a:gs>
              </a:gsLst>
              <a:path path="shape">
                <a:fillToRect l="50000" t="50000" r="50000" b="50000"/>
              </a:path>
            </a:gradFill>
            <a:ln w="9525">
              <a:noFill/>
              <a:round/>
              <a:headEnd/>
              <a:tailEnd/>
            </a:ln>
            <a:effectLst/>
          </p:spPr>
          <p:txBody>
            <a:bodyPr wrap="none" anchor="ct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pPr eaLnBrk="1" hangingPunct="1"/>
              <a:endParaRPr lang="en-US" sz="1800">
                <a:solidFill>
                  <a:schemeClr val="tx1"/>
                </a:solidFill>
              </a:endParaRPr>
            </a:p>
          </p:txBody>
        </p:sp>
        <p:sp>
          <p:nvSpPr>
            <p:cNvPr id="31" name="Text Box 15"/>
            <p:cNvSpPr txBox="1">
              <a:spLocks noChangeArrowheads="1"/>
            </p:cNvSpPr>
            <p:nvPr/>
          </p:nvSpPr>
          <p:spPr bwMode="gray">
            <a:xfrm>
              <a:off x="327" y="2414"/>
              <a:ext cx="1708" cy="275"/>
            </a:xfrm>
            <a:prstGeom prst="rect">
              <a:avLst/>
            </a:prstGeom>
            <a:noFill/>
            <a:ln w="9525">
              <a:noFill/>
              <a:miter lim="800000"/>
              <a:headEnd/>
              <a:tailEnd/>
            </a:ln>
            <a:effectLst/>
          </p:spPr>
          <p:txBody>
            <a:bodyPr wrap="none">
              <a:spAutoFit/>
            </a:bodyP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pPr algn="l"/>
              <a:r>
                <a:rPr lang="mn-MN" sz="1800" dirty="0" smtClean="0">
                  <a:solidFill>
                    <a:schemeClr val="tx1"/>
                  </a:solidFill>
                  <a:latin typeface="Times New Roman" pitchFamily="18" charset="0"/>
                  <a:cs typeface="Times New Roman" pitchFamily="18" charset="0"/>
                </a:rPr>
                <a:t>Хас секьюрити</a:t>
              </a:r>
              <a:endParaRPr lang="en-US" sz="1800" dirty="0">
                <a:solidFill>
                  <a:schemeClr val="tx1"/>
                </a:solidFill>
                <a:latin typeface="Times New Roman" pitchFamily="18" charset="0"/>
                <a:cs typeface="Times New Roman" pitchFamily="18" charset="0"/>
              </a:endParaRPr>
            </a:p>
          </p:txBody>
        </p:sp>
        <p:sp>
          <p:nvSpPr>
            <p:cNvPr id="32" name="Text Box 16"/>
            <p:cNvSpPr txBox="1">
              <a:spLocks noChangeArrowheads="1"/>
            </p:cNvSpPr>
            <p:nvPr/>
          </p:nvSpPr>
          <p:spPr bwMode="gray">
            <a:xfrm>
              <a:off x="2430" y="1530"/>
              <a:ext cx="708" cy="233"/>
            </a:xfrm>
            <a:prstGeom prst="rect">
              <a:avLst/>
            </a:prstGeom>
            <a:noFill/>
            <a:ln w="9525">
              <a:noFill/>
              <a:miter lim="800000"/>
              <a:headEnd/>
              <a:tailEnd/>
            </a:ln>
            <a:effectLst/>
          </p:spPr>
          <p:txBody>
            <a:bodyPr wrap="none">
              <a:spAutoFit/>
            </a:bodyP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pPr algn="l"/>
              <a:r>
                <a:rPr lang="mn-MN" sz="1800" dirty="0" smtClean="0">
                  <a:solidFill>
                    <a:schemeClr val="tx1"/>
                  </a:solidFill>
                  <a:latin typeface="Times New Roman" pitchFamily="18" charset="0"/>
                  <a:cs typeface="Times New Roman" pitchFamily="18" charset="0"/>
                </a:rPr>
                <a:t>Хас банк</a:t>
              </a:r>
              <a:endParaRPr lang="en-US" sz="1800" dirty="0">
                <a:solidFill>
                  <a:schemeClr val="tx1"/>
                </a:solidFill>
                <a:latin typeface="Times New Roman" pitchFamily="18" charset="0"/>
                <a:cs typeface="Times New Roman" pitchFamily="18" charset="0"/>
              </a:endParaRPr>
            </a:p>
          </p:txBody>
        </p:sp>
        <p:sp>
          <p:nvSpPr>
            <p:cNvPr id="33" name="Text Box 17"/>
            <p:cNvSpPr txBox="1">
              <a:spLocks noChangeArrowheads="1"/>
            </p:cNvSpPr>
            <p:nvPr/>
          </p:nvSpPr>
          <p:spPr bwMode="gray">
            <a:xfrm>
              <a:off x="4164" y="1681"/>
              <a:ext cx="1114" cy="233"/>
            </a:xfrm>
            <a:prstGeom prst="rect">
              <a:avLst/>
            </a:prstGeom>
            <a:noFill/>
            <a:ln w="9525">
              <a:noFill/>
              <a:miter lim="800000"/>
              <a:headEnd/>
              <a:tailEnd/>
            </a:ln>
            <a:effectLst/>
          </p:spPr>
          <p:txBody>
            <a:bodyPr wrap="none">
              <a:spAutoFit/>
            </a:bodyP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pPr algn="l"/>
              <a:r>
                <a:rPr lang="mn-MN" sz="1800" dirty="0" smtClean="0">
                  <a:solidFill>
                    <a:schemeClr val="tx1"/>
                  </a:solidFill>
                  <a:latin typeface="Times New Roman" pitchFamily="18" charset="0"/>
                  <a:cs typeface="Times New Roman" pitchFamily="18" charset="0"/>
                </a:rPr>
                <a:t>Тэнгэр даатгал</a:t>
              </a:r>
              <a:endParaRPr lang="en-US" sz="1800" dirty="0">
                <a:solidFill>
                  <a:schemeClr val="tx1"/>
                </a:solidFill>
                <a:latin typeface="Times New Roman" pitchFamily="18" charset="0"/>
                <a:cs typeface="Times New Roman" pitchFamily="18" charset="0"/>
              </a:endParaRPr>
            </a:p>
          </p:txBody>
        </p:sp>
        <p:sp>
          <p:nvSpPr>
            <p:cNvPr id="34" name="Text Box 18"/>
            <p:cNvSpPr txBox="1">
              <a:spLocks noChangeArrowheads="1"/>
            </p:cNvSpPr>
            <p:nvPr/>
          </p:nvSpPr>
          <p:spPr bwMode="gray">
            <a:xfrm>
              <a:off x="3015" y="2925"/>
              <a:ext cx="852" cy="233"/>
            </a:xfrm>
            <a:prstGeom prst="rect">
              <a:avLst/>
            </a:prstGeom>
            <a:noFill/>
            <a:ln w="9525">
              <a:noFill/>
              <a:miter lim="800000"/>
              <a:headEnd/>
              <a:tailEnd/>
            </a:ln>
            <a:effectLst/>
          </p:spPr>
          <p:txBody>
            <a:bodyPr wrap="none">
              <a:spAutoFit/>
            </a:bodyP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pPr algn="l"/>
              <a:r>
                <a:rPr lang="mn-MN" sz="1800" dirty="0" smtClean="0">
                  <a:solidFill>
                    <a:schemeClr val="tx1"/>
                  </a:solidFill>
                  <a:latin typeface="Times New Roman" pitchFamily="18" charset="0"/>
                  <a:cs typeface="Times New Roman" pitchFamily="18" charset="0"/>
                </a:rPr>
                <a:t>Хас лизинг</a:t>
              </a:r>
              <a:endParaRPr lang="en-US" sz="1800" dirty="0">
                <a:solidFill>
                  <a:schemeClr val="tx1"/>
                </a:solidFill>
                <a:latin typeface="Times New Roman" pitchFamily="18" charset="0"/>
                <a:cs typeface="Times New Roman" pitchFamily="18" charset="0"/>
              </a:endParaRPr>
            </a:p>
          </p:txBody>
        </p:sp>
        <p:sp>
          <p:nvSpPr>
            <p:cNvPr id="35" name="Text Box 19"/>
            <p:cNvSpPr txBox="1">
              <a:spLocks noChangeArrowheads="1"/>
            </p:cNvSpPr>
            <p:nvPr/>
          </p:nvSpPr>
          <p:spPr bwMode="gray">
            <a:xfrm>
              <a:off x="1580" y="3280"/>
              <a:ext cx="1497" cy="233"/>
            </a:xfrm>
            <a:prstGeom prst="rect">
              <a:avLst/>
            </a:prstGeom>
            <a:noFill/>
            <a:ln w="9525">
              <a:noFill/>
              <a:miter lim="800000"/>
              <a:headEnd/>
              <a:tailEnd/>
            </a:ln>
            <a:effectLst/>
          </p:spPr>
          <p:txBody>
            <a:bodyPr wrap="none">
              <a:spAutoFit/>
            </a:bodyP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pPr algn="l"/>
              <a:r>
                <a:rPr lang="mn-MN" sz="1800" dirty="0" smtClean="0">
                  <a:solidFill>
                    <a:schemeClr val="tx1"/>
                  </a:solidFill>
                  <a:latin typeface="Times New Roman" pitchFamily="18" charset="0"/>
                  <a:cs typeface="Times New Roman" pitchFamily="18" charset="0"/>
                </a:rPr>
                <a:t>Хас лиг инвестментс</a:t>
              </a:r>
              <a:endParaRPr lang="en-US" sz="1800" dirty="0">
                <a:solidFill>
                  <a:schemeClr val="tx1"/>
                </a:solidFill>
                <a:latin typeface="Times New Roman" pitchFamily="18" charset="0"/>
                <a:cs typeface="Times New Roman" pitchFamily="18" charset="0"/>
              </a:endParaRPr>
            </a:p>
          </p:txBody>
        </p:sp>
        <p:sp>
          <p:nvSpPr>
            <p:cNvPr id="36" name="Text Box 20"/>
            <p:cNvSpPr txBox="1">
              <a:spLocks noChangeArrowheads="1"/>
            </p:cNvSpPr>
            <p:nvPr/>
          </p:nvSpPr>
          <p:spPr bwMode="gray">
            <a:xfrm>
              <a:off x="2102" y="2100"/>
              <a:ext cx="1452" cy="640"/>
            </a:xfrm>
            <a:prstGeom prst="rect">
              <a:avLst/>
            </a:prstGeom>
            <a:noFill/>
            <a:ln w="9525">
              <a:noFill/>
              <a:miter lim="800000"/>
              <a:headEnd/>
              <a:tailEnd/>
            </a:ln>
            <a:effectLst/>
          </p:spPr>
          <p:txBody>
            <a:bodyPr>
              <a:spAutoFit/>
            </a:bodyPr>
            <a:lstStyle>
              <a:defPPr>
                <a:defRPr lang="en-US"/>
              </a:defPPr>
              <a:lvl1pPr algn="ctr" rtl="0" eaLnBrk="0" fontAlgn="base" hangingPunct="0">
                <a:spcBef>
                  <a:spcPct val="0"/>
                </a:spcBef>
                <a:spcAft>
                  <a:spcPct val="0"/>
                </a:spcAft>
                <a:defRPr sz="2000" b="1" kern="1200">
                  <a:solidFill>
                    <a:schemeClr val="bg1"/>
                  </a:solidFill>
                  <a:latin typeface="Arial" charset="0"/>
                  <a:ea typeface="+mn-ea"/>
                  <a:cs typeface="+mn-cs"/>
                </a:defRPr>
              </a:lvl1pPr>
              <a:lvl2pPr marL="457200" algn="ctr" rtl="0" eaLnBrk="0" fontAlgn="base" hangingPunct="0">
                <a:spcBef>
                  <a:spcPct val="0"/>
                </a:spcBef>
                <a:spcAft>
                  <a:spcPct val="0"/>
                </a:spcAft>
                <a:defRPr sz="2000" b="1" kern="1200">
                  <a:solidFill>
                    <a:schemeClr val="bg1"/>
                  </a:solidFill>
                  <a:latin typeface="Arial" charset="0"/>
                  <a:ea typeface="+mn-ea"/>
                  <a:cs typeface="+mn-cs"/>
                </a:defRPr>
              </a:lvl2pPr>
              <a:lvl3pPr marL="914400" algn="ctr" rtl="0" eaLnBrk="0" fontAlgn="base" hangingPunct="0">
                <a:spcBef>
                  <a:spcPct val="0"/>
                </a:spcBef>
                <a:spcAft>
                  <a:spcPct val="0"/>
                </a:spcAft>
                <a:defRPr sz="2000" b="1" kern="1200">
                  <a:solidFill>
                    <a:schemeClr val="bg1"/>
                  </a:solidFill>
                  <a:latin typeface="Arial" charset="0"/>
                  <a:ea typeface="+mn-ea"/>
                  <a:cs typeface="+mn-cs"/>
                </a:defRPr>
              </a:lvl3pPr>
              <a:lvl4pPr marL="1371600" algn="ctr" rtl="0" eaLnBrk="0" fontAlgn="base" hangingPunct="0">
                <a:spcBef>
                  <a:spcPct val="0"/>
                </a:spcBef>
                <a:spcAft>
                  <a:spcPct val="0"/>
                </a:spcAft>
                <a:defRPr sz="2000" b="1" kern="1200">
                  <a:solidFill>
                    <a:schemeClr val="bg1"/>
                  </a:solidFill>
                  <a:latin typeface="Arial" charset="0"/>
                  <a:ea typeface="+mn-ea"/>
                  <a:cs typeface="+mn-cs"/>
                </a:defRPr>
              </a:lvl4pPr>
              <a:lvl5pPr marL="1828800" algn="ctr" rtl="0" eaLnBrk="0" fontAlgn="base" hangingPunct="0">
                <a:spcBef>
                  <a:spcPct val="0"/>
                </a:spcBef>
                <a:spcAft>
                  <a:spcPct val="0"/>
                </a:spcAft>
                <a:defRPr sz="2000" b="1" kern="1200">
                  <a:solidFill>
                    <a:schemeClr val="bg1"/>
                  </a:solidFill>
                  <a:latin typeface="Arial" charset="0"/>
                  <a:ea typeface="+mn-ea"/>
                  <a:cs typeface="+mn-cs"/>
                </a:defRPr>
              </a:lvl5pPr>
              <a:lvl6pPr marL="2286000" algn="l" defTabSz="914400" rtl="0" eaLnBrk="1" latinLnBrk="0" hangingPunct="1">
                <a:defRPr sz="2000" b="1" kern="1200">
                  <a:solidFill>
                    <a:schemeClr val="bg1"/>
                  </a:solidFill>
                  <a:latin typeface="Arial" charset="0"/>
                  <a:ea typeface="+mn-ea"/>
                  <a:cs typeface="+mn-cs"/>
                </a:defRPr>
              </a:lvl6pPr>
              <a:lvl7pPr marL="2743200" algn="l" defTabSz="914400" rtl="0" eaLnBrk="1" latinLnBrk="0" hangingPunct="1">
                <a:defRPr sz="2000" b="1" kern="1200">
                  <a:solidFill>
                    <a:schemeClr val="bg1"/>
                  </a:solidFill>
                  <a:latin typeface="Arial" charset="0"/>
                  <a:ea typeface="+mn-ea"/>
                  <a:cs typeface="+mn-cs"/>
                </a:defRPr>
              </a:lvl7pPr>
              <a:lvl8pPr marL="3200400" algn="l" defTabSz="914400" rtl="0" eaLnBrk="1" latinLnBrk="0" hangingPunct="1">
                <a:defRPr sz="2000" b="1" kern="1200">
                  <a:solidFill>
                    <a:schemeClr val="bg1"/>
                  </a:solidFill>
                  <a:latin typeface="Arial" charset="0"/>
                  <a:ea typeface="+mn-ea"/>
                  <a:cs typeface="+mn-cs"/>
                </a:defRPr>
              </a:lvl8pPr>
              <a:lvl9pPr marL="3657600" algn="l" defTabSz="914400" rtl="0" eaLnBrk="1" latinLnBrk="0" hangingPunct="1">
                <a:defRPr sz="2000" b="1" kern="1200">
                  <a:solidFill>
                    <a:schemeClr val="bg1"/>
                  </a:solidFill>
                  <a:latin typeface="Arial" charset="0"/>
                  <a:ea typeface="+mn-ea"/>
                  <a:cs typeface="+mn-cs"/>
                </a:defRPr>
              </a:lvl9pPr>
            </a:lstStyle>
            <a:p>
              <a:r>
                <a:rPr lang="mn-MN" dirty="0" smtClean="0">
                  <a:solidFill>
                    <a:schemeClr val="tx1"/>
                  </a:solidFill>
                  <a:latin typeface="Times New Roman" pitchFamily="18" charset="0"/>
                  <a:cs typeface="Times New Roman" pitchFamily="18" charset="0"/>
                </a:rPr>
                <a:t>Тэнгэр санхүүгийн нэгдэл</a:t>
              </a:r>
              <a:endParaRPr lang="en-US" dirty="0">
                <a:solidFill>
                  <a:schemeClr val="tx1"/>
                </a:solidFill>
                <a:latin typeface="Times New Roman" pitchFamily="18" charset="0"/>
                <a:cs typeface="Times New Roman" pitchFamily="18" charset="0"/>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3600" dirty="0" smtClean="0">
                <a:latin typeface="Times New Roman" pitchFamily="18" charset="0"/>
                <a:cs typeface="Times New Roman" pitchFamily="18" charset="0"/>
              </a:rPr>
              <a:t>Тэнгэр санхүүгийн нэгдэл</a:t>
            </a:r>
            <a:endParaRPr lang="en-US" sz="3600"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600200"/>
          <a:ext cx="8258204" cy="511494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imes New Roman" pitchFamily="18" charset="0"/>
                <a:cs typeface="Times New Roman" pitchFamily="18" charset="0"/>
              </a:rPr>
              <a:t>TDB Capital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mn-MN" dirty="0" smtClean="0">
                <a:latin typeface="Times New Roman" pitchFamily="18" charset="0"/>
                <a:cs typeface="Times New Roman" pitchFamily="18" charset="0"/>
              </a:rPr>
              <a:t>ХХБ –ны </a:t>
            </a:r>
            <a:r>
              <a:rPr lang="en-US" dirty="0" smtClean="0">
                <a:latin typeface="Times New Roman" pitchFamily="18" charset="0"/>
                <a:cs typeface="Times New Roman" pitchFamily="18" charset="0"/>
              </a:rPr>
              <a:t>100 </a:t>
            </a:r>
            <a:r>
              <a:rPr lang="en-US" dirty="0" err="1" smtClean="0">
                <a:latin typeface="Times New Roman" pitchFamily="18" charset="0"/>
                <a:cs typeface="Times New Roman" pitchFamily="18" charset="0"/>
              </a:rPr>
              <a:t>хувийн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хөрөнгө</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оруулалттай</a:t>
            </a:r>
            <a:endParaRPr lang="mn-MN" dirty="0" smtClean="0">
              <a:latin typeface="Times New Roman" pitchFamily="18" charset="0"/>
              <a:cs typeface="Times New Roman" pitchFamily="18" charset="0"/>
            </a:endParaRPr>
          </a:p>
          <a:p>
            <a:pPr lvl="1" algn="just">
              <a:buFont typeface="Wingdings" pitchFamily="2" charset="2"/>
              <a:buChar char="ü"/>
            </a:pPr>
            <a:r>
              <a:rPr lang="mn-MN" dirty="0" smtClean="0">
                <a:latin typeface="Times New Roman" pitchFamily="18" charset="0"/>
                <a:cs typeface="Times New Roman" pitchFamily="18" charset="0"/>
              </a:rPr>
              <a:t>ХХБ нэр хүнд, гадаад харилцаа</a:t>
            </a:r>
          </a:p>
          <a:p>
            <a:pPr lvl="1" algn="just">
              <a:buFont typeface="Wingdings" pitchFamily="2" charset="2"/>
              <a:buChar char="ü"/>
            </a:pPr>
            <a:r>
              <a:rPr lang="mn-MN" dirty="0" smtClean="0">
                <a:latin typeface="Times New Roman" pitchFamily="18" charset="0"/>
                <a:cs typeface="Times New Roman" pitchFamily="18" charset="0"/>
              </a:rPr>
              <a:t>Найдвартай толгой компани</a:t>
            </a:r>
          </a:p>
          <a:p>
            <a:pPr lvl="1" algn="just">
              <a:buFont typeface="Wingdings" pitchFamily="2" charset="2"/>
              <a:buChar char="ü"/>
            </a:pPr>
            <a:r>
              <a:rPr lang="mn-MN" dirty="0" smtClean="0">
                <a:latin typeface="Times New Roman" pitchFamily="18" charset="0"/>
                <a:cs typeface="Times New Roman" pitchFamily="18" charset="0"/>
              </a:rPr>
              <a:t>Харилцагч</a:t>
            </a:r>
          </a:p>
          <a:p>
            <a:pPr lvl="1" algn="just">
              <a:buFont typeface="Wingdings" pitchFamily="2" charset="2"/>
              <a:buChar char="ü"/>
            </a:pPr>
            <a:r>
              <a:rPr lang="mn-MN" dirty="0" smtClean="0">
                <a:latin typeface="Times New Roman" pitchFamily="18" charset="0"/>
                <a:cs typeface="Times New Roman" pitchFamily="18" charset="0"/>
              </a:rPr>
              <a:t>Чадварлаг баг тулгуурлан</a:t>
            </a:r>
          </a:p>
          <a:p>
            <a:pPr algn="just"/>
            <a:r>
              <a:rPr lang="mn-MN" dirty="0" smtClean="0">
                <a:latin typeface="Times New Roman" pitchFamily="18" charset="0"/>
                <a:cs typeface="Times New Roman" pitchFamily="18" charset="0"/>
              </a:rPr>
              <a:t>25 тэрбумын өөрийн хөрөнгө</a:t>
            </a:r>
          </a:p>
          <a:p>
            <a:pPr algn="just">
              <a:buFont typeface="Wingdings" pitchFamily="2" charset="2"/>
              <a:buChar char="ü"/>
            </a:pPr>
            <a:endParaRPr lang="en-US" dirty="0" smtClean="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latin typeface="Times New Roman" pitchFamily="18" charset="0"/>
                <a:cs typeface="Times New Roman" pitchFamily="18" charset="0"/>
              </a:rPr>
              <a:t>TDB Capital </a:t>
            </a:r>
            <a:r>
              <a:rPr lang="mn-MN" dirty="0" smtClean="0">
                <a:latin typeface="Times New Roman" pitchFamily="18" charset="0"/>
                <a:cs typeface="Times New Roman" pitchFamily="18" charset="0"/>
              </a:rPr>
              <a:t>эрхлэх үйл ажиллагаа</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2143116"/>
            <a:ext cx="8229600" cy="3983047"/>
          </a:xfrm>
        </p:spPr>
        <p:txBody>
          <a:bodyPr>
            <a:normAutofit/>
          </a:bodyPr>
          <a:lstStyle/>
          <a:p>
            <a:pPr marL="514350" indent="-514350">
              <a:buFont typeface="+mj-lt"/>
              <a:buAutoNum type="arabicPeriod"/>
            </a:pPr>
            <a:r>
              <a:rPr lang="mn-MN" sz="4000" dirty="0" smtClean="0">
                <a:latin typeface="Times New Roman" pitchFamily="18" charset="0"/>
                <a:cs typeface="Times New Roman" pitchFamily="18" charset="0"/>
              </a:rPr>
              <a:t>Андеррайтер</a:t>
            </a:r>
          </a:p>
          <a:p>
            <a:pPr marL="514350" indent="-514350">
              <a:buFont typeface="+mj-lt"/>
              <a:buAutoNum type="arabicPeriod"/>
            </a:pPr>
            <a:r>
              <a:rPr lang="mn-MN" sz="4000" dirty="0" smtClean="0">
                <a:latin typeface="Times New Roman" pitchFamily="18" charset="0"/>
                <a:cs typeface="Times New Roman" pitchFamily="18" charset="0"/>
              </a:rPr>
              <a:t>Брокер</a:t>
            </a:r>
          </a:p>
          <a:p>
            <a:pPr marL="514350" indent="-514350">
              <a:buFont typeface="+mj-lt"/>
              <a:buAutoNum type="arabicPeriod"/>
            </a:pPr>
            <a:r>
              <a:rPr lang="mn-MN" sz="4000" dirty="0" smtClean="0">
                <a:latin typeface="Times New Roman" pitchFamily="18" charset="0"/>
                <a:cs typeface="Times New Roman" pitchFamily="18" charset="0"/>
              </a:rPr>
              <a:t>Хөрөнгийн удирдлага</a:t>
            </a:r>
          </a:p>
          <a:p>
            <a:pPr marL="514350" indent="-514350">
              <a:buFont typeface="+mj-lt"/>
              <a:buAutoNum type="arabicPeriod"/>
            </a:pPr>
            <a:r>
              <a:rPr lang="mn-MN" sz="4000" dirty="0" smtClean="0">
                <a:latin typeface="Times New Roman" pitchFamily="18" charset="0"/>
                <a:cs typeface="Times New Roman" pitchFamily="18" charset="0"/>
              </a:rPr>
              <a:t>Зөвөлгөө</a:t>
            </a:r>
          </a:p>
          <a:p>
            <a:pPr marL="514350" indent="-514350">
              <a:buFont typeface="+mj-lt"/>
              <a:buAutoNum type="arabicPeriod"/>
            </a:pPr>
            <a:r>
              <a:rPr lang="mn-MN" sz="4000" dirty="0" smtClean="0">
                <a:latin typeface="Times New Roman" pitchFamily="18" charset="0"/>
                <a:cs typeface="Times New Roman" pitchFamily="18" charset="0"/>
              </a:rPr>
              <a:t>Судалгаа</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100" b="1" i="1" dirty="0" smtClean="0">
                <a:latin typeface="Times New Roman" pitchFamily="18" charset="0"/>
                <a:cs typeface="Times New Roman" pitchFamily="18" charset="0"/>
              </a:rPr>
              <a:t>II.2</a:t>
            </a:r>
            <a:r>
              <a:rPr lang="mn-MN" sz="3100" b="1" i="1" dirty="0" smtClean="0">
                <a:latin typeface="Times New Roman" pitchFamily="18" charset="0"/>
                <a:cs typeface="Times New Roman" pitchFamily="18" charset="0"/>
              </a:rPr>
              <a:t> Монголд банкны холдинг бий болох арга зам</a:t>
            </a:r>
            <a:r>
              <a:rPr lang="en-US" sz="3100" dirty="0" smtClean="0">
                <a:latin typeface="Times New Roman" pitchFamily="18" charset="0"/>
                <a:cs typeface="Times New Roman" pitchFamily="18" charset="0"/>
              </a:rPr>
              <a:t/>
            </a:r>
            <a:br>
              <a:rPr lang="en-US" sz="3100"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85860"/>
            <a:ext cx="8229600" cy="4840303"/>
          </a:xfrm>
        </p:spPr>
        <p:txBody>
          <a:bodyPr>
            <a:normAutofit fontScale="62500" lnSpcReduction="20000"/>
          </a:bodyPr>
          <a:lstStyle/>
          <a:p>
            <a:pPr algn="just">
              <a:buNone/>
            </a:pPr>
            <a:r>
              <a:rPr lang="mn-MN" i="1" u="sng" dirty="0" smtClean="0">
                <a:latin typeface="Times New Roman" pitchFamily="18" charset="0"/>
                <a:cs typeface="Times New Roman" pitchFamily="18" charset="0"/>
              </a:rPr>
              <a:t>Банкны </a:t>
            </a:r>
            <a:r>
              <a:rPr lang="mn-MN" i="1" u="sng" dirty="0">
                <a:latin typeface="Times New Roman" pitchFamily="18" charset="0"/>
                <a:cs typeface="Times New Roman" pitchFamily="18" charset="0"/>
              </a:rPr>
              <a:t>холдинг бий болсноор :</a:t>
            </a:r>
            <a:endParaRPr lang="en-US" dirty="0">
              <a:latin typeface="Times New Roman" pitchFamily="18" charset="0"/>
              <a:cs typeface="Times New Roman" pitchFamily="18" charset="0"/>
            </a:endParaRPr>
          </a:p>
          <a:p>
            <a:pPr lvl="0" algn="just"/>
            <a:r>
              <a:rPr lang="mn-MN" dirty="0">
                <a:latin typeface="Times New Roman" pitchFamily="18" charset="0"/>
                <a:cs typeface="Times New Roman" pitchFamily="18" charset="0"/>
              </a:rPr>
              <a:t>Санхүүгийн зах зээл </a:t>
            </a:r>
            <a:r>
              <a:rPr lang="mn-MN" dirty="0" smtClean="0">
                <a:latin typeface="Times New Roman" pitchFamily="18" charset="0"/>
                <a:cs typeface="Times New Roman" pitchFamily="18" charset="0"/>
              </a:rPr>
              <a:t>– тогтвортой төлөвшил</a:t>
            </a:r>
          </a:p>
          <a:p>
            <a:pPr lvl="0" algn="just"/>
            <a:endParaRPr lang="en-US" dirty="0">
              <a:latin typeface="Times New Roman" pitchFamily="18" charset="0"/>
              <a:cs typeface="Times New Roman" pitchFamily="18" charset="0"/>
            </a:endParaRPr>
          </a:p>
          <a:p>
            <a:pPr lvl="0" algn="just"/>
            <a:r>
              <a:rPr lang="mn-MN" dirty="0">
                <a:latin typeface="Times New Roman" pitchFamily="18" charset="0"/>
                <a:cs typeface="Times New Roman" pitchFamily="18" charset="0"/>
              </a:rPr>
              <a:t>  Харилцагчид - иж бүрэн үйлчилгээ авахыг тооцож байдаг. Энэ нь цаг хэмнэх , мэргэжлийн байгууллагаар үйлчлүүлэхэд бүрэн итгэх явдал байсан юм. </a:t>
            </a:r>
            <a:r>
              <a:rPr lang="mn-MN" dirty="0" smtClean="0">
                <a:latin typeface="Times New Roman" pitchFamily="18" charset="0"/>
                <a:cs typeface="Times New Roman" pitchFamily="18" charset="0"/>
              </a:rPr>
              <a:t>Банкны </a:t>
            </a:r>
            <a:r>
              <a:rPr lang="mn-MN" dirty="0">
                <a:latin typeface="Times New Roman" pitchFamily="18" charset="0"/>
                <a:cs typeface="Times New Roman" pitchFamily="18" charset="0"/>
              </a:rPr>
              <a:t>холдингийн найдвартай, тогтвортой байдал, өрсөлдөх чадвар зэрэг нь  банкны холдингод татагдах нөхцөлийг бий болгож харилцагчдыг хүрээг өргөсгөн олшруулж бүхэлдээ банк холдингийн үйлчилгээнд эрэлт үүсгэдэг. </a:t>
            </a:r>
            <a:endParaRPr lang="mn-MN" dirty="0" smtClean="0">
              <a:latin typeface="Times New Roman" pitchFamily="18" charset="0"/>
              <a:cs typeface="Times New Roman" pitchFamily="18" charset="0"/>
            </a:endParaRPr>
          </a:p>
          <a:p>
            <a:pPr lvl="0" algn="just"/>
            <a:endParaRPr lang="en-US" dirty="0">
              <a:latin typeface="Times New Roman" pitchFamily="18" charset="0"/>
              <a:cs typeface="Times New Roman" pitchFamily="18" charset="0"/>
            </a:endParaRPr>
          </a:p>
          <a:p>
            <a:pPr algn="just"/>
            <a:r>
              <a:rPr lang="mn-MN" dirty="0">
                <a:latin typeface="Times New Roman" pitchFamily="18" charset="0"/>
                <a:cs typeface="Times New Roman" pitchFamily="18" charset="0"/>
              </a:rPr>
              <a:t>Банк -  </a:t>
            </a:r>
            <a:r>
              <a:rPr lang="mn-MN" dirty="0" smtClean="0">
                <a:latin typeface="Times New Roman" pitchFamily="18" charset="0"/>
                <a:cs typeface="Times New Roman" pitchFamily="18" charset="0"/>
              </a:rPr>
              <a:t>Иймд санхүүгийг </a:t>
            </a:r>
            <a:r>
              <a:rPr lang="mn-MN" dirty="0">
                <a:latin typeface="Times New Roman" pitchFamily="18" charset="0"/>
                <a:cs typeface="Times New Roman" pitchFamily="18" charset="0"/>
              </a:rPr>
              <a:t>бус зардал болох ҮХХГ, даатгалын зардал, нотариат болон бусад зардлыг банк өөрийн орлого болгохыг эрмэлзэх хэрэгтэй. Доорх орон сууц худалдан авах зээл авахад бий болох зардлын жишээгээр ҮХХГ болон татварын зардлыг банкны орлого болгох боломжгүй  харин зээлдэгчийн даатгалын болон нотариатын зардлыг банкны орлого болгох боломжтой бөгөөд үүний үр дүнд банкны орлого 35%- 60% болж нэмэгдэж байна.  </a:t>
            </a:r>
            <a:endParaRPr lang="en-US"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214282" y="357166"/>
          <a:ext cx="3971925" cy="2471742"/>
        </p:xfrm>
        <a:graphic>
          <a:graphicData uri="http://schemas.openxmlformats.org/drawingml/2006/table">
            <a:tbl>
              <a:tblPr firstRow="1" bandRow="1">
                <a:tableStyleId>{5C22544A-7EE6-4342-B048-85BDC9FD1C3A}</a:tableStyleId>
              </a:tblPr>
              <a:tblGrid>
                <a:gridCol w="379243"/>
                <a:gridCol w="1780383"/>
                <a:gridCol w="1812299"/>
              </a:tblGrid>
              <a:tr h="411957">
                <a:tc>
                  <a:txBody>
                    <a:bodyPr/>
                    <a:lstStyle/>
                    <a:p>
                      <a:r>
                        <a:rPr lang="mn-MN" sz="1400" dirty="0" smtClean="0">
                          <a:latin typeface="Times New Roman" pitchFamily="18" charset="0"/>
                          <a:cs typeface="Times New Roman" pitchFamily="18" charset="0"/>
                        </a:rPr>
                        <a:t>№</a:t>
                      </a:r>
                      <a:endParaRPr lang="en-US" sz="1400" dirty="0">
                        <a:latin typeface="Times New Roman" pitchFamily="18" charset="0"/>
                        <a:cs typeface="Times New Roman" pitchFamily="18" charset="0"/>
                      </a:endParaRPr>
                    </a:p>
                  </a:txBody>
                  <a:tcPr/>
                </a:tc>
                <a:tc>
                  <a:txBody>
                    <a:bodyPr/>
                    <a:lstStyle/>
                    <a:p>
                      <a:r>
                        <a:rPr lang="mn-MN" sz="1400" dirty="0" smtClean="0">
                          <a:latin typeface="Times New Roman" pitchFamily="18" charset="0"/>
                          <a:cs typeface="Times New Roman" pitchFamily="18" charset="0"/>
                        </a:rPr>
                        <a:t>Зардлууд</a:t>
                      </a:r>
                      <a:endParaRPr lang="en-US" sz="1400" dirty="0">
                        <a:latin typeface="Times New Roman" pitchFamily="18" charset="0"/>
                        <a:cs typeface="Times New Roman" pitchFamily="18" charset="0"/>
                      </a:endParaRPr>
                    </a:p>
                  </a:txBody>
                  <a:tcPr/>
                </a:tc>
                <a:tc>
                  <a:txBody>
                    <a:bodyPr/>
                    <a:lstStyle/>
                    <a:p>
                      <a:r>
                        <a:rPr lang="mn-MN" sz="1400" dirty="0" smtClean="0">
                          <a:latin typeface="Times New Roman" pitchFamily="18" charset="0"/>
                          <a:cs typeface="Times New Roman" pitchFamily="18" charset="0"/>
                        </a:rPr>
                        <a:t>Мөнгөн</a:t>
                      </a:r>
                      <a:r>
                        <a:rPr lang="mn-MN" sz="1400" baseline="0" dirty="0" smtClean="0">
                          <a:latin typeface="Times New Roman" pitchFamily="18" charset="0"/>
                          <a:cs typeface="Times New Roman" pitchFamily="18" charset="0"/>
                        </a:rPr>
                        <a:t> дүн</a:t>
                      </a:r>
                      <a:endParaRPr lang="en-US" sz="1400" dirty="0">
                        <a:latin typeface="Times New Roman" pitchFamily="18" charset="0"/>
                        <a:cs typeface="Times New Roman" pitchFamily="18" charset="0"/>
                      </a:endParaRPr>
                    </a:p>
                  </a:txBody>
                  <a:tcPr/>
                </a:tc>
              </a:tr>
              <a:tr h="411957">
                <a:tc>
                  <a:txBody>
                    <a:bodyPr/>
                    <a:lstStyle/>
                    <a:p>
                      <a:r>
                        <a:rPr lang="mn-MN" sz="1400" dirty="0" smtClean="0">
                          <a:latin typeface="Times New Roman" pitchFamily="18" charset="0"/>
                          <a:cs typeface="Times New Roman" pitchFamily="18" charset="0"/>
                        </a:rPr>
                        <a:t>1</a:t>
                      </a:r>
                      <a:endParaRPr lang="en-US" sz="1400" dirty="0">
                        <a:latin typeface="Times New Roman" pitchFamily="18" charset="0"/>
                        <a:cs typeface="Times New Roman" pitchFamily="18" charset="0"/>
                      </a:endParaRPr>
                    </a:p>
                  </a:txBody>
                  <a:tcPr/>
                </a:tc>
                <a:tc>
                  <a:txBody>
                    <a:bodyPr/>
                    <a:lstStyle/>
                    <a:p>
                      <a:r>
                        <a:rPr lang="mn-MN" sz="1400" dirty="0" smtClean="0">
                          <a:latin typeface="Times New Roman" pitchFamily="18" charset="0"/>
                          <a:cs typeface="Times New Roman" pitchFamily="18" charset="0"/>
                        </a:rPr>
                        <a:t>Банк</a:t>
                      </a:r>
                      <a:endParaRPr lang="en-US" sz="1400" dirty="0">
                        <a:latin typeface="Times New Roman" pitchFamily="18" charset="0"/>
                        <a:cs typeface="Times New Roman" pitchFamily="18" charset="0"/>
                      </a:endParaRPr>
                    </a:p>
                  </a:txBody>
                  <a:tcPr/>
                </a:tc>
                <a:tc>
                  <a:txBody>
                    <a:bodyPr/>
                    <a:lstStyle/>
                    <a:p>
                      <a:r>
                        <a:rPr lang="en-US" sz="1400" kern="1200" dirty="0" smtClean="0">
                          <a:solidFill>
                            <a:schemeClr val="dk1"/>
                          </a:solidFill>
                          <a:latin typeface="Times New Roman" pitchFamily="18" charset="0"/>
                          <a:ea typeface="+mn-ea"/>
                          <a:cs typeface="Times New Roman" pitchFamily="18" charset="0"/>
                        </a:rPr>
                        <a:t>515,000.00</a:t>
                      </a:r>
                      <a:endParaRPr lang="en-US" sz="1400" dirty="0">
                        <a:latin typeface="Times New Roman" pitchFamily="18" charset="0"/>
                        <a:cs typeface="Times New Roman" pitchFamily="18" charset="0"/>
                      </a:endParaRPr>
                    </a:p>
                  </a:txBody>
                  <a:tcPr/>
                </a:tc>
              </a:tr>
              <a:tr h="411957">
                <a:tc>
                  <a:txBody>
                    <a:bodyPr/>
                    <a:lstStyle/>
                    <a:p>
                      <a:r>
                        <a:rPr lang="mn-MN" sz="1400" dirty="0" smtClean="0">
                          <a:latin typeface="Times New Roman" pitchFamily="18" charset="0"/>
                          <a:cs typeface="Times New Roman" pitchFamily="18" charset="0"/>
                        </a:rPr>
                        <a:t>2</a:t>
                      </a:r>
                      <a:endParaRPr lang="en-US" sz="1400" dirty="0">
                        <a:latin typeface="Times New Roman" pitchFamily="18" charset="0"/>
                        <a:cs typeface="Times New Roman" pitchFamily="18" charset="0"/>
                      </a:endParaRPr>
                    </a:p>
                  </a:txBody>
                  <a:tcPr/>
                </a:tc>
                <a:tc>
                  <a:txBody>
                    <a:bodyPr/>
                    <a:lstStyle/>
                    <a:p>
                      <a:r>
                        <a:rPr lang="mn-MN" sz="1400" dirty="0" smtClean="0">
                          <a:latin typeface="Times New Roman" pitchFamily="18" charset="0"/>
                          <a:cs typeface="Times New Roman" pitchFamily="18" charset="0"/>
                        </a:rPr>
                        <a:t>ҮХХГ</a:t>
                      </a:r>
                      <a:endParaRPr lang="en-US" sz="1400" dirty="0">
                        <a:latin typeface="Times New Roman" pitchFamily="18" charset="0"/>
                        <a:cs typeface="Times New Roman" pitchFamily="18" charset="0"/>
                      </a:endParaRPr>
                    </a:p>
                  </a:txBody>
                  <a:tcPr/>
                </a:tc>
                <a:tc>
                  <a:txBody>
                    <a:bodyPr/>
                    <a:lstStyle/>
                    <a:p>
                      <a:r>
                        <a:rPr lang="en-US" sz="1400" kern="1200" dirty="0" smtClean="0">
                          <a:solidFill>
                            <a:schemeClr val="dk1"/>
                          </a:solidFill>
                          <a:latin typeface="Times New Roman" pitchFamily="18" charset="0"/>
                          <a:ea typeface="+mn-ea"/>
                          <a:cs typeface="Times New Roman" pitchFamily="18" charset="0"/>
                        </a:rPr>
                        <a:t>576,500.00</a:t>
                      </a:r>
                      <a:endParaRPr lang="en-US" sz="1400" dirty="0">
                        <a:latin typeface="Times New Roman" pitchFamily="18" charset="0"/>
                        <a:cs typeface="Times New Roman" pitchFamily="18" charset="0"/>
                      </a:endParaRPr>
                    </a:p>
                  </a:txBody>
                  <a:tcPr/>
                </a:tc>
              </a:tr>
              <a:tr h="411957">
                <a:tc>
                  <a:txBody>
                    <a:bodyPr/>
                    <a:lstStyle/>
                    <a:p>
                      <a:r>
                        <a:rPr lang="mn-MN" sz="1400" dirty="0" smtClean="0">
                          <a:latin typeface="Times New Roman" pitchFamily="18" charset="0"/>
                          <a:cs typeface="Times New Roman" pitchFamily="18" charset="0"/>
                        </a:rPr>
                        <a:t>3</a:t>
                      </a:r>
                      <a:endParaRPr lang="en-US" sz="1400" dirty="0">
                        <a:latin typeface="Times New Roman" pitchFamily="18" charset="0"/>
                        <a:cs typeface="Times New Roman" pitchFamily="18" charset="0"/>
                      </a:endParaRPr>
                    </a:p>
                  </a:txBody>
                  <a:tcPr/>
                </a:tc>
                <a:tc>
                  <a:txBody>
                    <a:bodyPr/>
                    <a:lstStyle/>
                    <a:p>
                      <a:r>
                        <a:rPr lang="mn-MN" sz="1400" dirty="0" smtClean="0">
                          <a:latin typeface="Times New Roman" pitchFamily="18" charset="0"/>
                          <a:cs typeface="Times New Roman" pitchFamily="18" charset="0"/>
                        </a:rPr>
                        <a:t>Даатгал</a:t>
                      </a:r>
                      <a:endParaRPr lang="en-US" sz="1400" dirty="0">
                        <a:latin typeface="Times New Roman" pitchFamily="18" charset="0"/>
                        <a:cs typeface="Times New Roman" pitchFamily="18" charset="0"/>
                      </a:endParaRPr>
                    </a:p>
                  </a:txBody>
                  <a:tcPr/>
                </a:tc>
                <a:tc>
                  <a:txBody>
                    <a:bodyPr/>
                    <a:lstStyle/>
                    <a:p>
                      <a:r>
                        <a:rPr lang="en-US" sz="1400" kern="1200" dirty="0" smtClean="0">
                          <a:solidFill>
                            <a:schemeClr val="dk1"/>
                          </a:solidFill>
                          <a:latin typeface="Times New Roman" pitchFamily="18" charset="0"/>
                          <a:ea typeface="+mn-ea"/>
                          <a:cs typeface="Times New Roman" pitchFamily="18" charset="0"/>
                        </a:rPr>
                        <a:t>300,000.00</a:t>
                      </a:r>
                      <a:endParaRPr lang="en-US" sz="1400" dirty="0">
                        <a:latin typeface="Times New Roman" pitchFamily="18" charset="0"/>
                        <a:cs typeface="Times New Roman" pitchFamily="18" charset="0"/>
                      </a:endParaRPr>
                    </a:p>
                  </a:txBody>
                  <a:tcPr/>
                </a:tc>
              </a:tr>
              <a:tr h="411957">
                <a:tc>
                  <a:txBody>
                    <a:bodyPr/>
                    <a:lstStyle/>
                    <a:p>
                      <a:r>
                        <a:rPr lang="mn-MN" sz="1400" dirty="0" smtClean="0">
                          <a:latin typeface="Times New Roman" pitchFamily="18" charset="0"/>
                          <a:cs typeface="Times New Roman" pitchFamily="18" charset="0"/>
                        </a:rPr>
                        <a:t>4</a:t>
                      </a:r>
                      <a:endParaRPr lang="en-US" sz="1400" dirty="0">
                        <a:latin typeface="Times New Roman" pitchFamily="18" charset="0"/>
                        <a:cs typeface="Times New Roman" pitchFamily="18" charset="0"/>
                      </a:endParaRPr>
                    </a:p>
                  </a:txBody>
                  <a:tcPr/>
                </a:tc>
                <a:tc>
                  <a:txBody>
                    <a:bodyPr/>
                    <a:lstStyle/>
                    <a:p>
                      <a:r>
                        <a:rPr lang="mn-MN" sz="1400" dirty="0" smtClean="0">
                          <a:latin typeface="Times New Roman" pitchFamily="18" charset="0"/>
                          <a:cs typeface="Times New Roman" pitchFamily="18" charset="0"/>
                        </a:rPr>
                        <a:t>Бусад </a:t>
                      </a:r>
                      <a:r>
                        <a:rPr lang="mn-MN" sz="1100" dirty="0" smtClean="0">
                          <a:latin typeface="Times New Roman" pitchFamily="18" charset="0"/>
                          <a:cs typeface="Times New Roman" pitchFamily="18" charset="0"/>
                        </a:rPr>
                        <a:t>\нотариат\</a:t>
                      </a:r>
                      <a:endParaRPr lang="en-US" sz="1400" dirty="0">
                        <a:latin typeface="Times New Roman" pitchFamily="18" charset="0"/>
                        <a:cs typeface="Times New Roman" pitchFamily="18" charset="0"/>
                      </a:endParaRPr>
                    </a:p>
                  </a:txBody>
                  <a:tcPr/>
                </a:tc>
                <a:tc>
                  <a:txBody>
                    <a:bodyPr/>
                    <a:lstStyle/>
                    <a:p>
                      <a:r>
                        <a:rPr lang="en-US" sz="1400" kern="1200" dirty="0" smtClean="0">
                          <a:solidFill>
                            <a:schemeClr val="dk1"/>
                          </a:solidFill>
                          <a:latin typeface="Times New Roman" pitchFamily="18" charset="0"/>
                          <a:ea typeface="+mn-ea"/>
                          <a:cs typeface="Times New Roman" pitchFamily="18" charset="0"/>
                        </a:rPr>
                        <a:t>60,700.00</a:t>
                      </a:r>
                      <a:endParaRPr lang="en-US" sz="1400" dirty="0">
                        <a:latin typeface="Times New Roman" pitchFamily="18" charset="0"/>
                        <a:cs typeface="Times New Roman" pitchFamily="18" charset="0"/>
                      </a:endParaRPr>
                    </a:p>
                  </a:txBody>
                  <a:tcPr/>
                </a:tc>
              </a:tr>
              <a:tr h="411957">
                <a:tc>
                  <a:txBody>
                    <a:bodyPr/>
                    <a:lstStyle/>
                    <a:p>
                      <a:r>
                        <a:rPr lang="mn-MN" sz="1400" dirty="0" smtClean="0">
                          <a:latin typeface="Times New Roman" pitchFamily="18" charset="0"/>
                          <a:cs typeface="Times New Roman" pitchFamily="18" charset="0"/>
                        </a:rPr>
                        <a:t>5</a:t>
                      </a:r>
                      <a:endParaRPr lang="en-US" sz="1400" dirty="0">
                        <a:latin typeface="Times New Roman" pitchFamily="18" charset="0"/>
                        <a:cs typeface="Times New Roman" pitchFamily="18" charset="0"/>
                      </a:endParaRPr>
                    </a:p>
                  </a:txBody>
                  <a:tcPr/>
                </a:tc>
                <a:tc>
                  <a:txBody>
                    <a:bodyPr/>
                    <a:lstStyle/>
                    <a:p>
                      <a:r>
                        <a:rPr lang="mn-MN" sz="1400" dirty="0" smtClean="0">
                          <a:latin typeface="Times New Roman" pitchFamily="18" charset="0"/>
                          <a:cs typeface="Times New Roman" pitchFamily="18" charset="0"/>
                        </a:rPr>
                        <a:t>Нийт зардал</a:t>
                      </a:r>
                      <a:endParaRPr lang="en-US" sz="1400" dirty="0">
                        <a:latin typeface="Times New Roman" pitchFamily="18" charset="0"/>
                        <a:cs typeface="Times New Roman" pitchFamily="18" charset="0"/>
                      </a:endParaRPr>
                    </a:p>
                  </a:txBody>
                  <a:tcPr/>
                </a:tc>
                <a:tc>
                  <a:txBody>
                    <a:bodyPr/>
                    <a:lstStyle/>
                    <a:p>
                      <a:r>
                        <a:rPr lang="en-US" sz="1400" kern="1200" dirty="0" smtClean="0">
                          <a:solidFill>
                            <a:schemeClr val="dk1"/>
                          </a:solidFill>
                          <a:latin typeface="Times New Roman" pitchFamily="18" charset="0"/>
                          <a:ea typeface="+mn-ea"/>
                          <a:cs typeface="Times New Roman" pitchFamily="18" charset="0"/>
                        </a:rPr>
                        <a:t>1,452,200.00</a:t>
                      </a:r>
                      <a:endParaRPr lang="en-US" sz="1400" dirty="0">
                        <a:latin typeface="Times New Roman" pitchFamily="18" charset="0"/>
                        <a:cs typeface="Times New Roman" pitchFamily="18" charset="0"/>
                      </a:endParaRPr>
                    </a:p>
                  </a:txBody>
                  <a:tcPr/>
                </a:tc>
              </a:tr>
            </a:tbl>
          </a:graphicData>
        </a:graphic>
      </p:graphicFrame>
      <p:graphicFrame>
        <p:nvGraphicFramePr>
          <p:cNvPr id="7" name="Content Placeholder 3"/>
          <p:cNvGraphicFramePr>
            <a:graphicFrameLocks/>
          </p:cNvGraphicFramePr>
          <p:nvPr/>
        </p:nvGraphicFramePr>
        <p:xfrm>
          <a:off x="3428992" y="3071810"/>
          <a:ext cx="5400684" cy="347187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latin typeface="Times New Roman" pitchFamily="18" charset="0"/>
              <a:cs typeface="Times New Roman" pitchFamily="18" charset="0"/>
            </a:endParaRPr>
          </a:p>
        </p:txBody>
      </p:sp>
      <p:pic>
        <p:nvPicPr>
          <p:cNvPr id="11" name="Picture 10" descr="BasicPicture.bmp"/>
          <p:cNvPicPr/>
          <p:nvPr/>
        </p:nvPicPr>
        <p:blipFill>
          <a:blip r:embed="rId2" cstate="print"/>
          <a:stretch>
            <a:fillRect/>
          </a:stretch>
        </p:blipFill>
        <p:spPr>
          <a:xfrm>
            <a:off x="642910" y="1285860"/>
            <a:ext cx="7715304" cy="4405976"/>
          </a:xfrm>
          <a:prstGeom prst="rect">
            <a:avLst/>
          </a:prstGeom>
        </p:spPr>
      </p:pic>
      <p:sp>
        <p:nvSpPr>
          <p:cNvPr id="37889" name="Rectangle 1"/>
          <p:cNvSpPr>
            <a:spLocks noChangeArrowheads="1"/>
          </p:cNvSpPr>
          <p:nvPr/>
        </p:nvSpPr>
        <p:spPr bwMode="auto">
          <a:xfrm>
            <a:off x="2647627" y="5861165"/>
            <a:ext cx="3848746"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mn-MN" sz="14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Зураг 4 : Зээлдэгчийн хүүгийн бус зардлын суваг</a:t>
            </a:r>
            <a:endParaRPr kumimoji="0" lang="mn-MN"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TextBox 4"/>
          <p:cNvSpPr txBox="1"/>
          <p:nvPr/>
        </p:nvSpPr>
        <p:spPr>
          <a:xfrm>
            <a:off x="3857620" y="1357298"/>
            <a:ext cx="1714512" cy="369332"/>
          </a:xfrm>
          <a:prstGeom prst="rect">
            <a:avLst/>
          </a:prstGeom>
          <a:noFill/>
          <a:scene3d>
            <a:camera prst="orthographicFront"/>
            <a:lightRig rig="threePt" dir="t"/>
          </a:scene3d>
          <a:sp3d prstMaterial="metal"/>
        </p:spPr>
        <p:txBody>
          <a:bodyPr wrap="square" rtlCol="0">
            <a:spAutoFit/>
          </a:bodyPr>
          <a:lstStyle/>
          <a:p>
            <a:endParaRPr lang="en-US" dirty="0"/>
          </a:p>
        </p:txBody>
      </p:sp>
      <p:sp>
        <p:nvSpPr>
          <p:cNvPr id="1026" name="Text Box 2"/>
          <p:cNvSpPr txBox="1">
            <a:spLocks noChangeArrowheads="1"/>
          </p:cNvSpPr>
          <p:nvPr/>
        </p:nvSpPr>
        <p:spPr bwMode="auto">
          <a:xfrm>
            <a:off x="500034" y="2928934"/>
            <a:ext cx="1789603" cy="57150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mn-MN" sz="1400" b="1" i="0" u="none" strike="noStrike" cap="none" normalizeH="0" baseline="0" dirty="0" smtClean="0">
                <a:ln>
                  <a:noFill/>
                </a:ln>
                <a:solidFill>
                  <a:schemeClr val="tx1"/>
                </a:solidFill>
                <a:effectLst/>
                <a:latin typeface="Times New Roman" pitchFamily="18" charset="0"/>
                <a:cs typeface="Arial" pitchFamily="34" charset="0"/>
              </a:rPr>
              <a:t>Зээлдэгчийн хүүгийн бус зардал</a:t>
            </a: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7" name="Text Box 3"/>
          <p:cNvSpPr txBox="1">
            <a:spLocks noChangeArrowheads="1"/>
          </p:cNvSpPr>
          <p:nvPr/>
        </p:nvSpPr>
        <p:spPr bwMode="auto">
          <a:xfrm>
            <a:off x="3500430" y="1500174"/>
            <a:ext cx="2000264" cy="53023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mn-MN" sz="1200" b="1" i="0" u="none" strike="noStrike" cap="none" normalizeH="0" baseline="0" dirty="0" smtClean="0">
                <a:ln>
                  <a:noFill/>
                </a:ln>
                <a:solidFill>
                  <a:schemeClr val="tx1"/>
                </a:solidFill>
                <a:effectLst/>
                <a:latin typeface="Times New Roman" pitchFamily="18" charset="0"/>
                <a:cs typeface="Arial" pitchFamily="34" charset="0"/>
              </a:rPr>
              <a:t>Банкны шимтгэл  40%           </a:t>
            </a:r>
            <a:r>
              <a:rPr kumimoji="0" lang="mn-MN" sz="1400" b="1" i="0" u="none" strike="noStrike" cap="none" normalizeH="0" baseline="0" dirty="0" smtClean="0">
                <a:ln>
                  <a:noFill/>
                </a:ln>
                <a:solidFill>
                  <a:schemeClr val="tx1"/>
                </a:solidFill>
                <a:effectLst/>
                <a:latin typeface="Times New Roman" pitchFamily="18" charset="0"/>
                <a:cs typeface="Arial" pitchFamily="34" charset="0"/>
              </a:rPr>
              <a:t>/Санхүүгийн зардал/</a:t>
            </a: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8" name="Text Box 4"/>
          <p:cNvSpPr txBox="1">
            <a:spLocks noChangeArrowheads="1"/>
          </p:cNvSpPr>
          <p:nvPr/>
        </p:nvSpPr>
        <p:spPr bwMode="auto">
          <a:xfrm>
            <a:off x="3643306" y="2786058"/>
            <a:ext cx="1500198" cy="100013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mn-MN" sz="1400" b="1" i="0" u="none" strike="noStrike" cap="none" normalizeH="0" baseline="0" dirty="0" smtClean="0">
                <a:ln>
                  <a:noFill/>
                </a:ln>
                <a:solidFill>
                  <a:schemeClr val="tx1"/>
                </a:solidFill>
                <a:effectLst/>
                <a:latin typeface="Times New Roman" pitchFamily="18" charset="0"/>
                <a:cs typeface="Arial" pitchFamily="34" charset="0"/>
              </a:rPr>
              <a:t>Даатгал, Нотариат 25% /Санхүүгийн бус зардал/</a:t>
            </a: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9" name="Text Box 5"/>
          <p:cNvSpPr txBox="1">
            <a:spLocks noChangeArrowheads="1"/>
          </p:cNvSpPr>
          <p:nvPr/>
        </p:nvSpPr>
        <p:spPr bwMode="auto">
          <a:xfrm>
            <a:off x="6643702" y="3071810"/>
            <a:ext cx="1785950" cy="57150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mn-MN" b="1" i="0" u="none" strike="noStrike" cap="none" normalizeH="0" baseline="0" dirty="0" smtClean="0">
                <a:ln>
                  <a:noFill/>
                </a:ln>
                <a:solidFill>
                  <a:schemeClr val="tx1"/>
                </a:solidFill>
                <a:effectLst/>
                <a:latin typeface="Times New Roman" pitchFamily="18" charset="0"/>
                <a:cs typeface="Arial" pitchFamily="34" charset="0"/>
              </a:rPr>
              <a:t>Банкны орлого болгох</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0" name="Text Box 6"/>
          <p:cNvSpPr txBox="1">
            <a:spLocks noChangeArrowheads="1"/>
          </p:cNvSpPr>
          <p:nvPr/>
        </p:nvSpPr>
        <p:spPr bwMode="auto">
          <a:xfrm>
            <a:off x="857224" y="4500570"/>
            <a:ext cx="1857388" cy="107157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mn-MN" sz="1400" b="1" i="1" u="none" strike="noStrike" cap="none" normalizeH="0" baseline="0" dirty="0" smtClean="0">
                <a:ln>
                  <a:noFill/>
                </a:ln>
                <a:solidFill>
                  <a:schemeClr val="tx1"/>
                </a:solidFill>
                <a:effectLst/>
                <a:latin typeface="Times New Roman" pitchFamily="18" charset="0"/>
                <a:cs typeface="Arial" pitchFamily="34" charset="0"/>
              </a:rPr>
              <a:t>БАНКНЫ ХОЛДИНГ </a:t>
            </a:r>
            <a:r>
              <a:rPr kumimoji="0" lang="mn-MN" sz="2000" b="1" i="1" u="none" strike="noStrike" cap="none" normalizeH="0" baseline="0" dirty="0" smtClean="0">
                <a:ln>
                  <a:noFill/>
                </a:ln>
                <a:solidFill>
                  <a:schemeClr val="tx1"/>
                </a:solidFill>
                <a:effectLst/>
                <a:latin typeface="Times New Roman" pitchFamily="18" charset="0"/>
                <a:cs typeface="Arial" pitchFamily="34" charset="0"/>
              </a:rPr>
              <a:t>бий болох</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642918"/>
            <a:ext cx="8229600" cy="1143000"/>
          </a:xfrm>
        </p:spPr>
        <p:txBody>
          <a:bodyPr>
            <a:noAutofit/>
          </a:bodyPr>
          <a:lstStyle/>
          <a:p>
            <a:r>
              <a:rPr lang="mn-MN" sz="3200" i="1" u="sng" dirty="0">
                <a:latin typeface="Times New Roman" pitchFamily="18" charset="0"/>
                <a:cs typeface="Times New Roman" pitchFamily="18" charset="0"/>
              </a:rPr>
              <a:t>Банкны холдингийн бүтэц :</a:t>
            </a:r>
            <a:r>
              <a:rPr lang="en-US" sz="3200" dirty="0">
                <a:latin typeface="Times New Roman" pitchFamily="18" charset="0"/>
                <a:cs typeface="Times New Roman" pitchFamily="18" charset="0"/>
              </a:rPr>
              <a:t/>
            </a:r>
            <a:br>
              <a:rPr lang="en-US" sz="3200" dirty="0">
                <a:latin typeface="Times New Roman" pitchFamily="18" charset="0"/>
                <a:cs typeface="Times New Roman" pitchFamily="18" charset="0"/>
              </a:rPr>
            </a:br>
            <a:r>
              <a:rPr lang="mn-MN" sz="3200" dirty="0">
                <a:latin typeface="Times New Roman" pitchFamily="18" charset="0"/>
                <a:cs typeface="Times New Roman" pitchFamily="18" charset="0"/>
              </a:rPr>
              <a:t>   Олон улсын туршлагаас авч үзвэл банкны холдингийн үндсэн 2 хэлбэр байна. </a:t>
            </a:r>
            <a:r>
              <a:rPr lang="en-US" sz="3200" dirty="0">
                <a:latin typeface="Times New Roman" pitchFamily="18" charset="0"/>
                <a:cs typeface="Times New Roman" pitchFamily="18" charset="0"/>
              </a:rPr>
              <a:t/>
            </a:r>
            <a:br>
              <a:rPr lang="en-US" sz="3200" dirty="0">
                <a:latin typeface="Times New Roman" pitchFamily="18" charset="0"/>
                <a:cs typeface="Times New Roman" pitchFamily="18" charset="0"/>
              </a:rPr>
            </a:br>
            <a:endParaRPr lang="en-US" sz="3200"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28596" y="2285992"/>
          <a:ext cx="8143932" cy="29003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588961"/>
          <a:ext cx="8229600" cy="55546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4422"/>
            <a:ext cx="8229600" cy="4911741"/>
          </a:xfrm>
        </p:spPr>
        <p:txBody>
          <a:bodyPr>
            <a:normAutofit/>
          </a:bodyPr>
          <a:lstStyle/>
          <a:p>
            <a:pPr algn="just"/>
            <a:r>
              <a:rPr lang="mn-MN" sz="2800" dirty="0" smtClean="0">
                <a:latin typeface="Times New Roman" pitchFamily="18" charset="0"/>
                <a:cs typeface="Times New Roman" pitchFamily="18" charset="0"/>
              </a:rPr>
              <a:t>Банкны холдингийн  мөнгө санхүүгийн хоорондын ха</a:t>
            </a:r>
            <a:r>
              <a:rPr lang="en-US" sz="2800" dirty="0" smtClean="0">
                <a:latin typeface="Times New Roman" pitchFamily="18" charset="0"/>
                <a:cs typeface="Times New Roman" pitchFamily="18" charset="0"/>
              </a:rPr>
              <a:t>р</a:t>
            </a:r>
            <a:r>
              <a:rPr lang="mn-MN" sz="2800" dirty="0" smtClean="0">
                <a:latin typeface="Times New Roman" pitchFamily="18" charset="0"/>
                <a:cs typeface="Times New Roman" pitchFamily="18" charset="0"/>
              </a:rPr>
              <a:t>илцаа дараах зарчим дээр үндэслэвэл тохиромжтой мэт санагдана. </a:t>
            </a:r>
            <a:endParaRPr lang="en-US" sz="2400" dirty="0" smtClean="0">
              <a:latin typeface="Times New Roman" pitchFamily="18" charset="0"/>
              <a:cs typeface="Times New Roman" pitchFamily="18" charset="0"/>
            </a:endParaRPr>
          </a:p>
          <a:p>
            <a:pPr lvl="1" algn="just"/>
            <a:r>
              <a:rPr lang="mn-MN" sz="2400" dirty="0" smtClean="0">
                <a:latin typeface="Times New Roman" pitchFamily="18" charset="0"/>
                <a:cs typeface="Times New Roman" pitchFamily="18" charset="0"/>
              </a:rPr>
              <a:t>Гишүүн бүр бие даасан хуулийн этгээд байдаг. </a:t>
            </a:r>
            <a:endParaRPr lang="en-US" sz="2000" dirty="0" smtClean="0">
              <a:latin typeface="Times New Roman" pitchFamily="18" charset="0"/>
              <a:cs typeface="Times New Roman" pitchFamily="18" charset="0"/>
            </a:endParaRPr>
          </a:p>
          <a:p>
            <a:pPr lvl="1" algn="just"/>
            <a:r>
              <a:rPr lang="mn-MN" sz="2400" dirty="0" smtClean="0">
                <a:latin typeface="Times New Roman" pitchFamily="18" charset="0"/>
                <a:cs typeface="Times New Roman" pitchFamily="18" charset="0"/>
              </a:rPr>
              <a:t>Гишүүн бүр бие даасан санхүүгийн системтэй.</a:t>
            </a:r>
            <a:endParaRPr lang="en-US" sz="2000" dirty="0" smtClean="0">
              <a:latin typeface="Times New Roman" pitchFamily="18" charset="0"/>
              <a:cs typeface="Times New Roman" pitchFamily="18" charset="0"/>
            </a:endParaRPr>
          </a:p>
          <a:p>
            <a:pPr lvl="1" algn="just"/>
            <a:r>
              <a:rPr lang="mn-MN" sz="2400" dirty="0" smtClean="0">
                <a:latin typeface="Times New Roman" pitchFamily="18" charset="0"/>
                <a:cs typeface="Times New Roman" pitchFamily="18" charset="0"/>
              </a:rPr>
              <a:t> Өөр хоорондоо харилцан үйлчилгээ үзүүлдэг.</a:t>
            </a:r>
            <a:endParaRPr lang="en-US" sz="2000" dirty="0" smtClean="0">
              <a:latin typeface="Times New Roman" pitchFamily="18" charset="0"/>
              <a:cs typeface="Times New Roman" pitchFamily="18" charset="0"/>
            </a:endParaRPr>
          </a:p>
          <a:p>
            <a:pPr lvl="1" algn="just"/>
            <a:r>
              <a:rPr lang="mn-MN" sz="2400" dirty="0" smtClean="0">
                <a:latin typeface="Times New Roman" pitchFamily="18" charset="0"/>
                <a:cs typeface="Times New Roman" pitchFamily="18" charset="0"/>
              </a:rPr>
              <a:t> Бусад хамааралтай охин байгууллагуудын санхүүгийн механизмын үйл ажиллагааг удирдаж хянаж байдаг толгой компанитай байх </a:t>
            </a:r>
            <a:endParaRPr lang="en-US" sz="2000" dirty="0" smtClean="0">
              <a:latin typeface="Times New Roman" pitchFamily="18" charset="0"/>
              <a:cs typeface="Times New Roman" pitchFamily="18" charset="0"/>
            </a:endParaRPr>
          </a:p>
          <a:p>
            <a:pPr lvl="1" algn="just"/>
            <a:r>
              <a:rPr lang="mn-MN" sz="2400" dirty="0" smtClean="0">
                <a:latin typeface="Times New Roman" pitchFamily="18" charset="0"/>
                <a:cs typeface="Times New Roman" pitchFamily="18" charset="0"/>
              </a:rPr>
              <a:t>санхүүгийн тайланг нийтэд мэдээлэлдэг байх</a:t>
            </a:r>
            <a:endParaRPr lang="en-US" sz="2000" dirty="0" smtClean="0">
              <a:latin typeface="Times New Roman" pitchFamily="18" charset="0"/>
              <a:cs typeface="Times New Roman" pitchFamily="18" charset="0"/>
            </a:endParaRPr>
          </a:p>
          <a:p>
            <a:pPr algn="just"/>
            <a:endParaRPr lang="en-US" sz="2800" dirty="0">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sz="2700" dirty="0" smtClean="0">
                <a:latin typeface="Times New Roman" pitchFamily="18" charset="0"/>
                <a:cs typeface="Times New Roman" pitchFamily="18" charset="0"/>
              </a:rPr>
              <a:t>Эдгээрээс үндэслэн Монгол улсад банкны холдингийн оновчтой хэлбэрийг тодорхойлбол  толгой компани нь :</a:t>
            </a:r>
            <a:r>
              <a:rPr lang="en-US" sz="2200" dirty="0" smtClean="0">
                <a:latin typeface="Times New Roman" pitchFamily="18" charset="0"/>
                <a:cs typeface="Times New Roman" pitchFamily="18" charset="0"/>
              </a:rPr>
              <a:t/>
            </a:r>
            <a:br>
              <a:rPr lang="en-US" sz="2200"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14422"/>
            <a:ext cx="8229600" cy="4911741"/>
          </a:xfrm>
        </p:spPr>
        <p:txBody>
          <a:bodyPr>
            <a:normAutofit fontScale="77500" lnSpcReduction="20000"/>
          </a:bodyPr>
          <a:lstStyle/>
          <a:p>
            <a:pPr lvl="1" algn="just"/>
            <a:r>
              <a:rPr lang="mn-MN" dirty="0" smtClean="0">
                <a:latin typeface="Times New Roman" pitchFamily="18" charset="0"/>
                <a:cs typeface="Times New Roman" pitchFamily="18" charset="0"/>
              </a:rPr>
              <a:t>зээлийн үйл ажиллагаа явуулахгүй байх.</a:t>
            </a:r>
            <a:endParaRPr lang="en-US" sz="2400" dirty="0" smtClean="0">
              <a:latin typeface="Times New Roman" pitchFamily="18" charset="0"/>
              <a:cs typeface="Times New Roman" pitchFamily="18" charset="0"/>
            </a:endParaRPr>
          </a:p>
          <a:p>
            <a:pPr lvl="1" algn="just"/>
            <a:r>
              <a:rPr lang="mn-MN" dirty="0" smtClean="0">
                <a:latin typeface="Times New Roman" pitchFamily="18" charset="0"/>
                <a:cs typeface="Times New Roman" pitchFamily="18" charset="0"/>
              </a:rPr>
              <a:t>охин компани хоорондыг харилцан уялдаа холбоотой ажиллуулах</a:t>
            </a:r>
            <a:endParaRPr lang="en-US" sz="2400" dirty="0" smtClean="0">
              <a:latin typeface="Times New Roman" pitchFamily="18" charset="0"/>
              <a:cs typeface="Times New Roman" pitchFamily="18" charset="0"/>
            </a:endParaRPr>
          </a:p>
          <a:p>
            <a:pPr lvl="2" algn="just"/>
            <a:r>
              <a:rPr lang="mn-MN" dirty="0" smtClean="0">
                <a:latin typeface="Times New Roman" pitchFamily="18" charset="0"/>
                <a:cs typeface="Times New Roman" pitchFamily="18" charset="0"/>
              </a:rPr>
              <a:t>массын эрсдэл учирч болзошгүй тул эрсдлийг тооцоолох </a:t>
            </a:r>
            <a:endParaRPr lang="en-US" sz="2000" dirty="0" smtClean="0">
              <a:latin typeface="Times New Roman" pitchFamily="18" charset="0"/>
              <a:cs typeface="Times New Roman" pitchFamily="18" charset="0"/>
            </a:endParaRPr>
          </a:p>
          <a:p>
            <a:pPr lvl="1" algn="just"/>
            <a:r>
              <a:rPr lang="mn-MN" dirty="0" smtClean="0">
                <a:latin typeface="Times New Roman" pitchFamily="18" charset="0"/>
                <a:cs typeface="Times New Roman" pitchFamily="18" charset="0"/>
              </a:rPr>
              <a:t>бүхий л холдингад шуурхай хяналт тавьж удирдахад чухал байдаг.</a:t>
            </a:r>
            <a:endParaRPr lang="en-US" sz="2400" dirty="0" smtClean="0">
              <a:latin typeface="Times New Roman" pitchFamily="18" charset="0"/>
              <a:cs typeface="Times New Roman" pitchFamily="18" charset="0"/>
            </a:endParaRPr>
          </a:p>
          <a:p>
            <a:pPr lvl="1" algn="just"/>
            <a:r>
              <a:rPr lang="mn-MN" dirty="0" smtClean="0">
                <a:latin typeface="Times New Roman" pitchFamily="18" charset="0"/>
                <a:cs typeface="Times New Roman" pitchFamily="18" charset="0"/>
              </a:rPr>
              <a:t>БХ –ийн санхүүгийн бүтцийн санал нь “ашиг бүрэлдэх, тооцогдох, тараагдах” зангилаа цэгүүдийг харах түүнчлэн орлого зарлагад хяналт тавих нөхцлийг бүрдүүлнэ. </a:t>
            </a:r>
            <a:endParaRPr lang="en-US" sz="2400" dirty="0" smtClean="0">
              <a:latin typeface="Times New Roman" pitchFamily="18" charset="0"/>
              <a:cs typeface="Times New Roman" pitchFamily="18" charset="0"/>
            </a:endParaRPr>
          </a:p>
          <a:p>
            <a:pPr lvl="1" algn="just"/>
            <a:r>
              <a:rPr lang="mn-MN" dirty="0" smtClean="0">
                <a:latin typeface="Times New Roman" pitchFamily="18" charset="0"/>
                <a:cs typeface="Times New Roman" pitchFamily="18" charset="0"/>
              </a:rPr>
              <a:t>Төсөв зохиох , банкны холдингийн толгой байгууллагад санхүүгийн нөөцийн нийт хэмжээг тодорхойлох, холдингийн хэмжээнд нөөцийг ашиглах дайчлах сувгуудийг олж тогтооход чухал гэдгийг тэмдэглэх нь зүйтэй. </a:t>
            </a:r>
            <a:endParaRPr lang="en-US" sz="2400" dirty="0" smtClean="0">
              <a:latin typeface="Times New Roman" pitchFamily="18" charset="0"/>
              <a:cs typeface="Times New Roman" pitchFamily="18" charset="0"/>
            </a:endParaRPr>
          </a:p>
          <a:p>
            <a:pPr lvl="1" algn="just"/>
            <a:r>
              <a:rPr lang="mn-MN" dirty="0" smtClean="0">
                <a:latin typeface="Times New Roman" pitchFamily="18" charset="0"/>
                <a:cs typeface="Times New Roman" pitchFamily="18" charset="0"/>
              </a:rPr>
              <a:t>Түүнчлэн төсөв зохиох нь мөнгө санхүүгийн урсгалын төвлөрлийг оновчтой түвшинг олоход тустай юм. </a:t>
            </a:r>
            <a:r>
              <a:rPr lang="en-US" dirty="0" smtClean="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algn="just"/>
            <a:endParaRPr lang="en-US" sz="2800" dirty="0" smtClean="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srcRect/>
          <a:stretch>
            <a:fillRect/>
          </a:stretch>
        </p:blipFill>
        <p:spPr bwMode="auto">
          <a:xfrm>
            <a:off x="642910" y="928670"/>
            <a:ext cx="7890771" cy="4525963"/>
          </a:xfrm>
          <a:prstGeom prst="rect">
            <a:avLst/>
          </a:prstGeom>
          <a:noFill/>
          <a:ln w="9525">
            <a:noFill/>
            <a:miter lim="800000"/>
            <a:headEnd/>
            <a:tailEnd/>
          </a:ln>
        </p:spPr>
      </p:pic>
      <p:sp>
        <p:nvSpPr>
          <p:cNvPr id="2050" name="Text Box 2"/>
          <p:cNvSpPr txBox="1">
            <a:spLocks noChangeArrowheads="1"/>
          </p:cNvSpPr>
          <p:nvPr/>
        </p:nvSpPr>
        <p:spPr bwMode="auto">
          <a:xfrm>
            <a:off x="2714612" y="5643578"/>
            <a:ext cx="3429024" cy="100013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mn-MN" sz="1600" b="1" i="0" u="none" strike="noStrike" cap="none" normalizeH="0" baseline="0" dirty="0" smtClean="0">
                <a:ln>
                  <a:noFill/>
                </a:ln>
                <a:solidFill>
                  <a:srgbClr val="1D1B11"/>
                </a:solidFill>
                <a:effectLst/>
                <a:latin typeface="Times New Roman" pitchFamily="18" charset="0"/>
                <a:cs typeface="Arial" pitchFamily="34" charset="0"/>
              </a:rPr>
              <a:t>Андеррайтер, брокер, диллер</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mn-MN" sz="2400" dirty="0" smtClean="0">
                <a:latin typeface="Times New Roman" pitchFamily="18" charset="0"/>
                <a:cs typeface="Times New Roman" pitchFamily="18" charset="0"/>
              </a:rPr>
              <a:t> Дээрх дүрсэлсэн зохион байгуулалт бүхий банкны холдинг бий болсноор  охин компаниудын үйлчилгээний цар хүрээ томорч хөрөнгийн эргэлт сайжирна ,  харилцагчаа шилжүүлэн хадгалах замаар реклам болон бусад  зардлууд багасдаг,  харилцагчдад комплекс үйлчилгээг хүргэдэг, харилцагчдын эдийн засгийн байдал бэхждэг,  мөн эцэст нь банк санхүүгийн системийг тогтвортой хөгжүүлэхэд хувь нэмрээ оруулдаг маш олон талын а</a:t>
            </a:r>
            <a:r>
              <a:rPr lang="en-US" sz="2400" dirty="0" smtClean="0">
                <a:latin typeface="Times New Roman" pitchFamily="18" charset="0"/>
                <a:cs typeface="Times New Roman" pitchFamily="18" charset="0"/>
              </a:rPr>
              <a:t>ч</a:t>
            </a:r>
            <a:r>
              <a:rPr lang="mn-MN" sz="2400" dirty="0" smtClean="0">
                <a:latin typeface="Times New Roman" pitchFamily="18" charset="0"/>
                <a:cs typeface="Times New Roman" pitchFamily="18" charset="0"/>
              </a:rPr>
              <a:t> холбогдол , давуу тал бий болгоно.</a:t>
            </a:r>
            <a:endParaRPr lang="en-US" sz="2400" dirty="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Times New Roman" pitchFamily="18" charset="0"/>
                <a:cs typeface="Times New Roman" pitchFamily="18" charset="0"/>
              </a:rPr>
              <a:t>Дүгнэлт</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r>
              <a:rPr lang="mn-MN" dirty="0" smtClean="0">
                <a:latin typeface="Times New Roman" pitchFamily="18" charset="0"/>
                <a:cs typeface="Times New Roman" pitchFamily="18" charset="0"/>
              </a:rPr>
              <a:t>Банкны холдингийн олон улсын туршлагыг судалж байх явцад банкны холдингийн шинж чанар ОХУ болон АНУ хоёр улсад ялгаатай байдлаар тогтсон байна.</a:t>
            </a:r>
          </a:p>
          <a:p>
            <a:endParaRPr lang="mn-MN" dirty="0" smtClean="0">
              <a:latin typeface="Times New Roman" pitchFamily="18" charset="0"/>
              <a:cs typeface="Times New Roman" pitchFamily="18" charset="0"/>
            </a:endParaRPr>
          </a:p>
          <a:p>
            <a:r>
              <a:rPr lang="mn-MN" dirty="0" smtClean="0">
                <a:latin typeface="Times New Roman" pitchFamily="18" charset="0"/>
                <a:cs typeface="Times New Roman" pitchFamily="18" charset="0"/>
              </a:rPr>
              <a:t> Иймд манай монгол улсад эдгээр аргуудын давуу талуудыг нэгтгэн Монгол улсад толгой байгууллага нь </a:t>
            </a:r>
            <a:r>
              <a:rPr lang="mn-MN" b="1" dirty="0" smtClean="0">
                <a:latin typeface="Times New Roman" pitchFamily="18" charset="0"/>
                <a:cs typeface="Times New Roman" pitchFamily="18" charset="0"/>
              </a:rPr>
              <a:t>зээлийн бус </a:t>
            </a:r>
            <a:r>
              <a:rPr lang="mn-MN" dirty="0" smtClean="0">
                <a:latin typeface="Times New Roman" pitchFamily="18" charset="0"/>
                <a:cs typeface="Times New Roman" pitchFamily="18" charset="0"/>
              </a:rPr>
              <a:t>байгууллага байх бөгөөд охин компаниудын хоорондын үйл ажиллагааг уялдуулан бие биенээ харилцагч, үйл ажиллагаагаараа дэмжин ажилладаг байх нь манай оронд дөхөм мэт санагдлаа.  </a:t>
            </a:r>
            <a:endParaRPr lang="en-US" dirty="0" smtClean="0">
              <a:latin typeface="Times New Roman" pitchFamily="18" charset="0"/>
              <a:cs typeface="Times New Roman" pitchFamily="18" charset="0"/>
            </a:endParaRPr>
          </a:p>
          <a:p>
            <a:pPr lvl="0"/>
            <a:endParaRPr lang="en-US" dirty="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latin typeface="Times New Roman" pitchFamily="18" charset="0"/>
                <a:cs typeface="Times New Roman" pitchFamily="18" charset="0"/>
              </a:rPr>
              <a:t> </a:t>
            </a:r>
            <a:r>
              <a:rPr lang="mn-MN" dirty="0">
                <a:latin typeface="Times New Roman" pitchFamily="18" charset="0"/>
                <a:cs typeface="Times New Roman" pitchFamily="18" charset="0"/>
              </a:rPr>
              <a:t>Аль ч улсад ялгаагүй улсын төв банкнаас банкны холдингод хяналт шалгалт өндөр түвшинд явагддаг байна. </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Rectangle 3"/>
          <p:cNvSpPr/>
          <p:nvPr/>
        </p:nvSpPr>
        <p:spPr>
          <a:xfrm>
            <a:off x="1928794" y="428604"/>
            <a:ext cx="4214842" cy="769441"/>
          </a:xfrm>
          <a:prstGeom prst="rect">
            <a:avLst/>
          </a:prstGeom>
        </p:spPr>
        <p:txBody>
          <a:bodyPr wrap="square">
            <a:spAutoFit/>
          </a:bodyPr>
          <a:lstStyle/>
          <a:p>
            <a:pPr algn="ctr"/>
            <a:r>
              <a:rPr lang="mn-MN" sz="4400" dirty="0" smtClean="0">
                <a:latin typeface="Times New Roman" pitchFamily="18" charset="0"/>
                <a:cs typeface="Times New Roman" pitchFamily="18" charset="0"/>
              </a:rPr>
              <a:t>Дүгнэлт</a:t>
            </a:r>
            <a:endParaRPr lang="en-US" sz="4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85728"/>
            <a:ext cx="8229600" cy="1143000"/>
          </a:xfrm>
        </p:spPr>
        <p:txBody>
          <a:bodyPr/>
          <a:lstStyle/>
          <a:p>
            <a:r>
              <a:rPr lang="mn-MN" dirty="0" smtClean="0">
                <a:latin typeface="Times New Roman" pitchFamily="18" charset="0"/>
                <a:cs typeface="Times New Roman" pitchFamily="18" charset="0"/>
              </a:rPr>
              <a:t>Дүгнэлт</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lvl="0" algn="just"/>
            <a:r>
              <a:rPr lang="mn-MN" dirty="0">
                <a:latin typeface="Times New Roman" pitchFamily="18" charset="0"/>
                <a:cs typeface="Times New Roman" pitchFamily="18" charset="0"/>
              </a:rPr>
              <a:t>Мөн хамгийн чухал нь албан ёсоор Худалдаа хөгжлийн банк охин компани байгуулан ажиллах эхлэл тавигдсантайгаар холбоотойгоор банкны холдингийн тухай хууль батлах хэрэгтэй бөгөөд энэхүү хуулийг батлахдаа зүйл заалт </a:t>
            </a:r>
            <a:r>
              <a:rPr lang="mn-MN" b="1" dirty="0">
                <a:latin typeface="Times New Roman" pitchFamily="18" charset="0"/>
                <a:cs typeface="Times New Roman" pitchFamily="18" charset="0"/>
              </a:rPr>
              <a:t>бүрд 2 талтай </a:t>
            </a:r>
            <a:r>
              <a:rPr lang="mn-MN" dirty="0">
                <a:latin typeface="Times New Roman" pitchFamily="18" charset="0"/>
                <a:cs typeface="Times New Roman" pitchFamily="18" charset="0"/>
              </a:rPr>
              <a:t>заалт байлгүйгээр нарийн нягт хянан шалгасан МУ-д тохирсон хууль батлах хэрэгтэй.</a:t>
            </a:r>
            <a:endParaRPr lang="en-US" dirty="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latin typeface="Times New Roman" pitchFamily="18" charset="0"/>
                <a:cs typeface="Times New Roman" pitchFamily="18" charset="0"/>
              </a:rPr>
              <a:t>Дүгнэлт</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lvl="0" algn="just"/>
            <a:r>
              <a:rPr lang="mn-MN" dirty="0">
                <a:latin typeface="Times New Roman" pitchFamily="18" charset="0"/>
                <a:cs typeface="Times New Roman" pitchFamily="18" charset="0"/>
              </a:rPr>
              <a:t>Хяналт шалгалт, төөрөгдөлгүй хуулийн заалттай байснаар МУ-н банк санхүүгийн системийг хөгжлийн шинэ түвшинд гарч ирэх боломжийг бүрдүүлнэ.</a:t>
            </a:r>
            <a:endParaRPr lang="en-US" dirty="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Times New Roman" pitchFamily="18" charset="0"/>
                <a:cs typeface="Times New Roman" pitchFamily="18" charset="0"/>
              </a:rPr>
              <a:t>САНАЛ ЗӨВЛӨМЖ</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lvl="0" algn="just"/>
            <a:r>
              <a:rPr lang="mn-MN" dirty="0">
                <a:latin typeface="Times New Roman" pitchFamily="18" charset="0"/>
                <a:cs typeface="Times New Roman" pitchFamily="18" charset="0"/>
              </a:rPr>
              <a:t>Банкны холдингийг Монголд олон улсын туршлага дээр тулгуурлан толгой компани нь зээлийн бус байгууллага байх замаар  байгуулахын тулд банк, банк бус санхүүгийн байгууллага, лизингийн компани, даатгалын байгууллага, үл хөдлөх хөрөнгийн үнэлгээ, зуучлал, андеррайтер, брокер, диллерийн компани, нотариат, тэтгэврийн фонд , санхүүгийн зөвөлгөө, хөрөнгийн удирдлагын зэрэг компаниуд  нэгдэх хэрэгтэй.</a:t>
            </a:r>
            <a:endParaRPr lang="en-US" dirty="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srcRect/>
          <a:stretch>
            <a:fillRect/>
          </a:stretch>
        </p:blipFill>
        <p:spPr bwMode="auto">
          <a:xfrm>
            <a:off x="642910" y="928670"/>
            <a:ext cx="7890771" cy="4525963"/>
          </a:xfrm>
          <a:prstGeom prst="rect">
            <a:avLst/>
          </a:prstGeom>
          <a:noFill/>
          <a:ln w="9525">
            <a:noFill/>
            <a:miter lim="800000"/>
            <a:headEnd/>
            <a:tailEnd/>
          </a:ln>
        </p:spPr>
      </p:pic>
      <p:sp>
        <p:nvSpPr>
          <p:cNvPr id="2050" name="Text Box 2"/>
          <p:cNvSpPr txBox="1">
            <a:spLocks noChangeArrowheads="1"/>
          </p:cNvSpPr>
          <p:nvPr/>
        </p:nvSpPr>
        <p:spPr bwMode="auto">
          <a:xfrm>
            <a:off x="2714612" y="5643578"/>
            <a:ext cx="3429024" cy="100013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mn-MN" sz="1600" b="1" i="0" u="none" strike="noStrike" cap="none" normalizeH="0" baseline="0" dirty="0" smtClean="0">
                <a:ln>
                  <a:noFill/>
                </a:ln>
                <a:solidFill>
                  <a:srgbClr val="1D1B11"/>
                </a:solidFill>
                <a:effectLst/>
                <a:latin typeface="Times New Roman" pitchFamily="18" charset="0"/>
                <a:cs typeface="Arial" pitchFamily="34" charset="0"/>
              </a:rPr>
              <a:t>Андеррайтер, брокер, диллер</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lvl="0"/>
            <a:r>
              <a:rPr lang="mn-MN" dirty="0">
                <a:latin typeface="Times New Roman" pitchFamily="18" charset="0"/>
                <a:cs typeface="Times New Roman" pitchFamily="18" charset="0"/>
              </a:rPr>
              <a:t>Эхний шатанд өөр өөр компаниуд үйл ажиллагаараа хамтран гэрээний үндсэн дээр холдинг </a:t>
            </a:r>
            <a:r>
              <a:rPr lang="mn-MN" dirty="0" smtClean="0">
                <a:latin typeface="Times New Roman" pitchFamily="18" charset="0"/>
                <a:cs typeface="Times New Roman" pitchFamily="18" charset="0"/>
              </a:rPr>
              <a:t>үүсгэх</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lvl="0"/>
            <a:r>
              <a:rPr lang="mn-MN" dirty="0">
                <a:latin typeface="Times New Roman" pitchFamily="18" charset="0"/>
                <a:cs typeface="Times New Roman" pitchFamily="18" charset="0"/>
              </a:rPr>
              <a:t>Дараагийн шатанд өөр өөр байгууллагууд өмчөөрөө нэгдэн холдинг үүсгэх нь зөв.</a:t>
            </a:r>
            <a:endParaRPr lang="en-US" dirty="0">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r>
              <a:rPr lang="mn-MN" dirty="0" smtClean="0">
                <a:latin typeface="Times New Roman" pitchFamily="18" charset="0"/>
                <a:cs typeface="Times New Roman" pitchFamily="18" charset="0"/>
              </a:rPr>
              <a:t> Харин манай улсын хувьд Төв банк болон санхүүгийн зохицуулах хороодын хоорондоо уялдаа холбоо сайтай ажиллах нь зүйтэй </a:t>
            </a:r>
            <a:endParaRPr lang="en-US" dirty="0">
              <a:latin typeface="Times New Roman" pitchFamily="18" charset="0"/>
              <a:cs typeface="Times New Roman"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500042"/>
            <a:ext cx="8229600" cy="1143000"/>
          </a:xfrm>
        </p:spPr>
        <p:txBody>
          <a:bodyPr>
            <a:normAutofit fontScale="90000"/>
          </a:bodyPr>
          <a:lstStyle/>
          <a:p>
            <a:r>
              <a:rPr lang="mn-MN" b="1" dirty="0" smtClean="0">
                <a:latin typeface="Times New Roman" pitchFamily="18" charset="0"/>
                <a:cs typeface="Times New Roman" pitchFamily="18" charset="0"/>
              </a:rPr>
              <a:t>АШИГЛАСАН ЭХ СУРВАЛЖ</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nSpc>
                <a:spcPct val="120000"/>
              </a:lnSpc>
              <a:buNone/>
            </a:pPr>
            <a:endParaRPr lang="en-US" sz="1600" dirty="0" smtClean="0">
              <a:latin typeface="Times New Roman" pitchFamily="18" charset="0"/>
              <a:cs typeface="Times New Roman" pitchFamily="18" charset="0"/>
            </a:endParaRPr>
          </a:p>
          <a:p>
            <a:pPr marL="514350" lvl="0" indent="-514350">
              <a:lnSpc>
                <a:spcPct val="120000"/>
              </a:lnSpc>
              <a:buFont typeface="+mj-lt"/>
              <a:buAutoNum type="arabicPeriod"/>
            </a:pPr>
            <a:r>
              <a:rPr lang="en-US" sz="1600" dirty="0" err="1" smtClean="0">
                <a:latin typeface="Times New Roman" pitchFamily="18" charset="0"/>
                <a:cs typeface="Times New Roman" pitchFamily="18" charset="0"/>
              </a:rPr>
              <a:t>А.В.Федерченко</a:t>
            </a:r>
            <a:r>
              <a:rPr lang="en-US" sz="1600" dirty="0" smtClean="0">
                <a:latin typeface="Times New Roman" pitchFamily="18" charset="0"/>
                <a:cs typeface="Times New Roman" pitchFamily="18" charset="0"/>
              </a:rPr>
              <a:t>, </a:t>
            </a:r>
            <a:r>
              <a:rPr lang="mn-MN" sz="1600" i="1" dirty="0" smtClean="0">
                <a:latin typeface="Times New Roman" pitchFamily="18" charset="0"/>
                <a:cs typeface="Times New Roman" pitchFamily="18" charset="0"/>
              </a:rPr>
              <a:t>Система финансовых институтов в израиле</a:t>
            </a:r>
            <a:r>
              <a:rPr lang="mn-MN" sz="1600" dirty="0" smtClean="0">
                <a:latin typeface="Times New Roman" pitchFamily="18" charset="0"/>
                <a:cs typeface="Times New Roman" pitchFamily="18" charset="0"/>
              </a:rPr>
              <a:t>, 2006 г.</a:t>
            </a:r>
            <a:endParaRPr lang="en-US" sz="1600" dirty="0" smtClean="0">
              <a:latin typeface="Times New Roman" pitchFamily="18" charset="0"/>
              <a:cs typeface="Times New Roman" pitchFamily="18" charset="0"/>
            </a:endParaRPr>
          </a:p>
          <a:p>
            <a:pPr marL="514350" lvl="0" indent="-514350">
              <a:lnSpc>
                <a:spcPct val="120000"/>
              </a:lnSpc>
              <a:buFont typeface="+mj-lt"/>
              <a:buAutoNum type="arabicPeriod"/>
            </a:pPr>
            <a:r>
              <a:rPr lang="mn-MN" sz="1600" dirty="0" smtClean="0">
                <a:latin typeface="Times New Roman" pitchFamily="18" charset="0"/>
                <a:cs typeface="Times New Roman" pitchFamily="18" charset="0"/>
              </a:rPr>
              <a:t>Л.Оюун  , </a:t>
            </a:r>
            <a:r>
              <a:rPr lang="mn-MN" sz="1600" i="1" dirty="0" smtClean="0">
                <a:latin typeface="Times New Roman" pitchFamily="18" charset="0"/>
                <a:cs typeface="Times New Roman" pitchFamily="18" charset="0"/>
              </a:rPr>
              <a:t>Арилжааны банкны салбарын удирдлага</a:t>
            </a:r>
            <a:r>
              <a:rPr lang="en-GB" sz="1600" dirty="0" smtClean="0">
                <a:latin typeface="Times New Roman" pitchFamily="18" charset="0"/>
                <a:cs typeface="Times New Roman" pitchFamily="18" charset="0"/>
              </a:rPr>
              <a:t> , </a:t>
            </a:r>
            <a:r>
              <a:rPr lang="en-US" sz="1600" dirty="0" err="1" smtClean="0">
                <a:latin typeface="Times New Roman" pitchFamily="18" charset="0"/>
                <a:cs typeface="Times New Roman" pitchFamily="18" charset="0"/>
              </a:rPr>
              <a:t>Улаанбаатар</a:t>
            </a:r>
            <a:endParaRPr lang="en-US" sz="1600" dirty="0" smtClean="0">
              <a:latin typeface="Times New Roman" pitchFamily="18" charset="0"/>
              <a:cs typeface="Times New Roman" pitchFamily="18" charset="0"/>
            </a:endParaRPr>
          </a:p>
          <a:p>
            <a:pPr marL="514350" lvl="0" indent="-514350">
              <a:lnSpc>
                <a:spcPct val="120000"/>
              </a:lnSpc>
              <a:buFont typeface="+mj-lt"/>
              <a:buAutoNum type="arabicPeriod"/>
            </a:pPr>
            <a:r>
              <a:rPr lang="mn-MN" sz="1600" dirty="0" smtClean="0">
                <a:latin typeface="Times New Roman" pitchFamily="18" charset="0"/>
                <a:cs typeface="Times New Roman" pitchFamily="18" charset="0"/>
              </a:rPr>
              <a:t>М.О.Владимировна, </a:t>
            </a:r>
            <a:r>
              <a:rPr lang="mn-MN" sz="1600" i="1" dirty="0" smtClean="0">
                <a:latin typeface="Times New Roman" pitchFamily="18" charset="0"/>
                <a:cs typeface="Times New Roman" pitchFamily="18" charset="0"/>
              </a:rPr>
              <a:t>Банковские холдинги: Особенности формирования в российской федерации</a:t>
            </a:r>
            <a:r>
              <a:rPr lang="mn-MN" sz="1600" dirty="0" smtClean="0">
                <a:latin typeface="Times New Roman" pitchFamily="18" charset="0"/>
                <a:cs typeface="Times New Roman" pitchFamily="18" charset="0"/>
              </a:rPr>
              <a:t>, Инаново 2006г </a:t>
            </a:r>
            <a:endParaRPr lang="en-US" sz="1600" dirty="0" smtClean="0">
              <a:latin typeface="Times New Roman" pitchFamily="18" charset="0"/>
              <a:cs typeface="Times New Roman" pitchFamily="18" charset="0"/>
            </a:endParaRPr>
          </a:p>
          <a:p>
            <a:pPr marL="514350" lvl="0" indent="-514350">
              <a:lnSpc>
                <a:spcPct val="120000"/>
              </a:lnSpc>
              <a:buFont typeface="+mj-lt"/>
              <a:buAutoNum type="arabicPeriod"/>
            </a:pPr>
            <a:r>
              <a:rPr lang="en-US" sz="1600" dirty="0" err="1" smtClean="0">
                <a:latin typeface="Times New Roman" pitchFamily="18" charset="0"/>
                <a:cs typeface="Times New Roman" pitchFamily="18" charset="0"/>
              </a:rPr>
              <a:t>Перова</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Лариса</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Викторовна</a:t>
            </a:r>
            <a:r>
              <a:rPr lang="en-US" sz="1600" dirty="0" smtClean="0">
                <a:latin typeface="Times New Roman" pitchFamily="18" charset="0"/>
                <a:cs typeface="Times New Roman" pitchFamily="18" charset="0"/>
              </a:rPr>
              <a:t>  </a:t>
            </a:r>
            <a:r>
              <a:rPr lang="mn-MN" sz="1600" dirty="0" smtClean="0">
                <a:latin typeface="Times New Roman" pitchFamily="18" charset="0"/>
                <a:cs typeface="Times New Roman" pitchFamily="18" charset="0"/>
              </a:rPr>
              <a:t>, </a:t>
            </a:r>
            <a:r>
              <a:rPr lang="en-US" sz="1600" i="1" dirty="0" smtClean="0">
                <a:latin typeface="Times New Roman" pitchFamily="18" charset="0"/>
                <a:cs typeface="Times New Roman" pitchFamily="18" charset="0"/>
              </a:rPr>
              <a:t>ФОРМИРОВАНИЕ  И  РАЗВИТИЕ </a:t>
            </a:r>
            <a:r>
              <a:rPr lang="mn-MN" sz="1600" i="1" dirty="0" smtClean="0">
                <a:latin typeface="Times New Roman" pitchFamily="18" charset="0"/>
                <a:cs typeface="Times New Roman" pitchFamily="18" charset="0"/>
              </a:rPr>
              <a:t>, </a:t>
            </a:r>
            <a:r>
              <a:rPr lang="en-US" sz="1600" i="1" dirty="0" smtClean="0">
                <a:latin typeface="Times New Roman" pitchFamily="18" charset="0"/>
                <a:cs typeface="Times New Roman" pitchFamily="18" charset="0"/>
              </a:rPr>
              <a:t>БАНКОВСКИХ  ХОЛДИНГОВ  В  РОССИИ</a:t>
            </a:r>
            <a:r>
              <a:rPr lang="en-US" sz="1600" dirty="0" smtClean="0">
                <a:latin typeface="Times New Roman" pitchFamily="18" charset="0"/>
                <a:cs typeface="Times New Roman" pitchFamily="18" charset="0"/>
              </a:rPr>
              <a:t>, </a:t>
            </a:r>
            <a:r>
              <a:rPr lang="mn-MN" sz="1600" dirty="0" smtClean="0">
                <a:latin typeface="Times New Roman" pitchFamily="18" charset="0"/>
                <a:cs typeface="Times New Roman" pitchFamily="18" charset="0"/>
              </a:rPr>
              <a:t> Москва 2008г</a:t>
            </a:r>
            <a:endParaRPr lang="en-US" sz="1600" dirty="0" smtClean="0">
              <a:latin typeface="Times New Roman" pitchFamily="18" charset="0"/>
              <a:cs typeface="Times New Roman" pitchFamily="18" charset="0"/>
            </a:endParaRPr>
          </a:p>
          <a:p>
            <a:pPr marL="514350" lvl="0" indent="-514350">
              <a:lnSpc>
                <a:spcPct val="120000"/>
              </a:lnSpc>
              <a:buFont typeface="+mj-lt"/>
              <a:buAutoNum type="arabicPeriod"/>
            </a:pPr>
            <a:r>
              <a:rPr lang="en-GB" sz="1600" dirty="0" smtClean="0">
                <a:latin typeface="Times New Roman" pitchFamily="18" charset="0"/>
                <a:cs typeface="Times New Roman" pitchFamily="18" charset="0"/>
              </a:rPr>
              <a:t>Peter Rose, Sylvia Hudgins;</a:t>
            </a:r>
            <a:r>
              <a:rPr lang="en-GB" sz="1600" i="1" dirty="0" smtClean="0">
                <a:latin typeface="Times New Roman" pitchFamily="18" charset="0"/>
                <a:cs typeface="Times New Roman" pitchFamily="18" charset="0"/>
              </a:rPr>
              <a:t> Banking Management and Financial Services, seventh edition</a:t>
            </a:r>
            <a:r>
              <a:rPr lang="en-GB" sz="1600" dirty="0" smtClean="0">
                <a:latin typeface="Times New Roman" pitchFamily="18" charset="0"/>
                <a:cs typeface="Times New Roman" pitchFamily="18" charset="0"/>
              </a:rPr>
              <a:t>; October 3, 2006</a:t>
            </a:r>
            <a:endParaRPr lang="en-US" sz="1600" dirty="0" smtClean="0">
              <a:latin typeface="Times New Roman" pitchFamily="18" charset="0"/>
              <a:cs typeface="Times New Roman" pitchFamily="18" charset="0"/>
            </a:endParaRPr>
          </a:p>
          <a:p>
            <a:pPr marL="514350" lvl="0" indent="-514350">
              <a:lnSpc>
                <a:spcPct val="120000"/>
              </a:lnSpc>
              <a:buFont typeface="+mj-lt"/>
              <a:buAutoNum type="arabicPeriod"/>
            </a:pPr>
            <a:r>
              <a:rPr lang="mn-MN" sz="1600" i="1" dirty="0" smtClean="0">
                <a:latin typeface="Times New Roman" pitchFamily="18" charset="0"/>
                <a:cs typeface="Times New Roman" pitchFamily="18" charset="0"/>
              </a:rPr>
              <a:t>ФЗ”О банках и б/д”</a:t>
            </a:r>
            <a:r>
              <a:rPr lang="mn-MN" sz="1600" dirty="0" smtClean="0">
                <a:latin typeface="Times New Roman" pitchFamily="18" charset="0"/>
                <a:cs typeface="Times New Roman" pitchFamily="18" charset="0"/>
              </a:rPr>
              <a:t> от 02.12.1990, статья 4</a:t>
            </a:r>
            <a:endParaRPr lang="en-US" sz="1600" dirty="0" smtClean="0">
              <a:latin typeface="Times New Roman" pitchFamily="18" charset="0"/>
              <a:cs typeface="Times New Roman" pitchFamily="18" charset="0"/>
            </a:endParaRPr>
          </a:p>
          <a:p>
            <a:pPr marL="514350" lvl="0" indent="-514350">
              <a:lnSpc>
                <a:spcPct val="120000"/>
              </a:lnSpc>
              <a:buFont typeface="+mj-lt"/>
              <a:buAutoNum type="arabicPeriod"/>
            </a:pPr>
            <a:r>
              <a:rPr lang="en-GB" sz="1600" i="1" dirty="0" err="1" smtClean="0">
                <a:latin typeface="Times New Roman" pitchFamily="18" charset="0"/>
                <a:cs typeface="Times New Roman" pitchFamily="18" charset="0"/>
              </a:rPr>
              <a:t>Улс</a:t>
            </a:r>
            <a:r>
              <a:rPr lang="en-GB" sz="1600" i="1" dirty="0" smtClean="0">
                <a:latin typeface="Times New Roman" pitchFamily="18" charset="0"/>
                <a:cs typeface="Times New Roman" pitchFamily="18" charset="0"/>
              </a:rPr>
              <a:t> </a:t>
            </a:r>
            <a:r>
              <a:rPr lang="en-GB" sz="1600" i="1" dirty="0" err="1" smtClean="0">
                <a:latin typeface="Times New Roman" pitchFamily="18" charset="0"/>
                <a:cs typeface="Times New Roman" pitchFamily="18" charset="0"/>
              </a:rPr>
              <a:t>төрийн</a:t>
            </a:r>
            <a:r>
              <a:rPr lang="en-GB" sz="1600" i="1" dirty="0" smtClean="0">
                <a:latin typeface="Times New Roman" pitchFamily="18" charset="0"/>
                <a:cs typeface="Times New Roman" pitchFamily="18" charset="0"/>
              </a:rPr>
              <a:t> </a:t>
            </a:r>
            <a:r>
              <a:rPr lang="en-GB" sz="1600" i="1" dirty="0" err="1" smtClean="0">
                <a:latin typeface="Times New Roman" pitchFamily="18" charset="0"/>
                <a:cs typeface="Times New Roman" pitchFamily="18" charset="0"/>
              </a:rPr>
              <a:t>эдийн</a:t>
            </a:r>
            <a:r>
              <a:rPr lang="en-GB" sz="1600" i="1" dirty="0" smtClean="0">
                <a:latin typeface="Times New Roman" pitchFamily="18" charset="0"/>
                <a:cs typeface="Times New Roman" pitchFamily="18" charset="0"/>
              </a:rPr>
              <a:t> </a:t>
            </a:r>
            <a:r>
              <a:rPr lang="en-GB" sz="1600" i="1" dirty="0" err="1" smtClean="0">
                <a:latin typeface="Times New Roman" pitchFamily="18" charset="0"/>
                <a:cs typeface="Times New Roman" pitchFamily="18" charset="0"/>
              </a:rPr>
              <a:t>засгийн</a:t>
            </a:r>
            <a:r>
              <a:rPr lang="en-GB" sz="1600" i="1" dirty="0" smtClean="0">
                <a:latin typeface="Times New Roman" pitchFamily="18" charset="0"/>
                <a:cs typeface="Times New Roman" pitchFamily="18" charset="0"/>
              </a:rPr>
              <a:t> </a:t>
            </a:r>
            <a:r>
              <a:rPr lang="en-GB" sz="1600" i="1" dirty="0" err="1" smtClean="0">
                <a:latin typeface="Times New Roman" pitchFamily="18" charset="0"/>
                <a:cs typeface="Times New Roman" pitchFamily="18" charset="0"/>
              </a:rPr>
              <a:t>ухаан</a:t>
            </a:r>
            <a:r>
              <a:rPr lang="en-GB" sz="1600" dirty="0" smtClean="0">
                <a:latin typeface="Times New Roman" pitchFamily="18" charset="0"/>
                <a:cs typeface="Times New Roman" pitchFamily="18" charset="0"/>
              </a:rPr>
              <a:t>, </a:t>
            </a:r>
            <a:r>
              <a:rPr lang="en-GB" sz="1600" dirty="0" err="1" smtClean="0">
                <a:latin typeface="Times New Roman" pitchFamily="18" charset="0"/>
                <a:cs typeface="Times New Roman" pitchFamily="18" charset="0"/>
              </a:rPr>
              <a:t>Улаанбаатар</a:t>
            </a:r>
            <a:r>
              <a:rPr lang="en-GB" sz="1600" dirty="0" smtClean="0">
                <a:latin typeface="Times New Roman" pitchFamily="18" charset="0"/>
                <a:cs typeface="Times New Roman" pitchFamily="18" charset="0"/>
              </a:rPr>
              <a:t> 1979 </a:t>
            </a:r>
            <a:r>
              <a:rPr lang="en-GB" sz="1600" dirty="0" err="1" smtClean="0">
                <a:latin typeface="Times New Roman" pitchFamily="18" charset="0"/>
                <a:cs typeface="Times New Roman" pitchFamily="18" charset="0"/>
              </a:rPr>
              <a:t>он</a:t>
            </a:r>
            <a:endParaRPr lang="en-US" sz="1600" dirty="0" smtClean="0">
              <a:latin typeface="Times New Roman" pitchFamily="18" charset="0"/>
              <a:cs typeface="Times New Roman" pitchFamily="18" charset="0"/>
            </a:endParaRPr>
          </a:p>
          <a:p>
            <a:pPr marL="514350" lvl="0" indent="-514350">
              <a:lnSpc>
                <a:spcPct val="120000"/>
              </a:lnSpc>
              <a:buFont typeface="+mj-lt"/>
              <a:buAutoNum type="arabicPeriod"/>
            </a:pPr>
            <a:r>
              <a:rPr lang="en-GB" sz="1600" dirty="0" smtClean="0">
                <a:latin typeface="Times New Roman" pitchFamily="18" charset="0"/>
                <a:cs typeface="Times New Roman" pitchFamily="18" charset="0"/>
              </a:rPr>
              <a:t>FDIC LAW</a:t>
            </a:r>
            <a:r>
              <a:rPr lang="en-GB" sz="1600" i="1" dirty="0" smtClean="0">
                <a:latin typeface="Times New Roman" pitchFamily="18" charset="0"/>
                <a:cs typeface="Times New Roman" pitchFamily="18" charset="0"/>
              </a:rPr>
              <a:t>, </a:t>
            </a:r>
            <a:r>
              <a:rPr lang="en-US" sz="1600" i="1" dirty="0" smtClean="0">
                <a:latin typeface="Times New Roman" pitchFamily="18" charset="0"/>
                <a:cs typeface="Times New Roman" pitchFamily="18" charset="0"/>
              </a:rPr>
              <a:t>6000-Bank Holding Company Act</a:t>
            </a:r>
            <a:r>
              <a:rPr lang="en-US" sz="1600" dirty="0" smtClean="0">
                <a:latin typeface="Times New Roman" pitchFamily="18" charset="0"/>
                <a:cs typeface="Times New Roman" pitchFamily="18" charset="0"/>
              </a:rPr>
              <a:t>, </a:t>
            </a:r>
          </a:p>
          <a:p>
            <a:pPr marL="514350" lvl="0" indent="-514350">
              <a:lnSpc>
                <a:spcPct val="120000"/>
              </a:lnSpc>
              <a:buFont typeface="+mj-lt"/>
              <a:buAutoNum type="arabicPeriod"/>
            </a:pPr>
            <a:r>
              <a:rPr lang="mn-MN" sz="1600" i="1" dirty="0" smtClean="0">
                <a:latin typeface="Times New Roman" pitchFamily="18" charset="0"/>
                <a:cs typeface="Times New Roman" pitchFamily="18" charset="0"/>
              </a:rPr>
              <a:t>HSBC HOLDING PLC</a:t>
            </a:r>
            <a:r>
              <a:rPr lang="en-US" sz="1600" i="1" dirty="0" smtClean="0">
                <a:latin typeface="Times New Roman" pitchFamily="18" charset="0"/>
                <a:cs typeface="Times New Roman" pitchFamily="18" charset="0"/>
              </a:rPr>
              <a:t> 2011, 2010 annual review</a:t>
            </a:r>
            <a:r>
              <a:rPr lang="en-US" sz="1600" dirty="0" smtClean="0">
                <a:latin typeface="Times New Roman" pitchFamily="18" charset="0"/>
                <a:cs typeface="Times New Roman" pitchFamily="18" charset="0"/>
              </a:rPr>
              <a:t> .  Available at: </a:t>
            </a:r>
            <a:r>
              <a:rPr lang="en-US" sz="1600" u="sng" dirty="0" smtClean="0">
                <a:latin typeface="Times New Roman" pitchFamily="18" charset="0"/>
                <a:cs typeface="Times New Roman" pitchFamily="18" charset="0"/>
                <a:hlinkClick r:id="rId2"/>
              </a:rPr>
              <a:t>http://www.hsbc.com/1/PA_1_1_S5/content/assets/investor_relations/hsbc2010ar0.pdf</a:t>
            </a:r>
            <a:endParaRPr lang="en-US" sz="1600" dirty="0" smtClean="0">
              <a:latin typeface="Times New Roman" pitchFamily="18" charset="0"/>
              <a:cs typeface="Times New Roman" pitchFamily="18" charset="0"/>
            </a:endParaRPr>
          </a:p>
          <a:p>
            <a:pPr>
              <a:lnSpc>
                <a:spcPct val="120000"/>
              </a:lnSpc>
            </a:pPr>
            <a:endParaRPr lang="en-US" sz="1600" dirty="0">
              <a:latin typeface="Times New Roman" pitchFamily="18" charset="0"/>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28596" y="2214554"/>
            <a:ext cx="82296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mn-MN" sz="410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Анхаарал тавьсан явдалд баярлалаа</a:t>
            </a:r>
            <a:endParaRPr kumimoji="0" lang="en-US" sz="410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936</TotalTime>
  <Words>2306</Words>
  <Application>Microsoft Office PowerPoint</Application>
  <PresentationFormat>On-screen Show (4:3)</PresentationFormat>
  <Paragraphs>304</Paragraphs>
  <Slides>46</Slides>
  <Notes>4</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Дипломны ажил</vt:lpstr>
      <vt:lpstr>Банкны холдингийг бий болгох арга зам</vt:lpstr>
      <vt:lpstr>Төлөвлөгөө</vt:lpstr>
      <vt:lpstr>УДИРТГАЛ </vt:lpstr>
      <vt:lpstr>PowerPoint Presentation</vt:lpstr>
      <vt:lpstr>I  БҮЛЭГ : БАНКНЫ ХОЛДИНГ,  ТҮҮНИЙ МӨН ЧАНАР </vt:lpstr>
      <vt:lpstr>PowerPoint Presentation</vt:lpstr>
      <vt:lpstr>Банкны капиталын бөөгнөрөл бө төвлөрөл Банкны монополиуд ба банкны шинэ роль Банкны монополийн үүсэл ба үндсэн хэлбэрүүд  </vt:lpstr>
      <vt:lpstr>I.2 Банкны холдинг ба олон улсын туршлага </vt:lpstr>
      <vt:lpstr>PowerPoint Presentation</vt:lpstr>
      <vt:lpstr>PowerPoint Presentation</vt:lpstr>
      <vt:lpstr>PowerPoint Presentation</vt:lpstr>
      <vt:lpstr>Банкны холдингийг үнэлэх аргачлал </vt:lpstr>
      <vt:lpstr>PowerPoint Presentation</vt:lpstr>
      <vt:lpstr>Банкны холдингийн олон улсын туршлага АНУ – ХОЛДИНГ БАНК </vt:lpstr>
      <vt:lpstr>PowerPoint Presentation</vt:lpstr>
      <vt:lpstr>PowerPoint Presentation</vt:lpstr>
      <vt:lpstr>PowerPoint Presentation</vt:lpstr>
      <vt:lpstr>PowerPoint Presentation</vt:lpstr>
      <vt:lpstr>ОХУ- ХОЛДИНГ БАНК </vt:lpstr>
      <vt:lpstr>PowerPoint Presentation</vt:lpstr>
      <vt:lpstr>II БҮЛЭГ : МОНГОЛД БАНКНЫ ХОЛДИНГ ҮҮСЭХ АРГА ЗАМ </vt:lpstr>
      <vt:lpstr>PowerPoint Presentation</vt:lpstr>
      <vt:lpstr>Тэнгэр санхүүгийн нэгдэл</vt:lpstr>
      <vt:lpstr>TDB Capital </vt:lpstr>
      <vt:lpstr>TDB Capital эрхлэх үйл ажиллагаа</vt:lpstr>
      <vt:lpstr>II.2 Монголд банкны холдинг бий болох арга зам </vt:lpstr>
      <vt:lpstr>PowerPoint Presentation</vt:lpstr>
      <vt:lpstr>PowerPoint Presentation</vt:lpstr>
      <vt:lpstr>Банкны холдингийн бүтэц :    Олон улсын туршлагаас авч үзвэл банкны холдингийн үндсэн 2 хэлбэр байна.  </vt:lpstr>
      <vt:lpstr>PowerPoint Presentation</vt:lpstr>
      <vt:lpstr>PowerPoint Presentation</vt:lpstr>
      <vt:lpstr>Эдгээрээс үндэслэн Монгол улсад банкны холдингийн оновчтой хэлбэрийг тодорхойлбол  толгой компани нь : </vt:lpstr>
      <vt:lpstr>PowerPoint Presentation</vt:lpstr>
      <vt:lpstr>PowerPoint Presentation</vt:lpstr>
      <vt:lpstr>Дүгнэлт</vt:lpstr>
      <vt:lpstr>PowerPoint Presentation</vt:lpstr>
      <vt:lpstr>Дүгнэлт</vt:lpstr>
      <vt:lpstr>Дүгнэлт </vt:lpstr>
      <vt:lpstr>САНАЛ ЗӨВЛӨМЖ</vt:lpstr>
      <vt:lpstr>PowerPoint Presentation</vt:lpstr>
      <vt:lpstr>PowerPoint Presentation</vt:lpstr>
      <vt:lpstr>PowerPoint Presentation</vt:lpstr>
      <vt:lpstr>PowerPoint Presentation</vt:lpstr>
      <vt:lpstr>АШИГЛАСАН ЭХ СУРВАЛЖ </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Дипломны ажил</dc:title>
  <dc:creator>Puu's</dc:creator>
  <cp:lastModifiedBy>baagii</cp:lastModifiedBy>
  <cp:revision>20</cp:revision>
  <dcterms:created xsi:type="dcterms:W3CDTF">2011-06-01T07:50:10Z</dcterms:created>
  <dcterms:modified xsi:type="dcterms:W3CDTF">2015-07-20T15:16:14Z</dcterms:modified>
</cp:coreProperties>
</file>