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embeddings/oleObject1.bin" ContentType="application/vnd.openxmlformats-officedocument.oleObject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7"/>
  </p:notesMasterIdLst>
  <p:sldIdLst>
    <p:sldId id="256" r:id="rId2"/>
    <p:sldId id="294" r:id="rId3"/>
    <p:sldId id="277" r:id="rId4"/>
    <p:sldId id="258" r:id="rId5"/>
    <p:sldId id="288" r:id="rId6"/>
    <p:sldId id="285" r:id="rId7"/>
    <p:sldId id="297" r:id="rId8"/>
    <p:sldId id="269" r:id="rId9"/>
    <p:sldId id="296" r:id="rId10"/>
    <p:sldId id="276" r:id="rId11"/>
    <p:sldId id="279" r:id="rId12"/>
    <p:sldId id="282" r:id="rId13"/>
    <p:sldId id="298" r:id="rId14"/>
    <p:sldId id="299" r:id="rId15"/>
    <p:sldId id="290" r:id="rId16"/>
    <p:sldId id="292" r:id="rId17"/>
    <p:sldId id="259" r:id="rId18"/>
    <p:sldId id="260" r:id="rId19"/>
    <p:sldId id="300" r:id="rId20"/>
    <p:sldId id="301" r:id="rId21"/>
    <p:sldId id="289" r:id="rId22"/>
    <p:sldId id="291" r:id="rId23"/>
    <p:sldId id="286" r:id="rId24"/>
    <p:sldId id="287" r:id="rId25"/>
    <p:sldId id="29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1" autoAdjust="0"/>
    <p:restoredTop sz="94660"/>
  </p:normalViewPr>
  <p:slideViewPr>
    <p:cSldViewPr>
      <p:cViewPr>
        <p:scale>
          <a:sx n="80" d="100"/>
          <a:sy n="80" d="100"/>
        </p:scale>
        <p:origin x="-3992" y="-1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Нийт актив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2010.4.30</c:v>
                </c:pt>
                <c:pt idx="1">
                  <c:v>2011.4.30</c:v>
                </c:pt>
                <c:pt idx="2">
                  <c:v>2011.6.30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4.9</c:v>
                </c:pt>
                <c:pt idx="1">
                  <c:v>6.6</c:v>
                </c:pt>
                <c:pt idx="2">
                  <c:v>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10332520"/>
        <c:axId val="1810335464"/>
        <c:axId val="1810341080"/>
      </c:bar3DChart>
      <c:catAx>
        <c:axId val="1810332520"/>
        <c:scaling>
          <c:orientation val="minMax"/>
        </c:scaling>
        <c:delete val="0"/>
        <c:axPos val="b"/>
        <c:majorTickMark val="none"/>
        <c:minorTickMark val="none"/>
        <c:tickLblPos val="nextTo"/>
        <c:crossAx val="1810335464"/>
        <c:crosses val="autoZero"/>
        <c:auto val="1"/>
        <c:lblAlgn val="ctr"/>
        <c:lblOffset val="100"/>
        <c:noMultiLvlLbl val="0"/>
      </c:catAx>
      <c:valAx>
        <c:axId val="181033546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 i="0"/>
                </a:pPr>
                <a:r>
                  <a:rPr lang="mn-MN" b="0" i="0" dirty="0" smtClean="0"/>
                  <a:t>Их наяд</a:t>
                </a:r>
                <a:endParaRPr lang="en-US" b="0" i="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810332520"/>
        <c:crosses val="autoZero"/>
        <c:crossBetween val="between"/>
      </c:valAx>
      <c:serAx>
        <c:axId val="1810341080"/>
        <c:scaling>
          <c:orientation val="minMax"/>
        </c:scaling>
        <c:delete val="0"/>
        <c:axPos val="b"/>
        <c:majorTickMark val="none"/>
        <c:minorTickMark val="none"/>
        <c:tickLblPos val="nextTo"/>
        <c:crossAx val="1810335464"/>
        <c:crosses val="autoZero"/>
      </c:ser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8396C-3734-425D-9112-1B816E78FF6A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9E297-EA8E-4FCA-8007-0C1E222ECF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03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9E297-EA8E-4FCA-8007-0C1E222ECF1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457200" y="762000"/>
            <a:ext cx="5638800" cy="1752600"/>
          </a:xfr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228600" y="5334000"/>
            <a:ext cx="86868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886200" y="6015038"/>
            <a:ext cx="1308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latin typeface="Verdana" pitchFamily="34" charset="0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0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57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3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3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1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7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86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26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62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96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229600" cy="563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0" y="6508750"/>
            <a:ext cx="2895600" cy="29051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0" y="6537325"/>
            <a:ext cx="2133600" cy="258763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4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vmlDrawing" Target="../drawings/vmlDrawing1.vml"/><Relationship Id="rId15" Type="http://schemas.openxmlformats.org/officeDocument/2006/relationships/oleObject" Target="../embeddings/oleObject1.bin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0" y="188913"/>
          <a:ext cx="91440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" name="Image" r:id="rId15" imgW="10006349" imgH="1269841" progId="Photoshop.Image.6">
                  <p:embed/>
                </p:oleObj>
              </mc:Choice>
              <mc:Fallback>
                <p:oleObj name="Image" r:id="rId15" imgW="10006349" imgH="1269841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8913"/>
                        <a:ext cx="914400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ltGray">
          <a:xfrm>
            <a:off x="0" y="0"/>
            <a:ext cx="9144000" cy="2413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0" y="0"/>
            <a:ext cx="2133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10/14/12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508750"/>
            <a:ext cx="28956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29000" y="6537325"/>
            <a:ext cx="2133600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19088"/>
            <a:ext cx="8229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Арилжааны банкны хөгжлийн түвшин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880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0"/>
              <a:t>www.themegallery.com</a:t>
            </a:r>
          </a:p>
        </p:txBody>
      </p:sp>
      <p:sp>
        <p:nvSpPr>
          <p:cNvPr id="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0"/>
              <a:t>Company Logo</a:t>
            </a:r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>
                <a:latin typeface="Arial" pitchFamily="34" charset="0"/>
                <a:cs typeface="Arial" pitchFamily="34" charset="0"/>
              </a:rPr>
              <a:t>Агуулга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0702" name="AutoShape 46"/>
          <p:cNvSpPr>
            <a:spLocks noChangeArrowheads="1"/>
          </p:cNvSpPr>
          <p:nvPr/>
        </p:nvSpPr>
        <p:spPr bwMode="ltGray">
          <a:xfrm rot="5400000">
            <a:off x="-2422526" y="14747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703" name="AutoShape 47"/>
          <p:cNvSpPr>
            <a:spLocks noChangeArrowheads="1"/>
          </p:cNvSpPr>
          <p:nvPr/>
        </p:nvSpPr>
        <p:spPr bwMode="ltGray">
          <a:xfrm rot="5400000" flipH="1">
            <a:off x="-2016918" y="19105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chemeClr val="hlink">
                  <a:alpha val="36000"/>
                </a:schemeClr>
              </a:gs>
              <a:gs pos="100000">
                <a:schemeClr val="hlink">
                  <a:gamma/>
                  <a:tint val="3372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704" name="AutoShape 48"/>
          <p:cNvSpPr>
            <a:spLocks noChangeArrowheads="1"/>
          </p:cNvSpPr>
          <p:nvPr/>
        </p:nvSpPr>
        <p:spPr bwMode="gray">
          <a:xfrm>
            <a:off x="2362200" y="4191000"/>
            <a:ext cx="46482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mn-MN" dirty="0">
                <a:latin typeface="Arial" pitchFamily="34" charset="0"/>
                <a:cs typeface="Arial" pitchFamily="34" charset="0"/>
              </a:rPr>
              <a:t>Удирдлага,зохион байгуулалтын бүтэц</a:t>
            </a:r>
          </a:p>
        </p:txBody>
      </p:sp>
      <p:sp>
        <p:nvSpPr>
          <p:cNvPr id="70705" name="AutoShape 49"/>
          <p:cNvSpPr>
            <a:spLocks noChangeArrowheads="1"/>
          </p:cNvSpPr>
          <p:nvPr/>
        </p:nvSpPr>
        <p:spPr bwMode="gray">
          <a:xfrm>
            <a:off x="2470150" y="36068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mn-MN" dirty="0">
                <a:latin typeface="Arial" pitchFamily="34" charset="0"/>
                <a:cs typeface="Arial" pitchFamily="34" charset="0"/>
              </a:rPr>
              <a:t>Маркетингийн стратеги давуу ба сул тал</a:t>
            </a:r>
          </a:p>
        </p:txBody>
      </p:sp>
      <p:sp>
        <p:nvSpPr>
          <p:cNvPr id="70706" name="AutoShape 50"/>
          <p:cNvSpPr>
            <a:spLocks noChangeArrowheads="1"/>
          </p:cNvSpPr>
          <p:nvPr/>
        </p:nvSpPr>
        <p:spPr bwMode="gray">
          <a:xfrm>
            <a:off x="2362200" y="29972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mn-MN" dirty="0">
                <a:latin typeface="Arial" pitchFamily="34" charset="0"/>
                <a:cs typeface="Arial" pitchFamily="34" charset="0"/>
              </a:rPr>
              <a:t>Хөгжлийн түвшин</a:t>
            </a:r>
          </a:p>
        </p:txBody>
      </p:sp>
      <p:sp>
        <p:nvSpPr>
          <p:cNvPr id="70707" name="AutoShape 51"/>
          <p:cNvSpPr>
            <a:spLocks noChangeArrowheads="1"/>
          </p:cNvSpPr>
          <p:nvPr/>
        </p:nvSpPr>
        <p:spPr bwMode="gray">
          <a:xfrm>
            <a:off x="2133600" y="24384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mn-MN" dirty="0">
                <a:latin typeface="Arial" pitchFamily="34" charset="0"/>
                <a:cs typeface="Arial" pitchFamily="34" charset="0"/>
              </a:rPr>
              <a:t>Дампуурал, дампуурлын шалтгаан</a:t>
            </a:r>
          </a:p>
        </p:txBody>
      </p:sp>
      <p:sp>
        <p:nvSpPr>
          <p:cNvPr id="70708" name="AutoShape 52"/>
          <p:cNvSpPr>
            <a:spLocks noChangeArrowheads="1"/>
          </p:cNvSpPr>
          <p:nvPr/>
        </p:nvSpPr>
        <p:spPr bwMode="gray">
          <a:xfrm>
            <a:off x="1676400" y="18542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Арилжааны </a:t>
            </a:r>
            <a:r>
              <a:rPr lang="mn-MN" dirty="0">
                <a:latin typeface="Arial" pitchFamily="34" charset="0"/>
                <a:cs typeface="Arial" pitchFamily="34" charset="0"/>
              </a:rPr>
              <a:t>банкны үүсэл хөгжил</a:t>
            </a:r>
          </a:p>
          <a:p>
            <a:endParaRPr lang="mn-MN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0716" name="Group 60"/>
          <p:cNvGrpSpPr>
            <a:grpSpLocks/>
          </p:cNvGrpSpPr>
          <p:nvPr/>
        </p:nvGrpSpPr>
        <p:grpSpPr bwMode="auto">
          <a:xfrm>
            <a:off x="1828800" y="2475640"/>
            <a:ext cx="381000" cy="519245"/>
            <a:chOff x="2078" y="1387"/>
            <a:chExt cx="1615" cy="2201"/>
          </a:xfrm>
        </p:grpSpPr>
        <p:sp>
          <p:nvSpPr>
            <p:cNvPr id="70717" name="Oval 6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718" name="Oval 6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719" name="Oval 63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720" name="Oval 64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721" name="Oval 65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0722" name="Oval 66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0723" name="Group 67"/>
          <p:cNvGrpSpPr>
            <a:grpSpLocks/>
          </p:cNvGrpSpPr>
          <p:nvPr/>
        </p:nvGrpSpPr>
        <p:grpSpPr bwMode="auto">
          <a:xfrm>
            <a:off x="2057400" y="3004277"/>
            <a:ext cx="381000" cy="519245"/>
            <a:chOff x="2078" y="1387"/>
            <a:chExt cx="1615" cy="2201"/>
          </a:xfrm>
        </p:grpSpPr>
        <p:sp>
          <p:nvSpPr>
            <p:cNvPr id="70724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725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726" name="Oval 70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727" name="Oval 71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728" name="Oval 72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0729" name="Oval 73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0730" name="Group 74"/>
          <p:cNvGrpSpPr>
            <a:grpSpLocks/>
          </p:cNvGrpSpPr>
          <p:nvPr/>
        </p:nvGrpSpPr>
        <p:grpSpPr bwMode="auto">
          <a:xfrm>
            <a:off x="2133600" y="3639277"/>
            <a:ext cx="381000" cy="519245"/>
            <a:chOff x="2078" y="1387"/>
            <a:chExt cx="1615" cy="2201"/>
          </a:xfrm>
        </p:grpSpPr>
        <p:sp>
          <p:nvSpPr>
            <p:cNvPr id="70731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732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733" name="Oval 77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734" name="Oval 78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0735" name="Oval 79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0736" name="Oval 80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8" name="AutoShape 52"/>
          <p:cNvSpPr>
            <a:spLocks noChangeArrowheads="1"/>
          </p:cNvSpPr>
          <p:nvPr/>
        </p:nvSpPr>
        <p:spPr bwMode="gray">
          <a:xfrm>
            <a:off x="990600" y="12954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mn-MN" dirty="0">
                <a:latin typeface="Arial" pitchFamily="34" charset="0"/>
                <a:cs typeface="Arial" pitchFamily="34" charset="0"/>
              </a:rPr>
              <a:t>Оршил</a:t>
            </a:r>
          </a:p>
        </p:txBody>
      </p:sp>
      <p:grpSp>
        <p:nvGrpSpPr>
          <p:cNvPr id="49" name="Group 53"/>
          <p:cNvGrpSpPr>
            <a:grpSpLocks/>
          </p:cNvGrpSpPr>
          <p:nvPr/>
        </p:nvGrpSpPr>
        <p:grpSpPr bwMode="auto">
          <a:xfrm>
            <a:off x="673100" y="1315177"/>
            <a:ext cx="381000" cy="519245"/>
            <a:chOff x="2078" y="1387"/>
            <a:chExt cx="1615" cy="2201"/>
          </a:xfrm>
        </p:grpSpPr>
        <p:sp>
          <p:nvSpPr>
            <p:cNvPr id="50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Oval 56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Oval 57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4" name="Oval 58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5" name="Oval 59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6" name="AutoShape 48"/>
          <p:cNvSpPr>
            <a:spLocks noChangeArrowheads="1"/>
          </p:cNvSpPr>
          <p:nvPr/>
        </p:nvSpPr>
        <p:spPr bwMode="gray">
          <a:xfrm>
            <a:off x="2057400" y="4749800"/>
            <a:ext cx="46482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mn-MN" dirty="0">
                <a:latin typeface="Arial" pitchFamily="34" charset="0"/>
                <a:cs typeface="Arial" pitchFamily="34" charset="0"/>
              </a:rPr>
              <a:t>Дүгнэлт</a:t>
            </a:r>
          </a:p>
        </p:txBody>
      </p:sp>
      <p:grpSp>
        <p:nvGrpSpPr>
          <p:cNvPr id="57" name="Group 81"/>
          <p:cNvGrpSpPr>
            <a:grpSpLocks/>
          </p:cNvGrpSpPr>
          <p:nvPr/>
        </p:nvGrpSpPr>
        <p:grpSpPr bwMode="auto">
          <a:xfrm>
            <a:off x="1758950" y="4729890"/>
            <a:ext cx="355600" cy="519245"/>
            <a:chOff x="2078" y="1387"/>
            <a:chExt cx="1615" cy="2201"/>
          </a:xfrm>
        </p:grpSpPr>
        <p:sp>
          <p:nvSpPr>
            <p:cNvPr id="5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Oval 84"/>
            <p:cNvSpPr>
              <a:spLocks noChangeArrowheads="1"/>
            </p:cNvSpPr>
            <p:nvPr/>
          </p:nvSpPr>
          <p:spPr bwMode="gray">
            <a:xfrm>
              <a:off x="2254" y="1387"/>
              <a:ext cx="1180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1" name="Oval 85"/>
            <p:cNvSpPr>
              <a:spLocks noChangeArrowheads="1"/>
            </p:cNvSpPr>
            <p:nvPr/>
          </p:nvSpPr>
          <p:spPr bwMode="gray">
            <a:xfrm>
              <a:off x="2254" y="1387"/>
              <a:ext cx="1180" cy="2201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2" name="Oval 86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3" name="Oval 87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80" name="AutoShape 49"/>
          <p:cNvSpPr>
            <a:spLocks noChangeArrowheads="1"/>
          </p:cNvSpPr>
          <p:nvPr/>
        </p:nvSpPr>
        <p:spPr bwMode="gray">
          <a:xfrm>
            <a:off x="1676400" y="53340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mn-MN" dirty="0">
                <a:latin typeface="Arial" pitchFamily="34" charset="0"/>
                <a:cs typeface="Arial" pitchFamily="34" charset="0"/>
              </a:rPr>
              <a:t>Ашигласан материал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1" name="Group 74"/>
          <p:cNvGrpSpPr>
            <a:grpSpLocks/>
          </p:cNvGrpSpPr>
          <p:nvPr/>
        </p:nvGrpSpPr>
        <p:grpSpPr bwMode="auto">
          <a:xfrm>
            <a:off x="1371600" y="5341077"/>
            <a:ext cx="381000" cy="519245"/>
            <a:chOff x="2078" y="1387"/>
            <a:chExt cx="1615" cy="2201"/>
          </a:xfrm>
        </p:grpSpPr>
        <p:sp>
          <p:nvSpPr>
            <p:cNvPr id="82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Oval 77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5" name="Oval 78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6" name="Oval 79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7" name="Oval 80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88" name="Group 67"/>
          <p:cNvGrpSpPr>
            <a:grpSpLocks/>
          </p:cNvGrpSpPr>
          <p:nvPr/>
        </p:nvGrpSpPr>
        <p:grpSpPr bwMode="auto">
          <a:xfrm>
            <a:off x="2042095" y="4185377"/>
            <a:ext cx="381000" cy="519245"/>
            <a:chOff x="2078" y="1387"/>
            <a:chExt cx="1615" cy="2201"/>
          </a:xfrm>
        </p:grpSpPr>
        <p:sp>
          <p:nvSpPr>
            <p:cNvPr id="89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Oval 70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2" name="Oval 71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3" name="Oval 72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4" name="Oval 73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5" name="Group 81"/>
          <p:cNvGrpSpPr>
            <a:grpSpLocks/>
          </p:cNvGrpSpPr>
          <p:nvPr/>
        </p:nvGrpSpPr>
        <p:grpSpPr bwMode="auto">
          <a:xfrm>
            <a:off x="1403350" y="1835877"/>
            <a:ext cx="355600" cy="519245"/>
            <a:chOff x="2078" y="1387"/>
            <a:chExt cx="1615" cy="2201"/>
          </a:xfrm>
        </p:grpSpPr>
        <p:sp>
          <p:nvSpPr>
            <p:cNvPr id="96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Oval 84"/>
            <p:cNvSpPr>
              <a:spLocks noChangeArrowheads="1"/>
            </p:cNvSpPr>
            <p:nvPr/>
          </p:nvSpPr>
          <p:spPr bwMode="gray">
            <a:xfrm>
              <a:off x="2254" y="1387"/>
              <a:ext cx="1180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9" name="Oval 85"/>
            <p:cNvSpPr>
              <a:spLocks noChangeArrowheads="1"/>
            </p:cNvSpPr>
            <p:nvPr/>
          </p:nvSpPr>
          <p:spPr bwMode="gray">
            <a:xfrm>
              <a:off x="2254" y="1387"/>
              <a:ext cx="1180" cy="2201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0" name="Oval 86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1" name="Oval 87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9907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ршил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3505200" cy="33689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mn-MN" sz="2000" dirty="0" smtClean="0">
                <a:latin typeface="Arial" pitchFamily="34" charset="0"/>
                <a:cs typeface="Arial" pitchFamily="34" charset="0"/>
              </a:rPr>
              <a:t>    Тус сэдвээр Монголын арилжааны банкуудын үүсэл хөгжил, үйл ажиллагаа, санхүүгийн үзүүлэлтээр ямар түвшинд байгаагаар нь ангилан үзүүлэхийг зорилоо.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86213" y="1524000"/>
            <a:ext cx="2071687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2743200"/>
            <a:ext cx="2133600" cy="1598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7900" y="2895600"/>
            <a:ext cx="2590800" cy="181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&amp;Gcy;&amp;ocy;&amp;lcy;&amp;ocy;&amp;mcy;&amp;tcy; &amp;bcy;&amp;acy;&amp;ncy;&amp;kcy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97819"/>
            <a:ext cx="2695575" cy="125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664645"/>
              </p:ext>
            </p:extLst>
          </p:nvPr>
        </p:nvGraphicFramePr>
        <p:xfrm>
          <a:off x="228602" y="152400"/>
          <a:ext cx="8686797" cy="641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998"/>
                <a:gridCol w="1066800"/>
                <a:gridCol w="838200"/>
                <a:gridCol w="762000"/>
                <a:gridCol w="685800"/>
                <a:gridCol w="609600"/>
                <a:gridCol w="3276600"/>
                <a:gridCol w="1066799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Нэр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Эхэлсэн</a:t>
                      </a:r>
                      <a:r>
                        <a:rPr lang="mn-MN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он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Салбар</a:t>
                      </a:r>
                      <a:r>
                        <a:rPr lang="mn-MN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, нэгжийн тоо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Ажилчдын тоо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Дүрмийн сан</a:t>
                      </a:r>
                      <a:r>
                        <a:rPr lang="mn-MN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2012.7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Хувь</a:t>
                      </a:r>
                      <a:r>
                        <a:rPr lang="mn-MN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 нийлүүлэгч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Өмчлөлөөр нь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44384">
                <a:tc rowSpan="5">
                  <a:txBody>
                    <a:bodyPr/>
                    <a:lstStyle/>
                    <a:p>
                      <a:r>
                        <a:rPr lang="mn-MN" sz="1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Манлайлагч 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vert="wordArtVert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ХААН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1991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500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4000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Савада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Холдинг ХХК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40.2%, 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таван богд трейд ХХК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35.3%, HS international 12.8%, IFC 9.1%, DAI 1.8%, </a:t>
                      </a:r>
                      <a:r>
                        <a:rPr lang="en-US" sz="10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mongolain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holding limited </a:t>
                      </a:r>
                      <a:r>
                        <a:rPr lang="en-US" sz="10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partmership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0.7%,Moppoy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Фэмили Транс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0.2%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518160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ХХБ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1991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.0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600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Globull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investment and </a:t>
                      </a:r>
                      <a:r>
                        <a:rPr lang="en-US" sz="10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devopment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SCA consortium 65,8%, 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Т.Цолмон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10,4%, Treasury stock 9.5%, US Global 6.4%, 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Ж.Баттөр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5.7%, 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үлдсэн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ийг 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 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иргэн.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350520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Голомт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1995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.0</a:t>
                      </a:r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860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Bodi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international Ltd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358140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1996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.1</a:t>
                      </a:r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500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3000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Жаст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групп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327660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Хас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2001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Тэнгэр санхүүгийн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нэгдэл ХХК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99,9%, 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үлдэх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% 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ийг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mn-MN" sz="10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иргэн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60020">
                <a:tc rowSpan="5">
                  <a:txBody>
                    <a:bodyPr/>
                    <a:lstStyle/>
                    <a:p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тэмцэгч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vert="wordArtVert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Капитал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1991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Бишрэлт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холдинг ХХК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99,9%, 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таван эрдэнэ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 0,1%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Хувийн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180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Тээвэр хөгжил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1997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.0</a:t>
                      </a:r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Инфрастракчер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51%,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Д.Батхүү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38.8%, 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Д.Энхтайван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8.7%, 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Д.Энхтуяа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1.6%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8140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Зоос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төрий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н банк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1998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562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Сангийн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яам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төрийн өмч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100%)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Төрийн 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44384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Кредит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1997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Бейсик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элемент файнанс лимитед  компани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3316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Капитрон 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интер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2001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11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Б.Мэндээ 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49,0%,</a:t>
                      </a:r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П.Мөнхсайхан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46.3%, 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ХХБ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4,6 %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Хувийн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44384">
                <a:tc rowSpan="4">
                  <a:txBody>
                    <a:bodyPr/>
                    <a:lstStyle/>
                    <a:p>
                      <a:r>
                        <a:rPr lang="mn-MN" sz="1000" b="1" dirty="0" smtClean="0">
                          <a:latin typeface="Arial" pitchFamily="34" charset="0"/>
                          <a:cs typeface="Arial" pitchFamily="34" charset="0"/>
                        </a:rPr>
                        <a:t>дагалдагч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vert="wordArtVert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УБ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1999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.0</a:t>
                      </a:r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Д.эрдэнэбилэг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79.9%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,УБ сан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20%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, Д.Батжаргал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0,01%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44384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Үндэсний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хөрөнгө оруулалтын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2001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</a:p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8,4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Д.Дагвадорж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55,6%, UB diversified ltd 22,2%, Firebird Global master Fund Ltd 18,5%,Firebird Aurora Fund Ltd 3,8%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257596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Эрэл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1997</a:t>
                      </a:r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900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Б.эрдэнэбат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44384">
                <a:tc vMerge="1"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Чингис</a:t>
                      </a:r>
                      <a:r>
                        <a:rPr lang="mn-MN" sz="1000" baseline="0" dirty="0" smtClean="0">
                          <a:latin typeface="Arial" pitchFamily="34" charset="0"/>
                          <a:cs typeface="Arial" pitchFamily="34" charset="0"/>
                        </a:rPr>
                        <a:t> хаан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2003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err="1" smtClean="0">
                          <a:latin typeface="Arial" pitchFamily="34" charset="0"/>
                          <a:cs typeface="Arial" pitchFamily="34" charset="0"/>
                        </a:rPr>
                        <a:t>Milleneum</a:t>
                      </a:r>
                      <a:r>
                        <a:rPr lang="en-US" sz="1000" baseline="0" dirty="0" smtClean="0">
                          <a:latin typeface="Arial" pitchFamily="34" charset="0"/>
                          <a:cs typeface="Arial" pitchFamily="34" charset="0"/>
                        </a:rPr>
                        <a:t> securities management  Ltd 50%, coral sea holding group 50%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mn-MN" sz="1000" dirty="0" smtClean="0">
                          <a:latin typeface="Arial" pitchFamily="34" charset="0"/>
                          <a:cs typeface="Arial" pitchFamily="34" charset="0"/>
                        </a:rPr>
                        <a:t>Хувийн 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412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mn-MN" sz="2000" b="1" dirty="0" smtClean="0">
                <a:latin typeface="Arial" pitchFamily="34" charset="0"/>
                <a:cs typeface="Arial" pitchFamily="34" charset="0"/>
              </a:rPr>
              <a:t>Банк нь дор дурдсан үйл ажиллагаа явуулахыг хориглоно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mn-MN" sz="2400" dirty="0" smtClean="0">
                <a:latin typeface="Arial" pitchFamily="34" charset="0"/>
                <a:cs typeface="Arial" pitchFamily="34" charset="0"/>
              </a:rPr>
              <a:t>Дангаараа буюу бусадтай хамтран санхүүгийн зах зээл дээр ноёрхох</a:t>
            </a:r>
          </a:p>
          <a:p>
            <a:endParaRPr lang="mn-MN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</a:pPr>
            <a:r>
              <a:rPr lang="mn-MN" sz="2400" dirty="0" smtClean="0">
                <a:latin typeface="Arial" pitchFamily="34" charset="0"/>
                <a:cs typeface="Arial" pitchFamily="34" charset="0"/>
              </a:rPr>
              <a:t>Банк ашиг олох зорилгоор банкны бус үйл ажилгаа эрхэлэхийг хориглоно.</a:t>
            </a:r>
          </a:p>
          <a:p>
            <a:endParaRPr lang="mn-MN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</a:pPr>
            <a:r>
              <a:rPr lang="mn-MN" sz="2400" dirty="0" smtClean="0">
                <a:latin typeface="Arial" pitchFamily="34" charset="0"/>
                <a:cs typeface="Arial" pitchFamily="34" charset="0"/>
              </a:rPr>
              <a:t>Банк, харилцагчийн нууц гэж үзсэн аливаа мэдээлэлийг бусдад өгөх, задлах, ашиглахыг хориглоно.</a:t>
            </a:r>
          </a:p>
          <a:p>
            <a:endParaRPr lang="mn-MN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</a:pPr>
            <a:r>
              <a:rPr lang="mn-MN" sz="2400" dirty="0" smtClean="0">
                <a:latin typeface="Arial" pitchFamily="34" charset="0"/>
                <a:cs typeface="Arial" pitchFamily="34" charset="0"/>
              </a:rPr>
              <a:t>Улс төрийн аливаа нам эвсэлд хандив өгөхийг хориглоно.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639762"/>
          </a:xfrm>
        </p:spPr>
        <p:txBody>
          <a:bodyPr/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Дүрмийн сангийн өөрчлөлт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1801725"/>
              </p:ext>
            </p:extLst>
          </p:nvPr>
        </p:nvGraphicFramePr>
        <p:xfrm>
          <a:off x="304800" y="1447800"/>
          <a:ext cx="8578283" cy="3581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57200"/>
                <a:gridCol w="990600"/>
                <a:gridCol w="1110682"/>
                <a:gridCol w="184718"/>
                <a:gridCol w="720516"/>
                <a:gridCol w="1294827"/>
                <a:gridCol w="1230086"/>
                <a:gridCol w="1294827"/>
                <a:gridCol w="1294827"/>
              </a:tblGrid>
              <a:tr h="722314">
                <a:tc rowSpan="3">
                  <a:txBody>
                    <a:bodyPr/>
                    <a:lstStyle/>
                    <a:p>
                      <a:pPr algn="ctr"/>
                      <a:r>
                        <a:rPr lang="mn-MN" sz="1200" dirty="0" smtClean="0"/>
                        <a:t>Өөрчилсөн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vert="wordArt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/>
                        <a:t>Огноо 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1991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1995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1999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2001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2006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2011,2013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0371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/>
                        <a:t>Шалтгаан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mn-MN" sz="1200" dirty="0" smtClean="0"/>
                        <a:t>Өрсөлдөөн</a:t>
                      </a:r>
                      <a:r>
                        <a:rPr lang="en-US" sz="1200" dirty="0" smtClean="0"/>
                        <a:t> </a:t>
                      </a:r>
                      <a:r>
                        <a:rPr lang="mn-MN" sz="1200" dirty="0" smtClean="0"/>
                        <a:t>ч</a:t>
                      </a:r>
                      <a:r>
                        <a:rPr lang="mn-MN" sz="1200" baseline="0" dirty="0" smtClean="0"/>
                        <a:t> зах зээл дээр илүү бат бөх </a:t>
                      </a:r>
                      <a:r>
                        <a:rPr lang="mn-MN" sz="1200" baseline="0" smtClean="0"/>
                        <a:t>байр суурьтай болход нь дэмжлэг үзүүлж байгаа явдал юм.</a:t>
                      </a:r>
                      <a:endParaRPr lang="mn-MN" sz="1200" baseline="0" dirty="0" smtClean="0"/>
                    </a:p>
                    <a:p>
                      <a:pPr algn="ctr"/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38502"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200" baseline="0" dirty="0" smtClean="0"/>
                        <a:t>дүн</a:t>
                      </a:r>
                      <a:endParaRPr lang="en-US" sz="1200" dirty="0" smtClean="0"/>
                    </a:p>
                    <a:p>
                      <a:pPr algn="ctr"/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</a:t>
                      </a:r>
                      <a:r>
                        <a:rPr lang="mn-MN" sz="1200" dirty="0" smtClean="0"/>
                        <a:t>сая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400</a:t>
                      </a:r>
                      <a:r>
                        <a:rPr lang="mn-MN" sz="1200" dirty="0" smtClean="0"/>
                        <a:t>сая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r>
                        <a:rPr lang="mn-MN" sz="1200" dirty="0" smtClean="0"/>
                        <a:t>тэрбум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r>
                        <a:rPr lang="mn-MN" sz="1200" dirty="0" smtClean="0"/>
                        <a:t>тэрбум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mn-MN" sz="1200" baseline="0" dirty="0" smtClean="0"/>
                        <a:t>тэрбум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16</a:t>
                      </a:r>
                      <a:r>
                        <a:rPr lang="mn-MN" sz="1200" dirty="0" smtClean="0"/>
                        <a:t>тэрбум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83431">
                <a:tc gridSpan="2">
                  <a:txBody>
                    <a:bodyPr/>
                    <a:lstStyle/>
                    <a:p>
                      <a:pPr algn="ctr"/>
                      <a:r>
                        <a:rPr lang="mn-MN" sz="1200" dirty="0" smtClean="0"/>
                        <a:t>Хэн</a:t>
                      </a:r>
                      <a:r>
                        <a:rPr lang="mn-MN" sz="1200" baseline="0" dirty="0" smtClean="0"/>
                        <a:t> тогтоосон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mn-MN" sz="1200" dirty="0" smtClean="0"/>
                        <a:t>УИХ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mn-MN" sz="1200" dirty="0" smtClean="0"/>
                        <a:t>Монгол банкны ерөнхийлөгч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Line 7"/>
          <p:cNvSpPr>
            <a:spLocks noChangeShapeType="1"/>
          </p:cNvSpPr>
          <p:nvPr/>
        </p:nvSpPr>
        <p:spPr bwMode="gray">
          <a:xfrm flipH="1">
            <a:off x="76198" y="1905000"/>
            <a:ext cx="5511801" cy="7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3"/>
          <p:cNvSpPr>
            <a:spLocks noChangeShapeType="1"/>
          </p:cNvSpPr>
          <p:nvPr/>
        </p:nvSpPr>
        <p:spPr bwMode="gray">
          <a:xfrm flipH="1">
            <a:off x="76200" y="6053989"/>
            <a:ext cx="165735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4"/>
          <p:cNvSpPr>
            <a:spLocks noChangeShapeType="1"/>
          </p:cNvSpPr>
          <p:nvPr/>
        </p:nvSpPr>
        <p:spPr bwMode="gray">
          <a:xfrm flipH="1">
            <a:off x="76200" y="5215789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5"/>
          <p:cNvSpPr>
            <a:spLocks noChangeShapeType="1"/>
          </p:cNvSpPr>
          <p:nvPr/>
        </p:nvSpPr>
        <p:spPr bwMode="gray">
          <a:xfrm flipH="1">
            <a:off x="76200" y="4385526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6"/>
          <p:cNvSpPr>
            <a:spLocks noChangeShapeType="1"/>
          </p:cNvSpPr>
          <p:nvPr/>
        </p:nvSpPr>
        <p:spPr bwMode="gray">
          <a:xfrm flipH="1">
            <a:off x="76200" y="3556851"/>
            <a:ext cx="416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7"/>
          <p:cNvSpPr>
            <a:spLocks noChangeShapeType="1"/>
          </p:cNvSpPr>
          <p:nvPr/>
        </p:nvSpPr>
        <p:spPr bwMode="gray">
          <a:xfrm flipH="1" flipV="1">
            <a:off x="76200" y="2715476"/>
            <a:ext cx="503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8"/>
          <p:cNvSpPr>
            <a:spLocks noChangeShapeType="1"/>
          </p:cNvSpPr>
          <p:nvPr/>
        </p:nvSpPr>
        <p:spPr bwMode="gray">
          <a:xfrm>
            <a:off x="228600" y="2709126"/>
            <a:ext cx="0" cy="871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9"/>
          <p:cNvSpPr>
            <a:spLocks noChangeShapeType="1"/>
          </p:cNvSpPr>
          <p:nvPr/>
        </p:nvSpPr>
        <p:spPr bwMode="gray">
          <a:xfrm>
            <a:off x="228600" y="3580664"/>
            <a:ext cx="0" cy="81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gray">
          <a:xfrm>
            <a:off x="228600" y="4398226"/>
            <a:ext cx="0" cy="815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1"/>
          <p:cNvSpPr>
            <a:spLocks noChangeShapeType="1"/>
          </p:cNvSpPr>
          <p:nvPr/>
        </p:nvSpPr>
        <p:spPr bwMode="gray">
          <a:xfrm>
            <a:off x="228600" y="5215789"/>
            <a:ext cx="0" cy="815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gray">
          <a:xfrm>
            <a:off x="381000" y="3032976"/>
            <a:ext cx="26757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mn-MN" sz="1400" dirty="0" smtClean="0">
                <a:latin typeface="Verdana" pitchFamily="34" charset="0"/>
              </a:rPr>
              <a:t>2001 он – МБ ерөнхийлөгч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gray">
          <a:xfrm>
            <a:off x="381000" y="4656138"/>
            <a:ext cx="15007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mn-MN" sz="1400" dirty="0" smtClean="0">
                <a:latin typeface="Verdana" pitchFamily="34" charset="0"/>
              </a:rPr>
              <a:t>1995 он - УИХ</a:t>
            </a: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gray">
          <a:xfrm>
            <a:off x="381000" y="5535074"/>
            <a:ext cx="15007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mn-MN" sz="1400" dirty="0" smtClean="0">
                <a:latin typeface="Verdana" pitchFamily="34" charset="0"/>
              </a:rPr>
              <a:t>1991 он - УИХ</a:t>
            </a:r>
          </a:p>
        </p:txBody>
      </p:sp>
      <p:grpSp>
        <p:nvGrpSpPr>
          <p:cNvPr id="44" name="Group 16"/>
          <p:cNvGrpSpPr>
            <a:grpSpLocks/>
          </p:cNvGrpSpPr>
          <p:nvPr/>
        </p:nvGrpSpPr>
        <p:grpSpPr bwMode="auto">
          <a:xfrm>
            <a:off x="1793875" y="1337526"/>
            <a:ext cx="5826125" cy="4724400"/>
            <a:chOff x="1514" y="576"/>
            <a:chExt cx="3670" cy="2976"/>
          </a:xfrm>
        </p:grpSpPr>
        <p:sp>
          <p:nvSpPr>
            <p:cNvPr id="45" name="Freeform 17"/>
            <p:cNvSpPr>
              <a:spLocks/>
            </p:cNvSpPr>
            <p:nvPr/>
          </p:nvSpPr>
          <p:spPr bwMode="gray">
            <a:xfrm>
              <a:off x="4817" y="1446"/>
              <a:ext cx="363" cy="533"/>
            </a:xfrm>
            <a:custGeom>
              <a:avLst/>
              <a:gdLst>
                <a:gd name="T0" fmla="*/ 308 w 308"/>
                <a:gd name="T1" fmla="*/ 120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8"/>
            <p:cNvSpPr>
              <a:spLocks/>
            </p:cNvSpPr>
            <p:nvPr/>
          </p:nvSpPr>
          <p:spPr bwMode="gray">
            <a:xfrm>
              <a:off x="3078" y="1446"/>
              <a:ext cx="2106" cy="341"/>
            </a:xfrm>
            <a:custGeom>
              <a:avLst/>
              <a:gdLst>
                <a:gd name="T0" fmla="*/ 1478 w 1786"/>
                <a:gd name="T1" fmla="*/ 284 h 284"/>
                <a:gd name="T2" fmla="*/ 0 w 1786"/>
                <a:gd name="T3" fmla="*/ 284 h 284"/>
                <a:gd name="T4" fmla="*/ 446 w 1786"/>
                <a:gd name="T5" fmla="*/ 0 h 284"/>
                <a:gd name="T6" fmla="*/ 1786 w 1786"/>
                <a:gd name="T7" fmla="*/ 0 h 284"/>
                <a:gd name="T8" fmla="*/ 1478 w 1786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19"/>
            <p:cNvSpPr>
              <a:spLocks/>
            </p:cNvSpPr>
            <p:nvPr/>
          </p:nvSpPr>
          <p:spPr bwMode="gray">
            <a:xfrm>
              <a:off x="4452" y="1970"/>
              <a:ext cx="363" cy="530"/>
            </a:xfrm>
            <a:custGeom>
              <a:avLst/>
              <a:gdLst>
                <a:gd name="T0" fmla="*/ 308 w 308"/>
                <a:gd name="T1" fmla="*/ 120 h 442"/>
                <a:gd name="T2" fmla="*/ 0 w 308"/>
                <a:gd name="T3" fmla="*/ 442 h 442"/>
                <a:gd name="T4" fmla="*/ 0 w 308"/>
                <a:gd name="T5" fmla="*/ 286 h 442"/>
                <a:gd name="T6" fmla="*/ 308 w 308"/>
                <a:gd name="T7" fmla="*/ 0 h 442"/>
                <a:gd name="T8" fmla="*/ 308 w 308"/>
                <a:gd name="T9" fmla="*/ 12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gray">
            <a:xfrm>
              <a:off x="2555" y="1970"/>
              <a:ext cx="2264" cy="340"/>
            </a:xfrm>
            <a:custGeom>
              <a:avLst/>
              <a:gdLst>
                <a:gd name="T0" fmla="*/ 1612 w 1920"/>
                <a:gd name="T1" fmla="*/ 284 h 284"/>
                <a:gd name="T2" fmla="*/ 0 w 1920"/>
                <a:gd name="T3" fmla="*/ 284 h 284"/>
                <a:gd name="T4" fmla="*/ 446 w 1920"/>
                <a:gd name="T5" fmla="*/ 0 h 284"/>
                <a:gd name="T6" fmla="*/ 1920 w 1920"/>
                <a:gd name="T7" fmla="*/ 0 h 284"/>
                <a:gd name="T8" fmla="*/ 1612 w 1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1"/>
            <p:cNvSpPr>
              <a:spLocks/>
            </p:cNvSpPr>
            <p:nvPr/>
          </p:nvSpPr>
          <p:spPr bwMode="gray">
            <a:xfrm>
              <a:off x="4086" y="2494"/>
              <a:ext cx="361" cy="532"/>
            </a:xfrm>
            <a:custGeom>
              <a:avLst/>
              <a:gdLst>
                <a:gd name="T0" fmla="*/ 306 w 306"/>
                <a:gd name="T1" fmla="*/ 122 h 444"/>
                <a:gd name="T2" fmla="*/ 0 w 306"/>
                <a:gd name="T3" fmla="*/ 444 h 444"/>
                <a:gd name="T4" fmla="*/ 0 w 306"/>
                <a:gd name="T5" fmla="*/ 286 h 444"/>
                <a:gd name="T6" fmla="*/ 306 w 306"/>
                <a:gd name="T7" fmla="*/ 0 h 444"/>
                <a:gd name="T8" fmla="*/ 306 w 306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22"/>
            <p:cNvSpPr>
              <a:spLocks/>
            </p:cNvSpPr>
            <p:nvPr/>
          </p:nvSpPr>
          <p:spPr bwMode="gray">
            <a:xfrm>
              <a:off x="3722" y="3019"/>
              <a:ext cx="364" cy="533"/>
            </a:xfrm>
            <a:custGeom>
              <a:avLst/>
              <a:gdLst>
                <a:gd name="T0" fmla="*/ 308 w 308"/>
                <a:gd name="T1" fmla="*/ 122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23"/>
            <p:cNvSpPr>
              <a:spLocks/>
            </p:cNvSpPr>
            <p:nvPr/>
          </p:nvSpPr>
          <p:spPr bwMode="gray">
            <a:xfrm>
              <a:off x="1515" y="3022"/>
              <a:ext cx="2571" cy="340"/>
            </a:xfrm>
            <a:custGeom>
              <a:avLst/>
              <a:gdLst>
                <a:gd name="T0" fmla="*/ 1872 w 2180"/>
                <a:gd name="T1" fmla="*/ 284 h 284"/>
                <a:gd name="T2" fmla="*/ 0 w 2180"/>
                <a:gd name="T3" fmla="*/ 284 h 284"/>
                <a:gd name="T4" fmla="*/ 446 w 2180"/>
                <a:gd name="T5" fmla="*/ 0 h 284"/>
                <a:gd name="T6" fmla="*/ 2180 w 2180"/>
                <a:gd name="T7" fmla="*/ 0 h 284"/>
                <a:gd name="T8" fmla="*/ 1872 w 218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25"/>
            <p:cNvSpPr>
              <a:spLocks noChangeArrowheads="1"/>
            </p:cNvSpPr>
            <p:nvPr/>
          </p:nvSpPr>
          <p:spPr bwMode="gray">
            <a:xfrm>
              <a:off x="3082" y="1787"/>
              <a:ext cx="1743" cy="192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shade val="72549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mn-MN" sz="1600" b="1" dirty="0" smtClean="0">
                  <a:solidFill>
                    <a:srgbClr val="FFFFFF"/>
                  </a:solidFill>
                  <a:latin typeface="Verdana" pitchFamily="34" charset="0"/>
                </a:rPr>
                <a:t>4 тэрбум</a:t>
              </a:r>
              <a:endParaRPr lang="en-US" sz="1600" b="1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53" name="Rectangle 26"/>
            <p:cNvSpPr>
              <a:spLocks noChangeArrowheads="1"/>
            </p:cNvSpPr>
            <p:nvPr/>
          </p:nvSpPr>
          <p:spPr bwMode="gray">
            <a:xfrm>
              <a:off x="2556" y="2310"/>
              <a:ext cx="1900" cy="188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shade val="72549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mn-MN" sz="1600" b="1" dirty="0" smtClean="0">
                  <a:solidFill>
                    <a:srgbClr val="FFFFFF"/>
                  </a:solidFill>
                  <a:latin typeface="Verdana" pitchFamily="34" charset="0"/>
                </a:rPr>
                <a:t>2 тэрбум</a:t>
              </a:r>
              <a:endParaRPr lang="en-US" sz="1600" b="1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54" name="Freeform 27"/>
            <p:cNvSpPr>
              <a:spLocks/>
            </p:cNvSpPr>
            <p:nvPr/>
          </p:nvSpPr>
          <p:spPr bwMode="gray">
            <a:xfrm>
              <a:off x="2036" y="2494"/>
              <a:ext cx="2415" cy="343"/>
            </a:xfrm>
            <a:custGeom>
              <a:avLst/>
              <a:gdLst>
                <a:gd name="T0" fmla="*/ 1742 w 2048"/>
                <a:gd name="T1" fmla="*/ 286 h 286"/>
                <a:gd name="T2" fmla="*/ 0 w 2048"/>
                <a:gd name="T3" fmla="*/ 286 h 286"/>
                <a:gd name="T4" fmla="*/ 446 w 2048"/>
                <a:gd name="T5" fmla="*/ 0 h 286"/>
                <a:gd name="T6" fmla="*/ 2048 w 2048"/>
                <a:gd name="T7" fmla="*/ 0 h 286"/>
                <a:gd name="T8" fmla="*/ 1742 w 2048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28"/>
            <p:cNvSpPr>
              <a:spLocks noChangeArrowheads="1"/>
            </p:cNvSpPr>
            <p:nvPr/>
          </p:nvSpPr>
          <p:spPr bwMode="gray">
            <a:xfrm>
              <a:off x="2038" y="2836"/>
              <a:ext cx="2056" cy="188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shade val="72549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mn-MN" sz="1600" b="1" dirty="0" smtClean="0">
                  <a:solidFill>
                    <a:srgbClr val="FFFFFF"/>
                  </a:solidFill>
                  <a:latin typeface="Verdana" pitchFamily="34" charset="0"/>
                </a:rPr>
                <a:t>400 сая</a:t>
              </a:r>
              <a:endParaRPr lang="en-US" sz="1600" b="1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56" name="Rectangle 29"/>
            <p:cNvSpPr>
              <a:spLocks noChangeArrowheads="1"/>
            </p:cNvSpPr>
            <p:nvPr/>
          </p:nvSpPr>
          <p:spPr bwMode="gray">
            <a:xfrm>
              <a:off x="1514" y="3363"/>
              <a:ext cx="2213" cy="187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72549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mn-MN" sz="1600" b="1" dirty="0" smtClean="0">
                  <a:solidFill>
                    <a:srgbClr val="FFFFFF"/>
                  </a:solidFill>
                  <a:latin typeface="Verdana" pitchFamily="34" charset="0"/>
                </a:rPr>
                <a:t>50 сая</a:t>
              </a: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gray">
            <a:xfrm>
              <a:off x="1888" y="576"/>
              <a:ext cx="1904" cy="2682"/>
            </a:xfrm>
            <a:custGeom>
              <a:avLst/>
              <a:gdLst>
                <a:gd name="T0" fmla="*/ 12 w 1824"/>
                <a:gd name="T1" fmla="*/ 2464 h 2648"/>
                <a:gd name="T2" fmla="*/ 56 w 1824"/>
                <a:gd name="T3" fmla="*/ 2120 h 2648"/>
                <a:gd name="T4" fmla="*/ 124 w 1824"/>
                <a:gd name="T5" fmla="*/ 1808 h 2648"/>
                <a:gd name="T6" fmla="*/ 212 w 1824"/>
                <a:gd name="T7" fmla="*/ 1524 h 2648"/>
                <a:gd name="T8" fmla="*/ 316 w 1824"/>
                <a:gd name="T9" fmla="*/ 1270 h 2648"/>
                <a:gd name="T10" fmla="*/ 430 w 1824"/>
                <a:gd name="T11" fmla="*/ 1044 h 2648"/>
                <a:gd name="T12" fmla="*/ 550 w 1824"/>
                <a:gd name="T13" fmla="*/ 846 h 2648"/>
                <a:gd name="T14" fmla="*/ 672 w 1824"/>
                <a:gd name="T15" fmla="*/ 674 h 2648"/>
                <a:gd name="T16" fmla="*/ 792 w 1824"/>
                <a:gd name="T17" fmla="*/ 528 h 2648"/>
                <a:gd name="T18" fmla="*/ 906 w 1824"/>
                <a:gd name="T19" fmla="*/ 408 h 2648"/>
                <a:gd name="T20" fmla="*/ 1010 w 1824"/>
                <a:gd name="T21" fmla="*/ 310 h 2648"/>
                <a:gd name="T22" fmla="*/ 1096 w 1824"/>
                <a:gd name="T23" fmla="*/ 236 h 2648"/>
                <a:gd name="T24" fmla="*/ 1164 w 1824"/>
                <a:gd name="T25" fmla="*/ 184 h 2648"/>
                <a:gd name="T26" fmla="*/ 1208 w 1824"/>
                <a:gd name="T27" fmla="*/ 154 h 2648"/>
                <a:gd name="T28" fmla="*/ 1224 w 1824"/>
                <a:gd name="T29" fmla="*/ 144 h 2648"/>
                <a:gd name="T30" fmla="*/ 1728 w 1824"/>
                <a:gd name="T31" fmla="*/ 56 h 2648"/>
                <a:gd name="T32" fmla="*/ 1568 w 1824"/>
                <a:gd name="T33" fmla="*/ 328 h 2648"/>
                <a:gd name="T34" fmla="*/ 1554 w 1824"/>
                <a:gd name="T35" fmla="*/ 332 h 2648"/>
                <a:gd name="T36" fmla="*/ 1514 w 1824"/>
                <a:gd name="T37" fmla="*/ 346 h 2648"/>
                <a:gd name="T38" fmla="*/ 1452 w 1824"/>
                <a:gd name="T39" fmla="*/ 370 h 2648"/>
                <a:gd name="T40" fmla="*/ 1370 w 1824"/>
                <a:gd name="T41" fmla="*/ 410 h 2648"/>
                <a:gd name="T42" fmla="*/ 1270 w 1824"/>
                <a:gd name="T43" fmla="*/ 466 h 2648"/>
                <a:gd name="T44" fmla="*/ 1158 w 1824"/>
                <a:gd name="T45" fmla="*/ 540 h 2648"/>
                <a:gd name="T46" fmla="*/ 1034 w 1824"/>
                <a:gd name="T47" fmla="*/ 636 h 2648"/>
                <a:gd name="T48" fmla="*/ 904 w 1824"/>
                <a:gd name="T49" fmla="*/ 756 h 2648"/>
                <a:gd name="T50" fmla="*/ 770 w 1824"/>
                <a:gd name="T51" fmla="*/ 900 h 2648"/>
                <a:gd name="T52" fmla="*/ 632 w 1824"/>
                <a:gd name="T53" fmla="*/ 1076 h 2648"/>
                <a:gd name="T54" fmla="*/ 498 w 1824"/>
                <a:gd name="T55" fmla="*/ 1280 h 2648"/>
                <a:gd name="T56" fmla="*/ 370 w 1824"/>
                <a:gd name="T57" fmla="*/ 1518 h 2648"/>
                <a:gd name="T58" fmla="*/ 248 w 1824"/>
                <a:gd name="T59" fmla="*/ 1792 h 2648"/>
                <a:gd name="T60" fmla="*/ 138 w 1824"/>
                <a:gd name="T61" fmla="*/ 2104 h 2648"/>
                <a:gd name="T62" fmla="*/ 42 w 1824"/>
                <a:gd name="T63" fmla="*/ 2456 h 2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gradFill rotWithShape="1">
              <a:gsLst>
                <a:gs pos="0">
                  <a:srgbClr val="D11364"/>
                </a:gs>
                <a:gs pos="100000">
                  <a:srgbClr val="D11364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FACD69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" name="Freeform 17"/>
          <p:cNvSpPr>
            <a:spLocks/>
          </p:cNvSpPr>
          <p:nvPr/>
        </p:nvSpPr>
        <p:spPr bwMode="gray">
          <a:xfrm>
            <a:off x="7637463" y="1905000"/>
            <a:ext cx="576263" cy="846138"/>
          </a:xfrm>
          <a:custGeom>
            <a:avLst/>
            <a:gdLst>
              <a:gd name="T0" fmla="*/ 308 w 308"/>
              <a:gd name="T1" fmla="*/ 120 h 444"/>
              <a:gd name="T2" fmla="*/ 0 w 308"/>
              <a:gd name="T3" fmla="*/ 444 h 444"/>
              <a:gd name="T4" fmla="*/ 0 w 308"/>
              <a:gd name="T5" fmla="*/ 286 h 444"/>
              <a:gd name="T6" fmla="*/ 308 w 308"/>
              <a:gd name="T7" fmla="*/ 0 h 444"/>
              <a:gd name="T8" fmla="*/ 308 w 308"/>
              <a:gd name="T9" fmla="*/ 12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444">
                <a:moveTo>
                  <a:pt x="308" y="120"/>
                </a:moveTo>
                <a:lnTo>
                  <a:pt x="0" y="444"/>
                </a:lnTo>
                <a:lnTo>
                  <a:pt x="0" y="286"/>
                </a:lnTo>
                <a:lnTo>
                  <a:pt x="308" y="0"/>
                </a:lnTo>
                <a:lnTo>
                  <a:pt x="308" y="120"/>
                </a:lnTo>
                <a:close/>
              </a:path>
            </a:pathLst>
          </a:custGeom>
          <a:gradFill rotWithShape="1">
            <a:gsLst>
              <a:gs pos="0">
                <a:srgbClr val="92D050"/>
              </a:gs>
              <a:gs pos="50000">
                <a:srgbClr val="00B05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9" name="Freeform 18"/>
          <p:cNvSpPr>
            <a:spLocks/>
          </p:cNvSpPr>
          <p:nvPr/>
        </p:nvSpPr>
        <p:spPr bwMode="gray">
          <a:xfrm>
            <a:off x="4876800" y="1905000"/>
            <a:ext cx="3343275" cy="541338"/>
          </a:xfrm>
          <a:custGeom>
            <a:avLst/>
            <a:gdLst>
              <a:gd name="T0" fmla="*/ 1478 w 1786"/>
              <a:gd name="T1" fmla="*/ 284 h 284"/>
              <a:gd name="T2" fmla="*/ 0 w 1786"/>
              <a:gd name="T3" fmla="*/ 284 h 284"/>
              <a:gd name="T4" fmla="*/ 446 w 1786"/>
              <a:gd name="T5" fmla="*/ 0 h 284"/>
              <a:gd name="T6" fmla="*/ 1786 w 1786"/>
              <a:gd name="T7" fmla="*/ 0 h 284"/>
              <a:gd name="T8" fmla="*/ 1478 w 1786"/>
              <a:gd name="T9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6" h="284">
                <a:moveTo>
                  <a:pt x="1478" y="284"/>
                </a:moveTo>
                <a:lnTo>
                  <a:pt x="0" y="284"/>
                </a:lnTo>
                <a:lnTo>
                  <a:pt x="446" y="0"/>
                </a:lnTo>
                <a:lnTo>
                  <a:pt x="1786" y="0"/>
                </a:lnTo>
                <a:lnTo>
                  <a:pt x="1478" y="284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" name="Rectangle 25"/>
          <p:cNvSpPr>
            <a:spLocks noChangeArrowheads="1"/>
          </p:cNvSpPr>
          <p:nvPr/>
        </p:nvSpPr>
        <p:spPr bwMode="gray">
          <a:xfrm>
            <a:off x="4883150" y="2446338"/>
            <a:ext cx="2767013" cy="304800"/>
          </a:xfrm>
          <a:prstGeom prst="rect">
            <a:avLst/>
          </a:prstGeom>
          <a:gradFill rotWithShape="1">
            <a:gsLst>
              <a:gs pos="0">
                <a:srgbClr val="92D050"/>
              </a:gs>
              <a:gs pos="50000">
                <a:srgbClr val="00B05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  <a:effectLst/>
        </p:spPr>
        <p:txBody>
          <a:bodyPr wrap="none" anchor="ctr"/>
          <a:lstStyle/>
          <a:p>
            <a:pPr algn="ctr" eaLnBrk="0" hangingPunct="0"/>
            <a:r>
              <a:rPr lang="mn-MN" sz="1600" b="1" dirty="0" smtClean="0">
                <a:solidFill>
                  <a:srgbClr val="FFFFFF"/>
                </a:solidFill>
                <a:latin typeface="Verdana" pitchFamily="34" charset="0"/>
              </a:rPr>
              <a:t>8 тэрбум</a:t>
            </a:r>
            <a:endParaRPr lang="en-US" sz="16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61" name="Freeform 17"/>
          <p:cNvSpPr>
            <a:spLocks/>
          </p:cNvSpPr>
          <p:nvPr/>
        </p:nvSpPr>
        <p:spPr bwMode="gray">
          <a:xfrm>
            <a:off x="8256588" y="1066800"/>
            <a:ext cx="576263" cy="846138"/>
          </a:xfrm>
          <a:custGeom>
            <a:avLst/>
            <a:gdLst>
              <a:gd name="T0" fmla="*/ 308 w 308"/>
              <a:gd name="T1" fmla="*/ 120 h 444"/>
              <a:gd name="T2" fmla="*/ 0 w 308"/>
              <a:gd name="T3" fmla="*/ 444 h 444"/>
              <a:gd name="T4" fmla="*/ 0 w 308"/>
              <a:gd name="T5" fmla="*/ 286 h 444"/>
              <a:gd name="T6" fmla="*/ 308 w 308"/>
              <a:gd name="T7" fmla="*/ 0 h 444"/>
              <a:gd name="T8" fmla="*/ 308 w 308"/>
              <a:gd name="T9" fmla="*/ 12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444">
                <a:moveTo>
                  <a:pt x="308" y="120"/>
                </a:moveTo>
                <a:lnTo>
                  <a:pt x="0" y="444"/>
                </a:lnTo>
                <a:lnTo>
                  <a:pt x="0" y="286"/>
                </a:lnTo>
                <a:lnTo>
                  <a:pt x="308" y="0"/>
                </a:lnTo>
                <a:lnTo>
                  <a:pt x="308" y="120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lumMod val="40000"/>
                  <a:lumOff val="60000"/>
                </a:schemeClr>
              </a:gs>
              <a:gs pos="50000">
                <a:schemeClr val="tx1">
                  <a:lumMod val="40000"/>
                  <a:lumOff val="60000"/>
                </a:schemeClr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2" name="Freeform 18"/>
          <p:cNvSpPr>
            <a:spLocks/>
          </p:cNvSpPr>
          <p:nvPr/>
        </p:nvSpPr>
        <p:spPr bwMode="gray">
          <a:xfrm>
            <a:off x="5495925" y="1066800"/>
            <a:ext cx="3343275" cy="541338"/>
          </a:xfrm>
          <a:custGeom>
            <a:avLst/>
            <a:gdLst>
              <a:gd name="T0" fmla="*/ 1478 w 1786"/>
              <a:gd name="T1" fmla="*/ 284 h 284"/>
              <a:gd name="T2" fmla="*/ 0 w 1786"/>
              <a:gd name="T3" fmla="*/ 284 h 284"/>
              <a:gd name="T4" fmla="*/ 446 w 1786"/>
              <a:gd name="T5" fmla="*/ 0 h 284"/>
              <a:gd name="T6" fmla="*/ 1786 w 1786"/>
              <a:gd name="T7" fmla="*/ 0 h 284"/>
              <a:gd name="T8" fmla="*/ 1478 w 1786"/>
              <a:gd name="T9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6" h="284">
                <a:moveTo>
                  <a:pt x="1478" y="284"/>
                </a:moveTo>
                <a:lnTo>
                  <a:pt x="0" y="284"/>
                </a:lnTo>
                <a:lnTo>
                  <a:pt x="446" y="0"/>
                </a:lnTo>
                <a:lnTo>
                  <a:pt x="1786" y="0"/>
                </a:lnTo>
                <a:lnTo>
                  <a:pt x="1478" y="284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3" name="Rectangle 25"/>
          <p:cNvSpPr>
            <a:spLocks noChangeArrowheads="1"/>
          </p:cNvSpPr>
          <p:nvPr/>
        </p:nvSpPr>
        <p:spPr bwMode="gray">
          <a:xfrm>
            <a:off x="5502275" y="1608138"/>
            <a:ext cx="2767013" cy="304800"/>
          </a:xfrm>
          <a:prstGeom prst="rect">
            <a:avLst/>
          </a:prstGeom>
          <a:gradFill rotWithShape="1">
            <a:gsLst>
              <a:gs pos="0">
                <a:schemeClr val="tx1">
                  <a:lumMod val="60000"/>
                  <a:lumOff val="40000"/>
                </a:schemeClr>
              </a:gs>
              <a:gs pos="50000">
                <a:schemeClr val="tx1">
                  <a:lumMod val="40000"/>
                  <a:lumOff val="60000"/>
                </a:schemeClr>
              </a:gs>
              <a:gs pos="100000">
                <a:schemeClr val="tx1">
                  <a:lumMod val="75000"/>
                </a:schemeClr>
              </a:gs>
            </a:gsLst>
            <a:lin ang="2700000" scaled="1"/>
          </a:gradFill>
          <a:ln>
            <a:noFill/>
          </a:ln>
          <a:effectLst/>
        </p:spPr>
        <p:txBody>
          <a:bodyPr wrap="none" anchor="ctr"/>
          <a:lstStyle/>
          <a:p>
            <a:pPr algn="ctr" eaLnBrk="0" hangingPunct="0"/>
            <a:r>
              <a:rPr lang="mn-MN" sz="1600" b="1" dirty="0" smtClean="0">
                <a:solidFill>
                  <a:srgbClr val="FFFFFF"/>
                </a:solidFill>
                <a:latin typeface="Verdana" pitchFamily="34" charset="0"/>
              </a:rPr>
              <a:t>16 тэрбум</a:t>
            </a:r>
            <a:endParaRPr lang="en-US" sz="16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64" name="Text Box 12"/>
          <p:cNvSpPr txBox="1">
            <a:spLocks noChangeArrowheads="1"/>
          </p:cNvSpPr>
          <p:nvPr/>
        </p:nvSpPr>
        <p:spPr bwMode="gray">
          <a:xfrm>
            <a:off x="381000" y="2214761"/>
            <a:ext cx="26757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mn-MN" sz="1400" dirty="0" smtClean="0">
                <a:latin typeface="Verdana" pitchFamily="34" charset="0"/>
              </a:rPr>
              <a:t>2006 он – МБ ерөнхийлөгч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gray">
          <a:xfrm flipH="1">
            <a:off x="76199" y="1066800"/>
            <a:ext cx="6553200" cy="30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8"/>
          <p:cNvSpPr>
            <a:spLocks noChangeShapeType="1"/>
          </p:cNvSpPr>
          <p:nvPr/>
        </p:nvSpPr>
        <p:spPr bwMode="gray">
          <a:xfrm>
            <a:off x="228600" y="1879600"/>
            <a:ext cx="0" cy="871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8"/>
          <p:cNvSpPr>
            <a:spLocks noChangeShapeType="1"/>
          </p:cNvSpPr>
          <p:nvPr/>
        </p:nvSpPr>
        <p:spPr bwMode="gray">
          <a:xfrm>
            <a:off x="228600" y="1066800"/>
            <a:ext cx="0" cy="871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Text Box 12"/>
          <p:cNvSpPr txBox="1">
            <a:spLocks noChangeArrowheads="1"/>
          </p:cNvSpPr>
          <p:nvPr/>
        </p:nvSpPr>
        <p:spPr bwMode="gray">
          <a:xfrm>
            <a:off x="366540" y="1376561"/>
            <a:ext cx="3212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mn-MN" sz="1400" dirty="0" smtClean="0">
                <a:latin typeface="Verdana" pitchFamily="34" charset="0"/>
              </a:rPr>
              <a:t>2011-2013 он – МБ ерөнхийлөгч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69" name="Text Box 13"/>
          <p:cNvSpPr txBox="1">
            <a:spLocks noChangeArrowheads="1"/>
          </p:cNvSpPr>
          <p:nvPr/>
        </p:nvSpPr>
        <p:spPr bwMode="gray">
          <a:xfrm>
            <a:off x="381000" y="3934874"/>
            <a:ext cx="26757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mn-MN" sz="1400" dirty="0" smtClean="0">
                <a:latin typeface="Verdana" pitchFamily="34" charset="0"/>
              </a:rPr>
              <a:t>1999 он – МБ ерөнхийлөгч</a:t>
            </a:r>
          </a:p>
        </p:txBody>
      </p:sp>
      <p:sp>
        <p:nvSpPr>
          <p:cNvPr id="70" name="Rectangle 69"/>
          <p:cNvSpPr/>
          <p:nvPr/>
        </p:nvSpPr>
        <p:spPr>
          <a:xfrm>
            <a:off x="0" y="6135469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b="1" dirty="0"/>
              <a:t>Өрсөлдөөнч зах зээл дээр илүү бат бөх байр суурьтай байх дэмжлэг болдог.</a:t>
            </a:r>
          </a:p>
        </p:txBody>
      </p:sp>
      <p:sp>
        <p:nvSpPr>
          <p:cNvPr id="71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639762"/>
          </a:xfrm>
        </p:spPr>
        <p:txBody>
          <a:bodyPr/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Дүрмийн сангийн өөрчлөлт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58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163011"/>
              </p:ext>
            </p:extLst>
          </p:nvPr>
        </p:nvGraphicFramePr>
        <p:xfrm>
          <a:off x="228600" y="1066800"/>
          <a:ext cx="8610601" cy="5622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084"/>
                <a:gridCol w="1174174"/>
                <a:gridCol w="1076326"/>
                <a:gridCol w="1174174"/>
                <a:gridCol w="4598843"/>
              </a:tblGrid>
              <a:tr h="591665">
                <a:tc>
                  <a:txBody>
                    <a:bodyPr/>
                    <a:lstStyle/>
                    <a:p>
                      <a:pPr algn="ctr"/>
                      <a:r>
                        <a:rPr lang="mn-MN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нэр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Эхэлсэн</a:t>
                      </a:r>
                      <a:r>
                        <a:rPr lang="mn-MN" sz="14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огноо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Ү\А</a:t>
                      </a:r>
                      <a:r>
                        <a:rPr lang="mn-MN" sz="14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зогссон огноо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Тайлбар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17131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Ардын банк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1996.12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Суурин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дээр нь сэргээн босголт, хадгаламж гэсэн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банкыг бий болгосон.үүнйиг банк жижгирч задрах нь ард олонд банкны үйлчилгээ шуурхай хүргэх гэж тайлбарласан.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588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Сэргээн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босголт банк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1996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2000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Тус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банкыг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сая төгрөгөөр үнэлж </a:t>
                      </a:r>
                      <a:r>
                        <a:rPr lang="mn-MN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голомт банктай нэгтгэсэн.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17131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онгол шуудан банк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1993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mn-MN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mn-MN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банктай нэгдсэн.</a:t>
                      </a:r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Дэлхий нийтэд эдийн засаг хүндхэн байгаа энэ үед хүчээ нэгтгэн амжилтад хүрэх нь хамгийн зөв шийдвэр гэж үзжээ.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588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Зоос банк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1998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Төрийн</a:t>
                      </a:r>
                      <a:r>
                        <a:rPr lang="mn-MN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банктай нэгдсэн.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монгол газар компаний олон овоот төсөл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588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Анод банк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1999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.0</a:t>
                      </a:r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Чанаргүй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их хэмжээний зээлийг гарагснаас үүдээ барих шалтгаан болсон.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9930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Интер банк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2001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11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2006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Капитрон банк</a:t>
                      </a:r>
                      <a:r>
                        <a:rPr lang="mn-MN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болсон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639762"/>
          </a:xfrm>
        </p:spPr>
        <p:txBody>
          <a:bodyPr/>
          <a:lstStyle/>
          <a:p>
            <a:pPr algn="ctr"/>
            <a:r>
              <a:rPr lang="mn-MN" dirty="0">
                <a:latin typeface="Arial" pitchFamily="34" charset="0"/>
                <a:cs typeface="Arial" pitchFamily="34" charset="0"/>
              </a:rPr>
              <a:t>Төлбөрийн чадваргүй болсон банкууд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412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6188075" y="2895600"/>
            <a:ext cx="2584450" cy="16383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sz="2400" dirty="0">
                <a:latin typeface="Arial" pitchFamily="34" charset="0"/>
                <a:cs typeface="Arial" pitchFamily="34" charset="0"/>
              </a:rPr>
              <a:t>Арилжааны банкны дампуурлын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3-</a:t>
            </a:r>
            <a:r>
              <a:rPr lang="mn-MN" sz="2400" dirty="0">
                <a:latin typeface="Arial" pitchFamily="34" charset="0"/>
                <a:cs typeface="Arial" pitchFamily="34" charset="0"/>
              </a:rPr>
              <a:t>н гол шалтгаан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7827" name="AutoShape 3"/>
          <p:cNvSpPr>
            <a:spLocks noChangeArrowheads="1"/>
          </p:cNvSpPr>
          <p:nvPr/>
        </p:nvSpPr>
        <p:spPr bwMode="ltGray">
          <a:xfrm>
            <a:off x="381000" y="1600200"/>
            <a:ext cx="5880100" cy="44958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AutoShape 4"/>
          <p:cNvSpPr>
            <a:spLocks noChangeArrowheads="1"/>
          </p:cNvSpPr>
          <p:nvPr/>
        </p:nvSpPr>
        <p:spPr bwMode="blackWhite">
          <a:xfrm>
            <a:off x="762000" y="2200275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mn-MN" b="1" dirty="0">
                <a:latin typeface="Arial" pitchFamily="34" charset="0"/>
                <a:cs typeface="Arial" pitchFamily="34" charset="0"/>
              </a:rPr>
              <a:t>Зээл буцаан төлөхгүй байх, </a:t>
            </a:r>
            <a:r>
              <a:rPr lang="mn-MN" b="1" dirty="0" smtClean="0">
                <a:latin typeface="Arial" pitchFamily="34" charset="0"/>
                <a:cs typeface="Arial" pitchFamily="34" charset="0"/>
              </a:rPr>
              <a:t>эсвэл </a:t>
            </a:r>
          </a:p>
          <a:p>
            <a:pPr algn="ctr"/>
            <a:r>
              <a:rPr lang="mn-MN" b="1" dirty="0" smtClean="0">
                <a:latin typeface="Arial" pitchFamily="34" charset="0"/>
                <a:cs typeface="Arial" pitchFamily="34" charset="0"/>
              </a:rPr>
              <a:t>бусад </a:t>
            </a:r>
            <a:r>
              <a:rPr lang="mn-MN" b="1" dirty="0">
                <a:latin typeface="Arial" pitchFamily="34" charset="0"/>
                <a:cs typeface="Arial" pitchFamily="34" charset="0"/>
              </a:rPr>
              <a:t>активын өртөг алдагдах.</a:t>
            </a:r>
          </a:p>
        </p:txBody>
      </p:sp>
      <p:sp>
        <p:nvSpPr>
          <p:cNvPr id="77829" name="AutoShape 5"/>
          <p:cNvSpPr>
            <a:spLocks noChangeArrowheads="1"/>
          </p:cNvSpPr>
          <p:nvPr/>
        </p:nvSpPr>
        <p:spPr bwMode="blackWhite">
          <a:xfrm>
            <a:off x="762000" y="3352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tint val="69804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mn-MN" b="1" dirty="0">
                <a:latin typeface="Arial" pitchFamily="34" charset="0"/>
                <a:cs typeface="Arial" pitchFamily="34" charset="0"/>
              </a:rPr>
              <a:t>Хөрвөх чадваргүй болох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7830" name="AutoShape 6"/>
          <p:cNvSpPr>
            <a:spLocks noChangeArrowheads="1"/>
          </p:cNvSpPr>
          <p:nvPr/>
        </p:nvSpPr>
        <p:spPr bwMode="blackWhite">
          <a:xfrm>
            <a:off x="762000" y="4495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mn-MN" b="1" dirty="0">
                <a:latin typeface="Arial" pitchFamily="34" charset="0"/>
                <a:cs typeface="Arial" pitchFamily="34" charset="0"/>
              </a:rPr>
              <a:t>Даатгал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7831" name="AutoShape 7"/>
          <p:cNvSpPr>
            <a:spLocks noChangeArrowheads="1"/>
          </p:cNvSpPr>
          <p:nvPr/>
        </p:nvSpPr>
        <p:spPr bwMode="auto">
          <a:xfrm>
            <a:off x="6115050" y="2705100"/>
            <a:ext cx="2730500" cy="1981200"/>
          </a:xfrm>
          <a:prstGeom prst="roundRect">
            <a:avLst>
              <a:gd name="adj" fmla="val 9106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ACDD4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mn-MN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ДАМПУУРАЛ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491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Дампуурлаас сэргийлдэг арга хэмжээ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066800" y="1608138"/>
            <a:ext cx="2170113" cy="4030663"/>
            <a:chOff x="720" y="1299"/>
            <a:chExt cx="1367" cy="2539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1189" y="1299"/>
              <a:ext cx="405" cy="392"/>
              <a:chOff x="1289" y="587"/>
              <a:chExt cx="668" cy="647"/>
            </a:xfrm>
          </p:grpSpPr>
          <p:sp>
            <p:nvSpPr>
              <p:cNvPr id="14" name="Oval 11"/>
              <p:cNvSpPr>
                <a:spLocks noChangeArrowheads="1"/>
              </p:cNvSpPr>
              <p:nvPr/>
            </p:nvSpPr>
            <p:spPr bwMode="gray">
              <a:xfrm>
                <a:off x="1289" y="624"/>
                <a:ext cx="668" cy="58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  <p:sp>
            <p:nvSpPr>
              <p:cNvPr id="15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  <p:sp>
            <p:nvSpPr>
              <p:cNvPr id="17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  <p:sp>
            <p:nvSpPr>
              <p:cNvPr id="18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2" name="Text Box 16"/>
            <p:cNvSpPr txBox="1">
              <a:spLocks noChangeArrowheads="1"/>
            </p:cNvSpPr>
            <p:nvPr/>
          </p:nvSpPr>
          <p:spPr bwMode="gray">
            <a:xfrm>
              <a:off x="1329" y="1354"/>
              <a:ext cx="1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endParaRPr 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" name="Text Box 17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mn-MN" sz="2000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Засгийн газар, төв банкны төвлөрсөн үйл ажиллагаа буюу төрийн зохицуулалт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3429000" y="1608138"/>
            <a:ext cx="2166938" cy="4030663"/>
            <a:chOff x="2208" y="1299"/>
            <a:chExt cx="1365" cy="2539"/>
          </a:xfrm>
        </p:grpSpPr>
        <p:sp>
          <p:nvSpPr>
            <p:cNvPr id="20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21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22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23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gray">
            <a:xfrm>
              <a:off x="2677" y="1321"/>
              <a:ext cx="405" cy="35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gray">
            <a:xfrm>
              <a:off x="2817" y="1354"/>
              <a:ext cx="1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endParaRPr 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gray">
            <a:xfrm>
              <a:off x="2256" y="2096"/>
              <a:ext cx="129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mn-MN" sz="2000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Банкны хяналт шалгалт.</a:t>
              </a:r>
            </a:p>
          </p:txBody>
        </p:sp>
        <p:sp>
          <p:nvSpPr>
            <p:cNvPr id="31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2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5784850" y="1608138"/>
            <a:ext cx="2170113" cy="4030663"/>
            <a:chOff x="3692" y="1299"/>
            <a:chExt cx="1367" cy="2539"/>
          </a:xfrm>
        </p:grpSpPr>
        <p:sp>
          <p:nvSpPr>
            <p:cNvPr id="34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5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6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7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4165" y="1299"/>
              <a:ext cx="405" cy="392"/>
              <a:chOff x="1289" y="587"/>
              <a:chExt cx="668" cy="647"/>
            </a:xfrm>
          </p:grpSpPr>
          <p:sp>
            <p:nvSpPr>
              <p:cNvPr id="43" name="Oval 38"/>
              <p:cNvSpPr>
                <a:spLocks noChangeArrowheads="1"/>
              </p:cNvSpPr>
              <p:nvPr/>
            </p:nvSpPr>
            <p:spPr bwMode="gray">
              <a:xfrm>
                <a:off x="1289" y="624"/>
                <a:ext cx="668" cy="58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  <p:sp>
            <p:nvSpPr>
              <p:cNvPr id="44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  <p:sp>
            <p:nvSpPr>
              <p:cNvPr id="45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  <p:sp>
            <p:nvSpPr>
              <p:cNvPr id="46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  <p:sp>
            <p:nvSpPr>
              <p:cNvPr id="47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/>
                <a:endParaRPr lang="en-US" sz="20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9" name="Text Box 43"/>
            <p:cNvSpPr txBox="1">
              <a:spLocks noChangeArrowheads="1"/>
            </p:cNvSpPr>
            <p:nvPr/>
          </p:nvSpPr>
          <p:spPr bwMode="gray">
            <a:xfrm>
              <a:off x="4305" y="1354"/>
              <a:ext cx="1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endParaRPr 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Text Box 44"/>
            <p:cNvSpPr txBox="1">
              <a:spLocks noChangeArrowheads="1"/>
            </p:cNvSpPr>
            <p:nvPr/>
          </p:nvSpPr>
          <p:spPr bwMode="gray">
            <a:xfrm>
              <a:off x="3744" y="2158"/>
              <a:ext cx="129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mn-MN" sz="2000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Даатгал</a:t>
              </a:r>
            </a:p>
          </p:txBody>
        </p:sp>
        <p:sp>
          <p:nvSpPr>
            <p:cNvPr id="41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42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159557"/>
              </p:ext>
            </p:extLst>
          </p:nvPr>
        </p:nvGraphicFramePr>
        <p:xfrm>
          <a:off x="266700" y="1281498"/>
          <a:ext cx="8610600" cy="5043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1"/>
                <a:gridCol w="1447800"/>
                <a:gridCol w="1676400"/>
                <a:gridCol w="1554479"/>
                <a:gridCol w="1722120"/>
              </a:tblGrid>
              <a:tr h="366128"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Банк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Актив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Пассив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өөрийн</a:t>
                      </a:r>
                      <a:r>
                        <a:rPr lang="mn-MN" sz="1200" baseline="0" dirty="0" smtClean="0">
                          <a:latin typeface="Arial" pitchFamily="34" charset="0"/>
                          <a:cs typeface="Arial" pitchFamily="34" charset="0"/>
                        </a:rPr>
                        <a:t> хөрөнгө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хугацаа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02300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Капитал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255.0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231.0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24.0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latin typeface="Arial" pitchFamily="34" charset="0"/>
                          <a:cs typeface="Arial" pitchFamily="34" charset="0"/>
                        </a:rPr>
                        <a:t>2012.6.30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90643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Голомт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2.310.0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2.130.0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181.0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latin typeface="Arial" pitchFamily="34" charset="0"/>
                          <a:cs typeface="Arial" pitchFamily="34" charset="0"/>
                        </a:rPr>
                        <a:t>2012.6.30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85126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Капитрон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85126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Кредит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72,352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382,021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2012.6.30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07669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Төрийн банк 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28.7.0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253.0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35.0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2012.6.30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85126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Тээвэр хөгжлийн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13.0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7,6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5,2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2010.6.30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85126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ХААН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2,405,0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2,130,0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275,0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2012 .6.30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07669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Хадгаламж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815,0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2012.6.30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41854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Хас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738.0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679.0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738.0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2012.6.30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41854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Худалдаа хөгжлийн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2,09.0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1,950.0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139.0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2011.12.31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41854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Улаанбаатар хотын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448.0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408.0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39.0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2012.6.30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23924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Чингис хаан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118,573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24,724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01864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Эрэл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39.0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28.0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0.63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2012.6.30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76840">
                <a:tc>
                  <a:txBody>
                    <a:bodyPr/>
                    <a:lstStyle/>
                    <a:p>
                      <a:pPr algn="l"/>
                      <a:r>
                        <a:rPr lang="mn-MN" sz="1200" b="1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Үндэсний хөрөнгө оруулалтын банк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0500" y="9906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1200" dirty="0" smtClean="0">
                <a:latin typeface="Arial" pitchFamily="34" charset="0"/>
                <a:cs typeface="Arial" pitchFamily="34" charset="0"/>
              </a:rPr>
              <a:t>Тэрбумаар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83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mn-MN" sz="3600" dirty="0" smtClean="0">
                <a:latin typeface="Arial" pitchFamily="34" charset="0"/>
                <a:cs typeface="Arial" pitchFamily="34" charset="0"/>
              </a:rPr>
              <a:t>Маркетингийн стратеги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76325"/>
          <a:ext cx="8229603" cy="3931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"/>
                <a:gridCol w="1447801"/>
                <a:gridCol w="2057400"/>
                <a:gridCol w="1859281"/>
                <a:gridCol w="1645922"/>
              </a:tblGrid>
              <a:tr h="457200">
                <a:tc>
                  <a:txBody>
                    <a:bodyPr/>
                    <a:lstStyle/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Банкны нэр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Нийтлэг шинж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Аюул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Боломж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</a:tr>
              <a:tr h="952500"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Манлайлагч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Хаан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Голомт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Хас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ХХБ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Санхүүгий</a:t>
                      </a:r>
                      <a:r>
                        <a:rPr lang="mn-MN" sz="1400" baseline="0" dirty="0" smtClean="0">
                          <a:latin typeface="Arial" pitchFamily="34" charset="0"/>
                          <a:cs typeface="Arial" pitchFamily="34" charset="0"/>
                        </a:rPr>
                        <a:t>н боломж сайн.Зах зээлд өндөр нэр хүндтэй.Эзлэх хувь өндөр.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Тэмцэгчдэд</a:t>
                      </a:r>
                      <a:r>
                        <a:rPr lang="mn-MN" sz="1400" baseline="0" dirty="0" smtClean="0">
                          <a:latin typeface="Arial" pitchFamily="34" charset="0"/>
                          <a:cs typeface="Arial" pitchFamily="34" charset="0"/>
                        </a:rPr>
                        <a:t> байр сууриа алдах өгөөж буурах.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Зах зээл</a:t>
                      </a:r>
                      <a:r>
                        <a:rPr lang="mn-MN" sz="1400" baseline="0" dirty="0" smtClean="0">
                          <a:latin typeface="Arial" pitchFamily="34" charset="0"/>
                          <a:cs typeface="Arial" pitchFamily="34" charset="0"/>
                        </a:rPr>
                        <a:t> хөгжүүлэх эзлэх хувиа удам өсгөх.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</a:tr>
              <a:tr h="952500"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Тэмцэгчид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Төрийн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Капитал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Кредит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Капитрон 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Тээвэр хөгжил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Өөрийн гэсэн хэрэглэгчтэй</a:t>
                      </a:r>
                      <a:r>
                        <a:rPr lang="mn-MN" sz="1400" baseline="0" dirty="0" smtClean="0">
                          <a:latin typeface="Arial" pitchFamily="34" charset="0"/>
                          <a:cs typeface="Arial" pitchFamily="34" charset="0"/>
                        </a:rPr>
                        <a:t> болсон.Нэр хүнд болон санхүүгийн боломж дунд.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Манлайлагчдад</a:t>
                      </a:r>
                      <a:r>
                        <a:rPr lang="mn-MN" sz="1400" baseline="0" dirty="0" smtClean="0">
                          <a:latin typeface="Arial" pitchFamily="34" charset="0"/>
                          <a:cs typeface="Arial" pitchFamily="34" charset="0"/>
                        </a:rPr>
                        <a:t> шахахдах, дагалдагчдад гүйцэгтэх.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Зах зээлд эзлэх хувиа</a:t>
                      </a:r>
                      <a:r>
                        <a:rPr lang="mn-MN" sz="1400" baseline="0" dirty="0" smtClean="0">
                          <a:latin typeface="Arial" pitchFamily="34" charset="0"/>
                          <a:cs typeface="Arial" pitchFamily="34" charset="0"/>
                        </a:rPr>
                        <a:t> нэмэгдүүлэх.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</a:tr>
              <a:tr h="952500"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Дагагчид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Эрэл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УБ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Чингэс хаан</a:t>
                      </a:r>
                    </a:p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ҮХОБ</a:t>
                      </a:r>
                    </a:p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Нэр хүнд багатай</a:t>
                      </a:r>
                      <a:r>
                        <a:rPr lang="mn-MN" sz="1400" baseline="0" dirty="0" smtClean="0">
                          <a:latin typeface="Arial" pitchFamily="34" charset="0"/>
                          <a:cs typeface="Arial" pitchFamily="34" charset="0"/>
                        </a:rPr>
                        <a:t> хөрөнгө санхүүгийн боломж хомс.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Зах зээлээс</a:t>
                      </a:r>
                      <a:r>
                        <a:rPr lang="mn-MN" sz="1400" baseline="0" dirty="0" smtClean="0">
                          <a:latin typeface="Arial" pitchFamily="34" charset="0"/>
                          <a:cs typeface="Arial" pitchFamily="34" charset="0"/>
                        </a:rPr>
                        <a:t> шахагдан гарах төлбөрийн чадвараа алдах.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latin typeface="Arial" pitchFamily="34" charset="0"/>
                          <a:cs typeface="Arial" pitchFamily="34" charset="0"/>
                        </a:rPr>
                        <a:t>Эрчимтэй</a:t>
                      </a:r>
                      <a:r>
                        <a:rPr lang="mn-MN" sz="1400" baseline="0" dirty="0" smtClean="0">
                          <a:latin typeface="Arial" pitchFamily="34" charset="0"/>
                          <a:cs typeface="Arial" pitchFamily="34" charset="0"/>
                        </a:rPr>
                        <a:t> өсөлт хөрөнгөө нэмэгдүүлэх.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87134673"/>
              </p:ext>
            </p:extLst>
          </p:nvPr>
        </p:nvGraphicFramePr>
        <p:xfrm>
          <a:off x="762000" y="1066800"/>
          <a:ext cx="7620000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745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1654175" y="2238374"/>
            <a:ext cx="5759450" cy="2638425"/>
          </a:xfrm>
          <a:prstGeom prst="upArrow">
            <a:avLst>
              <a:gd name="adj1" fmla="val 56944"/>
              <a:gd name="adj2" fmla="val 50782"/>
            </a:avLst>
          </a:prstGeom>
          <a:gradFill rotWithShape="1">
            <a:gsLst>
              <a:gs pos="0">
                <a:srgbClr val="BDBFB9"/>
              </a:gs>
              <a:gs pos="100000">
                <a:srgbClr val="F7F9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2209800" y="1447797"/>
            <a:ext cx="4535488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mn-MN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Зээл</a:t>
            </a:r>
            <a:endParaRPr 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771653" y="2844799"/>
            <a:ext cx="14959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mn-MN" b="1" dirty="0" smtClean="0"/>
              <a:t>2012.6.30</a:t>
            </a:r>
            <a:endParaRPr lang="en-US" dirty="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0" y="3886200"/>
            <a:ext cx="1981200" cy="2147887"/>
            <a:chOff x="4272" y="2823"/>
            <a:chExt cx="973" cy="1113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gray">
            <a:xfrm>
              <a:off x="4368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gray">
            <a:xfrm>
              <a:off x="4272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gray">
            <a:xfrm>
              <a:off x="4293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alpha val="85001"/>
                  </a:schemeClr>
                </a:gs>
                <a:gs pos="100000">
                  <a:schemeClr val="folHlink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gray">
            <a:xfrm>
              <a:off x="4329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" name="Picture 11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293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 Box 12"/>
            <p:cNvSpPr txBox="1">
              <a:spLocks noChangeArrowheads="1"/>
            </p:cNvSpPr>
            <p:nvPr/>
          </p:nvSpPr>
          <p:spPr bwMode="gray">
            <a:xfrm>
              <a:off x="4399" y="3336"/>
              <a:ext cx="698" cy="3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mn-MN" b="1" dirty="0" smtClean="0">
                  <a:solidFill>
                    <a:srgbClr val="FFFFFF"/>
                  </a:solidFill>
                  <a:latin typeface="Verdana" pitchFamily="34" charset="0"/>
                </a:rPr>
                <a:t>Чанаргүй</a:t>
              </a:r>
            </a:p>
            <a:p>
              <a:pPr algn="ctr"/>
              <a:r>
                <a:rPr lang="mn-MN" b="1" dirty="0" smtClean="0">
                  <a:solidFill>
                    <a:srgbClr val="FFFFFF"/>
                  </a:solidFill>
                  <a:latin typeface="Verdana" pitchFamily="34" charset="0"/>
                </a:rPr>
                <a:t>4.9</a:t>
              </a:r>
              <a:r>
                <a:rPr lang="en-US" b="1" dirty="0" smtClean="0">
                  <a:solidFill>
                    <a:srgbClr val="FFFFFF"/>
                  </a:solidFill>
                  <a:latin typeface="Verdana" pitchFamily="34" charset="0"/>
                </a:rPr>
                <a:t>%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705762" y="3886200"/>
            <a:ext cx="1999838" cy="2224088"/>
            <a:chOff x="3024" y="2823"/>
            <a:chExt cx="973" cy="1113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gray">
            <a:xfrm>
              <a:off x="3120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gray">
            <a:xfrm>
              <a:off x="3024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gray">
            <a:xfrm>
              <a:off x="3045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85001"/>
                  </a:schemeClr>
                </a:gs>
                <a:gs pos="100000">
                  <a:schemeClr val="accent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gray">
            <a:xfrm>
              <a:off x="3081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9" name="Picture 18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45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 Box 19"/>
            <p:cNvSpPr txBox="1">
              <a:spLocks noChangeArrowheads="1"/>
            </p:cNvSpPr>
            <p:nvPr/>
          </p:nvSpPr>
          <p:spPr bwMode="gray">
            <a:xfrm>
              <a:off x="3164" y="3319"/>
              <a:ext cx="666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mn-MN" b="1" dirty="0" smtClean="0">
                  <a:solidFill>
                    <a:srgbClr val="FFFFFF"/>
                  </a:solidFill>
                  <a:latin typeface="Verdana" pitchFamily="34" charset="0"/>
                </a:rPr>
                <a:t>Хэтэрсэн</a:t>
              </a:r>
              <a:endParaRPr lang="en-US" b="1" dirty="0" smtClean="0">
                <a:solidFill>
                  <a:srgbClr val="FFFFFF"/>
                </a:solidFill>
                <a:latin typeface="Verdana" pitchFamily="34" charset="0"/>
              </a:endParaRPr>
            </a:p>
            <a:p>
              <a:pPr algn="ctr"/>
              <a:r>
                <a:rPr lang="en-US" b="1" dirty="0" smtClean="0">
                  <a:solidFill>
                    <a:srgbClr val="FFFFFF"/>
                  </a:solidFill>
                  <a:latin typeface="Verdana" pitchFamily="34" charset="0"/>
                </a:rPr>
                <a:t>1.7</a:t>
              </a:r>
              <a:r>
                <a:rPr lang="en-US" b="1" dirty="0">
                  <a:solidFill>
                    <a:srgbClr val="FFFFFF"/>
                  </a:solidFill>
                  <a:latin typeface="Verdana" pitchFamily="34" charset="0"/>
                </a:rPr>
                <a:t>%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2590800" y="3871912"/>
            <a:ext cx="1981200" cy="2224088"/>
            <a:chOff x="1776" y="2823"/>
            <a:chExt cx="973" cy="1113"/>
          </a:xfrm>
        </p:grpSpPr>
        <p:sp>
          <p:nvSpPr>
            <p:cNvPr id="22" name="Oval 21"/>
            <p:cNvSpPr>
              <a:spLocks noChangeArrowheads="1"/>
            </p:cNvSpPr>
            <p:nvPr/>
          </p:nvSpPr>
          <p:spPr bwMode="gray">
            <a:xfrm>
              <a:off x="1872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gray">
            <a:xfrm>
              <a:off x="1776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gray">
            <a:xfrm>
              <a:off x="1797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alpha val="85001"/>
                  </a:schemeClr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gray">
            <a:xfrm>
              <a:off x="1833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" name="Picture 25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797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 Box 26"/>
            <p:cNvSpPr txBox="1">
              <a:spLocks noChangeArrowheads="1"/>
            </p:cNvSpPr>
            <p:nvPr/>
          </p:nvSpPr>
          <p:spPr bwMode="gray">
            <a:xfrm>
              <a:off x="1993" y="3346"/>
              <a:ext cx="569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mn-MN" b="1" dirty="0" smtClean="0">
                  <a:solidFill>
                    <a:srgbClr val="FFFFFF"/>
                  </a:solidFill>
                  <a:latin typeface="Verdana" pitchFamily="34" charset="0"/>
                </a:rPr>
                <a:t>Хэвийн</a:t>
              </a:r>
            </a:p>
            <a:p>
              <a:pPr algn="ctr"/>
              <a:r>
                <a:rPr lang="mn-MN" b="1" dirty="0" smtClean="0">
                  <a:solidFill>
                    <a:srgbClr val="FFFFFF"/>
                  </a:solidFill>
                  <a:latin typeface="Verdana" pitchFamily="34" charset="0"/>
                </a:rPr>
                <a:t>93.5</a:t>
              </a:r>
              <a:r>
                <a:rPr lang="en-US" b="1" dirty="0" smtClean="0">
                  <a:solidFill>
                    <a:srgbClr val="FFFFFF"/>
                  </a:solidFill>
                  <a:latin typeface="Verdana" pitchFamily="34" charset="0"/>
                </a:rPr>
                <a:t>%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334387" y="3886200"/>
            <a:ext cx="2257425" cy="2209800"/>
            <a:chOff x="488" y="2823"/>
            <a:chExt cx="1111" cy="1113"/>
          </a:xfrm>
        </p:grpSpPr>
        <p:sp>
          <p:nvSpPr>
            <p:cNvPr id="29" name="Oval 28"/>
            <p:cNvSpPr>
              <a:spLocks noChangeArrowheads="1"/>
            </p:cNvSpPr>
            <p:nvPr/>
          </p:nvSpPr>
          <p:spPr bwMode="gray">
            <a:xfrm>
              <a:off x="624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tx2">
                    <a:alpha val="85001"/>
                  </a:schemeClr>
                </a:gs>
                <a:gs pos="100000">
                  <a:schemeClr val="tx2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3" name="Picture 32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76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 Box 33"/>
            <p:cNvSpPr txBox="1">
              <a:spLocks noChangeArrowheads="1"/>
            </p:cNvSpPr>
            <p:nvPr/>
          </p:nvSpPr>
          <p:spPr bwMode="gray">
            <a:xfrm>
              <a:off x="488" y="3299"/>
              <a:ext cx="111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mn-MN" b="1" dirty="0" smtClean="0">
                  <a:solidFill>
                    <a:srgbClr val="FFFFFF"/>
                  </a:solidFill>
                  <a:latin typeface="Verdana" pitchFamily="34" charset="0"/>
                </a:rPr>
                <a:t>Гарсан зээл</a:t>
              </a:r>
            </a:p>
            <a:p>
              <a:pPr algn="ctr"/>
              <a:r>
                <a:rPr lang="mn-MN" b="1" dirty="0" smtClean="0">
                  <a:solidFill>
                    <a:srgbClr val="FFFFFF"/>
                  </a:solidFill>
                  <a:latin typeface="Verdana" pitchFamily="34" charset="0"/>
                </a:rPr>
                <a:t>4.4 их наяд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161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Судалгааны зорилго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419475"/>
          </a:xfrm>
        </p:spPr>
        <p:txBody>
          <a:bodyPr anchor="ctr"/>
          <a:lstStyle/>
          <a:p>
            <a:pPr algn="ctr">
              <a:buNone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Тус судалгааг явуулснаар өнөөгийн байдлаар аль банк нь зах зээлд тэргүүлэгч байгааг нь тодорхойлохыг зорилоо.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400" b="1" dirty="0">
                <a:latin typeface="Arial" pitchFamily="34" charset="0"/>
                <a:cs typeface="Arial" pitchFamily="34" charset="0"/>
              </a:rPr>
              <a:t>САНАЛ </a:t>
            </a:r>
            <a:r>
              <a:rPr lang="mn-MN" sz="2400" b="1" dirty="0" smtClean="0">
                <a:latin typeface="Arial" pitchFamily="34" charset="0"/>
                <a:cs typeface="Arial" pitchFamily="34" charset="0"/>
              </a:rPr>
              <a:t>АСУУЛГА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mn-MN" sz="1400" dirty="0" smtClean="0">
                <a:latin typeface="Arial" pitchFamily="34" charset="0"/>
                <a:cs typeface="Arial" pitchFamily="34" charset="0"/>
              </a:rPr>
              <a:t>Зорилго</a:t>
            </a:r>
            <a:r>
              <a:rPr lang="mn-MN" sz="1400" dirty="0">
                <a:latin typeface="Arial" pitchFamily="34" charset="0"/>
                <a:cs typeface="Arial" pitchFamily="34" charset="0"/>
              </a:rPr>
              <a:t>: </a:t>
            </a:r>
            <a:r>
              <a:rPr lang="mn-MN" sz="1400" b="0" dirty="0">
                <a:latin typeface="Arial" pitchFamily="34" charset="0"/>
                <a:cs typeface="Arial" pitchFamily="34" charset="0"/>
              </a:rPr>
              <a:t>Монголын арилжааны банкуудын зах зээлд эзлэх хувь хэмжээг тодорхойлох.</a:t>
            </a:r>
            <a:endParaRPr lang="en-US" sz="1400" b="0" dirty="0">
              <a:latin typeface="Arial" pitchFamily="34" charset="0"/>
              <a:cs typeface="Arial" pitchFamily="34" charset="0"/>
            </a:endParaRPr>
          </a:p>
          <a:p>
            <a:r>
              <a:rPr lang="mn-MN" sz="1400" dirty="0">
                <a:latin typeface="Arial" pitchFamily="34" charset="0"/>
                <a:cs typeface="Arial" pitchFamily="34" charset="0"/>
              </a:rPr>
              <a:t>Заавар: </a:t>
            </a:r>
            <a:r>
              <a:rPr lang="mn-MN" sz="1400" b="0" dirty="0">
                <a:latin typeface="Arial" pitchFamily="34" charset="0"/>
                <a:cs typeface="Arial" pitchFamily="34" charset="0"/>
              </a:rPr>
              <a:t>Та сонгосон хариултаа дугуйлна уу.</a:t>
            </a:r>
            <a:endParaRPr lang="en-US" sz="1400" b="0" dirty="0">
              <a:latin typeface="Arial" pitchFamily="34" charset="0"/>
              <a:cs typeface="Arial" pitchFamily="34" charset="0"/>
            </a:endParaRPr>
          </a:p>
          <a:p>
            <a:r>
              <a:rPr lang="en-US" sz="1400" dirty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mn-MN" sz="1200" b="1" dirty="0">
                <a:latin typeface="Arial" pitchFamily="34" charset="0"/>
                <a:cs typeface="Arial" pitchFamily="34" charset="0"/>
              </a:rPr>
              <a:t>1.Та ямар банкаар ихэвчилэн үйлчлүүлдэг вэ?</a:t>
            </a:r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а. Хаан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б. Голомт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в. ХХБанк</a:t>
            </a:r>
            <a:endParaRPr lang="en-US" sz="1200" b="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г. Хадгаламж банкк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 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д. Хас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        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е. Бусад </a:t>
            </a:r>
            <a:r>
              <a:rPr lang="mn-MN" sz="1200" b="0" dirty="0" smtClean="0">
                <a:latin typeface="Arial" pitchFamily="34" charset="0"/>
                <a:cs typeface="Arial" pitchFamily="34" charset="0"/>
              </a:rPr>
              <a:t>банк</a:t>
            </a:r>
            <a:endParaRPr lang="en-US" sz="1200" b="0" dirty="0" smtClean="0">
              <a:latin typeface="Arial" pitchFamily="34" charset="0"/>
              <a:cs typeface="Arial" pitchFamily="34" charset="0"/>
            </a:endParaRPr>
          </a:p>
          <a:p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mn-MN" sz="1200" b="1" dirty="0">
                <a:latin typeface="Arial" pitchFamily="34" charset="0"/>
                <a:cs typeface="Arial" pitchFamily="34" charset="0"/>
              </a:rPr>
              <a:t>2.  Та банкнаас ямар үйлчилгээ авдаг вэ?</a:t>
            </a:r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а. Шилжүүлэг болон гуйвуулга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б.Хадгаламж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 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     в. Зээл </a:t>
            </a:r>
            <a:r>
              <a:rPr lang="mn-MN" sz="1200" b="0" dirty="0" smtClean="0">
                <a:latin typeface="Arial" pitchFamily="34" charset="0"/>
                <a:cs typeface="Arial" pitchFamily="34" charset="0"/>
              </a:rPr>
              <a:t>              </a:t>
            </a:r>
            <a:endParaRPr lang="en-US" sz="1200" b="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Г.Бэлэн мөнгөний үйлчилгээ                 д. </a:t>
            </a:r>
            <a:r>
              <a:rPr lang="mn-MN" sz="1200" b="0" dirty="0" smtClean="0">
                <a:latin typeface="Arial" pitchFamily="34" charset="0"/>
                <a:cs typeface="Arial" pitchFamily="34" charset="0"/>
              </a:rPr>
              <a:t>Бусад</a:t>
            </a:r>
            <a:endParaRPr lang="en-US" sz="1200" b="0" dirty="0" smtClean="0">
              <a:latin typeface="Arial" pitchFamily="34" charset="0"/>
              <a:cs typeface="Arial" pitchFamily="34" charset="0"/>
            </a:endParaRPr>
          </a:p>
          <a:p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mn-MN" sz="1200" b="1" dirty="0">
                <a:latin typeface="Arial" pitchFamily="34" charset="0"/>
                <a:cs typeface="Arial" pitchFamily="34" charset="0"/>
              </a:rPr>
              <a:t>3. Та АТМ- аар үйлчлүүлдэг үү? Тийм бол ямар банкны карт ашигладаг вэ?</a:t>
            </a:r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а. Хаан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б. Голомт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в. ХХБанк</a:t>
            </a:r>
            <a:endParaRPr lang="en-US" sz="1200" b="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г. Хадгаламж банкк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 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д. Хас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        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е. Бусад </a:t>
            </a:r>
            <a:r>
              <a:rPr lang="mn-MN" sz="1200" b="0" dirty="0" smtClean="0">
                <a:latin typeface="Arial" pitchFamily="34" charset="0"/>
                <a:cs typeface="Arial" pitchFamily="34" charset="0"/>
              </a:rPr>
              <a:t>банк</a:t>
            </a:r>
            <a:endParaRPr lang="en-US" sz="1200" b="0" dirty="0" smtClean="0">
              <a:latin typeface="Arial" pitchFamily="34" charset="0"/>
              <a:cs typeface="Arial" pitchFamily="34" charset="0"/>
            </a:endParaRPr>
          </a:p>
          <a:p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mn-MN" sz="1200" b="1" dirty="0">
                <a:latin typeface="Arial" pitchFamily="34" charset="0"/>
                <a:cs typeface="Arial" pitchFamily="34" charset="0"/>
              </a:rPr>
              <a:t>4. Таны бодлоор аль банк нь үйлчилгээ сайтай вэ?</a:t>
            </a:r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а. Хаан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б. Голомт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в. ХХБанк</a:t>
            </a:r>
            <a:endParaRPr lang="en-US" sz="1200" b="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г. Хадгаламж банкк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 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д. Хас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        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е. Бусад </a:t>
            </a:r>
            <a:r>
              <a:rPr lang="mn-MN" sz="1200" b="0" dirty="0" smtClean="0">
                <a:latin typeface="Arial" pitchFamily="34" charset="0"/>
                <a:cs typeface="Arial" pitchFamily="34" charset="0"/>
              </a:rPr>
              <a:t>банк</a:t>
            </a:r>
            <a:endParaRPr lang="en-US" sz="1200" b="0" dirty="0" smtClean="0">
              <a:latin typeface="Arial" pitchFamily="34" charset="0"/>
              <a:cs typeface="Arial" pitchFamily="34" charset="0"/>
            </a:endParaRPr>
          </a:p>
          <a:p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mn-MN" sz="1200" b="1" dirty="0">
                <a:latin typeface="Arial" pitchFamily="34" charset="0"/>
                <a:cs typeface="Arial" pitchFamily="34" charset="0"/>
              </a:rPr>
              <a:t>5. Та аль банкыг найдвартай гэж үздэг вэ?</a:t>
            </a:r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а. Хаан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б. Голомт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	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в. ХХБанк</a:t>
            </a:r>
            <a:endParaRPr lang="en-US" sz="1200" b="0" dirty="0">
              <a:latin typeface="Arial" pitchFamily="34" charset="0"/>
              <a:cs typeface="Arial" pitchFamily="34" charset="0"/>
            </a:endParaRPr>
          </a:p>
          <a:p>
            <a:r>
              <a:rPr lang="mn-MN" sz="1200" b="0" dirty="0">
                <a:latin typeface="Arial" pitchFamily="34" charset="0"/>
                <a:cs typeface="Arial" pitchFamily="34" charset="0"/>
              </a:rPr>
              <a:t>г. Хадгаламж банкк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 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д. Хас банк</a:t>
            </a:r>
            <a:r>
              <a:rPr lang="en-US" sz="1200" b="0" dirty="0">
                <a:latin typeface="Arial" pitchFamily="34" charset="0"/>
                <a:cs typeface="Arial" pitchFamily="34" charset="0"/>
              </a:rPr>
              <a:t>        	</a:t>
            </a:r>
            <a:r>
              <a:rPr lang="mn-MN" sz="1200" b="0" dirty="0">
                <a:latin typeface="Arial" pitchFamily="34" charset="0"/>
                <a:cs typeface="Arial" pitchFamily="34" charset="0"/>
              </a:rPr>
              <a:t>е. Бусад банк</a:t>
            </a:r>
            <a:endParaRPr lang="en-US" sz="1200" b="0" dirty="0">
              <a:latin typeface="Arial" pitchFamily="34" charset="0"/>
              <a:cs typeface="Arial" pitchFamily="34" charset="0"/>
            </a:endParaRPr>
          </a:p>
          <a:p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mn-MN" sz="1400" b="1" dirty="0" smtClean="0">
                <a:latin typeface="Arial" pitchFamily="34" charset="0"/>
                <a:cs typeface="Arial" pitchFamily="34" charset="0"/>
              </a:rPr>
              <a:t>Судалгаа </a:t>
            </a:r>
            <a:r>
              <a:rPr lang="mn-MN" sz="1400" b="1" dirty="0">
                <a:latin typeface="Arial" pitchFamily="34" charset="0"/>
                <a:cs typeface="Arial" pitchFamily="34" charset="0"/>
              </a:rPr>
              <a:t>бөглөсөнд баярлалаа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664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988000"/>
              </p:ext>
            </p:extLst>
          </p:nvPr>
        </p:nvGraphicFramePr>
        <p:xfrm>
          <a:off x="38100" y="934720"/>
          <a:ext cx="9029700" cy="580852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63062"/>
                <a:gridCol w="771769"/>
                <a:gridCol w="2568889"/>
                <a:gridCol w="441011"/>
                <a:gridCol w="2701192"/>
                <a:gridCol w="1466362"/>
                <a:gridCol w="617415"/>
              </a:tblGrid>
              <a:tr h="371197">
                <a:tc gridSpan="4">
                  <a:txBody>
                    <a:bodyPr/>
                    <a:lstStyle/>
                    <a:p>
                      <a:pPr algn="ctr"/>
                      <a:r>
                        <a:rPr lang="mn-MN" sz="1400" dirty="0" smtClean="0"/>
                        <a:t>Хоёрдогч</a:t>
                      </a:r>
                      <a:r>
                        <a:rPr lang="mn-MN" sz="1400" baseline="0" dirty="0" smtClean="0"/>
                        <a:t> судалгаагаар</a:t>
                      </a:r>
                      <a:endParaRPr 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mn-MN" sz="1400" dirty="0" smtClean="0"/>
                        <a:t>Анхдагч судалгаагаар</a:t>
                      </a:r>
                      <a:endParaRPr 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1299"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№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/>
                        <a:t>Банкны</a:t>
                      </a:r>
                      <a:r>
                        <a:rPr lang="mn-MN" sz="1400" baseline="0" dirty="0" smtClean="0"/>
                        <a:t> нэр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/>
                        <a:t>Асуулт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 smtClean="0"/>
                        <a:t>Банкны нэр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rowSpan="6">
                  <a:txBody>
                    <a:bodyPr/>
                    <a:lstStyle/>
                    <a:p>
                      <a:pPr algn="ctr"/>
                      <a:r>
                        <a:rPr lang="mn-MN" sz="1400" dirty="0" smtClean="0"/>
                        <a:t>1</a:t>
                      </a:r>
                      <a:endParaRPr lang="en-US" sz="1400" dirty="0"/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mn-MN" sz="1400" dirty="0" smtClean="0"/>
                        <a:t>Актив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ХААН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28</a:t>
                      </a:r>
                      <a:endParaRPr lang="en-US" sz="1400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r>
                        <a:rPr lang="mn-MN" sz="1400" dirty="0" smtClean="0"/>
                        <a:t>1.Та</a:t>
                      </a:r>
                      <a:r>
                        <a:rPr lang="mn-MN" sz="1400" baseline="0" dirty="0" smtClean="0"/>
                        <a:t> ямар банкаар ихэвчлэн үйлчлүүлдэг вэ</a:t>
                      </a:r>
                      <a:r>
                        <a:rPr lang="en-US" sz="1400" baseline="0" dirty="0" smtClean="0"/>
                        <a:t>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Хаан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43.8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Голомт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24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Голомт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28.7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ХХБ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16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ХХБ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5.4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Хадгаламж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Хадгаламж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4.1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Хас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7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Хас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15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Бусад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Бусад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30</a:t>
                      </a:r>
                      <a:endParaRPr lang="en-US" sz="1400" dirty="0"/>
                    </a:p>
                  </a:txBody>
                  <a:tcPr/>
                </a:tc>
              </a:tr>
              <a:tr h="712699">
                <a:tc rowSpan="6">
                  <a:txBody>
                    <a:bodyPr/>
                    <a:lstStyle/>
                    <a:p>
                      <a:pPr algn="ctr"/>
                      <a:r>
                        <a:rPr lang="mn-MN" sz="1400" dirty="0" smtClean="0"/>
                        <a:t>2</a:t>
                      </a:r>
                      <a:endParaRPr lang="en-US" sz="1400" dirty="0"/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mn-MN" sz="1400" dirty="0" smtClean="0"/>
                        <a:t>Зээл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ХААН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r>
                        <a:rPr lang="en-US" sz="1400" dirty="0" smtClean="0"/>
                        <a:t>2.</a:t>
                      </a:r>
                      <a:r>
                        <a:rPr lang="mn-MN" sz="1400" dirty="0" smtClean="0"/>
                        <a:t>Та</a:t>
                      </a:r>
                      <a:r>
                        <a:rPr lang="mn-MN" sz="1400" baseline="0" dirty="0" smtClean="0"/>
                        <a:t> ямар үйлчилгээ авдаг вэ</a:t>
                      </a:r>
                      <a:r>
                        <a:rPr lang="en-US" sz="1400" baseline="0" dirty="0" smtClean="0"/>
                        <a:t>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Шилжүүлэг</a:t>
                      </a:r>
                      <a:r>
                        <a:rPr lang="mn-MN" sz="1400" baseline="0" dirty="0" smtClean="0"/>
                        <a:t> болон гуйвуулга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32.6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Голомт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22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Зээл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10.8</a:t>
                      </a:r>
                      <a:endParaRPr lang="en-US" sz="1400" dirty="0"/>
                    </a:p>
                  </a:txBody>
                  <a:tcPr/>
                </a:tc>
              </a:tr>
              <a:tr h="712699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ХХБ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15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Бэлэн</a:t>
                      </a:r>
                      <a:r>
                        <a:rPr lang="mn-MN" sz="1400" baseline="0" dirty="0" smtClean="0"/>
                        <a:t> мөнгөний үйлчилгээ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28.2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Хадгаламж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9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Хадгаламж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24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Хас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Бусад</a:t>
                      </a:r>
                      <a:r>
                        <a:rPr lang="mn-MN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4.3</a:t>
                      </a:r>
                      <a:endParaRPr lang="en-US" sz="1400" dirty="0"/>
                    </a:p>
                  </a:txBody>
                  <a:tcPr/>
                </a:tc>
              </a:tr>
              <a:tr h="361299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Бусад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4572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АБ-уудын зах зээлд эзлэх хувь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565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477234"/>
              </p:ext>
            </p:extLst>
          </p:nvPr>
        </p:nvGraphicFramePr>
        <p:xfrm>
          <a:off x="228600" y="76200"/>
          <a:ext cx="8762999" cy="659389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57200"/>
                <a:gridCol w="1066800"/>
                <a:gridCol w="2231571"/>
                <a:gridCol w="435429"/>
                <a:gridCol w="2667000"/>
                <a:gridCol w="1371600"/>
                <a:gridCol w="533399"/>
              </a:tblGrid>
              <a:tr h="340014">
                <a:tc gridSpan="4"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Хоёрдогч</a:t>
                      </a:r>
                      <a:r>
                        <a:rPr lang="mn-MN" sz="1200" baseline="0" dirty="0" smtClean="0">
                          <a:latin typeface="Arial" pitchFamily="34" charset="0"/>
                          <a:cs typeface="Arial" pitchFamily="34" charset="0"/>
                        </a:rPr>
                        <a:t> судалгаагаар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Анхдагч судалгаагаар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40014"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Банкны</a:t>
                      </a:r>
                      <a:r>
                        <a:rPr lang="mn-MN" sz="1200" baseline="0" dirty="0" smtClean="0">
                          <a:latin typeface="Arial" pitchFamily="34" charset="0"/>
                          <a:cs typeface="Arial" pitchFamily="34" charset="0"/>
                        </a:rPr>
                        <a:t> нэр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Асуулт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Банкны нэр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0014">
                <a:tc rowSpan="9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ХААН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3.Та АТМ-р</a:t>
                      </a:r>
                      <a:r>
                        <a:rPr lang="mn-MN" sz="1200" baseline="0" dirty="0" smtClean="0">
                          <a:latin typeface="Arial" pitchFamily="34" charset="0"/>
                          <a:cs typeface="Arial" pitchFamily="34" charset="0"/>
                        </a:rPr>
                        <a:t> үйлчлүүлдэг үү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? </a:t>
                      </a:r>
                      <a:r>
                        <a:rPr lang="mn-MN" sz="1200" baseline="0" dirty="0" smtClean="0">
                          <a:latin typeface="Arial" pitchFamily="34" charset="0"/>
                          <a:cs typeface="Arial" pitchFamily="34" charset="0"/>
                        </a:rPr>
                        <a:t>Танд ямар банкны карт ашиглдаг вэ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Хаан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38.6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001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Голомт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Голомт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23.8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001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ХХБ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ХХБ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00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14.7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00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Хас 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11.3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725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Бусад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2.6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001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Хас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Таны бодлоор аль банк</a:t>
                      </a:r>
                      <a:r>
                        <a:rPr lang="mn-MN" sz="1200" baseline="0" dirty="0" smtClean="0">
                          <a:latin typeface="Arial" pitchFamily="34" charset="0"/>
                          <a:cs typeface="Arial" pitchFamily="34" charset="0"/>
                        </a:rPr>
                        <a:t> нь үйлчилгээ сайтай вэ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Хаан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32.3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5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Бусад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Голомт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36.6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20302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ХХБ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9337">
                <a:tc rowSpan="1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rowSpan="12"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Өөрийн хөрөнгөөр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ХААН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6656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5.6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782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Хас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16.9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384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Голомт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5666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Бусад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1.6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40014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ХХБ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5.Та аль банкийг</a:t>
                      </a:r>
                      <a:r>
                        <a:rPr lang="mn-MN" sz="1200" baseline="0" dirty="0" smtClean="0">
                          <a:latin typeface="Arial" pitchFamily="34" charset="0"/>
                          <a:cs typeface="Arial" pitchFamily="34" charset="0"/>
                        </a:rPr>
                        <a:t> илүү найдвартай гэж үздэг вэ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Хаан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33.7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57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Голом</a:t>
                      </a:r>
                      <a:r>
                        <a:rPr lang="mn-MN" sz="1200" baseline="0" dirty="0" smtClean="0"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29.8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501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ХХБ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16.8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56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0014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Хас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3.8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40014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Бусад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Хас 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12.9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40014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Бусад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251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492927"/>
              </p:ext>
            </p:extLst>
          </p:nvPr>
        </p:nvGraphicFramePr>
        <p:xfrm>
          <a:off x="228600" y="1447800"/>
          <a:ext cx="8686790" cy="4953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0970"/>
                <a:gridCol w="1240970"/>
                <a:gridCol w="1240970"/>
                <a:gridCol w="1240970"/>
                <a:gridCol w="1240970"/>
                <a:gridCol w="1240970"/>
                <a:gridCol w="1240970"/>
              </a:tblGrid>
              <a:tr h="467947">
                <a:tc rowSpan="2">
                  <a:txBody>
                    <a:bodyPr/>
                    <a:lstStyle/>
                    <a:p>
                      <a:pPr algn="ctr"/>
                      <a:r>
                        <a:rPr lang="mn-MN" sz="12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Үзүүлэлт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latin typeface="Arial" pitchFamily="34" charset="0"/>
                          <a:cs typeface="Arial" pitchFamily="34" charset="0"/>
                        </a:rPr>
                        <a:t>Банкууд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115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ХААН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ГОЛОМТ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ХХБ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Хас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Бусад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</a:tr>
              <a:tr h="8127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mn-MN" sz="12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Актив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27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mn-MN" sz="12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Зээл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27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mn-MN" sz="12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Хадгаламж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27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mn-MN" sz="12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Өөрийн хөрөнгөөр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2780">
                <a:tc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519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295075"/>
              </p:ext>
            </p:extLst>
          </p:nvPr>
        </p:nvGraphicFramePr>
        <p:xfrm>
          <a:off x="152400" y="502858"/>
          <a:ext cx="8686790" cy="5775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066800"/>
                <a:gridCol w="990600"/>
                <a:gridCol w="990600"/>
                <a:gridCol w="1143000"/>
                <a:gridCol w="990600"/>
                <a:gridCol w="1295390"/>
              </a:tblGrid>
              <a:tr h="467947">
                <a:tc rowSpan="2">
                  <a:txBody>
                    <a:bodyPr/>
                    <a:lstStyle/>
                    <a:p>
                      <a:pPr algn="ctr"/>
                      <a:r>
                        <a:rPr lang="mn-MN" sz="12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Үзүүлэлт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latin typeface="Arial" pitchFamily="34" charset="0"/>
                          <a:cs typeface="Arial" pitchFamily="34" charset="0"/>
                        </a:rPr>
                        <a:t>Банкууд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115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ХААН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ГОЛОМТ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ХХБ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Хас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Бусад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</a:tr>
              <a:tr h="8127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Та</a:t>
                      </a:r>
                      <a:r>
                        <a:rPr lang="mn-MN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ямар банкаар ихэвчлэн үйлчлүүлдэг вэ</a:t>
                      </a:r>
                      <a:endParaRPr lang="en-US" sz="1200" b="1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43.8%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28.7%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5.4%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4.1%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15%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30%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2780"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Та АТМ-р</a:t>
                      </a:r>
                      <a:r>
                        <a:rPr lang="mn-MN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үйлчлүүлдэг үү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? </a:t>
                      </a:r>
                      <a:r>
                        <a:rPr lang="mn-MN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Танд ямар банкны карт ашиглдаг вэ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38.6%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23.8%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9%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14.7%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11.3%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2.8%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27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Таны бодлоор аль банк</a:t>
                      </a:r>
                      <a:r>
                        <a:rPr lang="mn-MN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нь үйлчилгээ сайтай вэ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en-US" sz="1200" b="1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32.3%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36.6%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7%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5.6%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16.9%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1.6%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2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Та аль банкийг</a:t>
                      </a:r>
                      <a:r>
                        <a:rPr lang="mn-MN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илүү найдвартай гэж үздэг вэ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en-US" sz="12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/>
                      <a:endParaRPr lang="en-US" sz="1200" b="1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33.7%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29.8%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16.8%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3.8%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12.9%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2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200" b="1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Үзүүлэлт</a:t>
                      </a:r>
                      <a:endParaRPr lang="en-US" sz="1200" b="1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Шилжүүлэг</a:t>
                      </a:r>
                      <a:r>
                        <a:rPr lang="mn-MN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болон гуйвуулга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Зээл</a:t>
                      </a:r>
                      <a:endParaRPr lang="en-US" sz="12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Бэлэн</a:t>
                      </a:r>
                      <a:r>
                        <a:rPr lang="mn-MN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мөнгөний үйлчилгээ</a:t>
                      </a:r>
                      <a:endParaRPr lang="en-US" sz="12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Хадгаламж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Бусад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12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Та</a:t>
                      </a:r>
                      <a:r>
                        <a:rPr lang="mn-MN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ямар үйлчилгээ авдаг вэ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en-US" sz="1200" b="1" kern="1200" dirty="0" smtClean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32.6%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.8%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28.2%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24%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.3%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928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Хаан банкны бүтэц, зохион байгуулалт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8915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дүгнэлт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algn="ctr">
              <a:buNone/>
            </a:pPr>
            <a:r>
              <a:rPr lang="mn-MN" sz="1800" dirty="0" smtClean="0">
                <a:latin typeface="Arial" pitchFamily="34" charset="0"/>
                <a:cs typeface="Arial" pitchFamily="34" charset="0"/>
              </a:rPr>
              <a:t>Судалгаанаас харвал Хаан банк нь 43.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8%</a:t>
            </a:r>
            <a:r>
              <a:rPr lang="mn-MN" sz="1800" dirty="0" smtClean="0">
                <a:latin typeface="Arial" pitchFamily="34" charset="0"/>
                <a:cs typeface="Arial" pitchFamily="34" charset="0"/>
              </a:rPr>
              <a:t> аар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800" dirty="0" smtClean="0">
                <a:latin typeface="Arial" pitchFamily="34" charset="0"/>
                <a:cs typeface="Arial" pitchFamily="34" charset="0"/>
              </a:rPr>
              <a:t>хэрэглэгч,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1800" dirty="0" smtClean="0">
                <a:latin typeface="Arial" pitchFamily="34" charset="0"/>
                <a:cs typeface="Arial" pitchFamily="34" charset="0"/>
              </a:rPr>
              <a:t>үйлчлүүлэгчээр тэргүүлэгч болох нь тодорхой харагдаж байна.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mn-MN" sz="1800" dirty="0" smtClean="0">
                <a:latin typeface="Arial" pitchFamily="34" charset="0"/>
                <a:cs typeface="Arial" pitchFamily="34" charset="0"/>
              </a:rPr>
              <a:t>  Нийт карт эзэмшигчдийн тоогоор мөн хаан банк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38.8% -</a:t>
            </a:r>
            <a:r>
              <a:rPr lang="mn-MN" sz="1800" dirty="0" smtClean="0">
                <a:latin typeface="Arial" pitchFamily="34" charset="0"/>
                <a:cs typeface="Arial" pitchFamily="34" charset="0"/>
              </a:rPr>
              <a:t> аар тэргүүлж байгаа бол голомт банк нь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36.6% -</a:t>
            </a:r>
            <a:r>
              <a:rPr lang="mn-MN" sz="1800" dirty="0" smtClean="0">
                <a:latin typeface="Arial" pitchFamily="34" charset="0"/>
                <a:cs typeface="Arial" pitchFamily="34" charset="0"/>
              </a:rPr>
              <a:t>аар үйлчилгээ сайтай банк гэж харагдаж байна.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mn-MN" sz="1800" dirty="0" smtClean="0">
                <a:latin typeface="Arial" pitchFamily="34" charset="0"/>
                <a:cs typeface="Arial" pitchFamily="34" charset="0"/>
              </a:rPr>
              <a:t>Хэрэглэгчдийн итгэл найдвар даасан банк нь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33.7% -</a:t>
            </a:r>
            <a:r>
              <a:rPr lang="mn-MN" sz="1800" dirty="0" smtClean="0">
                <a:latin typeface="Arial" pitchFamily="34" charset="0"/>
                <a:cs typeface="Arial" pitchFamily="34" charset="0"/>
              </a:rPr>
              <a:t>аар хаан банк</a:t>
            </a:r>
          </a:p>
          <a:p>
            <a:pPr algn="ctr">
              <a:buNone/>
            </a:pPr>
            <a:r>
              <a:rPr lang="mn-MN" sz="1800" dirty="0">
                <a:latin typeface="Arial" pitchFamily="34" charset="0"/>
                <a:cs typeface="Arial" pitchFamily="34" charset="0"/>
              </a:rPr>
              <a:t>д</a:t>
            </a:r>
            <a:r>
              <a:rPr lang="mn-MN" sz="1800" dirty="0" smtClean="0">
                <a:latin typeface="Arial" pitchFamily="34" charset="0"/>
                <a:cs typeface="Arial" pitchFamily="34" charset="0"/>
              </a:rPr>
              <a:t>ээрхи судалгаагаар Хаан банк нь бүхий л үзүүлэлтээрээ тэргүүлэгч банк гэдэг нь харагдаж байна</a:t>
            </a:r>
            <a:r>
              <a:rPr lang="mn-MN" sz="1800" dirty="0">
                <a:latin typeface="Arial" pitchFamily="34" charset="0"/>
                <a:cs typeface="Arial" pitchFamily="34" charset="0"/>
              </a:rPr>
              <a:t>.</a:t>
            </a:r>
            <a:endParaRPr lang="mn-MN" sz="1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Үйл ажиллагаа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Мөнгөн хөрөнгийг дансанд хийх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Зээл олгох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Орлого,зарлагыг шилжүүлэх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Зээл төлбөрийн баталгаа гаргуулах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Үнэт мателл,валют худалдах,худалдан авах,хадгалах,хадгалуулах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Гадаад төлбөр тооцоо хийх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Үнэт цаас гаргах,худалдах,худалдан авах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Хууль тогтоомжоор хориглоогүй бусад гүйлгээ</a:t>
            </a:r>
          </a:p>
          <a:p>
            <a:r>
              <a:rPr lang="mn-MN" sz="2400" dirty="0" smtClean="0">
                <a:latin typeface="Arial" pitchFamily="34" charset="0"/>
                <a:cs typeface="Arial" pitchFamily="34" charset="0"/>
              </a:rPr>
              <a:t>Үнэт зүйл худалдах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2800" dirty="0" smtClean="0">
                <a:latin typeface="Arial" pitchFamily="34" charset="0"/>
                <a:cs typeface="Arial" pitchFamily="34" charset="0"/>
              </a:rPr>
              <a:t>Арилжааны банкны үүрэг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n-MN" sz="2800" dirty="0" smtClean="0">
                <a:latin typeface="Arial" pitchFamily="34" charset="0"/>
                <a:cs typeface="Arial" pitchFamily="34" charset="0"/>
              </a:rPr>
              <a:t>Сул чөлөөтэй байгаа мөнгөн хөрөнгийг төвлөрүүлж,хадгалах</a:t>
            </a:r>
          </a:p>
          <a:p>
            <a:r>
              <a:rPr lang="mn-MN" sz="2800" dirty="0" smtClean="0">
                <a:latin typeface="Arial" pitchFamily="34" charset="0"/>
                <a:cs typeface="Arial" pitchFamily="34" charset="0"/>
              </a:rPr>
              <a:t>ААН,байгууллага,иргэд болон бусад улсад зээл олгож,хөрөнгө оруулалт хийх</a:t>
            </a:r>
          </a:p>
          <a:p>
            <a:r>
              <a:rPr lang="mn-MN" sz="2800" dirty="0" smtClean="0">
                <a:latin typeface="Arial" pitchFamily="34" charset="0"/>
                <a:cs typeface="Arial" pitchFamily="34" charset="0"/>
              </a:rPr>
              <a:t>Харилцагчийн төлбөр тооцоог хийж гүйцэтгэх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sz="2000" dirty="0" smtClean="0">
                <a:latin typeface="Arial" pitchFamily="34" charset="0"/>
                <a:cs typeface="Arial" pitchFamily="34" charset="0"/>
              </a:rPr>
              <a:t>Ашигласан материал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sz="1400" dirty="0" smtClean="0">
                <a:latin typeface="Arial" pitchFamily="34" charset="0"/>
                <a:cs typeface="Arial" pitchFamily="34" charset="0"/>
              </a:rPr>
              <a:t>Голомт банкны нэрэмжит оюутны ЭШ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ний бага хурал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2004</a:t>
            </a:r>
          </a:p>
          <a:p>
            <a:r>
              <a:rPr lang="mn-MN" sz="1400" dirty="0" smtClean="0">
                <a:latin typeface="Arial" pitchFamily="34" charset="0"/>
                <a:cs typeface="Arial" pitchFamily="34" charset="0"/>
              </a:rPr>
              <a:t>Монгол банк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Судалгааны ажил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-2004</a:t>
            </a:r>
            <a:endParaRPr lang="mn-MN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1400" dirty="0" smtClean="0">
                <a:latin typeface="Arial" pitchFamily="34" charset="0"/>
                <a:cs typeface="Arial" pitchFamily="34" charset="0"/>
              </a:rPr>
              <a:t>МУ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ын хуулийн эмхтгэл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-2003</a:t>
            </a:r>
          </a:p>
          <a:p>
            <a:r>
              <a:rPr lang="mn-MN" sz="1400" dirty="0" smtClean="0">
                <a:latin typeface="Arial" pitchFamily="34" charset="0"/>
                <a:cs typeface="Arial" pitchFamily="34" charset="0"/>
              </a:rPr>
              <a:t>Үнэт цаас ба арилжааны банк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mn-MN" sz="1400" dirty="0" smtClean="0">
                <a:latin typeface="Arial" pitchFamily="34" charset="0"/>
                <a:cs typeface="Arial" pitchFamily="34" charset="0"/>
              </a:rPr>
              <a:t>Л.Оюун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(2000)</a:t>
            </a:r>
          </a:p>
          <a:p>
            <a:r>
              <a:rPr lang="mn-MN" sz="1400" dirty="0" smtClean="0">
                <a:latin typeface="Arial" pitchFamily="34" charset="0"/>
                <a:cs typeface="Arial" pitchFamily="34" charset="0"/>
              </a:rPr>
              <a:t>Банк, санхүүгийн үндэс</a:t>
            </a:r>
          </a:p>
          <a:p>
            <a:r>
              <a:rPr lang="mn-MN" sz="1400" dirty="0" smtClean="0">
                <a:latin typeface="Arial" pitchFamily="34" charset="0"/>
                <a:cs typeface="Arial" pitchFamily="34" charset="0"/>
              </a:rPr>
              <a:t>Интернетээс багш, оюутнуудын илтгэл</a:t>
            </a:r>
          </a:p>
          <a:p>
            <a:r>
              <a:rPr lang="mn-MN" sz="1400" dirty="0" smtClean="0">
                <a:latin typeface="Arial" pitchFamily="34" charset="0"/>
                <a:cs typeface="Arial" pitchFamily="34" charset="0"/>
              </a:rPr>
              <a:t>Банкнуудын сайтууд ба танилцах хуудсууд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sample 3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1B9AD9"/>
      </a:accent1>
      <a:accent2>
        <a:srgbClr val="E4A04E"/>
      </a:accent2>
      <a:accent3>
        <a:srgbClr val="FFFFFF"/>
      </a:accent3>
      <a:accent4>
        <a:srgbClr val="174578"/>
      </a:accent4>
      <a:accent5>
        <a:srgbClr val="ABCAE9"/>
      </a:accent5>
      <a:accent6>
        <a:srgbClr val="CF9146"/>
      </a:accent6>
      <a:hlink>
        <a:srgbClr val="66CCFF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3366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002A56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1B9AD9"/>
        </a:accent1>
        <a:accent2>
          <a:srgbClr val="E4A04E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CF9146"/>
        </a:accent6>
        <a:hlink>
          <a:srgbClr val="66CC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1044</TotalTime>
  <Words>1504</Words>
  <Application>Microsoft Macintosh PowerPoint</Application>
  <PresentationFormat>On-screen Show (4:3)</PresentationFormat>
  <Paragraphs>590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Theme1</vt:lpstr>
      <vt:lpstr>Image</vt:lpstr>
      <vt:lpstr>Арилжааны банкны хөгжлийн түвшин</vt:lpstr>
      <vt:lpstr>Агуулга</vt:lpstr>
      <vt:lpstr>Oршил</vt:lpstr>
      <vt:lpstr>PowerPoint Presentation</vt:lpstr>
      <vt:lpstr>Банк нь дор дурдсан үйл ажиллагаа явуулахыг хориглоно</vt:lpstr>
      <vt:lpstr>Дүрмийн сангийн өөрчлөлт</vt:lpstr>
      <vt:lpstr>Дүрмийн сангийн өөрчлөлт</vt:lpstr>
      <vt:lpstr>Төлбөрийн чадваргүй болсон банкууд</vt:lpstr>
      <vt:lpstr>Арилжааны банкны дампуурлын 3-н гол шалтгаан</vt:lpstr>
      <vt:lpstr>Дампуурлаас сэргийлдэг арга хэмжээ</vt:lpstr>
      <vt:lpstr>PowerPoint Presentation</vt:lpstr>
      <vt:lpstr>Маркетингийн стратеги</vt:lpstr>
      <vt:lpstr>PowerPoint Presentation</vt:lpstr>
      <vt:lpstr>PowerPoint Presentation</vt:lpstr>
      <vt:lpstr>Судалгааны зорилго</vt:lpstr>
      <vt:lpstr>САНАЛ АСУУЛГА</vt:lpstr>
      <vt:lpstr>PowerPoint Presentation</vt:lpstr>
      <vt:lpstr>PowerPoint Presentation</vt:lpstr>
      <vt:lpstr>PowerPoint Presentation</vt:lpstr>
      <vt:lpstr>PowerPoint Presentation</vt:lpstr>
      <vt:lpstr>Хаан банкны бүтэц, зохион байгуулалт</vt:lpstr>
      <vt:lpstr>дүгнэлт</vt:lpstr>
      <vt:lpstr>Үйл ажиллагаа</vt:lpstr>
      <vt:lpstr>Арилжааны банкны үүрэг</vt:lpstr>
      <vt:lpstr>Ашигласан материал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Ganbros</cp:lastModifiedBy>
  <cp:revision>226</cp:revision>
  <dcterms:created xsi:type="dcterms:W3CDTF">2006-08-16T00:00:00Z</dcterms:created>
  <dcterms:modified xsi:type="dcterms:W3CDTF">2012-10-14T16:23:39Z</dcterms:modified>
</cp:coreProperties>
</file>