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86" r:id="rId2"/>
    <p:sldId id="289" r:id="rId3"/>
    <p:sldId id="288" r:id="rId4"/>
    <p:sldId id="287" r:id="rId5"/>
    <p:sldId id="278" r:id="rId6"/>
    <p:sldId id="279" r:id="rId7"/>
    <p:sldId id="305" r:id="rId8"/>
    <p:sldId id="291" r:id="rId9"/>
    <p:sldId id="269" r:id="rId10"/>
    <p:sldId id="267" r:id="rId11"/>
    <p:sldId id="292" r:id="rId12"/>
    <p:sldId id="283" r:id="rId13"/>
    <p:sldId id="294" r:id="rId14"/>
    <p:sldId id="272" r:id="rId15"/>
    <p:sldId id="293" r:id="rId16"/>
    <p:sldId id="284" r:id="rId17"/>
    <p:sldId id="281" r:id="rId18"/>
    <p:sldId id="270" r:id="rId19"/>
    <p:sldId id="290" r:id="rId20"/>
    <p:sldId id="299" r:id="rId21"/>
    <p:sldId id="273" r:id="rId22"/>
    <p:sldId id="300" r:id="rId23"/>
    <p:sldId id="304" r:id="rId24"/>
    <p:sldId id="274" r:id="rId25"/>
    <p:sldId id="302" r:id="rId26"/>
    <p:sldId id="303" r:id="rId27"/>
    <p:sldId id="298" r:id="rId28"/>
    <p:sldId id="296" r:id="rId29"/>
    <p:sldId id="297" r:id="rId30"/>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71" autoAdjust="0"/>
  </p:normalViewPr>
  <p:slideViewPr>
    <p:cSldViewPr>
      <p:cViewPr>
        <p:scale>
          <a:sx n="72" d="100"/>
          <a:sy n="72" d="100"/>
        </p:scale>
        <p:origin x="-1314" y="-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27"/>
  <c:chart>
    <c:autoTitleDeleted val="1"/>
    <c:plotArea>
      <c:layout/>
      <c:pieChart>
        <c:varyColors val="1"/>
        <c:ser>
          <c:idx val="0"/>
          <c:order val="0"/>
          <c:tx>
            <c:strRef>
              <c:f>Sheet1!$B$1</c:f>
              <c:strCache>
                <c:ptCount val="1"/>
                <c:pt idx="0">
                  <c:v>Sales</c:v>
                </c:pt>
              </c:strCache>
            </c:strRef>
          </c:tx>
          <c:explosion val="25"/>
          <c:cat>
            <c:strRef>
              <c:f>Sheet1!$A$2:$A$12</c:f>
              <c:strCache>
                <c:ptCount val="11"/>
                <c:pt idx="0">
                  <c:v>Би Ди Сек</c:v>
                </c:pt>
                <c:pt idx="1">
                  <c:v>дэлгэр хангай секюритис</c:v>
                </c:pt>
                <c:pt idx="2">
                  <c:v>Монсек</c:v>
                </c:pt>
                <c:pt idx="3">
                  <c:v>Мөнхөд</c:v>
                </c:pt>
                <c:pt idx="4">
                  <c:v>ACE and Securities</c:v>
                </c:pt>
                <c:pt idx="5">
                  <c:v>Булган</c:v>
                </c:pt>
                <c:pt idx="6">
                  <c:v>Глобал Ассет</c:v>
                </c:pt>
                <c:pt idx="7">
                  <c:v>Зэргэд</c:v>
                </c:pt>
                <c:pt idx="8">
                  <c:v>Евро Ази Капитал Монгол</c:v>
                </c:pt>
                <c:pt idx="9">
                  <c:v>Дархан Брокер</c:v>
                </c:pt>
                <c:pt idx="10">
                  <c:v>Бусад БДК</c:v>
                </c:pt>
              </c:strCache>
            </c:strRef>
          </c:cat>
          <c:val>
            <c:numRef>
              <c:f>Sheet1!$B$2:$B$12</c:f>
              <c:numCache>
                <c:formatCode>0%</c:formatCode>
                <c:ptCount val="11"/>
                <c:pt idx="0">
                  <c:v>0.44</c:v>
                </c:pt>
                <c:pt idx="1">
                  <c:v>0.11</c:v>
                </c:pt>
                <c:pt idx="2">
                  <c:v>7.0000000000000021E-2</c:v>
                </c:pt>
                <c:pt idx="3">
                  <c:v>3.0000000000000002E-2</c:v>
                </c:pt>
                <c:pt idx="4">
                  <c:v>3.0000000000000002E-2</c:v>
                </c:pt>
                <c:pt idx="5">
                  <c:v>2.0000000000000004E-2</c:v>
                </c:pt>
                <c:pt idx="6">
                  <c:v>2.0000000000000004E-2</c:v>
                </c:pt>
                <c:pt idx="7">
                  <c:v>2.0000000000000004E-2</c:v>
                </c:pt>
                <c:pt idx="8">
                  <c:v>2.0000000000000004E-2</c:v>
                </c:pt>
                <c:pt idx="9">
                  <c:v>1.0000000000000002E-2</c:v>
                </c:pt>
                <c:pt idx="10">
                  <c:v>0.23</c:v>
                </c:pt>
              </c:numCache>
            </c:numRef>
          </c:val>
        </c:ser>
        <c:dLbls>
          <c:showCatName val="1"/>
          <c:showPercent val="1"/>
        </c:dLbls>
        <c:firstSliceAng val="0"/>
      </c:pieChart>
    </c:plotArea>
    <c:plotVisOnly val="1"/>
    <c:dispBlanksAs val="zero"/>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37"/>
  <c:chart>
    <c:autoTitleDeleted val="1"/>
    <c:plotArea>
      <c:layout>
        <c:manualLayout>
          <c:layoutTarget val="inner"/>
          <c:xMode val="edge"/>
          <c:yMode val="edge"/>
          <c:x val="7.2979151767747316E-2"/>
          <c:y val="5.8891555233659666E-2"/>
          <c:w val="0.91904339103270816"/>
          <c:h val="0.74391505189061413"/>
        </c:manualLayout>
      </c:layout>
      <c:barChart>
        <c:barDir val="col"/>
        <c:grouping val="stacked"/>
        <c:ser>
          <c:idx val="0"/>
          <c:order val="0"/>
          <c:tx>
            <c:strRef>
              <c:f>Sheet1!$B$1</c:f>
              <c:strCache>
                <c:ptCount val="1"/>
                <c:pt idx="0">
                  <c:v>Series 1</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showVal val="1"/>
          </c:dLbls>
          <c:cat>
            <c:numRef>
              <c:f>Sheet1!$A$2:$A$18</c:f>
              <c:numCache>
                <c:formatCode>General</c:formatCode>
                <c:ptCount val="1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numCache>
            </c:numRef>
          </c:cat>
          <c:val>
            <c:numRef>
              <c:f>Sheet1!$B$2:$B$18</c:f>
              <c:numCache>
                <c:formatCode>General</c:formatCode>
                <c:ptCount val="17"/>
                <c:pt idx="0">
                  <c:v>1</c:v>
                </c:pt>
                <c:pt idx="1">
                  <c:v>4</c:v>
                </c:pt>
                <c:pt idx="2">
                  <c:v>12</c:v>
                </c:pt>
                <c:pt idx="3">
                  <c:v>11</c:v>
                </c:pt>
                <c:pt idx="4">
                  <c:v>3</c:v>
                </c:pt>
                <c:pt idx="5">
                  <c:v>3</c:v>
                </c:pt>
                <c:pt idx="6">
                  <c:v>2</c:v>
                </c:pt>
                <c:pt idx="7">
                  <c:v>1</c:v>
                </c:pt>
                <c:pt idx="8">
                  <c:v>1</c:v>
                </c:pt>
                <c:pt idx="9">
                  <c:v>1</c:v>
                </c:pt>
                <c:pt idx="10">
                  <c:v>3</c:v>
                </c:pt>
                <c:pt idx="11">
                  <c:v>13</c:v>
                </c:pt>
                <c:pt idx="12">
                  <c:v>62</c:v>
                </c:pt>
                <c:pt idx="13">
                  <c:v>60</c:v>
                </c:pt>
                <c:pt idx="14">
                  <c:v>23</c:v>
                </c:pt>
                <c:pt idx="15">
                  <c:v>63</c:v>
                </c:pt>
                <c:pt idx="16">
                  <c:v>109</c:v>
                </c:pt>
              </c:numCache>
            </c:numRef>
          </c:val>
        </c:ser>
        <c:ser>
          <c:idx val="2"/>
          <c:order val="1"/>
          <c:tx>
            <c:strRef>
              <c:f>Sheet1!$D$1</c:f>
              <c:strCache>
                <c:ptCount val="1"/>
                <c:pt idx="0">
                  <c:v>Series 3</c:v>
                </c:pt>
              </c:strCache>
            </c:strRef>
          </c:tx>
          <c:dLbls>
            <c:showVal val="1"/>
          </c:dLbls>
          <c:cat>
            <c:numRef>
              <c:f>Sheet1!$A$2:$A$18</c:f>
              <c:numCache>
                <c:formatCode>General</c:formatCode>
                <c:ptCount val="1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numCache>
            </c:numRef>
          </c:cat>
          <c:val>
            <c:numRef>
              <c:f>Sheet1!$D$2:$D$18</c:f>
            </c:numRef>
          </c:val>
        </c:ser>
        <c:dLbls>
          <c:showVal val="1"/>
        </c:dLbls>
        <c:gapWidth val="75"/>
        <c:overlap val="100"/>
        <c:axId val="138106368"/>
        <c:axId val="138107904"/>
      </c:barChart>
      <c:catAx>
        <c:axId val="138106368"/>
        <c:scaling>
          <c:orientation val="minMax"/>
        </c:scaling>
        <c:axPos val="b"/>
        <c:numFmt formatCode="General" sourceLinked="1"/>
        <c:majorTickMark val="none"/>
        <c:tickLblPos val="nextTo"/>
        <c:crossAx val="138107904"/>
        <c:crosses val="autoZero"/>
        <c:auto val="1"/>
        <c:lblAlgn val="ctr"/>
        <c:lblOffset val="100"/>
      </c:catAx>
      <c:valAx>
        <c:axId val="138107904"/>
        <c:scaling>
          <c:orientation val="minMax"/>
          <c:max val="110"/>
        </c:scaling>
        <c:axPos val="l"/>
        <c:majorGridlines/>
        <c:numFmt formatCode="General" sourceLinked="1"/>
        <c:majorTickMark val="none"/>
        <c:tickLblPos val="nextTo"/>
        <c:crossAx val="138106368"/>
        <c:crosses val="autoZero"/>
        <c:crossBetween val="between"/>
        <c:majorUnit val="10"/>
      </c:valAx>
    </c:plotArea>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view3D>
      <c:rotX val="30"/>
      <c:perspective val="30"/>
    </c:view3D>
    <c:plotArea>
      <c:layout/>
      <c:pie3DChart>
        <c:varyColors val="1"/>
        <c:ser>
          <c:idx val="0"/>
          <c:order val="0"/>
          <c:tx>
            <c:strRef>
              <c:f>Sheet1!$B$1</c:f>
              <c:strCache>
                <c:ptCount val="1"/>
                <c:pt idx="0">
                  <c:v>Sales</c:v>
                </c:pt>
              </c:strCache>
            </c:strRef>
          </c:tx>
          <c:explosion val="25"/>
          <c:cat>
            <c:strRef>
              <c:f>Sheet1!$A$2:$A$8</c:f>
              <c:strCache>
                <c:ptCount val="7"/>
                <c:pt idx="0">
                  <c:v>боловсруулах салбар</c:v>
                </c:pt>
                <c:pt idx="1">
                  <c:v>худалдаа үйлчилгээ</c:v>
                </c:pt>
                <c:pt idx="2">
                  <c:v>аялал зуучлал</c:v>
                </c:pt>
                <c:pt idx="3">
                  <c:v>мэдээлэл технолог</c:v>
                </c:pt>
                <c:pt idx="4">
                  <c:v>санхүүгийн зуучлал</c:v>
                </c:pt>
                <c:pt idx="5">
                  <c:v>зочид буудал</c:v>
                </c:pt>
                <c:pt idx="6">
                  <c:v>банк санхүүгийн </c:v>
                </c:pt>
              </c:strCache>
            </c:strRef>
          </c:cat>
          <c:val>
            <c:numRef>
              <c:f>Sheet1!$B$2:$B$8</c:f>
              <c:numCache>
                <c:formatCode>0%</c:formatCode>
                <c:ptCount val="7"/>
                <c:pt idx="0">
                  <c:v>0.5</c:v>
                </c:pt>
                <c:pt idx="1">
                  <c:v>7.0000000000000021E-2</c:v>
                </c:pt>
                <c:pt idx="2">
                  <c:v>7.0000000000000021E-2</c:v>
                </c:pt>
                <c:pt idx="3">
                  <c:v>7.0000000000000021E-2</c:v>
                </c:pt>
                <c:pt idx="4">
                  <c:v>7.0000000000000021E-2</c:v>
                </c:pt>
                <c:pt idx="5">
                  <c:v>7.0000000000000021E-2</c:v>
                </c:pt>
                <c:pt idx="6">
                  <c:v>0.15000000000000002</c:v>
                </c:pt>
              </c:numCache>
            </c:numRef>
          </c:val>
        </c:ser>
        <c:dLbls>
          <c:showVal val="1"/>
          <c:showCatName val="1"/>
        </c:dLbls>
      </c:pie3DChart>
    </c:plotArea>
    <c:plotVisOnly val="1"/>
    <c:dispBlanksAs val="zero"/>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33"/>
  <c:chart>
    <c:title>
      <c:tx>
        <c:rich>
          <a:bodyPr/>
          <a:lstStyle/>
          <a:p>
            <a:pPr>
              <a:defRPr/>
            </a:pPr>
            <a:r>
              <a:rPr lang="mn-MN" sz="2400" b="1" dirty="0"/>
              <a:t>Ноогдол ашиг тараалт</a:t>
            </a:r>
            <a:endParaRPr lang="en-US" sz="2400" b="1" dirty="0"/>
          </a:p>
        </c:rich>
      </c:tx>
      <c:layout/>
    </c:title>
    <c:plotArea>
      <c:layout>
        <c:manualLayout>
          <c:layoutTarget val="inner"/>
          <c:xMode val="edge"/>
          <c:yMode val="edge"/>
          <c:x val="6.3299868766404171E-2"/>
          <c:y val="9.9952060553283775E-2"/>
          <c:w val="0.92443624234470689"/>
          <c:h val="0.79411218382264337"/>
        </c:manualLayout>
      </c:layout>
      <c:lineChart>
        <c:grouping val="standard"/>
        <c:ser>
          <c:idx val="0"/>
          <c:order val="0"/>
          <c:tx>
            <c:strRef>
              <c:f>Sheet1!$B$1</c:f>
              <c:strCache>
                <c:ptCount val="1"/>
                <c:pt idx="0">
                  <c:v>ноогдол ашиг тараасан ХК-ийн  тоо</c:v>
                </c:pt>
              </c:strCache>
            </c:strRef>
          </c:tx>
          <c:spPr>
            <a:ln w="25400" cap="flat" cmpd="sng" algn="ctr">
              <a:solidFill>
                <a:schemeClr val="accent3">
                  <a:shade val="50000"/>
                </a:schemeClr>
              </a:solidFill>
              <a:prstDash val="solid"/>
            </a:ln>
            <a:effectLst/>
          </c:spPr>
          <c:marker>
            <c:spPr>
              <a:solidFill>
                <a:srgbClr val="002060"/>
              </a:solidFill>
              <a:ln w="25400" cap="flat" cmpd="sng" algn="ctr">
                <a:solidFill>
                  <a:schemeClr val="accent3">
                    <a:shade val="50000"/>
                  </a:schemeClr>
                </a:solidFill>
                <a:prstDash val="solid"/>
              </a:ln>
              <a:effectLst/>
            </c:spPr>
          </c:marker>
          <c:dLbls>
            <c:txPr>
              <a:bodyPr/>
              <a:lstStyle/>
              <a:p>
                <a:pPr>
                  <a:defRPr>
                    <a:solidFill>
                      <a:srgbClr val="002060"/>
                    </a:solidFill>
                  </a:defRPr>
                </a:pPr>
                <a:endParaRPr lang="en-US"/>
              </a:p>
            </c:txPr>
            <c:dLblPos val="t"/>
            <c:showVal val="1"/>
          </c:dLbls>
          <c:cat>
            <c:numRef>
              <c:f>Sheet1!$A$2:$A$21</c:f>
              <c:numCache>
                <c:formatCode>General</c:formatCode>
                <c:ptCount val="20"/>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numCache>
            </c:numRef>
          </c:cat>
          <c:val>
            <c:numRef>
              <c:f>Sheet1!$B$2:$B$21</c:f>
              <c:numCache>
                <c:formatCode>General</c:formatCode>
                <c:ptCount val="20"/>
                <c:pt idx="0">
                  <c:v>111</c:v>
                </c:pt>
                <c:pt idx="1">
                  <c:v>86</c:v>
                </c:pt>
                <c:pt idx="2">
                  <c:v>69</c:v>
                </c:pt>
                <c:pt idx="3">
                  <c:v>49</c:v>
                </c:pt>
                <c:pt idx="4">
                  <c:v>54</c:v>
                </c:pt>
                <c:pt idx="5">
                  <c:v>23</c:v>
                </c:pt>
                <c:pt idx="6">
                  <c:v>17</c:v>
                </c:pt>
                <c:pt idx="7">
                  <c:v>22</c:v>
                </c:pt>
                <c:pt idx="8">
                  <c:v>13</c:v>
                </c:pt>
                <c:pt idx="9">
                  <c:v>20</c:v>
                </c:pt>
                <c:pt idx="10">
                  <c:v>15</c:v>
                </c:pt>
                <c:pt idx="11">
                  <c:v>18</c:v>
                </c:pt>
                <c:pt idx="12">
                  <c:v>23</c:v>
                </c:pt>
                <c:pt idx="13">
                  <c:v>28</c:v>
                </c:pt>
                <c:pt idx="14">
                  <c:v>36</c:v>
                </c:pt>
                <c:pt idx="15">
                  <c:v>26</c:v>
                </c:pt>
                <c:pt idx="16">
                  <c:v>19</c:v>
                </c:pt>
                <c:pt idx="17">
                  <c:v>27</c:v>
                </c:pt>
                <c:pt idx="18">
                  <c:v>28</c:v>
                </c:pt>
                <c:pt idx="19">
                  <c:v>28</c:v>
                </c:pt>
              </c:numCache>
            </c:numRef>
          </c:val>
        </c:ser>
        <c:ser>
          <c:idx val="1"/>
          <c:order val="1"/>
          <c:tx>
            <c:strRef>
              <c:f>Sheet1!$C$1</c:f>
              <c:strCache>
                <c:ptCount val="1"/>
                <c:pt idx="0">
                  <c:v>ноогдол ашиг тараалт үнийн дүн( тэрбум төгрөг)</c:v>
                </c:pt>
              </c:strCache>
            </c:strRef>
          </c:tx>
          <c:spPr>
            <a:ln w="25400" cap="flat" cmpd="sng" algn="ctr">
              <a:solidFill>
                <a:schemeClr val="accent6">
                  <a:shade val="50000"/>
                </a:schemeClr>
              </a:solidFill>
              <a:prstDash val="solid"/>
            </a:ln>
            <a:effectLst/>
          </c:spPr>
          <c:marker>
            <c:spPr>
              <a:solidFill>
                <a:schemeClr val="accent6">
                  <a:lumMod val="50000"/>
                </a:schemeClr>
              </a:solidFill>
              <a:ln w="25400" cap="flat" cmpd="sng" algn="ctr">
                <a:solidFill>
                  <a:schemeClr val="accent6">
                    <a:shade val="50000"/>
                  </a:schemeClr>
                </a:solidFill>
                <a:prstDash val="solid"/>
              </a:ln>
              <a:effectLst/>
            </c:spPr>
          </c:marker>
          <c:dLbls>
            <c:txPr>
              <a:bodyPr/>
              <a:lstStyle/>
              <a:p>
                <a:pPr>
                  <a:defRPr>
                    <a:solidFill>
                      <a:srgbClr val="FF0000"/>
                    </a:solidFill>
                  </a:defRPr>
                </a:pPr>
                <a:endParaRPr lang="en-US"/>
              </a:p>
            </c:txPr>
            <c:showVal val="1"/>
          </c:dLbls>
          <c:cat>
            <c:numRef>
              <c:f>Sheet1!$A$2:$A$21</c:f>
              <c:numCache>
                <c:formatCode>General</c:formatCode>
                <c:ptCount val="20"/>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numCache>
            </c:numRef>
          </c:cat>
          <c:val>
            <c:numRef>
              <c:f>Sheet1!$C$2:$C$21</c:f>
              <c:numCache>
                <c:formatCode>General</c:formatCode>
                <c:ptCount val="20"/>
                <c:pt idx="8">
                  <c:v>3.56</c:v>
                </c:pt>
                <c:pt idx="9">
                  <c:v>2.5299999999999998</c:v>
                </c:pt>
                <c:pt idx="10">
                  <c:v>1.9500000000000002</c:v>
                </c:pt>
                <c:pt idx="11">
                  <c:v>1.1000000000000001</c:v>
                </c:pt>
                <c:pt idx="12">
                  <c:v>0.83000000000000007</c:v>
                </c:pt>
                <c:pt idx="13">
                  <c:v>3.82</c:v>
                </c:pt>
                <c:pt idx="14">
                  <c:v>7.35</c:v>
                </c:pt>
                <c:pt idx="15">
                  <c:v>17.610000000000003</c:v>
                </c:pt>
                <c:pt idx="16">
                  <c:v>14.3</c:v>
                </c:pt>
                <c:pt idx="17">
                  <c:v>30.85</c:v>
                </c:pt>
                <c:pt idx="18">
                  <c:v>74.25</c:v>
                </c:pt>
                <c:pt idx="19">
                  <c:v>78.75</c:v>
                </c:pt>
              </c:numCache>
            </c:numRef>
          </c:val>
        </c:ser>
        <c:ser>
          <c:idx val="2"/>
          <c:order val="2"/>
          <c:tx>
            <c:strRef>
              <c:f>Sheet1!$D$1</c:f>
              <c:strCache>
                <c:ptCount val="1"/>
                <c:pt idx="0">
                  <c:v>Series 3</c:v>
                </c:pt>
              </c:strCache>
            </c:strRef>
          </c:tx>
          <c:dLbls>
            <c:showVal val="1"/>
          </c:dLbls>
          <c:cat>
            <c:numRef>
              <c:f>Sheet1!$A$2:$A$21</c:f>
              <c:numCache>
                <c:formatCode>General</c:formatCode>
                <c:ptCount val="20"/>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numCache>
            </c:numRef>
          </c:cat>
          <c:val>
            <c:numRef>
              <c:f>Sheet1!$D$2:$D$21</c:f>
            </c:numRef>
          </c:val>
        </c:ser>
        <c:dLbls>
          <c:showVal val="1"/>
        </c:dLbls>
        <c:marker val="1"/>
        <c:axId val="138673152"/>
        <c:axId val="138494720"/>
      </c:lineChart>
      <c:catAx>
        <c:axId val="138673152"/>
        <c:scaling>
          <c:orientation val="minMax"/>
        </c:scaling>
        <c:axPos val="b"/>
        <c:numFmt formatCode="General" sourceLinked="1"/>
        <c:majorTickMark val="none"/>
        <c:tickLblPos val="nextTo"/>
        <c:crossAx val="138494720"/>
        <c:crosses val="autoZero"/>
        <c:auto val="1"/>
        <c:lblAlgn val="ctr"/>
        <c:lblOffset val="100"/>
      </c:catAx>
      <c:valAx>
        <c:axId val="138494720"/>
        <c:scaling>
          <c:orientation val="minMax"/>
        </c:scaling>
        <c:axPos val="l"/>
        <c:majorGridlines/>
        <c:numFmt formatCode="General" sourceLinked="1"/>
        <c:majorTickMark val="none"/>
        <c:tickLblPos val="nextTo"/>
        <c:crossAx val="138673152"/>
        <c:crosses val="autoZero"/>
        <c:crossBetween val="between"/>
        <c:majorUnit val="10"/>
      </c:valAx>
    </c:plotArea>
    <c:legend>
      <c:legendPos val="r"/>
      <c:layout>
        <c:manualLayout>
          <c:xMode val="edge"/>
          <c:yMode val="edge"/>
          <c:x val="0.38912500000000005"/>
          <c:y val="0.13246720485132496"/>
          <c:w val="0.32615277777777796"/>
          <c:h val="0.19273312778222743"/>
        </c:manualLayout>
      </c:layout>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style val="37"/>
  <c:chart>
    <c:view3D>
      <c:perspective val="30"/>
    </c:view3D>
    <c:plotArea>
      <c:layout>
        <c:manualLayout>
          <c:layoutTarget val="inner"/>
          <c:xMode val="edge"/>
          <c:yMode val="edge"/>
          <c:x val="8.235675747753661E-2"/>
          <c:y val="2.8791939784468392E-2"/>
          <c:w val="0.89089360357733061"/>
          <c:h val="0.87123359161354175"/>
        </c:manualLayout>
      </c:layout>
      <c:bar3DChart>
        <c:barDir val="col"/>
        <c:grouping val="standard"/>
        <c:ser>
          <c:idx val="0"/>
          <c:order val="0"/>
          <c:tx>
            <c:strRef>
              <c:f>Sheet1!$B$1</c:f>
              <c:strCache>
                <c:ptCount val="1"/>
                <c:pt idx="0">
                  <c:v>хувьцааны гүйлгээний дүн</c:v>
                </c:pt>
              </c:strCache>
            </c:strRef>
          </c:tx>
          <c:spPr>
            <a:solidFill>
              <a:schemeClr val="accent3"/>
            </a:solidFill>
            <a:ln w="25400" cap="flat" cmpd="sng" algn="ctr">
              <a:solidFill>
                <a:schemeClr val="accent3">
                  <a:shade val="50000"/>
                </a:schemeClr>
              </a:solidFill>
              <a:prstDash val="solid"/>
            </a:ln>
            <a:effectLst/>
          </c:spPr>
          <c:dLbls>
            <c:txPr>
              <a:bodyPr/>
              <a:lstStyle/>
              <a:p>
                <a:pPr>
                  <a:defRPr>
                    <a:solidFill>
                      <a:srgbClr val="FF0000"/>
                    </a:solidFill>
                  </a:defRPr>
                </a:pPr>
                <a:endParaRPr lang="en-US"/>
              </a:p>
            </c:txPr>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Sheet1!$B$2:$B$10</c:f>
              <c:numCache>
                <c:formatCode>General</c:formatCode>
                <c:ptCount val="9"/>
                <c:pt idx="0">
                  <c:v>4706.8</c:v>
                </c:pt>
                <c:pt idx="1">
                  <c:v>2647.3</c:v>
                </c:pt>
                <c:pt idx="2">
                  <c:v>2835.1</c:v>
                </c:pt>
                <c:pt idx="3">
                  <c:v>3998.4</c:v>
                </c:pt>
                <c:pt idx="4">
                  <c:v>4625.5</c:v>
                </c:pt>
                <c:pt idx="5">
                  <c:v>42079.8</c:v>
                </c:pt>
                <c:pt idx="6">
                  <c:v>749.8</c:v>
                </c:pt>
                <c:pt idx="7">
                  <c:v>50707.6</c:v>
                </c:pt>
                <c:pt idx="8">
                  <c:v>30194.799999999996</c:v>
                </c:pt>
              </c:numCache>
            </c:numRef>
          </c:val>
        </c:ser>
        <c:ser>
          <c:idx val="1"/>
          <c:order val="1"/>
          <c:tx>
            <c:strRef>
              <c:f>Sheet1!$C$1</c:f>
              <c:strCache>
                <c:ptCount val="1"/>
                <c:pt idx="0">
                  <c:v>үнэт цаасны гүйлгээний дүн</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chemeClr val="accent1">
                        <a:lumMod val="50000"/>
                      </a:schemeClr>
                    </a:solidFill>
                  </a:defRPr>
                </a:pPr>
                <a:endParaRPr lang="en-US"/>
              </a:p>
            </c:txPr>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Sheet1!$C$2:$C$10</c:f>
              <c:numCache>
                <c:formatCode>General</c:formatCode>
                <c:ptCount val="9"/>
                <c:pt idx="0">
                  <c:v>4711.8</c:v>
                </c:pt>
                <c:pt idx="1">
                  <c:v>2642.3</c:v>
                </c:pt>
                <c:pt idx="2">
                  <c:v>3009.7</c:v>
                </c:pt>
                <c:pt idx="3">
                  <c:v>4094.4</c:v>
                </c:pt>
                <c:pt idx="4">
                  <c:v>4660</c:v>
                </c:pt>
                <c:pt idx="5">
                  <c:v>42079.8</c:v>
                </c:pt>
                <c:pt idx="6">
                  <c:v>749.8</c:v>
                </c:pt>
                <c:pt idx="7">
                  <c:v>50707.6</c:v>
                </c:pt>
                <c:pt idx="8">
                  <c:v>30194.799999999996</c:v>
                </c:pt>
              </c:numCache>
            </c:numRef>
          </c:val>
        </c:ser>
        <c:ser>
          <c:idx val="2"/>
          <c:order val="2"/>
          <c:tx>
            <c:strRef>
              <c:f>Sheet1!$D$1</c:f>
              <c:strCache>
                <c:ptCount val="1"/>
                <c:pt idx="0">
                  <c:v>Series 3</c:v>
                </c:pt>
              </c:strCache>
            </c:strRef>
          </c:tx>
          <c:dLbls>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Sheet1!$D$2:$D$10</c:f>
            </c:numRef>
          </c:val>
        </c:ser>
        <c:dLbls>
          <c:showVal val="1"/>
        </c:dLbls>
        <c:gapWidth val="75"/>
        <c:shape val="box"/>
        <c:axId val="141125120"/>
        <c:axId val="141126656"/>
        <c:axId val="138667328"/>
      </c:bar3DChart>
      <c:catAx>
        <c:axId val="141125120"/>
        <c:scaling>
          <c:orientation val="minMax"/>
        </c:scaling>
        <c:axPos val="b"/>
        <c:numFmt formatCode="General" sourceLinked="1"/>
        <c:majorTickMark val="none"/>
        <c:tickLblPos val="nextTo"/>
        <c:crossAx val="141126656"/>
        <c:crosses val="autoZero"/>
        <c:auto val="1"/>
        <c:lblAlgn val="ctr"/>
        <c:lblOffset val="100"/>
      </c:catAx>
      <c:valAx>
        <c:axId val="141126656"/>
        <c:scaling>
          <c:orientation val="minMax"/>
          <c:max val="5500"/>
          <c:min val="500"/>
        </c:scaling>
        <c:axPos val="l"/>
        <c:numFmt formatCode="General" sourceLinked="1"/>
        <c:majorTickMark val="none"/>
        <c:tickLblPos val="nextTo"/>
        <c:crossAx val="141125120"/>
        <c:crosses val="autoZero"/>
        <c:crossBetween val="between"/>
        <c:majorUnit val="2000"/>
      </c:valAx>
      <c:serAx>
        <c:axId val="138667328"/>
        <c:scaling>
          <c:orientation val="minMax"/>
        </c:scaling>
        <c:delete val="1"/>
        <c:axPos val="b"/>
        <c:tickLblPos val="nextTo"/>
        <c:crossAx val="141126656"/>
        <c:crosses val="autoZero"/>
      </c:serAx>
    </c:plotArea>
    <c:legend>
      <c:legendPos val="b"/>
      <c:layout/>
    </c:legend>
    <c:plotVisOnly val="1"/>
    <c:dispBlanksAs val="gap"/>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style val="37"/>
  <c:chart>
    <c:autoTitleDeleted val="1"/>
    <c:view3D>
      <c:perspective val="30"/>
    </c:view3D>
    <c:plotArea>
      <c:layout>
        <c:manualLayout>
          <c:layoutTarget val="inner"/>
          <c:xMode val="edge"/>
          <c:yMode val="edge"/>
          <c:x val="9.1107216779601277E-2"/>
          <c:y val="0.12703851618825976"/>
          <c:w val="0.88781160308154849"/>
          <c:h val="0.79196701097538869"/>
        </c:manualLayout>
      </c:layout>
      <c:bar3DChart>
        <c:barDir val="col"/>
        <c:grouping val="standard"/>
        <c:ser>
          <c:idx val="0"/>
          <c:order val="0"/>
          <c:tx>
            <c:strRef>
              <c:f>Sheet1!$B$1</c:f>
              <c:strCache>
                <c:ptCount val="1"/>
                <c:pt idx="0">
                  <c:v>хувьцааны тоо</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rgbClr val="FF0000"/>
                    </a:solidFill>
                  </a:defRPr>
                </a:pPr>
                <a:endParaRPr lang="en-US"/>
              </a:p>
            </c:txPr>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Sheet1!$B$2:$B$10</c:f>
              <c:numCache>
                <c:formatCode>General</c:formatCode>
                <c:ptCount val="9"/>
                <c:pt idx="0">
                  <c:v>4840.8</c:v>
                </c:pt>
                <c:pt idx="1">
                  <c:v>7189.4</c:v>
                </c:pt>
                <c:pt idx="2">
                  <c:v>4511</c:v>
                </c:pt>
                <c:pt idx="3">
                  <c:v>14419.1</c:v>
                </c:pt>
                <c:pt idx="4">
                  <c:v>11289.7</c:v>
                </c:pt>
                <c:pt idx="5">
                  <c:v>65907.7</c:v>
                </c:pt>
                <c:pt idx="6">
                  <c:v>2326.8000000000002</c:v>
                </c:pt>
                <c:pt idx="7">
                  <c:v>6880.9</c:v>
                </c:pt>
                <c:pt idx="8">
                  <c:v>12071.7</c:v>
                </c:pt>
              </c:numCache>
            </c:numRef>
          </c:val>
        </c:ser>
        <c:ser>
          <c:idx val="1"/>
          <c:order val="1"/>
          <c:tx>
            <c:strRef>
              <c:f>Sheet1!$C$1</c:f>
              <c:strCache>
                <c:ptCount val="1"/>
                <c:pt idx="0">
                  <c:v> үнэт цаасны тоо </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chemeClr val="accent1">
                        <a:lumMod val="50000"/>
                      </a:schemeClr>
                    </a:solidFill>
                  </a:defRPr>
                </a:pPr>
                <a:endParaRPr lang="en-US"/>
              </a:p>
            </c:txPr>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Sheet1!$C$2:$C$10</c:f>
              <c:numCache>
                <c:formatCode>#,##0</c:formatCode>
                <c:ptCount val="9"/>
                <c:pt idx="0" formatCode="General">
                  <c:v>4840.8</c:v>
                </c:pt>
                <c:pt idx="1">
                  <c:v>7189.4</c:v>
                </c:pt>
                <c:pt idx="2" formatCode="General">
                  <c:v>4528.4000000000005</c:v>
                </c:pt>
                <c:pt idx="3" formatCode="General">
                  <c:v>14428</c:v>
                </c:pt>
                <c:pt idx="4" formatCode="General">
                  <c:v>11293.1</c:v>
                </c:pt>
                <c:pt idx="5" formatCode="General">
                  <c:v>65907.7</c:v>
                </c:pt>
                <c:pt idx="6" formatCode="General">
                  <c:v>2326.8000000000002</c:v>
                </c:pt>
                <c:pt idx="7" formatCode="General">
                  <c:v>6880.9</c:v>
                </c:pt>
                <c:pt idx="8" formatCode="General">
                  <c:v>12071.7</c:v>
                </c:pt>
              </c:numCache>
            </c:numRef>
          </c:val>
        </c:ser>
        <c:ser>
          <c:idx val="2"/>
          <c:order val="2"/>
          <c:tx>
            <c:strRef>
              <c:f>Sheet1!$D$1</c:f>
              <c:strCache>
                <c:ptCount val="1"/>
                <c:pt idx="0">
                  <c:v>Series 3</c:v>
                </c:pt>
              </c:strCache>
            </c:strRef>
          </c:tx>
          <c:dLbls>
            <c:showVal val="1"/>
          </c:dLbls>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Sheet1!$D$2:$D$10</c:f>
            </c:numRef>
          </c:val>
        </c:ser>
        <c:dLbls>
          <c:showVal val="1"/>
        </c:dLbls>
        <c:gapWidth val="75"/>
        <c:shape val="box"/>
        <c:axId val="141175808"/>
        <c:axId val="141189888"/>
        <c:axId val="141156800"/>
      </c:bar3DChart>
      <c:catAx>
        <c:axId val="141175808"/>
        <c:scaling>
          <c:orientation val="minMax"/>
        </c:scaling>
        <c:axPos val="b"/>
        <c:numFmt formatCode="General" sourceLinked="1"/>
        <c:majorTickMark val="none"/>
        <c:tickLblPos val="nextTo"/>
        <c:crossAx val="141189888"/>
        <c:crosses val="autoZero"/>
        <c:auto val="1"/>
        <c:lblAlgn val="ctr"/>
        <c:lblOffset val="100"/>
      </c:catAx>
      <c:valAx>
        <c:axId val="141189888"/>
        <c:scaling>
          <c:orientation val="minMax"/>
          <c:max val="70000"/>
        </c:scaling>
        <c:axPos val="l"/>
        <c:majorGridlines/>
        <c:numFmt formatCode="General" sourceLinked="1"/>
        <c:majorTickMark val="none"/>
        <c:tickLblPos val="nextTo"/>
        <c:crossAx val="141175808"/>
        <c:crosses val="autoZero"/>
        <c:crossBetween val="between"/>
        <c:majorUnit val="10000"/>
        <c:minorUnit val="2000"/>
      </c:valAx>
      <c:serAx>
        <c:axId val="141156800"/>
        <c:scaling>
          <c:orientation val="minMax"/>
        </c:scaling>
        <c:delete val="1"/>
        <c:axPos val="b"/>
        <c:majorTickMark val="none"/>
        <c:tickLblPos val="nextTo"/>
        <c:crossAx val="141189888"/>
        <c:crosses val="autoZero"/>
      </c:serAx>
    </c:plotArea>
    <c:legend>
      <c:legendPos val="b"/>
      <c:layout/>
    </c:legend>
    <c:plotVisOnly val="1"/>
    <c:dispBlanksAs val="gap"/>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style val="37"/>
  <c:chart>
    <c:view3D>
      <c:rAngAx val="1"/>
    </c:view3D>
    <c:plotArea>
      <c:layout/>
      <c:bar3DChart>
        <c:barDir val="col"/>
        <c:grouping val="clustered"/>
        <c:ser>
          <c:idx val="0"/>
          <c:order val="0"/>
          <c:tx>
            <c:strRef>
              <c:f>Sheet1!$B$1</c:f>
              <c:strCache>
                <c:ptCount val="1"/>
                <c:pt idx="0">
                  <c:v>засгийн газрын бонд</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rgbClr val="002060"/>
                    </a:solidFill>
                  </a:defRPr>
                </a:pPr>
                <a:endParaRPr lang="en-US"/>
              </a:p>
            </c:txPr>
            <c:showVal val="1"/>
          </c:dLbls>
          <c:cat>
            <c:numRef>
              <c:f>Sheet1!$A$2:$A$17</c:f>
              <c:numCache>
                <c:formatCode>General</c:formatCode>
                <c:ptCount val="1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numCache>
            </c:numRef>
          </c:cat>
          <c:val>
            <c:numRef>
              <c:f>Sheet1!$B$2:$B$17</c:f>
              <c:numCache>
                <c:formatCode>General</c:formatCode>
                <c:ptCount val="16"/>
                <c:pt idx="1">
                  <c:v>0</c:v>
                </c:pt>
                <c:pt idx="5">
                  <c:v>11</c:v>
                </c:pt>
                <c:pt idx="6">
                  <c:v>31</c:v>
                </c:pt>
                <c:pt idx="7">
                  <c:v>42</c:v>
                </c:pt>
                <c:pt idx="8">
                  <c:v>22</c:v>
                </c:pt>
                <c:pt idx="9">
                  <c:v>12</c:v>
                </c:pt>
                <c:pt idx="10">
                  <c:v>7</c:v>
                </c:pt>
                <c:pt idx="11">
                  <c:v>4</c:v>
                </c:pt>
                <c:pt idx="12">
                  <c:v>40</c:v>
                </c:pt>
                <c:pt idx="13">
                  <c:v>1</c:v>
                </c:pt>
                <c:pt idx="15">
                  <c:v>30</c:v>
                </c:pt>
              </c:numCache>
            </c:numRef>
          </c:val>
        </c:ser>
        <c:ser>
          <c:idx val="1"/>
          <c:order val="1"/>
          <c:tx>
            <c:strRef>
              <c:f>Sheet1!$C$1</c:f>
              <c:strCache>
                <c:ptCount val="1"/>
                <c:pt idx="0">
                  <c:v>компаны бонд</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rgbClr val="C00000"/>
                    </a:solidFill>
                  </a:defRPr>
                </a:pPr>
                <a:endParaRPr lang="en-US"/>
              </a:p>
            </c:txPr>
            <c:showVal val="1"/>
          </c:dLbls>
          <c:cat>
            <c:numRef>
              <c:f>Sheet1!$A$2:$A$17</c:f>
              <c:numCache>
                <c:formatCode>General</c:formatCode>
                <c:ptCount val="1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numCache>
            </c:numRef>
          </c:cat>
          <c:val>
            <c:numRef>
              <c:f>Sheet1!$C$2:$C$17</c:f>
              <c:numCache>
                <c:formatCode>General</c:formatCode>
                <c:ptCount val="16"/>
                <c:pt idx="6">
                  <c:v>1</c:v>
                </c:pt>
                <c:pt idx="7">
                  <c:v>3</c:v>
                </c:pt>
                <c:pt idx="8">
                  <c:v>3</c:v>
                </c:pt>
                <c:pt idx="9">
                  <c:v>3</c:v>
                </c:pt>
                <c:pt idx="10">
                  <c:v>3</c:v>
                </c:pt>
                <c:pt idx="11">
                  <c:v>1</c:v>
                </c:pt>
                <c:pt idx="12">
                  <c:v>1</c:v>
                </c:pt>
                <c:pt idx="13">
                  <c:v>1</c:v>
                </c:pt>
              </c:numCache>
            </c:numRef>
          </c:val>
        </c:ser>
        <c:ser>
          <c:idx val="2"/>
          <c:order val="2"/>
          <c:tx>
            <c:strRef>
              <c:f>Sheet1!$D$1</c:f>
              <c:strCache>
                <c:ptCount val="1"/>
                <c:pt idx="0">
                  <c:v>Series 3</c:v>
                </c:pt>
              </c:strCache>
            </c:strRef>
          </c:tx>
          <c:dLbls>
            <c:showVal val="1"/>
          </c:dLbls>
          <c:cat>
            <c:numRef>
              <c:f>Sheet1!$A$2:$A$17</c:f>
              <c:numCache>
                <c:formatCode>General</c:formatCode>
                <c:ptCount val="1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numCache>
            </c:numRef>
          </c:cat>
          <c:val>
            <c:numRef>
              <c:f>Sheet1!$D$2:$D$17</c:f>
            </c:numRef>
          </c:val>
        </c:ser>
        <c:dLbls>
          <c:showVal val="1"/>
        </c:dLbls>
        <c:gapWidth val="75"/>
        <c:shape val="box"/>
        <c:axId val="141247232"/>
        <c:axId val="141248768"/>
        <c:axId val="0"/>
      </c:bar3DChart>
      <c:catAx>
        <c:axId val="141247232"/>
        <c:scaling>
          <c:orientation val="minMax"/>
        </c:scaling>
        <c:axPos val="b"/>
        <c:numFmt formatCode="General" sourceLinked="1"/>
        <c:majorTickMark val="none"/>
        <c:tickLblPos val="nextTo"/>
        <c:crossAx val="141248768"/>
        <c:crosses val="autoZero"/>
        <c:auto val="1"/>
        <c:lblAlgn val="ctr"/>
        <c:lblOffset val="100"/>
      </c:catAx>
      <c:valAx>
        <c:axId val="141248768"/>
        <c:scaling>
          <c:orientation val="minMax"/>
        </c:scaling>
        <c:axPos val="l"/>
        <c:majorGridlines/>
        <c:numFmt formatCode="General" sourceLinked="1"/>
        <c:majorTickMark val="none"/>
        <c:tickLblPos val="nextTo"/>
        <c:crossAx val="141247232"/>
        <c:crosses val="autoZero"/>
        <c:crossBetween val="between"/>
      </c:valAx>
    </c:plotArea>
    <c:legend>
      <c:legendPos val="b"/>
      <c:layout/>
    </c:legend>
    <c:plotVisOnly val="1"/>
    <c:dispBlanksAs val="gap"/>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style val="33"/>
  <c:chart>
    <c:autoTitleDeleted val="1"/>
    <c:view3D>
      <c:rAngAx val="1"/>
    </c:view3D>
    <c:plotArea>
      <c:layout/>
      <c:bar3DChart>
        <c:barDir val="col"/>
        <c:grouping val="stacked"/>
        <c:ser>
          <c:idx val="0"/>
          <c:order val="0"/>
          <c:tx>
            <c:strRef>
              <c:f>Sheet1!$B$1</c:f>
              <c:strCache>
                <c:ptCount val="1"/>
                <c:pt idx="0">
                  <c:v>Series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a:solidFill>
                      <a:srgbClr val="002060"/>
                    </a:solidFill>
                  </a:defRPr>
                </a:pPr>
                <a:endParaRPr lang="en-US"/>
              </a:p>
            </c:txPr>
            <c:showVal val="1"/>
          </c:dLbls>
          <c:cat>
            <c:numRef>
              <c:f>Sheet1!$A$2:$A$18</c:f>
              <c:numCache>
                <c:formatCode>General</c:formatCode>
                <c:ptCount val="1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numCache>
            </c:numRef>
          </c:cat>
          <c:val>
            <c:numRef>
              <c:f>Sheet1!$B$2:$B$18</c:f>
              <c:numCache>
                <c:formatCode>General</c:formatCode>
                <c:ptCount val="17"/>
                <c:pt idx="0">
                  <c:v>12</c:v>
                </c:pt>
                <c:pt idx="1">
                  <c:v>18</c:v>
                </c:pt>
                <c:pt idx="2">
                  <c:v>44</c:v>
                </c:pt>
                <c:pt idx="3">
                  <c:v>36</c:v>
                </c:pt>
                <c:pt idx="4">
                  <c:v>34</c:v>
                </c:pt>
                <c:pt idx="5">
                  <c:v>40</c:v>
                </c:pt>
                <c:pt idx="6">
                  <c:v>41</c:v>
                </c:pt>
                <c:pt idx="7">
                  <c:v>36</c:v>
                </c:pt>
                <c:pt idx="8">
                  <c:v>50</c:v>
                </c:pt>
                <c:pt idx="9">
                  <c:v>30</c:v>
                </c:pt>
                <c:pt idx="10">
                  <c:v>56</c:v>
                </c:pt>
                <c:pt idx="11">
                  <c:v>131</c:v>
                </c:pt>
                <c:pt idx="12">
                  <c:v>718</c:v>
                </c:pt>
                <c:pt idx="13">
                  <c:v>516</c:v>
                </c:pt>
                <c:pt idx="14">
                  <c:v>621</c:v>
                </c:pt>
                <c:pt idx="15">
                  <c:v>1374</c:v>
                </c:pt>
                <c:pt idx="16">
                  <c:v>2169</c:v>
                </c:pt>
              </c:numCache>
            </c:numRef>
          </c:val>
        </c:ser>
        <c:ser>
          <c:idx val="1"/>
          <c:order val="1"/>
          <c:tx>
            <c:strRef>
              <c:f>Sheet1!$C$1</c:f>
              <c:strCache>
                <c:ptCount val="1"/>
                <c:pt idx="0">
                  <c:v>Series 2</c:v>
                </c:pt>
              </c:strCache>
            </c:strRef>
          </c:tx>
          <c:dLbls>
            <c:showVal val="1"/>
          </c:dLbls>
          <c:cat>
            <c:numRef>
              <c:f>Sheet1!$A$2:$A$18</c:f>
              <c:numCache>
                <c:formatCode>General</c:formatCode>
                <c:ptCount val="1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numCache>
            </c:numRef>
          </c:cat>
          <c:val>
            <c:numRef>
              <c:f>Sheet1!$C$2:$C$18</c:f>
            </c:numRef>
          </c:val>
        </c:ser>
        <c:ser>
          <c:idx val="2"/>
          <c:order val="2"/>
          <c:tx>
            <c:strRef>
              <c:f>Sheet1!$D$1</c:f>
              <c:strCache>
                <c:ptCount val="1"/>
                <c:pt idx="0">
                  <c:v>Series 3</c:v>
                </c:pt>
              </c:strCache>
            </c:strRef>
          </c:tx>
          <c:dLbls>
            <c:showVal val="1"/>
          </c:dLbls>
          <c:cat>
            <c:numRef>
              <c:f>Sheet1!$A$2:$A$18</c:f>
              <c:numCache>
                <c:formatCode>General</c:formatCode>
                <c:ptCount val="1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numCache>
            </c:numRef>
          </c:cat>
          <c:val>
            <c:numRef>
              <c:f>Sheet1!$D$2:$D$18</c:f>
            </c:numRef>
          </c:val>
        </c:ser>
        <c:dLbls>
          <c:showVal val="1"/>
        </c:dLbls>
        <c:gapWidth val="75"/>
        <c:shape val="cylinder"/>
        <c:axId val="104911232"/>
        <c:axId val="104912768"/>
        <c:axId val="0"/>
      </c:bar3DChart>
      <c:catAx>
        <c:axId val="104911232"/>
        <c:scaling>
          <c:orientation val="minMax"/>
        </c:scaling>
        <c:axPos val="b"/>
        <c:numFmt formatCode="General" sourceLinked="1"/>
        <c:majorTickMark val="none"/>
        <c:tickLblPos val="nextTo"/>
        <c:crossAx val="104912768"/>
        <c:crosses val="autoZero"/>
        <c:auto val="1"/>
        <c:lblAlgn val="ctr"/>
        <c:lblOffset val="100"/>
      </c:catAx>
      <c:valAx>
        <c:axId val="104912768"/>
        <c:scaling>
          <c:orientation val="minMax"/>
        </c:scaling>
        <c:axPos val="l"/>
        <c:majorGridlines/>
        <c:numFmt formatCode="General" sourceLinked="1"/>
        <c:majorTickMark val="none"/>
        <c:tickLblPos val="nextTo"/>
        <c:spPr>
          <a:noFill/>
          <a:ln w="25400" cap="flat" cmpd="sng" algn="ctr">
            <a:solidFill>
              <a:schemeClr val="accent1"/>
            </a:solidFill>
            <a:prstDash val="solid"/>
          </a:ln>
          <a:effectLst>
            <a:outerShdw blurRad="40000" dist="20000" dir="5400000" rotWithShape="0">
              <a:srgbClr val="000000">
                <a:alpha val="38000"/>
              </a:srgbClr>
            </a:outerShdw>
          </a:effectLst>
        </c:spPr>
        <c:txPr>
          <a:bodyPr/>
          <a:lstStyle/>
          <a:p>
            <a:pPr>
              <a:defRPr>
                <a:solidFill>
                  <a:schemeClr val="tx1"/>
                </a:solidFill>
                <a:latin typeface="+mn-lt"/>
                <a:ea typeface="+mn-ea"/>
                <a:cs typeface="+mn-cs"/>
              </a:defRPr>
            </a:pPr>
            <a:endParaRPr lang="en-US"/>
          </a:p>
        </c:txPr>
        <c:crossAx val="104911232"/>
        <c:crosses val="autoZero"/>
        <c:crossBetween val="between"/>
        <c:majorUnit val="200"/>
      </c:valAx>
    </c:plotArea>
    <c:plotVisOnly val="1"/>
    <c:dispBlanksAs val="gap"/>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FD3E3F-1F9C-403B-991E-20EC0EB2D639}" type="datetimeFigureOut">
              <a:rPr lang="en-US" smtClean="0"/>
              <a:pPr/>
              <a:t>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C2A726-AC69-4154-88E0-4A5916A71B5B}" type="slidenum">
              <a:rPr lang="en-US" smtClean="0"/>
              <a:pPr/>
              <a:t>‹#›</a:t>
            </a:fld>
            <a:endParaRPr lang="en-US"/>
          </a:p>
        </p:txBody>
      </p:sp>
    </p:spTree>
    <p:extLst>
      <p:ext uri="{BB962C8B-B14F-4D97-AF65-F5344CB8AC3E}">
        <p14:creationId xmlns:p14="http://schemas.microsoft.com/office/powerpoint/2010/main" xmlns="" val="887754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90FE07-F910-42C7-9BCB-FE8C53F7225C}"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3134285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90FE07-F910-42C7-9BCB-FE8C53F7225C}"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2259415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90FE07-F910-42C7-9BCB-FE8C53F7225C}"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3055105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90FE07-F910-42C7-9BCB-FE8C53F7225C}" type="datetimeFigureOut">
              <a:rPr lang="en-US" smtClean="0"/>
              <a:pPr/>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103878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90FE07-F910-42C7-9BCB-FE8C53F7225C}" type="datetimeFigureOut">
              <a:rPr lang="en-US" smtClean="0"/>
              <a:pPr/>
              <a:t>1/21/2014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4223041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90FE07-F910-42C7-9BCB-FE8C53F7225C}" type="datetimeFigureOut">
              <a:rPr lang="en-US" smtClean="0"/>
              <a:pPr/>
              <a:t>1/21/2014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340275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90FE07-F910-42C7-9BCB-FE8C53F7225C}" type="datetimeFigureOut">
              <a:rPr lang="en-US" smtClean="0"/>
              <a:pPr/>
              <a:t>1/21/2014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65485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90FE07-F910-42C7-9BCB-FE8C53F7225C}" type="datetimeFigureOut">
              <a:rPr lang="en-US" smtClean="0"/>
              <a:pPr/>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3416990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90FE07-F910-42C7-9BCB-FE8C53F7225C}" type="datetimeFigureOut">
              <a:rPr lang="en-US" smtClean="0"/>
              <a:pPr/>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163419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90FE07-F910-42C7-9BCB-FE8C53F7225C}"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1593467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90FE07-F910-42C7-9BCB-FE8C53F7225C}" type="datetimeFigureOut">
              <a:rPr lang="en-US" smtClean="0"/>
              <a:pPr/>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2221998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90FE07-F910-42C7-9BCB-FE8C53F7225C}" type="datetimeFigureOut">
              <a:rPr lang="en-US" smtClean="0"/>
              <a:pPr/>
              <a:t>1/21/2014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65481B-F1AC-41B4-994A-50CEBD9BFE44}" type="slidenum">
              <a:rPr lang="en-US" smtClean="0"/>
              <a:pPr/>
              <a:t>‹#›</a:t>
            </a:fld>
            <a:endParaRPr lang="en-US"/>
          </a:p>
        </p:txBody>
      </p:sp>
    </p:spTree>
    <p:extLst>
      <p:ext uri="{BB962C8B-B14F-4D97-AF65-F5344CB8AC3E}">
        <p14:creationId xmlns:p14="http://schemas.microsoft.com/office/powerpoint/2010/main" xmlns="" val="128341323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mse.mn/" TargetMode="External"/><Relationship Id="rId2" Type="http://schemas.openxmlformats.org/officeDocument/2006/relationships/hyperlink" Target="http://www.nso.mn/"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srcRect l="15278" t="31111" r="15278" b="33333"/>
          <a:stretch>
            <a:fillRect/>
          </a:stretch>
        </p:blipFill>
        <p:spPr bwMode="auto">
          <a:xfrm>
            <a:off x="0" y="815360"/>
            <a:ext cx="9144000" cy="3837776"/>
          </a:xfrm>
          <a:prstGeom prst="rect">
            <a:avLst/>
          </a:prstGeom>
          <a:noFill/>
          <a:ln w="9525">
            <a:noFill/>
            <a:miter lim="800000"/>
            <a:headEnd/>
            <a:tailEnd/>
          </a:ln>
          <a:effectLst/>
        </p:spPr>
      </p:pic>
      <p:sp>
        <p:nvSpPr>
          <p:cNvPr id="5" name="TextBox 4"/>
          <p:cNvSpPr txBox="1"/>
          <p:nvPr/>
        </p:nvSpPr>
        <p:spPr>
          <a:xfrm>
            <a:off x="0" y="797834"/>
            <a:ext cx="6553200" cy="584775"/>
          </a:xfrm>
          <a:prstGeom prst="rect">
            <a:avLst/>
          </a:prstGeom>
          <a:solidFill>
            <a:srgbClr val="8064A2">
              <a:lumMod val="5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 lastClr="FFFFFF"/>
                </a:solidFill>
                <a:effectLst/>
                <a:uLnTx/>
                <a:uFillTx/>
                <a:latin typeface="Times New Roman Mon" pitchFamily="18" charset="0"/>
                <a:cs typeface="Times New Roman" pitchFamily="18" charset="0"/>
              </a:rPr>
              <a:t>ÕªÐªÍÃÈÉÍ ÇÀÕ ÇÝÝË</a:t>
            </a:r>
            <a:endParaRPr kumimoji="0" lang="en-US" sz="3200" b="0" i="0" u="none" strike="noStrike" kern="0" cap="none" spc="0" normalizeH="0" baseline="0" noProof="0" dirty="0">
              <a:ln>
                <a:noFill/>
              </a:ln>
              <a:solidFill>
                <a:sysClr val="window" lastClr="FFFFFF"/>
              </a:solidFill>
              <a:effectLst/>
              <a:uLnTx/>
              <a:uFillTx/>
              <a:latin typeface="Times New Roman Mon" pitchFamily="18" charset="0"/>
              <a:cs typeface="Times New Roman" pitchFamily="18" charset="0"/>
            </a:endParaRPr>
          </a:p>
        </p:txBody>
      </p:sp>
      <p:sp>
        <p:nvSpPr>
          <p:cNvPr id="6" name="TextBox 5"/>
          <p:cNvSpPr txBox="1"/>
          <p:nvPr/>
        </p:nvSpPr>
        <p:spPr>
          <a:xfrm>
            <a:off x="0" y="4191000"/>
            <a:ext cx="9144000" cy="400110"/>
          </a:xfrm>
          <a:prstGeom prst="rect">
            <a:avLst/>
          </a:prstGeom>
          <a:solidFill>
            <a:srgbClr val="8064A2">
              <a:lumMod val="5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smtClean="0">
                <a:ln>
                  <a:noFill/>
                </a:ln>
                <a:solidFill>
                  <a:sysClr val="window" lastClr="FFFFFF"/>
                </a:solidFill>
                <a:effectLst/>
                <a:uLnTx/>
                <a:uFillTx/>
                <a:latin typeface="Times New Roman Mon" pitchFamily="18" charset="0"/>
                <a:cs typeface="Times New Roman" pitchFamily="18" charset="0"/>
              </a:rPr>
              <a:t>ÍßÃÒËÀÍ</a:t>
            </a:r>
            <a:r>
              <a:rPr kumimoji="0" lang="en-US" sz="2000" b="0" i="0" u="none" strike="noStrike" kern="0" cap="none" spc="0" normalizeH="0" baseline="0" noProof="0" dirty="0" smtClean="0">
                <a:ln>
                  <a:noFill/>
                </a:ln>
                <a:solidFill>
                  <a:sysClr val="window" lastClr="FFFFFF"/>
                </a:solidFill>
                <a:effectLst/>
                <a:uLnTx/>
                <a:uFillTx/>
                <a:latin typeface="Times New Roman Mon" pitchFamily="18" charset="0"/>
                <a:cs typeface="Times New Roman" pitchFamily="18" charset="0"/>
              </a:rPr>
              <a:t> ÁÎÄÎÕ Á¯ÐÒÃÝË /ÎÐÎÉÍ I ÀÍÃÈ/</a:t>
            </a:r>
            <a:endParaRPr kumimoji="0" lang="en-US" sz="2000" b="0" i="0" u="none" strike="noStrike" kern="0" cap="none" spc="0" normalizeH="0" baseline="0" noProof="0" dirty="0">
              <a:ln>
                <a:noFill/>
              </a:ln>
              <a:solidFill>
                <a:sysClr val="window" lastClr="FFFFFF"/>
              </a:solidFill>
              <a:effectLst/>
              <a:uLnTx/>
              <a:uFillTx/>
              <a:latin typeface="Times New Roman Mon" pitchFamily="18" charset="0"/>
              <a:cs typeface="Times New Roman" pitchFamily="18" charset="0"/>
            </a:endParaRPr>
          </a:p>
        </p:txBody>
      </p:sp>
    </p:spTree>
    <p:extLst>
      <p:ext uri="{BB962C8B-B14F-4D97-AF65-F5344CB8AC3E}">
        <p14:creationId xmlns:p14="http://schemas.microsoft.com/office/powerpoint/2010/main" xmlns="" val="342205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 y="109202"/>
            <a:ext cx="8998396" cy="67487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26535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150536411"/>
              </p:ext>
            </p:extLst>
          </p:nvPr>
        </p:nvGraphicFramePr>
        <p:xfrm>
          <a:off x="107504" y="764704"/>
          <a:ext cx="8915400" cy="5942318"/>
        </p:xfrm>
        <a:graphic>
          <a:graphicData uri="http://schemas.openxmlformats.org/drawingml/2006/table">
            <a:tbl>
              <a:tblPr firstRow="1" bandRow="1"/>
              <a:tblGrid>
                <a:gridCol w="1492627"/>
                <a:gridCol w="3456384"/>
                <a:gridCol w="3966389"/>
              </a:tblGrid>
              <a:tr h="45591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78692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13-р зуун</a:t>
                      </a:r>
                      <a:r>
                        <a:rPr lang="mn-MN" sz="1600" baseline="0" dirty="0" smtClean="0"/>
                        <a:t> </a:t>
                      </a:r>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Вексел</a:t>
                      </a:r>
                      <a:r>
                        <a:rPr lang="mn-MN" sz="1600" baseline="0" dirty="0" smtClean="0"/>
                        <a:t> ба өрийн бичгээ хугацаанаас нь өмнө бэлэн мөнгөөр арилжих сонирхол их байсан</a:t>
                      </a:r>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Венец</a:t>
                      </a:r>
                      <a:r>
                        <a:rPr lang="mn-MN" sz="1600" baseline="0" dirty="0" smtClean="0"/>
                        <a:t> Лондонд векселийн яармагууд үүссэн</a:t>
                      </a:r>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01176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16-р зуун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Анхны хөрөнгийн бирж  Антверпен ба Лион хотуудад үүссэн. Векселээс гадна засгийн</a:t>
                      </a:r>
                      <a:r>
                        <a:rPr lang="mn-MN" sz="1600" baseline="0" dirty="0" smtClean="0"/>
                        <a:t> газрын  зээллэг худалдаа ихээхэн хийгдэдэг байсан.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Антмерпений биржийг</a:t>
                      </a:r>
                      <a:r>
                        <a:rPr lang="mn-MN" sz="1600" baseline="0" dirty="0" smtClean="0"/>
                        <a:t> испаниуд дээрэмдсэн бол Лионы биржийг тахлын улмаас засгийн загар нь хааж хөрөнгийг нь ашигласан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01176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17-р зуун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Амсдардамийн</a:t>
                      </a:r>
                      <a:r>
                        <a:rPr lang="mn-MN" sz="1600" baseline="0" dirty="0" smtClean="0"/>
                        <a:t> хөрөнгийн бирж үүссэн. Зөрүүнээс ашиг олох зорилготой хэлэлцээрүүд хийгдэж биржийн тоглоом</a:t>
                      </a:r>
                      <a:r>
                        <a:rPr lang="mn-MN" sz="1400" baseline="0" dirty="0" smtClean="0"/>
                        <a:t>, </a:t>
                      </a:r>
                      <a:r>
                        <a:rPr lang="mn-MN" sz="1600" b="1" baseline="0" dirty="0" smtClean="0"/>
                        <a:t>биржийн киллринг бүртгэл үүсэн </a:t>
                      </a:r>
                      <a:endParaRPr lang="en-US" sz="16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Энэ үед хуурамч ханш буруу мэдээлэлийн аргаар хүмүүс их ашиг олдог байсан.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213594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18-</a:t>
                      </a:r>
                      <a:r>
                        <a:rPr lang="mn-MN" sz="1600" baseline="0" dirty="0" smtClean="0"/>
                        <a:t> зуун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Америкт иргэний дайны улмаас засгийн газар дайны зардалд зориулаад асар их мөнгө зээлсэн . Зээлээ төлөх зорилгоор </a:t>
                      </a:r>
                      <a:r>
                        <a:rPr lang="mn-MN" sz="1600" b="1" dirty="0" smtClean="0"/>
                        <a:t>засгийн газар бонд гаргасан</a:t>
                      </a:r>
                      <a:r>
                        <a:rPr lang="mn-MN" sz="1600" dirty="0" smtClean="0"/>
                        <a:t> бонд эзэмшигч нь зарах зарим нь худалдан авах үйл ажиллагаа Нью-Йорк хотын </a:t>
                      </a:r>
                      <a:r>
                        <a:rPr lang="en-US" sz="1600" dirty="0" smtClean="0"/>
                        <a:t>wall street</a:t>
                      </a:r>
                      <a:r>
                        <a:rPr lang="mn-MN" sz="1600" baseline="0" dirty="0" smtClean="0"/>
                        <a:t> гудамжны нэгэн саглагар модны доор явагддаг байжээ</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600" dirty="0" smtClean="0"/>
                        <a:t>Энд цуглардаг</a:t>
                      </a:r>
                      <a:r>
                        <a:rPr lang="mn-MN" sz="1600" baseline="0" dirty="0" smtClean="0"/>
                        <a:t> хүмүүс 1792 оны 5 сард олон нийтэд засгийн газраас гаргасан бодыг арилжихад нь туслана гэсэн гэрээ байгуулсан энэхүү гэрээ нь </a:t>
                      </a:r>
                      <a:r>
                        <a:rPr lang="en-US" sz="1600" baseline="0" dirty="0" smtClean="0"/>
                        <a:t>batten wood</a:t>
                      </a:r>
                      <a:r>
                        <a:rPr lang="mn-MN" sz="1600" baseline="0" dirty="0" smtClean="0"/>
                        <a:t> ийн гэрээ гэж адаршсан энэ үеийн гол онцлог нь үнэт цаасны худалдаанаас суутгах албан ёсны шинэтгэлийг нэдсэн журмаар тогтоож зохион байгуулалттай үнэт цаасны зах зээлийг нээсэн </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sp>
        <p:nvSpPr>
          <p:cNvPr id="3" name="Title 2"/>
          <p:cNvSpPr>
            <a:spLocks noGrp="1"/>
          </p:cNvSpPr>
          <p:nvPr>
            <p:ph type="title"/>
          </p:nvPr>
        </p:nvSpPr>
        <p:spPr>
          <a:xfrm>
            <a:off x="457200" y="274638"/>
            <a:ext cx="8229600" cy="490066"/>
          </a:xfrm>
        </p:spPr>
        <p:txBody>
          <a:bodyPr>
            <a:normAutofit/>
          </a:bodyPr>
          <a:lstStyle/>
          <a:p>
            <a:r>
              <a:rPr lang="mn-MN" sz="2000" dirty="0" smtClean="0"/>
              <a:t>Үнэт цаасны үүсэл, хө</a:t>
            </a:r>
            <a:r>
              <a:rPr lang="mn-MN" sz="2000" dirty="0"/>
              <a:t>г</a:t>
            </a:r>
            <a:r>
              <a:rPr lang="mn-MN" sz="2000" dirty="0" smtClean="0"/>
              <a:t>жил</a:t>
            </a:r>
            <a:endParaRPr lang="en-US" sz="2000" dirty="0"/>
          </a:p>
        </p:txBody>
      </p:sp>
    </p:spTree>
    <p:extLst>
      <p:ext uri="{BB962C8B-B14F-4D97-AF65-F5344CB8AC3E}">
        <p14:creationId xmlns:p14="http://schemas.microsoft.com/office/powerpoint/2010/main" xmlns="" val="2797871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81168240"/>
              </p:ext>
            </p:extLst>
          </p:nvPr>
        </p:nvGraphicFramePr>
        <p:xfrm>
          <a:off x="1" y="692696"/>
          <a:ext cx="9144000" cy="7273929"/>
        </p:xfrm>
        <a:graphic>
          <a:graphicData uri="http://schemas.openxmlformats.org/drawingml/2006/table">
            <a:tbl>
              <a:tblPr firstRow="1" bandRow="1"/>
              <a:tblGrid>
                <a:gridCol w="1115615"/>
                <a:gridCol w="936104"/>
                <a:gridCol w="1368152"/>
                <a:gridCol w="2448272"/>
                <a:gridCol w="3275857"/>
              </a:tblGrid>
              <a:tr h="36663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mn-MN" sz="1400" b="0" dirty="0" smtClean="0">
                          <a:latin typeface="Times New Roman Mon" pitchFamily="18" charset="0"/>
                        </a:rPr>
                        <a:t>Улс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mn-MN" sz="1400" b="0" dirty="0" smtClean="0">
                          <a:latin typeface="Times New Roman Mon" pitchFamily="18" charset="0"/>
                        </a:rPr>
                        <a:t>Үүсэл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mn-MN" sz="1400" b="0" dirty="0" smtClean="0">
                          <a:latin typeface="Times New Roman Mon" pitchFamily="18" charset="0"/>
                        </a:rPr>
                        <a:t>Хот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mn-MN" sz="1400" b="0" dirty="0" smtClean="0">
                          <a:latin typeface="Times New Roman Mon" pitchFamily="18" charset="0"/>
                        </a:rPr>
                        <a:t>Хөрөнгийн биржийн тоо</a:t>
                      </a:r>
                      <a:r>
                        <a:rPr lang="mn-MN" sz="1400" b="0" baseline="0" dirty="0" smtClean="0">
                          <a:latin typeface="Times New Roman Mon" pitchFamily="18" charset="0"/>
                        </a:rPr>
                        <a:t>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mn-MN" sz="1400" b="0" dirty="0" smtClean="0">
                          <a:latin typeface="Times New Roman Mon" pitchFamily="18" charset="0"/>
                        </a:rPr>
                        <a:t>Гарсан хууль дүрэм</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5294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Англи</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1564</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Лондон</a:t>
                      </a:r>
                      <a:r>
                        <a:rPr lang="mn-MN" sz="1400" b="0" baseline="0" dirty="0" smtClean="0">
                          <a:latin typeface="Times New Roman Mon" pitchFamily="18" charset="0"/>
                        </a:rPr>
                        <a:t>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Английн янз бүрийн хотод 22</a:t>
                      </a:r>
                      <a:r>
                        <a:rPr lang="mn-MN" sz="1400" b="0" baseline="0" dirty="0" smtClean="0">
                          <a:latin typeface="Times New Roman Mon" pitchFamily="18" charset="0"/>
                        </a:rPr>
                        <a:t> бирж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721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 Австри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1746</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Вени</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1876 онд хөрөнгийн биржийн тухай хууль батлагдсан</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85803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 Америк</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1754</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 Нью-йорк</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Үйл ажиллагааг нь төрийн зүгээс биржийн комисс зохицуулж хянадаг.</a:t>
                      </a:r>
                      <a:r>
                        <a:rPr lang="mn-MN" sz="1400" b="0" baseline="0" dirty="0" smtClean="0">
                          <a:latin typeface="Times New Roman Mon" pitchFamily="18" charset="0"/>
                        </a:rPr>
                        <a:t> Энэ комисс нь1934 онд байгуулагдсан</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3810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Герман</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17-р зуунд</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Берлин</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20 бирж</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1896 онд биржийн үйл ажиллагааг тохируулах хууль батлагдсан</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6506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франц</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18-р зуунд</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Парис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Парисд  2</a:t>
                      </a:r>
                      <a:r>
                        <a:rPr lang="mn-MN" sz="1400" b="0" baseline="0" dirty="0" smtClean="0">
                          <a:latin typeface="Times New Roman Mon" pitchFamily="18" charset="0"/>
                        </a:rPr>
                        <a:t> хөрөнгийн бирж үйл ажиллагаа явуулдаг</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400" b="0" dirty="0" smtClean="0">
                          <a:latin typeface="Times New Roman Mon" pitchFamily="18" charset="0"/>
                        </a:rPr>
                        <a:t>1801 онд</a:t>
                      </a:r>
                      <a:r>
                        <a:rPr lang="mn-MN" sz="1400" b="0" baseline="0" dirty="0" smtClean="0">
                          <a:latin typeface="Times New Roman Mon" pitchFamily="18" charset="0"/>
                        </a:rPr>
                        <a:t> хөрөгийн биржийн тухай хууль батлагдсан</a:t>
                      </a:r>
                      <a:endParaRPr lang="en-US" sz="1400" b="0" dirty="0" smtClean="0">
                        <a:latin typeface="Times New Roman Mon" pitchFamily="18" charset="0"/>
                      </a:endParaRPr>
                    </a:p>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656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Голланд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1602</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Амстердам</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6506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Швейцари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1850</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8 бирж үйл ажиллагаа явуулдгаас</a:t>
                      </a:r>
                      <a:r>
                        <a:rPr lang="mn-MN" sz="1400" b="0" baseline="0" dirty="0" smtClean="0">
                          <a:latin typeface="Times New Roman Mon" pitchFamily="18" charset="0"/>
                        </a:rPr>
                        <a:t>  3-н олон улсын чанартай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Биржүүдийн үйл ажиллагаанд</a:t>
                      </a:r>
                      <a:r>
                        <a:rPr lang="mn-MN" sz="1400" b="0" baseline="0" dirty="0" smtClean="0">
                          <a:latin typeface="Times New Roman Mon" pitchFamily="18" charset="0"/>
                        </a:rPr>
                        <a:t> </a:t>
                      </a:r>
                      <a:r>
                        <a:rPr lang="mn-MN" sz="1400" b="0" dirty="0" smtClean="0">
                          <a:latin typeface="Times New Roman Mon" pitchFamily="18" charset="0"/>
                        </a:rPr>
                        <a:t>холбооны  засаглалаас хяналт тавьдаг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3524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Итали</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Хамгийн том бирж нь Миланд</a:t>
                      </a:r>
                      <a:r>
                        <a:rPr lang="mn-MN" sz="1400" b="0" baseline="0" dirty="0" smtClean="0">
                          <a:latin typeface="Times New Roman Mon" pitchFamily="18" charset="0"/>
                        </a:rPr>
                        <a:t> байдаг</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10-н хотод хөрөнгийн бирж үйл ажиллагаа явуулдаг</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Сангийн яам нь хөрөнгийн биржийн үйл ажиллагаанд хяналт тавидаг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6478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Япон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1949</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Токио </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9</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mn-MN" sz="1400" b="0" dirty="0" smtClean="0">
                          <a:latin typeface="Times New Roman Mon" pitchFamily="18" charset="0"/>
                        </a:rPr>
                        <a:t>1950 оны</a:t>
                      </a:r>
                      <a:r>
                        <a:rPr lang="mn-MN" sz="1400" b="0" baseline="0" dirty="0" smtClean="0">
                          <a:latin typeface="Times New Roman Mon" pitchFamily="18" charset="0"/>
                        </a:rPr>
                        <a:t> 6 сард гадаадын хөрөнгө оруулалтын тухай хууль батлагдсан</a:t>
                      </a:r>
                      <a:endParaRPr lang="en-US" sz="1400" b="0" dirty="0">
                        <a:latin typeface="Times New Roman Mon" pitchFamily="18" charset="0"/>
                      </a:endParaRPr>
                    </a:p>
                  </a:txBody>
                  <a:tcPr marL="99060" marR="990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
        <p:nvSpPr>
          <p:cNvPr id="3" name="Title 2"/>
          <p:cNvSpPr>
            <a:spLocks noGrp="1"/>
          </p:cNvSpPr>
          <p:nvPr>
            <p:ph type="title"/>
          </p:nvPr>
        </p:nvSpPr>
        <p:spPr>
          <a:xfrm>
            <a:off x="457200" y="274638"/>
            <a:ext cx="8229600" cy="418058"/>
          </a:xfrm>
        </p:spPr>
        <p:txBody>
          <a:bodyPr>
            <a:noAutofit/>
          </a:bodyPr>
          <a:lstStyle/>
          <a:p>
            <a:r>
              <a:rPr lang="mn-MN" sz="2000" dirty="0" smtClean="0"/>
              <a:t>Дэлхийн хөрөнгийн биржүүд</a:t>
            </a:r>
            <a:endParaRPr lang="en-US" sz="2000" dirty="0"/>
          </a:p>
        </p:txBody>
      </p:sp>
    </p:spTree>
    <p:extLst>
      <p:ext uri="{BB962C8B-B14F-4D97-AF65-F5344CB8AC3E}">
        <p14:creationId xmlns:p14="http://schemas.microsoft.com/office/powerpoint/2010/main" xmlns="" val="2548217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700808" y="-747464"/>
            <a:ext cx="14185576" cy="8928992"/>
          </a:xfrm>
        </p:spPr>
      </p:pic>
    </p:spTree>
    <p:extLst>
      <p:ext uri="{BB962C8B-B14F-4D97-AF65-F5344CB8AC3E}">
        <p14:creationId xmlns:p14="http://schemas.microsoft.com/office/powerpoint/2010/main" xmlns="" val="2100680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80528" y="-243408"/>
            <a:ext cx="9635078" cy="7101408"/>
          </a:xfrm>
        </p:spPr>
      </p:pic>
    </p:spTree>
    <p:extLst>
      <p:ext uri="{BB962C8B-B14F-4D97-AF65-F5344CB8AC3E}">
        <p14:creationId xmlns:p14="http://schemas.microsoft.com/office/powerpoint/2010/main" xmlns="" val="2880532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err="1">
                <a:latin typeface="Times New Roman Mon" pitchFamily="18" charset="0"/>
              </a:rPr>
              <a:t>Õºðºíãèéí</a:t>
            </a:r>
            <a:r>
              <a:rPr lang="en-US" sz="3200" dirty="0">
                <a:latin typeface="Times New Roman Mon" pitchFamily="18" charset="0"/>
              </a:rPr>
              <a:t> </a:t>
            </a:r>
            <a:r>
              <a:rPr lang="en-US" sz="3200" dirty="0" err="1">
                <a:latin typeface="Times New Roman Mon" pitchFamily="18" charset="0"/>
              </a:rPr>
              <a:t>çàõ</a:t>
            </a:r>
            <a:r>
              <a:rPr lang="en-US" sz="3200" dirty="0">
                <a:latin typeface="Times New Roman Mon" pitchFamily="18" charset="0"/>
              </a:rPr>
              <a:t> </a:t>
            </a:r>
            <a:r>
              <a:rPr lang="en-US" sz="3200" dirty="0" err="1">
                <a:latin typeface="Times New Roman Mon" pitchFamily="18" charset="0"/>
              </a:rPr>
              <a:t>çýýëòýé</a:t>
            </a:r>
            <a:r>
              <a:rPr lang="en-US" sz="3200" dirty="0">
                <a:latin typeface="Times New Roman Mon" pitchFamily="18" charset="0"/>
              </a:rPr>
              <a:t> </a:t>
            </a:r>
            <a:r>
              <a:rPr lang="en-US" sz="3200" dirty="0" err="1">
                <a:latin typeface="Times New Roman Mon" pitchFamily="18" charset="0"/>
              </a:rPr>
              <a:t>õîëáîãäîõ</a:t>
            </a:r>
            <a:r>
              <a:rPr lang="en-US" sz="3200" dirty="0">
                <a:latin typeface="Times New Roman Mon" pitchFamily="18" charset="0"/>
              </a:rPr>
              <a:t> </a:t>
            </a:r>
            <a:r>
              <a:rPr lang="en-US" sz="3200" dirty="0" err="1">
                <a:latin typeface="Times New Roman Mon" pitchFamily="18" charset="0"/>
              </a:rPr>
              <a:t>õóóëèóä</a:t>
            </a:r>
            <a:endParaRPr lang="en-US" sz="3200" dirty="0">
              <a:latin typeface="Times New Roman Mon" pitchFamily="18" charset="0"/>
            </a:endParaRPr>
          </a:p>
        </p:txBody>
      </p:sp>
      <p:sp>
        <p:nvSpPr>
          <p:cNvPr id="3" name="Content Placeholder 2"/>
          <p:cNvSpPr>
            <a:spLocks noGrp="1"/>
          </p:cNvSpPr>
          <p:nvPr>
            <p:ph idx="1"/>
          </p:nvPr>
        </p:nvSpPr>
        <p:spPr/>
        <p:txBody>
          <a:bodyPr>
            <a:normAutofit fontScale="92500" lnSpcReduction="10000"/>
          </a:bodyPr>
          <a:lstStyle/>
          <a:p>
            <a:r>
              <a:rPr lang="en-US" dirty="0" err="1">
                <a:latin typeface="Times New Roman Mon" pitchFamily="18" charset="0"/>
              </a:rPr>
              <a:t>Èðãýíèé</a:t>
            </a:r>
            <a:r>
              <a:rPr lang="en-US" dirty="0">
                <a:latin typeface="Times New Roman Mon" pitchFamily="18" charset="0"/>
              </a:rPr>
              <a:t> </a:t>
            </a:r>
            <a:r>
              <a:rPr lang="en-US" dirty="0" err="1">
                <a:latin typeface="Times New Roman Mon" pitchFamily="18" charset="0"/>
              </a:rPr>
              <a:t>õóóëü</a:t>
            </a:r>
            <a:endParaRPr lang="en-US" dirty="0">
              <a:latin typeface="Times New Roman Mon" pitchFamily="18" charset="0"/>
            </a:endParaRPr>
          </a:p>
          <a:p>
            <a:r>
              <a:rPr lang="en-US" dirty="0" err="1">
                <a:latin typeface="Times New Roman Mon" pitchFamily="18" charset="0"/>
              </a:rPr>
              <a:t>Êîìïàíèé</a:t>
            </a:r>
            <a:r>
              <a:rPr lang="en-US" dirty="0">
                <a:latin typeface="Times New Roman Mon" pitchFamily="18" charset="0"/>
              </a:rPr>
              <a:t> </a:t>
            </a:r>
            <a:r>
              <a:rPr lang="en-US" dirty="0" err="1">
                <a:latin typeface="Times New Roman Mon" pitchFamily="18" charset="0"/>
              </a:rPr>
              <a:t>òóõàé</a:t>
            </a:r>
            <a:r>
              <a:rPr lang="en-US" dirty="0">
                <a:latin typeface="Times New Roman Mon" pitchFamily="18" charset="0"/>
              </a:rPr>
              <a:t> </a:t>
            </a:r>
            <a:r>
              <a:rPr lang="en-US" dirty="0" err="1">
                <a:latin typeface="Times New Roman Mon" pitchFamily="18" charset="0"/>
              </a:rPr>
              <a:t>õóóëü</a:t>
            </a:r>
            <a:endParaRPr lang="en-US" dirty="0">
              <a:latin typeface="Times New Roman Mon" pitchFamily="18" charset="0"/>
            </a:endParaRPr>
          </a:p>
          <a:p>
            <a:r>
              <a:rPr lang="en-US" dirty="0">
                <a:latin typeface="Times New Roman Mon" pitchFamily="18" charset="0"/>
              </a:rPr>
              <a:t>¯</a:t>
            </a:r>
            <a:r>
              <a:rPr lang="en-US" dirty="0" err="1">
                <a:latin typeface="Times New Roman Mon" pitchFamily="18" charset="0"/>
              </a:rPr>
              <a:t>íýò</a:t>
            </a:r>
            <a:r>
              <a:rPr lang="en-US" dirty="0">
                <a:latin typeface="Times New Roman Mon" pitchFamily="18" charset="0"/>
              </a:rPr>
              <a:t> </a:t>
            </a:r>
            <a:r>
              <a:rPr lang="en-US" dirty="0" err="1">
                <a:latin typeface="Times New Roman Mon" pitchFamily="18" charset="0"/>
              </a:rPr>
              <a:t>öààñíû</a:t>
            </a:r>
            <a:r>
              <a:rPr lang="en-US" dirty="0">
                <a:latin typeface="Times New Roman Mon" pitchFamily="18" charset="0"/>
              </a:rPr>
              <a:t> </a:t>
            </a:r>
            <a:r>
              <a:rPr lang="en-US" dirty="0" err="1">
                <a:latin typeface="Times New Roman Mon" pitchFamily="18" charset="0"/>
              </a:rPr>
              <a:t>çàõ</a:t>
            </a:r>
            <a:r>
              <a:rPr lang="en-US" dirty="0">
                <a:latin typeface="Times New Roman Mon" pitchFamily="18" charset="0"/>
              </a:rPr>
              <a:t> </a:t>
            </a:r>
            <a:r>
              <a:rPr lang="en-US" dirty="0" err="1">
                <a:latin typeface="Times New Roman Mon" pitchFamily="18" charset="0"/>
              </a:rPr>
              <a:t>çýýëèéí</a:t>
            </a:r>
            <a:r>
              <a:rPr lang="en-US" dirty="0">
                <a:latin typeface="Times New Roman Mon" pitchFamily="18" charset="0"/>
              </a:rPr>
              <a:t> </a:t>
            </a:r>
            <a:r>
              <a:rPr lang="en-US" dirty="0" err="1">
                <a:latin typeface="Times New Roman Mon" pitchFamily="18" charset="0"/>
              </a:rPr>
              <a:t>òóõàé</a:t>
            </a:r>
            <a:r>
              <a:rPr lang="en-US" dirty="0">
                <a:latin typeface="Times New Roman Mon" pitchFamily="18" charset="0"/>
              </a:rPr>
              <a:t> </a:t>
            </a:r>
            <a:r>
              <a:rPr lang="en-US" dirty="0" err="1">
                <a:latin typeface="Times New Roman Mon" pitchFamily="18" charset="0"/>
              </a:rPr>
              <a:t>õóóëü</a:t>
            </a:r>
            <a:endParaRPr lang="en-US" dirty="0">
              <a:latin typeface="Times New Roman Mon" pitchFamily="18" charset="0"/>
            </a:endParaRPr>
          </a:p>
          <a:p>
            <a:r>
              <a:rPr lang="en-US" dirty="0" err="1">
                <a:latin typeface="Times New Roman Mon" pitchFamily="18" charset="0"/>
              </a:rPr>
              <a:t>Õºðºíã</a:t>
            </a:r>
            <a:r>
              <a:rPr lang="en-US" dirty="0">
                <a:latin typeface="Times New Roman Mon" pitchFamily="18" charset="0"/>
              </a:rPr>
              <a:t>ººð </a:t>
            </a:r>
            <a:r>
              <a:rPr lang="en-US" dirty="0" err="1">
                <a:latin typeface="Times New Roman Mon" pitchFamily="18" charset="0"/>
              </a:rPr>
              <a:t>áàòàëãààæñàí</a:t>
            </a:r>
            <a:r>
              <a:rPr lang="en-US" dirty="0">
                <a:latin typeface="Times New Roman Mon" pitchFamily="18" charset="0"/>
              </a:rPr>
              <a:t> ¿</a:t>
            </a:r>
            <a:r>
              <a:rPr lang="en-US" dirty="0" err="1">
                <a:latin typeface="Times New Roman Mon" pitchFamily="18" charset="0"/>
              </a:rPr>
              <a:t>íýò</a:t>
            </a:r>
            <a:r>
              <a:rPr lang="en-US" dirty="0">
                <a:latin typeface="Times New Roman Mon" pitchFamily="18" charset="0"/>
              </a:rPr>
              <a:t> </a:t>
            </a:r>
            <a:r>
              <a:rPr lang="en-US" dirty="0" err="1">
                <a:latin typeface="Times New Roman Mon" pitchFamily="18" charset="0"/>
              </a:rPr>
              <a:t>öààñíû</a:t>
            </a:r>
            <a:r>
              <a:rPr lang="en-US" dirty="0">
                <a:latin typeface="Times New Roman Mon" pitchFamily="18" charset="0"/>
              </a:rPr>
              <a:t> </a:t>
            </a:r>
            <a:r>
              <a:rPr lang="en-US" dirty="0" err="1">
                <a:latin typeface="Times New Roman Mon" pitchFamily="18" charset="0"/>
              </a:rPr>
              <a:t>òóõàé</a:t>
            </a:r>
            <a:endParaRPr lang="en-US" dirty="0">
              <a:latin typeface="Times New Roman Mon" pitchFamily="18" charset="0"/>
            </a:endParaRPr>
          </a:p>
          <a:p>
            <a:r>
              <a:rPr lang="en-US" dirty="0" err="1">
                <a:latin typeface="Times New Roman Mon" pitchFamily="18" charset="0"/>
              </a:rPr>
              <a:t>Òºëáºð</a:t>
            </a:r>
            <a:r>
              <a:rPr lang="en-US" dirty="0">
                <a:latin typeface="Times New Roman Mon" pitchFamily="18" charset="0"/>
              </a:rPr>
              <a:t> </a:t>
            </a:r>
            <a:r>
              <a:rPr lang="en-US" dirty="0" err="1">
                <a:latin typeface="Times New Roman Mon" pitchFamily="18" charset="0"/>
              </a:rPr>
              <a:t>òîîöîîã</a:t>
            </a:r>
            <a:r>
              <a:rPr lang="en-US" dirty="0">
                <a:latin typeface="Times New Roman Mon" pitchFamily="18" charset="0"/>
              </a:rPr>
              <a:t> ¿</a:t>
            </a:r>
            <a:r>
              <a:rPr lang="en-US" dirty="0" err="1">
                <a:latin typeface="Times New Roman Mon" pitchFamily="18" charset="0"/>
              </a:rPr>
              <a:t>íäýñíèé</a:t>
            </a:r>
            <a:r>
              <a:rPr lang="en-US" dirty="0">
                <a:latin typeface="Times New Roman Mon" pitchFamily="18" charset="0"/>
              </a:rPr>
              <a:t> </a:t>
            </a:r>
            <a:r>
              <a:rPr lang="en-US" dirty="0" err="1">
                <a:latin typeface="Times New Roman Mon" pitchFamily="18" charset="0"/>
              </a:rPr>
              <a:t>ìºíãºí</a:t>
            </a:r>
            <a:r>
              <a:rPr lang="en-US" dirty="0">
                <a:latin typeface="Times New Roman Mon" pitchFamily="18" charset="0"/>
              </a:rPr>
              <a:t> </a:t>
            </a:r>
            <a:r>
              <a:rPr lang="en-US" dirty="0" err="1">
                <a:latin typeface="Times New Roman Mon" pitchFamily="18" charset="0"/>
              </a:rPr>
              <a:t>òýìäýãòýýð</a:t>
            </a:r>
            <a:r>
              <a:rPr lang="en-US" dirty="0">
                <a:latin typeface="Times New Roman Mon" pitchFamily="18" charset="0"/>
              </a:rPr>
              <a:t> </a:t>
            </a:r>
            <a:r>
              <a:rPr lang="en-US" dirty="0" err="1">
                <a:latin typeface="Times New Roman Mon" pitchFamily="18" charset="0"/>
              </a:rPr>
              <a:t>ã¿éöýòãýõ</a:t>
            </a:r>
            <a:r>
              <a:rPr lang="en-US" dirty="0">
                <a:latin typeface="Times New Roman Mon" pitchFamily="18" charset="0"/>
              </a:rPr>
              <a:t> </a:t>
            </a:r>
            <a:r>
              <a:rPr lang="en-US" dirty="0" err="1">
                <a:latin typeface="Times New Roman Mon" pitchFamily="18" charset="0"/>
              </a:rPr>
              <a:t>òóõàé</a:t>
            </a:r>
            <a:r>
              <a:rPr lang="en-US" dirty="0">
                <a:latin typeface="Times New Roman Mon" pitchFamily="18" charset="0"/>
              </a:rPr>
              <a:t> </a:t>
            </a:r>
          </a:p>
          <a:p>
            <a:r>
              <a:rPr lang="en-US" dirty="0" err="1">
                <a:latin typeface="Times New Roman Mon" pitchFamily="18" charset="0"/>
              </a:rPr>
              <a:t>Ìºíã</a:t>
            </a:r>
            <a:r>
              <a:rPr lang="en-US" dirty="0">
                <a:latin typeface="Times New Roman Mon" pitchFamily="18" charset="0"/>
              </a:rPr>
              <a:t>º </a:t>
            </a:r>
            <a:r>
              <a:rPr lang="en-US" dirty="0" err="1">
                <a:latin typeface="Times New Roman Mon" pitchFamily="18" charset="0"/>
              </a:rPr>
              <a:t>óãààõ</a:t>
            </a:r>
            <a:r>
              <a:rPr lang="en-US" dirty="0">
                <a:latin typeface="Times New Roman Mon" pitchFamily="18" charset="0"/>
              </a:rPr>
              <a:t> </a:t>
            </a:r>
            <a:r>
              <a:rPr lang="en-US" dirty="0" err="1">
                <a:latin typeface="Times New Roman Mon" pitchFamily="18" charset="0"/>
              </a:rPr>
              <a:t>áîëîí</a:t>
            </a:r>
            <a:r>
              <a:rPr lang="en-US" dirty="0">
                <a:latin typeface="Times New Roman Mon" pitchFamily="18" charset="0"/>
              </a:rPr>
              <a:t> </a:t>
            </a:r>
            <a:r>
              <a:rPr lang="en-US" dirty="0" err="1">
                <a:latin typeface="Times New Roman Mon" pitchFamily="18" charset="0"/>
              </a:rPr>
              <a:t>òåððîçèìèéã</a:t>
            </a:r>
            <a:r>
              <a:rPr lang="en-US" dirty="0">
                <a:latin typeface="Times New Roman Mon" pitchFamily="18" charset="0"/>
              </a:rPr>
              <a:t> </a:t>
            </a:r>
            <a:r>
              <a:rPr lang="en-US" dirty="0" err="1">
                <a:latin typeface="Times New Roman Mon" pitchFamily="18" charset="0"/>
              </a:rPr>
              <a:t>ñàíõ</a:t>
            </a:r>
            <a:r>
              <a:rPr lang="en-US" dirty="0">
                <a:latin typeface="Times New Roman Mon" pitchFamily="18" charset="0"/>
              </a:rPr>
              <a:t>¿¿æ¿¿</a:t>
            </a:r>
            <a:r>
              <a:rPr lang="en-US" dirty="0" err="1">
                <a:latin typeface="Times New Roman Mon" pitchFamily="18" charset="0"/>
              </a:rPr>
              <a:t>ëýõòýé</a:t>
            </a:r>
            <a:r>
              <a:rPr lang="en-US" dirty="0">
                <a:latin typeface="Times New Roman Mon" pitchFamily="18" charset="0"/>
              </a:rPr>
              <a:t> </a:t>
            </a:r>
            <a:r>
              <a:rPr lang="en-US" dirty="0" err="1">
                <a:latin typeface="Times New Roman Mon" pitchFamily="18" charset="0"/>
              </a:rPr>
              <a:t>òýìöýõ</a:t>
            </a:r>
            <a:r>
              <a:rPr lang="en-US" dirty="0">
                <a:latin typeface="Times New Roman Mon" pitchFamily="18" charset="0"/>
              </a:rPr>
              <a:t> </a:t>
            </a:r>
            <a:r>
              <a:rPr lang="en-US" dirty="0" err="1">
                <a:latin typeface="Times New Roman Mon" pitchFamily="18" charset="0"/>
              </a:rPr>
              <a:t>òóõàé</a:t>
            </a:r>
            <a:r>
              <a:rPr lang="en-US" dirty="0">
                <a:latin typeface="Times New Roman Mon" pitchFamily="18" charset="0"/>
              </a:rPr>
              <a:t> </a:t>
            </a:r>
            <a:r>
              <a:rPr lang="en-US" dirty="0" err="1">
                <a:latin typeface="Times New Roman Mon" pitchFamily="18" charset="0"/>
              </a:rPr>
              <a:t>õóóëü</a:t>
            </a:r>
            <a:endParaRPr lang="en-US" dirty="0">
              <a:latin typeface="Times New Roman Mon" pitchFamily="18" charset="0"/>
            </a:endParaRPr>
          </a:p>
          <a:p>
            <a:r>
              <a:rPr lang="en-US" dirty="0" err="1">
                <a:latin typeface="Times New Roman Mon" pitchFamily="18" charset="0"/>
              </a:rPr>
              <a:t>Ãàäààäûí</a:t>
            </a:r>
            <a:r>
              <a:rPr lang="en-US" dirty="0">
                <a:latin typeface="Times New Roman Mon" pitchFamily="18" charset="0"/>
              </a:rPr>
              <a:t> </a:t>
            </a:r>
            <a:r>
              <a:rPr lang="en-US" dirty="0" err="1">
                <a:latin typeface="Times New Roman Mon" pitchFamily="18" charset="0"/>
              </a:rPr>
              <a:t>õºðºíã</a:t>
            </a:r>
            <a:r>
              <a:rPr lang="en-US" dirty="0">
                <a:latin typeface="Times New Roman Mon" pitchFamily="18" charset="0"/>
              </a:rPr>
              <a:t>º </a:t>
            </a:r>
            <a:r>
              <a:rPr lang="en-US" dirty="0" err="1">
                <a:latin typeface="Times New Roman Mon" pitchFamily="18" charset="0"/>
              </a:rPr>
              <a:t>îðóóëàëòûí</a:t>
            </a:r>
            <a:r>
              <a:rPr lang="en-US" dirty="0">
                <a:latin typeface="Times New Roman Mon" pitchFamily="18" charset="0"/>
              </a:rPr>
              <a:t> </a:t>
            </a:r>
            <a:r>
              <a:rPr lang="en-US" dirty="0" err="1">
                <a:latin typeface="Times New Roman Mon" pitchFamily="18" charset="0"/>
              </a:rPr>
              <a:t>òóõàé</a:t>
            </a:r>
            <a:endParaRPr lang="en-US" dirty="0">
              <a:latin typeface="Times New Roman Mon" pitchFamily="18" charset="0"/>
            </a:endParaRPr>
          </a:p>
          <a:p>
            <a:endParaRPr lang="en-US" dirty="0">
              <a:latin typeface="Times New Roman Mon" pitchFamily="18" charset="0"/>
            </a:endParaRPr>
          </a:p>
        </p:txBody>
      </p:sp>
    </p:spTree>
    <p:extLst>
      <p:ext uri="{BB962C8B-B14F-4D97-AF65-F5344CB8AC3E}">
        <p14:creationId xmlns:p14="http://schemas.microsoft.com/office/powerpoint/2010/main" xmlns="" val="1879257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143000"/>
          </a:xfrm>
        </p:spPr>
        <p:txBody>
          <a:bodyPr>
            <a:noAutofit/>
          </a:bodyPr>
          <a:lstStyle/>
          <a:p>
            <a:r>
              <a:rPr lang="mn-MN" sz="2000" dirty="0" smtClean="0">
                <a:latin typeface="Times New Roman Mon" pitchFamily="18" charset="0"/>
              </a:rPr>
              <a:t>Монголын хөрөнгийн зах зээлд оролцогсод </a:t>
            </a:r>
            <a:r>
              <a:rPr lang="en-US" sz="2000" dirty="0" smtClean="0">
                <a:latin typeface="Times New Roman Mon" pitchFamily="18" charset="0"/>
              </a:rPr>
              <a:t>20</a:t>
            </a:r>
            <a:r>
              <a:rPr lang="mn-MN" sz="2000" dirty="0" smtClean="0">
                <a:latin typeface="Times New Roman Mon" pitchFamily="18" charset="0"/>
              </a:rPr>
              <a:t>12</a:t>
            </a:r>
            <a:r>
              <a:rPr lang="en-US" sz="2000" dirty="0" smtClean="0">
                <a:latin typeface="Times New Roman Mon" pitchFamily="18" charset="0"/>
              </a:rPr>
              <a:t> </a:t>
            </a:r>
            <a:r>
              <a:rPr lang="en-US" sz="2000" dirty="0" err="1">
                <a:latin typeface="Times New Roman Mon" pitchFamily="18" charset="0"/>
              </a:rPr>
              <a:t>îíû</a:t>
            </a:r>
            <a:r>
              <a:rPr lang="en-US" sz="2000" dirty="0">
                <a:latin typeface="Times New Roman Mon" pitchFamily="18" charset="0"/>
              </a:rPr>
              <a:t> </a:t>
            </a:r>
            <a:r>
              <a:rPr lang="mn-MN" sz="2000" dirty="0" smtClean="0">
                <a:latin typeface="Times New Roman Mon" pitchFamily="18" charset="0"/>
              </a:rPr>
              <a:t>10 р сарын байдлаар </a:t>
            </a:r>
            <a:r>
              <a:rPr lang="en-US" sz="2000" dirty="0" smtClean="0">
                <a:latin typeface="Times New Roman Mon" pitchFamily="18" charset="0"/>
              </a:rPr>
              <a:t> </a:t>
            </a:r>
            <a:r>
              <a:rPr lang="en-US" sz="2000" dirty="0">
                <a:latin typeface="Times New Roman Mon" pitchFamily="18" charset="0"/>
              </a:rPr>
              <a:t>¯</a:t>
            </a:r>
            <a:r>
              <a:rPr lang="en-US" sz="2000" dirty="0" err="1">
                <a:latin typeface="Times New Roman Mon" pitchFamily="18" charset="0"/>
              </a:rPr>
              <a:t>ÖÕîðîîíîîñ</a:t>
            </a:r>
            <a:r>
              <a:rPr lang="en-US" sz="2000" dirty="0">
                <a:latin typeface="Times New Roman Mon" pitchFamily="18" charset="0"/>
              </a:rPr>
              <a:t> </a:t>
            </a:r>
            <a:r>
              <a:rPr lang="en-US" sz="2000" dirty="0" err="1">
                <a:latin typeface="Times New Roman Mon" pitchFamily="18" charset="0"/>
              </a:rPr>
              <a:t>òóñãàé</a:t>
            </a:r>
            <a:r>
              <a:rPr lang="en-US" sz="2000" dirty="0">
                <a:latin typeface="Times New Roman Mon" pitchFamily="18" charset="0"/>
              </a:rPr>
              <a:t> </a:t>
            </a:r>
            <a:r>
              <a:rPr lang="en-US" sz="2000" dirty="0" err="1">
                <a:latin typeface="Times New Roman Mon" pitchFamily="18" charset="0"/>
              </a:rPr>
              <a:t>çºâø</a:t>
            </a:r>
            <a:r>
              <a:rPr lang="en-US" sz="2000" dirty="0">
                <a:latin typeface="Times New Roman Mon" pitchFamily="18" charset="0"/>
              </a:rPr>
              <a:t>ºº</a:t>
            </a:r>
            <a:r>
              <a:rPr lang="en-US" sz="2000" dirty="0" err="1">
                <a:latin typeface="Times New Roman Mon" pitchFamily="18" charset="0"/>
              </a:rPr>
              <a:t>ðºë</a:t>
            </a:r>
            <a:r>
              <a:rPr lang="en-US" sz="2000" dirty="0">
                <a:latin typeface="Times New Roman Mon" pitchFamily="18" charset="0"/>
              </a:rPr>
              <a:t> </a:t>
            </a:r>
            <a:r>
              <a:rPr lang="en-US" sz="2000" dirty="0" err="1">
                <a:latin typeface="Times New Roman Mon" pitchFamily="18" charset="0"/>
              </a:rPr>
              <a:t>àâàí</a:t>
            </a:r>
            <a:r>
              <a:rPr lang="en-US" sz="2000" dirty="0">
                <a:latin typeface="Times New Roman Mon" pitchFamily="18" charset="0"/>
              </a:rPr>
              <a:t> ¿</a:t>
            </a:r>
            <a:r>
              <a:rPr lang="en-US" sz="2000" dirty="0" err="1">
                <a:latin typeface="Times New Roman Mon" pitchFamily="18" charset="0"/>
              </a:rPr>
              <a:t>éë</a:t>
            </a:r>
            <a:r>
              <a:rPr lang="en-US" sz="2000" dirty="0">
                <a:latin typeface="Times New Roman Mon" pitchFamily="18" charset="0"/>
              </a:rPr>
              <a:t> </a:t>
            </a:r>
            <a:r>
              <a:rPr lang="en-US" sz="2000" dirty="0" err="1">
                <a:latin typeface="Times New Roman Mon" pitchFamily="18" charset="0"/>
              </a:rPr>
              <a:t>àæèëëàãàà</a:t>
            </a:r>
            <a:r>
              <a:rPr lang="en-US" sz="2000" dirty="0">
                <a:latin typeface="Times New Roman Mon" pitchFamily="18" charset="0"/>
              </a:rPr>
              <a:t> </a:t>
            </a:r>
            <a:r>
              <a:rPr lang="en-US" sz="2000" dirty="0" err="1">
                <a:latin typeface="Times New Roman Mon" pitchFamily="18" charset="0"/>
              </a:rPr>
              <a:t>ÿâóóëæ</a:t>
            </a:r>
            <a:r>
              <a:rPr lang="en-US" sz="2000" dirty="0">
                <a:latin typeface="Times New Roman Mon" pitchFamily="18" charset="0"/>
              </a:rPr>
              <a:t> </a:t>
            </a:r>
            <a:r>
              <a:rPr lang="en-US" sz="2000" dirty="0" err="1" smtClean="0">
                <a:latin typeface="Times New Roman Mon" pitchFamily="18" charset="0"/>
              </a:rPr>
              <a:t>áóé</a:t>
            </a:r>
            <a:r>
              <a:rPr lang="mn-MN" sz="2000" dirty="0" smtClean="0">
                <a:latin typeface="Times New Roman Mon" pitchFamily="18" charset="0"/>
              </a:rPr>
              <a:t> 79компани байгаагаас</a:t>
            </a:r>
            <a:r>
              <a:rPr lang="en-US" sz="2000" dirty="0" smtClean="0">
                <a:latin typeface="Times New Roman Mon" pitchFamily="18" charset="0"/>
              </a:rPr>
              <a:t> </a:t>
            </a:r>
            <a:r>
              <a:rPr lang="en-US" sz="2000" dirty="0" err="1">
                <a:latin typeface="Times New Roman Mon" pitchFamily="18" charset="0"/>
              </a:rPr>
              <a:t>áðîêåð</a:t>
            </a:r>
            <a:r>
              <a:rPr lang="en-US" sz="2000" dirty="0">
                <a:latin typeface="Times New Roman Mon" pitchFamily="18" charset="0"/>
              </a:rPr>
              <a:t>, </a:t>
            </a:r>
            <a:r>
              <a:rPr lang="en-US" sz="2000" dirty="0" err="1">
                <a:latin typeface="Times New Roman Mon" pitchFamily="18" charset="0"/>
              </a:rPr>
              <a:t>äèëåðèéí</a:t>
            </a:r>
            <a:r>
              <a:rPr lang="en-US" sz="2000" dirty="0">
                <a:latin typeface="Times New Roman Mon" pitchFamily="18" charset="0"/>
              </a:rPr>
              <a:t> </a:t>
            </a:r>
            <a:r>
              <a:rPr lang="mn-MN" sz="2000" dirty="0" smtClean="0">
                <a:latin typeface="Times New Roman Mon" pitchFamily="18" charset="0"/>
              </a:rPr>
              <a:t>48</a:t>
            </a:r>
            <a:r>
              <a:rPr lang="en-US" sz="2000" dirty="0" smtClean="0">
                <a:latin typeface="Times New Roman Mon" pitchFamily="18" charset="0"/>
              </a:rPr>
              <a:t>, </a:t>
            </a:r>
            <a:r>
              <a:rPr lang="en-US" sz="2000" dirty="0" err="1">
                <a:latin typeface="Times New Roman Mon" pitchFamily="18" charset="0"/>
              </a:rPr>
              <a:t>àíäåððàéòåðûí</a:t>
            </a:r>
            <a:r>
              <a:rPr lang="en-US" sz="2000" dirty="0">
                <a:latin typeface="Times New Roman Mon" pitchFamily="18" charset="0"/>
              </a:rPr>
              <a:t> </a:t>
            </a:r>
            <a:r>
              <a:rPr lang="en-US" sz="2000" dirty="0" err="1">
                <a:latin typeface="Times New Roman Mon" pitchFamily="18" charset="0"/>
              </a:rPr>
              <a:t>òóñãàé</a:t>
            </a:r>
            <a:r>
              <a:rPr lang="en-US" sz="2000" dirty="0">
                <a:latin typeface="Times New Roman Mon" pitchFamily="18" charset="0"/>
              </a:rPr>
              <a:t> </a:t>
            </a:r>
            <a:r>
              <a:rPr lang="en-US" sz="2000" dirty="0" err="1">
                <a:latin typeface="Times New Roman Mon" pitchFamily="18" charset="0"/>
              </a:rPr>
              <a:t>çºâø</a:t>
            </a:r>
            <a:r>
              <a:rPr lang="en-US" sz="2000" dirty="0">
                <a:latin typeface="Times New Roman Mon" pitchFamily="18" charset="0"/>
              </a:rPr>
              <a:t>ºº</a:t>
            </a:r>
            <a:r>
              <a:rPr lang="en-US" sz="2000" dirty="0" err="1">
                <a:latin typeface="Times New Roman Mon" pitchFamily="18" charset="0"/>
              </a:rPr>
              <a:t>ðºëòýé</a:t>
            </a:r>
            <a:r>
              <a:rPr lang="en-US" sz="2000" dirty="0">
                <a:latin typeface="Times New Roman Mon" pitchFamily="18" charset="0"/>
              </a:rPr>
              <a:t> </a:t>
            </a:r>
            <a:r>
              <a:rPr lang="mn-MN" sz="2000" dirty="0" smtClean="0">
                <a:latin typeface="Times New Roman Mon" pitchFamily="18" charset="0"/>
              </a:rPr>
              <a:t>18</a:t>
            </a:r>
            <a:r>
              <a:rPr lang="en-US" sz="2000" dirty="0" smtClean="0">
                <a:latin typeface="Times New Roman Mon" pitchFamily="18" charset="0"/>
              </a:rPr>
              <a:t>, </a:t>
            </a:r>
            <a:r>
              <a:rPr lang="en-US" sz="2000" dirty="0" err="1">
                <a:latin typeface="Times New Roman Mon" pitchFamily="18" charset="0"/>
              </a:rPr>
              <a:t>õºðºíã</a:t>
            </a:r>
            <a:r>
              <a:rPr lang="en-US" sz="2000" dirty="0">
                <a:latin typeface="Times New Roman Mon" pitchFamily="18" charset="0"/>
              </a:rPr>
              <a:t>º </a:t>
            </a:r>
            <a:r>
              <a:rPr lang="en-US" sz="2000" dirty="0" err="1">
                <a:latin typeface="Times New Roman Mon" pitchFamily="18" charset="0"/>
              </a:rPr>
              <a:t>îðóóëàëòûí</a:t>
            </a:r>
            <a:r>
              <a:rPr lang="en-US" sz="2000" dirty="0">
                <a:latin typeface="Times New Roman Mon" pitchFamily="18" charset="0"/>
              </a:rPr>
              <a:t> </a:t>
            </a:r>
            <a:r>
              <a:rPr lang="en-US" sz="2000" dirty="0" err="1">
                <a:latin typeface="Times New Roman Mon" pitchFamily="18" charset="0"/>
              </a:rPr>
              <a:t>çºâëºõèéí</a:t>
            </a:r>
            <a:r>
              <a:rPr lang="en-US" sz="2000" dirty="0">
                <a:latin typeface="Times New Roman Mon" pitchFamily="18" charset="0"/>
              </a:rPr>
              <a:t> ¿</a:t>
            </a:r>
            <a:r>
              <a:rPr lang="en-US" sz="2000" dirty="0" err="1">
                <a:latin typeface="Times New Roman Mon" pitchFamily="18" charset="0"/>
              </a:rPr>
              <a:t>éë÷èëãýý</a:t>
            </a:r>
            <a:r>
              <a:rPr lang="en-US" sz="2000" dirty="0">
                <a:latin typeface="Times New Roman Mon" pitchFamily="18" charset="0"/>
              </a:rPr>
              <a:t> ¿ç¿¿</a:t>
            </a:r>
            <a:r>
              <a:rPr lang="en-US" sz="2000" dirty="0" err="1">
                <a:latin typeface="Times New Roman Mon" pitchFamily="18" charset="0"/>
              </a:rPr>
              <a:t>ëýõ</a:t>
            </a:r>
            <a:r>
              <a:rPr lang="en-US" sz="2000" dirty="0">
                <a:latin typeface="Times New Roman Mon" pitchFamily="18" charset="0"/>
              </a:rPr>
              <a:t> </a:t>
            </a:r>
            <a:r>
              <a:rPr lang="mn-MN" sz="2000" dirty="0" smtClean="0">
                <a:latin typeface="Times New Roman Mon" pitchFamily="18" charset="0"/>
              </a:rPr>
              <a:t>16</a:t>
            </a:r>
            <a:r>
              <a:rPr lang="en-US" sz="2000" dirty="0" smtClean="0">
                <a:latin typeface="Times New Roman Mon" pitchFamily="18" charset="0"/>
              </a:rPr>
              <a:t> </a:t>
            </a:r>
            <a:r>
              <a:rPr lang="en-US" sz="2000" dirty="0" err="1">
                <a:latin typeface="Times New Roman Mon" pitchFamily="18" charset="0"/>
              </a:rPr>
              <a:t>êîìïàíè</a:t>
            </a:r>
            <a:r>
              <a:rPr lang="en-US" sz="2000" dirty="0">
                <a:latin typeface="Times New Roman Mon" pitchFamily="18" charset="0"/>
              </a:rPr>
              <a:t> </a:t>
            </a:r>
            <a:r>
              <a:rPr lang="en-US" sz="2000" dirty="0" err="1">
                <a:latin typeface="Times New Roman Mon" pitchFamily="18" charset="0"/>
              </a:rPr>
              <a:t>áàéíà</a:t>
            </a:r>
            <a:r>
              <a:rPr lang="en-US" sz="2000" dirty="0">
                <a:latin typeface="Times New Roman Mon" pitchFamily="18" charset="0"/>
              </a:rPr>
              <a:t>. </a:t>
            </a:r>
            <a:r>
              <a:rPr lang="en-US" dirty="0"/>
              <a:t/>
            </a:r>
            <a:br>
              <a:rPr lang="en-US" dirty="0"/>
            </a:b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5496" y="1700808"/>
            <a:ext cx="9019481" cy="4752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5839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994122"/>
          </a:xfrm>
        </p:spPr>
        <p:txBody>
          <a:bodyPr>
            <a:noAutofit/>
          </a:bodyPr>
          <a:lstStyle/>
          <a:p>
            <a:r>
              <a:rPr lang="mn-MN" sz="2400" dirty="0" smtClean="0"/>
              <a:t>Монгол орны 21 аймагт нийт 20 гишүүн брокер, дилерийн компани үйл ажилгаа явуулж байна </a:t>
            </a:r>
            <a:endParaRPr lang="en-US" sz="2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23528" y="1288437"/>
            <a:ext cx="8640960" cy="5558881"/>
          </a:xfrm>
        </p:spPr>
      </p:pic>
    </p:spTree>
    <p:extLst>
      <p:ext uri="{BB962C8B-B14F-4D97-AF65-F5344CB8AC3E}">
        <p14:creationId xmlns:p14="http://schemas.microsoft.com/office/powerpoint/2010/main" xmlns="" val="3253731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mn-MN" sz="3200" dirty="0" smtClean="0">
                <a:latin typeface="Times New Roman Mon" pitchFamily="18" charset="0"/>
              </a:rPr>
              <a:t>Хамгийн их арилжааны идэвхитэй 10 БДК </a:t>
            </a:r>
            <a:endParaRPr lang="en-US" sz="3200" dirty="0">
              <a:latin typeface="Times New Roman Mo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176958538"/>
              </p:ext>
            </p:extLst>
          </p:nvPr>
        </p:nvGraphicFramePr>
        <p:xfrm>
          <a:off x="611560" y="836712"/>
          <a:ext cx="8363272" cy="54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734514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latin typeface="Times New Roman Mon" pitchFamily="18" charset="0"/>
              </a:rPr>
              <a:t>2012 </a:t>
            </a:r>
            <a:r>
              <a:rPr lang="en-US" sz="2000" dirty="0" err="1">
                <a:latin typeface="Times New Roman Mon" pitchFamily="18" charset="0"/>
              </a:rPr>
              <a:t>îíû</a:t>
            </a:r>
            <a:r>
              <a:rPr lang="en-US" sz="2000" dirty="0">
                <a:latin typeface="Times New Roman Mon" pitchFamily="18" charset="0"/>
              </a:rPr>
              <a:t> </a:t>
            </a:r>
            <a:r>
              <a:rPr lang="en-US" sz="2000" dirty="0" smtClean="0">
                <a:latin typeface="Times New Roman Mon" pitchFamily="18" charset="0"/>
              </a:rPr>
              <a:t> </a:t>
            </a:r>
            <a:r>
              <a:rPr lang="en-US" sz="2000" dirty="0" err="1">
                <a:latin typeface="Times New Roman Mon" pitchFamily="18" charset="0"/>
              </a:rPr>
              <a:t>áàéäëààð</a:t>
            </a:r>
            <a:r>
              <a:rPr lang="en-US" sz="2000" dirty="0">
                <a:latin typeface="Times New Roman Mon" pitchFamily="18" charset="0"/>
              </a:rPr>
              <a:t> </a:t>
            </a:r>
            <a:r>
              <a:rPr lang="en-US" sz="2000" dirty="0" smtClean="0">
                <a:latin typeface="Times New Roman Mon" pitchFamily="18" charset="0"/>
              </a:rPr>
              <a:t>33</a:t>
            </a:r>
            <a:r>
              <a:rPr lang="mn-MN" sz="2000" dirty="0">
                <a:latin typeface="Times New Roman Mon" pitchFamily="18" charset="0"/>
              </a:rPr>
              <a:t>2</a:t>
            </a:r>
            <a:r>
              <a:rPr lang="en-US" sz="2000" dirty="0" smtClean="0">
                <a:latin typeface="Times New Roman Mon" pitchFamily="18" charset="0"/>
              </a:rPr>
              <a:t> </a:t>
            </a:r>
            <a:r>
              <a:rPr lang="en-US" sz="2000" dirty="0" err="1">
                <a:latin typeface="Times New Roman Mon" pitchFamily="18" charset="0"/>
              </a:rPr>
              <a:t>õóâüöààò</a:t>
            </a:r>
            <a:r>
              <a:rPr lang="en-US" sz="2000" dirty="0">
                <a:latin typeface="Times New Roman Mon" pitchFamily="18" charset="0"/>
              </a:rPr>
              <a:t> </a:t>
            </a:r>
            <a:r>
              <a:rPr lang="en-US" sz="2000" dirty="0" err="1">
                <a:latin typeface="Times New Roman Mon" pitchFamily="18" charset="0"/>
              </a:rPr>
              <a:t>êîìïàíè</a:t>
            </a:r>
            <a:r>
              <a:rPr lang="en-US" sz="2000" dirty="0">
                <a:latin typeface="Times New Roman Mon" pitchFamily="18" charset="0"/>
              </a:rPr>
              <a:t> </a:t>
            </a:r>
            <a:r>
              <a:rPr lang="en-US" sz="2000" dirty="0" err="1">
                <a:latin typeface="Times New Roman Mon" pitchFamily="18" charset="0"/>
              </a:rPr>
              <a:t>Ñàíõ</a:t>
            </a:r>
            <a:r>
              <a:rPr lang="en-US" sz="2000" dirty="0">
                <a:latin typeface="Times New Roman Mon" pitchFamily="18" charset="0"/>
              </a:rPr>
              <a:t>¿¿</a:t>
            </a:r>
            <a:r>
              <a:rPr lang="en-US" sz="2000" dirty="0" err="1">
                <a:latin typeface="Times New Roman Mon" pitchFamily="18" charset="0"/>
              </a:rPr>
              <a:t>ãèéí</a:t>
            </a:r>
            <a:r>
              <a:rPr lang="en-US" sz="2000" dirty="0">
                <a:latin typeface="Times New Roman Mon" pitchFamily="18" charset="0"/>
              </a:rPr>
              <a:t> </a:t>
            </a:r>
            <a:r>
              <a:rPr lang="en-US" sz="2000" dirty="0" err="1">
                <a:latin typeface="Times New Roman Mon" pitchFamily="18" charset="0"/>
              </a:rPr>
              <a:t>çîõèöóóëàõ</a:t>
            </a:r>
            <a:r>
              <a:rPr lang="en-US" sz="2000" dirty="0">
                <a:latin typeface="Times New Roman Mon" pitchFamily="18" charset="0"/>
              </a:rPr>
              <a:t> </a:t>
            </a:r>
            <a:r>
              <a:rPr lang="en-US" sz="2000" dirty="0" err="1">
                <a:latin typeface="Times New Roman Mon" pitchFamily="18" charset="0"/>
              </a:rPr>
              <a:t>õîðîîíä</a:t>
            </a:r>
            <a:r>
              <a:rPr lang="en-US" sz="2000" dirty="0">
                <a:latin typeface="Times New Roman Mon" pitchFamily="18" charset="0"/>
              </a:rPr>
              <a:t> </a:t>
            </a:r>
            <a:r>
              <a:rPr lang="en-US" sz="2000" dirty="0" err="1">
                <a:latin typeface="Times New Roman Mon" pitchFamily="18" charset="0"/>
              </a:rPr>
              <a:t>á¿ðòãýëòýéãýýñ</a:t>
            </a:r>
            <a:r>
              <a:rPr lang="en-US" sz="2000" dirty="0">
                <a:latin typeface="Times New Roman Mon" pitchFamily="18" charset="0"/>
              </a:rPr>
              <a:t> </a:t>
            </a:r>
            <a:r>
              <a:rPr lang="en-US" sz="2000" dirty="0" err="1">
                <a:latin typeface="Times New Roman Mon" pitchFamily="18" charset="0"/>
              </a:rPr>
              <a:t>òºðèéí</a:t>
            </a:r>
            <a:r>
              <a:rPr lang="en-US" sz="2000" dirty="0">
                <a:latin typeface="Times New Roman Mon" pitchFamily="18" charset="0"/>
              </a:rPr>
              <a:t> º</a:t>
            </a:r>
            <a:r>
              <a:rPr lang="en-US" sz="2000" dirty="0" err="1">
                <a:latin typeface="Times New Roman Mon" pitchFamily="18" charset="0"/>
              </a:rPr>
              <a:t>ì÷èéí</a:t>
            </a:r>
            <a:r>
              <a:rPr lang="en-US" sz="2000" dirty="0">
                <a:latin typeface="Times New Roman Mon" pitchFamily="18" charset="0"/>
              </a:rPr>
              <a:t> 23, </a:t>
            </a:r>
            <a:r>
              <a:rPr lang="en-US" sz="2000" dirty="0" err="1">
                <a:latin typeface="Times New Roman Mon" pitchFamily="18" charset="0"/>
              </a:rPr>
              <a:t>òºðèéí</a:t>
            </a:r>
            <a:r>
              <a:rPr lang="en-US" sz="2000" dirty="0">
                <a:latin typeface="Times New Roman Mon" pitchFamily="18" charset="0"/>
              </a:rPr>
              <a:t> º</a:t>
            </a:r>
            <a:r>
              <a:rPr lang="en-US" sz="2000" dirty="0" err="1">
                <a:latin typeface="Times New Roman Mon" pitchFamily="18" charset="0"/>
              </a:rPr>
              <a:t>ì÷èéí</a:t>
            </a:r>
            <a:r>
              <a:rPr lang="en-US" sz="2000" dirty="0">
                <a:latin typeface="Times New Roman Mon" pitchFamily="18" charset="0"/>
              </a:rPr>
              <a:t> </a:t>
            </a:r>
            <a:r>
              <a:rPr lang="en-US" sz="2000" dirty="0" err="1">
                <a:latin typeface="Times New Roman Mon" pitchFamily="18" charset="0"/>
              </a:rPr>
              <a:t>îðîëöîîòîé</a:t>
            </a:r>
            <a:r>
              <a:rPr lang="en-US" sz="2000" dirty="0">
                <a:latin typeface="Times New Roman Mon" pitchFamily="18" charset="0"/>
              </a:rPr>
              <a:t> 29, </a:t>
            </a:r>
            <a:r>
              <a:rPr lang="en-US" sz="2000" dirty="0" err="1">
                <a:latin typeface="Times New Roman Mon" pitchFamily="18" charset="0"/>
              </a:rPr>
              <a:t>õóâèéí</a:t>
            </a:r>
            <a:r>
              <a:rPr lang="en-US" sz="2000" dirty="0">
                <a:latin typeface="Times New Roman Mon" pitchFamily="18" charset="0"/>
              </a:rPr>
              <a:t> º</a:t>
            </a:r>
            <a:r>
              <a:rPr lang="en-US" sz="2000" dirty="0" err="1">
                <a:latin typeface="Times New Roman Mon" pitchFamily="18" charset="0"/>
              </a:rPr>
              <a:t>ì÷èéí</a:t>
            </a:r>
            <a:r>
              <a:rPr lang="en-US" sz="2000" dirty="0">
                <a:latin typeface="Times New Roman Mon" pitchFamily="18" charset="0"/>
              </a:rPr>
              <a:t> </a:t>
            </a:r>
            <a:r>
              <a:rPr lang="en-US" sz="2000" dirty="0" smtClean="0">
                <a:latin typeface="Times New Roman Mon" pitchFamily="18" charset="0"/>
              </a:rPr>
              <a:t>2</a:t>
            </a:r>
            <a:r>
              <a:rPr lang="mn-MN" sz="2000" dirty="0" smtClean="0">
                <a:latin typeface="Times New Roman Mon" pitchFamily="18" charset="0"/>
              </a:rPr>
              <a:t>80</a:t>
            </a:r>
            <a:r>
              <a:rPr lang="en-US" sz="2000" dirty="0" smtClean="0">
                <a:latin typeface="Times New Roman Mon" pitchFamily="18" charset="0"/>
              </a:rPr>
              <a:t> </a:t>
            </a:r>
            <a:r>
              <a:rPr lang="en-US" sz="2000" dirty="0" err="1">
                <a:latin typeface="Times New Roman Mon" pitchFamily="18" charset="0"/>
              </a:rPr>
              <a:t>êîìïàíè</a:t>
            </a:r>
            <a:r>
              <a:rPr lang="en-US" sz="2000" dirty="0">
                <a:latin typeface="Times New Roman Mon" pitchFamily="18" charset="0"/>
              </a:rPr>
              <a:t> </a:t>
            </a:r>
            <a:r>
              <a:rPr lang="en-US" sz="2000" dirty="0" err="1">
                <a:latin typeface="Times New Roman Mon" pitchFamily="18" charset="0"/>
              </a:rPr>
              <a:t>áàéíà</a:t>
            </a:r>
            <a:endParaRPr lang="en-US" sz="2000" dirty="0">
              <a:latin typeface="Times New Roman Mon"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67544" y="1700808"/>
            <a:ext cx="8438162" cy="4752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5103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rot="10800000" flipV="1">
            <a:off x="467544" y="548680"/>
            <a:ext cx="4040188" cy="482377"/>
          </a:xfrm>
        </p:spPr>
        <p:txBody>
          <a:bodyPr/>
          <a:lstStyle/>
          <a:p>
            <a:r>
              <a:rPr lang="mn-MN" dirty="0">
                <a:latin typeface="Times New Roman Mon" pitchFamily="18" charset="0"/>
              </a:rPr>
              <a:t>Топ 20 индекс</a:t>
            </a:r>
          </a:p>
          <a:p>
            <a:endParaRPr lang="en-US" dirty="0">
              <a:latin typeface="Times New Roman Mon" pitchFamily="18" charset="0"/>
            </a:endParaRPr>
          </a:p>
        </p:txBody>
      </p:sp>
      <p:sp>
        <p:nvSpPr>
          <p:cNvPr id="6" name="Content Placeholder 5"/>
          <p:cNvSpPr>
            <a:spLocks noGrp="1"/>
          </p:cNvSpPr>
          <p:nvPr>
            <p:ph sz="half" idx="2"/>
          </p:nvPr>
        </p:nvSpPr>
        <p:spPr>
          <a:xfrm>
            <a:off x="395536" y="764704"/>
            <a:ext cx="4040188" cy="5544616"/>
          </a:xfrm>
        </p:spPr>
        <p:txBody>
          <a:bodyPr>
            <a:noAutofit/>
          </a:bodyPr>
          <a:lstStyle/>
          <a:p>
            <a:pPr marL="457200" indent="-457200">
              <a:buFont typeface="+mj-lt"/>
              <a:buAutoNum type="arabicPeriod"/>
            </a:pPr>
            <a:r>
              <a:rPr lang="mn-MN" sz="1600" dirty="0">
                <a:solidFill>
                  <a:schemeClr val="tx1">
                    <a:lumMod val="65000"/>
                    <a:lumOff val="35000"/>
                  </a:schemeClr>
                </a:solidFill>
                <a:latin typeface="Times New Roman Mon" pitchFamily="18" charset="0"/>
              </a:rPr>
              <a:t>Апу хк </a:t>
            </a:r>
          </a:p>
          <a:p>
            <a:pPr marL="457200" indent="-457200">
              <a:buFont typeface="+mj-lt"/>
              <a:buAutoNum type="arabicPeriod"/>
            </a:pPr>
            <a:r>
              <a:rPr lang="mn-MN" sz="1600" dirty="0">
                <a:solidFill>
                  <a:schemeClr val="tx1">
                    <a:lumMod val="65000"/>
                    <a:lumOff val="35000"/>
                  </a:schemeClr>
                </a:solidFill>
                <a:latin typeface="Times New Roman Mon" pitchFamily="18" charset="0"/>
              </a:rPr>
              <a:t>Багануур хк </a:t>
            </a:r>
          </a:p>
          <a:p>
            <a:pPr marL="457200" indent="-457200">
              <a:buFont typeface="+mj-lt"/>
              <a:buAutoNum type="arabicPeriod"/>
            </a:pPr>
            <a:r>
              <a:rPr lang="mn-MN" sz="1600" dirty="0">
                <a:solidFill>
                  <a:schemeClr val="tx1">
                    <a:lumMod val="65000"/>
                    <a:lumOff val="35000"/>
                  </a:schemeClr>
                </a:solidFill>
                <a:latin typeface="Times New Roman Mon" pitchFamily="18" charset="0"/>
              </a:rPr>
              <a:t>Баянгол зочид буудал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Би ди сек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Говь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Женко тур бюро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Могойн гол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Монгол шилтгээн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Монголиа девелопмент ресорсес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Монголын цахилгаан холбоо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Ремикон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Силикат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Сүү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Тавантолгой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Талх чихэр хк </a:t>
            </a:r>
          </a:p>
          <a:p>
            <a:pPr marL="457200" indent="-457200">
              <a:buFont typeface="+mj-lt"/>
              <a:buAutoNum type="arabicPeriod"/>
            </a:pPr>
            <a:r>
              <a:rPr lang="mn-MN" sz="1600" dirty="0">
                <a:solidFill>
                  <a:schemeClr val="tx1">
                    <a:lumMod val="65000"/>
                    <a:lumOff val="35000"/>
                  </a:schemeClr>
                </a:solidFill>
                <a:latin typeface="Times New Roman Mon" pitchFamily="18" charset="0"/>
              </a:rPr>
              <a:t>Улаанбаатар зочид буудал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Улсын их дэлгүүр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Хөх ган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Шарын гол хк</a:t>
            </a:r>
          </a:p>
          <a:p>
            <a:pPr marL="457200" indent="-457200">
              <a:buFont typeface="+mj-lt"/>
              <a:buAutoNum type="arabicPeriod"/>
            </a:pPr>
            <a:r>
              <a:rPr lang="mn-MN" sz="1600" dirty="0">
                <a:solidFill>
                  <a:schemeClr val="tx1">
                    <a:lumMod val="65000"/>
                    <a:lumOff val="35000"/>
                  </a:schemeClr>
                </a:solidFill>
                <a:latin typeface="Times New Roman Mon" pitchFamily="18" charset="0"/>
              </a:rPr>
              <a:t>Шивээ овоо хк</a:t>
            </a:r>
          </a:p>
          <a:p>
            <a:pPr marL="457200" indent="-457200">
              <a:buFont typeface="+mj-lt"/>
              <a:buAutoNum type="arabicPeriod"/>
            </a:pPr>
            <a:endParaRPr lang="mn-MN" sz="1600" dirty="0">
              <a:solidFill>
                <a:schemeClr val="tx1">
                  <a:lumMod val="65000"/>
                  <a:lumOff val="35000"/>
                </a:schemeClr>
              </a:solidFill>
              <a:latin typeface="Times New Roman Mon" pitchFamily="18" charset="0"/>
            </a:endParaRPr>
          </a:p>
          <a:p>
            <a:pPr marL="457200" indent="-457200">
              <a:buFont typeface="+mj-lt"/>
              <a:buAutoNum type="arabicPeriod"/>
            </a:pPr>
            <a:endParaRPr lang="mn-MN" sz="1600" dirty="0">
              <a:solidFill>
                <a:schemeClr val="tx1">
                  <a:lumMod val="65000"/>
                  <a:lumOff val="35000"/>
                </a:schemeClr>
              </a:solidFill>
              <a:latin typeface="Times New Roman Mon" pitchFamily="18" charset="0"/>
            </a:endParaRPr>
          </a:p>
        </p:txBody>
      </p:sp>
      <p:sp>
        <p:nvSpPr>
          <p:cNvPr id="7" name="Text Placeholder 6"/>
          <p:cNvSpPr>
            <a:spLocks noGrp="1"/>
          </p:cNvSpPr>
          <p:nvPr>
            <p:ph type="body" sz="quarter" idx="3"/>
          </p:nvPr>
        </p:nvSpPr>
        <p:spPr>
          <a:xfrm>
            <a:off x="4716016" y="404664"/>
            <a:ext cx="4041775" cy="639762"/>
          </a:xfrm>
        </p:spPr>
        <p:txBody>
          <a:bodyPr/>
          <a:lstStyle/>
          <a:p>
            <a:r>
              <a:rPr lang="mn-MN" dirty="0">
                <a:latin typeface="Times New Roman Mon" pitchFamily="18" charset="0"/>
              </a:rPr>
              <a:t>Салбарын 7 индекс</a:t>
            </a:r>
          </a:p>
          <a:p>
            <a:endParaRPr lang="en-US" dirty="0"/>
          </a:p>
        </p:txBody>
      </p:sp>
      <p:sp>
        <p:nvSpPr>
          <p:cNvPr id="8" name="Content Placeholder 7"/>
          <p:cNvSpPr>
            <a:spLocks noGrp="1"/>
          </p:cNvSpPr>
          <p:nvPr>
            <p:ph sz="quarter" idx="4"/>
          </p:nvPr>
        </p:nvSpPr>
        <p:spPr>
          <a:xfrm>
            <a:off x="4645025" y="908720"/>
            <a:ext cx="4041775" cy="5217443"/>
          </a:xfrm>
        </p:spPr>
        <p:txBody>
          <a:bodyPr>
            <a:noAutofit/>
          </a:bodyPr>
          <a:lstStyle/>
          <a:p>
            <a:r>
              <a:rPr lang="mn-MN" sz="1600" dirty="0">
                <a:solidFill>
                  <a:schemeClr val="tx1">
                    <a:lumMod val="65000"/>
                    <a:lumOff val="35000"/>
                  </a:schemeClr>
                </a:solidFill>
              </a:rPr>
              <a:t>Аж үйлдвэр </a:t>
            </a:r>
          </a:p>
          <a:p>
            <a:r>
              <a:rPr lang="mn-MN" sz="1600" dirty="0">
                <a:solidFill>
                  <a:schemeClr val="tx1">
                    <a:lumMod val="65000"/>
                    <a:lumOff val="35000"/>
                  </a:schemeClr>
                </a:solidFill>
              </a:rPr>
              <a:t>Уул уурхай </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Брокер дилерийн үйл ажиллагаа </a:t>
            </a:r>
          </a:p>
          <a:p>
            <a:r>
              <a:rPr lang="mn-MN" sz="1600" dirty="0">
                <a:solidFill>
                  <a:schemeClr val="tx1">
                    <a:lumMod val="65000"/>
                    <a:lumOff val="35000"/>
                  </a:schemeClr>
                </a:solidFill>
              </a:rPr>
              <a:t>Ноос ноолууран эдлэл</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Уул уурхай </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Барилга тээвэр</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Аж үйлдвэр </a:t>
            </a:r>
          </a:p>
          <a:p>
            <a:r>
              <a:rPr lang="mn-MN" sz="1600" dirty="0">
                <a:solidFill>
                  <a:schemeClr val="tx1">
                    <a:lumMod val="65000"/>
                    <a:lumOff val="35000"/>
                  </a:schemeClr>
                </a:solidFill>
              </a:rPr>
              <a:t>Үйлдвэрлэл</a:t>
            </a:r>
          </a:p>
          <a:p>
            <a:r>
              <a:rPr lang="mn-MN" sz="1600" dirty="0">
                <a:solidFill>
                  <a:schemeClr val="tx1">
                    <a:lumMod val="65000"/>
                    <a:lumOff val="35000"/>
                  </a:schemeClr>
                </a:solidFill>
              </a:rPr>
              <a:t>Аж үйлдвэрлэл</a:t>
            </a:r>
          </a:p>
          <a:p>
            <a:r>
              <a:rPr lang="mn-MN" sz="1600" dirty="0">
                <a:solidFill>
                  <a:schemeClr val="tx1">
                    <a:lumMod val="65000"/>
                    <a:lumOff val="35000"/>
                  </a:schemeClr>
                </a:solidFill>
              </a:rPr>
              <a:t>Уул уурхай</a:t>
            </a:r>
          </a:p>
          <a:p>
            <a:r>
              <a:rPr lang="mn-MN" sz="1600" dirty="0">
                <a:solidFill>
                  <a:schemeClr val="tx1">
                    <a:lumMod val="65000"/>
                    <a:lumOff val="35000"/>
                  </a:schemeClr>
                </a:solidFill>
              </a:rPr>
              <a:t>Хүнс</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Худалдаа үйлчилгээ</a:t>
            </a:r>
          </a:p>
          <a:p>
            <a:r>
              <a:rPr lang="mn-MN" sz="1600" dirty="0">
                <a:solidFill>
                  <a:schemeClr val="tx1">
                    <a:lumMod val="65000"/>
                    <a:lumOff val="35000"/>
                  </a:schemeClr>
                </a:solidFill>
              </a:rPr>
              <a:t>Аж үйлдвэр</a:t>
            </a:r>
          </a:p>
          <a:p>
            <a:r>
              <a:rPr lang="mn-MN" sz="1600" dirty="0">
                <a:solidFill>
                  <a:schemeClr val="tx1">
                    <a:lumMod val="65000"/>
                    <a:lumOff val="35000"/>
                  </a:schemeClr>
                </a:solidFill>
              </a:rPr>
              <a:t>Уул уурхай</a:t>
            </a:r>
          </a:p>
          <a:p>
            <a:r>
              <a:rPr lang="mn-MN" sz="1600" dirty="0">
                <a:solidFill>
                  <a:schemeClr val="tx1">
                    <a:lumMod val="65000"/>
                    <a:lumOff val="35000"/>
                  </a:schemeClr>
                </a:solidFill>
              </a:rPr>
              <a:t>Уул уурхай</a:t>
            </a:r>
          </a:p>
          <a:p>
            <a:endParaRPr lang="en-US" sz="1600" dirty="0">
              <a:solidFill>
                <a:schemeClr val="tx1">
                  <a:lumMod val="65000"/>
                  <a:lumOff val="35000"/>
                </a:schemeClr>
              </a:solidFill>
            </a:endParaRPr>
          </a:p>
        </p:txBody>
      </p:sp>
    </p:spTree>
    <p:extLst>
      <p:ext uri="{BB962C8B-B14F-4D97-AF65-F5344CB8AC3E}">
        <p14:creationId xmlns:p14="http://schemas.microsoft.com/office/powerpoint/2010/main" xmlns="" val="2054006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20689"/>
            <a:ext cx="8964488" cy="523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08214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200" dirty="0" smtClean="0">
                <a:latin typeface="Times New Roman Mon" pitchFamily="18" charset="0"/>
              </a:rPr>
              <a:t>Хувьцааны арилжаа</a:t>
            </a:r>
            <a:r>
              <a:rPr lang="en-US" sz="3200" dirty="0" smtClean="0">
                <a:latin typeface="Times New Roman Mon" pitchFamily="18" charset="0"/>
              </a:rPr>
              <a:t> (</a:t>
            </a:r>
            <a:r>
              <a:rPr lang="mn-MN" sz="3200" dirty="0" smtClean="0">
                <a:latin typeface="Times New Roman Mon" pitchFamily="18" charset="0"/>
              </a:rPr>
              <a:t>тэрбум төгрөг</a:t>
            </a:r>
            <a:r>
              <a:rPr lang="en-US" sz="3200" dirty="0" smtClean="0">
                <a:latin typeface="Times New Roman Mon" pitchFamily="18" charset="0"/>
              </a:rPr>
              <a:t>)</a:t>
            </a:r>
            <a:endParaRPr lang="en-US" sz="3200" dirty="0">
              <a:latin typeface="Times New Roman Mo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50521912"/>
              </p:ext>
            </p:extLst>
          </p:nvPr>
        </p:nvGraphicFramePr>
        <p:xfrm>
          <a:off x="755576" y="1600200"/>
          <a:ext cx="7931224"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437674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07504" y="476672"/>
            <a:ext cx="8960314" cy="6473680"/>
          </a:xfrm>
        </p:spPr>
      </p:pic>
    </p:spTree>
    <p:extLst>
      <p:ext uri="{BB962C8B-B14F-4D97-AF65-F5344CB8AC3E}">
        <p14:creationId xmlns:p14="http://schemas.microsoft.com/office/powerpoint/2010/main" xmlns="" val="108089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418058"/>
          </a:xfrm>
        </p:spPr>
        <p:txBody>
          <a:bodyPr>
            <a:normAutofit fontScale="90000"/>
          </a:bodyPr>
          <a:lstStyle/>
          <a:p>
            <a:r>
              <a:rPr lang="mn-MN" sz="2000" dirty="0" smtClean="0"/>
              <a:t>2005 2011 оны хооронд </a:t>
            </a:r>
            <a:r>
              <a:rPr lang="en-US" sz="2000" dirty="0" smtClean="0"/>
              <a:t>IPO, SPO </a:t>
            </a:r>
            <a:r>
              <a:rPr lang="mn-MN" sz="2000" dirty="0" smtClean="0"/>
              <a:t>хийсэн компанийн судалгаа</a:t>
            </a:r>
            <a:r>
              <a:rPr lang="en-US" sz="2000" dirty="0" smtClean="0"/>
              <a:t/>
            </a:r>
            <a:br>
              <a:rPr lang="en-US" sz="2000" dirty="0" smtClean="0"/>
            </a:br>
            <a:r>
              <a:rPr lang="mn-MN" sz="2000" dirty="0"/>
              <a:t>(2010 , 2011 онд </a:t>
            </a:r>
            <a:r>
              <a:rPr lang="en-US" sz="2000" dirty="0"/>
              <a:t>IPO- </a:t>
            </a:r>
            <a:r>
              <a:rPr lang="mn-MN" sz="2000" dirty="0"/>
              <a:t>ийн арилжаа хийгдээгүй)</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5350498"/>
              </p:ext>
            </p:extLst>
          </p:nvPr>
        </p:nvGraphicFramePr>
        <p:xfrm>
          <a:off x="683568" y="1052736"/>
          <a:ext cx="8229600" cy="12826122"/>
        </p:xfrm>
        <a:graphic>
          <a:graphicData uri="http://schemas.openxmlformats.org/drawingml/2006/table">
            <a:tbl>
              <a:tblPr firstRow="1" bandRow="1">
                <a:tableStyleId>{F5AB1C69-6EDB-4FF4-983F-18BD219EF322}</a:tableStyleId>
              </a:tblPr>
              <a:tblGrid>
                <a:gridCol w="658416"/>
                <a:gridCol w="2084784"/>
                <a:gridCol w="1371600"/>
                <a:gridCol w="1789856"/>
                <a:gridCol w="953344"/>
                <a:gridCol w="1371600"/>
              </a:tblGrid>
              <a:tr h="1244554">
                <a:tc>
                  <a:txBody>
                    <a:bodyPr/>
                    <a:lstStyle/>
                    <a:p>
                      <a:r>
                        <a:rPr lang="mn-MN" dirty="0" smtClean="0"/>
                        <a:t>Д.д</a:t>
                      </a:r>
                      <a:endParaRPr lang="en-US" dirty="0"/>
                    </a:p>
                  </a:txBody>
                  <a:tcPr/>
                </a:tc>
                <a:tc>
                  <a:txBody>
                    <a:bodyPr/>
                    <a:lstStyle/>
                    <a:p>
                      <a:r>
                        <a:rPr lang="mn-MN" dirty="0" smtClean="0"/>
                        <a:t>Компанийн нэр</a:t>
                      </a:r>
                      <a:endParaRPr lang="en-US" dirty="0"/>
                    </a:p>
                  </a:txBody>
                  <a:tcPr/>
                </a:tc>
                <a:tc>
                  <a:txBody>
                    <a:bodyPr/>
                    <a:lstStyle/>
                    <a:p>
                      <a:r>
                        <a:rPr lang="mn-MN" dirty="0" smtClean="0"/>
                        <a:t>Тоо ширхэг</a:t>
                      </a:r>
                      <a:endParaRPr lang="en-US" dirty="0"/>
                    </a:p>
                  </a:txBody>
                  <a:tcPr/>
                </a:tc>
                <a:tc>
                  <a:txBody>
                    <a:bodyPr/>
                    <a:lstStyle/>
                    <a:p>
                      <a:r>
                        <a:rPr lang="mn-MN" dirty="0" smtClean="0"/>
                        <a:t>Татан төвлөрүүлсэн хөрөнгө</a:t>
                      </a:r>
                    </a:p>
                    <a:p>
                      <a:r>
                        <a:rPr lang="mn-MN" dirty="0" smtClean="0"/>
                        <a:t>төгрөг</a:t>
                      </a:r>
                      <a:endParaRPr lang="en-US" dirty="0"/>
                    </a:p>
                  </a:txBody>
                  <a:tcPr/>
                </a:tc>
                <a:tc>
                  <a:txBody>
                    <a:bodyPr/>
                    <a:lstStyle/>
                    <a:p>
                      <a:r>
                        <a:rPr lang="mn-MN" dirty="0" smtClean="0"/>
                        <a:t>Эхэлсэн</a:t>
                      </a:r>
                      <a:r>
                        <a:rPr lang="mn-MN" baseline="0" dirty="0" smtClean="0"/>
                        <a:t> </a:t>
                      </a:r>
                      <a:endParaRPr lang="en-US" dirty="0"/>
                    </a:p>
                  </a:txBody>
                  <a:tcPr/>
                </a:tc>
                <a:tc>
                  <a:txBody>
                    <a:bodyPr/>
                    <a:lstStyle/>
                    <a:p>
                      <a:r>
                        <a:rPr lang="mn-MN" dirty="0" smtClean="0"/>
                        <a:t>дууссан</a:t>
                      </a:r>
                      <a:endParaRPr lang="en-US" dirty="0"/>
                    </a:p>
                  </a:txBody>
                  <a:tcPr/>
                </a:tc>
              </a:tr>
              <a:tr h="670144">
                <a:tc>
                  <a:txBody>
                    <a:bodyPr/>
                    <a:lstStyle/>
                    <a:p>
                      <a:r>
                        <a:rPr lang="mn-MN" dirty="0" smtClean="0"/>
                        <a:t>1</a:t>
                      </a:r>
                      <a:endParaRPr lang="en-US" dirty="0">
                        <a:solidFill>
                          <a:schemeClr val="accent3">
                            <a:lumMod val="50000"/>
                          </a:schemeClr>
                        </a:solidFill>
                      </a:endParaRPr>
                    </a:p>
                  </a:txBody>
                  <a:tcPr/>
                </a:tc>
                <a:tc>
                  <a:txBody>
                    <a:bodyPr/>
                    <a:lstStyle/>
                    <a:p>
                      <a:r>
                        <a:rPr lang="mn-MN" dirty="0" smtClean="0"/>
                        <a:t>Зоос</a:t>
                      </a:r>
                      <a:r>
                        <a:rPr lang="mn-MN" baseline="0" dirty="0" smtClean="0"/>
                        <a:t> банк</a:t>
                      </a:r>
                      <a:endParaRPr lang="en-US" dirty="0">
                        <a:solidFill>
                          <a:schemeClr val="accent3">
                            <a:lumMod val="50000"/>
                          </a:schemeClr>
                        </a:solidFill>
                      </a:endParaRPr>
                    </a:p>
                  </a:txBody>
                  <a:tcPr/>
                </a:tc>
                <a:tc>
                  <a:txBody>
                    <a:bodyPr/>
                    <a:lstStyle/>
                    <a:p>
                      <a:r>
                        <a:rPr lang="mn-MN" dirty="0" smtClean="0"/>
                        <a:t>1,999,768,0</a:t>
                      </a:r>
                      <a:endParaRPr lang="en-US" dirty="0">
                        <a:solidFill>
                          <a:schemeClr val="accent3">
                            <a:lumMod val="50000"/>
                          </a:schemeClr>
                        </a:solidFill>
                      </a:endParaRPr>
                    </a:p>
                  </a:txBody>
                  <a:tcPr/>
                </a:tc>
                <a:tc>
                  <a:txBody>
                    <a:bodyPr/>
                    <a:lstStyle/>
                    <a:p>
                      <a:r>
                        <a:rPr lang="en-US" dirty="0" smtClean="0"/>
                        <a:t>2 022 528 900 0</a:t>
                      </a:r>
                      <a:endParaRPr lang="en-US" dirty="0">
                        <a:solidFill>
                          <a:schemeClr val="accent3">
                            <a:lumMod val="50000"/>
                          </a:schemeClr>
                        </a:solidFill>
                      </a:endParaRPr>
                    </a:p>
                  </a:txBody>
                  <a:tcPr/>
                </a:tc>
                <a:tc>
                  <a:txBody>
                    <a:bodyPr/>
                    <a:lstStyle/>
                    <a:p>
                      <a:r>
                        <a:rPr lang="en-US" dirty="0" smtClean="0"/>
                        <a:t>2006.02.14</a:t>
                      </a:r>
                      <a:endParaRPr lang="en-US" dirty="0">
                        <a:solidFill>
                          <a:schemeClr val="accent3">
                            <a:lumMod val="50000"/>
                          </a:schemeClr>
                        </a:solidFill>
                      </a:endParaRPr>
                    </a:p>
                  </a:txBody>
                  <a:tcPr/>
                </a:tc>
                <a:tc>
                  <a:txBody>
                    <a:bodyPr/>
                    <a:lstStyle/>
                    <a:p>
                      <a:r>
                        <a:rPr lang="en-US" dirty="0" smtClean="0"/>
                        <a:t>2006.02.21</a:t>
                      </a:r>
                      <a:endParaRPr lang="en-US" dirty="0">
                        <a:solidFill>
                          <a:schemeClr val="accent3">
                            <a:lumMod val="50000"/>
                          </a:schemeClr>
                        </a:solidFill>
                      </a:endParaRPr>
                    </a:p>
                  </a:txBody>
                  <a:tcPr/>
                </a:tc>
              </a:tr>
              <a:tr h="388258">
                <a:tc>
                  <a:txBody>
                    <a:bodyPr/>
                    <a:lstStyle/>
                    <a:p>
                      <a:r>
                        <a:rPr lang="en-US" dirty="0" smtClean="0"/>
                        <a:t>2</a:t>
                      </a:r>
                      <a:endParaRPr lang="en-US" dirty="0">
                        <a:solidFill>
                          <a:schemeClr val="accent3">
                            <a:lumMod val="50000"/>
                          </a:schemeClr>
                        </a:solidFill>
                      </a:endParaRPr>
                    </a:p>
                  </a:txBody>
                  <a:tcPr/>
                </a:tc>
                <a:tc>
                  <a:txBody>
                    <a:bodyPr/>
                    <a:lstStyle/>
                    <a:p>
                      <a:r>
                        <a:rPr lang="mn-MN" dirty="0" smtClean="0"/>
                        <a:t>Монгол шилтгээн</a:t>
                      </a:r>
                      <a:endParaRPr lang="en-US" dirty="0">
                        <a:solidFill>
                          <a:schemeClr val="accent3">
                            <a:lumMod val="50000"/>
                          </a:schemeClr>
                        </a:solidFill>
                      </a:endParaRPr>
                    </a:p>
                  </a:txBody>
                  <a:tcPr/>
                </a:tc>
                <a:tc>
                  <a:txBody>
                    <a:bodyPr/>
                    <a:lstStyle/>
                    <a:p>
                      <a:r>
                        <a:rPr lang="en-US" dirty="0" smtClean="0"/>
                        <a:t>1</a:t>
                      </a:r>
                      <a:r>
                        <a:rPr lang="mn-MN" dirty="0" smtClean="0"/>
                        <a:t>,</a:t>
                      </a:r>
                      <a:r>
                        <a:rPr lang="en-US" dirty="0" smtClean="0"/>
                        <a:t>000</a:t>
                      </a:r>
                      <a:r>
                        <a:rPr lang="mn-MN" dirty="0" smtClean="0"/>
                        <a:t>,</a:t>
                      </a:r>
                      <a:r>
                        <a:rPr lang="en-US" dirty="0" smtClean="0"/>
                        <a:t>000</a:t>
                      </a:r>
                      <a:r>
                        <a:rPr lang="mn-MN" dirty="0" smtClean="0"/>
                        <a:t>,</a:t>
                      </a:r>
                      <a:r>
                        <a:rPr lang="en-US" dirty="0" smtClean="0"/>
                        <a:t>0</a:t>
                      </a:r>
                      <a:endParaRPr lang="en-US" dirty="0">
                        <a:solidFill>
                          <a:schemeClr val="accent3">
                            <a:lumMod val="50000"/>
                          </a:schemeClr>
                        </a:solidFill>
                      </a:endParaRPr>
                    </a:p>
                  </a:txBody>
                  <a:tcPr/>
                </a:tc>
                <a:tc>
                  <a:txBody>
                    <a:bodyPr/>
                    <a:lstStyle/>
                    <a:p>
                      <a:r>
                        <a:rPr lang="en-US" dirty="0" smtClean="0"/>
                        <a:t>800</a:t>
                      </a:r>
                      <a:r>
                        <a:rPr lang="mn-MN" dirty="0" smtClean="0"/>
                        <a:t>,</a:t>
                      </a:r>
                      <a:r>
                        <a:rPr lang="en-US" dirty="0" smtClean="0"/>
                        <a:t>000</a:t>
                      </a:r>
                      <a:r>
                        <a:rPr lang="mn-MN" dirty="0" smtClean="0"/>
                        <a:t>,</a:t>
                      </a:r>
                      <a:r>
                        <a:rPr lang="en-US" dirty="0" smtClean="0"/>
                        <a:t>000</a:t>
                      </a:r>
                      <a:r>
                        <a:rPr lang="mn-MN" dirty="0" smtClean="0"/>
                        <a:t>,</a:t>
                      </a:r>
                      <a:r>
                        <a:rPr lang="en-US" dirty="0" smtClean="0"/>
                        <a:t>0</a:t>
                      </a:r>
                      <a:endParaRPr lang="en-US" dirty="0">
                        <a:solidFill>
                          <a:schemeClr val="accent3">
                            <a:lumMod val="50000"/>
                          </a:schemeClr>
                        </a:solidFill>
                      </a:endParaRPr>
                    </a:p>
                  </a:txBody>
                  <a:tcPr/>
                </a:tc>
                <a:tc>
                  <a:txBody>
                    <a:bodyPr/>
                    <a:lstStyle/>
                    <a:p>
                      <a:r>
                        <a:rPr lang="en-US" dirty="0" smtClean="0"/>
                        <a:t>2005.06.17</a:t>
                      </a:r>
                      <a:endParaRPr lang="en-US" dirty="0">
                        <a:solidFill>
                          <a:schemeClr val="accent3">
                            <a:lumMod val="50000"/>
                          </a:schemeClr>
                        </a:solidFill>
                      </a:endParaRPr>
                    </a:p>
                  </a:txBody>
                  <a:tcPr/>
                </a:tc>
                <a:tc>
                  <a:txBody>
                    <a:bodyPr/>
                    <a:lstStyle/>
                    <a:p>
                      <a:r>
                        <a:rPr lang="en-US" dirty="0" smtClean="0"/>
                        <a:t>2006.11.21</a:t>
                      </a:r>
                      <a:endParaRPr lang="en-US" dirty="0">
                        <a:solidFill>
                          <a:schemeClr val="accent3">
                            <a:lumMod val="50000"/>
                          </a:schemeClr>
                        </a:solidFill>
                      </a:endParaRPr>
                    </a:p>
                  </a:txBody>
                  <a:tcPr/>
                </a:tc>
              </a:tr>
              <a:tr h="388258">
                <a:tc>
                  <a:txBody>
                    <a:bodyPr/>
                    <a:lstStyle/>
                    <a:p>
                      <a:r>
                        <a:rPr lang="en-US" dirty="0" smtClean="0"/>
                        <a:t>3</a:t>
                      </a:r>
                      <a:endParaRPr lang="en-US" dirty="0">
                        <a:solidFill>
                          <a:srgbClr val="7030A0"/>
                        </a:solidFill>
                      </a:endParaRPr>
                    </a:p>
                  </a:txBody>
                  <a:tcPr>
                    <a:solidFill>
                      <a:schemeClr val="accent3">
                        <a:lumMod val="50000"/>
                      </a:schemeClr>
                    </a:solidFill>
                  </a:tcPr>
                </a:tc>
                <a:tc>
                  <a:txBody>
                    <a:bodyPr/>
                    <a:lstStyle/>
                    <a:p>
                      <a:r>
                        <a:rPr lang="mn-MN" dirty="0" smtClean="0"/>
                        <a:t>Би</a:t>
                      </a:r>
                      <a:r>
                        <a:rPr lang="mn-MN" baseline="0" dirty="0" smtClean="0"/>
                        <a:t> Ди Сек</a:t>
                      </a:r>
                      <a:endParaRPr lang="en-US" dirty="0">
                        <a:solidFill>
                          <a:srgbClr val="7030A0"/>
                        </a:solidFill>
                      </a:endParaRPr>
                    </a:p>
                  </a:txBody>
                  <a:tcPr>
                    <a:solidFill>
                      <a:schemeClr val="accent3">
                        <a:lumMod val="50000"/>
                      </a:schemeClr>
                    </a:solidFill>
                  </a:tcPr>
                </a:tc>
                <a:tc>
                  <a:txBody>
                    <a:bodyPr/>
                    <a:lstStyle/>
                    <a:p>
                      <a:r>
                        <a:rPr lang="en-US" dirty="0" smtClean="0"/>
                        <a:t>8</a:t>
                      </a:r>
                      <a:r>
                        <a:rPr lang="mn-MN" dirty="0" smtClean="0"/>
                        <a:t>,</a:t>
                      </a:r>
                      <a:r>
                        <a:rPr lang="en-US" dirty="0" smtClean="0"/>
                        <a:t>400</a:t>
                      </a:r>
                      <a:r>
                        <a:rPr lang="mn-MN" dirty="0" smtClean="0"/>
                        <a:t>,</a:t>
                      </a:r>
                      <a:r>
                        <a:rPr lang="en-US" dirty="0" smtClean="0"/>
                        <a:t>014</a:t>
                      </a:r>
                      <a:r>
                        <a:rPr lang="mn-MN" dirty="0" smtClean="0"/>
                        <a:t>,</a:t>
                      </a:r>
                      <a:r>
                        <a:rPr lang="en-US" dirty="0" smtClean="0"/>
                        <a:t>0</a:t>
                      </a:r>
                      <a:endParaRPr lang="en-US" dirty="0">
                        <a:solidFill>
                          <a:srgbClr val="7030A0"/>
                        </a:solidFill>
                      </a:endParaRPr>
                    </a:p>
                  </a:txBody>
                  <a:tcPr>
                    <a:solidFill>
                      <a:schemeClr val="accent3">
                        <a:lumMod val="50000"/>
                      </a:schemeClr>
                    </a:solidFill>
                  </a:tcPr>
                </a:tc>
                <a:tc>
                  <a:txBody>
                    <a:bodyPr/>
                    <a:lstStyle/>
                    <a:p>
                      <a:r>
                        <a:rPr lang="en-US" dirty="0" smtClean="0"/>
                        <a:t>3</a:t>
                      </a:r>
                      <a:r>
                        <a:rPr lang="mn-MN" dirty="0" smtClean="0"/>
                        <a:t>,</a:t>
                      </a:r>
                      <a:r>
                        <a:rPr lang="en-US" dirty="0" smtClean="0"/>
                        <a:t>375</a:t>
                      </a:r>
                      <a:r>
                        <a:rPr lang="mn-MN" dirty="0" smtClean="0"/>
                        <a:t>,</a:t>
                      </a:r>
                      <a:r>
                        <a:rPr lang="en-US" dirty="0" smtClean="0"/>
                        <a:t>346</a:t>
                      </a:r>
                      <a:r>
                        <a:rPr lang="mn-MN" dirty="0" smtClean="0"/>
                        <a:t>,</a:t>
                      </a:r>
                      <a:r>
                        <a:rPr lang="en-US" dirty="0" smtClean="0"/>
                        <a:t>500</a:t>
                      </a:r>
                      <a:r>
                        <a:rPr lang="mn-MN" dirty="0" smtClean="0"/>
                        <a:t>,</a:t>
                      </a:r>
                      <a:r>
                        <a:rPr lang="en-US" dirty="0" smtClean="0"/>
                        <a:t>0</a:t>
                      </a:r>
                      <a:endParaRPr lang="en-US" dirty="0">
                        <a:solidFill>
                          <a:srgbClr val="7030A0"/>
                        </a:solidFill>
                      </a:endParaRPr>
                    </a:p>
                  </a:txBody>
                  <a:tcPr>
                    <a:solidFill>
                      <a:schemeClr val="accent3">
                        <a:lumMod val="50000"/>
                      </a:schemeClr>
                    </a:solidFill>
                  </a:tcPr>
                </a:tc>
                <a:tc>
                  <a:txBody>
                    <a:bodyPr/>
                    <a:lstStyle/>
                    <a:p>
                      <a:r>
                        <a:rPr lang="en-US" dirty="0" smtClean="0"/>
                        <a:t>2006.06.23</a:t>
                      </a:r>
                      <a:endParaRPr lang="en-US" dirty="0">
                        <a:solidFill>
                          <a:srgbClr val="7030A0"/>
                        </a:solidFill>
                      </a:endParaRPr>
                    </a:p>
                  </a:txBody>
                  <a:tcPr>
                    <a:solidFill>
                      <a:schemeClr val="accent3">
                        <a:lumMod val="50000"/>
                      </a:schemeClr>
                    </a:solidFill>
                  </a:tcPr>
                </a:tc>
                <a:tc>
                  <a:txBody>
                    <a:bodyPr/>
                    <a:lstStyle/>
                    <a:p>
                      <a:r>
                        <a:rPr lang="en-US" dirty="0" smtClean="0"/>
                        <a:t>2006.12.08</a:t>
                      </a:r>
                      <a:endParaRPr lang="en-US" dirty="0">
                        <a:solidFill>
                          <a:srgbClr val="7030A0"/>
                        </a:solidFill>
                      </a:endParaRPr>
                    </a:p>
                  </a:txBody>
                  <a:tcPr>
                    <a:solidFill>
                      <a:schemeClr val="accent3">
                        <a:lumMod val="50000"/>
                      </a:schemeClr>
                    </a:solidFill>
                  </a:tcPr>
                </a:tc>
              </a:tr>
              <a:tr h="388258">
                <a:tc>
                  <a:txBody>
                    <a:bodyPr/>
                    <a:lstStyle/>
                    <a:p>
                      <a:r>
                        <a:rPr lang="en-US" dirty="0" smtClean="0"/>
                        <a:t>4</a:t>
                      </a:r>
                      <a:endParaRPr lang="en-US" dirty="0">
                        <a:solidFill>
                          <a:schemeClr val="accent3">
                            <a:lumMod val="50000"/>
                          </a:schemeClr>
                        </a:solidFill>
                      </a:endParaRPr>
                    </a:p>
                  </a:txBody>
                  <a:tcPr/>
                </a:tc>
                <a:tc>
                  <a:txBody>
                    <a:bodyPr/>
                    <a:lstStyle/>
                    <a:p>
                      <a:r>
                        <a:rPr lang="mn-MN" dirty="0" smtClean="0"/>
                        <a:t>Оллоо</a:t>
                      </a:r>
                      <a:endParaRPr lang="en-US" dirty="0">
                        <a:solidFill>
                          <a:schemeClr val="accent3">
                            <a:lumMod val="50000"/>
                          </a:schemeClr>
                        </a:solidFill>
                      </a:endParaRPr>
                    </a:p>
                  </a:txBody>
                  <a:tcPr/>
                </a:tc>
                <a:tc>
                  <a:txBody>
                    <a:bodyPr/>
                    <a:lstStyle/>
                    <a:p>
                      <a:r>
                        <a:rPr lang="en-US" dirty="0" smtClean="0"/>
                        <a:t>58</a:t>
                      </a:r>
                      <a:r>
                        <a:rPr lang="mn-MN" dirty="0" smtClean="0"/>
                        <a:t>,</a:t>
                      </a:r>
                      <a:r>
                        <a:rPr lang="en-US" dirty="0" smtClean="0"/>
                        <a:t>202</a:t>
                      </a:r>
                      <a:r>
                        <a:rPr lang="mn-MN" dirty="0" smtClean="0"/>
                        <a:t>,</a:t>
                      </a:r>
                      <a:r>
                        <a:rPr lang="en-US" dirty="0" smtClean="0"/>
                        <a:t>990</a:t>
                      </a:r>
                      <a:endParaRPr lang="en-US" dirty="0">
                        <a:solidFill>
                          <a:schemeClr val="accent3">
                            <a:lumMod val="50000"/>
                          </a:schemeClr>
                        </a:solidFill>
                      </a:endParaRPr>
                    </a:p>
                  </a:txBody>
                  <a:tcPr/>
                </a:tc>
                <a:tc>
                  <a:txBody>
                    <a:bodyPr/>
                    <a:lstStyle/>
                    <a:p>
                      <a:r>
                        <a:rPr lang="en-US" dirty="0" smtClean="0"/>
                        <a:t>5</a:t>
                      </a:r>
                      <a:r>
                        <a:rPr lang="mn-MN" dirty="0" smtClean="0"/>
                        <a:t>,</a:t>
                      </a:r>
                      <a:r>
                        <a:rPr lang="en-US" dirty="0" smtClean="0"/>
                        <a:t>820</a:t>
                      </a:r>
                      <a:r>
                        <a:rPr lang="mn-MN" dirty="0" smtClean="0"/>
                        <a:t>,</a:t>
                      </a:r>
                      <a:r>
                        <a:rPr lang="en-US" dirty="0" smtClean="0"/>
                        <a:t>299</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2007.09.28</a:t>
                      </a:r>
                      <a:endParaRPr lang="en-US" dirty="0">
                        <a:solidFill>
                          <a:schemeClr val="accent3">
                            <a:lumMod val="50000"/>
                          </a:schemeClr>
                        </a:solidFill>
                      </a:endParaRPr>
                    </a:p>
                  </a:txBody>
                  <a:tcPr/>
                </a:tc>
                <a:tc>
                  <a:txBody>
                    <a:bodyPr/>
                    <a:lstStyle/>
                    <a:p>
                      <a:r>
                        <a:rPr lang="en-US" dirty="0" smtClean="0"/>
                        <a:t>2007.10.23</a:t>
                      </a:r>
                      <a:endParaRPr lang="en-US" dirty="0">
                        <a:solidFill>
                          <a:schemeClr val="accent3">
                            <a:lumMod val="50000"/>
                          </a:schemeClr>
                        </a:solidFill>
                      </a:endParaRPr>
                    </a:p>
                  </a:txBody>
                  <a:tcPr/>
                </a:tc>
              </a:tr>
              <a:tr h="388258">
                <a:tc>
                  <a:txBody>
                    <a:bodyPr/>
                    <a:lstStyle/>
                    <a:p>
                      <a:r>
                        <a:rPr lang="en-US" dirty="0" smtClean="0"/>
                        <a:t>5</a:t>
                      </a:r>
                      <a:endParaRPr lang="en-US" dirty="0">
                        <a:solidFill>
                          <a:srgbClr val="7030A0"/>
                        </a:solidFill>
                      </a:endParaRPr>
                    </a:p>
                  </a:txBody>
                  <a:tcPr>
                    <a:solidFill>
                      <a:schemeClr val="accent3">
                        <a:lumMod val="50000"/>
                      </a:schemeClr>
                    </a:solidFill>
                  </a:tcPr>
                </a:tc>
                <a:tc>
                  <a:txBody>
                    <a:bodyPr/>
                    <a:lstStyle/>
                    <a:p>
                      <a:r>
                        <a:rPr lang="mn-MN" dirty="0" smtClean="0"/>
                        <a:t>Хай Би Ойл</a:t>
                      </a:r>
                      <a:endParaRPr lang="en-US" dirty="0">
                        <a:solidFill>
                          <a:srgbClr val="7030A0"/>
                        </a:solidFill>
                      </a:endParaRPr>
                    </a:p>
                  </a:txBody>
                  <a:tcPr>
                    <a:solidFill>
                      <a:schemeClr val="accent3">
                        <a:lumMod val="50000"/>
                      </a:schemeClr>
                    </a:solidFill>
                  </a:tcPr>
                </a:tc>
                <a:tc>
                  <a:txBody>
                    <a:bodyPr/>
                    <a:lstStyle/>
                    <a:p>
                      <a:r>
                        <a:rPr lang="en-US" dirty="0" smtClean="0"/>
                        <a:t>67</a:t>
                      </a:r>
                      <a:r>
                        <a:rPr lang="mn-MN" dirty="0" smtClean="0"/>
                        <a:t>,</a:t>
                      </a:r>
                      <a:r>
                        <a:rPr lang="en-US" dirty="0" smtClean="0"/>
                        <a:t>383</a:t>
                      </a:r>
                      <a:r>
                        <a:rPr lang="mn-MN" dirty="0" smtClean="0"/>
                        <a:t>,</a:t>
                      </a:r>
                      <a:r>
                        <a:rPr lang="en-US" dirty="0" smtClean="0"/>
                        <a:t>160</a:t>
                      </a:r>
                      <a:endParaRPr lang="en-US" dirty="0">
                        <a:solidFill>
                          <a:srgbClr val="7030A0"/>
                        </a:solidFill>
                      </a:endParaRPr>
                    </a:p>
                  </a:txBody>
                  <a:tcPr>
                    <a:solidFill>
                      <a:schemeClr val="accent3">
                        <a:lumMod val="50000"/>
                      </a:schemeClr>
                    </a:solidFill>
                  </a:tcPr>
                </a:tc>
                <a:tc>
                  <a:txBody>
                    <a:bodyPr/>
                    <a:lstStyle/>
                    <a:p>
                      <a:r>
                        <a:rPr lang="en-US" dirty="0" smtClean="0"/>
                        <a:t>11</a:t>
                      </a:r>
                      <a:r>
                        <a:rPr lang="mn-MN" dirty="0" smtClean="0"/>
                        <a:t>,</a:t>
                      </a:r>
                      <a:r>
                        <a:rPr lang="en-US" dirty="0" smtClean="0"/>
                        <a:t>284</a:t>
                      </a:r>
                      <a:r>
                        <a:rPr lang="mn-MN" dirty="0" smtClean="0"/>
                        <a:t>,</a:t>
                      </a:r>
                      <a:r>
                        <a:rPr lang="en-US" dirty="0" smtClean="0"/>
                        <a:t>748</a:t>
                      </a:r>
                      <a:r>
                        <a:rPr lang="mn-MN" dirty="0" smtClean="0"/>
                        <a:t>,</a:t>
                      </a:r>
                      <a:r>
                        <a:rPr lang="en-US" dirty="0" smtClean="0"/>
                        <a:t>140</a:t>
                      </a:r>
                      <a:endParaRPr lang="en-US" dirty="0">
                        <a:solidFill>
                          <a:srgbClr val="7030A0"/>
                        </a:solidFill>
                      </a:endParaRPr>
                    </a:p>
                  </a:txBody>
                  <a:tcPr>
                    <a:solidFill>
                      <a:schemeClr val="accent3">
                        <a:lumMod val="50000"/>
                      </a:schemeClr>
                    </a:solidFill>
                  </a:tcPr>
                </a:tc>
                <a:tc>
                  <a:txBody>
                    <a:bodyPr/>
                    <a:lstStyle/>
                    <a:p>
                      <a:r>
                        <a:rPr lang="en-US" dirty="0" smtClean="0"/>
                        <a:t>2007.05.03</a:t>
                      </a:r>
                      <a:endParaRPr lang="en-US" dirty="0">
                        <a:solidFill>
                          <a:srgbClr val="7030A0"/>
                        </a:solidFill>
                      </a:endParaRPr>
                    </a:p>
                  </a:txBody>
                  <a:tcPr>
                    <a:solidFill>
                      <a:schemeClr val="accent3">
                        <a:lumMod val="50000"/>
                      </a:schemeClr>
                    </a:solidFill>
                  </a:tcPr>
                </a:tc>
                <a:tc>
                  <a:txBody>
                    <a:bodyPr/>
                    <a:lstStyle/>
                    <a:p>
                      <a:r>
                        <a:rPr lang="en-US" dirty="0" smtClean="0"/>
                        <a:t>2007.05.03</a:t>
                      </a:r>
                      <a:endParaRPr lang="en-US" dirty="0">
                        <a:solidFill>
                          <a:srgbClr val="7030A0"/>
                        </a:solidFill>
                      </a:endParaRPr>
                    </a:p>
                  </a:txBody>
                  <a:tcPr>
                    <a:solidFill>
                      <a:schemeClr val="accent3">
                        <a:lumMod val="50000"/>
                      </a:schemeClr>
                    </a:solidFill>
                  </a:tcPr>
                </a:tc>
              </a:tr>
              <a:tr h="388258">
                <a:tc>
                  <a:txBody>
                    <a:bodyPr/>
                    <a:lstStyle/>
                    <a:p>
                      <a:r>
                        <a:rPr lang="en-US" dirty="0" smtClean="0"/>
                        <a:t>6</a:t>
                      </a:r>
                      <a:endParaRPr lang="en-US" dirty="0">
                        <a:solidFill>
                          <a:schemeClr val="accent6">
                            <a:lumMod val="50000"/>
                          </a:schemeClr>
                        </a:solidFill>
                      </a:endParaRPr>
                    </a:p>
                  </a:txBody>
                  <a:tcPr>
                    <a:solidFill>
                      <a:srgbClr val="00B0F0"/>
                    </a:solidFill>
                  </a:tcPr>
                </a:tc>
                <a:tc>
                  <a:txBody>
                    <a:bodyPr/>
                    <a:lstStyle/>
                    <a:p>
                      <a:r>
                        <a:rPr lang="mn-MN" dirty="0" smtClean="0"/>
                        <a:t>Монинжбар</a:t>
                      </a:r>
                      <a:endParaRPr lang="en-US" dirty="0">
                        <a:solidFill>
                          <a:schemeClr val="accent6">
                            <a:lumMod val="50000"/>
                          </a:schemeClr>
                        </a:solidFill>
                      </a:endParaRPr>
                    </a:p>
                  </a:txBody>
                  <a:tcPr>
                    <a:solidFill>
                      <a:srgbClr val="00B0F0"/>
                    </a:solidFill>
                  </a:tcPr>
                </a:tc>
                <a:tc>
                  <a:txBody>
                    <a:bodyPr/>
                    <a:lstStyle/>
                    <a:p>
                      <a:r>
                        <a:rPr lang="en-US" dirty="0" smtClean="0"/>
                        <a:t>100</a:t>
                      </a:r>
                      <a:r>
                        <a:rPr lang="mn-MN" dirty="0" smtClean="0"/>
                        <a:t>,</a:t>
                      </a:r>
                      <a:r>
                        <a:rPr lang="en-US" dirty="0" smtClean="0"/>
                        <a:t>000</a:t>
                      </a:r>
                      <a:r>
                        <a:rPr lang="mn-MN" dirty="0" smtClean="0"/>
                        <a:t>,</a:t>
                      </a:r>
                      <a:r>
                        <a:rPr lang="en-US" dirty="0" smtClean="0"/>
                        <a:t>000</a:t>
                      </a:r>
                      <a:endParaRPr lang="en-US" dirty="0">
                        <a:solidFill>
                          <a:schemeClr val="accent6">
                            <a:lumMod val="50000"/>
                          </a:schemeClr>
                        </a:solidFill>
                      </a:endParaRPr>
                    </a:p>
                  </a:txBody>
                  <a:tcPr>
                    <a:solidFill>
                      <a:srgbClr val="00B0F0"/>
                    </a:solidFill>
                  </a:tcPr>
                </a:tc>
                <a:tc>
                  <a:txBody>
                    <a:bodyPr/>
                    <a:lstStyle/>
                    <a:p>
                      <a:r>
                        <a:rPr lang="en-US" dirty="0" smtClean="0"/>
                        <a:t>10</a:t>
                      </a:r>
                      <a:r>
                        <a:rPr lang="mn-MN" dirty="0" smtClean="0"/>
                        <a:t>,</a:t>
                      </a:r>
                      <a:r>
                        <a:rPr lang="en-US" dirty="0" smtClean="0"/>
                        <a:t>000</a:t>
                      </a:r>
                      <a:r>
                        <a:rPr lang="mn-MN" dirty="0" smtClean="0"/>
                        <a:t>,</a:t>
                      </a:r>
                      <a:r>
                        <a:rPr lang="en-US" dirty="0" smtClean="0"/>
                        <a:t>000</a:t>
                      </a:r>
                      <a:r>
                        <a:rPr lang="mn-MN" dirty="0" smtClean="0"/>
                        <a:t>,</a:t>
                      </a:r>
                      <a:r>
                        <a:rPr lang="en-US" dirty="0" smtClean="0"/>
                        <a:t>000</a:t>
                      </a:r>
                      <a:endParaRPr lang="en-US" dirty="0">
                        <a:solidFill>
                          <a:schemeClr val="accent6">
                            <a:lumMod val="50000"/>
                          </a:schemeClr>
                        </a:solidFill>
                      </a:endParaRPr>
                    </a:p>
                  </a:txBody>
                  <a:tcPr>
                    <a:solidFill>
                      <a:srgbClr val="00B0F0"/>
                    </a:solidFill>
                  </a:tcPr>
                </a:tc>
                <a:tc>
                  <a:txBody>
                    <a:bodyPr/>
                    <a:lstStyle/>
                    <a:p>
                      <a:r>
                        <a:rPr lang="en-US" dirty="0" smtClean="0"/>
                        <a:t>2007.01.18</a:t>
                      </a:r>
                      <a:endParaRPr lang="en-US" dirty="0">
                        <a:solidFill>
                          <a:schemeClr val="accent6">
                            <a:lumMod val="50000"/>
                          </a:schemeClr>
                        </a:solidFill>
                      </a:endParaRPr>
                    </a:p>
                  </a:txBody>
                  <a:tcPr>
                    <a:solidFill>
                      <a:srgbClr val="00B0F0"/>
                    </a:solidFill>
                  </a:tcPr>
                </a:tc>
                <a:tc>
                  <a:txBody>
                    <a:bodyPr/>
                    <a:lstStyle/>
                    <a:p>
                      <a:r>
                        <a:rPr lang="en-US" dirty="0" smtClean="0"/>
                        <a:t>2007.06.04</a:t>
                      </a:r>
                      <a:endParaRPr lang="en-US" dirty="0">
                        <a:solidFill>
                          <a:schemeClr val="accent6">
                            <a:lumMod val="50000"/>
                          </a:schemeClr>
                        </a:solidFill>
                      </a:endParaRPr>
                    </a:p>
                  </a:txBody>
                  <a:tcPr>
                    <a:solidFill>
                      <a:srgbClr val="00B0F0"/>
                    </a:solidFill>
                  </a:tcPr>
                </a:tc>
              </a:tr>
              <a:tr h="388258">
                <a:tc>
                  <a:txBody>
                    <a:bodyPr/>
                    <a:lstStyle/>
                    <a:p>
                      <a:r>
                        <a:rPr lang="en-US" dirty="0" smtClean="0"/>
                        <a:t>7</a:t>
                      </a:r>
                      <a:endParaRPr lang="en-US" dirty="0">
                        <a:solidFill>
                          <a:schemeClr val="accent3">
                            <a:lumMod val="50000"/>
                          </a:schemeClr>
                        </a:solidFill>
                      </a:endParaRPr>
                    </a:p>
                  </a:txBody>
                  <a:tcPr/>
                </a:tc>
                <a:tc>
                  <a:txBody>
                    <a:bodyPr/>
                    <a:lstStyle/>
                    <a:p>
                      <a:r>
                        <a:rPr lang="mn-MN" dirty="0" smtClean="0"/>
                        <a:t>Женко</a:t>
                      </a:r>
                      <a:r>
                        <a:rPr lang="mn-MN" baseline="0" dirty="0" smtClean="0"/>
                        <a:t> тур бюро</a:t>
                      </a:r>
                      <a:endParaRPr lang="en-US" dirty="0">
                        <a:solidFill>
                          <a:schemeClr val="accent3">
                            <a:lumMod val="50000"/>
                          </a:schemeClr>
                        </a:solidFill>
                      </a:endParaRPr>
                    </a:p>
                  </a:txBody>
                  <a:tcPr/>
                </a:tc>
                <a:tc>
                  <a:txBody>
                    <a:bodyPr/>
                    <a:lstStyle/>
                    <a:p>
                      <a:r>
                        <a:rPr lang="en-US" dirty="0" smtClean="0"/>
                        <a:t>788</a:t>
                      </a:r>
                      <a:r>
                        <a:rPr lang="mn-MN" dirty="0" smtClean="0"/>
                        <a:t>,</a:t>
                      </a:r>
                      <a:r>
                        <a:rPr lang="en-US" dirty="0" smtClean="0"/>
                        <a:t>958</a:t>
                      </a:r>
                      <a:r>
                        <a:rPr lang="mn-MN" dirty="0" smtClean="0"/>
                        <a:t>,</a:t>
                      </a:r>
                      <a:r>
                        <a:rPr lang="en-US" dirty="0" smtClean="0"/>
                        <a:t>850</a:t>
                      </a:r>
                      <a:endParaRPr lang="en-US" dirty="0">
                        <a:solidFill>
                          <a:schemeClr val="accent3">
                            <a:lumMod val="50000"/>
                          </a:schemeClr>
                        </a:solidFill>
                      </a:endParaRPr>
                    </a:p>
                  </a:txBody>
                  <a:tcPr/>
                </a:tc>
                <a:tc>
                  <a:txBody>
                    <a:bodyPr/>
                    <a:lstStyle/>
                    <a:p>
                      <a:r>
                        <a:rPr lang="en-US" dirty="0" smtClean="0"/>
                        <a:t>82</a:t>
                      </a:r>
                      <a:r>
                        <a:rPr lang="mn-MN" dirty="0" smtClean="0"/>
                        <a:t>,</a:t>
                      </a:r>
                      <a:r>
                        <a:rPr lang="en-US" dirty="0" smtClean="0"/>
                        <a:t>592</a:t>
                      </a:r>
                      <a:r>
                        <a:rPr lang="mn-MN" dirty="0" smtClean="0"/>
                        <a:t>,</a:t>
                      </a:r>
                      <a:r>
                        <a:rPr lang="en-US" dirty="0" smtClean="0"/>
                        <a:t>396</a:t>
                      </a:r>
                      <a:r>
                        <a:rPr lang="mn-MN" dirty="0" smtClean="0"/>
                        <a:t>,</a:t>
                      </a:r>
                      <a:r>
                        <a:rPr lang="en-US" dirty="0" smtClean="0"/>
                        <a:t>760</a:t>
                      </a:r>
                      <a:endParaRPr lang="en-US" dirty="0">
                        <a:solidFill>
                          <a:schemeClr val="accent3">
                            <a:lumMod val="50000"/>
                          </a:schemeClr>
                        </a:solidFill>
                      </a:endParaRPr>
                    </a:p>
                  </a:txBody>
                  <a:tcPr/>
                </a:tc>
                <a:tc>
                  <a:txBody>
                    <a:bodyPr/>
                    <a:lstStyle/>
                    <a:p>
                      <a:r>
                        <a:rPr lang="en-US" dirty="0" smtClean="0"/>
                        <a:t>2006.01.18</a:t>
                      </a:r>
                      <a:endParaRPr lang="en-US" dirty="0">
                        <a:solidFill>
                          <a:schemeClr val="accent3">
                            <a:lumMod val="50000"/>
                          </a:schemeClr>
                        </a:solidFill>
                      </a:endParaRPr>
                    </a:p>
                  </a:txBody>
                  <a:tcPr/>
                </a:tc>
                <a:tc>
                  <a:txBody>
                    <a:bodyPr/>
                    <a:lstStyle/>
                    <a:p>
                      <a:r>
                        <a:rPr lang="en-US" dirty="0" smtClean="0"/>
                        <a:t>2009.06.09</a:t>
                      </a:r>
                      <a:endParaRPr lang="en-US" dirty="0">
                        <a:solidFill>
                          <a:schemeClr val="accent3">
                            <a:lumMod val="50000"/>
                          </a:schemeClr>
                        </a:solidFill>
                      </a:endParaRPr>
                    </a:p>
                  </a:txBody>
                  <a:tcPr/>
                </a:tc>
              </a:tr>
              <a:tr h="670144">
                <a:tc>
                  <a:txBody>
                    <a:bodyPr/>
                    <a:lstStyle/>
                    <a:p>
                      <a:r>
                        <a:rPr lang="en-US" dirty="0" smtClean="0"/>
                        <a:t>8</a:t>
                      </a:r>
                      <a:endParaRPr lang="en-US" dirty="0">
                        <a:solidFill>
                          <a:schemeClr val="accent3">
                            <a:lumMod val="50000"/>
                          </a:schemeClr>
                        </a:solidFill>
                      </a:endParaRPr>
                    </a:p>
                  </a:txBody>
                  <a:tcPr/>
                </a:tc>
                <a:tc>
                  <a:txBody>
                    <a:bodyPr/>
                    <a:lstStyle/>
                    <a:p>
                      <a:r>
                        <a:rPr lang="mn-MN" dirty="0" smtClean="0"/>
                        <a:t>Туул сонгино усны нөөц</a:t>
                      </a:r>
                      <a:endParaRPr lang="en-US" dirty="0">
                        <a:solidFill>
                          <a:schemeClr val="accent3">
                            <a:lumMod val="50000"/>
                          </a:schemeClr>
                        </a:solidFill>
                      </a:endParaRPr>
                    </a:p>
                  </a:txBody>
                  <a:tcPr/>
                </a:tc>
                <a:tc>
                  <a:txBody>
                    <a:bodyPr/>
                    <a:lstStyle/>
                    <a:p>
                      <a:r>
                        <a:rPr lang="en-US" dirty="0" smtClean="0"/>
                        <a:t>132</a:t>
                      </a:r>
                      <a:r>
                        <a:rPr lang="mn-MN" dirty="0" smtClean="0"/>
                        <a:t>,</a:t>
                      </a:r>
                      <a:r>
                        <a:rPr lang="en-US" dirty="0" smtClean="0"/>
                        <a:t>000</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132</a:t>
                      </a:r>
                      <a:r>
                        <a:rPr lang="mn-MN" dirty="0" smtClean="0"/>
                        <a:t>,</a:t>
                      </a:r>
                      <a:r>
                        <a:rPr lang="en-US" dirty="0" smtClean="0"/>
                        <a:t>000</a:t>
                      </a:r>
                      <a:r>
                        <a:rPr lang="mn-MN" dirty="0" smtClean="0"/>
                        <a:t>,</a:t>
                      </a:r>
                      <a:r>
                        <a:rPr lang="en-US" dirty="0" smtClean="0"/>
                        <a:t>612</a:t>
                      </a:r>
                      <a:r>
                        <a:rPr lang="mn-MN" dirty="0" smtClean="0"/>
                        <a:t>,</a:t>
                      </a:r>
                      <a:r>
                        <a:rPr lang="en-US" dirty="0" smtClean="0"/>
                        <a:t>500</a:t>
                      </a:r>
                      <a:endParaRPr lang="en-US" dirty="0">
                        <a:solidFill>
                          <a:schemeClr val="accent3">
                            <a:lumMod val="50000"/>
                          </a:schemeClr>
                        </a:solidFill>
                      </a:endParaRPr>
                    </a:p>
                  </a:txBody>
                  <a:tcPr/>
                </a:tc>
                <a:tc>
                  <a:txBody>
                    <a:bodyPr/>
                    <a:lstStyle/>
                    <a:p>
                      <a:r>
                        <a:rPr lang="en-US" dirty="0" smtClean="0"/>
                        <a:t>2007.12.03</a:t>
                      </a:r>
                      <a:endParaRPr lang="en-US" dirty="0">
                        <a:solidFill>
                          <a:schemeClr val="accent3">
                            <a:lumMod val="50000"/>
                          </a:schemeClr>
                        </a:solidFill>
                      </a:endParaRPr>
                    </a:p>
                  </a:txBody>
                  <a:tcPr/>
                </a:tc>
                <a:tc>
                  <a:txBody>
                    <a:bodyPr/>
                    <a:lstStyle/>
                    <a:p>
                      <a:r>
                        <a:rPr lang="en-US" dirty="0" smtClean="0"/>
                        <a:t>2007.12.25</a:t>
                      </a:r>
                      <a:endParaRPr lang="en-US" dirty="0">
                        <a:solidFill>
                          <a:schemeClr val="accent3">
                            <a:lumMod val="50000"/>
                          </a:schemeClr>
                        </a:solidFill>
                      </a:endParaRPr>
                    </a:p>
                  </a:txBody>
                  <a:tcPr/>
                </a:tc>
              </a:tr>
              <a:tr h="388258">
                <a:tc>
                  <a:txBody>
                    <a:bodyPr/>
                    <a:lstStyle/>
                    <a:p>
                      <a:r>
                        <a:rPr lang="en-US" dirty="0" smtClean="0"/>
                        <a:t>9</a:t>
                      </a:r>
                      <a:endParaRPr lang="en-US" dirty="0">
                        <a:solidFill>
                          <a:schemeClr val="accent3">
                            <a:lumMod val="50000"/>
                          </a:schemeClr>
                        </a:solidFill>
                      </a:endParaRPr>
                    </a:p>
                  </a:txBody>
                  <a:tcPr/>
                </a:tc>
                <a:tc>
                  <a:txBody>
                    <a:bodyPr/>
                    <a:lstStyle/>
                    <a:p>
                      <a:r>
                        <a:rPr lang="mn-MN" dirty="0" smtClean="0"/>
                        <a:t>Гермес центр</a:t>
                      </a:r>
                      <a:endParaRPr lang="en-US" dirty="0">
                        <a:solidFill>
                          <a:schemeClr val="accent3">
                            <a:lumMod val="50000"/>
                          </a:schemeClr>
                        </a:solidFill>
                      </a:endParaRPr>
                    </a:p>
                  </a:txBody>
                  <a:tcPr/>
                </a:tc>
                <a:tc>
                  <a:txBody>
                    <a:bodyPr/>
                    <a:lstStyle/>
                    <a:p>
                      <a:r>
                        <a:rPr lang="en-US" dirty="0" smtClean="0"/>
                        <a:t>235</a:t>
                      </a:r>
                      <a:r>
                        <a:rPr lang="mn-MN" dirty="0" smtClean="0"/>
                        <a:t>,</a:t>
                      </a:r>
                      <a:r>
                        <a:rPr lang="en-US" dirty="0" smtClean="0"/>
                        <a:t>629</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23</a:t>
                      </a:r>
                      <a:r>
                        <a:rPr lang="mn-MN" dirty="0" smtClean="0"/>
                        <a:t>,</a:t>
                      </a:r>
                      <a:r>
                        <a:rPr lang="en-US" dirty="0" smtClean="0"/>
                        <a:t>562</a:t>
                      </a:r>
                      <a:r>
                        <a:rPr lang="mn-MN" dirty="0" smtClean="0"/>
                        <a:t>,</a:t>
                      </a:r>
                      <a:r>
                        <a:rPr lang="en-US" dirty="0" smtClean="0"/>
                        <a:t>900</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2008.05.19</a:t>
                      </a:r>
                      <a:endParaRPr lang="en-US" dirty="0">
                        <a:solidFill>
                          <a:schemeClr val="accent3">
                            <a:lumMod val="50000"/>
                          </a:schemeClr>
                        </a:solidFill>
                      </a:endParaRPr>
                    </a:p>
                  </a:txBody>
                  <a:tcPr/>
                </a:tc>
                <a:tc>
                  <a:txBody>
                    <a:bodyPr/>
                    <a:lstStyle/>
                    <a:p>
                      <a:r>
                        <a:rPr lang="en-US" dirty="0" smtClean="0"/>
                        <a:t>2008.05.22</a:t>
                      </a:r>
                      <a:endParaRPr lang="en-US" dirty="0">
                        <a:solidFill>
                          <a:schemeClr val="accent3">
                            <a:lumMod val="50000"/>
                          </a:schemeClr>
                        </a:solidFill>
                      </a:endParaRPr>
                    </a:p>
                  </a:txBody>
                  <a:tcPr/>
                </a:tc>
              </a:tr>
              <a:tr h="388258">
                <a:tc>
                  <a:txBody>
                    <a:bodyPr/>
                    <a:lstStyle/>
                    <a:p>
                      <a:r>
                        <a:rPr lang="en-US" dirty="0" smtClean="0"/>
                        <a:t>10</a:t>
                      </a:r>
                      <a:endParaRPr lang="en-US" dirty="0">
                        <a:solidFill>
                          <a:schemeClr val="accent3">
                            <a:lumMod val="50000"/>
                          </a:schemeClr>
                        </a:solidFill>
                      </a:endParaRPr>
                    </a:p>
                  </a:txBody>
                  <a:tcPr/>
                </a:tc>
                <a:tc>
                  <a:txBody>
                    <a:bodyPr/>
                    <a:lstStyle/>
                    <a:p>
                      <a:r>
                        <a:rPr lang="mn-MN" dirty="0" smtClean="0"/>
                        <a:t>Анод банк</a:t>
                      </a:r>
                      <a:endParaRPr lang="en-US" dirty="0">
                        <a:solidFill>
                          <a:schemeClr val="accent3">
                            <a:lumMod val="50000"/>
                          </a:schemeClr>
                        </a:solidFill>
                      </a:endParaRPr>
                    </a:p>
                  </a:txBody>
                  <a:tcPr/>
                </a:tc>
                <a:tc>
                  <a:txBody>
                    <a:bodyPr/>
                    <a:lstStyle/>
                    <a:p>
                      <a:r>
                        <a:rPr lang="en-US" dirty="0" smtClean="0"/>
                        <a:t>186</a:t>
                      </a:r>
                      <a:r>
                        <a:rPr lang="mn-MN" dirty="0" smtClean="0"/>
                        <a:t>,</a:t>
                      </a:r>
                      <a:r>
                        <a:rPr lang="en-US" dirty="0" smtClean="0"/>
                        <a:t>181</a:t>
                      </a:r>
                      <a:r>
                        <a:rPr lang="mn-MN" dirty="0" smtClean="0"/>
                        <a:t>,</a:t>
                      </a:r>
                      <a:r>
                        <a:rPr lang="en-US" dirty="0" smtClean="0"/>
                        <a:t>710</a:t>
                      </a:r>
                      <a:endParaRPr lang="en-US" dirty="0">
                        <a:solidFill>
                          <a:schemeClr val="accent3">
                            <a:lumMod val="50000"/>
                          </a:schemeClr>
                        </a:solidFill>
                      </a:endParaRPr>
                    </a:p>
                  </a:txBody>
                  <a:tcPr/>
                </a:tc>
                <a:tc>
                  <a:txBody>
                    <a:bodyPr/>
                    <a:lstStyle/>
                    <a:p>
                      <a:r>
                        <a:rPr lang="en-US" dirty="0" smtClean="0"/>
                        <a:t>201</a:t>
                      </a:r>
                      <a:r>
                        <a:rPr lang="mn-MN" dirty="0" smtClean="0"/>
                        <a:t>,</a:t>
                      </a:r>
                      <a:r>
                        <a:rPr lang="en-US" dirty="0" smtClean="0"/>
                        <a:t>076</a:t>
                      </a:r>
                      <a:r>
                        <a:rPr lang="mn-MN" dirty="0" smtClean="0"/>
                        <a:t>,</a:t>
                      </a:r>
                      <a:r>
                        <a:rPr lang="en-US" dirty="0" smtClean="0"/>
                        <a:t>246</a:t>
                      </a:r>
                      <a:r>
                        <a:rPr lang="mn-MN" dirty="0" smtClean="0"/>
                        <a:t>,</a:t>
                      </a:r>
                      <a:r>
                        <a:rPr lang="en-US" dirty="0" smtClean="0"/>
                        <a:t>800</a:t>
                      </a:r>
                      <a:endParaRPr lang="en-US" dirty="0">
                        <a:solidFill>
                          <a:schemeClr val="accent3">
                            <a:lumMod val="50000"/>
                          </a:schemeClr>
                        </a:solidFill>
                      </a:endParaRPr>
                    </a:p>
                  </a:txBody>
                  <a:tcPr/>
                </a:tc>
                <a:tc>
                  <a:txBody>
                    <a:bodyPr/>
                    <a:lstStyle/>
                    <a:p>
                      <a:r>
                        <a:rPr lang="en-US" dirty="0" smtClean="0"/>
                        <a:t>2008.05.28</a:t>
                      </a:r>
                      <a:endParaRPr lang="en-US" dirty="0">
                        <a:solidFill>
                          <a:schemeClr val="accent3">
                            <a:lumMod val="50000"/>
                          </a:schemeClr>
                        </a:solidFill>
                      </a:endParaRPr>
                    </a:p>
                  </a:txBody>
                  <a:tcPr/>
                </a:tc>
                <a:tc>
                  <a:txBody>
                    <a:bodyPr/>
                    <a:lstStyle/>
                    <a:p>
                      <a:r>
                        <a:rPr lang="en-US" dirty="0" smtClean="0"/>
                        <a:t>2008.05.28</a:t>
                      </a:r>
                      <a:endParaRPr lang="en-US" dirty="0">
                        <a:solidFill>
                          <a:schemeClr val="accent3">
                            <a:lumMod val="50000"/>
                          </a:schemeClr>
                        </a:solidFill>
                      </a:endParaRPr>
                    </a:p>
                  </a:txBody>
                  <a:tcPr/>
                </a:tc>
              </a:tr>
              <a:tr h="388258">
                <a:tc>
                  <a:txBody>
                    <a:bodyPr/>
                    <a:lstStyle/>
                    <a:p>
                      <a:r>
                        <a:rPr lang="en-US" dirty="0" smtClean="0"/>
                        <a:t>11</a:t>
                      </a:r>
                      <a:endParaRPr lang="en-US" dirty="0">
                        <a:solidFill>
                          <a:schemeClr val="accent3">
                            <a:lumMod val="50000"/>
                          </a:schemeClr>
                        </a:solidFill>
                      </a:endParaRPr>
                    </a:p>
                  </a:txBody>
                  <a:tcPr/>
                </a:tc>
                <a:tc>
                  <a:txBody>
                    <a:bodyPr/>
                    <a:lstStyle/>
                    <a:p>
                      <a:r>
                        <a:rPr lang="mn-MN" dirty="0" smtClean="0"/>
                        <a:t>Ремикон</a:t>
                      </a:r>
                      <a:endParaRPr lang="en-US" dirty="0">
                        <a:solidFill>
                          <a:schemeClr val="accent3">
                            <a:lumMod val="50000"/>
                          </a:schemeClr>
                        </a:solidFill>
                      </a:endParaRPr>
                    </a:p>
                  </a:txBody>
                  <a:tcPr/>
                </a:tc>
                <a:tc>
                  <a:txBody>
                    <a:bodyPr/>
                    <a:lstStyle/>
                    <a:p>
                      <a:r>
                        <a:rPr lang="en-US" dirty="0" smtClean="0"/>
                        <a:t>504</a:t>
                      </a:r>
                      <a:r>
                        <a:rPr lang="mn-MN" dirty="0" smtClean="0"/>
                        <a:t>,</a:t>
                      </a:r>
                      <a:r>
                        <a:rPr lang="en-US" dirty="0" smtClean="0"/>
                        <a:t>882</a:t>
                      </a:r>
                      <a:r>
                        <a:rPr lang="mn-MN" dirty="0" smtClean="0"/>
                        <a:t>,</a:t>
                      </a:r>
                      <a:r>
                        <a:rPr lang="en-US" dirty="0" smtClean="0"/>
                        <a:t>020</a:t>
                      </a:r>
                      <a:endParaRPr lang="en-US" dirty="0">
                        <a:solidFill>
                          <a:schemeClr val="accent3">
                            <a:lumMod val="50000"/>
                          </a:schemeClr>
                        </a:solidFill>
                      </a:endParaRPr>
                    </a:p>
                  </a:txBody>
                  <a:tcPr/>
                </a:tc>
                <a:tc>
                  <a:txBody>
                    <a:bodyPr/>
                    <a:lstStyle/>
                    <a:p>
                      <a:r>
                        <a:rPr lang="en-US" dirty="0" smtClean="0"/>
                        <a:t>50</a:t>
                      </a:r>
                      <a:r>
                        <a:rPr lang="mn-MN" dirty="0" smtClean="0"/>
                        <a:t>,</a:t>
                      </a:r>
                      <a:r>
                        <a:rPr lang="en-US" dirty="0" smtClean="0"/>
                        <a:t>488</a:t>
                      </a:r>
                      <a:r>
                        <a:rPr lang="mn-MN" dirty="0" smtClean="0"/>
                        <a:t>,</a:t>
                      </a:r>
                      <a:r>
                        <a:rPr lang="en-US" dirty="0" smtClean="0"/>
                        <a:t>202</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2008.05.21</a:t>
                      </a:r>
                      <a:endParaRPr lang="en-US" dirty="0">
                        <a:solidFill>
                          <a:schemeClr val="accent3">
                            <a:lumMod val="50000"/>
                          </a:schemeClr>
                        </a:solidFill>
                      </a:endParaRPr>
                    </a:p>
                  </a:txBody>
                  <a:tcPr/>
                </a:tc>
                <a:tc>
                  <a:txBody>
                    <a:bodyPr/>
                    <a:lstStyle/>
                    <a:p>
                      <a:r>
                        <a:rPr lang="en-US" dirty="0" smtClean="0"/>
                        <a:t>2009.09.14</a:t>
                      </a:r>
                      <a:endParaRPr lang="en-US" dirty="0">
                        <a:solidFill>
                          <a:schemeClr val="accent3">
                            <a:lumMod val="50000"/>
                          </a:schemeClr>
                        </a:solidFill>
                      </a:endParaRPr>
                    </a:p>
                  </a:txBody>
                  <a:tcPr/>
                </a:tc>
              </a:tr>
              <a:tr h="388258">
                <a:tc>
                  <a:txBody>
                    <a:bodyPr/>
                    <a:lstStyle/>
                    <a:p>
                      <a:r>
                        <a:rPr lang="en-US" dirty="0" smtClean="0"/>
                        <a:t>12</a:t>
                      </a:r>
                      <a:endParaRPr lang="en-US" dirty="0">
                        <a:solidFill>
                          <a:schemeClr val="accent3">
                            <a:lumMod val="50000"/>
                          </a:schemeClr>
                        </a:solidFill>
                      </a:endParaRPr>
                    </a:p>
                  </a:txBody>
                  <a:tcPr/>
                </a:tc>
                <a:tc>
                  <a:txBody>
                    <a:bodyPr/>
                    <a:lstStyle/>
                    <a:p>
                      <a:r>
                        <a:rPr lang="mn-MN" dirty="0" smtClean="0"/>
                        <a:t>Хөх ган</a:t>
                      </a:r>
                      <a:endParaRPr lang="en-US" dirty="0">
                        <a:solidFill>
                          <a:schemeClr val="accent3">
                            <a:lumMod val="50000"/>
                          </a:schemeClr>
                        </a:solidFill>
                      </a:endParaRPr>
                    </a:p>
                  </a:txBody>
                  <a:tcPr/>
                </a:tc>
                <a:tc>
                  <a:txBody>
                    <a:bodyPr/>
                    <a:lstStyle/>
                    <a:p>
                      <a:r>
                        <a:rPr lang="en-US" dirty="0" smtClean="0"/>
                        <a:t>303</a:t>
                      </a:r>
                      <a:r>
                        <a:rPr lang="mn-MN" dirty="0" smtClean="0"/>
                        <a:t>,</a:t>
                      </a:r>
                      <a:r>
                        <a:rPr lang="en-US" dirty="0" smtClean="0"/>
                        <a:t>952</a:t>
                      </a:r>
                      <a:r>
                        <a:rPr lang="mn-MN" dirty="0" smtClean="0"/>
                        <a:t>,</a:t>
                      </a:r>
                      <a:r>
                        <a:rPr lang="en-US" dirty="0" smtClean="0"/>
                        <a:t>720</a:t>
                      </a:r>
                      <a:endParaRPr lang="en-US" dirty="0">
                        <a:solidFill>
                          <a:schemeClr val="accent3">
                            <a:lumMod val="50000"/>
                          </a:schemeClr>
                        </a:solidFill>
                      </a:endParaRPr>
                    </a:p>
                  </a:txBody>
                  <a:tcPr/>
                </a:tc>
                <a:tc>
                  <a:txBody>
                    <a:bodyPr/>
                    <a:lstStyle/>
                    <a:p>
                      <a:r>
                        <a:rPr lang="en-US" dirty="0" smtClean="0"/>
                        <a:t>31</a:t>
                      </a:r>
                      <a:r>
                        <a:rPr lang="mn-MN" dirty="0" smtClean="0"/>
                        <a:t>,</a:t>
                      </a:r>
                      <a:r>
                        <a:rPr lang="en-US" dirty="0" smtClean="0"/>
                        <a:t>954</a:t>
                      </a:r>
                      <a:r>
                        <a:rPr lang="mn-MN" dirty="0" smtClean="0"/>
                        <a:t>,</a:t>
                      </a:r>
                      <a:r>
                        <a:rPr lang="en-US" dirty="0" smtClean="0"/>
                        <a:t>562</a:t>
                      </a:r>
                      <a:r>
                        <a:rPr lang="mn-MN" dirty="0" smtClean="0"/>
                        <a:t>,</a:t>
                      </a:r>
                      <a:r>
                        <a:rPr lang="en-US" dirty="0" smtClean="0"/>
                        <a:t>800</a:t>
                      </a:r>
                      <a:endParaRPr lang="en-US" dirty="0">
                        <a:solidFill>
                          <a:schemeClr val="accent3">
                            <a:lumMod val="50000"/>
                          </a:schemeClr>
                        </a:solidFill>
                      </a:endParaRPr>
                    </a:p>
                  </a:txBody>
                  <a:tcPr/>
                </a:tc>
                <a:tc>
                  <a:txBody>
                    <a:bodyPr/>
                    <a:lstStyle/>
                    <a:p>
                      <a:r>
                        <a:rPr lang="en-US" dirty="0" smtClean="0"/>
                        <a:t>2008.08.01</a:t>
                      </a:r>
                      <a:endParaRPr lang="en-US" dirty="0">
                        <a:solidFill>
                          <a:schemeClr val="accent3">
                            <a:lumMod val="50000"/>
                          </a:schemeClr>
                        </a:solidFill>
                      </a:endParaRPr>
                    </a:p>
                  </a:txBody>
                  <a:tcPr/>
                </a:tc>
                <a:tc>
                  <a:txBody>
                    <a:bodyPr/>
                    <a:lstStyle/>
                    <a:p>
                      <a:r>
                        <a:rPr lang="en-US" dirty="0" smtClean="0"/>
                        <a:t>2008.08.01</a:t>
                      </a:r>
                      <a:endParaRPr lang="en-US" dirty="0">
                        <a:solidFill>
                          <a:schemeClr val="accent3">
                            <a:lumMod val="50000"/>
                          </a:schemeClr>
                        </a:solidFill>
                      </a:endParaRPr>
                    </a:p>
                  </a:txBody>
                  <a:tcPr/>
                </a:tc>
              </a:tr>
              <a:tr h="388258">
                <a:tc>
                  <a:txBody>
                    <a:bodyPr/>
                    <a:lstStyle/>
                    <a:p>
                      <a:r>
                        <a:rPr lang="en-US" dirty="0" smtClean="0"/>
                        <a:t>13</a:t>
                      </a:r>
                      <a:endParaRPr lang="en-US" dirty="0">
                        <a:solidFill>
                          <a:schemeClr val="accent3">
                            <a:lumMod val="50000"/>
                          </a:schemeClr>
                        </a:solidFill>
                      </a:endParaRPr>
                    </a:p>
                  </a:txBody>
                  <a:tcPr/>
                </a:tc>
                <a:tc>
                  <a:txBody>
                    <a:bodyPr/>
                    <a:lstStyle/>
                    <a:p>
                      <a:r>
                        <a:rPr lang="mn-MN" dirty="0" smtClean="0"/>
                        <a:t>Монфреш шүүс</a:t>
                      </a:r>
                      <a:endParaRPr lang="en-US" dirty="0">
                        <a:solidFill>
                          <a:schemeClr val="accent3">
                            <a:lumMod val="50000"/>
                          </a:schemeClr>
                        </a:solidFill>
                      </a:endParaRPr>
                    </a:p>
                  </a:txBody>
                  <a:tcPr/>
                </a:tc>
                <a:tc>
                  <a:txBody>
                    <a:bodyPr/>
                    <a:lstStyle/>
                    <a:p>
                      <a:r>
                        <a:rPr lang="en-US" dirty="0" smtClean="0"/>
                        <a:t>6</a:t>
                      </a:r>
                      <a:r>
                        <a:rPr lang="mn-MN" dirty="0" smtClean="0"/>
                        <a:t>,</a:t>
                      </a:r>
                      <a:r>
                        <a:rPr lang="en-US" dirty="0" smtClean="0"/>
                        <a:t>924</a:t>
                      </a:r>
                      <a:r>
                        <a:rPr lang="mn-MN" dirty="0" smtClean="0"/>
                        <a:t>,</a:t>
                      </a:r>
                      <a:r>
                        <a:rPr lang="en-US" dirty="0" smtClean="0"/>
                        <a:t>320</a:t>
                      </a:r>
                      <a:endParaRPr lang="en-US" dirty="0">
                        <a:solidFill>
                          <a:schemeClr val="accent3">
                            <a:lumMod val="50000"/>
                          </a:schemeClr>
                        </a:solidFill>
                      </a:endParaRPr>
                    </a:p>
                  </a:txBody>
                  <a:tcPr/>
                </a:tc>
                <a:tc>
                  <a:txBody>
                    <a:bodyPr/>
                    <a:lstStyle/>
                    <a:p>
                      <a:r>
                        <a:rPr lang="en-US" dirty="0" smtClean="0"/>
                        <a:t>692</a:t>
                      </a:r>
                      <a:r>
                        <a:rPr lang="mn-MN" dirty="0" smtClean="0"/>
                        <a:t>,</a:t>
                      </a:r>
                      <a:r>
                        <a:rPr lang="en-US" dirty="0" smtClean="0"/>
                        <a:t>432</a:t>
                      </a:r>
                      <a:r>
                        <a:rPr lang="mn-MN" dirty="0" smtClean="0"/>
                        <a:t>,</a:t>
                      </a:r>
                      <a:r>
                        <a:rPr lang="en-US" dirty="0" smtClean="0"/>
                        <a:t>000</a:t>
                      </a:r>
                      <a:endParaRPr lang="en-US" dirty="0">
                        <a:solidFill>
                          <a:schemeClr val="accent3">
                            <a:lumMod val="50000"/>
                          </a:schemeClr>
                        </a:solidFill>
                      </a:endParaRPr>
                    </a:p>
                  </a:txBody>
                  <a:tcPr/>
                </a:tc>
                <a:tc>
                  <a:txBody>
                    <a:bodyPr/>
                    <a:lstStyle/>
                    <a:p>
                      <a:r>
                        <a:rPr lang="en-US" dirty="0" smtClean="0"/>
                        <a:t>2008.10.29</a:t>
                      </a:r>
                      <a:endParaRPr lang="en-US" dirty="0">
                        <a:solidFill>
                          <a:schemeClr val="accent3">
                            <a:lumMod val="50000"/>
                          </a:schemeClr>
                        </a:solidFill>
                      </a:endParaRPr>
                    </a:p>
                  </a:txBody>
                  <a:tcPr/>
                </a:tc>
                <a:tc>
                  <a:txBody>
                    <a:bodyPr/>
                    <a:lstStyle/>
                    <a:p>
                      <a:r>
                        <a:rPr lang="en-US" dirty="0" smtClean="0"/>
                        <a:t>2009.01.06</a:t>
                      </a:r>
                      <a:endParaRPr lang="en-US" dirty="0">
                        <a:solidFill>
                          <a:schemeClr val="accent3">
                            <a:lumMod val="50000"/>
                          </a:schemeClr>
                        </a:solidFill>
                      </a:endParaRPr>
                    </a:p>
                  </a:txBody>
                  <a:tcPr/>
                </a:tc>
              </a:tr>
              <a:tr h="388258">
                <a:tc>
                  <a:txBody>
                    <a:bodyPr/>
                    <a:lstStyle/>
                    <a:p>
                      <a:r>
                        <a:rPr lang="en-US" dirty="0" smtClean="0"/>
                        <a:t>14</a:t>
                      </a:r>
                      <a:endParaRPr lang="en-US" dirty="0">
                        <a:solidFill>
                          <a:schemeClr val="accent6">
                            <a:lumMod val="50000"/>
                          </a:schemeClr>
                        </a:solidFill>
                      </a:endParaRPr>
                    </a:p>
                  </a:txBody>
                  <a:tcPr>
                    <a:solidFill>
                      <a:srgbClr val="00B0F0"/>
                    </a:solidFill>
                  </a:tcPr>
                </a:tc>
                <a:tc>
                  <a:txBody>
                    <a:bodyPr/>
                    <a:lstStyle/>
                    <a:p>
                      <a:r>
                        <a:rPr lang="mn-MN" dirty="0" smtClean="0"/>
                        <a:t>Нако түлш</a:t>
                      </a:r>
                      <a:endParaRPr lang="en-US" dirty="0">
                        <a:solidFill>
                          <a:schemeClr val="accent6">
                            <a:lumMod val="50000"/>
                          </a:schemeClr>
                        </a:solidFill>
                      </a:endParaRPr>
                    </a:p>
                  </a:txBody>
                  <a:tcPr>
                    <a:solidFill>
                      <a:srgbClr val="00B0F0"/>
                    </a:solidFill>
                  </a:tcPr>
                </a:tc>
                <a:tc>
                  <a:txBody>
                    <a:bodyPr/>
                    <a:lstStyle/>
                    <a:p>
                      <a:r>
                        <a:rPr lang="en-US" dirty="0" smtClean="0"/>
                        <a:t>1</a:t>
                      </a:r>
                      <a:r>
                        <a:rPr lang="mn-MN" dirty="0" smtClean="0"/>
                        <a:t>,</a:t>
                      </a:r>
                      <a:r>
                        <a:rPr lang="en-US" dirty="0" smtClean="0"/>
                        <a:t>181</a:t>
                      </a:r>
                      <a:r>
                        <a:rPr lang="mn-MN" dirty="0" smtClean="0"/>
                        <a:t>,</a:t>
                      </a:r>
                      <a:r>
                        <a:rPr lang="en-US" dirty="0" smtClean="0"/>
                        <a:t>950</a:t>
                      </a:r>
                      <a:endParaRPr lang="en-US" dirty="0">
                        <a:solidFill>
                          <a:schemeClr val="accent6">
                            <a:lumMod val="50000"/>
                          </a:schemeClr>
                        </a:solidFill>
                      </a:endParaRPr>
                    </a:p>
                  </a:txBody>
                  <a:tcPr>
                    <a:solidFill>
                      <a:srgbClr val="00B0F0"/>
                    </a:solidFill>
                  </a:tcPr>
                </a:tc>
                <a:tc>
                  <a:txBody>
                    <a:bodyPr/>
                    <a:lstStyle/>
                    <a:p>
                      <a:r>
                        <a:rPr lang="en-US" dirty="0" smtClean="0"/>
                        <a:t>2</a:t>
                      </a:r>
                      <a:r>
                        <a:rPr lang="mn-MN" dirty="0" smtClean="0"/>
                        <a:t>,</a:t>
                      </a:r>
                      <a:r>
                        <a:rPr lang="en-US" dirty="0" smtClean="0"/>
                        <a:t>702</a:t>
                      </a:r>
                      <a:r>
                        <a:rPr lang="mn-MN" dirty="0" smtClean="0"/>
                        <a:t>,</a:t>
                      </a:r>
                      <a:r>
                        <a:rPr lang="en-US" dirty="0" smtClean="0"/>
                        <a:t>646</a:t>
                      </a:r>
                      <a:r>
                        <a:rPr lang="mn-MN" dirty="0" smtClean="0"/>
                        <a:t>,</a:t>
                      </a:r>
                      <a:r>
                        <a:rPr lang="en-US" dirty="0" smtClean="0"/>
                        <a:t>550</a:t>
                      </a:r>
                      <a:endParaRPr lang="en-US" dirty="0">
                        <a:solidFill>
                          <a:schemeClr val="accent6">
                            <a:lumMod val="50000"/>
                          </a:schemeClr>
                        </a:solidFill>
                      </a:endParaRPr>
                    </a:p>
                  </a:txBody>
                  <a:tcPr>
                    <a:solidFill>
                      <a:srgbClr val="00B0F0"/>
                    </a:solidFill>
                  </a:tcPr>
                </a:tc>
                <a:tc>
                  <a:txBody>
                    <a:bodyPr/>
                    <a:lstStyle/>
                    <a:p>
                      <a:r>
                        <a:rPr lang="en-US" dirty="0" smtClean="0"/>
                        <a:t>2010.10.11</a:t>
                      </a:r>
                      <a:endParaRPr lang="en-US" dirty="0">
                        <a:solidFill>
                          <a:schemeClr val="accent6">
                            <a:lumMod val="50000"/>
                          </a:schemeClr>
                        </a:solidFill>
                      </a:endParaRPr>
                    </a:p>
                  </a:txBody>
                  <a:tcPr>
                    <a:solidFill>
                      <a:srgbClr val="00B0F0"/>
                    </a:solidFill>
                  </a:tcPr>
                </a:tc>
                <a:tc>
                  <a:txBody>
                    <a:bodyPr/>
                    <a:lstStyle/>
                    <a:p>
                      <a:r>
                        <a:rPr lang="en-US" dirty="0" smtClean="0"/>
                        <a:t>2010.10.11</a:t>
                      </a:r>
                      <a:endParaRPr lang="en-US" dirty="0">
                        <a:solidFill>
                          <a:schemeClr val="accent6">
                            <a:lumMod val="50000"/>
                          </a:schemeClr>
                        </a:solidFill>
                      </a:endParaRPr>
                    </a:p>
                  </a:txBody>
                  <a:tcPr>
                    <a:solidFill>
                      <a:srgbClr val="00B0F0"/>
                    </a:solidFill>
                  </a:tcPr>
                </a:tc>
              </a:tr>
              <a:tr h="388258">
                <a:tc>
                  <a:txBody>
                    <a:bodyPr/>
                    <a:lstStyle/>
                    <a:p>
                      <a:r>
                        <a:rPr lang="en-US" dirty="0" smtClean="0"/>
                        <a:t>15</a:t>
                      </a:r>
                      <a:endParaRPr lang="en-US" dirty="0">
                        <a:solidFill>
                          <a:schemeClr val="accent6">
                            <a:lumMod val="50000"/>
                          </a:schemeClr>
                        </a:solidFill>
                      </a:endParaRPr>
                    </a:p>
                  </a:txBody>
                  <a:tcPr>
                    <a:solidFill>
                      <a:srgbClr val="00B0F0"/>
                    </a:solidFill>
                  </a:tcPr>
                </a:tc>
                <a:tc>
                  <a:txBody>
                    <a:bodyPr/>
                    <a:lstStyle/>
                    <a:p>
                      <a:r>
                        <a:rPr lang="mn-MN" dirty="0" smtClean="0"/>
                        <a:t>Шарын гол</a:t>
                      </a:r>
                      <a:endParaRPr lang="en-US" dirty="0">
                        <a:solidFill>
                          <a:schemeClr val="accent6">
                            <a:lumMod val="50000"/>
                          </a:schemeClr>
                        </a:solidFill>
                      </a:endParaRPr>
                    </a:p>
                  </a:txBody>
                  <a:tcPr>
                    <a:solidFill>
                      <a:srgbClr val="00B0F0"/>
                    </a:solidFill>
                  </a:tcPr>
                </a:tc>
                <a:tc>
                  <a:txBody>
                    <a:bodyPr/>
                    <a:lstStyle/>
                    <a:p>
                      <a:r>
                        <a:rPr lang="en-US" dirty="0" smtClean="0"/>
                        <a:t>1,646,257</a:t>
                      </a:r>
                      <a:endParaRPr lang="en-US" dirty="0">
                        <a:solidFill>
                          <a:schemeClr val="accent6">
                            <a:lumMod val="50000"/>
                          </a:schemeClr>
                        </a:solidFill>
                      </a:endParaRPr>
                    </a:p>
                  </a:txBody>
                  <a:tcPr>
                    <a:solidFill>
                      <a:srgbClr val="00B0F0"/>
                    </a:solidFill>
                  </a:tcPr>
                </a:tc>
                <a:tc>
                  <a:txBody>
                    <a:bodyPr/>
                    <a:lstStyle/>
                    <a:p>
                      <a:r>
                        <a:rPr lang="en-US" dirty="0" smtClean="0"/>
                        <a:t>183</a:t>
                      </a:r>
                      <a:r>
                        <a:rPr lang="mn-MN" dirty="0" smtClean="0"/>
                        <a:t>,</a:t>
                      </a:r>
                      <a:r>
                        <a:rPr lang="en-US" dirty="0" smtClean="0"/>
                        <a:t>014</a:t>
                      </a:r>
                      <a:r>
                        <a:rPr lang="mn-MN" dirty="0" smtClean="0"/>
                        <a:t>,</a:t>
                      </a:r>
                      <a:r>
                        <a:rPr lang="en-US" dirty="0" smtClean="0"/>
                        <a:t>390</a:t>
                      </a:r>
                      <a:r>
                        <a:rPr lang="mn-MN" dirty="0" smtClean="0"/>
                        <a:t>,</a:t>
                      </a:r>
                      <a:r>
                        <a:rPr lang="en-US" dirty="0" smtClean="0"/>
                        <a:t>690</a:t>
                      </a:r>
                      <a:endParaRPr lang="en-US" dirty="0">
                        <a:solidFill>
                          <a:schemeClr val="accent6">
                            <a:lumMod val="50000"/>
                          </a:schemeClr>
                        </a:solidFill>
                      </a:endParaRPr>
                    </a:p>
                  </a:txBody>
                  <a:tcPr>
                    <a:solidFill>
                      <a:srgbClr val="00B0F0"/>
                    </a:solidFill>
                  </a:tcPr>
                </a:tc>
                <a:tc>
                  <a:txBody>
                    <a:bodyPr/>
                    <a:lstStyle/>
                    <a:p>
                      <a:r>
                        <a:rPr lang="en-US" dirty="0" smtClean="0"/>
                        <a:t>2011.10.17</a:t>
                      </a:r>
                      <a:endParaRPr lang="en-US" dirty="0">
                        <a:solidFill>
                          <a:schemeClr val="accent6">
                            <a:lumMod val="50000"/>
                          </a:schemeClr>
                        </a:solidFill>
                      </a:endParaRPr>
                    </a:p>
                  </a:txBody>
                  <a:tcPr>
                    <a:solidFill>
                      <a:srgbClr val="00B0F0"/>
                    </a:solidFill>
                  </a:tcPr>
                </a:tc>
                <a:tc>
                  <a:txBody>
                    <a:bodyPr/>
                    <a:lstStyle/>
                    <a:p>
                      <a:r>
                        <a:rPr lang="en-US" dirty="0" smtClean="0"/>
                        <a:t>2011.10.17</a:t>
                      </a:r>
                      <a:endParaRPr lang="en-US" dirty="0">
                        <a:solidFill>
                          <a:schemeClr val="accent6">
                            <a:lumMod val="50000"/>
                          </a:schemeClr>
                        </a:solidFill>
                      </a:endParaRPr>
                    </a:p>
                  </a:txBody>
                  <a:tcPr>
                    <a:solidFill>
                      <a:srgbClr val="00B0F0"/>
                    </a:solidFill>
                  </a:tcPr>
                </a:tc>
              </a:tr>
              <a:tr h="388258">
                <a:tc>
                  <a:txBody>
                    <a:bodyPr/>
                    <a:lstStyle/>
                    <a:p>
                      <a:r>
                        <a:rPr lang="en-US" dirty="0" smtClean="0"/>
                        <a:t>16</a:t>
                      </a:r>
                      <a:endParaRPr lang="en-US" dirty="0">
                        <a:solidFill>
                          <a:schemeClr val="accent6">
                            <a:lumMod val="50000"/>
                          </a:schemeClr>
                        </a:solidFill>
                      </a:endParaRPr>
                    </a:p>
                  </a:txBody>
                  <a:tcPr>
                    <a:solidFill>
                      <a:srgbClr val="00B0F0"/>
                    </a:solidFill>
                  </a:tcPr>
                </a:tc>
                <a:tc>
                  <a:txBody>
                    <a:bodyPr/>
                    <a:lstStyle/>
                    <a:p>
                      <a:r>
                        <a:rPr lang="mn-MN" dirty="0" smtClean="0"/>
                        <a:t>Силикат</a:t>
                      </a:r>
                      <a:endParaRPr lang="en-US" dirty="0">
                        <a:solidFill>
                          <a:schemeClr val="accent6">
                            <a:lumMod val="50000"/>
                          </a:schemeClr>
                        </a:solidFill>
                      </a:endParaRPr>
                    </a:p>
                  </a:txBody>
                  <a:tcPr>
                    <a:solidFill>
                      <a:srgbClr val="00B0F0"/>
                    </a:solidFill>
                  </a:tcPr>
                </a:tc>
                <a:tc>
                  <a:txBody>
                    <a:bodyPr/>
                    <a:lstStyle/>
                    <a:p>
                      <a:r>
                        <a:rPr lang="en-US" dirty="0" smtClean="0"/>
                        <a:t>16,222,300</a:t>
                      </a:r>
                      <a:endParaRPr lang="en-US" dirty="0">
                        <a:solidFill>
                          <a:schemeClr val="accent6">
                            <a:lumMod val="50000"/>
                          </a:schemeClr>
                        </a:solidFill>
                      </a:endParaRPr>
                    </a:p>
                  </a:txBody>
                  <a:tcPr>
                    <a:solidFill>
                      <a:srgbClr val="00B0F0"/>
                    </a:solidFill>
                  </a:tcPr>
                </a:tc>
                <a:tc>
                  <a:txBody>
                    <a:bodyPr/>
                    <a:lstStyle/>
                    <a:p>
                      <a:r>
                        <a:rPr lang="en-US" dirty="0" smtClean="0"/>
                        <a:t>36</a:t>
                      </a:r>
                      <a:r>
                        <a:rPr lang="mn-MN" dirty="0" smtClean="0"/>
                        <a:t>,</a:t>
                      </a:r>
                      <a:r>
                        <a:rPr lang="en-US" dirty="0" smtClean="0"/>
                        <a:t>500</a:t>
                      </a:r>
                      <a:r>
                        <a:rPr lang="mn-MN" dirty="0" smtClean="0"/>
                        <a:t>,</a:t>
                      </a:r>
                      <a:r>
                        <a:rPr lang="en-US" dirty="0" smtClean="0"/>
                        <a:t>175</a:t>
                      </a:r>
                      <a:r>
                        <a:rPr lang="mn-MN" dirty="0" smtClean="0"/>
                        <a:t>,</a:t>
                      </a:r>
                      <a:r>
                        <a:rPr lang="en-US" dirty="0" smtClean="0"/>
                        <a:t>000</a:t>
                      </a:r>
                      <a:endParaRPr lang="en-US" dirty="0">
                        <a:solidFill>
                          <a:schemeClr val="accent6">
                            <a:lumMod val="50000"/>
                          </a:schemeClr>
                        </a:solidFill>
                      </a:endParaRPr>
                    </a:p>
                  </a:txBody>
                  <a:tcPr>
                    <a:solidFill>
                      <a:srgbClr val="00B0F0"/>
                    </a:solidFill>
                  </a:tcPr>
                </a:tc>
                <a:tc>
                  <a:txBody>
                    <a:bodyPr/>
                    <a:lstStyle/>
                    <a:p>
                      <a:r>
                        <a:rPr lang="en-US" dirty="0" smtClean="0"/>
                        <a:t>2011.08.09</a:t>
                      </a:r>
                      <a:endParaRPr lang="en-US" dirty="0">
                        <a:solidFill>
                          <a:schemeClr val="accent6">
                            <a:lumMod val="50000"/>
                          </a:schemeClr>
                        </a:solidFill>
                      </a:endParaRPr>
                    </a:p>
                  </a:txBody>
                  <a:tcPr>
                    <a:solidFill>
                      <a:srgbClr val="00B0F0"/>
                    </a:solidFill>
                  </a:tcPr>
                </a:tc>
                <a:tc>
                  <a:txBody>
                    <a:bodyPr/>
                    <a:lstStyle/>
                    <a:p>
                      <a:r>
                        <a:rPr lang="en-US" dirty="0" smtClean="0"/>
                        <a:t>2011.08.09</a:t>
                      </a:r>
                      <a:endParaRPr lang="en-US" dirty="0">
                        <a:solidFill>
                          <a:schemeClr val="accent6">
                            <a:lumMod val="50000"/>
                          </a:schemeClr>
                        </a:solidFill>
                      </a:endParaRPr>
                    </a:p>
                  </a:txBody>
                  <a:tcPr>
                    <a:solidFill>
                      <a:srgbClr val="00B0F0"/>
                    </a:solidFill>
                  </a:tcPr>
                </a:tc>
              </a:tr>
              <a:tr h="388258">
                <a:tc>
                  <a:txBody>
                    <a:bodyPr/>
                    <a:lstStyle/>
                    <a:p>
                      <a:endParaRPr lang="en-US" dirty="0"/>
                    </a:p>
                  </a:txBody>
                  <a:tcPr/>
                </a:tc>
                <a:tc>
                  <a:txBody>
                    <a:bodyPr/>
                    <a:lstStyle/>
                    <a:p>
                      <a:r>
                        <a:rPr lang="mn-MN" dirty="0" smtClean="0"/>
                        <a:t>Нийт дүн</a:t>
                      </a:r>
                      <a:endParaRPr lang="en-US" dirty="0"/>
                    </a:p>
                  </a:txBody>
                  <a:tcPr/>
                </a:tc>
                <a:tc>
                  <a:txBody>
                    <a:bodyPr/>
                    <a:lstStyle/>
                    <a:p>
                      <a:r>
                        <a:rPr lang="en-US" dirty="0" smtClean="0"/>
                        <a:t>2</a:t>
                      </a:r>
                      <a:r>
                        <a:rPr lang="mn-MN" dirty="0" smtClean="0"/>
                        <a:t>,</a:t>
                      </a:r>
                      <a:r>
                        <a:rPr lang="en-US" dirty="0" smtClean="0"/>
                        <a:t>688</a:t>
                      </a:r>
                      <a:r>
                        <a:rPr lang="mn-MN" dirty="0" smtClean="0"/>
                        <a:t>,</a:t>
                      </a:r>
                      <a:r>
                        <a:rPr lang="en-US" dirty="0" smtClean="0"/>
                        <a:t>600</a:t>
                      </a:r>
                      <a:r>
                        <a:rPr lang="mn-MN" dirty="0" smtClean="0"/>
                        <a:t>,</a:t>
                      </a:r>
                      <a:r>
                        <a:rPr lang="en-US" dirty="0" smtClean="0"/>
                        <a:t>560</a:t>
                      </a:r>
                      <a:endParaRPr lang="en-US" dirty="0"/>
                    </a:p>
                  </a:txBody>
                  <a:tcPr/>
                </a:tc>
                <a:tc>
                  <a:txBody>
                    <a:bodyPr/>
                    <a:lstStyle/>
                    <a:p>
                      <a:r>
                        <a:rPr lang="en-US" dirty="0" smtClean="0"/>
                        <a:t>833</a:t>
                      </a:r>
                      <a:r>
                        <a:rPr lang="mn-MN" dirty="0" smtClean="0"/>
                        <a:t>,</a:t>
                      </a:r>
                      <a:r>
                        <a:rPr lang="en-US" dirty="0" smtClean="0"/>
                        <a:t>668</a:t>
                      </a:r>
                      <a:r>
                        <a:rPr lang="mn-MN" dirty="0" smtClean="0"/>
                        <a:t>,</a:t>
                      </a:r>
                      <a:r>
                        <a:rPr lang="en-US" dirty="0" smtClean="0"/>
                        <a:t>366</a:t>
                      </a:r>
                      <a:r>
                        <a:rPr lang="mn-MN" dirty="0" smtClean="0"/>
                        <a:t>,</a:t>
                      </a:r>
                      <a:r>
                        <a:rPr lang="en-US" dirty="0" smtClean="0"/>
                        <a:t>240</a:t>
                      </a:r>
                      <a:endParaRPr lang="en-US" dirty="0"/>
                    </a:p>
                  </a:txBody>
                  <a:tcPr/>
                </a:tc>
                <a:tc>
                  <a:txBody>
                    <a:bodyPr/>
                    <a:lstStyle/>
                    <a:p>
                      <a:endParaRPr lang="en-US" dirty="0"/>
                    </a:p>
                  </a:txBody>
                  <a:tcPr/>
                </a:tc>
                <a:tc>
                  <a:txBody>
                    <a:bodyPr/>
                    <a:lstStyle/>
                    <a:p>
                      <a:endParaRPr lang="en-US" dirty="0"/>
                    </a:p>
                  </a:txBody>
                  <a:tcPr/>
                </a:tc>
              </a:tr>
              <a:tr h="388258">
                <a:tc>
                  <a:txBody>
                    <a:bodyPr/>
                    <a:lstStyle/>
                    <a:p>
                      <a:endParaRPr lang="en-US" dirty="0"/>
                    </a:p>
                  </a:txBody>
                  <a:tcPr/>
                </a:tc>
                <a:tc>
                  <a:txBody>
                    <a:bodyPr/>
                    <a:lstStyle/>
                    <a:p>
                      <a:r>
                        <a:rPr lang="mn-MN" dirty="0" smtClean="0"/>
                        <a:t>Нийт арилжаанд</a:t>
                      </a:r>
                      <a:r>
                        <a:rPr lang="mn-MN" baseline="0" dirty="0" smtClean="0"/>
                        <a:t> эзлэх хувь</a:t>
                      </a:r>
                      <a:endParaRPr lang="en-US" dirty="0"/>
                    </a:p>
                  </a:txBody>
                  <a:tcPr/>
                </a:tc>
                <a:tc>
                  <a:txBody>
                    <a:bodyPr/>
                    <a:lstStyle/>
                    <a:p>
                      <a:r>
                        <a:rPr lang="en-US" dirty="0" smtClean="0"/>
                        <a:t>36,4</a:t>
                      </a:r>
                      <a:endParaRPr lang="en-US" dirty="0"/>
                    </a:p>
                  </a:txBody>
                  <a:tcPr/>
                </a:tc>
                <a:tc>
                  <a:txBody>
                    <a:bodyPr/>
                    <a:lstStyle/>
                    <a:p>
                      <a:r>
                        <a:rPr lang="en-US" dirty="0" smtClean="0"/>
                        <a:t>31,8</a:t>
                      </a:r>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xmlns="" val="899914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IPO, SPO </a:t>
            </a:r>
            <a:r>
              <a:rPr lang="mn-MN" dirty="0" smtClean="0"/>
              <a:t>хийсэн компанийг үйл ажиллагааны чиглэлээр авч үзвэл</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86448768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9617005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xmlns="" val="3629244680"/>
              </p:ext>
            </p:extLst>
          </p:nvPr>
        </p:nvGraphicFramePr>
        <p:xfrm>
          <a:off x="17039" y="116632"/>
          <a:ext cx="9144000" cy="65248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9275850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mn-MN" sz="3200" dirty="0" smtClean="0"/>
              <a:t>2012 оны 1-</a:t>
            </a:r>
            <a:r>
              <a:rPr lang="en-US" sz="3200" dirty="0" smtClean="0"/>
              <a:t>9</a:t>
            </a:r>
            <a:r>
              <a:rPr lang="mn-MN" sz="3200" dirty="0" smtClean="0"/>
              <a:t> р сарын хувьцааны гүйлгээ</a:t>
            </a:r>
            <a:br>
              <a:rPr lang="mn-MN" sz="3200" dirty="0" smtClean="0"/>
            </a:br>
            <a:r>
              <a:rPr lang="mn-MN" sz="3200" dirty="0" smtClean="0"/>
              <a:t> </a:t>
            </a:r>
            <a:r>
              <a:rPr lang="en-US" sz="3200" dirty="0" smtClean="0"/>
              <a:t>(</a:t>
            </a:r>
            <a:r>
              <a:rPr lang="mn-MN" sz="3200" dirty="0" smtClean="0"/>
              <a:t>сая төгрөг</a:t>
            </a:r>
            <a:r>
              <a:rPr lang="en-US" sz="3200" dirty="0" smtClean="0"/>
              <a:t>)</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966080406"/>
              </p:ext>
            </p:extLst>
          </p:nvPr>
        </p:nvGraphicFramePr>
        <p:xfrm>
          <a:off x="323528" y="1340768"/>
          <a:ext cx="8579296"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818969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Autofit/>
          </a:bodyPr>
          <a:lstStyle/>
          <a:p>
            <a:r>
              <a:rPr lang="mn-MN" sz="3200" dirty="0"/>
              <a:t>2012 оны </a:t>
            </a:r>
            <a:r>
              <a:rPr lang="mn-MN" sz="3200" dirty="0" smtClean="0"/>
              <a:t>1-</a:t>
            </a:r>
            <a:r>
              <a:rPr lang="en-US" sz="3200" dirty="0"/>
              <a:t>9</a:t>
            </a:r>
            <a:r>
              <a:rPr lang="mn-MN" sz="3200" dirty="0" smtClean="0"/>
              <a:t> </a:t>
            </a:r>
            <a:r>
              <a:rPr lang="mn-MN" sz="3200" dirty="0"/>
              <a:t>р сарын хувьцааны </a:t>
            </a:r>
            <a:r>
              <a:rPr lang="mn-MN" sz="3200" dirty="0" smtClean="0"/>
              <a:t>тоо</a:t>
            </a:r>
            <a:r>
              <a:rPr lang="en-US" sz="3200" dirty="0" smtClean="0"/>
              <a:t/>
            </a:r>
            <a:br>
              <a:rPr lang="en-US" sz="3200" dirty="0" smtClean="0"/>
            </a:br>
            <a:r>
              <a:rPr lang="mn-MN" sz="3200" dirty="0" smtClean="0"/>
              <a:t> </a:t>
            </a:r>
            <a:r>
              <a:rPr lang="en-US" sz="3200" dirty="0" smtClean="0"/>
              <a:t>(</a:t>
            </a:r>
            <a:r>
              <a:rPr lang="mn-MN" sz="3200" dirty="0" smtClean="0"/>
              <a:t>мянган</a:t>
            </a:r>
            <a:r>
              <a:rPr lang="en-US" sz="3200" dirty="0" smtClean="0"/>
              <a:t> </a:t>
            </a:r>
            <a:r>
              <a:rPr lang="mn-MN" sz="3200" dirty="0" smtClean="0"/>
              <a:t>ширхэг</a:t>
            </a:r>
            <a:r>
              <a:rPr lang="en-US" sz="3200" dirty="0" smtClean="0"/>
              <a:t>)</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98207501"/>
              </p:ext>
            </p:extLst>
          </p:nvPr>
        </p:nvGraphicFramePr>
        <p:xfrm>
          <a:off x="0" y="1052736"/>
          <a:ext cx="9036496" cy="54726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747979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140968"/>
          </a:xfrm>
        </p:spPr>
        <p:txBody>
          <a:bodyPr>
            <a:normAutofit/>
          </a:bodyPr>
          <a:lstStyle/>
          <a:p>
            <a:r>
              <a:rPr lang="mn-MN" sz="3200" dirty="0" smtClean="0">
                <a:latin typeface="Times New Roman Mon" pitchFamily="18" charset="0"/>
              </a:rPr>
              <a:t>Компаний бондын арилжаа 2011 онд</a:t>
            </a:r>
            <a:r>
              <a:rPr lang="mn-MN" sz="2800" dirty="0" smtClean="0">
                <a:latin typeface="Times New Roman Mon" pitchFamily="18" charset="0"/>
              </a:rPr>
              <a:t/>
            </a:r>
            <a:br>
              <a:rPr lang="mn-MN" sz="2800" dirty="0" smtClean="0">
                <a:latin typeface="Times New Roman Mon" pitchFamily="18" charset="0"/>
              </a:rPr>
            </a:br>
            <a:r>
              <a:rPr lang="ru-RU" sz="2800" dirty="0" smtClean="0">
                <a:solidFill>
                  <a:schemeClr val="tx2">
                    <a:lumMod val="75000"/>
                  </a:schemeClr>
                </a:solidFill>
                <a:latin typeface="Times New Roman Mon" pitchFamily="18" charset="0"/>
              </a:rPr>
              <a:t>“</a:t>
            </a:r>
            <a:r>
              <a:rPr lang="ru-RU" sz="2400" dirty="0" smtClean="0">
                <a:solidFill>
                  <a:schemeClr val="tx2">
                    <a:lumMod val="75000"/>
                  </a:schemeClr>
                </a:solidFill>
                <a:latin typeface="Times New Roman Mon" pitchFamily="18" charset="0"/>
              </a:rPr>
              <a:t>Жаст </a:t>
            </a:r>
            <a:r>
              <a:rPr lang="ru-RU" sz="2400" dirty="0">
                <a:solidFill>
                  <a:schemeClr val="tx2">
                    <a:lumMod val="75000"/>
                  </a:schemeClr>
                </a:solidFill>
                <a:latin typeface="Times New Roman Mon" pitchFamily="18" charset="0"/>
              </a:rPr>
              <a:t>агро” компанийн гаргасан нэг бүр нь 10.0 мянган төгрөгийн үнэтэй 3.0 сая ширхэг, нийт 30.0 тэрбум төгрөгийн бонд энэ оны 9 дүгээр сараас арилжаалагдаж эхэлсэн бөгөөд нийт 439.5 мянган ширхэг бондыг 4.4 тэрбум төгрөгөөр арилжаалаад байна</a:t>
            </a:r>
            <a:endParaRPr lang="en-US" sz="2400" dirty="0">
              <a:solidFill>
                <a:schemeClr val="tx2">
                  <a:lumMod val="75000"/>
                </a:schemeClr>
              </a:solidFill>
              <a:latin typeface="Times New Roman Mo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130400184"/>
              </p:ext>
            </p:extLst>
          </p:nvPr>
        </p:nvGraphicFramePr>
        <p:xfrm>
          <a:off x="457200" y="2924944"/>
          <a:ext cx="8229600" cy="36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43693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ru-RU" sz="3200" dirty="0">
                <a:latin typeface="Times New Roman Mon" pitchFamily="18" charset="0"/>
              </a:rPr>
              <a:t>Засгийн газрын бондын арилжаа 2011 он</a:t>
            </a:r>
            <a:r>
              <a:rPr lang="ru-RU" sz="3200" dirty="0"/>
              <a:t/>
            </a:r>
            <a:br>
              <a:rPr lang="ru-RU" sz="3200" dirty="0"/>
            </a:br>
            <a:endParaRPr lang="en-US" sz="3200" dirty="0"/>
          </a:p>
        </p:txBody>
      </p:sp>
      <p:sp>
        <p:nvSpPr>
          <p:cNvPr id="3" name="Content Placeholder 2"/>
          <p:cNvSpPr>
            <a:spLocks noGrp="1"/>
          </p:cNvSpPr>
          <p:nvPr>
            <p:ph idx="1"/>
          </p:nvPr>
        </p:nvSpPr>
        <p:spPr/>
        <p:txBody>
          <a:bodyPr>
            <a:normAutofit/>
          </a:bodyPr>
          <a:lstStyle/>
          <a:p>
            <a:pPr marL="0" indent="0">
              <a:buNone/>
            </a:pPr>
            <a:r>
              <a:rPr lang="mn-MN" sz="2800" dirty="0">
                <a:solidFill>
                  <a:schemeClr val="tx2">
                    <a:lumMod val="75000"/>
                  </a:schemeClr>
                </a:solidFill>
                <a:latin typeface="Times New Roman Mon" pitchFamily="18" charset="0"/>
              </a:rPr>
              <a:t>2011 онд Засгийн газрын бондын арилжаа 14 удаа явагдаж, “4000 төрийн албан хаагчдыг орон сууцны урт хугацаат зээлд хамруулах хөтөлбөрийн санхүүжилтэд 65.0 тэрбумс төгрөгийн бонд, ноос ноолуурын болон жижиг дунд үйлдвэрлэлийг дэмжих хөтөлбөр”-ийн санхүүжилтэд 171.7 тэрбум төгрөгийн бонд арилжиж, нийт 236.7 тэрбум төгрөгийн үнийн дүн бүхий 2.4 сая ширхэг бондыг арилжлаа. </a:t>
            </a:r>
            <a:endParaRPr lang="en-US" sz="2800" dirty="0">
              <a:solidFill>
                <a:schemeClr val="tx2">
                  <a:lumMod val="75000"/>
                </a:schemeClr>
              </a:solidFill>
              <a:latin typeface="Times New Roman Mon" pitchFamily="18" charset="0"/>
            </a:endParaRPr>
          </a:p>
        </p:txBody>
      </p:sp>
    </p:spTree>
    <p:extLst>
      <p:ext uri="{BB962C8B-B14F-4D97-AF65-F5344CB8AC3E}">
        <p14:creationId xmlns:p14="http://schemas.microsoft.com/office/powerpoint/2010/main" xmlns="" val="3694261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332656"/>
            <a:ext cx="8867013" cy="58326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68678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mn-MN" sz="3200" dirty="0" smtClean="0">
                <a:latin typeface="Times New Roman Mon" pitchFamily="18" charset="0"/>
              </a:rPr>
              <a:t>Зах зээлийн үнэлгээ </a:t>
            </a:r>
            <a:r>
              <a:rPr lang="en-US" sz="3200" dirty="0" smtClean="0">
                <a:latin typeface="Times New Roman Mon" pitchFamily="18" charset="0"/>
              </a:rPr>
              <a:t>(</a:t>
            </a:r>
            <a:r>
              <a:rPr lang="mn-MN" sz="3200" dirty="0" smtClean="0">
                <a:latin typeface="Times New Roman Mon" pitchFamily="18" charset="0"/>
              </a:rPr>
              <a:t>тэрбум төгрөг</a:t>
            </a:r>
            <a:r>
              <a:rPr lang="en-US" sz="3200" dirty="0" smtClean="0"/>
              <a:t>)</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3306218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6050857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856"/>
            <a:ext cx="8229600" cy="562074"/>
          </a:xfrm>
        </p:spPr>
        <p:txBody>
          <a:bodyPr>
            <a:normAutofit fontScale="90000"/>
          </a:bodyPr>
          <a:lstStyle/>
          <a:p>
            <a:r>
              <a:rPr lang="mn-MN" dirty="0" smtClean="0"/>
              <a:t>Дүгнэлт</a:t>
            </a:r>
            <a:endParaRPr lang="en-US" dirty="0"/>
          </a:p>
        </p:txBody>
      </p:sp>
      <p:sp>
        <p:nvSpPr>
          <p:cNvPr id="3" name="Content Placeholder 2"/>
          <p:cNvSpPr>
            <a:spLocks noGrp="1"/>
          </p:cNvSpPr>
          <p:nvPr>
            <p:ph idx="1"/>
          </p:nvPr>
        </p:nvSpPr>
        <p:spPr>
          <a:xfrm>
            <a:off x="467544" y="836712"/>
            <a:ext cx="8229600" cy="4525963"/>
          </a:xfrm>
        </p:spPr>
        <p:txBody>
          <a:bodyPr>
            <a:noAutofit/>
          </a:bodyPr>
          <a:lstStyle/>
          <a:p>
            <a:pPr marL="0" indent="0">
              <a:buNone/>
            </a:pPr>
            <a:r>
              <a:rPr lang="mn-MN" sz="2200" dirty="0">
                <a:solidFill>
                  <a:schemeClr val="tx2">
                    <a:lumMod val="75000"/>
                  </a:schemeClr>
                </a:solidFill>
                <a:latin typeface="Times New Roman Mon" pitchFamily="18" charset="0"/>
              </a:rPr>
              <a:t>Манай улс нийгэм, улс төр, эдийн засгийн шинэчлэл хийж, төлөвлөгөөт эдийн засгаас чөлөөт зах зээлийн эдийн засагт шилжин орсон энэхүү өөрчлөлтийн гол үр дүнгийн нэг нь Монгол улсад үнэт цаасны зах зээл үүсэн бий болсон явдал юм. Хөрөнгийн Бирж анх байгуулагдснаар төрийн өмчийг хувийн өмч болгон өөрчлөх зорилго амжилттай биелэгдэх эхлэл тавигдсан боловч өнөөг хүртэл Монгол улсад Хөрөнгийн зах зээл хурдацтай хөгжиж чадахгүй байсаар байна. Үүний цаана олон шалтгаан байгаа боловч хамгийн гол нь үнэт цаасны зах зээлд үйл ажиллагаа явуулж байгаа хувьцаат болон мэргэжлийн байгууллагуудын маркетингийн, менежментийн удирдлага хангалтгүй түвшинд байгаатай энэ нь салшгүй холбоотой гэж үзэх үндэстэй. Харин мэргэжлийн байгууллага нь маркетингийн бодлого хэрэгжүүлэхэд нөлөөлж буй хүчин зүйл нь санхүүгийн чадавхи болон хэрэглэгчдэд санал болгох хангалттай сайн бүтээгдэхүүн зах зээлд хангалттай их биш байгаатай холбоотой юм. </a:t>
            </a:r>
            <a:endParaRPr lang="en-US" sz="2200" dirty="0">
              <a:solidFill>
                <a:schemeClr val="tx2">
                  <a:lumMod val="75000"/>
                </a:schemeClr>
              </a:solidFill>
              <a:latin typeface="Times New Roman Mon" pitchFamily="18" charset="0"/>
            </a:endParaRPr>
          </a:p>
        </p:txBody>
      </p:sp>
    </p:spTree>
    <p:extLst>
      <p:ext uri="{BB962C8B-B14F-4D97-AF65-F5344CB8AC3E}">
        <p14:creationId xmlns:p14="http://schemas.microsoft.com/office/powerpoint/2010/main" xmlns="" val="4219967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9552" y="260648"/>
            <a:ext cx="8229600" cy="4525963"/>
          </a:xfrm>
        </p:spPr>
        <p:txBody>
          <a:bodyPr>
            <a:noAutofit/>
          </a:bodyPr>
          <a:lstStyle/>
          <a:p>
            <a:pPr marL="0" indent="0">
              <a:buNone/>
            </a:pPr>
            <a:r>
              <a:rPr lang="mn-MN" sz="2200" dirty="0">
                <a:solidFill>
                  <a:schemeClr val="tx2">
                    <a:lumMod val="75000"/>
                  </a:schemeClr>
                </a:solidFill>
                <a:latin typeface="Times New Roman Mon" pitchFamily="18" charset="0"/>
              </a:rPr>
              <a:t>Энэ учир хөрөнгийн зах зээлийг түргэн хурдацтай хөгжүүлэх, тэнд оролцогчдын тоог нэмэгдүүлэх, тэднийг хэрхэн урамшуулах, үйлчилгээг боловсронгуй болгох гэх зэрэг Монголын Хөрөнгийн зах зээлийн цаашдын хөгжилд тулгамдсан асуудлыг сонирхон судалж, мэргэжлийн байгууллагуудын хүрээнд үнэт цаасны зах зээлд маркетинг хэрэгжүүлэх талаар бага боловч хувь нэмэр оруулах гэдэг үүднээс дараах саналыг дэвшүүлэв. Үүнд: </a:t>
            </a:r>
          </a:p>
          <a:p>
            <a:pPr marL="0" indent="0">
              <a:buNone/>
            </a:pPr>
            <a:r>
              <a:rPr lang="mn-MN" sz="2200" dirty="0">
                <a:solidFill>
                  <a:schemeClr val="tx2">
                    <a:lumMod val="75000"/>
                  </a:schemeClr>
                </a:solidFill>
                <a:latin typeface="Times New Roman Mon" pitchFamily="18" charset="0"/>
              </a:rPr>
              <a:t>1. Үнэт цаасны компани нь өнөөгийн нөхцөл байдлын үед зах зээлд оршин тогтнохын тулд цомхон бөгөөд чадварлаг бүтэцтэй маркетингийн албатай байх; </a:t>
            </a:r>
          </a:p>
          <a:p>
            <a:pPr marL="0" indent="0">
              <a:buNone/>
            </a:pPr>
            <a:r>
              <a:rPr lang="mn-MN" sz="2200" dirty="0">
                <a:solidFill>
                  <a:schemeClr val="tx2">
                    <a:lumMod val="75000"/>
                  </a:schemeClr>
                </a:solidFill>
                <a:latin typeface="Times New Roman Mon" pitchFamily="18" charset="0"/>
              </a:rPr>
              <a:t>2. Үнэт цаасны зах зээлд хэрэглэгчдийн эрэлт, хэрэгцээнд нийцсэн шинэ бүтээгдэхүүн, тэдгээрийн хүрээнд олон төрлийн нэмэлт үйлчилгээг өргөн нэвтрүүлэхэд анхаарч ажиллах</a:t>
            </a:r>
          </a:p>
          <a:p>
            <a:pPr marL="0" indent="0">
              <a:buNone/>
            </a:pPr>
            <a:r>
              <a:rPr lang="mn-MN" sz="2200" dirty="0">
                <a:solidFill>
                  <a:schemeClr val="tx2">
                    <a:lumMod val="75000"/>
                  </a:schemeClr>
                </a:solidFill>
                <a:latin typeface="Times New Roman Mon" pitchFamily="18" charset="0"/>
              </a:rPr>
              <a:t>3. Интернэт болон бусад хэлбэрийн дэвшилтэт арга хэрэгслээр мэдээллийг үйлчлүүлэгчдэд өндөр нууцлалтайгаар хүргэх технологийг нэвтрүүлэх нь өнөөгийн зах зээлийн нөхцөлд маш тохиромжтой суваг болохыг анхаарах нь чухал юм. </a:t>
            </a:r>
          </a:p>
          <a:p>
            <a:pPr marL="0" indent="0">
              <a:buNone/>
            </a:pPr>
            <a:endParaRPr lang="en-US" sz="2200" dirty="0">
              <a:solidFill>
                <a:schemeClr val="tx2">
                  <a:lumMod val="75000"/>
                </a:schemeClr>
              </a:solidFill>
              <a:latin typeface="Times New Roman Mon" pitchFamily="18" charset="0"/>
            </a:endParaRPr>
          </a:p>
        </p:txBody>
      </p:sp>
    </p:spTree>
    <p:extLst>
      <p:ext uri="{BB962C8B-B14F-4D97-AF65-F5344CB8AC3E}">
        <p14:creationId xmlns:p14="http://schemas.microsoft.com/office/powerpoint/2010/main" xmlns="" val="153953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306" y="332656"/>
            <a:ext cx="9148233" cy="686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21568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latin typeface="Times New Roman Mon" pitchFamily="18" charset="0"/>
              </a:rPr>
              <a:t>Àøèãëàñàí</a:t>
            </a:r>
            <a:r>
              <a:rPr lang="en-US" sz="3200" dirty="0">
                <a:latin typeface="Times New Roman Mon" pitchFamily="18" charset="0"/>
              </a:rPr>
              <a:t> </a:t>
            </a:r>
            <a:r>
              <a:rPr lang="en-US" sz="3200" dirty="0" err="1">
                <a:latin typeface="Times New Roman Mon" pitchFamily="18" charset="0"/>
              </a:rPr>
              <a:t>ìàòåðèàë</a:t>
            </a:r>
            <a:endParaRPr lang="en-US" sz="3200" dirty="0">
              <a:latin typeface="Times New Roman Mon" pitchFamily="18" charset="0"/>
            </a:endParaRPr>
          </a:p>
        </p:txBody>
      </p:sp>
      <p:sp>
        <p:nvSpPr>
          <p:cNvPr id="3" name="Content Placeholder 2"/>
          <p:cNvSpPr>
            <a:spLocks noGrp="1"/>
          </p:cNvSpPr>
          <p:nvPr>
            <p:ph idx="1"/>
          </p:nvPr>
        </p:nvSpPr>
        <p:spPr/>
        <p:txBody>
          <a:bodyPr/>
          <a:lstStyle/>
          <a:p>
            <a:endParaRPr lang="mn-MN" sz="2800" dirty="0" smtClean="0">
              <a:solidFill>
                <a:schemeClr val="tx2">
                  <a:lumMod val="75000"/>
                </a:schemeClr>
              </a:solidFill>
              <a:latin typeface="Times New Roman Mon" pitchFamily="18" charset="0"/>
            </a:endParaRPr>
          </a:p>
          <a:p>
            <a:r>
              <a:rPr lang="en-US" sz="2400" dirty="0" smtClean="0">
                <a:solidFill>
                  <a:schemeClr val="tx2">
                    <a:lumMod val="75000"/>
                  </a:schemeClr>
                </a:solidFill>
                <a:latin typeface="Times New Roman Mon" pitchFamily="18" charset="0"/>
              </a:rPr>
              <a:t>Ä</a:t>
            </a:r>
            <a:r>
              <a:rPr lang="en-US" sz="2400" dirty="0">
                <a:solidFill>
                  <a:schemeClr val="tx2">
                    <a:lumMod val="75000"/>
                  </a:schemeClr>
                </a:solidFill>
                <a:latin typeface="Times New Roman Mon" pitchFamily="18" charset="0"/>
              </a:rPr>
              <a:t>. </a:t>
            </a:r>
            <a:r>
              <a:rPr lang="en-US" sz="2400" dirty="0" err="1" smtClean="0">
                <a:solidFill>
                  <a:schemeClr val="tx2">
                    <a:lumMod val="75000"/>
                  </a:schemeClr>
                </a:solidFill>
                <a:latin typeface="Times New Roman Mon" pitchFamily="18" charset="0"/>
              </a:rPr>
              <a:t>Äóëàìñ¿ðýí</a:t>
            </a:r>
            <a:r>
              <a:rPr lang="mn-MN" sz="2400" dirty="0" smtClean="0">
                <a:solidFill>
                  <a:schemeClr val="tx2">
                    <a:lumMod val="75000"/>
                  </a:schemeClr>
                </a:solidFill>
                <a:latin typeface="Times New Roman Mon" pitchFamily="18" charset="0"/>
              </a:rPr>
              <a:t>”</a:t>
            </a:r>
            <a:r>
              <a:rPr lang="en-US" sz="2400" dirty="0" smtClean="0">
                <a:solidFill>
                  <a:schemeClr val="tx2">
                    <a:lumMod val="75000"/>
                  </a:schemeClr>
                </a:solidFill>
                <a:latin typeface="Times New Roman Mon" pitchFamily="18" charset="0"/>
              </a:rPr>
              <a:t> </a:t>
            </a:r>
            <a:r>
              <a:rPr lang="en-US" sz="2400" dirty="0">
                <a:solidFill>
                  <a:schemeClr val="tx2">
                    <a:lumMod val="75000"/>
                  </a:schemeClr>
                </a:solidFill>
                <a:latin typeface="Times New Roman Mon" pitchFamily="18" charset="0"/>
              </a:rPr>
              <a:t>¯</a:t>
            </a:r>
            <a:r>
              <a:rPr lang="en-US" sz="2400" dirty="0" err="1">
                <a:solidFill>
                  <a:schemeClr val="tx2">
                    <a:lumMod val="75000"/>
                  </a:schemeClr>
                </a:solidFill>
                <a:latin typeface="Times New Roman Mon" pitchFamily="18" charset="0"/>
              </a:rPr>
              <a:t>íýò</a:t>
            </a:r>
            <a:r>
              <a:rPr lang="en-US" sz="2400" dirty="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öààñíû</a:t>
            </a:r>
            <a:r>
              <a:rPr lang="en-US" sz="2400" dirty="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çàõ</a:t>
            </a:r>
            <a:r>
              <a:rPr lang="en-US" sz="2400" dirty="0">
                <a:solidFill>
                  <a:schemeClr val="tx2">
                    <a:lumMod val="75000"/>
                  </a:schemeClr>
                </a:solidFill>
                <a:latin typeface="Times New Roman Mon" pitchFamily="18" charset="0"/>
              </a:rPr>
              <a:t> </a:t>
            </a:r>
            <a:r>
              <a:rPr lang="en-US" sz="2400" dirty="0" err="1" smtClean="0">
                <a:solidFill>
                  <a:schemeClr val="tx2">
                    <a:lumMod val="75000"/>
                  </a:schemeClr>
                </a:solidFill>
                <a:latin typeface="Times New Roman Mon" pitchFamily="18" charset="0"/>
              </a:rPr>
              <a:t>çýýë</a:t>
            </a:r>
            <a:r>
              <a:rPr lang="mn-MN" sz="2400" dirty="0" smtClean="0">
                <a:solidFill>
                  <a:schemeClr val="tx2">
                    <a:lumMod val="75000"/>
                  </a:schemeClr>
                </a:solidFill>
                <a:latin typeface="Times New Roman Mon" pitchFamily="18" charset="0"/>
              </a:rPr>
              <a:t>”</a:t>
            </a:r>
            <a:r>
              <a:rPr lang="en-US" sz="2400" dirty="0" smtClean="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Óëààíáààòàð</a:t>
            </a:r>
            <a:r>
              <a:rPr lang="en-US" sz="2400" dirty="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õîò</a:t>
            </a:r>
            <a:r>
              <a:rPr lang="en-US" sz="2400" dirty="0">
                <a:solidFill>
                  <a:schemeClr val="tx2">
                    <a:lumMod val="75000"/>
                  </a:schemeClr>
                </a:solidFill>
                <a:latin typeface="Times New Roman Mon" pitchFamily="18" charset="0"/>
              </a:rPr>
              <a:t>. 2002 </a:t>
            </a:r>
            <a:r>
              <a:rPr lang="en-US" sz="2400" dirty="0" err="1">
                <a:solidFill>
                  <a:schemeClr val="tx2">
                    <a:lumMod val="75000"/>
                  </a:schemeClr>
                </a:solidFill>
                <a:latin typeface="Times New Roman Mon" pitchFamily="18" charset="0"/>
              </a:rPr>
              <a:t>îí</a:t>
            </a:r>
            <a:endParaRPr lang="en-US" sz="2400" dirty="0">
              <a:solidFill>
                <a:schemeClr val="tx2">
                  <a:lumMod val="75000"/>
                </a:schemeClr>
              </a:solidFill>
              <a:latin typeface="Times New Roman Mon" pitchFamily="18" charset="0"/>
            </a:endParaRPr>
          </a:p>
          <a:p>
            <a:r>
              <a:rPr lang="en-US" sz="2400" dirty="0" err="1">
                <a:solidFill>
                  <a:schemeClr val="tx2">
                    <a:lumMod val="75000"/>
                  </a:schemeClr>
                </a:solidFill>
                <a:latin typeface="Times New Roman Mon" pitchFamily="18" charset="0"/>
              </a:rPr>
              <a:t>Õºðºíãèéí</a:t>
            </a:r>
            <a:r>
              <a:rPr lang="en-US" sz="2400" dirty="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áèðæ</a:t>
            </a:r>
            <a:r>
              <a:rPr lang="en-US" sz="2400" dirty="0" smtClean="0">
                <a:solidFill>
                  <a:schemeClr val="tx2">
                    <a:lumMod val="75000"/>
                  </a:schemeClr>
                </a:solidFill>
                <a:latin typeface="Times New Roman Mon" pitchFamily="18" charset="0"/>
              </a:rPr>
              <a:t>.</a:t>
            </a:r>
            <a:endParaRPr lang="mn-MN" sz="2400" dirty="0" smtClean="0">
              <a:solidFill>
                <a:schemeClr val="tx2">
                  <a:lumMod val="75000"/>
                </a:schemeClr>
              </a:solidFill>
              <a:latin typeface="Times New Roman Mon" pitchFamily="18" charset="0"/>
            </a:endParaRPr>
          </a:p>
          <a:p>
            <a:pPr marL="0" indent="0">
              <a:buNone/>
            </a:pPr>
            <a:r>
              <a:rPr lang="mn-MN" sz="2400" dirty="0">
                <a:solidFill>
                  <a:schemeClr val="tx2">
                    <a:lumMod val="75000"/>
                  </a:schemeClr>
                </a:solidFill>
                <a:latin typeface="Times New Roman Mon" pitchFamily="18" charset="0"/>
              </a:rPr>
              <a:t> </a:t>
            </a:r>
            <a:r>
              <a:rPr lang="mn-MN" sz="2400" dirty="0" smtClean="0">
                <a:solidFill>
                  <a:schemeClr val="tx2">
                    <a:lumMod val="75000"/>
                  </a:schemeClr>
                </a:solidFill>
                <a:latin typeface="Times New Roman Mon" pitchFamily="18" charset="0"/>
              </a:rPr>
              <a:t>  ”</a:t>
            </a:r>
            <a:r>
              <a:rPr lang="en-US" sz="2400" dirty="0" err="1" smtClean="0">
                <a:solidFill>
                  <a:schemeClr val="tx2">
                    <a:lumMod val="75000"/>
                  </a:schemeClr>
                </a:solidFill>
                <a:latin typeface="Times New Roman Mon" pitchFamily="18" charset="0"/>
              </a:rPr>
              <a:t>Õºðºíãèéí</a:t>
            </a:r>
            <a:r>
              <a:rPr lang="en-US" sz="2400" dirty="0" smtClean="0">
                <a:solidFill>
                  <a:schemeClr val="tx2">
                    <a:lumMod val="75000"/>
                  </a:schemeClr>
                </a:solidFill>
                <a:latin typeface="Times New Roman Mon" pitchFamily="18" charset="0"/>
              </a:rPr>
              <a:t> </a:t>
            </a:r>
            <a:r>
              <a:rPr lang="en-US" sz="2400" dirty="0" err="1">
                <a:solidFill>
                  <a:schemeClr val="tx2">
                    <a:lumMod val="75000"/>
                  </a:schemeClr>
                </a:solidFill>
                <a:latin typeface="Times New Roman Mon" pitchFamily="18" charset="0"/>
              </a:rPr>
              <a:t>çàõ</a:t>
            </a:r>
            <a:r>
              <a:rPr lang="en-US" sz="2400" dirty="0">
                <a:solidFill>
                  <a:schemeClr val="tx2">
                    <a:lumMod val="75000"/>
                  </a:schemeClr>
                </a:solidFill>
                <a:latin typeface="Times New Roman Mon" pitchFamily="18" charset="0"/>
              </a:rPr>
              <a:t> </a:t>
            </a:r>
            <a:r>
              <a:rPr lang="en-US" sz="2400" dirty="0" err="1" smtClean="0">
                <a:solidFill>
                  <a:schemeClr val="tx2">
                    <a:lumMod val="75000"/>
                  </a:schemeClr>
                </a:solidFill>
                <a:latin typeface="Times New Roman Mon" pitchFamily="18" charset="0"/>
              </a:rPr>
              <a:t>çýýë</a:t>
            </a:r>
            <a:r>
              <a:rPr lang="mn-MN" sz="2400" dirty="0" smtClean="0">
                <a:solidFill>
                  <a:schemeClr val="tx2">
                    <a:lumMod val="75000"/>
                  </a:schemeClr>
                </a:solidFill>
                <a:latin typeface="Times New Roman Mon" pitchFamily="18" charset="0"/>
              </a:rPr>
              <a:t>“ </a:t>
            </a:r>
            <a:r>
              <a:rPr lang="en-US" sz="2400" dirty="0" smtClean="0">
                <a:solidFill>
                  <a:schemeClr val="tx2">
                    <a:lumMod val="75000"/>
                  </a:schemeClr>
                </a:solidFill>
                <a:latin typeface="Times New Roman Mon" pitchFamily="18" charset="0"/>
              </a:rPr>
              <a:t>/</a:t>
            </a:r>
            <a:r>
              <a:rPr lang="en-US" sz="2400" dirty="0" err="1">
                <a:solidFill>
                  <a:schemeClr val="tx2">
                    <a:lumMod val="75000"/>
                  </a:schemeClr>
                </a:solidFill>
                <a:latin typeface="Times New Roman Mon" pitchFamily="18" charset="0"/>
              </a:rPr>
              <a:t>ñýòã</a:t>
            </a:r>
            <a:r>
              <a:rPr lang="en-US" sz="2400" dirty="0">
                <a:solidFill>
                  <a:schemeClr val="tx2">
                    <a:lumMod val="75000"/>
                  </a:schemeClr>
                </a:solidFill>
                <a:latin typeface="Times New Roman Mon" pitchFamily="18" charset="0"/>
              </a:rPr>
              <a:t>¿¿ë</a:t>
            </a:r>
            <a:r>
              <a:rPr lang="en-US" sz="2400" dirty="0" smtClean="0">
                <a:solidFill>
                  <a:schemeClr val="tx2">
                    <a:lumMod val="75000"/>
                  </a:schemeClr>
                </a:solidFill>
                <a:latin typeface="Times New Roman Mon" pitchFamily="18" charset="0"/>
              </a:rPr>
              <a:t>/.</a:t>
            </a:r>
            <a:endParaRPr lang="en-US" sz="2400" dirty="0">
              <a:solidFill>
                <a:schemeClr val="tx2">
                  <a:lumMod val="75000"/>
                </a:schemeClr>
              </a:solidFill>
              <a:latin typeface="Times New Roman Mon" pitchFamily="18" charset="0"/>
            </a:endParaRPr>
          </a:p>
          <a:p>
            <a:r>
              <a:rPr lang="en-US" sz="2400" dirty="0" smtClean="0">
                <a:solidFill>
                  <a:schemeClr val="tx2">
                    <a:lumMod val="75000"/>
                  </a:schemeClr>
                </a:solidFill>
                <a:latin typeface="Times New Roman Mon" pitchFamily="18" charset="0"/>
                <a:hlinkClick r:id="rId2"/>
              </a:rPr>
              <a:t>www.nso.mn</a:t>
            </a:r>
            <a:endParaRPr lang="en-US" sz="2400" dirty="0">
              <a:solidFill>
                <a:schemeClr val="tx2">
                  <a:lumMod val="75000"/>
                </a:schemeClr>
              </a:solidFill>
              <a:latin typeface="Times New Roman Mon" pitchFamily="18" charset="0"/>
            </a:endParaRPr>
          </a:p>
          <a:p>
            <a:r>
              <a:rPr lang="en-US" sz="2400" dirty="0" smtClean="0">
                <a:solidFill>
                  <a:schemeClr val="tx2">
                    <a:lumMod val="75000"/>
                  </a:schemeClr>
                </a:solidFill>
                <a:latin typeface="Times New Roman Mon" pitchFamily="18" charset="0"/>
                <a:hlinkClick r:id="rId3"/>
              </a:rPr>
              <a:t>www.mse.mn</a:t>
            </a:r>
            <a:endParaRPr lang="mn-MN" sz="2400" dirty="0" smtClean="0">
              <a:solidFill>
                <a:schemeClr val="tx2">
                  <a:lumMod val="75000"/>
                </a:schemeClr>
              </a:solidFill>
              <a:latin typeface="Times New Roman Mon" pitchFamily="18" charset="0"/>
            </a:endParaRPr>
          </a:p>
          <a:p>
            <a:pPr marL="0" indent="0">
              <a:buNone/>
            </a:pPr>
            <a:endParaRPr lang="mn-MN" sz="2400" dirty="0" smtClean="0">
              <a:solidFill>
                <a:schemeClr val="tx2">
                  <a:lumMod val="75000"/>
                </a:schemeClr>
              </a:solidFill>
              <a:latin typeface="Times New Roman Mon" pitchFamily="18" charset="0"/>
            </a:endParaRPr>
          </a:p>
          <a:p>
            <a:endParaRPr lang="en-US" sz="2400" dirty="0">
              <a:solidFill>
                <a:schemeClr val="tx2">
                  <a:lumMod val="75000"/>
                </a:schemeClr>
              </a:solidFill>
              <a:latin typeface="Times New Roman Mon" pitchFamily="18" charset="0"/>
            </a:endParaRPr>
          </a:p>
          <a:p>
            <a:endParaRPr lang="en-US" dirty="0">
              <a:solidFill>
                <a:schemeClr val="tx2">
                  <a:lumMod val="75000"/>
                </a:schemeClr>
              </a:solidFill>
            </a:endParaRPr>
          </a:p>
        </p:txBody>
      </p:sp>
    </p:spTree>
    <p:extLst>
      <p:ext uri="{BB962C8B-B14F-4D97-AF65-F5344CB8AC3E}">
        <p14:creationId xmlns:p14="http://schemas.microsoft.com/office/powerpoint/2010/main" xmlns="" val="901605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225"/>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547664" y="4653136"/>
            <a:ext cx="6368416" cy="1077218"/>
          </a:xfrm>
          <a:prstGeom prst="rect">
            <a:avLst/>
          </a:prstGeom>
        </p:spPr>
        <p:txBody>
          <a:bodyPr wrap="square">
            <a:spAutoFit/>
          </a:bodyPr>
          <a:lstStyle/>
          <a:p>
            <a:pPr algn="ctr"/>
            <a:r>
              <a:rPr lang="en-US" sz="3200" b="1" dirty="0">
                <a:solidFill>
                  <a:schemeClr val="bg1"/>
                </a:solidFill>
                <a:latin typeface="Times New Roman Mon" pitchFamily="18" charset="0"/>
              </a:rPr>
              <a:t>ÀÍÕÀÀÐÀË </a:t>
            </a:r>
            <a:r>
              <a:rPr lang="mn-MN" sz="3200" b="1" dirty="0" smtClean="0">
                <a:solidFill>
                  <a:schemeClr val="bg1"/>
                </a:solidFill>
                <a:latin typeface="Times New Roman Mon" pitchFamily="18" charset="0"/>
              </a:rPr>
              <a:t> ХАНДУУЛСАНД </a:t>
            </a:r>
            <a:r>
              <a:rPr lang="en-US" sz="3200" b="1" dirty="0" smtClean="0">
                <a:solidFill>
                  <a:schemeClr val="bg1"/>
                </a:solidFill>
                <a:latin typeface="Times New Roman Mon" pitchFamily="18" charset="0"/>
              </a:rPr>
              <a:t> </a:t>
            </a:r>
            <a:r>
              <a:rPr lang="en-US" sz="3200" b="1" dirty="0" err="1">
                <a:solidFill>
                  <a:schemeClr val="bg1"/>
                </a:solidFill>
                <a:latin typeface="Times New Roman Mon" pitchFamily="18" charset="0"/>
              </a:rPr>
              <a:t>ÁÀßÐËÀËÀÀ</a:t>
            </a:r>
            <a:endParaRPr lang="en-US" sz="3200" b="1" dirty="0">
              <a:solidFill>
                <a:schemeClr val="bg1"/>
              </a:solidFill>
              <a:latin typeface="Times New Roman Mon" pitchFamily="18" charset="0"/>
            </a:endParaRPr>
          </a:p>
        </p:txBody>
      </p:sp>
    </p:spTree>
    <p:extLst>
      <p:ext uri="{BB962C8B-B14F-4D97-AF65-F5344CB8AC3E}">
        <p14:creationId xmlns:p14="http://schemas.microsoft.com/office/powerpoint/2010/main" xmlns="" val="21976352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2481</TotalTime>
  <Words>1316</Words>
  <Application>Microsoft Office PowerPoint</Application>
  <PresentationFormat>On-screen Show (4:3)</PresentationFormat>
  <Paragraphs>247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Үнэт цаасны үүсэл, хөгжил</vt:lpstr>
      <vt:lpstr>Дэлхийн хөрөнгийн биржүүд</vt:lpstr>
      <vt:lpstr>Slide 5</vt:lpstr>
      <vt:lpstr>Slide 6</vt:lpstr>
      <vt:lpstr>Õºðºíãèéí çàõ çýýëòýé õîëáîãäîõ õóóëèóä</vt:lpstr>
      <vt:lpstr>Монголын хөрөнгийн зах зээлд оролцогсод 2012 îíû 10 р сарын байдлаар  ¯ÖÕîðîîíîîñ òóñãàé çºâøººðºë àâàí ¿éë àæèëëàãàà ÿâóóëæ áóé 79компани байгаагаас áðîêåð, äèëåðèéí 48, àíäåððàéòåðûí òóñãàé çºâøººðºëòýé 18, õºðºíãº îðóóëàëòûí çºâëºõèéí ¿éë÷èëãýý ¿ç¿¿ëýõ 16 êîìïàíè áàéíà.  </vt:lpstr>
      <vt:lpstr>Монгол орны 21 аймагт нийт 20 гишүүн брокер, дилерийн компани үйл ажилгаа явуулж байна </vt:lpstr>
      <vt:lpstr>Хамгийн их арилжааны идэвхитэй 10 БДК </vt:lpstr>
      <vt:lpstr>2012 îíû  áàéäëààð 332 õóâüöààò êîìïàíè Ñàíõ¿¿ãèéí çîõèöóóëàõ õîðîîíä á¿ðòãýëòýéãýýñ òºðèéí ºì÷èéí 23, òºðèéí ºì÷èéí îðîëöîîòîé 29, õóâèéí ºì÷èéí 280 êîìïàíè áàéíà</vt:lpstr>
      <vt:lpstr>Slide 12</vt:lpstr>
      <vt:lpstr>Slide 13</vt:lpstr>
      <vt:lpstr>Хувьцааны арилжаа (тэрбум төгрөг)</vt:lpstr>
      <vt:lpstr>Slide 15</vt:lpstr>
      <vt:lpstr>2005 2011 оны хооронд IPO, SPO хийсэн компанийн судалгаа (2010 , 2011 онд IPO- ийн арилжаа хийгдээгүй)</vt:lpstr>
      <vt:lpstr>IPO, SPO хийсэн компанийг үйл ажиллагааны чиглэлээр авч үзвэл</vt:lpstr>
      <vt:lpstr>Slide 18</vt:lpstr>
      <vt:lpstr>2012 оны 1-9 р сарын хувьцааны гүйлгээ  (сая төгрөг)</vt:lpstr>
      <vt:lpstr>2012 оны 1-9 р сарын хувьцааны тоо  (мянган ширхэг)</vt:lpstr>
      <vt:lpstr>Компаний бондын арилжаа 2011 онд “Жаст агро” компанийн гаргасан нэг бүр нь 10.0 мянган төгрөгийн үнэтэй 3.0 сая ширхэг, нийт 30.0 тэрбум төгрөгийн бонд энэ оны 9 дүгээр сараас арилжаалагдаж эхэлсэн бөгөөд нийт 439.5 мянган ширхэг бондыг 4.4 тэрбум төгрөгөөр арилжаалаад байна</vt:lpstr>
      <vt:lpstr>Засгийн газрын бондын арилжаа 2011 он </vt:lpstr>
      <vt:lpstr>Slide 23</vt:lpstr>
      <vt:lpstr>Зах зээлийн үнэлгээ (тэрбум төгрөг)</vt:lpstr>
      <vt:lpstr>Дүгнэлт</vt:lpstr>
      <vt:lpstr>Slide 26</vt:lpstr>
      <vt:lpstr>Slide 27</vt:lpstr>
      <vt:lpstr>Àøèãëàñàí ìàòåðèàë</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Хөрөнгийн зах зээл</dc:title>
  <dc:creator>Oyunaa</dc:creator>
  <cp:lastModifiedBy>Davaa</cp:lastModifiedBy>
  <cp:revision>168</cp:revision>
  <dcterms:created xsi:type="dcterms:W3CDTF">2012-09-26T05:11:24Z</dcterms:created>
  <dcterms:modified xsi:type="dcterms:W3CDTF">2014-01-21T15:50:58Z</dcterms:modified>
</cp:coreProperties>
</file>