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73" r:id="rId5"/>
    <p:sldId id="259" r:id="rId6"/>
    <p:sldId id="260" r:id="rId7"/>
    <p:sldId id="261" r:id="rId8"/>
    <p:sldId id="262" r:id="rId9"/>
    <p:sldId id="264" r:id="rId10"/>
    <p:sldId id="265" r:id="rId11"/>
    <p:sldId id="263" r:id="rId12"/>
    <p:sldId id="266" r:id="rId13"/>
    <p:sldId id="268" r:id="rId14"/>
    <p:sldId id="267" r:id="rId15"/>
    <p:sldId id="269" r:id="rId16"/>
    <p:sldId id="270" r:id="rId17"/>
    <p:sldId id="271" r:id="rId18"/>
    <p:sldId id="27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62" autoAdjust="0"/>
    <p:restoredTop sz="94660"/>
  </p:normalViewPr>
  <p:slideViewPr>
    <p:cSldViewPr snapToGrid="0">
      <p:cViewPr varScale="1">
        <p:scale>
          <a:sx n="70" d="100"/>
          <a:sy n="70" d="100"/>
        </p:scale>
        <p:origin x="78"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10/6/2015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10/6/2015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10/6/2015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10/6/2015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mn-MN" dirty="0" smtClean="0"/>
              <a:t>Лимфопролифератив хам шинж </a:t>
            </a:r>
            <a:endParaRPr lang="en-US" dirty="0"/>
          </a:p>
        </p:txBody>
      </p:sp>
    </p:spTree>
    <p:extLst>
      <p:ext uri="{BB962C8B-B14F-4D97-AF65-F5344CB8AC3E}">
        <p14:creationId xmlns:p14="http://schemas.microsoft.com/office/powerpoint/2010/main" val="2136701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p:txBody>
          <a:bodyPr/>
          <a:lstStyle/>
          <a:p>
            <a:r>
              <a:rPr lang="mn-MN" dirty="0" smtClean="0"/>
              <a:t>Архаг лейкоз</a:t>
            </a:r>
            <a:endParaRPr lang="en-US" dirty="0"/>
          </a:p>
        </p:txBody>
      </p:sp>
      <p:sp>
        <p:nvSpPr>
          <p:cNvPr id="3" name="Content Placeholder 2"/>
          <p:cNvSpPr>
            <a:spLocks noGrp="1"/>
          </p:cNvSpPr>
          <p:nvPr>
            <p:ph sz="half" idx="2"/>
          </p:nvPr>
        </p:nvSpPr>
        <p:spPr/>
        <p:txBody>
          <a:bodyPr/>
          <a:lstStyle/>
          <a:p>
            <a:r>
              <a:rPr lang="mn-MN" dirty="0" smtClean="0"/>
              <a:t>Архаг лимфолейкоз</a:t>
            </a:r>
          </a:p>
          <a:p>
            <a:r>
              <a:rPr lang="mn-MN" dirty="0" smtClean="0"/>
              <a:t>Миелома</a:t>
            </a:r>
          </a:p>
          <a:p>
            <a:r>
              <a:rPr lang="mn-MN" dirty="0" smtClean="0"/>
              <a:t>Үслэг эмийн лейклоз</a:t>
            </a:r>
          </a:p>
          <a:p>
            <a:r>
              <a:rPr lang="mn-MN" dirty="0" smtClean="0"/>
              <a:t>Сезарийн хам шинж</a:t>
            </a:r>
          </a:p>
          <a:p>
            <a:r>
              <a:rPr lang="mn-MN" dirty="0" smtClean="0"/>
              <a:t>Вальденстрёмын макроглобулинеми</a:t>
            </a:r>
            <a:endParaRPr lang="en-US" dirty="0"/>
          </a:p>
        </p:txBody>
      </p:sp>
      <p:sp>
        <p:nvSpPr>
          <p:cNvPr id="8" name="Text Placeholder 7"/>
          <p:cNvSpPr>
            <a:spLocks noGrp="1"/>
          </p:cNvSpPr>
          <p:nvPr>
            <p:ph type="body" sz="quarter" idx="3"/>
          </p:nvPr>
        </p:nvSpPr>
        <p:spPr/>
        <p:txBody>
          <a:bodyPr/>
          <a:lstStyle/>
          <a:p>
            <a:r>
              <a:rPr lang="mn-MN" dirty="0" smtClean="0"/>
              <a:t>Хурц лейкоз</a:t>
            </a:r>
            <a:endParaRPr lang="en-US" dirty="0"/>
          </a:p>
        </p:txBody>
      </p:sp>
      <p:sp>
        <p:nvSpPr>
          <p:cNvPr id="9" name="Content Placeholder 8"/>
          <p:cNvSpPr>
            <a:spLocks noGrp="1"/>
          </p:cNvSpPr>
          <p:nvPr>
            <p:ph sz="quarter" idx="4"/>
          </p:nvPr>
        </p:nvSpPr>
        <p:spPr/>
        <p:txBody>
          <a:bodyPr/>
          <a:lstStyle/>
          <a:p>
            <a:r>
              <a:rPr lang="mn-MN" dirty="0" smtClean="0"/>
              <a:t>Пре-пре-В эсийн </a:t>
            </a:r>
            <a:r>
              <a:rPr lang="en-US" dirty="0" smtClean="0"/>
              <a:t>L1</a:t>
            </a:r>
          </a:p>
          <a:p>
            <a:r>
              <a:rPr lang="mn-MN" dirty="0"/>
              <a:t>пре-В </a:t>
            </a:r>
            <a:r>
              <a:rPr lang="mn-MN" dirty="0" smtClean="0"/>
              <a:t>эсийн</a:t>
            </a:r>
            <a:endParaRPr lang="en-US" dirty="0" smtClean="0"/>
          </a:p>
          <a:p>
            <a:r>
              <a:rPr lang="en-US" dirty="0" smtClean="0"/>
              <a:t>B </a:t>
            </a:r>
            <a:r>
              <a:rPr lang="mn-MN" dirty="0" smtClean="0"/>
              <a:t>эсийн</a:t>
            </a:r>
            <a:endParaRPr lang="en-US" dirty="0" smtClean="0"/>
          </a:p>
          <a:p>
            <a:r>
              <a:rPr lang="en-US" dirty="0" smtClean="0"/>
              <a:t>T</a:t>
            </a:r>
            <a:r>
              <a:rPr lang="mn-MN" dirty="0" smtClean="0"/>
              <a:t> эсийн</a:t>
            </a:r>
            <a:endParaRPr lang="en-US" dirty="0" smtClean="0"/>
          </a:p>
          <a:p>
            <a:endParaRPr lang="mn-MN" dirty="0" smtClean="0"/>
          </a:p>
        </p:txBody>
      </p:sp>
    </p:spTree>
    <p:extLst>
      <p:ext uri="{BB962C8B-B14F-4D97-AF65-F5344CB8AC3E}">
        <p14:creationId xmlns:p14="http://schemas.microsoft.com/office/powerpoint/2010/main" val="91211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77334" y="609600"/>
            <a:ext cx="8596668" cy="382073"/>
          </a:xfrm>
        </p:spPr>
        <p:txBody>
          <a:bodyPr>
            <a:normAutofit fontScale="90000"/>
          </a:bodyPr>
          <a:lstStyle/>
          <a:p>
            <a:r>
              <a:rPr lang="mn-MN" dirty="0" smtClean="0"/>
              <a:t>Түгмэл миелома</a:t>
            </a:r>
            <a:endParaRPr lang="en-US" dirty="0"/>
          </a:p>
        </p:txBody>
      </p:sp>
      <p:sp>
        <p:nvSpPr>
          <p:cNvPr id="8" name="Content Placeholder 7"/>
          <p:cNvSpPr>
            <a:spLocks noGrp="1"/>
          </p:cNvSpPr>
          <p:nvPr>
            <p:ph idx="1"/>
          </p:nvPr>
        </p:nvSpPr>
        <p:spPr>
          <a:xfrm>
            <a:off x="677334" y="1495489"/>
            <a:ext cx="8596668" cy="4573170"/>
          </a:xfrm>
        </p:spPr>
        <p:txBody>
          <a:bodyPr>
            <a:normAutofit/>
          </a:bodyPr>
          <a:lstStyle/>
          <a:p>
            <a:pPr marL="0" indent="0">
              <a:buNone/>
            </a:pPr>
            <a:r>
              <a:rPr lang="mn-MN" sz="2400" dirty="0" smtClean="0">
                <a:latin typeface="Arial" panose="020B0604020202020204" pitchFamily="34" charset="0"/>
                <a:cs typeface="Arial" panose="020B0604020202020204" pitchFamily="34" charset="0"/>
              </a:rPr>
              <a:t>Парапротеин ялгаруулдаг плазмоцит эсийн үржил, хуваагдал ясны хэмд хэт ихэссэний улмаас үүсдэг В эсийн гаралтай хорт хавдар юм.ТМ-ийн үед ясны эд гэмтэж задрах , яс тархмал байдлаар сийрэгжих болон уургийн бүтэц алдагдсанаар хэвийн дархан уургуудын нийлэгжилт буурах өөрчлөлтүүд хавсран тохиолддог.</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3511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800" y="259308"/>
            <a:ext cx="8596668" cy="545910"/>
          </a:xfrm>
        </p:spPr>
        <p:txBody>
          <a:bodyPr>
            <a:normAutofit fontScale="90000"/>
          </a:bodyPr>
          <a:lstStyle/>
          <a:p>
            <a:r>
              <a:rPr lang="mn-MN" dirty="0" smtClean="0"/>
              <a:t>Эмгэг жам</a:t>
            </a:r>
            <a:endParaRPr lang="en-US" dirty="0"/>
          </a:p>
        </p:txBody>
      </p:sp>
      <p:sp>
        <p:nvSpPr>
          <p:cNvPr id="3" name="Content Placeholder 2"/>
          <p:cNvSpPr>
            <a:spLocks noGrp="1"/>
          </p:cNvSpPr>
          <p:nvPr>
            <p:ph idx="1"/>
          </p:nvPr>
        </p:nvSpPr>
        <p:spPr>
          <a:xfrm>
            <a:off x="677334" y="1064525"/>
            <a:ext cx="8596668" cy="4976837"/>
          </a:xfrm>
        </p:spPr>
        <p:txBody>
          <a:bodyPr>
            <a:normAutofit/>
          </a:bodyPr>
          <a:lstStyle/>
          <a:p>
            <a:r>
              <a:rPr lang="mn-MN" sz="2400" dirty="0" smtClean="0">
                <a:latin typeface="Arial" panose="020B0604020202020204" pitchFamily="34" charset="0"/>
                <a:cs typeface="Arial" panose="020B0604020202020204" pitchFamily="34" charset="0"/>
              </a:rPr>
              <a:t>Плазмоцит эсүүд</a:t>
            </a:r>
            <a:r>
              <a:rPr lang="en-US" sz="2400" dirty="0" smtClean="0">
                <a:latin typeface="Arial" panose="020B0604020202020204" pitchFamily="34" charset="0"/>
                <a:cs typeface="Arial" panose="020B0604020202020204" pitchFamily="34" charset="0"/>
              </a:rPr>
              <a:t> Ig</a:t>
            </a:r>
            <a:r>
              <a:rPr lang="mn-MN" sz="2400" dirty="0" smtClean="0">
                <a:latin typeface="Arial" panose="020B0604020202020204" pitchFamily="34" charset="0"/>
                <a:cs typeface="Arial" panose="020B0604020202020204" pitchFamily="34" charset="0"/>
              </a:rPr>
              <a:t> ялгаруулах ба мөн остеокластын идэвхжүүлэгч  хүчин зүйл интерферон, </a:t>
            </a:r>
            <a:r>
              <a:rPr lang="en-US" sz="2400" dirty="0" smtClean="0">
                <a:latin typeface="Arial" panose="020B0604020202020204" pitchFamily="34" charset="0"/>
                <a:cs typeface="Arial" panose="020B0604020202020204" pitchFamily="34" charset="0"/>
              </a:rPr>
              <a:t>TNF, IL-5-</a:t>
            </a:r>
            <a:r>
              <a:rPr lang="mn-MN" sz="2400" dirty="0" smtClean="0">
                <a:latin typeface="Arial" panose="020B0604020202020204" pitchFamily="34" charset="0"/>
                <a:cs typeface="Arial" panose="020B0604020202020204" pitchFamily="34" charset="0"/>
              </a:rPr>
              <a:t>г нийлэгжүүлдлэг. </a:t>
            </a:r>
            <a:r>
              <a:rPr lang="en-US" sz="2400" dirty="0" smtClean="0">
                <a:latin typeface="Arial" panose="020B0604020202020204" pitchFamily="34" charset="0"/>
                <a:cs typeface="Arial" panose="020B0604020202020204" pitchFamily="34" charset="0"/>
              </a:rPr>
              <a:t>IL-6 </a:t>
            </a:r>
            <a:r>
              <a:rPr lang="mn-MN" sz="2400" dirty="0" smtClean="0">
                <a:latin typeface="Arial" panose="020B0604020202020204" pitchFamily="34" charset="0"/>
                <a:cs typeface="Arial" panose="020B0604020202020204" pitchFamily="34" charset="0"/>
              </a:rPr>
              <a:t>нь фибробласт, макрофаг, остеобастаас ялгарч миеломын эсийн үржлийг ихэсгэж, харин апоптозыг саатуулна.</a:t>
            </a:r>
          </a:p>
          <a:p>
            <a:r>
              <a:rPr lang="mn-MN" sz="2400" dirty="0" smtClean="0">
                <a:latin typeface="Arial" panose="020B0604020202020204" pitchFamily="34" charset="0"/>
                <a:cs typeface="Arial" panose="020B0604020202020204" pitchFamily="34" charset="0"/>
              </a:rPr>
              <a:t>Ясны чөмгөнд үүссэн миеломын эсийн нэвчдэс цус багадалтын шалтгаан болно</a:t>
            </a:r>
          </a:p>
          <a:p>
            <a:r>
              <a:rPr lang="mn-MN" sz="2400" dirty="0" smtClean="0">
                <a:latin typeface="Arial" panose="020B0604020202020204" pitchFamily="34" charset="0"/>
                <a:cs typeface="Arial" panose="020B0604020202020204" pitchFamily="34" charset="0"/>
              </a:rPr>
              <a:t>Хэвийн дархан уургуудын нийлэгжилт алдагдсанаар халдварт өртөнө</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6598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8592"/>
          </a:xfrm>
        </p:spPr>
        <p:txBody>
          <a:bodyPr/>
          <a:lstStyle/>
          <a:p>
            <a:r>
              <a:rPr lang="mn-MN" dirty="0" smtClean="0"/>
              <a:t>тархалт</a:t>
            </a:r>
            <a:endParaRPr lang="en-US" dirty="0"/>
          </a:p>
        </p:txBody>
      </p:sp>
      <p:sp>
        <p:nvSpPr>
          <p:cNvPr id="3" name="Content Placeholder 2"/>
          <p:cNvSpPr>
            <a:spLocks noGrp="1"/>
          </p:cNvSpPr>
          <p:nvPr>
            <p:ph idx="1"/>
          </p:nvPr>
        </p:nvSpPr>
        <p:spPr>
          <a:xfrm>
            <a:off x="677334" y="1584101"/>
            <a:ext cx="8596668" cy="4457261"/>
          </a:xfrm>
        </p:spPr>
        <p:txBody>
          <a:bodyPr>
            <a:normAutofit/>
          </a:bodyPr>
          <a:lstStyle/>
          <a:p>
            <a:pPr>
              <a:buFont typeface="Wingdings" panose="05000000000000000000" pitchFamily="2" charset="2"/>
              <a:buChar char="§"/>
            </a:pPr>
            <a:r>
              <a:rPr lang="mn-MN" sz="2800" dirty="0" smtClean="0"/>
              <a:t>ТМ нь бүх хорт хавдрын дотор 1</a:t>
            </a:r>
            <a:r>
              <a:rPr lang="en-US" sz="2800" dirty="0" smtClean="0"/>
              <a:t>%</a:t>
            </a:r>
          </a:p>
          <a:p>
            <a:pPr>
              <a:buFont typeface="Wingdings" panose="05000000000000000000" pitchFamily="2" charset="2"/>
              <a:buChar char="§"/>
            </a:pPr>
            <a:r>
              <a:rPr lang="mn-MN" sz="2800" dirty="0" smtClean="0"/>
              <a:t>цусны </a:t>
            </a:r>
            <a:r>
              <a:rPr lang="mn-MN" sz="2800" dirty="0" smtClean="0"/>
              <a:t>хорт хавдруудын дотор 10</a:t>
            </a:r>
            <a:r>
              <a:rPr lang="en-US" sz="2800" dirty="0" smtClean="0"/>
              <a:t>%</a:t>
            </a:r>
            <a:r>
              <a:rPr lang="en-US" sz="2800" dirty="0"/>
              <a:t> </a:t>
            </a:r>
            <a:r>
              <a:rPr lang="mn-MN" sz="2800" dirty="0" smtClean="0"/>
              <a:t>тохиолдоно.</a:t>
            </a:r>
            <a:endParaRPr lang="en-US" sz="2800" dirty="0" smtClean="0"/>
          </a:p>
          <a:p>
            <a:pPr>
              <a:buFont typeface="Wingdings" panose="05000000000000000000" pitchFamily="2" charset="2"/>
              <a:buChar char="§"/>
            </a:pPr>
            <a:r>
              <a:rPr lang="mn-MN" sz="2800" dirty="0" smtClean="0"/>
              <a:t>Дундаж </a:t>
            </a:r>
            <a:r>
              <a:rPr lang="mn-MN" sz="2800" dirty="0" smtClean="0"/>
              <a:t>нас 65 байдаг.</a:t>
            </a:r>
          </a:p>
          <a:p>
            <a:pPr marL="0" indent="0">
              <a:buNone/>
            </a:pPr>
            <a:r>
              <a:rPr lang="mn-MN" sz="2800" dirty="0" smtClean="0"/>
              <a:t>Шалтгаан нь</a:t>
            </a:r>
          </a:p>
          <a:p>
            <a:pPr>
              <a:buFont typeface="Arial" panose="020B0604020202020204" pitchFamily="34" charset="0"/>
              <a:buChar char="•"/>
            </a:pPr>
            <a:r>
              <a:rPr lang="mn-MN" sz="2800" dirty="0" smtClean="0"/>
              <a:t>Цацраг туяа</a:t>
            </a:r>
          </a:p>
          <a:p>
            <a:pPr>
              <a:buFont typeface="Arial" panose="020B0604020202020204" pitchFamily="34" charset="0"/>
              <a:buChar char="•"/>
            </a:pPr>
            <a:r>
              <a:rPr lang="mn-MN" sz="2800" dirty="0" smtClean="0"/>
              <a:t>бензин</a:t>
            </a:r>
            <a:endParaRPr lang="mn-MN" sz="2800" dirty="0" smtClean="0"/>
          </a:p>
          <a:p>
            <a:pPr>
              <a:buFont typeface="Arial" panose="020B0604020202020204" pitchFamily="34" charset="0"/>
              <a:buChar char="•"/>
            </a:pPr>
            <a:r>
              <a:rPr lang="mn-MN" sz="2800" dirty="0" smtClean="0"/>
              <a:t>Хортон шавьж устгах хор</a:t>
            </a:r>
          </a:p>
          <a:p>
            <a:pPr>
              <a:buFont typeface="Arial" panose="020B0604020202020204" pitchFamily="34" charset="0"/>
              <a:buChar char="•"/>
            </a:pPr>
            <a:r>
              <a:rPr lang="mn-MN" sz="2800" dirty="0" smtClean="0"/>
              <a:t>Химийн бодис</a:t>
            </a:r>
            <a:endParaRPr lang="en-US" sz="2800" dirty="0"/>
          </a:p>
        </p:txBody>
      </p:sp>
    </p:spTree>
    <p:extLst>
      <p:ext uri="{BB962C8B-B14F-4D97-AF65-F5344CB8AC3E}">
        <p14:creationId xmlns:p14="http://schemas.microsoft.com/office/powerpoint/2010/main" val="1661327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86604"/>
            <a:ext cx="8596668" cy="518614"/>
          </a:xfrm>
        </p:spPr>
        <p:txBody>
          <a:bodyPr>
            <a:normAutofit fontScale="90000"/>
          </a:bodyPr>
          <a:lstStyle/>
          <a:p>
            <a:r>
              <a:rPr lang="mn-MN" dirty="0" smtClean="0"/>
              <a:t>Ангилал </a:t>
            </a:r>
            <a:endParaRPr lang="en-US" dirty="0"/>
          </a:p>
        </p:txBody>
      </p:sp>
      <p:sp>
        <p:nvSpPr>
          <p:cNvPr id="3" name="Content Placeholder 2"/>
          <p:cNvSpPr>
            <a:spLocks noGrp="1"/>
          </p:cNvSpPr>
          <p:nvPr>
            <p:ph idx="1"/>
          </p:nvPr>
        </p:nvSpPr>
        <p:spPr>
          <a:xfrm>
            <a:off x="677334" y="914401"/>
            <a:ext cx="8596668" cy="5126962"/>
          </a:xfrm>
        </p:spPr>
        <p:txBody>
          <a:bodyPr>
            <a:noAutofit/>
          </a:bodyPr>
          <a:lstStyle/>
          <a:p>
            <a:r>
              <a:rPr lang="mn-MN" sz="2000" dirty="0" smtClean="0"/>
              <a:t>Гаргаж байгаа</a:t>
            </a:r>
            <a:r>
              <a:rPr lang="kk-KZ" sz="2000" dirty="0"/>
              <a:t> </a:t>
            </a:r>
            <a:r>
              <a:rPr lang="en-US" sz="2000" dirty="0" smtClean="0"/>
              <a:t>IG –</a:t>
            </a:r>
            <a:r>
              <a:rPr lang="mn-MN" sz="2000" dirty="0" smtClean="0"/>
              <a:t>ийн төрлөөр </a:t>
            </a:r>
            <a:r>
              <a:rPr lang="en-US" sz="2000" dirty="0" smtClean="0"/>
              <a:t>A,G,M,D </a:t>
            </a:r>
            <a:r>
              <a:rPr lang="mn-MN" sz="2000" dirty="0" smtClean="0"/>
              <a:t>миелома, хөнгөн гинжний өвчин буюу Бенс-Джонсын миелом гэж ангилна</a:t>
            </a:r>
          </a:p>
          <a:p>
            <a:r>
              <a:rPr lang="mn-MN" sz="2000" dirty="0" smtClean="0"/>
              <a:t>Үе шатаар нь 3 үе болгодог</a:t>
            </a:r>
          </a:p>
          <a:p>
            <a:pPr>
              <a:buFont typeface="+mj-lt"/>
              <a:buAutoNum type="arabicPeriod"/>
            </a:pPr>
            <a:r>
              <a:rPr lang="mn-MN" sz="2000" dirty="0" smtClean="0"/>
              <a:t>Үе шат: </a:t>
            </a:r>
          </a:p>
          <a:p>
            <a:pPr>
              <a:buFont typeface="Arial" panose="020B0604020202020204" pitchFamily="34" charset="0"/>
              <a:buChar char="•"/>
            </a:pPr>
            <a:r>
              <a:rPr lang="en-US" sz="2000" dirty="0" smtClean="0"/>
              <a:t>HG&gt;100</a:t>
            </a:r>
            <a:r>
              <a:rPr lang="mn-MN" sz="2000" dirty="0" smtClean="0"/>
              <a:t>г</a:t>
            </a:r>
            <a:r>
              <a:rPr lang="en-US" sz="2000" dirty="0" smtClean="0"/>
              <a:t>/</a:t>
            </a:r>
            <a:r>
              <a:rPr lang="mn-MN" sz="2000" dirty="0" smtClean="0"/>
              <a:t>л</a:t>
            </a:r>
            <a:endParaRPr lang="en-US" sz="2000" dirty="0" smtClean="0"/>
          </a:p>
          <a:p>
            <a:pPr>
              <a:buFont typeface="Arial" panose="020B0604020202020204" pitchFamily="34" charset="0"/>
              <a:buChar char="•"/>
            </a:pPr>
            <a:r>
              <a:rPr lang="mn-MN" sz="2000" dirty="0" smtClean="0"/>
              <a:t>Ийлдэсийн кальц хэвийн</a:t>
            </a:r>
          </a:p>
          <a:p>
            <a:pPr>
              <a:buFont typeface="Arial" panose="020B0604020202020204" pitchFamily="34" charset="0"/>
              <a:buChar char="•"/>
            </a:pPr>
            <a:r>
              <a:rPr lang="en-US" sz="2000" dirty="0" smtClean="0"/>
              <a:t>IgG&lt;50</a:t>
            </a:r>
            <a:r>
              <a:rPr lang="mn-MN" sz="2000" dirty="0"/>
              <a:t>г</a:t>
            </a:r>
            <a:r>
              <a:rPr lang="en-US" sz="2000" dirty="0"/>
              <a:t>/</a:t>
            </a:r>
            <a:r>
              <a:rPr lang="mn-MN" sz="2000" dirty="0" smtClean="0"/>
              <a:t>л</a:t>
            </a:r>
            <a:endParaRPr lang="en-US" sz="2000" dirty="0" smtClean="0"/>
          </a:p>
          <a:p>
            <a:pPr>
              <a:buFont typeface="Arial" panose="020B0604020202020204" pitchFamily="34" charset="0"/>
              <a:buChar char="•"/>
            </a:pPr>
            <a:r>
              <a:rPr lang="en-US" sz="2000" dirty="0" smtClean="0"/>
              <a:t>IgA&lt;30</a:t>
            </a:r>
            <a:r>
              <a:rPr lang="mn-MN" sz="2000" dirty="0"/>
              <a:t>г</a:t>
            </a:r>
            <a:r>
              <a:rPr lang="en-US" sz="2000" dirty="0"/>
              <a:t>/</a:t>
            </a:r>
            <a:r>
              <a:rPr lang="mn-MN" sz="2000" dirty="0" smtClean="0"/>
              <a:t>л</a:t>
            </a:r>
            <a:endParaRPr lang="en-US" sz="2000" dirty="0" smtClean="0"/>
          </a:p>
          <a:p>
            <a:pPr>
              <a:buAutoNum type="arabicPeriod" startAt="2"/>
            </a:pPr>
            <a:r>
              <a:rPr lang="mn-MN" sz="2000" dirty="0" smtClean="0"/>
              <a:t>Үе шат : үзүүлэлтүүд нь 1ба 3ын дунд</a:t>
            </a:r>
          </a:p>
          <a:p>
            <a:pPr>
              <a:buAutoNum type="arabicPeriod" startAt="2"/>
            </a:pPr>
            <a:r>
              <a:rPr lang="mn-MN" sz="2000" dirty="0" smtClean="0"/>
              <a:t>Үе шат</a:t>
            </a:r>
          </a:p>
          <a:p>
            <a:pPr>
              <a:buFont typeface="Arial" panose="020B0604020202020204" pitchFamily="34" charset="0"/>
              <a:buChar char="•"/>
            </a:pPr>
            <a:r>
              <a:rPr lang="en-US" sz="2000" dirty="0" smtClean="0"/>
              <a:t>HG&lt;</a:t>
            </a:r>
            <a:r>
              <a:rPr lang="mn-MN" sz="2000" dirty="0" smtClean="0"/>
              <a:t>85г</a:t>
            </a:r>
            <a:r>
              <a:rPr lang="en-US" sz="2000" dirty="0"/>
              <a:t>/</a:t>
            </a:r>
            <a:r>
              <a:rPr lang="mn-MN" sz="2000" dirty="0"/>
              <a:t>л</a:t>
            </a:r>
            <a:endParaRPr lang="en-US" sz="2000" dirty="0"/>
          </a:p>
          <a:p>
            <a:pPr>
              <a:buFont typeface="Arial" panose="020B0604020202020204" pitchFamily="34" charset="0"/>
              <a:buChar char="•"/>
            </a:pPr>
            <a:r>
              <a:rPr lang="mn-MN" sz="2000" dirty="0"/>
              <a:t>Ийлдэсийн </a:t>
            </a:r>
            <a:r>
              <a:rPr lang="mn-MN" sz="2000" dirty="0" smtClean="0"/>
              <a:t>кальц 12</a:t>
            </a:r>
            <a:r>
              <a:rPr lang="en-US" sz="2000" dirty="0" smtClean="0"/>
              <a:t>&gt;</a:t>
            </a:r>
            <a:r>
              <a:rPr lang="mn-MN" sz="2000" dirty="0" smtClean="0"/>
              <a:t>мг</a:t>
            </a:r>
          </a:p>
          <a:p>
            <a:pPr>
              <a:buFont typeface="Arial" panose="020B0604020202020204" pitchFamily="34" charset="0"/>
              <a:buChar char="•"/>
            </a:pPr>
            <a:r>
              <a:rPr lang="mn-MN" sz="2000" dirty="0" smtClean="0"/>
              <a:t>Ясанд гэмтэл их </a:t>
            </a:r>
          </a:p>
          <a:p>
            <a:pPr>
              <a:buFont typeface="Arial" panose="020B0604020202020204" pitchFamily="34" charset="0"/>
              <a:buChar char="•"/>
            </a:pPr>
            <a:r>
              <a:rPr lang="en-US" sz="2000" dirty="0" smtClean="0"/>
              <a:t>IgG&gt;70</a:t>
            </a:r>
            <a:r>
              <a:rPr lang="mn-MN" sz="2000" dirty="0"/>
              <a:t>г</a:t>
            </a:r>
            <a:r>
              <a:rPr lang="en-US" sz="2000" dirty="0"/>
              <a:t>/</a:t>
            </a:r>
            <a:r>
              <a:rPr lang="mn-MN" sz="2000" dirty="0" smtClean="0"/>
              <a:t>л</a:t>
            </a:r>
            <a:r>
              <a:rPr lang="en-US" sz="2000" dirty="0" smtClean="0"/>
              <a:t>, IgA&gt;50</a:t>
            </a:r>
            <a:r>
              <a:rPr lang="mn-MN" sz="2000" dirty="0"/>
              <a:t>г</a:t>
            </a:r>
            <a:r>
              <a:rPr lang="en-US" sz="2000" dirty="0"/>
              <a:t>/</a:t>
            </a:r>
            <a:r>
              <a:rPr lang="mn-MN" sz="2000" dirty="0"/>
              <a:t>л</a:t>
            </a:r>
            <a:endParaRPr lang="en-US" sz="2000" dirty="0"/>
          </a:p>
          <a:p>
            <a:pPr>
              <a:buFont typeface="Arial" panose="020B0604020202020204" pitchFamily="34" charset="0"/>
              <a:buChar char="•"/>
            </a:pPr>
            <a:endParaRPr lang="mn-MN" sz="2000" dirty="0" smtClean="0"/>
          </a:p>
          <a:p>
            <a:pPr>
              <a:buFont typeface="Arial" panose="020B0604020202020204" pitchFamily="34" charset="0"/>
              <a:buChar char="•"/>
            </a:pPr>
            <a:endParaRPr lang="mn-MN" sz="2000" dirty="0" smtClean="0"/>
          </a:p>
          <a:p>
            <a:pPr>
              <a:buAutoNum type="arabicPeriod" startAt="2"/>
            </a:pPr>
            <a:endParaRPr lang="mn-MN" sz="2000" dirty="0"/>
          </a:p>
          <a:p>
            <a:pPr marL="0" indent="0">
              <a:buNone/>
            </a:pPr>
            <a:endParaRPr lang="mn-MN" sz="2000" dirty="0" smtClean="0"/>
          </a:p>
          <a:p>
            <a:pPr>
              <a:buAutoNum type="arabicPeriod" startAt="2"/>
            </a:pPr>
            <a:endParaRPr lang="mn-MN" sz="2000" dirty="0" smtClean="0"/>
          </a:p>
        </p:txBody>
      </p:sp>
    </p:spTree>
    <p:extLst>
      <p:ext uri="{BB962C8B-B14F-4D97-AF65-F5344CB8AC3E}">
        <p14:creationId xmlns:p14="http://schemas.microsoft.com/office/powerpoint/2010/main" val="114375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472225"/>
          </a:xfrm>
        </p:spPr>
        <p:txBody>
          <a:bodyPr>
            <a:normAutofit fontScale="90000"/>
          </a:bodyPr>
          <a:lstStyle/>
          <a:p>
            <a:r>
              <a:rPr lang="mn-MN" dirty="0" smtClean="0"/>
              <a:t>Эмнэл зүй</a:t>
            </a:r>
            <a:endParaRPr lang="en-US" dirty="0"/>
          </a:p>
        </p:txBody>
      </p:sp>
      <p:sp>
        <p:nvSpPr>
          <p:cNvPr id="3" name="Content Placeholder 2"/>
          <p:cNvSpPr>
            <a:spLocks noGrp="1"/>
          </p:cNvSpPr>
          <p:nvPr>
            <p:ph idx="1"/>
          </p:nvPr>
        </p:nvSpPr>
        <p:spPr>
          <a:xfrm>
            <a:off x="677334" y="1184857"/>
            <a:ext cx="8596668" cy="4856506"/>
          </a:xfrm>
        </p:spPr>
        <p:txBody>
          <a:bodyPr>
            <a:noAutofit/>
          </a:bodyPr>
          <a:lstStyle/>
          <a:p>
            <a:pPr>
              <a:buFont typeface="+mj-lt"/>
              <a:buAutoNum type="arabicPeriod"/>
            </a:pPr>
            <a:r>
              <a:rPr lang="mn-MN" sz="2400" dirty="0" smtClean="0"/>
              <a:t>Шинэ тэмдэггүй үе</a:t>
            </a:r>
          </a:p>
          <a:p>
            <a:pPr>
              <a:buFont typeface="+mj-lt"/>
              <a:buAutoNum type="arabicPeriod"/>
            </a:pPr>
            <a:r>
              <a:rPr lang="mn-MN" sz="2400" dirty="0" smtClean="0"/>
              <a:t>Ид үе</a:t>
            </a:r>
          </a:p>
          <a:p>
            <a:pPr>
              <a:buFont typeface="+mj-lt"/>
              <a:buAutoNum type="arabicPeriod"/>
            </a:pPr>
            <a:r>
              <a:rPr lang="mn-MN" sz="2400" dirty="0" smtClean="0"/>
              <a:t>Төгсгөл үе</a:t>
            </a:r>
          </a:p>
          <a:p>
            <a:pPr marL="0" indent="0">
              <a:buNone/>
            </a:pPr>
            <a:r>
              <a:rPr lang="mn-MN" sz="2400" dirty="0" smtClean="0"/>
              <a:t>Ид үед:</a:t>
            </a:r>
          </a:p>
          <a:p>
            <a:pPr>
              <a:buFont typeface="Wingdings" panose="05000000000000000000" pitchFamily="2" charset="2"/>
              <a:buChar char="Ø"/>
            </a:pPr>
            <a:r>
              <a:rPr lang="mn-MN" sz="2400" dirty="0" smtClean="0"/>
              <a:t>Ясны эмгэгийн хам шинж</a:t>
            </a:r>
          </a:p>
          <a:p>
            <a:pPr>
              <a:buFont typeface="Wingdings" panose="05000000000000000000" pitchFamily="2" charset="2"/>
              <a:buChar char="Ø"/>
            </a:pPr>
            <a:r>
              <a:rPr lang="mn-MN" sz="2400" dirty="0" smtClean="0"/>
              <a:t>Цус төлжүүлэх эрхтний талаас гарах хам шинж</a:t>
            </a:r>
          </a:p>
          <a:p>
            <a:pPr>
              <a:buFont typeface="Wingdings" panose="05000000000000000000" pitchFamily="2" charset="2"/>
              <a:buChar char="Ø"/>
            </a:pPr>
            <a:r>
              <a:rPr lang="mn-MN" sz="2400" dirty="0" smtClean="0"/>
              <a:t>Эмгэг уургийн хш</a:t>
            </a:r>
          </a:p>
          <a:p>
            <a:pPr>
              <a:buFont typeface="Wingdings" panose="05000000000000000000" pitchFamily="2" charset="2"/>
              <a:buChar char="Ø"/>
            </a:pPr>
            <a:r>
              <a:rPr lang="mn-MN" sz="2400" dirty="0" smtClean="0"/>
              <a:t>Миеломын нефропати</a:t>
            </a:r>
          </a:p>
          <a:p>
            <a:pPr>
              <a:buFont typeface="Wingdings" panose="05000000000000000000" pitchFamily="2" charset="2"/>
              <a:buChar char="Ø"/>
            </a:pPr>
            <a:r>
              <a:rPr lang="mn-MN" sz="2400" dirty="0" smtClean="0"/>
              <a:t>Цусны зурамтгай чанар ихэссэнэс үүсэх хш</a:t>
            </a:r>
          </a:p>
          <a:p>
            <a:pPr>
              <a:buFont typeface="Wingdings" panose="05000000000000000000" pitchFamily="2" charset="2"/>
              <a:buChar char="Ø"/>
            </a:pPr>
            <a:r>
              <a:rPr lang="mn-MN" sz="2400" dirty="0" smtClean="0"/>
              <a:t>Мэдрэлийн хш</a:t>
            </a:r>
          </a:p>
          <a:p>
            <a:pPr>
              <a:buFont typeface="Wingdings" panose="05000000000000000000" pitchFamily="2" charset="2"/>
              <a:buChar char="Ø"/>
            </a:pPr>
            <a:r>
              <a:rPr lang="mn-MN" sz="2400" dirty="0" smtClean="0"/>
              <a:t>Гиперкальцемийн хш</a:t>
            </a:r>
          </a:p>
          <a:p>
            <a:pPr>
              <a:buFont typeface="Wingdings" panose="05000000000000000000" pitchFamily="2" charset="2"/>
              <a:buChar char="Ø"/>
            </a:pPr>
            <a:endParaRPr lang="mn-MN" sz="2400" dirty="0" smtClean="0"/>
          </a:p>
          <a:p>
            <a:pPr>
              <a:buFont typeface="Wingdings" panose="05000000000000000000" pitchFamily="2" charset="2"/>
              <a:buChar char="Ø"/>
            </a:pPr>
            <a:endParaRPr lang="mn-MN" sz="2400" dirty="0" smtClean="0"/>
          </a:p>
          <a:p>
            <a:pPr marL="0" indent="0">
              <a:buNone/>
            </a:pPr>
            <a:endParaRPr lang="mn-MN" sz="2400" dirty="0"/>
          </a:p>
          <a:p>
            <a:pPr marL="0" indent="0">
              <a:buNone/>
            </a:pPr>
            <a:endParaRPr lang="mn-MN" sz="2400" dirty="0" smtClean="0"/>
          </a:p>
          <a:p>
            <a:pPr marL="0" indent="0">
              <a:buNone/>
            </a:pPr>
            <a:endParaRPr lang="mn-MN" sz="2400" dirty="0" smtClean="0"/>
          </a:p>
          <a:p>
            <a:pPr>
              <a:buFont typeface="+mj-lt"/>
              <a:buAutoNum type="arabicPeriod"/>
            </a:pPr>
            <a:endParaRPr lang="en-US" sz="2400" dirty="0"/>
          </a:p>
        </p:txBody>
      </p:sp>
    </p:spTree>
    <p:extLst>
      <p:ext uri="{BB962C8B-B14F-4D97-AF65-F5344CB8AC3E}">
        <p14:creationId xmlns:p14="http://schemas.microsoft.com/office/powerpoint/2010/main" val="3754516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23741"/>
          </a:xfrm>
        </p:spPr>
        <p:txBody>
          <a:bodyPr>
            <a:normAutofit fontScale="90000"/>
          </a:bodyPr>
          <a:lstStyle/>
          <a:p>
            <a:r>
              <a:rPr lang="mn-MN" dirty="0" smtClean="0"/>
              <a:t>шинжилгээ</a:t>
            </a:r>
            <a:endParaRPr lang="en-US" dirty="0"/>
          </a:p>
        </p:txBody>
      </p:sp>
      <p:sp>
        <p:nvSpPr>
          <p:cNvPr id="3" name="Content Placeholder 2"/>
          <p:cNvSpPr>
            <a:spLocks noGrp="1"/>
          </p:cNvSpPr>
          <p:nvPr>
            <p:ph idx="1"/>
          </p:nvPr>
        </p:nvSpPr>
        <p:spPr>
          <a:xfrm>
            <a:off x="677334" y="1519708"/>
            <a:ext cx="8596668" cy="4598928"/>
          </a:xfrm>
        </p:spPr>
        <p:txBody>
          <a:bodyPr>
            <a:normAutofit/>
          </a:bodyPr>
          <a:lstStyle/>
          <a:p>
            <a:r>
              <a:rPr lang="mn-MN" sz="2400" dirty="0" smtClean="0"/>
              <a:t>ЦДШ, ШЕШ</a:t>
            </a:r>
          </a:p>
          <a:p>
            <a:r>
              <a:rPr lang="mn-MN" sz="2400" dirty="0" smtClean="0"/>
              <a:t>Биохими: нийт уураг, билирубин, </a:t>
            </a:r>
            <a:r>
              <a:rPr lang="en-US" sz="2400" dirty="0" err="1" smtClean="0"/>
              <a:t>Ca,Na,K</a:t>
            </a:r>
            <a:r>
              <a:rPr lang="en-US" sz="2400" dirty="0" smtClean="0"/>
              <a:t>, </a:t>
            </a:r>
            <a:r>
              <a:rPr lang="mn-MN" sz="2400" dirty="0" smtClean="0"/>
              <a:t>холестерин</a:t>
            </a:r>
          </a:p>
          <a:p>
            <a:r>
              <a:rPr lang="mn-MN" sz="2400" dirty="0" smtClean="0"/>
              <a:t>Электрофорезоор М-градиент тодорхойлох</a:t>
            </a:r>
          </a:p>
          <a:p>
            <a:r>
              <a:rPr lang="mn-MN" sz="2400" dirty="0" smtClean="0"/>
              <a:t>Зимницкийн сорил</a:t>
            </a:r>
          </a:p>
          <a:p>
            <a:r>
              <a:rPr lang="mn-MN" sz="2400" dirty="0" smtClean="0"/>
              <a:t>Миелограмм</a:t>
            </a:r>
          </a:p>
          <a:p>
            <a:r>
              <a:rPr lang="mn-MN" sz="2400" dirty="0" smtClean="0"/>
              <a:t>Гавлын яс, хавирганы рентген</a:t>
            </a:r>
          </a:p>
          <a:p>
            <a:r>
              <a:rPr lang="mn-MN" sz="2400" dirty="0" smtClean="0"/>
              <a:t>Цитогенетикийн шинжилгээ </a:t>
            </a:r>
          </a:p>
          <a:p>
            <a:pPr>
              <a:buFontTx/>
              <a:buChar char="-"/>
            </a:pPr>
            <a:r>
              <a:rPr lang="en-US" sz="2400" dirty="0" smtClean="0"/>
              <a:t>(8,13,14,16,22 </a:t>
            </a:r>
            <a:r>
              <a:rPr lang="mn-MN" sz="2400" dirty="0" smtClean="0"/>
              <a:t>моносом</a:t>
            </a:r>
            <a:r>
              <a:rPr lang="en-US" sz="2400" dirty="0" smtClean="0"/>
              <a:t>)</a:t>
            </a:r>
          </a:p>
          <a:p>
            <a:pPr>
              <a:buFontTx/>
              <a:buChar char="-"/>
            </a:pPr>
            <a:r>
              <a:rPr lang="en-US" sz="2400" dirty="0" smtClean="0"/>
              <a:t>(3,5,9,11,15,19 </a:t>
            </a:r>
            <a:r>
              <a:rPr lang="mn-MN" sz="2400" dirty="0" smtClean="0"/>
              <a:t>хромосомуудын триосом</a:t>
            </a:r>
            <a:r>
              <a:rPr lang="en-US" sz="2400" dirty="0" smtClean="0"/>
              <a:t>)</a:t>
            </a:r>
            <a:endParaRPr lang="mn-MN" sz="2400" dirty="0" smtClean="0"/>
          </a:p>
          <a:p>
            <a:pPr marL="0" indent="0">
              <a:buNone/>
            </a:pPr>
            <a:endParaRPr lang="mn-MN" sz="2400" dirty="0" smtClean="0"/>
          </a:p>
          <a:p>
            <a:pPr>
              <a:buFontTx/>
              <a:buChar char="-"/>
            </a:pPr>
            <a:endParaRPr lang="mn-MN" sz="2400" dirty="0" smtClean="0"/>
          </a:p>
          <a:p>
            <a:pPr marL="0" indent="0">
              <a:buNone/>
            </a:pPr>
            <a:endParaRPr lang="mn-MN" sz="2400" dirty="0" smtClean="0"/>
          </a:p>
          <a:p>
            <a:endParaRPr lang="en-US" sz="2400" dirty="0"/>
          </a:p>
        </p:txBody>
      </p:sp>
    </p:spTree>
    <p:extLst>
      <p:ext uri="{BB962C8B-B14F-4D97-AF65-F5344CB8AC3E}">
        <p14:creationId xmlns:p14="http://schemas.microsoft.com/office/powerpoint/2010/main" val="3076660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472225"/>
          </a:xfrm>
        </p:spPr>
        <p:txBody>
          <a:bodyPr>
            <a:normAutofit fontScale="90000"/>
          </a:bodyPr>
          <a:lstStyle/>
          <a:p>
            <a:r>
              <a:rPr lang="mn-MN" dirty="0" smtClean="0"/>
              <a:t>эмчилгээ</a:t>
            </a:r>
            <a:endParaRPr lang="en-US" dirty="0"/>
          </a:p>
        </p:txBody>
      </p:sp>
      <p:sp>
        <p:nvSpPr>
          <p:cNvPr id="3" name="Content Placeholder 2"/>
          <p:cNvSpPr>
            <a:spLocks noGrp="1"/>
          </p:cNvSpPr>
          <p:nvPr>
            <p:ph idx="1"/>
          </p:nvPr>
        </p:nvSpPr>
        <p:spPr>
          <a:xfrm>
            <a:off x="677334" y="1596981"/>
            <a:ext cx="8596668" cy="4444382"/>
          </a:xfrm>
        </p:spPr>
        <p:txBody>
          <a:bodyPr>
            <a:normAutofit/>
          </a:bodyPr>
          <a:lstStyle/>
          <a:p>
            <a:r>
              <a:rPr lang="mn-MN" sz="2800" dirty="0" smtClean="0"/>
              <a:t>Өвдөлтийг хянах</a:t>
            </a:r>
          </a:p>
          <a:p>
            <a:r>
              <a:rPr lang="mn-MN" sz="2800" dirty="0" smtClean="0"/>
              <a:t>Бөөрний дутагдлыг засах</a:t>
            </a:r>
          </a:p>
          <a:p>
            <a:r>
              <a:rPr lang="mn-MN" sz="2800" dirty="0" smtClean="0"/>
              <a:t>Цусан дахь кальц ихсэлтийн эсрэг</a:t>
            </a:r>
          </a:p>
          <a:p>
            <a:r>
              <a:rPr lang="mn-MN" sz="2800" dirty="0" smtClean="0"/>
              <a:t> ясны өөрчлөлт</a:t>
            </a:r>
          </a:p>
          <a:p>
            <a:r>
              <a:rPr lang="mn-MN" sz="2800" dirty="0" smtClean="0"/>
              <a:t>Халдварын эсрэг</a:t>
            </a:r>
            <a:endParaRPr lang="en-US" sz="2800" dirty="0"/>
          </a:p>
        </p:txBody>
      </p:sp>
    </p:spTree>
    <p:extLst>
      <p:ext uri="{BB962C8B-B14F-4D97-AF65-F5344CB8AC3E}">
        <p14:creationId xmlns:p14="http://schemas.microsoft.com/office/powerpoint/2010/main" val="2584302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88135"/>
          </a:xfrm>
        </p:spPr>
        <p:txBody>
          <a:bodyPr>
            <a:normAutofit fontScale="90000"/>
          </a:bodyPr>
          <a:lstStyle/>
          <a:p>
            <a:r>
              <a:rPr lang="mn-MN" dirty="0" smtClean="0"/>
              <a:t>Мелфалан ба преднизолон</a:t>
            </a:r>
            <a:endParaRPr lang="en-US" dirty="0"/>
          </a:p>
        </p:txBody>
      </p:sp>
      <p:sp>
        <p:nvSpPr>
          <p:cNvPr id="3" name="Content Placeholder 2"/>
          <p:cNvSpPr>
            <a:spLocks noGrp="1"/>
          </p:cNvSpPr>
          <p:nvPr>
            <p:ph idx="1"/>
          </p:nvPr>
        </p:nvSpPr>
        <p:spPr>
          <a:xfrm>
            <a:off x="677334" y="1197735"/>
            <a:ext cx="8596668" cy="4843627"/>
          </a:xfrm>
        </p:spPr>
        <p:txBody>
          <a:bodyPr>
            <a:noAutofit/>
          </a:bodyPr>
          <a:lstStyle/>
          <a:p>
            <a:r>
              <a:rPr lang="mn-MN" sz="2800" dirty="0"/>
              <a:t>Мелфалан </a:t>
            </a:r>
            <a:r>
              <a:rPr lang="mn-MN" sz="2800" dirty="0" smtClean="0"/>
              <a:t>6-9мг ба преднизолоны 40-100мг 4 өдрийн курс эмчилгээ</a:t>
            </a:r>
          </a:p>
          <a:p>
            <a:pPr marL="0" indent="0">
              <a:buNone/>
            </a:pPr>
            <a:r>
              <a:rPr lang="mn-MN" sz="2800" dirty="0"/>
              <a:t> </a:t>
            </a:r>
            <a:r>
              <a:rPr lang="mn-MN" sz="2800" dirty="0" smtClean="0"/>
              <a:t>гаж нөлөө:ясны чөмөөгний үйл ажиллагааны дарангуйлал ба стероидын хордлого юм</a:t>
            </a:r>
          </a:p>
          <a:p>
            <a:pPr>
              <a:buFont typeface="Wingdings" panose="05000000000000000000" pitchFamily="2" charset="2"/>
              <a:buChar char="Ø"/>
            </a:pPr>
            <a:r>
              <a:rPr lang="mn-MN" sz="2800" dirty="0" smtClean="0"/>
              <a:t>Хавсарсан хими эмчилгээ</a:t>
            </a:r>
          </a:p>
          <a:p>
            <a:pPr>
              <a:buFont typeface="Arial" panose="020B0604020202020204" pitchFamily="34" charset="0"/>
              <a:buChar char="•"/>
            </a:pPr>
            <a:endParaRPr lang="mn-MN" sz="2800" dirty="0" smtClean="0"/>
          </a:p>
          <a:p>
            <a:r>
              <a:rPr lang="mn-MN" sz="2800" dirty="0" smtClean="0"/>
              <a:t>Адриомицин</a:t>
            </a:r>
            <a:r>
              <a:rPr lang="en-US" sz="2800" dirty="0" smtClean="0"/>
              <a:t>+</a:t>
            </a:r>
            <a:r>
              <a:rPr lang="mn-MN" sz="2800" dirty="0" smtClean="0"/>
              <a:t>кармустин</a:t>
            </a:r>
            <a:r>
              <a:rPr lang="en-US" sz="2800" dirty="0" smtClean="0"/>
              <a:t>+</a:t>
            </a:r>
            <a:r>
              <a:rPr lang="mn-MN" sz="2800" dirty="0" smtClean="0"/>
              <a:t>циклофосфамид</a:t>
            </a:r>
            <a:r>
              <a:rPr lang="en-US" sz="2800" dirty="0" smtClean="0"/>
              <a:t>+</a:t>
            </a:r>
            <a:r>
              <a:rPr lang="mn-MN" sz="2800" dirty="0" smtClean="0"/>
              <a:t>мелфалан</a:t>
            </a:r>
          </a:p>
          <a:p>
            <a:r>
              <a:rPr lang="mn-MN" sz="2800" dirty="0" smtClean="0"/>
              <a:t>винкристин</a:t>
            </a:r>
            <a:r>
              <a:rPr lang="en-US" sz="2800" dirty="0"/>
              <a:t> +</a:t>
            </a:r>
            <a:r>
              <a:rPr lang="mn-MN" sz="2800" dirty="0" smtClean="0"/>
              <a:t>мелфалан</a:t>
            </a:r>
            <a:r>
              <a:rPr lang="en-US" sz="2800" dirty="0"/>
              <a:t> +</a:t>
            </a:r>
            <a:r>
              <a:rPr lang="mn-MN" sz="2800" dirty="0" smtClean="0"/>
              <a:t>циклофосфамид</a:t>
            </a:r>
            <a:r>
              <a:rPr lang="en-US" sz="2800" dirty="0"/>
              <a:t> </a:t>
            </a:r>
            <a:r>
              <a:rPr lang="en-US" sz="2800" dirty="0" smtClean="0"/>
              <a:t>+</a:t>
            </a:r>
            <a:r>
              <a:rPr lang="mn-MN" sz="2800" dirty="0" smtClean="0"/>
              <a:t>преднизолон</a:t>
            </a:r>
            <a:endParaRPr lang="en-US" sz="2800" dirty="0"/>
          </a:p>
        </p:txBody>
      </p:sp>
    </p:spTree>
    <p:extLst>
      <p:ext uri="{BB962C8B-B14F-4D97-AF65-F5344CB8AC3E}">
        <p14:creationId xmlns:p14="http://schemas.microsoft.com/office/powerpoint/2010/main" val="366878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23741"/>
          </a:xfrm>
        </p:spPr>
        <p:txBody>
          <a:bodyPr>
            <a:normAutofit fontScale="90000"/>
          </a:bodyPr>
          <a:lstStyle/>
          <a:p>
            <a:r>
              <a:rPr lang="mn-MN" dirty="0" smtClean="0"/>
              <a:t>Туяа эмчилгээ</a:t>
            </a:r>
            <a:endParaRPr lang="en-US" dirty="0"/>
          </a:p>
        </p:txBody>
      </p:sp>
      <p:sp>
        <p:nvSpPr>
          <p:cNvPr id="3" name="Content Placeholder 2"/>
          <p:cNvSpPr>
            <a:spLocks noGrp="1"/>
          </p:cNvSpPr>
          <p:nvPr>
            <p:ph idx="1"/>
          </p:nvPr>
        </p:nvSpPr>
        <p:spPr>
          <a:xfrm>
            <a:off x="677334" y="1223493"/>
            <a:ext cx="8596668" cy="4817869"/>
          </a:xfrm>
        </p:spPr>
        <p:txBody>
          <a:bodyPr>
            <a:normAutofit/>
          </a:bodyPr>
          <a:lstStyle/>
          <a:p>
            <a:pPr>
              <a:buFont typeface="Wingdings" panose="05000000000000000000" pitchFamily="2" charset="2"/>
              <a:buChar char="Ø"/>
            </a:pPr>
            <a:r>
              <a:rPr lang="mn-MN" sz="2400" dirty="0" smtClean="0"/>
              <a:t>Миеолма өвчний бүх үе шатанд тохиорох эмчилгээ юм</a:t>
            </a:r>
          </a:p>
          <a:p>
            <a:pPr>
              <a:buFont typeface="Wingdings" panose="05000000000000000000" pitchFamily="2" charset="2"/>
              <a:buChar char="Ø"/>
            </a:pPr>
            <a:r>
              <a:rPr lang="mn-MN" sz="2400" dirty="0" smtClean="0"/>
              <a:t>Хими эмчилгээнд тэсвэртэй миеолын үед дан ганц талидомид 50-400 мг эмчлэхэд 30% үр дүнтэй Харин нэмэлтээр Дексаметазон 20-40 сард 4удаа хэрэглэхэд үр дүн 70% хүртэл өснө. </a:t>
            </a:r>
          </a:p>
          <a:p>
            <a:pPr>
              <a:buFont typeface="Wingdings" panose="05000000000000000000" pitchFamily="2" charset="2"/>
              <a:buChar char="Ø"/>
            </a:pPr>
            <a:r>
              <a:rPr lang="mn-MN" sz="2400" dirty="0" smtClean="0"/>
              <a:t>Цус үүсгэгч үүдэл эсийг шилуүүлэн суулгах эмчилгээ 2 янз байна</a:t>
            </a:r>
          </a:p>
          <a:p>
            <a:pPr>
              <a:buFont typeface="+mj-lt"/>
              <a:buAutoNum type="arabicPeriod"/>
            </a:pPr>
            <a:r>
              <a:rPr lang="mn-MN" sz="2400" dirty="0" smtClean="0"/>
              <a:t>Өөрт нь эргүүлэн суулгах</a:t>
            </a:r>
          </a:p>
          <a:p>
            <a:pPr>
              <a:buFont typeface="+mj-lt"/>
              <a:buAutoNum type="arabicPeriod"/>
            </a:pPr>
            <a:r>
              <a:rPr lang="mn-MN" sz="2400" dirty="0" smtClean="0"/>
              <a:t>Донороос авах</a:t>
            </a:r>
            <a:endParaRPr lang="en-US" sz="2400" dirty="0"/>
          </a:p>
        </p:txBody>
      </p:sp>
    </p:spTree>
    <p:extLst>
      <p:ext uri="{BB962C8B-B14F-4D97-AF65-F5344CB8AC3E}">
        <p14:creationId xmlns:p14="http://schemas.microsoft.com/office/powerpoint/2010/main" val="1872049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16924"/>
          </a:xfrm>
        </p:spPr>
        <p:txBody>
          <a:bodyPr/>
          <a:lstStyle/>
          <a:p>
            <a:r>
              <a:rPr lang="mn-MN" dirty="0" smtClean="0"/>
              <a:t>Архаг лимфолеикоз</a:t>
            </a:r>
            <a:endParaRPr lang="en-US" dirty="0"/>
          </a:p>
        </p:txBody>
      </p:sp>
      <p:sp>
        <p:nvSpPr>
          <p:cNvPr id="3" name="Content Placeholder 2"/>
          <p:cNvSpPr>
            <a:spLocks noGrp="1"/>
          </p:cNvSpPr>
          <p:nvPr>
            <p:ph idx="1"/>
          </p:nvPr>
        </p:nvSpPr>
        <p:spPr>
          <a:xfrm>
            <a:off x="677334" y="1326525"/>
            <a:ext cx="8596668" cy="4637564"/>
          </a:xfrm>
        </p:spPr>
        <p:txBody>
          <a:bodyPr>
            <a:normAutofit/>
          </a:bodyPr>
          <a:lstStyle/>
          <a:p>
            <a:r>
              <a:rPr lang="mn-MN" sz="2400" dirty="0" smtClean="0"/>
              <a:t>Анхдагчаар ясны чөмөг дэхь лимфоцит урьдал эсийн түвшинд мутац үүсч, цаашид пролиферац, дифференциаци хяналтгүй бие гүйцсэн лимфоцитүүд их хэмжээгээр тунгалагийн зангилаа, дэлүү бусад эрхтэнүүдэд нэвчин тархдаг архаг  моноклон лимфопролиферацийн өвчин юм.</a:t>
            </a:r>
          </a:p>
          <a:p>
            <a:r>
              <a:rPr lang="mn-MN" sz="2400" dirty="0" smtClean="0"/>
              <a:t>70-аас дээш насны хүмүүс илүү өвддөг</a:t>
            </a:r>
          </a:p>
          <a:p>
            <a:r>
              <a:rPr lang="mn-MN" sz="2400" dirty="0" smtClean="0"/>
              <a:t>Оношлогдох дундаж на 65</a:t>
            </a:r>
          </a:p>
          <a:p>
            <a:r>
              <a:rPr lang="mn-MN" sz="2400" dirty="0" smtClean="0"/>
              <a:t>Эр, эм 2:1</a:t>
            </a:r>
          </a:p>
          <a:p>
            <a:endParaRPr lang="en-US" sz="2400" dirty="0"/>
          </a:p>
        </p:txBody>
      </p:sp>
    </p:spTree>
    <p:extLst>
      <p:ext uri="{BB962C8B-B14F-4D97-AF65-F5344CB8AC3E}">
        <p14:creationId xmlns:p14="http://schemas.microsoft.com/office/powerpoint/2010/main" val="3848130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811369"/>
            <a:ext cx="8596668" cy="5229993"/>
          </a:xfrm>
        </p:spPr>
        <p:txBody>
          <a:bodyPr>
            <a:normAutofit/>
          </a:bodyPr>
          <a:lstStyle/>
          <a:p>
            <a:r>
              <a:rPr lang="mn-MN" sz="2400" dirty="0"/>
              <a:t>Архаг </a:t>
            </a:r>
            <a:r>
              <a:rPr lang="mn-MN" sz="2400" dirty="0" smtClean="0"/>
              <a:t>лимфолеикозын эсийн субстрат нь морфологийн хувьд бие гүйцсэн лимфоцитүүд байдаг. </a:t>
            </a:r>
          </a:p>
          <a:p>
            <a:endParaRPr lang="mn-MN" sz="2400" dirty="0"/>
          </a:p>
          <a:p>
            <a:r>
              <a:rPr lang="mn-MN" sz="2400" dirty="0" smtClean="0"/>
              <a:t>В эсийнх 95%</a:t>
            </a:r>
          </a:p>
          <a:p>
            <a:r>
              <a:rPr lang="mn-MN" sz="2400" dirty="0" smtClean="0"/>
              <a:t>Тэсийнх 5% </a:t>
            </a:r>
            <a:endParaRPr lang="en-US" sz="2400" dirty="0"/>
          </a:p>
        </p:txBody>
      </p:sp>
    </p:spTree>
    <p:extLst>
      <p:ext uri="{BB962C8B-B14F-4D97-AF65-F5344CB8AC3E}">
        <p14:creationId xmlns:p14="http://schemas.microsoft.com/office/powerpoint/2010/main" val="3472206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49499"/>
          </a:xfrm>
        </p:spPr>
        <p:txBody>
          <a:bodyPr>
            <a:normAutofit fontScale="90000"/>
          </a:bodyPr>
          <a:lstStyle/>
          <a:p>
            <a:r>
              <a:rPr lang="mn-MN" dirty="0" smtClean="0"/>
              <a:t>шалтгаан</a:t>
            </a:r>
            <a:endParaRPr lang="en-US" dirty="0"/>
          </a:p>
        </p:txBody>
      </p:sp>
      <p:sp>
        <p:nvSpPr>
          <p:cNvPr id="3" name="Content Placeholder 2"/>
          <p:cNvSpPr>
            <a:spLocks noGrp="1"/>
          </p:cNvSpPr>
          <p:nvPr>
            <p:ph idx="1"/>
          </p:nvPr>
        </p:nvSpPr>
        <p:spPr>
          <a:xfrm>
            <a:off x="677334" y="1339403"/>
            <a:ext cx="8596668" cy="4701959"/>
          </a:xfrm>
        </p:spPr>
        <p:txBody>
          <a:bodyPr>
            <a:normAutofit/>
          </a:bodyPr>
          <a:lstStyle/>
          <a:p>
            <a:r>
              <a:rPr lang="mn-MN" sz="2400" dirty="0" smtClean="0"/>
              <a:t>Тодорхойгүй</a:t>
            </a:r>
          </a:p>
          <a:p>
            <a:r>
              <a:rPr lang="mn-MN" sz="2400" dirty="0" smtClean="0"/>
              <a:t>Туяа, вирус зэрэгтэй шалтгаан холбоотой биш</a:t>
            </a:r>
          </a:p>
          <a:p>
            <a:r>
              <a:rPr lang="mn-MN" sz="2400" dirty="0" smtClean="0"/>
              <a:t>АЛЛ-ийн нийт тохиолдолд 90% нь эсийн апоптозыг дарагуйлагч </a:t>
            </a:r>
            <a:r>
              <a:rPr lang="en-US" sz="2400" dirty="0" smtClean="0"/>
              <a:t>BCL-2</a:t>
            </a:r>
            <a:r>
              <a:rPr lang="mn-MN" sz="2400" dirty="0" smtClean="0"/>
              <a:t> ген өндөх байдаг</a:t>
            </a:r>
          </a:p>
          <a:p>
            <a:r>
              <a:rPr lang="mn-MN" sz="2400" dirty="0" smtClean="0"/>
              <a:t>Эмгэг жам: </a:t>
            </a:r>
          </a:p>
          <a:p>
            <a:pPr>
              <a:buFont typeface="Wingdings" panose="05000000000000000000" pitchFamily="2" charset="2"/>
              <a:buChar char="§"/>
            </a:pPr>
            <a:r>
              <a:rPr lang="mn-MN" sz="2400" dirty="0" smtClean="0"/>
              <a:t>Лимфопэзийн урьдал эсийн мутац</a:t>
            </a:r>
          </a:p>
          <a:p>
            <a:pPr>
              <a:buFont typeface="Wingdings" panose="05000000000000000000" pitchFamily="2" charset="2"/>
              <a:buChar char="§"/>
            </a:pPr>
            <a:r>
              <a:rPr lang="mn-MN" sz="2400" dirty="0" smtClean="0"/>
              <a:t>Иммунодефицит</a:t>
            </a:r>
          </a:p>
          <a:p>
            <a:pPr>
              <a:buFont typeface="Wingdings" panose="05000000000000000000" pitchFamily="2" charset="2"/>
              <a:buChar char="§"/>
            </a:pPr>
            <a:r>
              <a:rPr lang="mn-MN" sz="2400" dirty="0" smtClean="0"/>
              <a:t>Аутоиммуны хямралууд</a:t>
            </a:r>
          </a:p>
          <a:p>
            <a:pPr marL="0" indent="0">
              <a:buNone/>
            </a:pPr>
            <a:endParaRPr lang="en-US" sz="2400" dirty="0"/>
          </a:p>
        </p:txBody>
      </p:sp>
    </p:spTree>
    <p:extLst>
      <p:ext uri="{BB962C8B-B14F-4D97-AF65-F5344CB8AC3E}">
        <p14:creationId xmlns:p14="http://schemas.microsoft.com/office/powerpoint/2010/main" val="436962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497983"/>
          </a:xfrm>
        </p:spPr>
        <p:txBody>
          <a:bodyPr>
            <a:normAutofit fontScale="90000"/>
          </a:bodyPr>
          <a:lstStyle/>
          <a:p>
            <a:r>
              <a:rPr lang="mn-MN" dirty="0" smtClean="0"/>
              <a:t>эмнэлзйд</a:t>
            </a:r>
            <a:endParaRPr lang="en-US" dirty="0"/>
          </a:p>
        </p:txBody>
      </p:sp>
      <p:sp>
        <p:nvSpPr>
          <p:cNvPr id="3" name="Content Placeholder 2"/>
          <p:cNvSpPr>
            <a:spLocks noGrp="1"/>
          </p:cNvSpPr>
          <p:nvPr>
            <p:ph idx="1"/>
          </p:nvPr>
        </p:nvSpPr>
        <p:spPr>
          <a:xfrm>
            <a:off x="677334" y="1442435"/>
            <a:ext cx="8596668" cy="4598928"/>
          </a:xfrm>
        </p:spPr>
        <p:txBody>
          <a:bodyPr>
            <a:normAutofit/>
          </a:bodyPr>
          <a:lstStyle/>
          <a:p>
            <a:r>
              <a:rPr lang="mn-MN" sz="2400" dirty="0" smtClean="0"/>
              <a:t>Голдуу шинж тэмдэггүй: захын цусанд лимфоцитоз илрэнэ</a:t>
            </a:r>
          </a:p>
          <a:p>
            <a:r>
              <a:rPr lang="mn-MN" sz="2400" dirty="0" smtClean="0"/>
              <a:t>Өвчин дамжрах тусам эмзэглэлгүй дэлүүний томрол, элэгний томрол ажиглагдах ба ясны чөмгөнд лимфоцит эсийн хуримтлалын улмаас түүний  үйл ажиллагааны дутагдлын шинүүд болох цус багадалт , неитропени, тромбоцитопени илрэнэ</a:t>
            </a:r>
          </a:p>
          <a:p>
            <a:r>
              <a:rPr lang="mn-MN" sz="2400" dirty="0" smtClean="0"/>
              <a:t>Гипогаммаглобулинемийн улмаас халдвар өртөмтгий болж уг халдвар дахих хандлагатай байна</a:t>
            </a:r>
          </a:p>
          <a:p>
            <a:r>
              <a:rPr lang="mn-MN" sz="2400" dirty="0" smtClean="0"/>
              <a:t>Өвчин дамжрах тусам турах, шөнийн цагаар хөлрөх, ядарч бие эвгүйрхэх</a:t>
            </a:r>
            <a:endParaRPr lang="en-US" sz="2400" dirty="0"/>
          </a:p>
        </p:txBody>
      </p:sp>
    </p:spTree>
    <p:extLst>
      <p:ext uri="{BB962C8B-B14F-4D97-AF65-F5344CB8AC3E}">
        <p14:creationId xmlns:p14="http://schemas.microsoft.com/office/powerpoint/2010/main" val="1123030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23741"/>
          </a:xfrm>
        </p:spPr>
        <p:txBody>
          <a:bodyPr>
            <a:normAutofit fontScale="90000"/>
          </a:bodyPr>
          <a:lstStyle/>
          <a:p>
            <a:r>
              <a:rPr lang="mn-MN" dirty="0" smtClean="0"/>
              <a:t>оношлогоо</a:t>
            </a:r>
            <a:endParaRPr lang="en-US" dirty="0"/>
          </a:p>
        </p:txBody>
      </p:sp>
      <p:sp>
        <p:nvSpPr>
          <p:cNvPr id="3" name="Content Placeholder 2"/>
          <p:cNvSpPr>
            <a:spLocks noGrp="1"/>
          </p:cNvSpPr>
          <p:nvPr>
            <p:ph idx="1"/>
          </p:nvPr>
        </p:nvSpPr>
        <p:spPr>
          <a:xfrm>
            <a:off x="677334" y="1275009"/>
            <a:ext cx="8596668" cy="4766354"/>
          </a:xfrm>
        </p:spPr>
        <p:txBody>
          <a:bodyPr>
            <a:normAutofit/>
          </a:bodyPr>
          <a:lstStyle/>
          <a:p>
            <a:pPr>
              <a:buFont typeface="Wingdings" panose="05000000000000000000" pitchFamily="2" charset="2"/>
              <a:buChar char="§"/>
            </a:pPr>
            <a:r>
              <a:rPr lang="mn-MN" sz="2000" dirty="0" smtClean="0"/>
              <a:t>ЦДШ-т лимоцитоз</a:t>
            </a:r>
          </a:p>
          <a:p>
            <a:pPr>
              <a:buFont typeface="Wingdings" panose="05000000000000000000" pitchFamily="2" charset="2"/>
              <a:buChar char="§"/>
            </a:pPr>
            <a:r>
              <a:rPr lang="mn-MN" sz="2000" dirty="0" smtClean="0"/>
              <a:t>Захын цусны түрхэц</a:t>
            </a:r>
          </a:p>
          <a:p>
            <a:pPr>
              <a:buFont typeface="Wingdings" panose="05000000000000000000" pitchFamily="2" charset="2"/>
              <a:buChar char="§"/>
            </a:pPr>
            <a:r>
              <a:rPr lang="mn-MN" sz="2000" dirty="0" smtClean="0"/>
              <a:t>Иммунофенотипийн шинжилгээ </a:t>
            </a:r>
            <a:endParaRPr lang="en-US" sz="2000" dirty="0" smtClean="0"/>
          </a:p>
          <a:p>
            <a:r>
              <a:rPr lang="en-US" sz="2000" dirty="0"/>
              <a:t> </a:t>
            </a:r>
            <a:r>
              <a:rPr lang="en-US" sz="2000" dirty="0" smtClean="0"/>
              <a:t>       CD2, CD5, CD19,CD23,CD22,CD79B,FMC7 </a:t>
            </a:r>
            <a:r>
              <a:rPr lang="mn-MN" sz="2000" dirty="0" smtClean="0"/>
              <a:t>маркерууд илрэх ба АЛЛ-ийн үед </a:t>
            </a:r>
            <a:r>
              <a:rPr lang="en-US" sz="2000" dirty="0" smtClean="0"/>
              <a:t>CD2</a:t>
            </a:r>
            <a:r>
              <a:rPr lang="mn-MN" sz="2000" dirty="0"/>
              <a:t>,</a:t>
            </a:r>
            <a:r>
              <a:rPr lang="en-US" sz="2000" dirty="0" smtClean="0"/>
              <a:t>FMC7 </a:t>
            </a:r>
            <a:r>
              <a:rPr lang="mn-MN" sz="2000" dirty="0" smtClean="0"/>
              <a:t> сөрөг бусад нь эерэг</a:t>
            </a:r>
          </a:p>
          <a:p>
            <a:r>
              <a:rPr lang="mn-MN" sz="2000" dirty="0" smtClean="0"/>
              <a:t>Иммуноглобулинууд:Гипогаммаглобулинеми, моноклонт парапротейн </a:t>
            </a:r>
          </a:p>
          <a:p>
            <a:r>
              <a:rPr lang="mn-MN" sz="2000" dirty="0" smtClean="0"/>
              <a:t>Ясны хэмийн эсийн шинжилгээ:болосорч буй лимфоцитууд 30% их</a:t>
            </a:r>
          </a:p>
          <a:p>
            <a:r>
              <a:rPr lang="mn-MN" sz="2000" dirty="0" smtClean="0"/>
              <a:t>Ясны хэмийн эдийн шинжилгээ:нэвчдэс нь голомтот байвал сайн, завсрын эдийг хамарсан эсвэл холимог байвал муу</a:t>
            </a:r>
          </a:p>
          <a:p>
            <a:r>
              <a:rPr lang="mn-MN" sz="2000" dirty="0" smtClean="0"/>
              <a:t>Лимфийн зангилааны эдийн шинжилгээ</a:t>
            </a:r>
          </a:p>
          <a:p>
            <a:r>
              <a:rPr lang="mn-MN" sz="2000" dirty="0" smtClean="0"/>
              <a:t>Цитогенетикийн шинжилгээ</a:t>
            </a:r>
          </a:p>
          <a:p>
            <a:endParaRPr lang="mn-MN" sz="2000" dirty="0" smtClean="0"/>
          </a:p>
          <a:p>
            <a:endParaRPr lang="mn-MN" sz="2000" dirty="0" smtClean="0"/>
          </a:p>
        </p:txBody>
      </p:sp>
    </p:spTree>
    <p:extLst>
      <p:ext uri="{BB962C8B-B14F-4D97-AF65-F5344CB8AC3E}">
        <p14:creationId xmlns:p14="http://schemas.microsoft.com/office/powerpoint/2010/main" val="607806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62377"/>
          </a:xfrm>
        </p:spPr>
        <p:txBody>
          <a:bodyPr>
            <a:normAutofit fontScale="90000"/>
          </a:bodyPr>
          <a:lstStyle/>
          <a:p>
            <a:r>
              <a:rPr lang="mn-MN" dirty="0" smtClean="0"/>
              <a:t>Тавилан муу үзүүлэлтүүд</a:t>
            </a:r>
            <a:endParaRPr lang="en-US" dirty="0"/>
          </a:p>
        </p:txBody>
      </p:sp>
      <p:sp>
        <p:nvSpPr>
          <p:cNvPr id="3" name="Content Placeholder 2"/>
          <p:cNvSpPr>
            <a:spLocks noGrp="1"/>
          </p:cNvSpPr>
          <p:nvPr>
            <p:ph idx="1"/>
          </p:nvPr>
        </p:nvSpPr>
        <p:spPr>
          <a:xfrm>
            <a:off x="677334" y="1171977"/>
            <a:ext cx="8596668" cy="4869385"/>
          </a:xfrm>
        </p:spPr>
        <p:txBody>
          <a:bodyPr>
            <a:normAutofit/>
          </a:bodyPr>
          <a:lstStyle/>
          <a:p>
            <a:r>
              <a:rPr lang="mn-MN" sz="2400" dirty="0" smtClean="0"/>
              <a:t>Эр хүйс</a:t>
            </a:r>
          </a:p>
          <a:p>
            <a:r>
              <a:rPr lang="mn-MN" sz="2400" dirty="0" smtClean="0"/>
              <a:t>Анх оношлогдох үедээ эз хурцдал шатанд орсон байх</a:t>
            </a:r>
          </a:p>
          <a:p>
            <a:r>
              <a:rPr lang="mn-MN" sz="2400" dirty="0"/>
              <a:t>Анх оношлогдох </a:t>
            </a:r>
            <a:r>
              <a:rPr lang="mn-MN" sz="2400" dirty="0" smtClean="0"/>
              <a:t>үедээ лимфоцитоз илрэх</a:t>
            </a:r>
          </a:p>
          <a:p>
            <a:r>
              <a:rPr lang="mn-MN" sz="2400" dirty="0" smtClean="0"/>
              <a:t>Захын цусанд пролимфоцит 5% их</a:t>
            </a:r>
          </a:p>
          <a:p>
            <a:r>
              <a:rPr lang="mn-MN" sz="2400" dirty="0" smtClean="0"/>
              <a:t>Цитогенетикт 11</a:t>
            </a:r>
            <a:r>
              <a:rPr lang="en-US" sz="2400" dirty="0" smtClean="0"/>
              <a:t>q-,17q-</a:t>
            </a:r>
            <a:endParaRPr lang="mn-MN" sz="2400" dirty="0" smtClean="0"/>
          </a:p>
          <a:p>
            <a:r>
              <a:rPr lang="mn-MN" sz="2400" dirty="0" smtClean="0"/>
              <a:t>Сийвэн дэхь В2 микроглобулин их байх</a:t>
            </a:r>
            <a:endParaRPr lang="en-US" sz="2400" dirty="0"/>
          </a:p>
        </p:txBody>
      </p:sp>
    </p:spTree>
    <p:extLst>
      <p:ext uri="{BB962C8B-B14F-4D97-AF65-F5344CB8AC3E}">
        <p14:creationId xmlns:p14="http://schemas.microsoft.com/office/powerpoint/2010/main" val="1221385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485104"/>
          </a:xfrm>
        </p:spPr>
        <p:txBody>
          <a:bodyPr>
            <a:normAutofit fontScale="90000"/>
          </a:bodyPr>
          <a:lstStyle/>
          <a:p>
            <a:r>
              <a:rPr lang="mn-MN" dirty="0" smtClean="0"/>
              <a:t>Эмчилгээний зарчим</a:t>
            </a:r>
            <a:endParaRPr lang="en-US" dirty="0"/>
          </a:p>
        </p:txBody>
      </p:sp>
      <p:sp>
        <p:nvSpPr>
          <p:cNvPr id="3" name="Content Placeholder 2"/>
          <p:cNvSpPr>
            <a:spLocks noGrp="1"/>
          </p:cNvSpPr>
          <p:nvPr>
            <p:ph idx="1"/>
          </p:nvPr>
        </p:nvSpPr>
        <p:spPr>
          <a:xfrm>
            <a:off x="677334" y="1365161"/>
            <a:ext cx="8596668" cy="4676201"/>
          </a:xfrm>
        </p:spPr>
        <p:txBody>
          <a:bodyPr>
            <a:normAutofit/>
          </a:bodyPr>
          <a:lstStyle/>
          <a:p>
            <a:pPr>
              <a:buFont typeface="+mj-lt"/>
              <a:buAutoNum type="arabicPeriod"/>
            </a:pPr>
            <a:r>
              <a:rPr lang="mn-MN" sz="2400" dirty="0" smtClean="0"/>
              <a:t>Ажиглалт ба хүлээлт</a:t>
            </a:r>
          </a:p>
          <a:p>
            <a:pPr>
              <a:buFont typeface="+mj-lt"/>
              <a:buAutoNum type="arabicPeriod"/>
            </a:pPr>
            <a:r>
              <a:rPr lang="mn-MN" sz="2400" dirty="0" smtClean="0"/>
              <a:t>Монохими эмчилгээ</a:t>
            </a:r>
          </a:p>
          <a:p>
            <a:pPr>
              <a:buFont typeface="+mj-lt"/>
              <a:buAutoNum type="arabicPeriod"/>
            </a:pPr>
            <a:r>
              <a:rPr lang="mn-MN" sz="2400" dirty="0" smtClean="0"/>
              <a:t>Пурины уламжлалт эмүүд</a:t>
            </a:r>
          </a:p>
          <a:p>
            <a:pPr>
              <a:buFont typeface="+mj-lt"/>
              <a:buAutoNum type="arabicPeriod"/>
            </a:pPr>
            <a:r>
              <a:rPr lang="mn-MN" sz="2400" dirty="0" smtClean="0"/>
              <a:t>Моноклонт эсрэг бие</a:t>
            </a:r>
          </a:p>
          <a:p>
            <a:pPr>
              <a:buFont typeface="+mj-lt"/>
              <a:buAutoNum type="arabicPeriod"/>
            </a:pPr>
            <a:r>
              <a:rPr lang="mn-MN" sz="2400" dirty="0" smtClean="0"/>
              <a:t>Үүдэл эс шилжүүлэн суулгах</a:t>
            </a:r>
          </a:p>
          <a:p>
            <a:pPr>
              <a:buFont typeface="+mj-lt"/>
              <a:buAutoNum type="arabicPeriod"/>
            </a:pPr>
            <a:r>
              <a:rPr lang="mn-MN" sz="2400" dirty="0" smtClean="0"/>
              <a:t>Шинж тэмдгийн эмчилгээ</a:t>
            </a:r>
          </a:p>
          <a:p>
            <a:pPr>
              <a:buFont typeface="+mj-lt"/>
              <a:buAutoNum type="arabicPeriod"/>
            </a:pPr>
            <a:endParaRPr lang="en-US" sz="2400" dirty="0"/>
          </a:p>
        </p:txBody>
      </p:sp>
    </p:spTree>
    <p:extLst>
      <p:ext uri="{BB962C8B-B14F-4D97-AF65-F5344CB8AC3E}">
        <p14:creationId xmlns:p14="http://schemas.microsoft.com/office/powerpoint/2010/main" val="62645768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125</TotalTime>
  <Words>695</Words>
  <Application>Microsoft Office PowerPoint</Application>
  <PresentationFormat>Widescreen</PresentationFormat>
  <Paragraphs>137</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Trebuchet MS</vt:lpstr>
      <vt:lpstr>Wingdings</vt:lpstr>
      <vt:lpstr>Wingdings 3</vt:lpstr>
      <vt:lpstr>Facet</vt:lpstr>
      <vt:lpstr>Лимфопролифератив хам шинж </vt:lpstr>
      <vt:lpstr>PowerPoint Presentation</vt:lpstr>
      <vt:lpstr>Түгмэл миелома</vt:lpstr>
      <vt:lpstr>Эмгэг жам</vt:lpstr>
      <vt:lpstr>тархалт</vt:lpstr>
      <vt:lpstr>Ангилал </vt:lpstr>
      <vt:lpstr>Эмнэл зүй</vt:lpstr>
      <vt:lpstr>шинжилгээ</vt:lpstr>
      <vt:lpstr>эмчилгээ</vt:lpstr>
      <vt:lpstr>Мелфалан ба преднизолон</vt:lpstr>
      <vt:lpstr>Туяа эмчилгээ</vt:lpstr>
      <vt:lpstr>Архаг лимфолеикоз</vt:lpstr>
      <vt:lpstr>PowerPoint Presentation</vt:lpstr>
      <vt:lpstr>шалтгаан</vt:lpstr>
      <vt:lpstr>эмнэлзйд</vt:lpstr>
      <vt:lpstr>оношлогоо</vt:lpstr>
      <vt:lpstr>Тавилан муу үзүүлэлтүүд</vt:lpstr>
      <vt:lpstr>Эмчилгээний зарчим</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Лимфопролифератив хам шинж</dc:title>
  <dc:creator>ompa</dc:creator>
  <cp:lastModifiedBy>ompa</cp:lastModifiedBy>
  <cp:revision>19</cp:revision>
  <dcterms:created xsi:type="dcterms:W3CDTF">2015-10-06T06:37:28Z</dcterms:created>
  <dcterms:modified xsi:type="dcterms:W3CDTF">2015-10-06T09:16:41Z</dcterms:modified>
</cp:coreProperties>
</file>