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20" r:id="rId1"/>
  </p:sldMasterIdLst>
  <p:sldIdLst>
    <p:sldId id="256" r:id="rId2"/>
    <p:sldId id="257" r:id="rId3"/>
    <p:sldId id="259" r:id="rId4"/>
    <p:sldId id="258" r:id="rId5"/>
    <p:sldId id="261" r:id="rId6"/>
    <p:sldId id="263" r:id="rId7"/>
    <p:sldId id="266" r:id="rId8"/>
    <p:sldId id="267" r:id="rId9"/>
    <p:sldId id="268" r:id="rId10"/>
    <p:sldId id="269" r:id="rId11"/>
    <p:sldId id="270" r:id="rId12"/>
    <p:sldId id="271" r:id="rId13"/>
    <p:sldId id="272" r:id="rId14"/>
    <p:sldId id="273" r:id="rId15"/>
    <p:sldId id="274" r:id="rId16"/>
    <p:sldId id="275" r:id="rId17"/>
    <p:sldId id="276" r:id="rId18"/>
    <p:sldId id="277" r:id="rId19"/>
    <p:sldId id="278" r:id="rId20"/>
    <p:sldId id="264" r:id="rId21"/>
    <p:sldId id="262" r:id="rId22"/>
    <p:sldId id="279" r:id="rId23"/>
    <p:sldId id="265"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718" autoAdjust="0"/>
  </p:normalViewPr>
  <p:slideViewPr>
    <p:cSldViewPr>
      <p:cViewPr varScale="1">
        <p:scale>
          <a:sx n="81" d="100"/>
          <a:sy n="81" d="100"/>
        </p:scale>
        <p:origin x="-180" y="-90"/>
      </p:cViewPr>
      <p:guideLst>
        <p:guide orient="horz" pos="2160"/>
        <p:guide pos="2880"/>
      </p:guideLst>
    </p:cSldViewPr>
  </p:slideViewPr>
  <p:outlineViewPr>
    <p:cViewPr>
      <p:scale>
        <a:sx n="33" d="100"/>
        <a:sy n="33" d="100"/>
      </p:scale>
      <p:origin x="0" y="606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E:\2009_NOM.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mn-MN"/>
              <a:t>тархалтын</a:t>
            </a:r>
            <a:r>
              <a:rPr lang="mn-MN" baseline="0"/>
              <a:t> цуваа</a:t>
            </a:r>
            <a:endParaRPr lang="en-US"/>
          </a:p>
        </c:rich>
      </c:tx>
      <c:layout/>
    </c:title>
    <c:plotArea>
      <c:layout>
        <c:manualLayout>
          <c:layoutTarget val="inner"/>
          <c:xMode val="edge"/>
          <c:yMode val="edge"/>
          <c:x val="0.21639129483814551"/>
          <c:y val="0.21795166229221349"/>
          <c:w val="0.61038779527559062"/>
          <c:h val="0.65482210557013765"/>
        </c:manualLayout>
      </c:layout>
      <c:areaChart>
        <c:grouping val="stacked"/>
        <c:ser>
          <c:idx val="0"/>
          <c:order val="0"/>
          <c:val>
            <c:numRef>
              <c:f>Sheet4!$J$57:$J$74</c:f>
              <c:numCache>
                <c:formatCode>General</c:formatCode>
                <c:ptCount val="18"/>
                <c:pt idx="0">
                  <c:v>180000</c:v>
                </c:pt>
                <c:pt idx="1">
                  <c:v>220000</c:v>
                </c:pt>
                <c:pt idx="2">
                  <c:v>220000</c:v>
                </c:pt>
                <c:pt idx="3">
                  <c:v>220000</c:v>
                </c:pt>
                <c:pt idx="4">
                  <c:v>250000</c:v>
                </c:pt>
                <c:pt idx="5">
                  <c:v>330000</c:v>
                </c:pt>
                <c:pt idx="6">
                  <c:v>330000</c:v>
                </c:pt>
                <c:pt idx="7">
                  <c:v>330000</c:v>
                </c:pt>
                <c:pt idx="8">
                  <c:v>380000</c:v>
                </c:pt>
                <c:pt idx="9">
                  <c:v>400000</c:v>
                </c:pt>
                <c:pt idx="10">
                  <c:v>400000</c:v>
                </c:pt>
                <c:pt idx="11">
                  <c:v>500000</c:v>
                </c:pt>
                <c:pt idx="12">
                  <c:v>500000</c:v>
                </c:pt>
                <c:pt idx="13">
                  <c:v>500000</c:v>
                </c:pt>
                <c:pt idx="14">
                  <c:v>500000</c:v>
                </c:pt>
                <c:pt idx="15">
                  <c:v>550000</c:v>
                </c:pt>
                <c:pt idx="16">
                  <c:v>550000</c:v>
                </c:pt>
                <c:pt idx="17">
                  <c:v>700000</c:v>
                </c:pt>
              </c:numCache>
            </c:numRef>
          </c:val>
        </c:ser>
        <c:axId val="56146944"/>
        <c:axId val="57225984"/>
      </c:areaChart>
      <c:catAx>
        <c:axId val="56146944"/>
        <c:scaling>
          <c:orientation val="minMax"/>
        </c:scaling>
        <c:axPos val="b"/>
        <c:majorTickMark val="none"/>
        <c:tickLblPos val="nextTo"/>
        <c:crossAx val="57225984"/>
        <c:crosses val="autoZero"/>
        <c:auto val="1"/>
        <c:lblAlgn val="ctr"/>
        <c:lblOffset val="100"/>
      </c:catAx>
      <c:valAx>
        <c:axId val="57225984"/>
        <c:scaling>
          <c:orientation val="minMax"/>
        </c:scaling>
        <c:axPos val="l"/>
        <c:majorGridlines/>
        <c:title>
          <c:tx>
            <c:rich>
              <a:bodyPr/>
              <a:lstStyle/>
              <a:p>
                <a:pPr>
                  <a:defRPr/>
                </a:pPr>
                <a:r>
                  <a:rPr lang="mn-MN"/>
                  <a:t>цалин</a:t>
                </a:r>
              </a:p>
            </c:rich>
          </c:tx>
          <c:layout/>
        </c:title>
        <c:numFmt formatCode="General" sourceLinked="1"/>
        <c:majorTickMark val="none"/>
        <c:tickLblPos val="nextTo"/>
        <c:crossAx val="56146944"/>
        <c:crosses val="autoZero"/>
        <c:crossBetween val="midCat"/>
      </c:valAx>
    </c:plotArea>
    <c:legend>
      <c:legendPos val="r"/>
      <c:layout/>
    </c:legend>
    <c:plotVisOnly val="1"/>
  </c:chart>
  <c:externalData r:id="rId1"/>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7C9B81F-C347-4BEF-BFDF-29C42F48304A}" type="datetimeFigureOut">
              <a:rPr lang="en-US" smtClean="0"/>
              <a:pPr/>
              <a:t>3/17/2011</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C9B81F-C347-4BEF-BFDF-29C42F48304A}" type="datetimeFigureOut">
              <a:rPr lang="en-US" smtClean="0"/>
              <a:pPr/>
              <a:t>3/17/2011</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C9B81F-C347-4BEF-BFDF-29C42F48304A}" type="datetimeFigureOut">
              <a:rPr lang="en-US" smtClean="0"/>
              <a:pPr/>
              <a:t>3/17/2011</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7C9B81F-C347-4BEF-BFDF-29C42F48304A}" type="datetimeFigureOut">
              <a:rPr lang="en-US" smtClean="0"/>
              <a:pPr/>
              <a:t>3/17/2011</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7C9B81F-C347-4BEF-BFDF-29C42F48304A}" type="datetimeFigureOut">
              <a:rPr lang="en-US" smtClean="0"/>
              <a:pPr/>
              <a:t>3/17/2011</a:t>
            </a:fld>
            <a:endParaRPr lang="en-US"/>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7C9B81F-C347-4BEF-BFDF-29C42F48304A}" type="datetimeFigureOut">
              <a:rPr lang="en-US" smtClean="0"/>
              <a:pPr/>
              <a:t>3/17/2011</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C9B81F-C347-4BEF-BFDF-29C42F48304A}" type="datetimeFigureOut">
              <a:rPr lang="en-US" smtClean="0"/>
              <a:pPr/>
              <a:t>3/17/2011</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C9B81F-C347-4BEF-BFDF-29C42F48304A}" type="datetimeFigureOut">
              <a:rPr lang="en-US" smtClean="0"/>
              <a:pPr/>
              <a:t>3/17/2011</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C9B81F-C347-4BEF-BFDF-29C42F48304A}" type="datetimeFigureOut">
              <a:rPr lang="en-US" smtClean="0"/>
              <a:pPr/>
              <a:t>3/17/2011</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C9B81F-C347-4BEF-BFDF-29C42F48304A}" type="datetimeFigureOut">
              <a:rPr lang="en-US" smtClean="0"/>
              <a:pPr/>
              <a:t>3/17/2011</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C9B81F-C347-4BEF-BFDF-29C42F48304A}" type="datetimeFigureOut">
              <a:rPr lang="en-US" smtClean="0"/>
              <a:pPr/>
              <a:t>3/17/2011</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C9B81F-C347-4BEF-BFDF-29C42F48304A}" type="datetimeFigureOut">
              <a:rPr lang="en-US" smtClean="0"/>
              <a:pPr/>
              <a:t>3/17/2011</a:t>
            </a:fld>
            <a:endParaRPr lang="en-US" dirty="0">
              <a:solidFill>
                <a:schemeClr val="tx2">
                  <a:shade val="90000"/>
                </a:scheme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eaLnBrk="1" latinLnBrk="0" hangingPunct="1"/>
            <a:endParaRPr kumimoji="0" lang="en-US" dirty="0">
              <a:solidFill>
                <a:schemeClr val="tx2">
                  <a:shade val="90000"/>
                </a:scheme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2AED99-7FB4-404E-8A97-64753DCE42EC}" type="slidenum">
              <a:rPr kumimoji="0" lang="en-US" smtClean="0"/>
              <a:pPr/>
              <a:t>‹#›</a:t>
            </a:fld>
            <a:endParaRPr kumimoji="0" lang="en-US" dirty="0">
              <a:solidFill>
                <a:schemeClr val="tx2">
                  <a:shade val="90000"/>
                </a:schemeClr>
              </a:solidFill>
            </a:endParaRPr>
          </a:p>
        </p:txBody>
      </p:sp>
    </p:spTree>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1.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609600"/>
            <a:ext cx="6172200" cy="1524000"/>
          </a:xfrm>
        </p:spPr>
        <p:txBody>
          <a:bodyPr>
            <a:normAutofit fontScale="90000"/>
          </a:bodyPr>
          <a:lstStyle/>
          <a:p>
            <a:r>
              <a:rPr lang="mn-MN" dirty="0" smtClean="0">
                <a:latin typeface="Arial Mon" pitchFamily="34" charset="0"/>
              </a:rPr>
              <a:t>М</a:t>
            </a:r>
            <a:r>
              <a:rPr lang="en-US" dirty="0" smtClean="0">
                <a:latin typeface="Arial Mon" pitchFamily="34" charset="0"/>
              </a:rPr>
              <a:t>ÝÐÃÝÆËÈÉÍ ÄÀÄËÀÃÛÍ                   ÒÀÉËÀÍ</a:t>
            </a:r>
            <a:endParaRPr lang="en-US" dirty="0"/>
          </a:p>
        </p:txBody>
      </p:sp>
      <p:sp>
        <p:nvSpPr>
          <p:cNvPr id="3" name="Subtitle 2"/>
          <p:cNvSpPr>
            <a:spLocks noGrp="1"/>
          </p:cNvSpPr>
          <p:nvPr>
            <p:ph type="subTitle" idx="1"/>
          </p:nvPr>
        </p:nvSpPr>
        <p:spPr>
          <a:xfrm>
            <a:off x="2590800" y="4343400"/>
            <a:ext cx="5257800" cy="1371600"/>
          </a:xfrm>
        </p:spPr>
        <p:txBody>
          <a:bodyPr>
            <a:normAutofit fontScale="62500" lnSpcReduction="20000"/>
          </a:bodyPr>
          <a:lstStyle/>
          <a:p>
            <a:pPr>
              <a:lnSpc>
                <a:spcPct val="150000"/>
              </a:lnSpc>
            </a:pPr>
            <a:r>
              <a:rPr lang="mn-MN" dirty="0" smtClean="0"/>
              <a:t>Математик, Мэдээлэл зүйн тэнхим</a:t>
            </a:r>
          </a:p>
          <a:p>
            <a:pPr>
              <a:lnSpc>
                <a:spcPct val="150000"/>
              </a:lnSpc>
            </a:pPr>
            <a:r>
              <a:rPr lang="mn-MN" dirty="0" smtClean="0"/>
              <a:t>Эконометрикийн  </a:t>
            </a:r>
            <a:r>
              <a:rPr lang="en-US" dirty="0" smtClean="0">
                <a:latin typeface="Arial Mon" pitchFamily="34" charset="0"/>
              </a:rPr>
              <a:t>IV </a:t>
            </a:r>
            <a:r>
              <a:rPr lang="mn-MN" dirty="0" smtClean="0">
                <a:latin typeface="Arial Mon" pitchFamily="34" charset="0"/>
              </a:rPr>
              <a:t>курсын оюутан Э.Наранцэцэг</a:t>
            </a:r>
            <a:endParaRPr lang="en-US" dirty="0">
              <a:latin typeface="Arial Mon" pitchFamily="34" charset="0"/>
            </a:endParaRPr>
          </a:p>
        </p:txBody>
      </p:sp>
    </p:spTree>
  </p:cSld>
  <p:clrMapOvr>
    <a:masterClrMapping/>
  </p:clrMapOvr>
  <p:transition>
    <p:wheel spokes="2"/>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mn-MN" sz="3600" dirty="0" smtClean="0"/>
              <a:t>Оршил</a:t>
            </a:r>
            <a:endParaRPr lang="en-US" sz="3600" dirty="0"/>
          </a:p>
        </p:txBody>
      </p:sp>
      <p:sp>
        <p:nvSpPr>
          <p:cNvPr id="7" name="Content Placeholder 6"/>
          <p:cNvSpPr>
            <a:spLocks noGrp="1"/>
          </p:cNvSpPr>
          <p:nvPr>
            <p:ph idx="1"/>
          </p:nvPr>
        </p:nvSpPr>
        <p:spPr>
          <a:xfrm>
            <a:off x="457200" y="1752600"/>
            <a:ext cx="7467600" cy="4721352"/>
          </a:xfrm>
        </p:spPr>
        <p:txBody>
          <a:bodyPr>
            <a:normAutofit fontScale="92500" lnSpcReduction="20000"/>
          </a:bodyPr>
          <a:lstStyle/>
          <a:p>
            <a:r>
              <a:rPr lang="mn-MN" dirty="0" smtClean="0"/>
              <a:t>  Би энэхүү Үйлдвэлэлийн дадлагаа ХасБанканд хийж гүйцэтгэлээ. Банканд дадлага хийх болсон гол шалтгаан нь мэргэжи</a:t>
            </a:r>
            <a:r>
              <a:rPr lang="en-US" dirty="0" smtClean="0"/>
              <a:t>л</a:t>
            </a:r>
            <a:r>
              <a:rPr lang="mn-MN" dirty="0" smtClean="0"/>
              <a:t>ттэй маань шууд холбоотой. Дадлага хийх хугацаандаа банкны үйл ажиллагаатай нь танилцаж, маркетинг,  үйлчилгээнүүдтэй нь танилцаж их зүйл сурч авлаа. Миний дадлагын удирдагч бүртгэл хяналтын ажилтан Б.Баярмаагийн удирдлаган доор дадлагаа хийж мэргэжилтэй холбоотой зүйл мэдэхэд учир дутагдалтай байлаа.   </a:t>
            </a:r>
            <a:endParaRPr lang="en-US" dirty="0" smtClean="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mn-MN" sz="1800" dirty="0" smtClean="0"/>
              <a:t>ДУНДГОВЬ АЙМАГ ДАХЬ ХАСБАНКНЫ</a:t>
            </a:r>
            <a:r>
              <a:rPr lang="en-US" sz="1800" dirty="0" smtClean="0"/>
              <a:t/>
            </a:r>
            <a:br>
              <a:rPr lang="en-US" sz="1800" dirty="0" smtClean="0"/>
            </a:br>
            <a:r>
              <a:rPr lang="mn-MN" sz="1800" dirty="0" smtClean="0"/>
              <a:t>ТООЦООНЫ </a:t>
            </a:r>
            <a:r>
              <a:rPr lang="en-US" sz="1800" dirty="0" smtClean="0"/>
              <a:t>19-р </a:t>
            </a:r>
            <a:r>
              <a:rPr lang="mn-MN" sz="1800" dirty="0" smtClean="0"/>
              <a:t>ТӨВИЙН ТОВЧ ТҮҮХ</a:t>
            </a:r>
            <a:r>
              <a:rPr lang="en-US" sz="1800" dirty="0" smtClean="0"/>
              <a:t/>
            </a:r>
            <a:br>
              <a:rPr lang="en-US" sz="1800" dirty="0" smtClean="0"/>
            </a:br>
            <a:r>
              <a:rPr lang="mn-MN" sz="1800" dirty="0" smtClean="0"/>
              <a:t> </a:t>
            </a:r>
            <a:r>
              <a:rPr lang="en-US" sz="1800" dirty="0" smtClean="0"/>
              <a:t/>
            </a:r>
            <a:br>
              <a:rPr lang="en-US" sz="1800" dirty="0" smtClean="0"/>
            </a:br>
            <a:endParaRPr lang="en-US" sz="1800" dirty="0"/>
          </a:p>
        </p:txBody>
      </p:sp>
      <p:sp>
        <p:nvSpPr>
          <p:cNvPr id="3" name="Content Placeholder 2"/>
          <p:cNvSpPr>
            <a:spLocks noGrp="1"/>
          </p:cNvSpPr>
          <p:nvPr>
            <p:ph idx="1"/>
          </p:nvPr>
        </p:nvSpPr>
        <p:spPr/>
        <p:txBody>
          <a:bodyPr>
            <a:normAutofit fontScale="47500" lnSpcReduction="20000"/>
          </a:bodyPr>
          <a:lstStyle/>
          <a:p>
            <a:r>
              <a:rPr lang="mn-MN" dirty="0" smtClean="0"/>
              <a:t>ХасБанк нь 2001 оны 12 сард Монгол улсын анхдагч бөгөөд хамгийн том бичил санхүүгийн байгууллага болох Х.А.С ХХК болон Говийн Эхлэл ХХК-ууд нийлснээр үүсгэн байгуулагадсан.  АНУ-д төвтэй, хөгжил болон хүмүүнлэгийн чиглэлээр үйл ажиллагаа явуулдаг ашгийн бус байгууллага болох Мерси Кор нь  1999  оны Одоогийн байдлаар ХасБанк нь 1200 гаруй ажиллагсадтай, Монгол улсын нутаг дэвсгэрт 84 салбар нэгжээр дамжуулан санхүүгийн үйлчилгээг үзүүлж байна. Өдгөө тус банк нь Монгол Улсын бичил санхүүгийн салбарт тэргүүлэгч </a:t>
            </a:r>
            <a:r>
              <a:rPr lang="en-US" dirty="0" smtClean="0"/>
              <a:t>12 </a:t>
            </a:r>
            <a:r>
              <a:rPr lang="en-US" dirty="0" err="1" smtClean="0"/>
              <a:t>дугаар</a:t>
            </a:r>
            <a:r>
              <a:rPr lang="en-US" dirty="0" smtClean="0"/>
              <a:t> </a:t>
            </a:r>
            <a:r>
              <a:rPr lang="en-US" dirty="0" err="1" smtClean="0"/>
              <a:t>сард</a:t>
            </a:r>
            <a:r>
              <a:rPr lang="en-US" dirty="0" smtClean="0"/>
              <a:t> </a:t>
            </a:r>
            <a:r>
              <a:rPr lang="mn-MN" dirty="0" smtClean="0"/>
              <a:t>Говийн Эхлэл ХХК-ийг банк бус санхүүгийн байгууллага хэлбэрээр байгуулж 2000 онд Монгол банкнаас зөвшөөрөлөө авсан. Одоогийн байдлаар ХасБанк нь жижиг дунд бизнес эрхлэгчдийн санхүүгийн хэрэгцээг хангах замаар нэмүү өртөгийг бий болгон, баялаг бүтээдэг үйлдвэрүүдийн тоог нэмэгдүүлж Монгол Улсын эдийн засгийн хөгжилд тодорхой хувь нэмэр оруулах зорилгоор Жижиг, дунд бизнес эрхлэгчид болон уул, уурхайн бизнес эрхлэгчидэд зориулан, Бизнес үйлчилгээний төвүүдийг байгуулан ажиллаж байна.</a:t>
            </a:r>
            <a:r>
              <a:rPr lang="en-US" dirty="0" smtClean="0"/>
              <a:t> </a:t>
            </a:r>
          </a:p>
          <a:p>
            <a:r>
              <a:rPr lang="mn-MN" dirty="0" smtClean="0"/>
              <a:t>    Манай тооцооны төв нь 2000 оны 6 дугаар сарын 12-нд Дундговь аймгийн төвд үйл ажиллагаа явуулж эхэлсэн.</a:t>
            </a:r>
            <a:endParaRPr lang="en-US" dirty="0" smtClean="0"/>
          </a:p>
          <a:p>
            <a:r>
              <a:rPr lang="mn-MN" dirty="0" smtClean="0"/>
              <a:t>    Манай салбар нь одоогийн байдлаар  3 харилцагчийн мэргэжилтэн, 3 теллер,  бүртгэл хяналтын ажилтан, бизнес менежер, дотоод зохион байгуулагч, нягтлан бодогч, жолооч, үйлчлэгч захирал, хамгаалалтын ажилтан нийт 14 ажилтантай үйл ажиллагаагаа явуулж байна.</a:t>
            </a:r>
            <a:endParaRPr lang="en-US"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b="1" dirty="0" smtClean="0"/>
              <a:t>Бүтээгдэхүүн ба Үйлчилгээ</a:t>
            </a:r>
            <a:r>
              <a:rPr lang="en-US" dirty="0" smtClean="0"/>
              <a:t/>
            </a:r>
            <a:br>
              <a:rPr lang="en-US" dirty="0" smtClean="0"/>
            </a:br>
            <a:endParaRPr lang="en-US" dirty="0"/>
          </a:p>
        </p:txBody>
      </p:sp>
      <p:sp>
        <p:nvSpPr>
          <p:cNvPr id="3" name="Content Placeholder 2"/>
          <p:cNvSpPr>
            <a:spLocks noGrp="1"/>
          </p:cNvSpPr>
          <p:nvPr>
            <p:ph idx="1"/>
          </p:nvPr>
        </p:nvSpPr>
        <p:spPr>
          <a:xfrm>
            <a:off x="457200" y="1524000"/>
            <a:ext cx="7467600" cy="4873752"/>
          </a:xfrm>
        </p:spPr>
        <p:txBody>
          <a:bodyPr>
            <a:normAutofit fontScale="92500"/>
          </a:bodyPr>
          <a:lstStyle/>
          <a:p>
            <a:r>
              <a:rPr lang="en-US" dirty="0" err="1" smtClean="0"/>
              <a:t>ХасБанк</a:t>
            </a:r>
            <a:r>
              <a:rPr lang="en-US" dirty="0" smtClean="0"/>
              <a:t> </a:t>
            </a:r>
            <a:r>
              <a:rPr lang="en-US" dirty="0" err="1" smtClean="0"/>
              <a:t>нь</a:t>
            </a:r>
            <a:r>
              <a:rPr lang="en-US" dirty="0" smtClean="0"/>
              <a:t> </a:t>
            </a:r>
            <a:r>
              <a:rPr lang="en-US" dirty="0" err="1" smtClean="0"/>
              <a:t>харилцагч</a:t>
            </a:r>
            <a:r>
              <a:rPr lang="en-US" dirty="0" smtClean="0"/>
              <a:t>, </a:t>
            </a:r>
            <a:r>
              <a:rPr lang="en-US" dirty="0" err="1" smtClean="0"/>
              <a:t>бизнес</a:t>
            </a:r>
            <a:r>
              <a:rPr lang="en-US" dirty="0" smtClean="0"/>
              <a:t> </a:t>
            </a:r>
            <a:r>
              <a:rPr lang="en-US" dirty="0" err="1" smtClean="0"/>
              <a:t>эрхлэгч</a:t>
            </a:r>
            <a:r>
              <a:rPr lang="en-US" dirty="0" smtClean="0"/>
              <a:t> </a:t>
            </a:r>
            <a:r>
              <a:rPr lang="en-US" dirty="0" err="1" smtClean="0"/>
              <a:t>тус</a:t>
            </a:r>
            <a:r>
              <a:rPr lang="en-US" dirty="0" smtClean="0"/>
              <a:t> </a:t>
            </a:r>
            <a:r>
              <a:rPr lang="en-US" dirty="0" err="1" smtClean="0"/>
              <a:t>бүрийнхээ</a:t>
            </a:r>
            <a:r>
              <a:rPr lang="en-US" dirty="0" smtClean="0"/>
              <a:t> </a:t>
            </a:r>
            <a:r>
              <a:rPr lang="en-US" dirty="0" err="1" smtClean="0"/>
              <a:t>хэрэгцээ</a:t>
            </a:r>
            <a:r>
              <a:rPr lang="en-US" dirty="0" smtClean="0"/>
              <a:t>, </a:t>
            </a:r>
            <a:r>
              <a:rPr lang="en-US" dirty="0" err="1" smtClean="0"/>
              <a:t>шаардлагад</a:t>
            </a:r>
            <a:r>
              <a:rPr lang="en-US" dirty="0" smtClean="0"/>
              <a:t> </a:t>
            </a:r>
            <a:r>
              <a:rPr lang="en-US" dirty="0" err="1" smtClean="0"/>
              <a:t>нийцсэн</a:t>
            </a:r>
            <a:r>
              <a:rPr lang="en-US" dirty="0" smtClean="0"/>
              <a:t> </a:t>
            </a:r>
            <a:r>
              <a:rPr lang="en-US" dirty="0" err="1" smtClean="0"/>
              <a:t>хадгаламж</a:t>
            </a:r>
            <a:r>
              <a:rPr lang="en-US" dirty="0" smtClean="0"/>
              <a:t>, </a:t>
            </a:r>
            <a:r>
              <a:rPr lang="en-US" dirty="0" err="1" smtClean="0"/>
              <a:t>зээлийн</a:t>
            </a:r>
            <a:r>
              <a:rPr lang="en-US" dirty="0" smtClean="0"/>
              <a:t> </a:t>
            </a:r>
            <a:r>
              <a:rPr lang="en-US" dirty="0" err="1" smtClean="0"/>
              <a:t>бүтээгдэхүүн</a:t>
            </a:r>
            <a:r>
              <a:rPr lang="en-US" dirty="0" smtClean="0"/>
              <a:t> </a:t>
            </a:r>
            <a:r>
              <a:rPr lang="en-US" dirty="0" err="1" smtClean="0"/>
              <a:t>үйлчилгээ</a:t>
            </a:r>
            <a:r>
              <a:rPr lang="en-US" dirty="0" smtClean="0"/>
              <a:t>, </a:t>
            </a:r>
            <a:r>
              <a:rPr lang="en-US" dirty="0" err="1" smtClean="0"/>
              <a:t>дотоодын</a:t>
            </a:r>
            <a:r>
              <a:rPr lang="en-US" dirty="0" smtClean="0"/>
              <a:t> </a:t>
            </a:r>
            <a:r>
              <a:rPr lang="en-US" dirty="0" err="1" smtClean="0"/>
              <a:t>болон</a:t>
            </a:r>
            <a:r>
              <a:rPr lang="en-US" dirty="0" smtClean="0"/>
              <a:t> </a:t>
            </a:r>
            <a:r>
              <a:rPr lang="en-US" dirty="0" err="1" smtClean="0"/>
              <a:t>гадаадын</a:t>
            </a:r>
            <a:r>
              <a:rPr lang="en-US" dirty="0" smtClean="0"/>
              <a:t> </a:t>
            </a:r>
            <a:r>
              <a:rPr lang="en-US" dirty="0" err="1" smtClean="0"/>
              <a:t>мөнгөн</a:t>
            </a:r>
            <a:r>
              <a:rPr lang="en-US" dirty="0" smtClean="0"/>
              <a:t> </a:t>
            </a:r>
            <a:r>
              <a:rPr lang="en-US" dirty="0" err="1" smtClean="0"/>
              <a:t>гуйвуулгын</a:t>
            </a:r>
            <a:r>
              <a:rPr lang="en-US" dirty="0" smtClean="0"/>
              <a:t> </a:t>
            </a:r>
            <a:r>
              <a:rPr lang="en-US" dirty="0" err="1" smtClean="0"/>
              <a:t>үйлчилгээ</a:t>
            </a:r>
            <a:r>
              <a:rPr lang="en-US" dirty="0" smtClean="0"/>
              <a:t>, </a:t>
            </a:r>
            <a:r>
              <a:rPr lang="en-US" dirty="0" err="1" smtClean="0"/>
              <a:t>технологид</a:t>
            </a:r>
            <a:r>
              <a:rPr lang="en-US" dirty="0" smtClean="0"/>
              <a:t> </a:t>
            </a:r>
            <a:r>
              <a:rPr lang="en-US" dirty="0" err="1" smtClean="0"/>
              <a:t>суурилсан</a:t>
            </a:r>
            <a:r>
              <a:rPr lang="en-US" dirty="0" smtClean="0"/>
              <a:t> </a:t>
            </a:r>
            <a:r>
              <a:rPr lang="en-US" dirty="0" err="1" smtClean="0"/>
              <a:t>мессеж</a:t>
            </a:r>
            <a:r>
              <a:rPr lang="en-US" dirty="0" smtClean="0"/>
              <a:t> </a:t>
            </a:r>
            <a:r>
              <a:rPr lang="en-US" dirty="0" err="1" smtClean="0"/>
              <a:t>банк</a:t>
            </a:r>
            <a:r>
              <a:rPr lang="en-US" dirty="0" smtClean="0"/>
              <a:t>, </a:t>
            </a:r>
            <a:r>
              <a:rPr lang="en-US" dirty="0" err="1" smtClean="0"/>
              <a:t>мобайл</a:t>
            </a:r>
            <a:r>
              <a:rPr lang="en-US" dirty="0" smtClean="0"/>
              <a:t> </a:t>
            </a:r>
            <a:r>
              <a:rPr lang="en-US" dirty="0" err="1" smtClean="0"/>
              <a:t>банк</a:t>
            </a:r>
            <a:r>
              <a:rPr lang="en-US" dirty="0" smtClean="0"/>
              <a:t>, </a:t>
            </a:r>
            <a:r>
              <a:rPr lang="en-US" dirty="0" err="1" smtClean="0"/>
              <a:t>интернэт</a:t>
            </a:r>
            <a:r>
              <a:rPr lang="en-US" dirty="0" smtClean="0"/>
              <a:t> </a:t>
            </a:r>
            <a:r>
              <a:rPr lang="en-US" dirty="0" err="1" smtClean="0"/>
              <a:t>банкны</a:t>
            </a:r>
            <a:r>
              <a:rPr lang="en-US" dirty="0" smtClean="0"/>
              <a:t> </a:t>
            </a:r>
            <a:r>
              <a:rPr lang="en-US" dirty="0" err="1" smtClean="0"/>
              <a:t>үйлчилгээг</a:t>
            </a:r>
            <a:r>
              <a:rPr lang="en-US" dirty="0" smtClean="0"/>
              <a:t> 21 </a:t>
            </a:r>
            <a:r>
              <a:rPr lang="en-US" dirty="0" err="1" smtClean="0"/>
              <a:t>аймагт</a:t>
            </a:r>
            <a:r>
              <a:rPr lang="en-US" dirty="0" smtClean="0"/>
              <a:t> </a:t>
            </a:r>
            <a:r>
              <a:rPr lang="en-US" dirty="0" err="1" smtClean="0"/>
              <a:t>байрлах</a:t>
            </a:r>
            <a:r>
              <a:rPr lang="en-US" dirty="0" smtClean="0"/>
              <a:t> 84тооцооны </a:t>
            </a:r>
            <a:r>
              <a:rPr lang="en-US" dirty="0" err="1" smtClean="0"/>
              <a:t>төв</a:t>
            </a:r>
            <a:r>
              <a:rPr lang="en-US" dirty="0" smtClean="0"/>
              <a:t>, </a:t>
            </a:r>
            <a:r>
              <a:rPr lang="en-US" dirty="0" err="1" smtClean="0"/>
              <a:t>салбар</a:t>
            </a:r>
            <a:r>
              <a:rPr lang="en-US" dirty="0" smtClean="0"/>
              <a:t>, </a:t>
            </a:r>
            <a:r>
              <a:rPr lang="en-US" dirty="0" err="1" smtClean="0"/>
              <a:t>нэгж</a:t>
            </a:r>
            <a:r>
              <a:rPr lang="en-US" dirty="0" smtClean="0"/>
              <a:t>, 1200 </a:t>
            </a:r>
            <a:r>
              <a:rPr lang="en-US" dirty="0" err="1" smtClean="0"/>
              <a:t>гаруй</a:t>
            </a:r>
            <a:r>
              <a:rPr lang="en-US" dirty="0" smtClean="0"/>
              <a:t> </a:t>
            </a:r>
            <a:r>
              <a:rPr lang="en-US" dirty="0" err="1" smtClean="0"/>
              <a:t>ажиллагсдаараа</a:t>
            </a:r>
            <a:r>
              <a:rPr lang="en-US" dirty="0" smtClean="0"/>
              <a:t>  </a:t>
            </a:r>
            <a:r>
              <a:rPr lang="en-US" dirty="0" err="1" smtClean="0"/>
              <a:t>дамжуулан</a:t>
            </a:r>
            <a:r>
              <a:rPr lang="en-US" dirty="0" smtClean="0"/>
              <a:t> </a:t>
            </a:r>
            <a:r>
              <a:rPr lang="en-US" dirty="0" err="1" smtClean="0"/>
              <a:t>түргэн</a:t>
            </a:r>
            <a:r>
              <a:rPr lang="en-US" dirty="0" smtClean="0"/>
              <a:t> </a:t>
            </a:r>
            <a:r>
              <a:rPr lang="en-US" dirty="0" err="1" smtClean="0"/>
              <a:t>шуурхай</a:t>
            </a:r>
            <a:r>
              <a:rPr lang="en-US" dirty="0" smtClean="0"/>
              <a:t> </a:t>
            </a:r>
            <a:r>
              <a:rPr lang="en-US" dirty="0" err="1" smtClean="0"/>
              <a:t>үзүүлж</a:t>
            </a:r>
            <a:r>
              <a:rPr lang="en-US" dirty="0" smtClean="0"/>
              <a:t> </a:t>
            </a:r>
            <a:r>
              <a:rPr lang="en-US" dirty="0" err="1" smtClean="0"/>
              <a:t>байна</a:t>
            </a:r>
            <a:r>
              <a:rPr lang="en-US" dirty="0" smtClean="0"/>
              <a:t>.</a:t>
            </a:r>
            <a:r>
              <a:rPr lang="en-US" b="1" dirty="0" smtClean="0"/>
              <a:t> </a:t>
            </a:r>
            <a:endParaRPr lang="en-US" dirty="0" smtClean="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err="1" smtClean="0"/>
              <a:t>Харилцах</a:t>
            </a:r>
            <a:r>
              <a:rPr lang="en-US" b="1" dirty="0" smtClean="0"/>
              <a:t>, </a:t>
            </a:r>
            <a:r>
              <a:rPr lang="en-US" b="1" dirty="0" err="1" smtClean="0"/>
              <a:t>хадгаламж</a:t>
            </a:r>
            <a:r>
              <a:rPr lang="en-US" b="1" dirty="0" smtClean="0"/>
              <a:t/>
            </a:r>
            <a:br>
              <a:rPr lang="en-US" b="1" dirty="0" smtClean="0"/>
            </a:br>
            <a:endParaRPr lang="en-US" dirty="0"/>
          </a:p>
        </p:txBody>
      </p:sp>
      <p:sp>
        <p:nvSpPr>
          <p:cNvPr id="3" name="Content Placeholder 2"/>
          <p:cNvSpPr>
            <a:spLocks noGrp="1"/>
          </p:cNvSpPr>
          <p:nvPr>
            <p:ph idx="1"/>
          </p:nvPr>
        </p:nvSpPr>
        <p:spPr/>
        <p:txBody>
          <a:bodyPr/>
          <a:lstStyle/>
          <a:p>
            <a:endParaRPr lang="en-US" b="1" dirty="0" smtClean="0"/>
          </a:p>
          <a:p>
            <a:r>
              <a:rPr lang="en-US" b="1" dirty="0" smtClean="0"/>
              <a:t>  </a:t>
            </a:r>
            <a:r>
              <a:rPr lang="mn-MN" b="1" dirty="0" smtClean="0"/>
              <a:t>Хугацаагүй хадгаламж </a:t>
            </a:r>
            <a:endParaRPr lang="en-US" dirty="0" smtClean="0"/>
          </a:p>
          <a:p>
            <a:r>
              <a:rPr lang="en-US" b="1" dirty="0" smtClean="0"/>
              <a:t>  </a:t>
            </a:r>
            <a:r>
              <a:rPr lang="mn-MN" b="1" dirty="0" smtClean="0"/>
              <a:t>Харилцах дансны үйлчилгээ</a:t>
            </a:r>
            <a:endParaRPr lang="en-US" dirty="0" smtClean="0"/>
          </a:p>
          <a:p>
            <a:r>
              <a:rPr lang="en-US" b="1" dirty="0" smtClean="0"/>
              <a:t>  </a:t>
            </a:r>
            <a:r>
              <a:rPr lang="mn-MN" b="1" dirty="0" smtClean="0"/>
              <a:t>Насны нүнжиг өндөр хүүтэй урт хугацаат</a:t>
            </a:r>
            <a:endParaRPr lang="en-US" dirty="0" smtClean="0"/>
          </a:p>
          <a:p>
            <a:r>
              <a:rPr lang="en-US" b="1" dirty="0" smtClean="0"/>
              <a:t> Х</a:t>
            </a:r>
            <a:r>
              <a:rPr lang="mn-MN" b="1" dirty="0" smtClean="0"/>
              <a:t>угацаагүй </a:t>
            </a:r>
            <a:endParaRPr lang="en-US"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mn-MN" dirty="0" smtClean="0"/>
              <a:t>Зээл түүний төрлүүд</a:t>
            </a:r>
            <a:endParaRPr lang="en-US" dirty="0"/>
          </a:p>
        </p:txBody>
      </p:sp>
      <p:sp>
        <p:nvSpPr>
          <p:cNvPr id="3" name="Content Placeholder 2"/>
          <p:cNvSpPr>
            <a:spLocks noGrp="1"/>
          </p:cNvSpPr>
          <p:nvPr>
            <p:ph idx="1"/>
          </p:nvPr>
        </p:nvSpPr>
        <p:spPr/>
        <p:txBody>
          <a:bodyPr>
            <a:normAutofit lnSpcReduction="10000"/>
          </a:bodyPr>
          <a:lstStyle/>
          <a:p>
            <a:pPr>
              <a:buNone/>
            </a:pPr>
            <a:r>
              <a:rPr lang="mn-MN" sz="1800" dirty="0" smtClean="0"/>
              <a:t>Хас банк нь арилжааны банкуудаас хамгийн түргэн шуурхай зээлийг шийдэж өгдөг.</a:t>
            </a:r>
          </a:p>
          <a:p>
            <a:r>
              <a:rPr lang="en-US" sz="1800" dirty="0" err="1" smtClean="0">
                <a:latin typeface="Arial Mon" pitchFamily="34" charset="0"/>
              </a:rPr>
              <a:t>Гарааны</a:t>
            </a:r>
            <a:r>
              <a:rPr lang="en-US" sz="1800" dirty="0" smtClean="0">
                <a:latin typeface="Arial Mon" pitchFamily="34" charset="0"/>
              </a:rPr>
              <a:t> </a:t>
            </a:r>
            <a:r>
              <a:rPr lang="en-US" sz="1800" dirty="0" err="1" smtClean="0">
                <a:latin typeface="Arial Mon" pitchFamily="34" charset="0"/>
              </a:rPr>
              <a:t>Зээл</a:t>
            </a:r>
            <a:endParaRPr lang="en-US" sz="1800" dirty="0" smtClean="0">
              <a:latin typeface="Arial Mon" pitchFamily="34" charset="0"/>
            </a:endParaRPr>
          </a:p>
          <a:p>
            <a:r>
              <a:rPr lang="en-US" sz="1800" dirty="0" err="1" smtClean="0">
                <a:latin typeface="Arial Mon" pitchFamily="34" charset="0"/>
              </a:rPr>
              <a:t>Өсөлтийн</a:t>
            </a:r>
            <a:r>
              <a:rPr lang="en-US" sz="1800" dirty="0" smtClean="0">
                <a:latin typeface="Arial Mon" pitchFamily="34" charset="0"/>
              </a:rPr>
              <a:t> </a:t>
            </a:r>
            <a:r>
              <a:rPr lang="en-US" sz="1800" dirty="0" err="1" smtClean="0">
                <a:latin typeface="Arial Mon" pitchFamily="34" charset="0"/>
              </a:rPr>
              <a:t>Зээл</a:t>
            </a:r>
            <a:endParaRPr lang="en-US" sz="1800" dirty="0" smtClean="0">
              <a:latin typeface="Arial Mon" pitchFamily="34" charset="0"/>
            </a:endParaRPr>
          </a:p>
          <a:p>
            <a:r>
              <a:rPr lang="en-US" sz="1800" dirty="0" err="1" smtClean="0">
                <a:latin typeface="Arial Mon" pitchFamily="34" charset="0"/>
              </a:rPr>
              <a:t>Хөгжлийн</a:t>
            </a:r>
            <a:r>
              <a:rPr lang="en-US" sz="1800" dirty="0" smtClean="0">
                <a:latin typeface="Arial Mon" pitchFamily="34" charset="0"/>
              </a:rPr>
              <a:t> </a:t>
            </a:r>
            <a:r>
              <a:rPr lang="en-US" sz="1800" dirty="0" err="1" smtClean="0">
                <a:latin typeface="Arial Mon" pitchFamily="34" charset="0"/>
              </a:rPr>
              <a:t>Зээл</a:t>
            </a:r>
            <a:endParaRPr lang="mn-MN" sz="1800" dirty="0" smtClean="0"/>
          </a:p>
          <a:p>
            <a:r>
              <a:rPr lang="mn-MN" sz="1800" dirty="0" smtClean="0"/>
              <a:t>Хашаа байшин барих, худалдан авах зээл</a:t>
            </a:r>
            <a:endParaRPr lang="en-US" sz="1800" dirty="0" smtClean="0">
              <a:latin typeface="Arial Mon" pitchFamily="34" charset="0"/>
            </a:endParaRPr>
          </a:p>
          <a:p>
            <a:r>
              <a:rPr lang="mn-MN" sz="1800" dirty="0" smtClean="0"/>
              <a:t>Эргэлтийн хөрөнгийн зээл </a:t>
            </a:r>
          </a:p>
          <a:p>
            <a:r>
              <a:rPr lang="mn-MN" sz="1800" dirty="0" smtClean="0"/>
              <a:t>Хөрөнгө оруулалтын зээл </a:t>
            </a:r>
            <a:endParaRPr lang="en-US" sz="1800" dirty="0" smtClean="0">
              <a:latin typeface="Arial Mon" pitchFamily="34" charset="0"/>
            </a:endParaRPr>
          </a:p>
          <a:p>
            <a:r>
              <a:rPr lang="en-US" sz="1800" dirty="0" err="1" smtClean="0">
                <a:latin typeface="Arial Mon" pitchFamily="34" charset="0"/>
              </a:rPr>
              <a:t>Хэрэглээний</a:t>
            </a:r>
            <a:r>
              <a:rPr lang="en-US" sz="1800" dirty="0" smtClean="0">
                <a:latin typeface="Arial Mon" pitchFamily="34" charset="0"/>
              </a:rPr>
              <a:t> </a:t>
            </a:r>
            <a:r>
              <a:rPr lang="mn-MN" sz="1800" dirty="0" smtClean="0"/>
              <a:t>зээл</a:t>
            </a:r>
            <a:endParaRPr lang="en-US" sz="1800" dirty="0" smtClean="0">
              <a:latin typeface="Arial Mon" pitchFamily="34" charset="0"/>
            </a:endParaRPr>
          </a:p>
          <a:p>
            <a:r>
              <a:rPr lang="en-US" sz="1800" dirty="0" smtClean="0">
                <a:latin typeface="Arial Mon" pitchFamily="34" charset="0"/>
              </a:rPr>
              <a:t>О</a:t>
            </a:r>
            <a:r>
              <a:rPr lang="mn-MN" sz="1800" dirty="0" smtClean="0"/>
              <a:t>рон сууцны зээл </a:t>
            </a:r>
            <a:r>
              <a:rPr lang="en-US" sz="1800" dirty="0" smtClean="0">
                <a:latin typeface="Arial Mon" pitchFamily="34" charset="0"/>
              </a:rPr>
              <a:t> </a:t>
            </a:r>
          </a:p>
          <a:p>
            <a:r>
              <a:rPr lang="mn-MN" sz="1800" dirty="0" smtClean="0"/>
              <a:t>Ургацын зээл</a:t>
            </a:r>
            <a:endParaRPr lang="en-US" sz="1800" dirty="0" smtClean="0">
              <a:latin typeface="Arial Mon" pitchFamily="34" charset="0"/>
            </a:endParaRPr>
          </a:p>
          <a:p>
            <a:r>
              <a:rPr lang="en-US" sz="1800" dirty="0" err="1" smtClean="0">
                <a:latin typeface="Arial Mon" pitchFamily="34" charset="0"/>
              </a:rPr>
              <a:t>Малчны</a:t>
            </a:r>
            <a:r>
              <a:rPr lang="en-US" sz="1800" dirty="0" smtClean="0">
                <a:latin typeface="Arial Mon" pitchFamily="34" charset="0"/>
              </a:rPr>
              <a:t> </a:t>
            </a:r>
            <a:r>
              <a:rPr lang="en-US" sz="1800" dirty="0" err="1" smtClean="0">
                <a:latin typeface="Arial Mon" pitchFamily="34" charset="0"/>
              </a:rPr>
              <a:t>зээл</a:t>
            </a:r>
            <a:endParaRPr lang="en-US" sz="1800" dirty="0" smtClean="0">
              <a:latin typeface="Arial Mon" pitchFamily="34" charset="0"/>
            </a:endParaRPr>
          </a:p>
          <a:p>
            <a:r>
              <a:rPr lang="mn-MN" sz="1800" dirty="0" smtClean="0"/>
              <a:t>Цалингийн зээл</a:t>
            </a:r>
            <a:endParaRPr lang="en-US" sz="1800" dirty="0" smtClean="0"/>
          </a:p>
          <a:p>
            <a:r>
              <a:rPr lang="en-US" sz="1800" dirty="0" smtClean="0"/>
              <a:t> </a:t>
            </a:r>
            <a:r>
              <a:rPr lang="mn-MN" sz="1800" dirty="0" smtClean="0"/>
              <a:t>Оюутны зээл</a:t>
            </a:r>
            <a:endParaRPr lang="en-US" sz="1800" dirty="0" smtClean="0"/>
          </a:p>
          <a:p>
            <a:r>
              <a:rPr lang="en-US" sz="1800" dirty="0" smtClean="0"/>
              <a:t> </a:t>
            </a:r>
            <a:r>
              <a:rPr lang="mn-MN" sz="1800" dirty="0" smtClean="0"/>
              <a:t>Картын зээл</a:t>
            </a:r>
            <a:endParaRPr lang="en-US" sz="1800" dirty="0" smtClean="0">
              <a:latin typeface="Arial Mon" pitchFamily="34" charset="0"/>
            </a:endParaRPr>
          </a:p>
          <a:p>
            <a:endParaRPr lang="en-US" sz="1800" dirty="0">
              <a:latin typeface="Arial Mon"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467600" cy="2209800"/>
          </a:xfrm>
        </p:spPr>
        <p:txBody>
          <a:bodyPr>
            <a:normAutofit/>
          </a:bodyPr>
          <a:lstStyle/>
          <a:p>
            <a:pPr algn="ctr"/>
            <a:r>
              <a:rPr lang="mn-MN" dirty="0" smtClean="0"/>
              <a:t>Программ хангамж</a:t>
            </a:r>
            <a:r>
              <a:rPr lang="en-US" dirty="0" smtClean="0"/>
              <a:t/>
            </a:r>
            <a:br>
              <a:rPr lang="en-US" dirty="0" smtClean="0"/>
            </a:br>
            <a:r>
              <a:rPr lang="mn-MN" dirty="0" smtClean="0"/>
              <a:t> </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FLEXCUBE </a:t>
            </a:r>
            <a:r>
              <a:rPr lang="mn-MN" dirty="0" smtClean="0"/>
              <a:t> программ</a:t>
            </a:r>
            <a:r>
              <a:rPr lang="en-US" dirty="0" smtClean="0"/>
              <a:t> </a:t>
            </a:r>
            <a:r>
              <a:rPr lang="en-US" dirty="0" err="1" smtClean="0"/>
              <a:t>нь</a:t>
            </a:r>
            <a:r>
              <a:rPr lang="mn-MN" dirty="0" smtClean="0"/>
              <a:t> 2010 он 5 сараас эхлэн ХасБанкны ажилчид ашиглаж эхэлсэн байна.  Энэхүү программ нь банкны бүхэл үйл ажиллагаа, үилчилгээ зэргийг хийхэд зориулагдсан программ юм. Гадны ямар нэгэн гэнтийн халдлага зэргээс бүрэн хамгаалалттай. Мөн энэхүү программыг ашигладаг программтай газар нууц үгээ ашиглан ажилыхаа талаар мэдээлэл авах боломжтой.</a:t>
            </a:r>
            <a:endParaRPr lang="en-US" dirty="0" smtClean="0"/>
          </a:p>
          <a:p>
            <a:pPr>
              <a:buNone/>
            </a:pPr>
            <a:r>
              <a:rPr lang="mn-MN" dirty="0" smtClean="0"/>
              <a:t>	</a:t>
            </a:r>
            <a:endParaRPr lang="en-US" dirty="0" smtClean="0"/>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935162"/>
          </a:xfrm>
        </p:spPr>
        <p:txBody>
          <a:bodyPr>
            <a:normAutofit fontScale="90000"/>
          </a:bodyPr>
          <a:lstStyle/>
          <a:p>
            <a:pPr algn="ctr"/>
            <a:r>
              <a:rPr lang="mn-MN" dirty="0" smtClean="0"/>
              <a:t>Маркетингийн газар</a:t>
            </a:r>
            <a:r>
              <a:rPr lang="en-US" dirty="0" smtClean="0"/>
              <a:t/>
            </a:r>
            <a:br>
              <a:rPr lang="en-US" dirty="0" smtClean="0"/>
            </a:br>
            <a:r>
              <a:rPr lang="mn-MN" dirty="0" smtClean="0"/>
              <a:t> </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a:bodyPr>
          <a:lstStyle/>
          <a:p>
            <a:pPr>
              <a:buNone/>
            </a:pPr>
            <a:endParaRPr lang="en-US" dirty="0" smtClean="0"/>
          </a:p>
          <a:p>
            <a:pPr>
              <a:buNone/>
            </a:pPr>
            <a:endParaRPr lang="en-US" dirty="0" smtClean="0"/>
          </a:p>
          <a:p>
            <a:r>
              <a:rPr lang="mn-MN" dirty="0" smtClean="0"/>
              <a:t>   Маркетингийн газар нь тогтмол судалгаа шинжилгээ хийж гүйцэтгэсний үндсэн дээр Банкны бүтээгдэхүүн үйлчилгээ, борлуулалтын суваг. Зар суртчилгаа болон үнийн брдлогыг боловсруулах Банкны маркетинг бодлогыг тодорхойлож хэрэгжүүлэх хяналт тавих. </a:t>
            </a:r>
            <a:endParaRPr lang="en-US" dirty="0" smtClean="0"/>
          </a:p>
          <a:p>
            <a:pPr>
              <a:buNone/>
            </a:pPr>
            <a:r>
              <a:rPr lang="mn-MN" dirty="0" smtClean="0"/>
              <a:t> </a:t>
            </a:r>
            <a:endParaRPr lang="en-US" dirty="0" smtClean="0"/>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mn-MN" dirty="0" smtClean="0"/>
              <a:t>Маркетингийн газар</a:t>
            </a:r>
            <a:endParaRPr lang="en-US" dirty="0"/>
          </a:p>
        </p:txBody>
      </p:sp>
      <p:sp>
        <p:nvSpPr>
          <p:cNvPr id="3" name="Content Placeholder 2"/>
          <p:cNvSpPr>
            <a:spLocks noGrp="1"/>
          </p:cNvSpPr>
          <p:nvPr>
            <p:ph idx="1"/>
          </p:nvPr>
        </p:nvSpPr>
        <p:spPr/>
        <p:txBody>
          <a:bodyPr/>
          <a:lstStyle/>
          <a:p>
            <a:pPr>
              <a:buNone/>
            </a:pPr>
            <a:r>
              <a:rPr lang="en-US" dirty="0" smtClean="0"/>
              <a:t>  </a:t>
            </a:r>
          </a:p>
          <a:p>
            <a:pPr>
              <a:buNone/>
            </a:pPr>
            <a:r>
              <a:rPr lang="mn-MN" dirty="0" smtClean="0"/>
              <a:t> </a:t>
            </a:r>
          </a:p>
          <a:p>
            <a:r>
              <a:rPr lang="mn-MN" dirty="0" smtClean="0"/>
              <a:t>Бүтээгдэхүүн хөгжлийн хэлтэс</a:t>
            </a:r>
          </a:p>
          <a:p>
            <a:r>
              <a:rPr lang="mn-MN" dirty="0" smtClean="0"/>
              <a:t>Цахим банкны хэлтэс</a:t>
            </a:r>
          </a:p>
          <a:p>
            <a:r>
              <a:rPr lang="mn-MN" dirty="0" smtClean="0"/>
              <a:t>Зах зээлийн судалгааны  алба</a:t>
            </a:r>
          </a:p>
          <a:p>
            <a:r>
              <a:rPr lang="mn-MN" dirty="0" smtClean="0"/>
              <a:t>Суртчилгаа идвэхжүүлэлт</a:t>
            </a:r>
          </a:p>
          <a:p>
            <a:r>
              <a:rPr lang="mn-MN" dirty="0" smtClean="0"/>
              <a:t>Төслийн алба</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b="1" dirty="0" smtClean="0"/>
              <a:t>Идэвхижүүлэлт</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lnSpcReduction="20000"/>
          </a:bodyPr>
          <a:lstStyle/>
          <a:p>
            <a:r>
              <a:rPr lang="mn-MN" dirty="0" smtClean="0"/>
              <a:t>Мэдээллийн сувгууд ашиглаад, үйлчилгээ үзүүлдэг бүх ажилтнууд маш сайн хүчин чармайлт, зохицуулалт буюу санаа, бараа үйлчилгээг худалдан авахыг ятгасан ятгалга юм.</a:t>
            </a:r>
          </a:p>
          <a:p>
            <a:r>
              <a:rPr lang="mn-MN" b="1" dirty="0" smtClean="0"/>
              <a:t> Зар суртчилгаа</a:t>
            </a:r>
            <a:r>
              <a:rPr lang="mn-MN" dirty="0" smtClean="0"/>
              <a:t> гэдэг нь иргэн, аж ахуй нэгж, Байгууллагаас бараа, ажил үйлчилгээ, үйл ажилгааны зах зээлийн эрэлтийг нэмэгдүүлэх, боломжит хэрэглэгчийн анхаарлыг татах олон нийтийн хэвлэл мэдээллийн хэрэгсэл болон бусад хэлбэрээр түгээсэн мэдээллийг хэлнэ. </a:t>
            </a:r>
            <a:endParaRPr lang="en-US" dirty="0" smtClean="0"/>
          </a:p>
          <a:p>
            <a:endParaRPr lang="mn-MN" dirty="0" smtClean="0"/>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57200" y="609600"/>
            <a:ext cx="7467600" cy="5864352"/>
          </a:xfrm>
        </p:spPr>
        <p:txBody>
          <a:bodyPr>
            <a:normAutofit fontScale="85000" lnSpcReduction="20000"/>
          </a:bodyPr>
          <a:lstStyle/>
          <a:p>
            <a:r>
              <a:rPr lang="mn-MN" dirty="0" smtClean="0"/>
              <a:t>Дундговь аймагт байрлах ХасБанкны 19-дүгээр тооцооны төв нь зар суртчилгаагаа хүргэхийн тулд олон янзийн хэрэгслүүдээс ашигладаг. 19дүгээр тооцооны төв нь  орон нутагтаа байрлах “ Цоглог </a:t>
            </a:r>
            <a:r>
              <a:rPr lang="en-US" dirty="0" smtClean="0"/>
              <a:t>”</a:t>
            </a:r>
            <a:r>
              <a:rPr lang="mn-MN" dirty="0" smtClean="0"/>
              <a:t> , </a:t>
            </a:r>
            <a:r>
              <a:rPr lang="en-US" dirty="0" smtClean="0"/>
              <a:t>FM, </a:t>
            </a:r>
            <a:r>
              <a:rPr lang="mn-MN" dirty="0" smtClean="0"/>
              <a:t>Р</a:t>
            </a:r>
            <a:r>
              <a:rPr lang="en-US" dirty="0" err="1" smtClean="0"/>
              <a:t>адио</a:t>
            </a:r>
            <a:r>
              <a:rPr lang="mn-MN" dirty="0" smtClean="0"/>
              <a:t>гоор шинээр гаргаж буй бүтээгдэхүүн үйлчилгээг цаг тухайд нь хүргэж үйлчилдэг байна. Энэ улиралд маркетинг суртчилгааны ажил нилээдгүй хийсэн. Аймгийн төвийн том болон жижиг бизнес эрхлэгчид болон бизнесээ эрхлэх гэж буй хүмүүст мөнгөн туслалцаа үзүүлж бизнес болон хөдөлмөр эрхлэлтийг нь дэмжиж байна. ХасБанк нь ихэвчлэн монгол орондоо ихийг бүтээж байна. Бизнесээ эрхлэх гэж буй чин сэтгэээсээ хүсэж буй хүмүүст маш их тус дөхөм болж байна.</a:t>
            </a:r>
            <a:endParaRPr lang="en-US" dirty="0" smtClean="0"/>
          </a:p>
          <a:p>
            <a:r>
              <a:rPr lang="mn-MN" dirty="0" smtClean="0"/>
              <a:t> </a:t>
            </a:r>
            <a:endParaRPr lang="en-US" dirty="0" smtClean="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7467600" cy="5711952"/>
          </a:xfrm>
        </p:spPr>
        <p:txBody>
          <a:bodyPr>
            <a:normAutofit fontScale="55000" lnSpcReduction="20000"/>
          </a:bodyPr>
          <a:lstStyle/>
          <a:p>
            <a:pPr>
              <a:buNone/>
            </a:pPr>
            <a:r>
              <a:rPr lang="mn-MN" b="1" dirty="0" smtClean="0"/>
              <a:t>  Борлуулалтын урамшуулал</a:t>
            </a:r>
            <a:r>
              <a:rPr lang="mn-MN" dirty="0" smtClean="0"/>
              <a:t>: </a:t>
            </a:r>
            <a:endParaRPr lang="en-US" dirty="0" smtClean="0"/>
          </a:p>
          <a:p>
            <a:pPr>
              <a:buNone/>
            </a:pPr>
            <a:r>
              <a:rPr lang="mn-MN" dirty="0" smtClean="0"/>
              <a:t> </a:t>
            </a:r>
            <a:endParaRPr lang="en-US" dirty="0" smtClean="0"/>
          </a:p>
          <a:p>
            <a:pPr>
              <a:buNone/>
            </a:pPr>
            <a:r>
              <a:rPr lang="mn-MN" dirty="0" smtClean="0"/>
              <a:t>     ХасБанк нь өөртөө татах чанар нь үйлчлүүлэгч карт нээснээс хойш найз нөхөд болон хамаатан саднаа урьж дансны үйлчилгээ хийсэн тохиолдолд урамшуулал зарладаг. </a:t>
            </a:r>
          </a:p>
          <a:p>
            <a:pPr>
              <a:buNone/>
            </a:pPr>
            <a:endParaRPr lang="en-US" dirty="0" smtClean="0"/>
          </a:p>
          <a:p>
            <a:pPr>
              <a:buNone/>
            </a:pPr>
            <a:r>
              <a:rPr lang="mn-MN" dirty="0" smtClean="0"/>
              <a:t>      </a:t>
            </a:r>
            <a:r>
              <a:rPr lang="mn-MN" b="1" dirty="0" smtClean="0"/>
              <a:t>Олон нийтийн харилцаа: </a:t>
            </a:r>
          </a:p>
          <a:p>
            <a:pPr>
              <a:buNone/>
            </a:pPr>
            <a:r>
              <a:rPr lang="mn-MN" dirty="0" smtClean="0"/>
              <a:t>     Тухайн Байгууллагаас хэвлэл мэдээллийн хэрэгслэлээр дамжуулан нийгэмтэй тогтоосон төрөл бүрийн харилцааг олон нийтийн харилцаа холбоо гэнэ.</a:t>
            </a:r>
            <a:endParaRPr lang="en-US" dirty="0" smtClean="0"/>
          </a:p>
          <a:p>
            <a:pPr>
              <a:buNone/>
            </a:pPr>
            <a:r>
              <a:rPr lang="mn-MN" dirty="0" smtClean="0"/>
              <a:t> </a:t>
            </a:r>
            <a:endParaRPr lang="en-US" dirty="0" smtClean="0"/>
          </a:p>
          <a:p>
            <a:pPr>
              <a:buNone/>
            </a:pPr>
            <a:r>
              <a:rPr lang="mn-MN" dirty="0" smtClean="0"/>
              <a:t>      ХасБанкны олон нийтийн харилцаанд </a:t>
            </a:r>
            <a:endParaRPr lang="en-US" dirty="0" smtClean="0"/>
          </a:p>
          <a:p>
            <a:pPr>
              <a:buNone/>
            </a:pPr>
            <a:r>
              <a:rPr lang="mn-MN" dirty="0" smtClean="0"/>
              <a:t> </a:t>
            </a:r>
            <a:endParaRPr lang="en-US" dirty="0" smtClean="0"/>
          </a:p>
          <a:p>
            <a:pPr lvl="0">
              <a:buNone/>
            </a:pPr>
            <a:r>
              <a:rPr lang="mn-MN" dirty="0" smtClean="0"/>
              <a:t>     Сонин сэтгүүл, интернетийн нийтлэл</a:t>
            </a:r>
            <a:endParaRPr lang="en-US" dirty="0" smtClean="0"/>
          </a:p>
          <a:p>
            <a:pPr lvl="0">
              <a:buNone/>
            </a:pPr>
            <a:r>
              <a:rPr lang="mn-MN" dirty="0" smtClean="0"/>
              <a:t>      Телевизийн ярицлага, захиалгат нэвтрүүлэг</a:t>
            </a:r>
            <a:endParaRPr lang="en-US" dirty="0" smtClean="0"/>
          </a:p>
          <a:p>
            <a:pPr lvl="0">
              <a:buNone/>
            </a:pPr>
            <a:r>
              <a:rPr lang="mn-MN" dirty="0" smtClean="0"/>
              <a:t>      Өөрийн ном, сонин сэтгүүлийг гаргах, вэб хуудсандаа мэдээлэл тавих</a:t>
            </a:r>
            <a:endParaRPr lang="en-US" dirty="0" smtClean="0"/>
          </a:p>
          <a:p>
            <a:pPr lvl="0">
              <a:buNone/>
            </a:pPr>
            <a:r>
              <a:rPr lang="mn-MN" dirty="0" smtClean="0"/>
              <a:t>       Хүмүүсийн дунд ямар нэг мэдээллийг амнаас амд дамжих цуурхал яриа хэлбэрээр тараах </a:t>
            </a:r>
            <a:endParaRPr lang="en-US" dirty="0" smtClean="0"/>
          </a:p>
          <a:p>
            <a:pPr>
              <a:buNone/>
            </a:pPr>
            <a:endParaRPr lang="mn-MN" b="1" dirty="0" smtClean="0"/>
          </a:p>
          <a:p>
            <a:pPr>
              <a:buNone/>
            </a:pPr>
            <a:endParaRPr lang="en-US" dirty="0" smtClean="0"/>
          </a:p>
          <a:p>
            <a:pPr>
              <a:buNone/>
            </a:pPr>
            <a:r>
              <a:rPr lang="mn-MN" b="1" dirty="0" smtClean="0"/>
              <a:t> </a:t>
            </a:r>
            <a:endParaRPr lang="en-US" dirty="0" smtClean="0"/>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467600" cy="1143000"/>
          </a:xfrm>
        </p:spPr>
        <p:txBody>
          <a:bodyPr>
            <a:normAutofit/>
          </a:bodyPr>
          <a:lstStyle/>
          <a:p>
            <a:r>
              <a:rPr lang="mn-MN" dirty="0" smtClean="0"/>
              <a:t>“ </a:t>
            </a:r>
            <a:r>
              <a:rPr lang="mn-MN" sz="1800" dirty="0" smtClean="0"/>
              <a:t>ХасБанк </a:t>
            </a:r>
            <a:r>
              <a:rPr lang="en-US" sz="1800" dirty="0" smtClean="0"/>
              <a:t>”</a:t>
            </a:r>
            <a:r>
              <a:rPr lang="mn-MN" sz="1800" dirty="0" smtClean="0"/>
              <a:t> салбарын орлогын тайлан, үзүүлнэлтүүд </a:t>
            </a:r>
            <a:r>
              <a:rPr lang="en-US" sz="1800" dirty="0" smtClean="0"/>
              <a:t/>
            </a:r>
            <a:br>
              <a:rPr lang="en-US" sz="1800" dirty="0" smtClean="0"/>
            </a:br>
            <a:endParaRPr lang="en-US" sz="1800" dirty="0"/>
          </a:p>
        </p:txBody>
      </p:sp>
      <p:graphicFrame>
        <p:nvGraphicFramePr>
          <p:cNvPr id="4" name="Content Placeholder 3"/>
          <p:cNvGraphicFramePr>
            <a:graphicFrameLocks noGrp="1"/>
          </p:cNvGraphicFramePr>
          <p:nvPr>
            <p:ph idx="1"/>
          </p:nvPr>
        </p:nvGraphicFramePr>
        <p:xfrm>
          <a:off x="457200" y="1600200"/>
          <a:ext cx="8229600" cy="3708400"/>
        </p:xfrm>
        <a:graphic>
          <a:graphicData uri="http://schemas.openxmlformats.org/drawingml/2006/table">
            <a:tbl>
              <a:tblPr firstRow="1" bandRow="1">
                <a:tableStyleId>{5C22544A-7EE6-4342-B048-85BDC9FD1C3A}</a:tableStyleId>
              </a:tblPr>
              <a:tblGrid>
                <a:gridCol w="4114800"/>
                <a:gridCol w="4114800"/>
              </a:tblGrid>
              <a:tr h="370840">
                <a:tc gridSpan="2">
                  <a:txBody>
                    <a:bodyPr/>
                    <a:lstStyle/>
                    <a:p>
                      <a:pPr marL="0" marR="0">
                        <a:lnSpc>
                          <a:spcPct val="115000"/>
                        </a:lnSpc>
                        <a:spcBef>
                          <a:spcPts val="0"/>
                        </a:spcBef>
                        <a:spcAft>
                          <a:spcPts val="0"/>
                        </a:spcAft>
                      </a:pPr>
                      <a:r>
                        <a:rPr lang="en-US" sz="1200" b="1" dirty="0" err="1">
                          <a:solidFill>
                            <a:srgbClr val="FFFFFF"/>
                          </a:solidFill>
                          <a:latin typeface="Times New Roman"/>
                          <a:ea typeface="Times New Roman"/>
                        </a:rPr>
                        <a:t>Орлогы</a:t>
                      </a:r>
                      <a:r>
                        <a:rPr lang="mn-MN" sz="1200" b="1" dirty="0">
                          <a:solidFill>
                            <a:srgbClr val="FFFFFF"/>
                          </a:solidFill>
                          <a:latin typeface="Times New Roman"/>
                          <a:ea typeface="Times New Roman"/>
                        </a:rPr>
                        <a:t>н тайлан                                                              2009он</a:t>
                      </a:r>
                      <a:endParaRPr lang="en-US" sz="1200" dirty="0">
                        <a:latin typeface="Times New Roman"/>
                        <a:ea typeface="Times New Roman"/>
                      </a:endParaRPr>
                    </a:p>
                  </a:txBody>
                  <a:tcPr marL="75579" marR="75579" marT="0" marB="0"/>
                </a:tc>
                <a:tc hMerge="1">
                  <a:txBody>
                    <a:bodyPr/>
                    <a:lstStyle/>
                    <a:p>
                      <a:endParaRPr lang="en-US"/>
                    </a:p>
                  </a:txBody>
                  <a:tcPr/>
                </a:tc>
              </a:tr>
              <a:tr h="370840">
                <a:tc>
                  <a:txBody>
                    <a:bodyPr/>
                    <a:lstStyle/>
                    <a:p>
                      <a:pPr marL="0" marR="0">
                        <a:lnSpc>
                          <a:spcPct val="115000"/>
                        </a:lnSpc>
                        <a:spcBef>
                          <a:spcPts val="0"/>
                        </a:spcBef>
                        <a:spcAft>
                          <a:spcPts val="0"/>
                        </a:spcAft>
                      </a:pPr>
                      <a:r>
                        <a:rPr lang="mn-MN" sz="1200" b="1">
                          <a:latin typeface="Times New Roman"/>
                          <a:ea typeface="Times New Roman"/>
                        </a:rPr>
                        <a:t>Хүүгийн орлого</a:t>
                      </a:r>
                      <a:endParaRPr lang="en-US" sz="1200">
                        <a:latin typeface="Times New Roman"/>
                        <a:ea typeface="Times New Roman"/>
                      </a:endParaRPr>
                    </a:p>
                  </a:txBody>
                  <a:tcPr marL="75579" marR="75579" marT="0" marB="0"/>
                </a:tc>
                <a:tc>
                  <a:txBody>
                    <a:bodyPr/>
                    <a:lstStyle/>
                    <a:p>
                      <a:pPr marL="0" marR="0">
                        <a:lnSpc>
                          <a:spcPct val="115000"/>
                        </a:lnSpc>
                        <a:spcBef>
                          <a:spcPts val="0"/>
                        </a:spcBef>
                        <a:spcAft>
                          <a:spcPts val="0"/>
                        </a:spcAft>
                      </a:pPr>
                      <a:r>
                        <a:rPr lang="en-US" sz="1200">
                          <a:latin typeface="Times New Roman"/>
                          <a:ea typeface="Times New Roman"/>
                        </a:rPr>
                        <a:t>401,895,8546</a:t>
                      </a:r>
                    </a:p>
                  </a:txBody>
                  <a:tcPr marL="75579" marR="75579" marT="0" marB="0"/>
                </a:tc>
              </a:tr>
              <a:tr h="370840">
                <a:tc>
                  <a:txBody>
                    <a:bodyPr/>
                    <a:lstStyle/>
                    <a:p>
                      <a:pPr marL="0" marR="0">
                        <a:lnSpc>
                          <a:spcPct val="115000"/>
                        </a:lnSpc>
                        <a:spcBef>
                          <a:spcPts val="0"/>
                        </a:spcBef>
                        <a:spcAft>
                          <a:spcPts val="0"/>
                        </a:spcAft>
                      </a:pPr>
                      <a:r>
                        <a:rPr lang="mn-MN" sz="1200" b="1">
                          <a:latin typeface="Times New Roman"/>
                          <a:ea typeface="Times New Roman"/>
                        </a:rPr>
                        <a:t>Хүүгийн зардал</a:t>
                      </a:r>
                      <a:endParaRPr lang="en-US" sz="1200">
                        <a:latin typeface="Times New Roman"/>
                        <a:ea typeface="Times New Roman"/>
                      </a:endParaRPr>
                    </a:p>
                  </a:txBody>
                  <a:tcPr marL="75579" marR="75579" marT="0" marB="0"/>
                </a:tc>
                <a:tc>
                  <a:txBody>
                    <a:bodyPr/>
                    <a:lstStyle/>
                    <a:p>
                      <a:pPr marL="0" marR="0">
                        <a:lnSpc>
                          <a:spcPct val="115000"/>
                        </a:lnSpc>
                        <a:spcBef>
                          <a:spcPts val="0"/>
                        </a:spcBef>
                        <a:spcAft>
                          <a:spcPts val="0"/>
                        </a:spcAft>
                      </a:pPr>
                      <a:r>
                        <a:rPr lang="en-US" sz="1200">
                          <a:latin typeface="Times New Roman"/>
                          <a:ea typeface="Times New Roman"/>
                        </a:rPr>
                        <a:t>(85,258,210)</a:t>
                      </a:r>
                    </a:p>
                  </a:txBody>
                  <a:tcPr marL="75579" marR="75579" marT="0" marB="0"/>
                </a:tc>
              </a:tr>
              <a:tr h="370840">
                <a:tc>
                  <a:txBody>
                    <a:bodyPr/>
                    <a:lstStyle/>
                    <a:p>
                      <a:pPr marL="0" marR="0">
                        <a:lnSpc>
                          <a:spcPct val="115000"/>
                        </a:lnSpc>
                        <a:spcBef>
                          <a:spcPts val="0"/>
                        </a:spcBef>
                        <a:spcAft>
                          <a:spcPts val="0"/>
                        </a:spcAft>
                      </a:pPr>
                      <a:r>
                        <a:rPr lang="mn-MN" sz="1200" b="1">
                          <a:latin typeface="Times New Roman"/>
                          <a:ea typeface="Times New Roman"/>
                        </a:rPr>
                        <a:t>Хураамж шимтгэлийн орлого </a:t>
                      </a:r>
                      <a:endParaRPr lang="en-US" sz="1200">
                        <a:latin typeface="Times New Roman"/>
                        <a:ea typeface="Times New Roman"/>
                      </a:endParaRPr>
                    </a:p>
                  </a:txBody>
                  <a:tcPr marL="75579" marR="75579" marT="0" marB="0"/>
                </a:tc>
                <a:tc>
                  <a:txBody>
                    <a:bodyPr/>
                    <a:lstStyle/>
                    <a:p>
                      <a:pPr marL="0" marR="0">
                        <a:lnSpc>
                          <a:spcPct val="115000"/>
                        </a:lnSpc>
                        <a:spcBef>
                          <a:spcPts val="0"/>
                        </a:spcBef>
                        <a:spcAft>
                          <a:spcPts val="0"/>
                        </a:spcAft>
                      </a:pPr>
                      <a:r>
                        <a:rPr lang="en-US" sz="1200">
                          <a:latin typeface="Times New Roman"/>
                          <a:ea typeface="Times New Roman"/>
                        </a:rPr>
                        <a:t>28,722,561</a:t>
                      </a:r>
                    </a:p>
                  </a:txBody>
                  <a:tcPr marL="75579" marR="75579" marT="0" marB="0"/>
                </a:tc>
              </a:tr>
              <a:tr h="370840">
                <a:tc>
                  <a:txBody>
                    <a:bodyPr/>
                    <a:lstStyle/>
                    <a:p>
                      <a:pPr marL="0" marR="0">
                        <a:lnSpc>
                          <a:spcPct val="115000"/>
                        </a:lnSpc>
                        <a:spcBef>
                          <a:spcPts val="0"/>
                        </a:spcBef>
                        <a:spcAft>
                          <a:spcPts val="0"/>
                        </a:spcAft>
                      </a:pPr>
                      <a:r>
                        <a:rPr lang="mn-MN" sz="1200" b="1">
                          <a:latin typeface="Times New Roman"/>
                          <a:ea typeface="Times New Roman"/>
                        </a:rPr>
                        <a:t>Валют арилжаа</a:t>
                      </a:r>
                      <a:endParaRPr lang="en-US" sz="1200">
                        <a:latin typeface="Times New Roman"/>
                        <a:ea typeface="Times New Roman"/>
                      </a:endParaRPr>
                    </a:p>
                  </a:txBody>
                  <a:tcPr marL="75579" marR="75579" marT="0" marB="0"/>
                </a:tc>
                <a:tc>
                  <a:txBody>
                    <a:bodyPr/>
                    <a:lstStyle/>
                    <a:p>
                      <a:pPr marL="0" marR="0">
                        <a:lnSpc>
                          <a:spcPct val="115000"/>
                        </a:lnSpc>
                        <a:spcBef>
                          <a:spcPts val="0"/>
                        </a:spcBef>
                        <a:spcAft>
                          <a:spcPts val="0"/>
                        </a:spcAft>
                      </a:pPr>
                      <a:r>
                        <a:rPr lang="en-US" sz="1200">
                          <a:latin typeface="Times New Roman"/>
                          <a:ea typeface="Times New Roman"/>
                        </a:rPr>
                        <a:t>-</a:t>
                      </a:r>
                    </a:p>
                  </a:txBody>
                  <a:tcPr marL="75579" marR="75579" marT="0" marB="0"/>
                </a:tc>
              </a:tr>
              <a:tr h="370840">
                <a:tc gridSpan="2">
                  <a:txBody>
                    <a:bodyPr/>
                    <a:lstStyle/>
                    <a:p>
                      <a:pPr marL="0" marR="0">
                        <a:lnSpc>
                          <a:spcPct val="115000"/>
                        </a:lnSpc>
                        <a:spcBef>
                          <a:spcPts val="0"/>
                        </a:spcBef>
                        <a:spcAft>
                          <a:spcPts val="0"/>
                        </a:spcAft>
                        <a:tabLst>
                          <a:tab pos="2505075" algn="l"/>
                        </a:tabLst>
                      </a:pPr>
                      <a:r>
                        <a:rPr lang="mn-MN" sz="1200" b="1">
                          <a:latin typeface="Times New Roman"/>
                          <a:ea typeface="Times New Roman"/>
                        </a:rPr>
                        <a:t>Ханшийн тэгшитгэ</a:t>
                      </a:r>
                      <a:r>
                        <a:rPr lang="en-US" sz="1200" b="1">
                          <a:latin typeface="Times New Roman"/>
                          <a:ea typeface="Times New Roman"/>
                        </a:rPr>
                        <a:t>l                                              -</a:t>
                      </a:r>
                      <a:endParaRPr lang="en-US" sz="1200">
                        <a:latin typeface="Times New Roman"/>
                        <a:ea typeface="Times New Roman"/>
                      </a:endParaRPr>
                    </a:p>
                  </a:txBody>
                  <a:tcPr marL="75579" marR="75579" marT="0" marB="0"/>
                </a:tc>
                <a:tc hMerge="1">
                  <a:txBody>
                    <a:bodyPr/>
                    <a:lstStyle/>
                    <a:p>
                      <a:endParaRPr lang="en-US"/>
                    </a:p>
                  </a:txBody>
                  <a:tcPr/>
                </a:tc>
              </a:tr>
              <a:tr h="370840">
                <a:tc>
                  <a:txBody>
                    <a:bodyPr/>
                    <a:lstStyle/>
                    <a:p>
                      <a:pPr marL="0" marR="0">
                        <a:lnSpc>
                          <a:spcPct val="115000"/>
                        </a:lnSpc>
                        <a:spcBef>
                          <a:spcPts val="0"/>
                        </a:spcBef>
                        <a:spcAft>
                          <a:spcPts val="0"/>
                        </a:spcAft>
                      </a:pPr>
                      <a:r>
                        <a:rPr lang="mn-MN" sz="1200" b="1">
                          <a:latin typeface="Times New Roman"/>
                          <a:ea typeface="Times New Roman"/>
                        </a:rPr>
                        <a:t>Эрсдлийн сангийн зардал</a:t>
                      </a:r>
                      <a:endParaRPr lang="en-US" sz="1200">
                        <a:latin typeface="Times New Roman"/>
                        <a:ea typeface="Times New Roman"/>
                      </a:endParaRPr>
                    </a:p>
                  </a:txBody>
                  <a:tcPr marL="75579" marR="75579" marT="0" marB="0"/>
                </a:tc>
                <a:tc>
                  <a:txBody>
                    <a:bodyPr/>
                    <a:lstStyle/>
                    <a:p>
                      <a:pPr marL="0" marR="0">
                        <a:lnSpc>
                          <a:spcPct val="115000"/>
                        </a:lnSpc>
                        <a:spcBef>
                          <a:spcPts val="0"/>
                        </a:spcBef>
                        <a:spcAft>
                          <a:spcPts val="0"/>
                        </a:spcAft>
                      </a:pPr>
                      <a:r>
                        <a:rPr lang="en-US" sz="1200">
                          <a:latin typeface="Times New Roman"/>
                          <a:ea typeface="Times New Roman"/>
                        </a:rPr>
                        <a:t>(69,941,170)</a:t>
                      </a:r>
                    </a:p>
                  </a:txBody>
                  <a:tcPr marL="75579" marR="75579" marT="0" marB="0"/>
                </a:tc>
              </a:tr>
              <a:tr h="370840">
                <a:tc>
                  <a:txBody>
                    <a:bodyPr/>
                    <a:lstStyle/>
                    <a:p>
                      <a:pPr marL="0" marR="0">
                        <a:lnSpc>
                          <a:spcPct val="115000"/>
                        </a:lnSpc>
                        <a:spcBef>
                          <a:spcPts val="0"/>
                        </a:spcBef>
                        <a:spcAft>
                          <a:spcPts val="0"/>
                        </a:spcAft>
                      </a:pPr>
                      <a:r>
                        <a:rPr lang="mn-MN" sz="1200" b="1">
                          <a:latin typeface="Times New Roman"/>
                          <a:ea typeface="Times New Roman"/>
                        </a:rPr>
                        <a:t>Бусад орлого</a:t>
                      </a:r>
                      <a:endParaRPr lang="en-US" sz="1200">
                        <a:latin typeface="Times New Roman"/>
                        <a:ea typeface="Times New Roman"/>
                      </a:endParaRPr>
                    </a:p>
                  </a:txBody>
                  <a:tcPr marL="75579" marR="75579" marT="0" marB="0"/>
                </a:tc>
                <a:tc>
                  <a:txBody>
                    <a:bodyPr/>
                    <a:lstStyle/>
                    <a:p>
                      <a:pPr marL="0" marR="0">
                        <a:lnSpc>
                          <a:spcPct val="115000"/>
                        </a:lnSpc>
                        <a:spcBef>
                          <a:spcPts val="0"/>
                        </a:spcBef>
                        <a:spcAft>
                          <a:spcPts val="0"/>
                        </a:spcAft>
                      </a:pPr>
                      <a:r>
                        <a:rPr lang="en-US" sz="1200">
                          <a:latin typeface="Times New Roman"/>
                          <a:ea typeface="Times New Roman"/>
                        </a:rPr>
                        <a:t>2,074,566</a:t>
                      </a:r>
                    </a:p>
                  </a:txBody>
                  <a:tcPr marL="75579" marR="75579" marT="0" marB="0"/>
                </a:tc>
              </a:tr>
              <a:tr h="370840">
                <a:tc>
                  <a:txBody>
                    <a:bodyPr/>
                    <a:lstStyle/>
                    <a:p>
                      <a:pPr marL="0" marR="0">
                        <a:lnSpc>
                          <a:spcPct val="115000"/>
                        </a:lnSpc>
                        <a:spcBef>
                          <a:spcPts val="0"/>
                        </a:spcBef>
                        <a:spcAft>
                          <a:spcPts val="0"/>
                        </a:spcAft>
                      </a:pPr>
                      <a:r>
                        <a:rPr lang="mn-MN" sz="1200" b="1">
                          <a:latin typeface="Times New Roman"/>
                          <a:ea typeface="Times New Roman"/>
                        </a:rPr>
                        <a:t>Үйл ажиллагааны зардал</a:t>
                      </a:r>
                      <a:endParaRPr lang="en-US" sz="1200">
                        <a:latin typeface="Times New Roman"/>
                        <a:ea typeface="Times New Roman"/>
                      </a:endParaRPr>
                    </a:p>
                  </a:txBody>
                  <a:tcPr marL="75579" marR="75579" marT="0" marB="0"/>
                </a:tc>
                <a:tc>
                  <a:txBody>
                    <a:bodyPr/>
                    <a:lstStyle/>
                    <a:p>
                      <a:pPr marL="0" marR="0">
                        <a:lnSpc>
                          <a:spcPct val="115000"/>
                        </a:lnSpc>
                        <a:spcBef>
                          <a:spcPts val="0"/>
                        </a:spcBef>
                        <a:spcAft>
                          <a:spcPts val="0"/>
                        </a:spcAft>
                      </a:pPr>
                      <a:r>
                        <a:rPr lang="en-US" sz="1200">
                          <a:latin typeface="Times New Roman"/>
                          <a:ea typeface="Times New Roman"/>
                        </a:rPr>
                        <a:t>(134,756,358)</a:t>
                      </a:r>
                    </a:p>
                  </a:txBody>
                  <a:tcPr marL="75579" marR="75579" marT="0" marB="0"/>
                </a:tc>
              </a:tr>
              <a:tr h="370840">
                <a:tc>
                  <a:txBody>
                    <a:bodyPr/>
                    <a:lstStyle/>
                    <a:p>
                      <a:pPr marL="0" marR="0">
                        <a:lnSpc>
                          <a:spcPct val="115000"/>
                        </a:lnSpc>
                        <a:spcBef>
                          <a:spcPts val="0"/>
                        </a:spcBef>
                        <a:spcAft>
                          <a:spcPts val="0"/>
                        </a:spcAft>
                      </a:pPr>
                      <a:r>
                        <a:rPr lang="mn-MN" sz="1200" b="1">
                          <a:latin typeface="Times New Roman"/>
                          <a:ea typeface="Times New Roman"/>
                        </a:rPr>
                        <a:t>Орлогын татвар</a:t>
                      </a:r>
                      <a:endParaRPr lang="en-US" sz="1200">
                        <a:latin typeface="Times New Roman"/>
                        <a:ea typeface="Times New Roman"/>
                      </a:endParaRPr>
                    </a:p>
                  </a:txBody>
                  <a:tcPr marL="75579" marR="75579" marT="0" marB="0"/>
                </a:tc>
                <a:tc>
                  <a:txBody>
                    <a:bodyPr/>
                    <a:lstStyle/>
                    <a:p>
                      <a:pPr marL="0" marR="0">
                        <a:lnSpc>
                          <a:spcPct val="115000"/>
                        </a:lnSpc>
                        <a:spcBef>
                          <a:spcPts val="0"/>
                        </a:spcBef>
                        <a:spcAft>
                          <a:spcPts val="0"/>
                        </a:spcAft>
                      </a:pPr>
                      <a:r>
                        <a:rPr lang="en-US" sz="1200" dirty="0">
                          <a:latin typeface="Times New Roman"/>
                          <a:ea typeface="Times New Roman"/>
                        </a:rPr>
                        <a:t>-</a:t>
                      </a:r>
                    </a:p>
                  </a:txBody>
                  <a:tcPr marL="75579" marR="75579" marT="0" marB="0"/>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762000"/>
          <a:ext cx="7467600" cy="5595493"/>
        </p:xfrm>
        <a:graphic>
          <a:graphicData uri="http://schemas.openxmlformats.org/drawingml/2006/table">
            <a:tbl>
              <a:tblPr firstRow="1" bandRow="1">
                <a:tableStyleId>{5C22544A-7EE6-4342-B048-85BDC9FD1C3A}</a:tableStyleId>
              </a:tblPr>
              <a:tblGrid>
                <a:gridCol w="3733800"/>
                <a:gridCol w="3733800"/>
              </a:tblGrid>
              <a:tr h="370840">
                <a:tc gridSpan="2">
                  <a:txBody>
                    <a:bodyPr/>
                    <a:lstStyle/>
                    <a:p>
                      <a:pPr marL="0" marR="0">
                        <a:lnSpc>
                          <a:spcPct val="115000"/>
                        </a:lnSpc>
                        <a:spcBef>
                          <a:spcPts val="0"/>
                        </a:spcBef>
                        <a:spcAft>
                          <a:spcPts val="0"/>
                        </a:spcAft>
                        <a:tabLst>
                          <a:tab pos="2924175" algn="l"/>
                        </a:tabLst>
                      </a:pPr>
                      <a:r>
                        <a:rPr lang="mn-MN" sz="1200" b="1" dirty="0">
                          <a:solidFill>
                            <a:srgbClr val="000000"/>
                          </a:solidFill>
                          <a:latin typeface="Times New Roman"/>
                          <a:ea typeface="Times New Roman"/>
                        </a:rPr>
                        <a:t>Татвар дараах цэвэр ашиг	</a:t>
                      </a:r>
                      <a:r>
                        <a:rPr lang="en-US" sz="1200" b="1" dirty="0">
                          <a:solidFill>
                            <a:srgbClr val="000000"/>
                          </a:solidFill>
                          <a:latin typeface="Times New Roman"/>
                          <a:ea typeface="Times New Roman"/>
                        </a:rPr>
                        <a:t>490,282,42</a:t>
                      </a:r>
                      <a:endParaRPr lang="en-US" sz="1200" dirty="0">
                        <a:latin typeface="Times New Roman"/>
                        <a:ea typeface="Times New Roman"/>
                      </a:endParaRPr>
                    </a:p>
                  </a:txBody>
                  <a:tcPr marL="68580" marR="68580" marT="0" marB="0"/>
                </a:tc>
                <a:tc hMerge="1">
                  <a:txBody>
                    <a:bodyPr/>
                    <a:lstStyle/>
                    <a:p>
                      <a:endParaRPr lang="en-US"/>
                    </a:p>
                  </a:txBody>
                  <a:tcPr/>
                </a:tc>
              </a:tr>
              <a:tr h="370840">
                <a:tc>
                  <a:txBody>
                    <a:bodyPr/>
                    <a:lstStyle/>
                    <a:p>
                      <a:pPr marL="0" marR="0">
                        <a:lnSpc>
                          <a:spcPct val="115000"/>
                        </a:lnSpc>
                        <a:spcBef>
                          <a:spcPts val="0"/>
                        </a:spcBef>
                        <a:spcAft>
                          <a:spcPts val="0"/>
                        </a:spcAft>
                      </a:pPr>
                      <a:r>
                        <a:rPr lang="mn-MN" sz="1200" b="1">
                          <a:latin typeface="Times New Roman"/>
                          <a:ea typeface="Times New Roman"/>
                        </a:rPr>
                        <a:t>Картын орлого</a:t>
                      </a:r>
                      <a:endParaRPr lang="en-US" sz="1200">
                        <a:latin typeface="Times New Roman"/>
                        <a:ea typeface="Times New Roman"/>
                      </a:endParaRPr>
                    </a:p>
                  </a:txBody>
                  <a:tcPr marL="68580" marR="68580" marT="0" marB="0"/>
                </a:tc>
                <a:tc>
                  <a:txBody>
                    <a:bodyPr/>
                    <a:lstStyle/>
                    <a:p>
                      <a:pPr marL="0" marR="0">
                        <a:lnSpc>
                          <a:spcPct val="115000"/>
                        </a:lnSpc>
                        <a:spcBef>
                          <a:spcPts val="0"/>
                        </a:spcBef>
                        <a:spcAft>
                          <a:spcPts val="0"/>
                        </a:spcAft>
                      </a:pPr>
                      <a:r>
                        <a:rPr lang="en-US" sz="1200">
                          <a:latin typeface="Times New Roman"/>
                          <a:ea typeface="Times New Roman"/>
                        </a:rPr>
                        <a:t>4,099,363</a:t>
                      </a:r>
                    </a:p>
                  </a:txBody>
                  <a:tcPr marL="68580" marR="68580" marT="0" marB="0"/>
                </a:tc>
              </a:tr>
              <a:tr h="370840">
                <a:tc>
                  <a:txBody>
                    <a:bodyPr/>
                    <a:lstStyle/>
                    <a:p>
                      <a:pPr marL="0" marR="0">
                        <a:lnSpc>
                          <a:spcPct val="115000"/>
                        </a:lnSpc>
                        <a:spcBef>
                          <a:spcPts val="0"/>
                        </a:spcBef>
                        <a:spcAft>
                          <a:spcPts val="0"/>
                        </a:spcAft>
                      </a:pPr>
                      <a:r>
                        <a:rPr lang="mn-MN" sz="1200" b="1">
                          <a:latin typeface="Times New Roman"/>
                          <a:ea typeface="Times New Roman"/>
                        </a:rPr>
                        <a:t>Картын зарлага</a:t>
                      </a:r>
                      <a:endParaRPr lang="en-US" sz="1200">
                        <a:latin typeface="Times New Roman"/>
                        <a:ea typeface="Times New Roman"/>
                      </a:endParaRPr>
                    </a:p>
                  </a:txBody>
                  <a:tcPr marL="68580" marR="68580" marT="0" marB="0"/>
                </a:tc>
                <a:tc>
                  <a:txBody>
                    <a:bodyPr/>
                    <a:lstStyle/>
                    <a:p>
                      <a:pPr marL="0" marR="0">
                        <a:lnSpc>
                          <a:spcPct val="115000"/>
                        </a:lnSpc>
                        <a:spcBef>
                          <a:spcPts val="0"/>
                        </a:spcBef>
                        <a:spcAft>
                          <a:spcPts val="0"/>
                        </a:spcAft>
                      </a:pPr>
                      <a:r>
                        <a:rPr lang="en-US" sz="1200">
                          <a:latin typeface="Times New Roman"/>
                          <a:ea typeface="Times New Roman"/>
                        </a:rPr>
                        <a:t>(1,381,547)</a:t>
                      </a:r>
                    </a:p>
                  </a:txBody>
                  <a:tcPr marL="68580" marR="68580" marT="0" marB="0"/>
                </a:tc>
              </a:tr>
              <a:tr h="370840">
                <a:tc>
                  <a:txBody>
                    <a:bodyPr/>
                    <a:lstStyle/>
                    <a:p>
                      <a:pPr marL="0" marR="0">
                        <a:lnSpc>
                          <a:spcPct val="115000"/>
                        </a:lnSpc>
                        <a:spcBef>
                          <a:spcPts val="0"/>
                        </a:spcBef>
                        <a:spcAft>
                          <a:spcPts val="0"/>
                        </a:spcAft>
                      </a:pPr>
                      <a:r>
                        <a:rPr lang="mn-MN" sz="1200" b="1">
                          <a:latin typeface="Times New Roman"/>
                          <a:ea typeface="Times New Roman"/>
                        </a:rPr>
                        <a:t>Салбарын цалин</a:t>
                      </a:r>
                      <a:endParaRPr lang="en-US" sz="1200">
                        <a:latin typeface="Times New Roman"/>
                        <a:ea typeface="Times New Roman"/>
                      </a:endParaRPr>
                    </a:p>
                  </a:txBody>
                  <a:tcPr marL="68580" marR="68580" marT="0" marB="0"/>
                </a:tc>
                <a:tc>
                  <a:txBody>
                    <a:bodyPr/>
                    <a:lstStyle/>
                    <a:p>
                      <a:pPr marL="0" marR="0">
                        <a:lnSpc>
                          <a:spcPct val="115000"/>
                        </a:lnSpc>
                        <a:spcBef>
                          <a:spcPts val="0"/>
                        </a:spcBef>
                        <a:spcAft>
                          <a:spcPts val="0"/>
                        </a:spcAft>
                      </a:pPr>
                      <a:r>
                        <a:rPr lang="en-US" sz="1200">
                          <a:latin typeface="Times New Roman"/>
                          <a:ea typeface="Times New Roman"/>
                        </a:rPr>
                        <a:t>(21,855,974)</a:t>
                      </a:r>
                    </a:p>
                  </a:txBody>
                  <a:tcPr marL="68580" marR="68580" marT="0" marB="0"/>
                </a:tc>
              </a:tr>
              <a:tr h="370840">
                <a:tc gridSpan="2">
                  <a:txBody>
                    <a:bodyPr/>
                    <a:lstStyle/>
                    <a:p>
                      <a:pPr marL="0" marR="0">
                        <a:lnSpc>
                          <a:spcPct val="115000"/>
                        </a:lnSpc>
                        <a:spcBef>
                          <a:spcPts val="0"/>
                        </a:spcBef>
                        <a:spcAft>
                          <a:spcPts val="0"/>
                        </a:spcAft>
                        <a:tabLst>
                          <a:tab pos="3162300" algn="l"/>
                        </a:tabLst>
                      </a:pPr>
                      <a:r>
                        <a:rPr lang="mn-MN" sz="1200" b="1" dirty="0">
                          <a:latin typeface="Times New Roman"/>
                          <a:ea typeface="Times New Roman"/>
                        </a:rPr>
                        <a:t>Засварлагдсан орло</a:t>
                      </a:r>
                      <a:r>
                        <a:rPr lang="en-US" sz="1200" b="1" dirty="0" err="1">
                          <a:latin typeface="Times New Roman"/>
                          <a:ea typeface="Times New Roman"/>
                        </a:rPr>
                        <a:t>го</a:t>
                      </a:r>
                      <a:r>
                        <a:rPr lang="mn-MN" sz="1200" b="1" dirty="0">
                          <a:latin typeface="Times New Roman"/>
                          <a:ea typeface="Times New Roman"/>
                        </a:rPr>
                        <a:t>                                </a:t>
                      </a:r>
                      <a:r>
                        <a:rPr lang="mn-MN" sz="1200" b="1" dirty="0" smtClean="0">
                          <a:latin typeface="Times New Roman"/>
                          <a:ea typeface="Times New Roman"/>
                        </a:rPr>
                        <a:t>   </a:t>
                      </a:r>
                      <a:r>
                        <a:rPr lang="en-US" sz="1200" b="1" dirty="0">
                          <a:latin typeface="Times New Roman"/>
                          <a:ea typeface="Times New Roman"/>
                        </a:rPr>
                        <a:t>123,599,077</a:t>
                      </a:r>
                      <a:endParaRPr lang="en-US" sz="1200" dirty="0">
                        <a:latin typeface="Times New Roman"/>
                        <a:ea typeface="Times New Roman"/>
                      </a:endParaRPr>
                    </a:p>
                  </a:txBody>
                  <a:tcPr marL="68580" marR="68580" marT="0" marB="0"/>
                </a:tc>
                <a:tc hMerge="1">
                  <a:txBody>
                    <a:bodyPr/>
                    <a:lstStyle/>
                    <a:p>
                      <a:endParaRPr lang="en-US"/>
                    </a:p>
                  </a:txBody>
                  <a:tcPr/>
                </a:tc>
              </a:tr>
              <a:tr h="370840">
                <a:tc>
                  <a:txBody>
                    <a:bodyPr/>
                    <a:lstStyle/>
                    <a:p>
                      <a:pPr marL="0" marR="0">
                        <a:lnSpc>
                          <a:spcPct val="115000"/>
                        </a:lnSpc>
                        <a:spcBef>
                          <a:spcPts val="0"/>
                        </a:spcBef>
                        <a:spcAft>
                          <a:spcPts val="0"/>
                        </a:spcAft>
                      </a:pPr>
                      <a:r>
                        <a:rPr lang="mn-MN" sz="1200" b="1">
                          <a:latin typeface="Times New Roman"/>
                          <a:ea typeface="Times New Roman"/>
                        </a:rPr>
                        <a:t>Төрөөс хуваарлсан эх үүсвэрийн хүүгий зардал</a:t>
                      </a:r>
                      <a:endParaRPr lang="en-US" sz="1200">
                        <a:latin typeface="Times New Roman"/>
                        <a:ea typeface="Times New Roman"/>
                      </a:endParaRPr>
                    </a:p>
                  </a:txBody>
                  <a:tcPr marL="68580" marR="68580" marT="0" marB="0"/>
                </a:tc>
                <a:tc>
                  <a:txBody>
                    <a:bodyPr/>
                    <a:lstStyle/>
                    <a:p>
                      <a:pPr marL="0" marR="0">
                        <a:lnSpc>
                          <a:spcPct val="115000"/>
                        </a:lnSpc>
                        <a:spcBef>
                          <a:spcPts val="0"/>
                        </a:spcBef>
                        <a:spcAft>
                          <a:spcPts val="0"/>
                        </a:spcAft>
                      </a:pPr>
                      <a:r>
                        <a:rPr lang="mn-MN" sz="1200">
                          <a:latin typeface="Times New Roman"/>
                          <a:ea typeface="Times New Roman"/>
                        </a:rPr>
                        <a:t>(</a:t>
                      </a:r>
                      <a:r>
                        <a:rPr lang="en-US" sz="1200">
                          <a:latin typeface="Times New Roman"/>
                          <a:ea typeface="Times New Roman"/>
                        </a:rPr>
                        <a:t>105,846,920</a:t>
                      </a:r>
                      <a:r>
                        <a:rPr lang="mn-MN" sz="1200">
                          <a:latin typeface="Times New Roman"/>
                          <a:ea typeface="Times New Roman"/>
                        </a:rPr>
                        <a:t>)</a:t>
                      </a:r>
                      <a:endParaRPr lang="en-US" sz="1200">
                        <a:latin typeface="Times New Roman"/>
                        <a:ea typeface="Times New Roman"/>
                      </a:endParaRPr>
                    </a:p>
                  </a:txBody>
                  <a:tcPr marL="68580" marR="68580" marT="0" marB="0"/>
                </a:tc>
              </a:tr>
              <a:tr h="370840">
                <a:tc gridSpan="2">
                  <a:txBody>
                    <a:bodyPr/>
                    <a:lstStyle/>
                    <a:p>
                      <a:pPr marL="0" marR="0">
                        <a:lnSpc>
                          <a:spcPct val="115000"/>
                        </a:lnSpc>
                        <a:spcBef>
                          <a:spcPts val="0"/>
                        </a:spcBef>
                        <a:spcAft>
                          <a:spcPts val="0"/>
                        </a:spcAft>
                        <a:tabLst>
                          <a:tab pos="3190875" algn="l"/>
                        </a:tabLst>
                      </a:pPr>
                      <a:r>
                        <a:rPr lang="mn-MN" sz="1200" b="1" dirty="0">
                          <a:latin typeface="Times New Roman"/>
                          <a:ea typeface="Times New Roman"/>
                        </a:rPr>
                        <a:t>Засварлагдсан орлого	</a:t>
                      </a:r>
                      <a:r>
                        <a:rPr lang="en-US" sz="1200" b="1" dirty="0">
                          <a:latin typeface="Times New Roman"/>
                          <a:ea typeface="Times New Roman"/>
                        </a:rPr>
                        <a:t>17,752,148</a:t>
                      </a:r>
                      <a:endParaRPr lang="en-US" sz="1200" dirty="0">
                        <a:latin typeface="Times New Roman"/>
                        <a:ea typeface="Times New Roman"/>
                      </a:endParaRPr>
                    </a:p>
                  </a:txBody>
                  <a:tcPr marL="68580" marR="68580" marT="0" marB="0"/>
                </a:tc>
                <a:tc hMerge="1">
                  <a:txBody>
                    <a:bodyPr/>
                    <a:lstStyle/>
                    <a:p>
                      <a:endParaRPr lang="en-US"/>
                    </a:p>
                  </a:txBody>
                  <a:tcPr/>
                </a:tc>
              </a:tr>
              <a:tr h="370840">
                <a:tc>
                  <a:txBody>
                    <a:bodyPr/>
                    <a:lstStyle/>
                    <a:p>
                      <a:pPr marL="0" marR="0">
                        <a:lnSpc>
                          <a:spcPct val="115000"/>
                        </a:lnSpc>
                        <a:spcBef>
                          <a:spcPts val="0"/>
                        </a:spcBef>
                        <a:spcAft>
                          <a:spcPts val="0"/>
                        </a:spcAft>
                      </a:pPr>
                      <a:r>
                        <a:rPr lang="mn-MN" sz="1200" b="1">
                          <a:latin typeface="Times New Roman"/>
                          <a:ea typeface="Times New Roman"/>
                        </a:rPr>
                        <a:t>Төслийн эх үүсвэрийн хүүгийн зардал</a:t>
                      </a:r>
                      <a:endParaRPr lang="en-US" sz="1200">
                        <a:latin typeface="Times New Roman"/>
                        <a:ea typeface="Times New Roman"/>
                      </a:endParaRPr>
                    </a:p>
                  </a:txBody>
                  <a:tcPr marL="68580" marR="68580" marT="0" marB="0"/>
                </a:tc>
                <a:tc>
                  <a:txBody>
                    <a:bodyPr/>
                    <a:lstStyle/>
                    <a:p>
                      <a:pPr marL="0" marR="0">
                        <a:lnSpc>
                          <a:spcPct val="115000"/>
                        </a:lnSpc>
                        <a:spcBef>
                          <a:spcPts val="0"/>
                        </a:spcBef>
                        <a:spcAft>
                          <a:spcPts val="0"/>
                        </a:spcAft>
                      </a:pPr>
                      <a:r>
                        <a:rPr lang="en-US" sz="1200">
                          <a:latin typeface="Times New Roman"/>
                          <a:ea typeface="Times New Roman"/>
                        </a:rPr>
                        <a:t>(40,565,911)</a:t>
                      </a:r>
                    </a:p>
                  </a:txBody>
                  <a:tcPr marL="68580" marR="68580" marT="0" marB="0"/>
                </a:tc>
              </a:tr>
              <a:tr h="370840">
                <a:tc gridSpan="2">
                  <a:txBody>
                    <a:bodyPr/>
                    <a:lstStyle/>
                    <a:p>
                      <a:pPr marL="0" marR="0">
                        <a:lnSpc>
                          <a:spcPct val="115000"/>
                        </a:lnSpc>
                        <a:spcBef>
                          <a:spcPts val="0"/>
                        </a:spcBef>
                        <a:spcAft>
                          <a:spcPts val="0"/>
                        </a:spcAft>
                        <a:tabLst>
                          <a:tab pos="2838450" algn="l"/>
                        </a:tabLst>
                      </a:pPr>
                      <a:r>
                        <a:rPr lang="mn-MN" sz="1200" b="1">
                          <a:latin typeface="Times New Roman"/>
                          <a:ea typeface="Times New Roman"/>
                        </a:rPr>
                        <a:t>Засварлагдсан орлого	</a:t>
                      </a:r>
                      <a:r>
                        <a:rPr lang="en-US" sz="1200" b="1">
                          <a:latin typeface="Times New Roman"/>
                          <a:ea typeface="Times New Roman"/>
                        </a:rPr>
                        <a:t>(20,799,136)</a:t>
                      </a:r>
                      <a:endParaRPr lang="en-US" sz="1200">
                        <a:latin typeface="Times New Roman"/>
                        <a:ea typeface="Times New Roman"/>
                      </a:endParaRPr>
                    </a:p>
                  </a:txBody>
                  <a:tcPr marL="68580" marR="68580" marT="0" marB="0"/>
                </a:tc>
                <a:tc hMerge="1">
                  <a:txBody>
                    <a:bodyPr/>
                    <a:lstStyle/>
                    <a:p>
                      <a:endParaRPr lang="en-US"/>
                    </a:p>
                  </a:txBody>
                  <a:tcPr/>
                </a:tc>
              </a:tr>
              <a:tr h="370840">
                <a:tc gridSpan="2">
                  <a:txBody>
                    <a:bodyPr/>
                    <a:lstStyle/>
                    <a:p>
                      <a:pPr marL="0" marR="0">
                        <a:lnSpc>
                          <a:spcPct val="115000"/>
                        </a:lnSpc>
                        <a:spcBef>
                          <a:spcPts val="0"/>
                        </a:spcBef>
                        <a:spcAft>
                          <a:spcPts val="0"/>
                        </a:spcAft>
                        <a:tabLst>
                          <a:tab pos="3076575" algn="l"/>
                        </a:tabLst>
                      </a:pPr>
                      <a:r>
                        <a:rPr lang="mn-MN" sz="1200" b="1">
                          <a:latin typeface="Times New Roman"/>
                          <a:ea typeface="Times New Roman"/>
                        </a:rPr>
                        <a:t>Бэлэн мөнгөний ө ртөг	</a:t>
                      </a:r>
                      <a:r>
                        <a:rPr lang="en-US" sz="1200" b="1">
                          <a:latin typeface="Times New Roman"/>
                          <a:ea typeface="Times New Roman"/>
                        </a:rPr>
                        <a:t>(6,891,366)</a:t>
                      </a:r>
                      <a:endParaRPr lang="en-US" sz="1200">
                        <a:latin typeface="Times New Roman"/>
                        <a:ea typeface="Times New Roman"/>
                      </a:endParaRPr>
                    </a:p>
                  </a:txBody>
                  <a:tcPr marL="68580" marR="68580" marT="0" marB="0"/>
                </a:tc>
                <a:tc hMerge="1">
                  <a:txBody>
                    <a:bodyPr/>
                    <a:lstStyle/>
                    <a:p>
                      <a:endParaRPr lang="en-US"/>
                    </a:p>
                  </a:txBody>
                  <a:tcPr/>
                </a:tc>
              </a:tr>
              <a:tr h="370840">
                <a:tc gridSpan="2">
                  <a:txBody>
                    <a:bodyPr/>
                    <a:lstStyle/>
                    <a:p>
                      <a:pPr marL="0" marR="0">
                        <a:lnSpc>
                          <a:spcPct val="115000"/>
                        </a:lnSpc>
                        <a:spcBef>
                          <a:spcPts val="0"/>
                        </a:spcBef>
                        <a:spcAft>
                          <a:spcPts val="0"/>
                        </a:spcAft>
                        <a:tabLst>
                          <a:tab pos="457200" algn="l"/>
                          <a:tab pos="914400" algn="l"/>
                          <a:tab pos="1371600" algn="l"/>
                          <a:tab pos="1828800" algn="l"/>
                          <a:tab pos="3228975" algn="l"/>
                        </a:tabLst>
                      </a:pPr>
                      <a:r>
                        <a:rPr lang="mn-MN" sz="1200" b="1">
                          <a:latin typeface="Times New Roman"/>
                          <a:ea typeface="Times New Roman"/>
                        </a:rPr>
                        <a:t>Засварлагдсан орлого		</a:t>
                      </a:r>
                      <a:r>
                        <a:rPr lang="en-US" sz="1200" b="1">
                          <a:latin typeface="Times New Roman"/>
                          <a:ea typeface="Times New Roman"/>
                        </a:rPr>
                        <a:t>(27,690,502)</a:t>
                      </a:r>
                      <a:endParaRPr lang="en-US" sz="1200">
                        <a:latin typeface="Times New Roman"/>
                        <a:ea typeface="Times New Roman"/>
                      </a:endParaRPr>
                    </a:p>
                  </a:txBody>
                  <a:tcPr marL="68580" marR="68580" marT="0" marB="0"/>
                </a:tc>
                <a:tc hMerge="1">
                  <a:txBody>
                    <a:bodyPr/>
                    <a:lstStyle/>
                    <a:p>
                      <a:endParaRPr lang="en-US"/>
                    </a:p>
                  </a:txBody>
                  <a:tcPr/>
                </a:tc>
              </a:tr>
              <a:tr h="370840">
                <a:tc gridSpan="2">
                  <a:txBody>
                    <a:bodyPr/>
                    <a:lstStyle/>
                    <a:p>
                      <a:pPr marL="0" marR="0">
                        <a:lnSpc>
                          <a:spcPct val="115000"/>
                        </a:lnSpc>
                        <a:spcBef>
                          <a:spcPts val="0"/>
                        </a:spcBef>
                        <a:spcAft>
                          <a:spcPts val="0"/>
                        </a:spcAft>
                        <a:tabLst>
                          <a:tab pos="3409950" algn="l"/>
                        </a:tabLst>
                      </a:pPr>
                      <a:r>
                        <a:rPr lang="mn-MN" sz="1200" b="1">
                          <a:latin typeface="Times New Roman"/>
                          <a:ea typeface="Times New Roman"/>
                        </a:rPr>
                        <a:t>Ностро дансны өртөг</a:t>
                      </a:r>
                      <a:r>
                        <a:rPr lang="en-US" sz="1200" b="1">
                          <a:latin typeface="Times New Roman"/>
                          <a:ea typeface="Times New Roman"/>
                        </a:rPr>
                        <a:t>                                               (3,449,341)</a:t>
                      </a:r>
                      <a:endParaRPr lang="en-US" sz="1200">
                        <a:latin typeface="Times New Roman"/>
                        <a:ea typeface="Times New Roman"/>
                      </a:endParaRPr>
                    </a:p>
                  </a:txBody>
                  <a:tcPr marL="68580" marR="68580" marT="0" marB="0"/>
                </a:tc>
                <a:tc hMerge="1">
                  <a:txBody>
                    <a:bodyPr/>
                    <a:lstStyle/>
                    <a:p>
                      <a:endParaRPr lang="en-US"/>
                    </a:p>
                  </a:txBody>
                  <a:tcPr/>
                </a:tc>
              </a:tr>
              <a:tr h="370840">
                <a:tc gridSpan="2">
                  <a:txBody>
                    <a:bodyPr/>
                    <a:lstStyle/>
                    <a:p>
                      <a:pPr marL="0" marR="0">
                        <a:lnSpc>
                          <a:spcPct val="115000"/>
                        </a:lnSpc>
                        <a:spcBef>
                          <a:spcPts val="0"/>
                        </a:spcBef>
                        <a:spcAft>
                          <a:spcPts val="0"/>
                        </a:spcAft>
                      </a:pPr>
                      <a:r>
                        <a:rPr lang="mn-MN" sz="1200" b="1">
                          <a:latin typeface="Times New Roman"/>
                          <a:ea typeface="Times New Roman"/>
                        </a:rPr>
                        <a:t>Төв албаны зардал </a:t>
                      </a:r>
                      <a:endParaRPr lang="en-US" sz="1200">
                        <a:latin typeface="Times New Roman"/>
                        <a:ea typeface="Times New Roman"/>
                      </a:endParaRPr>
                    </a:p>
                    <a:p>
                      <a:pPr marL="0" marR="0">
                        <a:lnSpc>
                          <a:spcPct val="115000"/>
                        </a:lnSpc>
                        <a:spcBef>
                          <a:spcPts val="0"/>
                        </a:spcBef>
                        <a:spcAft>
                          <a:spcPts val="0"/>
                        </a:spcAft>
                        <a:tabLst>
                          <a:tab pos="2828925" algn="l"/>
                        </a:tabLst>
                      </a:pPr>
                      <a:r>
                        <a:rPr lang="mn-MN" sz="1200" b="1">
                          <a:latin typeface="Times New Roman"/>
                          <a:ea typeface="Times New Roman"/>
                        </a:rPr>
                        <a:t>хуваарлахын өмнөх ашиг	</a:t>
                      </a:r>
                      <a:r>
                        <a:rPr lang="en-US" sz="1200" b="1">
                          <a:latin typeface="Times New Roman"/>
                          <a:ea typeface="Times New Roman"/>
                        </a:rPr>
                        <a:t>(31,139,844)</a:t>
                      </a:r>
                      <a:endParaRPr lang="en-US" sz="1200">
                        <a:latin typeface="Times New Roman"/>
                        <a:ea typeface="Times New Roman"/>
                      </a:endParaRPr>
                    </a:p>
                  </a:txBody>
                  <a:tcPr marL="68580" marR="68580" marT="0" marB="0"/>
                </a:tc>
                <a:tc hMerge="1">
                  <a:txBody>
                    <a:bodyPr/>
                    <a:lstStyle/>
                    <a:p>
                      <a:endParaRPr lang="en-US"/>
                    </a:p>
                  </a:txBody>
                  <a:tcPr/>
                </a:tc>
              </a:tr>
              <a:tr h="370840">
                <a:tc gridSpan="2">
                  <a:txBody>
                    <a:bodyPr/>
                    <a:lstStyle/>
                    <a:p>
                      <a:pPr marL="0" marR="0">
                        <a:lnSpc>
                          <a:spcPct val="115000"/>
                        </a:lnSpc>
                        <a:spcBef>
                          <a:spcPts val="0"/>
                        </a:spcBef>
                        <a:spcAft>
                          <a:spcPts val="0"/>
                        </a:spcAft>
                        <a:tabLst>
                          <a:tab pos="3209925" algn="l"/>
                        </a:tabLst>
                      </a:pPr>
                      <a:r>
                        <a:rPr lang="mn-MN" sz="1200" b="1" dirty="0">
                          <a:latin typeface="Times New Roman"/>
                          <a:ea typeface="Times New Roman"/>
                        </a:rPr>
                        <a:t>Төв албаны алдагдал</a:t>
                      </a:r>
                      <a:r>
                        <a:rPr lang="en-US" sz="1200" b="1" dirty="0">
                          <a:latin typeface="Times New Roman"/>
                          <a:ea typeface="Times New Roman"/>
                        </a:rPr>
                        <a:t>                                             (100,453,103)</a:t>
                      </a:r>
                      <a:endParaRPr lang="en-US" sz="1200" dirty="0">
                        <a:latin typeface="Times New Roman"/>
                        <a:ea typeface="Times New Roman"/>
                      </a:endParaRPr>
                    </a:p>
                  </a:txBody>
                  <a:tcPr marL="68580" marR="68580" marT="0" marB="0"/>
                </a:tc>
                <a:tc hMerge="1">
                  <a:txBody>
                    <a:bodyPr/>
                    <a:lstStyle/>
                    <a:p>
                      <a:endParaRPr lang="en-US"/>
                    </a:p>
                  </a:txBody>
                  <a:tcPr/>
                </a:tc>
              </a:tr>
              <a:tr h="370840">
                <a:tc>
                  <a:txBody>
                    <a:bodyPr/>
                    <a:lstStyle/>
                    <a:p>
                      <a:endParaRPr lang="en-US"/>
                    </a:p>
                  </a:txBody>
                  <a:tcPr/>
                </a:tc>
                <a:tc>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r>
              <a:rPr lang="mn-MN" dirty="0" smtClean="0"/>
              <a:t>ХасБанкны салбарын орлогын тайланг 2010 оны 2009 онтой харицуулахад Нийт активынхаа 7,7 хувьтай тэнцэх хэмжээний үйл ажиллагааны зардалтай байгаа нь банкны дундаж хэмжээнээс 3,6 нэгжээр илүү үзүүлэлт юм.</a:t>
            </a:r>
            <a:endParaRPr lang="en-US" dirty="0" smtClean="0"/>
          </a:p>
          <a:p>
            <a:r>
              <a:rPr lang="mn-MN" dirty="0" smtClean="0"/>
              <a:t>Үйл ажилгааны  зардлын үр ашгийн харьцаа (overhed radio)</a:t>
            </a:r>
            <a:r>
              <a:rPr lang="en-US" dirty="0" smtClean="0"/>
              <a:t> 65% </a:t>
            </a:r>
            <a:r>
              <a:rPr lang="en-US" dirty="0" err="1" smtClean="0"/>
              <a:t>буюу</a:t>
            </a:r>
            <a:r>
              <a:rPr lang="en-US" dirty="0" smtClean="0"/>
              <a:t> </a:t>
            </a:r>
            <a:r>
              <a:rPr lang="en-US" dirty="0" err="1" smtClean="0"/>
              <a:t>доороосоо</a:t>
            </a:r>
            <a:r>
              <a:rPr lang="en-US" dirty="0" smtClean="0"/>
              <a:t> 7 </a:t>
            </a:r>
            <a:r>
              <a:rPr lang="en-US" dirty="0" err="1" smtClean="0"/>
              <a:t>дугаарт</a:t>
            </a:r>
            <a:r>
              <a:rPr lang="en-US" dirty="0" smtClean="0"/>
              <a:t> </a:t>
            </a:r>
            <a:r>
              <a:rPr lang="en-US" dirty="0" err="1" smtClean="0"/>
              <a:t>байна</a:t>
            </a:r>
            <a:r>
              <a:rPr lang="en-US" dirty="0" smtClean="0"/>
              <a:t>. </a:t>
            </a:r>
            <a:r>
              <a:rPr lang="en-US" dirty="0" err="1" smtClean="0"/>
              <a:t>Энэ</a:t>
            </a:r>
            <a:r>
              <a:rPr lang="en-US" dirty="0" smtClean="0"/>
              <a:t> </a:t>
            </a:r>
            <a:r>
              <a:rPr lang="mn-MN" dirty="0" smtClean="0"/>
              <a:t>нь үндсэн үйл ажиллагаанаас олсон цэвэр орлого нэмэ</a:t>
            </a:r>
            <a:r>
              <a:rPr lang="en-US" dirty="0" smtClean="0"/>
              <a:t>(</a:t>
            </a:r>
            <a:r>
              <a:rPr lang="mn-MN" dirty="0" smtClean="0"/>
              <a:t>хүүгийн </a:t>
            </a:r>
            <a:endParaRPr lang="en-US" dirty="0" smtClean="0"/>
          </a:p>
          <a:p>
            <a:r>
              <a:rPr lang="en-US" dirty="0" smtClean="0"/>
              <a:t> </a:t>
            </a:r>
          </a:p>
          <a:p>
            <a:r>
              <a:rPr lang="mn-MN" dirty="0" smtClean="0"/>
              <a:t>Орлого хүүгийн  </a:t>
            </a:r>
            <a:r>
              <a:rPr lang="en-US" dirty="0" smtClean="0"/>
              <a:t> </a:t>
            </a:r>
            <a:r>
              <a:rPr lang="en-US" dirty="0" err="1" smtClean="0"/>
              <a:t>хураамж</a:t>
            </a:r>
            <a:r>
              <a:rPr lang="en-US" dirty="0" smtClean="0"/>
              <a:t> </a:t>
            </a:r>
            <a:r>
              <a:rPr lang="en-US" dirty="0" err="1" smtClean="0"/>
              <a:t>шимтгэлийн</a:t>
            </a:r>
            <a:r>
              <a:rPr lang="en-US" dirty="0" smtClean="0"/>
              <a:t> </a:t>
            </a:r>
            <a:r>
              <a:rPr lang="en-US" dirty="0" err="1" smtClean="0"/>
              <a:t>орлого</a:t>
            </a:r>
            <a:r>
              <a:rPr lang="en-US" dirty="0" smtClean="0"/>
              <a:t>)</a:t>
            </a:r>
            <a:r>
              <a:rPr lang="mn-MN" dirty="0" smtClean="0"/>
              <a:t>-ынхоо 65 хувийг үйл ажиллагааны зардалдаа зарцуулдаг гэсэн үг юм. </a:t>
            </a:r>
            <a:endParaRPr lang="en-US" dirty="0" smtClean="0"/>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7467600" cy="5635752"/>
          </a:xfrm>
        </p:spPr>
        <p:txBody>
          <a:bodyPr>
            <a:normAutofit fontScale="70000" lnSpcReduction="20000"/>
          </a:bodyPr>
          <a:lstStyle/>
          <a:p>
            <a:r>
              <a:rPr lang="mn-MN" dirty="0" smtClean="0"/>
              <a:t>Нийт активынхаа 8,75 хувьтай тэнцэх хэмжээний буюу нийт 237 сая төгрөгийн үндсэн хөрөнгөтэй тэнцсэнтэй холбоотой үйл ажиллагааны бусд зардлын 24 хувийг элэгдлийн зардал эзэлж байна. Нийт хуримтлагдсан элэгдэл 53 сая төгрөг буюу үндсэн хөрөнгийн 5хувь байгаа нь хөрөнгө харьцангуй шинэ бөгөөд цаашид хөрөнгийг солих шаардлага бага салбаруудын дундаж нь 25 хувьтай байна.</a:t>
            </a:r>
            <a:endParaRPr lang="en-US" dirty="0" smtClean="0"/>
          </a:p>
          <a:p>
            <a:r>
              <a:rPr lang="mn-MN" dirty="0" smtClean="0"/>
              <a:t>2009 онд “ХасБанк</a:t>
            </a:r>
            <a:r>
              <a:rPr lang="en-US" dirty="0" smtClean="0"/>
              <a:t>” </a:t>
            </a:r>
            <a:r>
              <a:rPr lang="mn-MN" dirty="0" smtClean="0"/>
              <a:t>салбарын хувьд төв албаны зардал хуваарилахын өмнө нийтдээ 31 сая төгрөгийн ашигтай ажиллаж -1,5 хувийн активын өгөөжтэй ажиллав.2009 онд “</a:t>
            </a:r>
            <a:r>
              <a:rPr lang="en-US" dirty="0" smtClean="0"/>
              <a:t> </a:t>
            </a:r>
            <a:r>
              <a:rPr lang="en-US" dirty="0" err="1" smtClean="0"/>
              <a:t>ХасБанк</a:t>
            </a:r>
            <a:r>
              <a:rPr lang="en-US" dirty="0" smtClean="0"/>
              <a:t>”</a:t>
            </a:r>
            <a:r>
              <a:rPr lang="mn-MN" dirty="0" smtClean="0"/>
              <a:t> салбарын зээлийн багцыг 57 хувиар өсгөж 3,8 тэрбум төгрөгт, харилцах, хадгаламжийг 59 хувиар нэмэгдүүлж 1,2 тэрбум хүргэхээр төлөвлөжээ. Зээлийн багцын үнийг одоогийн байдлаар 20,4 хувиас 23,7 хувь хүртэл</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7467600" cy="5711952"/>
          </a:xfrm>
        </p:spPr>
        <p:txBody>
          <a:bodyPr>
            <a:normAutofit fontScale="92500"/>
          </a:bodyPr>
          <a:lstStyle/>
          <a:p>
            <a:r>
              <a:rPr lang="mn-MN" dirty="0" smtClean="0"/>
              <a:t>нэмэгдүүлж, эх үүсвэрийн өртгийг 13,5 мөн 12,9 хүртэл буурулахаар тооцоолсон байна.Үйл ажиллагааны зардлыг 2009 оноос өөрчлөгдөхгүй, 156 сая төгрөгийн түвшинд барьсан тохиолдолд ирэх жилийн төлөвлөгөөгөөр төв албаны зардыг хуваарилахын өмнөх активын хэмжээ 3,7 хувь болж, </a:t>
            </a:r>
            <a:r>
              <a:rPr lang="en-US" dirty="0" smtClean="0"/>
              <a:t>Overhead </a:t>
            </a:r>
            <a:r>
              <a:rPr lang="en-US" dirty="0" err="1" smtClean="0"/>
              <a:t>харьцаа</a:t>
            </a:r>
            <a:r>
              <a:rPr lang="en-US" dirty="0" smtClean="0"/>
              <a:t> 55 </a:t>
            </a:r>
            <a:r>
              <a:rPr lang="en-US" dirty="0" err="1" smtClean="0"/>
              <a:t>хувь</a:t>
            </a:r>
            <a:r>
              <a:rPr lang="en-US" dirty="0" smtClean="0"/>
              <a:t> </a:t>
            </a:r>
            <a:r>
              <a:rPr lang="en-US" dirty="0" err="1" smtClean="0"/>
              <a:t>болох</a:t>
            </a:r>
            <a:r>
              <a:rPr lang="en-US" dirty="0" smtClean="0"/>
              <a:t> </a:t>
            </a:r>
            <a:r>
              <a:rPr lang="en-US" dirty="0" err="1" smtClean="0"/>
              <a:t>боломжтой</a:t>
            </a:r>
            <a:r>
              <a:rPr lang="en-US" dirty="0" smtClean="0"/>
              <a:t> </a:t>
            </a:r>
            <a:r>
              <a:rPr lang="en-US" dirty="0" err="1" smtClean="0"/>
              <a:t>юм</a:t>
            </a:r>
            <a:r>
              <a:rPr lang="en-US" dirty="0" smtClean="0"/>
              <a:t>.</a:t>
            </a:r>
          </a:p>
          <a:p>
            <a:r>
              <a:rPr lang="en-US" dirty="0" smtClean="0"/>
              <a:t>“</a:t>
            </a:r>
            <a:r>
              <a:rPr lang="mn-MN" dirty="0" smtClean="0"/>
              <a:t>Хас</a:t>
            </a:r>
            <a:r>
              <a:rPr lang="en-US" dirty="0" err="1" smtClean="0"/>
              <a:t>Банк</a:t>
            </a:r>
            <a:r>
              <a:rPr lang="en-US" dirty="0" smtClean="0"/>
              <a:t>”</a:t>
            </a:r>
            <a:r>
              <a:rPr lang="mn-MN" dirty="0" smtClean="0"/>
              <a:t> салбарын үйл ажиллагааг 2009 оныг 2010 оны гүйцэтгэлийг сайжруулах, зорилтыг  харьцуулан авч үзье.</a:t>
            </a:r>
            <a:endParaRPr lang="en-US" dirty="0" smtClean="0"/>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685800"/>
          <a:ext cx="7467600" cy="3839212"/>
        </p:xfrm>
        <a:graphic>
          <a:graphicData uri="http://schemas.openxmlformats.org/drawingml/2006/table">
            <a:tbl>
              <a:tblPr firstRow="1" bandRow="1">
                <a:tableStyleId>{5C22544A-7EE6-4342-B048-85BDC9FD1C3A}</a:tableStyleId>
              </a:tblPr>
              <a:tblGrid>
                <a:gridCol w="2489200"/>
                <a:gridCol w="2489200"/>
                <a:gridCol w="2489200"/>
              </a:tblGrid>
              <a:tr h="370840">
                <a:tc>
                  <a:txBody>
                    <a:bodyPr/>
                    <a:lstStyle/>
                    <a:p>
                      <a:pPr marL="0" marR="0">
                        <a:lnSpc>
                          <a:spcPct val="115000"/>
                        </a:lnSpc>
                        <a:spcBef>
                          <a:spcPts val="0"/>
                        </a:spcBef>
                        <a:spcAft>
                          <a:spcPts val="0"/>
                        </a:spcAft>
                      </a:pPr>
                      <a:endParaRPr lang="en-US" sz="1200" dirty="0">
                        <a:latin typeface="Times New Roman"/>
                        <a:ea typeface="Times New Roman"/>
                      </a:endParaRPr>
                    </a:p>
                  </a:txBody>
                  <a:tcPr marL="68580" marR="68580" marT="0" marB="0"/>
                </a:tc>
                <a:tc>
                  <a:txBody>
                    <a:bodyPr/>
                    <a:lstStyle/>
                    <a:p>
                      <a:pPr marL="0" marR="0">
                        <a:lnSpc>
                          <a:spcPct val="115000"/>
                        </a:lnSpc>
                        <a:spcBef>
                          <a:spcPts val="0"/>
                        </a:spcBef>
                        <a:spcAft>
                          <a:spcPts val="0"/>
                        </a:spcAft>
                      </a:pPr>
                      <a:r>
                        <a:rPr lang="mn-MN" sz="1200" b="1">
                          <a:latin typeface="Cambria"/>
                          <a:ea typeface="Times New Roman"/>
                        </a:rPr>
                        <a:t>2009 оны г</a:t>
                      </a:r>
                      <a:r>
                        <a:rPr lang="mn-MN" sz="1200" b="1">
                          <a:latin typeface="Times New Roman"/>
                          <a:ea typeface="Times New Roman"/>
                        </a:rPr>
                        <a:t>ү</a:t>
                      </a:r>
                      <a:r>
                        <a:rPr lang="mn-MN" sz="1200" b="1">
                          <a:latin typeface="Cambria"/>
                          <a:ea typeface="Times New Roman"/>
                        </a:rPr>
                        <a:t>йцэтгэл</a:t>
                      </a:r>
                      <a:endParaRPr lang="en-US" sz="1200">
                        <a:latin typeface="Times New Roman"/>
                        <a:ea typeface="Times New Roman"/>
                      </a:endParaRPr>
                    </a:p>
                  </a:txBody>
                  <a:tcPr marL="68580" marR="68580" marT="0" marB="0"/>
                </a:tc>
                <a:tc>
                  <a:txBody>
                    <a:bodyPr/>
                    <a:lstStyle/>
                    <a:p>
                      <a:pPr marL="0" marR="0">
                        <a:lnSpc>
                          <a:spcPct val="115000"/>
                        </a:lnSpc>
                        <a:spcBef>
                          <a:spcPts val="0"/>
                        </a:spcBef>
                        <a:spcAft>
                          <a:spcPts val="0"/>
                        </a:spcAft>
                      </a:pPr>
                      <a:r>
                        <a:rPr lang="mn-MN" sz="1200" b="1">
                          <a:latin typeface="Cambria"/>
                          <a:ea typeface="Times New Roman"/>
                        </a:rPr>
                        <a:t>2010 оны Зорилт</a:t>
                      </a:r>
                      <a:endParaRPr lang="en-US" sz="1200">
                        <a:latin typeface="Times New Roman"/>
                        <a:ea typeface="Times New Roman"/>
                      </a:endParaRPr>
                    </a:p>
                  </a:txBody>
                  <a:tcPr marL="68580" marR="68580" marT="0" marB="0"/>
                </a:tc>
              </a:tr>
              <a:tr h="370840">
                <a:tc>
                  <a:txBody>
                    <a:bodyPr/>
                    <a:lstStyle/>
                    <a:p>
                      <a:pPr marL="0" marR="0">
                        <a:lnSpc>
                          <a:spcPct val="115000"/>
                        </a:lnSpc>
                        <a:spcBef>
                          <a:spcPts val="0"/>
                        </a:spcBef>
                        <a:spcAft>
                          <a:spcPts val="0"/>
                        </a:spcAft>
                      </a:pPr>
                      <a:r>
                        <a:rPr lang="mn-MN" sz="1200" b="1">
                          <a:latin typeface="Times New Roman"/>
                          <a:ea typeface="Times New Roman"/>
                        </a:rPr>
                        <a:t>Ү</a:t>
                      </a:r>
                      <a:r>
                        <a:rPr lang="mn-MN" sz="1200" b="1">
                          <a:latin typeface="Cambria"/>
                          <a:ea typeface="Times New Roman"/>
                          <a:cs typeface="Cambria"/>
                        </a:rPr>
                        <a:t>йл</a:t>
                      </a:r>
                      <a:r>
                        <a:rPr lang="mn-MN" sz="1200" b="1">
                          <a:latin typeface="Cambria"/>
                          <a:ea typeface="Times New Roman"/>
                        </a:rPr>
                        <a:t> ажиллагааны зардлын харьцаа</a:t>
                      </a:r>
                      <a:endParaRPr lang="en-US" sz="1200">
                        <a:latin typeface="Times New Roman"/>
                        <a:ea typeface="Times New Roman"/>
                      </a:endParaRPr>
                    </a:p>
                  </a:txBody>
                  <a:tcPr marL="68580" marR="68580" marT="0" marB="0"/>
                </a:tc>
                <a:tc>
                  <a:txBody>
                    <a:bodyPr/>
                    <a:lstStyle/>
                    <a:p>
                      <a:pPr marL="0" marR="0">
                        <a:lnSpc>
                          <a:spcPct val="115000"/>
                        </a:lnSpc>
                        <a:spcBef>
                          <a:spcPts val="0"/>
                        </a:spcBef>
                        <a:spcAft>
                          <a:spcPts val="0"/>
                        </a:spcAft>
                      </a:pPr>
                      <a:r>
                        <a:rPr lang="mn-MN" sz="1200">
                          <a:latin typeface="Times New Roman"/>
                          <a:ea typeface="Times New Roman"/>
                        </a:rPr>
                        <a:t>4,5%</a:t>
                      </a:r>
                      <a:endParaRPr lang="en-US" sz="1200">
                        <a:latin typeface="Times New Roman"/>
                        <a:ea typeface="Times New Roman"/>
                      </a:endParaRPr>
                    </a:p>
                  </a:txBody>
                  <a:tcPr marL="68580" marR="68580" marT="0" marB="0"/>
                </a:tc>
                <a:tc>
                  <a:txBody>
                    <a:bodyPr/>
                    <a:lstStyle/>
                    <a:p>
                      <a:pPr marL="0" marR="0">
                        <a:lnSpc>
                          <a:spcPct val="115000"/>
                        </a:lnSpc>
                        <a:spcBef>
                          <a:spcPts val="0"/>
                        </a:spcBef>
                        <a:spcAft>
                          <a:spcPts val="0"/>
                        </a:spcAft>
                      </a:pPr>
                      <a:r>
                        <a:rPr lang="mn-MN" sz="1200">
                          <a:latin typeface="Times New Roman"/>
                          <a:ea typeface="Times New Roman"/>
                        </a:rPr>
                        <a:t>55%</a:t>
                      </a:r>
                      <a:endParaRPr lang="en-US" sz="1200">
                        <a:latin typeface="Times New Roman"/>
                        <a:ea typeface="Times New Roman"/>
                      </a:endParaRPr>
                    </a:p>
                  </a:txBody>
                  <a:tcPr marL="68580" marR="68580" marT="0" marB="0"/>
                </a:tc>
              </a:tr>
              <a:tr h="370840">
                <a:tc>
                  <a:txBody>
                    <a:bodyPr/>
                    <a:lstStyle/>
                    <a:p>
                      <a:pPr marL="0" marR="0">
                        <a:lnSpc>
                          <a:spcPct val="115000"/>
                        </a:lnSpc>
                        <a:spcBef>
                          <a:spcPts val="0"/>
                        </a:spcBef>
                        <a:spcAft>
                          <a:spcPts val="0"/>
                        </a:spcAft>
                      </a:pPr>
                      <a:r>
                        <a:rPr lang="mn-MN" sz="1200" b="1">
                          <a:latin typeface="Cambria"/>
                          <a:ea typeface="Times New Roman"/>
                        </a:rPr>
                        <a:t>Нийт х</a:t>
                      </a:r>
                      <a:r>
                        <a:rPr lang="mn-MN" sz="1200" b="1">
                          <a:latin typeface="Times New Roman"/>
                          <a:ea typeface="Times New Roman"/>
                        </a:rPr>
                        <a:t>ө</a:t>
                      </a:r>
                      <a:r>
                        <a:rPr lang="mn-MN" sz="1200" b="1">
                          <a:latin typeface="Cambria"/>
                          <a:ea typeface="Times New Roman"/>
                          <a:cs typeface="Cambria"/>
                        </a:rPr>
                        <a:t>р</a:t>
                      </a:r>
                      <a:r>
                        <a:rPr lang="mn-MN" sz="1200" b="1">
                          <a:latin typeface="Times New Roman"/>
                          <a:ea typeface="Times New Roman"/>
                        </a:rPr>
                        <a:t>ө</a:t>
                      </a:r>
                      <a:r>
                        <a:rPr lang="mn-MN" sz="1200" b="1">
                          <a:latin typeface="Cambria"/>
                          <a:ea typeface="Times New Roman"/>
                          <a:cs typeface="Cambria"/>
                        </a:rPr>
                        <a:t>нгийн </a:t>
                      </a:r>
                      <a:r>
                        <a:rPr lang="mn-MN" sz="1200" b="1">
                          <a:latin typeface="Times New Roman"/>
                          <a:ea typeface="Times New Roman"/>
                        </a:rPr>
                        <a:t>ө</a:t>
                      </a:r>
                      <a:r>
                        <a:rPr lang="mn-MN" sz="1200" b="1">
                          <a:latin typeface="Cambria"/>
                          <a:ea typeface="Times New Roman"/>
                        </a:rPr>
                        <a:t>г</a:t>
                      </a:r>
                      <a:r>
                        <a:rPr lang="mn-MN" sz="1200" b="1">
                          <a:latin typeface="Times New Roman"/>
                          <a:ea typeface="Times New Roman"/>
                        </a:rPr>
                        <a:t>өө</a:t>
                      </a:r>
                      <a:r>
                        <a:rPr lang="mn-MN" sz="1200" b="1">
                          <a:latin typeface="Cambria"/>
                          <a:ea typeface="Times New Roman"/>
                          <a:cs typeface="Cambria"/>
                        </a:rPr>
                        <a:t>ж</a:t>
                      </a:r>
                      <a:r>
                        <a:rPr lang="en-US" sz="1200" b="1">
                          <a:latin typeface="Cambria"/>
                          <a:ea typeface="Times New Roman"/>
                        </a:rPr>
                        <a:t>                                                                                   </a:t>
                      </a:r>
                      <a:endParaRPr lang="en-US" sz="1200">
                        <a:latin typeface="Times New Roman"/>
                        <a:ea typeface="Times New Roman"/>
                      </a:endParaRPr>
                    </a:p>
                  </a:txBody>
                  <a:tcPr marL="68580" marR="68580" marT="0" marB="0"/>
                </a:tc>
                <a:tc>
                  <a:txBody>
                    <a:bodyPr/>
                    <a:lstStyle/>
                    <a:p>
                      <a:pPr marL="0" marR="0">
                        <a:lnSpc>
                          <a:spcPct val="115000"/>
                        </a:lnSpc>
                        <a:spcBef>
                          <a:spcPts val="0"/>
                        </a:spcBef>
                        <a:spcAft>
                          <a:spcPts val="0"/>
                        </a:spcAft>
                      </a:pPr>
                      <a:r>
                        <a:rPr lang="mn-MN" sz="1200">
                          <a:latin typeface="Times New Roman"/>
                          <a:ea typeface="Times New Roman"/>
                        </a:rPr>
                        <a:t>-1,5%</a:t>
                      </a:r>
                      <a:endParaRPr lang="en-US" sz="1200">
                        <a:latin typeface="Times New Roman"/>
                        <a:ea typeface="Times New Roman"/>
                      </a:endParaRPr>
                    </a:p>
                  </a:txBody>
                  <a:tcPr marL="68580" marR="68580" marT="0" marB="0"/>
                </a:tc>
                <a:tc>
                  <a:txBody>
                    <a:bodyPr/>
                    <a:lstStyle/>
                    <a:p>
                      <a:pPr marL="0" marR="0">
                        <a:lnSpc>
                          <a:spcPct val="115000"/>
                        </a:lnSpc>
                        <a:spcBef>
                          <a:spcPts val="0"/>
                        </a:spcBef>
                        <a:spcAft>
                          <a:spcPts val="0"/>
                        </a:spcAft>
                      </a:pPr>
                      <a:r>
                        <a:rPr lang="mn-MN" sz="1200">
                          <a:latin typeface="Times New Roman"/>
                          <a:ea typeface="Times New Roman"/>
                        </a:rPr>
                        <a:t>1%</a:t>
                      </a:r>
                      <a:endParaRPr lang="en-US" sz="1200">
                        <a:latin typeface="Times New Roman"/>
                        <a:ea typeface="Times New Roman"/>
                      </a:endParaRPr>
                    </a:p>
                  </a:txBody>
                  <a:tcPr marL="68580" marR="68580" marT="0" marB="0"/>
                </a:tc>
              </a:tr>
              <a:tr h="370840">
                <a:tc>
                  <a:txBody>
                    <a:bodyPr/>
                    <a:lstStyle/>
                    <a:p>
                      <a:pPr marL="0" marR="0">
                        <a:lnSpc>
                          <a:spcPct val="115000"/>
                        </a:lnSpc>
                        <a:spcBef>
                          <a:spcPts val="0"/>
                        </a:spcBef>
                        <a:spcAft>
                          <a:spcPts val="0"/>
                        </a:spcAft>
                      </a:pPr>
                      <a:r>
                        <a:rPr lang="mn-MN" sz="1200" b="1">
                          <a:latin typeface="Cambria"/>
                          <a:ea typeface="Times New Roman"/>
                        </a:rPr>
                        <a:t>Зээлийн сангийн харьцаа</a:t>
                      </a:r>
                      <a:endParaRPr lang="en-US" sz="1200">
                        <a:latin typeface="Times New Roman"/>
                        <a:ea typeface="Times New Roman"/>
                      </a:endParaRPr>
                    </a:p>
                  </a:txBody>
                  <a:tcPr marL="68580" marR="68580" marT="0" marB="0"/>
                </a:tc>
                <a:tc>
                  <a:txBody>
                    <a:bodyPr/>
                    <a:lstStyle/>
                    <a:p>
                      <a:pPr marL="0" marR="0">
                        <a:lnSpc>
                          <a:spcPct val="115000"/>
                        </a:lnSpc>
                        <a:spcBef>
                          <a:spcPts val="0"/>
                        </a:spcBef>
                        <a:spcAft>
                          <a:spcPts val="0"/>
                        </a:spcAft>
                      </a:pPr>
                      <a:r>
                        <a:rPr lang="mn-MN" sz="1200">
                          <a:latin typeface="Times New Roman"/>
                          <a:ea typeface="Times New Roman"/>
                        </a:rPr>
                        <a:t>7,1%</a:t>
                      </a:r>
                      <a:endParaRPr lang="en-US" sz="1200">
                        <a:latin typeface="Times New Roman"/>
                        <a:ea typeface="Times New Roman"/>
                      </a:endParaRPr>
                    </a:p>
                  </a:txBody>
                  <a:tcPr marL="68580" marR="68580" marT="0" marB="0"/>
                </a:tc>
                <a:tc>
                  <a:txBody>
                    <a:bodyPr/>
                    <a:lstStyle/>
                    <a:p>
                      <a:pPr marL="0" marR="0">
                        <a:lnSpc>
                          <a:spcPct val="115000"/>
                        </a:lnSpc>
                        <a:spcBef>
                          <a:spcPts val="0"/>
                        </a:spcBef>
                        <a:spcAft>
                          <a:spcPts val="0"/>
                        </a:spcAft>
                      </a:pPr>
                      <a:r>
                        <a:rPr lang="mn-MN" sz="1200">
                          <a:latin typeface="Times New Roman"/>
                          <a:ea typeface="Times New Roman"/>
                        </a:rPr>
                        <a:t>3,5%</a:t>
                      </a:r>
                      <a:endParaRPr lang="en-US" sz="1200">
                        <a:latin typeface="Times New Roman"/>
                        <a:ea typeface="Times New Roman"/>
                      </a:endParaRPr>
                    </a:p>
                  </a:txBody>
                  <a:tcPr marL="68580" marR="68580" marT="0" marB="0"/>
                </a:tc>
              </a:tr>
              <a:tr h="370840">
                <a:tc>
                  <a:txBody>
                    <a:bodyPr/>
                    <a:lstStyle/>
                    <a:p>
                      <a:pPr marL="0" marR="0">
                        <a:lnSpc>
                          <a:spcPct val="115000"/>
                        </a:lnSpc>
                        <a:spcBef>
                          <a:spcPts val="0"/>
                        </a:spcBef>
                        <a:spcAft>
                          <a:spcPts val="0"/>
                        </a:spcAft>
                      </a:pPr>
                      <a:r>
                        <a:rPr lang="mn-MN" sz="1200" b="1">
                          <a:latin typeface="Cambria"/>
                          <a:ea typeface="Times New Roman"/>
                        </a:rPr>
                        <a:t>Чанарг</a:t>
                      </a:r>
                      <a:r>
                        <a:rPr lang="mn-MN" sz="1200" b="1">
                          <a:latin typeface="Times New Roman"/>
                          <a:ea typeface="Times New Roman"/>
                        </a:rPr>
                        <a:t>ү</a:t>
                      </a:r>
                      <a:r>
                        <a:rPr lang="mn-MN" sz="1200" b="1">
                          <a:latin typeface="Cambria"/>
                          <a:ea typeface="Times New Roman"/>
                          <a:cs typeface="Cambria"/>
                        </a:rPr>
                        <a:t>й зээлийн </a:t>
                      </a:r>
                      <a:r>
                        <a:rPr lang="mn-MN" sz="1200" b="1">
                          <a:latin typeface="Times New Roman"/>
                          <a:ea typeface="Times New Roman"/>
                        </a:rPr>
                        <a:t>ө</a:t>
                      </a:r>
                      <a:r>
                        <a:rPr lang="mn-MN" sz="1200" b="1">
                          <a:latin typeface="Cambria"/>
                          <a:ea typeface="Times New Roman"/>
                          <a:cs typeface="Cambria"/>
                        </a:rPr>
                        <a:t>с</a:t>
                      </a:r>
                      <a:r>
                        <a:rPr lang="mn-MN" sz="1200" b="1">
                          <a:latin typeface="Times New Roman"/>
                          <a:ea typeface="Times New Roman"/>
                        </a:rPr>
                        <a:t>ө</a:t>
                      </a:r>
                      <a:r>
                        <a:rPr lang="mn-MN" sz="1200" b="1">
                          <a:latin typeface="Cambria"/>
                          <a:ea typeface="Times New Roman"/>
                          <a:cs typeface="Cambria"/>
                        </a:rPr>
                        <a:t>лт/бууралт</a:t>
                      </a:r>
                      <a:endParaRPr lang="en-US" sz="1200">
                        <a:latin typeface="Times New Roman"/>
                        <a:ea typeface="Times New Roman"/>
                      </a:endParaRPr>
                    </a:p>
                  </a:txBody>
                  <a:tcPr marL="68580" marR="68580" marT="0" marB="0"/>
                </a:tc>
                <a:tc>
                  <a:txBody>
                    <a:bodyPr/>
                    <a:lstStyle/>
                    <a:p>
                      <a:pPr marL="0" marR="0">
                        <a:lnSpc>
                          <a:spcPct val="115000"/>
                        </a:lnSpc>
                        <a:spcBef>
                          <a:spcPts val="0"/>
                        </a:spcBef>
                        <a:spcAft>
                          <a:spcPts val="0"/>
                        </a:spcAft>
                      </a:pPr>
                      <a:r>
                        <a:rPr lang="mn-MN" sz="1200" dirty="0">
                          <a:latin typeface="Times New Roman"/>
                          <a:ea typeface="Times New Roman"/>
                        </a:rPr>
                        <a:t>117</a:t>
                      </a:r>
                      <a:endParaRPr lang="en-US" sz="1200" dirty="0">
                        <a:latin typeface="Times New Roman"/>
                        <a:ea typeface="Times New Roman"/>
                      </a:endParaRPr>
                    </a:p>
                  </a:txBody>
                  <a:tcPr marL="68580" marR="68580" marT="0" marB="0"/>
                </a:tc>
                <a:tc>
                  <a:txBody>
                    <a:bodyPr/>
                    <a:lstStyle/>
                    <a:p>
                      <a:pPr marL="0" marR="0">
                        <a:lnSpc>
                          <a:spcPct val="115000"/>
                        </a:lnSpc>
                        <a:spcBef>
                          <a:spcPts val="0"/>
                        </a:spcBef>
                        <a:spcAft>
                          <a:spcPts val="0"/>
                        </a:spcAft>
                      </a:pPr>
                      <a:endParaRPr lang="mn-MN" sz="1200">
                        <a:latin typeface="Times New Roman"/>
                        <a:ea typeface="Times New Roman"/>
                      </a:endParaRPr>
                    </a:p>
                  </a:txBody>
                  <a:tcPr marL="68580" marR="68580" marT="0" marB="0"/>
                </a:tc>
              </a:tr>
              <a:tr h="370840">
                <a:tc>
                  <a:txBody>
                    <a:bodyPr/>
                    <a:lstStyle/>
                    <a:p>
                      <a:pPr marL="0" marR="0">
                        <a:lnSpc>
                          <a:spcPct val="115000"/>
                        </a:lnSpc>
                        <a:spcBef>
                          <a:spcPts val="0"/>
                        </a:spcBef>
                        <a:spcAft>
                          <a:spcPts val="0"/>
                        </a:spcAft>
                      </a:pPr>
                      <a:r>
                        <a:rPr lang="mn-MN" sz="1200" b="1">
                          <a:latin typeface="Cambria"/>
                          <a:ea typeface="Times New Roman"/>
                        </a:rPr>
                        <a:t>Чанарг</a:t>
                      </a:r>
                      <a:r>
                        <a:rPr lang="mn-MN" sz="1200" b="1">
                          <a:latin typeface="Times New Roman"/>
                          <a:ea typeface="Times New Roman"/>
                        </a:rPr>
                        <a:t>ү</a:t>
                      </a:r>
                      <a:r>
                        <a:rPr lang="mn-MN" sz="1200" b="1">
                          <a:latin typeface="Cambria"/>
                          <a:ea typeface="Times New Roman"/>
                          <a:cs typeface="Cambria"/>
                        </a:rPr>
                        <a:t>й зээлийн тоо</a:t>
                      </a:r>
                      <a:endParaRPr lang="en-US" sz="1200">
                        <a:latin typeface="Times New Roman"/>
                        <a:ea typeface="Times New Roman"/>
                      </a:endParaRPr>
                    </a:p>
                  </a:txBody>
                  <a:tcPr marL="68580" marR="68580" marT="0" marB="0"/>
                </a:tc>
                <a:tc>
                  <a:txBody>
                    <a:bodyPr/>
                    <a:lstStyle/>
                    <a:p>
                      <a:pPr marL="0" marR="0">
                        <a:lnSpc>
                          <a:spcPct val="115000"/>
                        </a:lnSpc>
                        <a:spcBef>
                          <a:spcPts val="0"/>
                        </a:spcBef>
                        <a:spcAft>
                          <a:spcPts val="0"/>
                        </a:spcAft>
                      </a:pPr>
                      <a:r>
                        <a:rPr lang="mn-MN" sz="1200">
                          <a:latin typeface="Times New Roman"/>
                          <a:ea typeface="Times New Roman"/>
                        </a:rPr>
                        <a:t>101</a:t>
                      </a:r>
                      <a:endParaRPr lang="en-US" sz="1200">
                        <a:latin typeface="Times New Roman"/>
                        <a:ea typeface="Times New Roman"/>
                      </a:endParaRPr>
                    </a:p>
                  </a:txBody>
                  <a:tcPr marL="68580" marR="68580" marT="0" marB="0"/>
                </a:tc>
                <a:tc>
                  <a:txBody>
                    <a:bodyPr/>
                    <a:lstStyle/>
                    <a:p>
                      <a:pPr marL="0" marR="0">
                        <a:lnSpc>
                          <a:spcPct val="115000"/>
                        </a:lnSpc>
                        <a:spcBef>
                          <a:spcPts val="0"/>
                        </a:spcBef>
                        <a:spcAft>
                          <a:spcPts val="0"/>
                        </a:spcAft>
                      </a:pPr>
                      <a:endParaRPr lang="mn-MN" sz="1200">
                        <a:latin typeface="Times New Roman"/>
                        <a:ea typeface="Times New Roman"/>
                      </a:endParaRPr>
                    </a:p>
                  </a:txBody>
                  <a:tcPr marL="68580" marR="68580" marT="0" marB="0"/>
                </a:tc>
              </a:tr>
              <a:tr h="370840">
                <a:tc>
                  <a:txBody>
                    <a:bodyPr/>
                    <a:lstStyle/>
                    <a:p>
                      <a:pPr marL="0" marR="0">
                        <a:lnSpc>
                          <a:spcPct val="115000"/>
                        </a:lnSpc>
                        <a:spcBef>
                          <a:spcPts val="0"/>
                        </a:spcBef>
                        <a:spcAft>
                          <a:spcPts val="0"/>
                        </a:spcAft>
                      </a:pPr>
                      <a:r>
                        <a:rPr lang="mn-MN" sz="1200" b="1">
                          <a:latin typeface="Cambria"/>
                          <a:ea typeface="Times New Roman"/>
                        </a:rPr>
                        <a:t>Алдагдлаар хаах зээлийн хэмжээ</a:t>
                      </a:r>
                      <a:endParaRPr lang="en-US" sz="1200">
                        <a:latin typeface="Times New Roman"/>
                        <a:ea typeface="Times New Roman"/>
                      </a:endParaRPr>
                    </a:p>
                  </a:txBody>
                  <a:tcPr marL="68580" marR="68580" marT="0" marB="0"/>
                </a:tc>
                <a:tc>
                  <a:txBody>
                    <a:bodyPr/>
                    <a:lstStyle/>
                    <a:p>
                      <a:pPr marL="0" marR="0">
                        <a:lnSpc>
                          <a:spcPct val="115000"/>
                        </a:lnSpc>
                        <a:spcBef>
                          <a:spcPts val="0"/>
                        </a:spcBef>
                        <a:spcAft>
                          <a:spcPts val="0"/>
                        </a:spcAft>
                      </a:pPr>
                      <a:r>
                        <a:rPr lang="mn-MN" sz="1200">
                          <a:latin typeface="Times New Roman"/>
                          <a:ea typeface="Times New Roman"/>
                        </a:rPr>
                        <a:t>-</a:t>
                      </a:r>
                      <a:endParaRPr lang="en-US" sz="1200">
                        <a:latin typeface="Times New Roman"/>
                        <a:ea typeface="Times New Roman"/>
                      </a:endParaRPr>
                    </a:p>
                  </a:txBody>
                  <a:tcPr marL="68580" marR="68580" marT="0" marB="0"/>
                </a:tc>
                <a:tc>
                  <a:txBody>
                    <a:bodyPr/>
                    <a:lstStyle/>
                    <a:p>
                      <a:pPr marL="0" marR="0">
                        <a:lnSpc>
                          <a:spcPct val="115000"/>
                        </a:lnSpc>
                        <a:spcBef>
                          <a:spcPts val="0"/>
                        </a:spcBef>
                        <a:spcAft>
                          <a:spcPts val="0"/>
                        </a:spcAft>
                      </a:pPr>
                      <a:endParaRPr lang="mn-MN" sz="1200">
                        <a:latin typeface="Times New Roman"/>
                        <a:ea typeface="Times New Roman"/>
                      </a:endParaRPr>
                    </a:p>
                  </a:txBody>
                  <a:tcPr marL="68580" marR="68580" marT="0" marB="0"/>
                </a:tc>
              </a:tr>
              <a:tr h="370840">
                <a:tc>
                  <a:txBody>
                    <a:bodyPr/>
                    <a:lstStyle/>
                    <a:p>
                      <a:pPr marL="0" marR="0">
                        <a:lnSpc>
                          <a:spcPct val="115000"/>
                        </a:lnSpc>
                        <a:spcBef>
                          <a:spcPts val="0"/>
                        </a:spcBef>
                        <a:spcAft>
                          <a:spcPts val="0"/>
                        </a:spcAft>
                      </a:pPr>
                      <a:r>
                        <a:rPr lang="mn-MN" sz="1200" b="1">
                          <a:latin typeface="Cambria"/>
                          <a:ea typeface="Times New Roman"/>
                        </a:rPr>
                        <a:t>Зээлийн Багцын </a:t>
                      </a:r>
                      <a:r>
                        <a:rPr lang="mn-MN" sz="1200" b="1">
                          <a:latin typeface="Times New Roman"/>
                          <a:ea typeface="Times New Roman"/>
                        </a:rPr>
                        <a:t>ө</a:t>
                      </a:r>
                      <a:r>
                        <a:rPr lang="mn-MN" sz="1200" b="1">
                          <a:latin typeface="Cambria"/>
                          <a:ea typeface="Times New Roman"/>
                          <a:cs typeface="Cambria"/>
                        </a:rPr>
                        <a:t>с</a:t>
                      </a:r>
                      <a:r>
                        <a:rPr lang="mn-MN" sz="1200" b="1">
                          <a:latin typeface="Times New Roman"/>
                          <a:ea typeface="Times New Roman"/>
                        </a:rPr>
                        <a:t>ө</a:t>
                      </a:r>
                      <a:r>
                        <a:rPr lang="mn-MN" sz="1200" b="1">
                          <a:latin typeface="Cambria"/>
                          <a:ea typeface="Times New Roman"/>
                          <a:cs typeface="Cambria"/>
                        </a:rPr>
                        <a:t>лт</a:t>
                      </a:r>
                      <a:endParaRPr lang="en-US" sz="1200">
                        <a:latin typeface="Times New Roman"/>
                        <a:ea typeface="Times New Roman"/>
                      </a:endParaRPr>
                    </a:p>
                  </a:txBody>
                  <a:tcPr marL="68580" marR="68580" marT="0" marB="0"/>
                </a:tc>
                <a:tc>
                  <a:txBody>
                    <a:bodyPr/>
                    <a:lstStyle/>
                    <a:p>
                      <a:pPr marL="0" marR="0">
                        <a:lnSpc>
                          <a:spcPct val="115000"/>
                        </a:lnSpc>
                        <a:spcBef>
                          <a:spcPts val="0"/>
                        </a:spcBef>
                        <a:spcAft>
                          <a:spcPts val="0"/>
                        </a:spcAft>
                      </a:pPr>
                      <a:r>
                        <a:rPr lang="mn-MN" sz="1200">
                          <a:latin typeface="Times New Roman"/>
                          <a:ea typeface="Times New Roman"/>
                        </a:rPr>
                        <a:t>482,0 сая</a:t>
                      </a:r>
                      <a:endParaRPr lang="en-US" sz="1200">
                        <a:latin typeface="Times New Roman"/>
                        <a:ea typeface="Times New Roman"/>
                      </a:endParaRPr>
                    </a:p>
                  </a:txBody>
                  <a:tcPr marL="68580" marR="68580" marT="0" marB="0"/>
                </a:tc>
                <a:tc>
                  <a:txBody>
                    <a:bodyPr/>
                    <a:lstStyle/>
                    <a:p>
                      <a:pPr marL="0" marR="0">
                        <a:lnSpc>
                          <a:spcPct val="115000"/>
                        </a:lnSpc>
                        <a:spcBef>
                          <a:spcPts val="0"/>
                        </a:spcBef>
                        <a:spcAft>
                          <a:spcPts val="0"/>
                        </a:spcAft>
                      </a:pPr>
                      <a:r>
                        <a:rPr lang="mn-MN" sz="1200">
                          <a:latin typeface="Times New Roman"/>
                          <a:ea typeface="Times New Roman"/>
                        </a:rPr>
                        <a:t>1,8 Сая</a:t>
                      </a:r>
                      <a:endParaRPr lang="en-US" sz="1200">
                        <a:latin typeface="Times New Roman"/>
                        <a:ea typeface="Times New Roman"/>
                      </a:endParaRPr>
                    </a:p>
                  </a:txBody>
                  <a:tcPr marL="68580" marR="68580" marT="0" marB="0"/>
                </a:tc>
              </a:tr>
              <a:tr h="370840">
                <a:tc>
                  <a:txBody>
                    <a:bodyPr/>
                    <a:lstStyle/>
                    <a:p>
                      <a:pPr marL="0" marR="0">
                        <a:lnSpc>
                          <a:spcPct val="115000"/>
                        </a:lnSpc>
                        <a:spcBef>
                          <a:spcPts val="0"/>
                        </a:spcBef>
                        <a:spcAft>
                          <a:spcPts val="0"/>
                        </a:spcAft>
                      </a:pPr>
                      <a:r>
                        <a:rPr lang="mn-MN" sz="1200" b="1">
                          <a:latin typeface="Cambria"/>
                          <a:ea typeface="Times New Roman"/>
                        </a:rPr>
                        <a:t>Татан т</a:t>
                      </a:r>
                      <a:r>
                        <a:rPr lang="mn-MN" sz="1200" b="1">
                          <a:latin typeface="Times New Roman"/>
                          <a:ea typeface="Times New Roman"/>
                        </a:rPr>
                        <a:t>ө</a:t>
                      </a:r>
                      <a:r>
                        <a:rPr lang="mn-MN" sz="1200" b="1">
                          <a:latin typeface="Cambria"/>
                          <a:ea typeface="Times New Roman"/>
                          <a:cs typeface="Cambria"/>
                        </a:rPr>
                        <a:t>вл</a:t>
                      </a:r>
                      <a:r>
                        <a:rPr lang="mn-MN" sz="1200" b="1">
                          <a:latin typeface="Times New Roman"/>
                          <a:ea typeface="Times New Roman"/>
                        </a:rPr>
                        <a:t>ө</a:t>
                      </a:r>
                      <a:r>
                        <a:rPr lang="mn-MN" sz="1200" b="1">
                          <a:latin typeface="Cambria"/>
                          <a:ea typeface="Times New Roman"/>
                          <a:cs typeface="Cambria"/>
                        </a:rPr>
                        <a:t>р</a:t>
                      </a:r>
                      <a:r>
                        <a:rPr lang="mn-MN" sz="1200" b="1">
                          <a:latin typeface="Times New Roman"/>
                          <a:ea typeface="Times New Roman"/>
                        </a:rPr>
                        <a:t>үү</a:t>
                      </a:r>
                      <a:r>
                        <a:rPr lang="mn-MN" sz="1200" b="1">
                          <a:latin typeface="Cambria"/>
                          <a:ea typeface="Times New Roman"/>
                          <a:cs typeface="Cambria"/>
                        </a:rPr>
                        <a:t>лсэн х</a:t>
                      </a:r>
                      <a:r>
                        <a:rPr lang="mn-MN" sz="1200" b="1">
                          <a:latin typeface="Times New Roman"/>
                          <a:ea typeface="Times New Roman"/>
                        </a:rPr>
                        <a:t>ө</a:t>
                      </a:r>
                      <a:r>
                        <a:rPr lang="mn-MN" sz="1200" b="1">
                          <a:latin typeface="Cambria"/>
                          <a:ea typeface="Times New Roman"/>
                          <a:cs typeface="Cambria"/>
                        </a:rPr>
                        <a:t>р</a:t>
                      </a:r>
                      <a:r>
                        <a:rPr lang="mn-MN" sz="1200" b="1">
                          <a:latin typeface="Times New Roman"/>
                          <a:ea typeface="Times New Roman"/>
                        </a:rPr>
                        <a:t>ө</a:t>
                      </a:r>
                      <a:r>
                        <a:rPr lang="mn-MN" sz="1200" b="1">
                          <a:latin typeface="Cambria"/>
                          <a:ea typeface="Times New Roman"/>
                          <a:cs typeface="Cambria"/>
                        </a:rPr>
                        <a:t>нгийн </a:t>
                      </a:r>
                      <a:r>
                        <a:rPr lang="mn-MN" sz="1200" b="1">
                          <a:latin typeface="Times New Roman"/>
                          <a:ea typeface="Times New Roman"/>
                        </a:rPr>
                        <a:t>ө</a:t>
                      </a:r>
                      <a:r>
                        <a:rPr lang="mn-MN" sz="1200" b="1">
                          <a:latin typeface="Cambria"/>
                          <a:ea typeface="Times New Roman"/>
                          <a:cs typeface="Cambria"/>
                        </a:rPr>
                        <a:t>с</a:t>
                      </a:r>
                      <a:r>
                        <a:rPr lang="mn-MN" sz="1200" b="1">
                          <a:latin typeface="Times New Roman"/>
                          <a:ea typeface="Times New Roman"/>
                        </a:rPr>
                        <a:t>ө</a:t>
                      </a:r>
                      <a:r>
                        <a:rPr lang="mn-MN" sz="1200" b="1">
                          <a:latin typeface="Cambria"/>
                          <a:ea typeface="Times New Roman"/>
                          <a:cs typeface="Cambria"/>
                        </a:rPr>
                        <a:t>лт</a:t>
                      </a:r>
                      <a:endParaRPr lang="en-US" sz="1200">
                        <a:latin typeface="Times New Roman"/>
                        <a:ea typeface="Times New Roman"/>
                      </a:endParaRPr>
                    </a:p>
                  </a:txBody>
                  <a:tcPr marL="68580" marR="68580" marT="0" marB="0"/>
                </a:tc>
                <a:tc>
                  <a:txBody>
                    <a:bodyPr/>
                    <a:lstStyle/>
                    <a:p>
                      <a:pPr marL="0" marR="0">
                        <a:lnSpc>
                          <a:spcPct val="115000"/>
                        </a:lnSpc>
                        <a:spcBef>
                          <a:spcPts val="0"/>
                        </a:spcBef>
                        <a:spcAft>
                          <a:spcPts val="0"/>
                        </a:spcAft>
                      </a:pPr>
                      <a:r>
                        <a:rPr lang="mn-MN" sz="1200">
                          <a:latin typeface="Times New Roman"/>
                          <a:ea typeface="Times New Roman"/>
                        </a:rPr>
                        <a:t>148,0 сая</a:t>
                      </a:r>
                      <a:endParaRPr lang="en-US" sz="1200">
                        <a:latin typeface="Times New Roman"/>
                        <a:ea typeface="Times New Roman"/>
                      </a:endParaRPr>
                    </a:p>
                  </a:txBody>
                  <a:tcPr marL="68580" marR="68580" marT="0" marB="0"/>
                </a:tc>
                <a:tc>
                  <a:txBody>
                    <a:bodyPr/>
                    <a:lstStyle/>
                    <a:p>
                      <a:pPr marL="0" marR="0">
                        <a:lnSpc>
                          <a:spcPct val="115000"/>
                        </a:lnSpc>
                        <a:spcBef>
                          <a:spcPts val="0"/>
                        </a:spcBef>
                        <a:spcAft>
                          <a:spcPts val="0"/>
                        </a:spcAft>
                      </a:pPr>
                      <a:endParaRPr lang="mn-MN" sz="1200">
                        <a:latin typeface="Times New Roman"/>
                        <a:ea typeface="Times New Roman"/>
                      </a:endParaRPr>
                    </a:p>
                  </a:txBody>
                  <a:tcPr marL="68580" marR="68580" marT="0" marB="0"/>
                </a:tc>
              </a:tr>
              <a:tr h="370840">
                <a:tc>
                  <a:txBody>
                    <a:bodyPr/>
                    <a:lstStyle/>
                    <a:p>
                      <a:pPr marL="0" marR="0">
                        <a:lnSpc>
                          <a:spcPct val="115000"/>
                        </a:lnSpc>
                        <a:spcBef>
                          <a:spcPts val="0"/>
                        </a:spcBef>
                        <a:spcAft>
                          <a:spcPts val="0"/>
                        </a:spcAft>
                      </a:pPr>
                      <a:r>
                        <a:rPr lang="mn-MN" sz="1200" b="1">
                          <a:latin typeface="Cambria"/>
                          <a:ea typeface="Times New Roman"/>
                        </a:rPr>
                        <a:t>Зээлийн тооны </a:t>
                      </a:r>
                      <a:r>
                        <a:rPr lang="mn-MN" sz="1200" b="1">
                          <a:latin typeface="Times New Roman"/>
                          <a:ea typeface="Times New Roman"/>
                        </a:rPr>
                        <a:t>ө</a:t>
                      </a:r>
                      <a:r>
                        <a:rPr lang="mn-MN" sz="1200" b="1">
                          <a:latin typeface="Cambria"/>
                          <a:ea typeface="Times New Roman"/>
                          <a:cs typeface="Cambria"/>
                        </a:rPr>
                        <a:t>с</a:t>
                      </a:r>
                      <a:r>
                        <a:rPr lang="mn-MN" sz="1200" b="1">
                          <a:latin typeface="Times New Roman"/>
                          <a:ea typeface="Times New Roman"/>
                        </a:rPr>
                        <a:t>ө</a:t>
                      </a:r>
                      <a:r>
                        <a:rPr lang="mn-MN" sz="1200" b="1">
                          <a:latin typeface="Cambria"/>
                          <a:ea typeface="Times New Roman"/>
                          <a:cs typeface="Cambria"/>
                        </a:rPr>
                        <a:t>лт</a:t>
                      </a:r>
                      <a:endParaRPr lang="en-US" sz="1200">
                        <a:latin typeface="Times New Roman"/>
                        <a:ea typeface="Times New Roman"/>
                      </a:endParaRPr>
                    </a:p>
                  </a:txBody>
                  <a:tcPr marL="68580" marR="68580" marT="0" marB="0"/>
                </a:tc>
                <a:tc>
                  <a:txBody>
                    <a:bodyPr/>
                    <a:lstStyle/>
                    <a:p>
                      <a:pPr marL="0" marR="0">
                        <a:lnSpc>
                          <a:spcPct val="115000"/>
                        </a:lnSpc>
                        <a:spcBef>
                          <a:spcPts val="0"/>
                        </a:spcBef>
                        <a:spcAft>
                          <a:spcPts val="0"/>
                        </a:spcAft>
                      </a:pPr>
                      <a:r>
                        <a:rPr lang="mn-MN" sz="1200">
                          <a:latin typeface="Times New Roman"/>
                          <a:ea typeface="Times New Roman"/>
                        </a:rPr>
                        <a:t>142</a:t>
                      </a:r>
                      <a:endParaRPr lang="en-US" sz="1200">
                        <a:latin typeface="Times New Roman"/>
                        <a:ea typeface="Times New Roman"/>
                      </a:endParaRPr>
                    </a:p>
                  </a:txBody>
                  <a:tcPr marL="68580" marR="68580" marT="0" marB="0"/>
                </a:tc>
                <a:tc>
                  <a:txBody>
                    <a:bodyPr/>
                    <a:lstStyle/>
                    <a:p>
                      <a:pPr marL="0" marR="0">
                        <a:lnSpc>
                          <a:spcPct val="115000"/>
                        </a:lnSpc>
                        <a:spcBef>
                          <a:spcPts val="0"/>
                        </a:spcBef>
                        <a:spcAft>
                          <a:spcPts val="0"/>
                        </a:spcAft>
                      </a:pPr>
                      <a:endParaRPr lang="mn-MN" sz="1200" dirty="0">
                        <a:latin typeface="Times New Roman"/>
                        <a:ea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mn-MN" dirty="0" smtClean="0"/>
              <a:t>Шинжилгээ</a:t>
            </a:r>
            <a:endParaRPr lang="en-US" dirty="0"/>
          </a:p>
        </p:txBody>
      </p:sp>
      <p:sp>
        <p:nvSpPr>
          <p:cNvPr id="3" name="Content Placeholder 2"/>
          <p:cNvSpPr>
            <a:spLocks noGrp="1"/>
          </p:cNvSpPr>
          <p:nvPr>
            <p:ph idx="1"/>
          </p:nvPr>
        </p:nvSpPr>
        <p:spPr/>
        <p:txBody>
          <a:bodyPr/>
          <a:lstStyle/>
          <a:p>
            <a:r>
              <a:rPr lang="mn-MN" dirty="0" smtClean="0"/>
              <a:t>Энэхүүг шинжилгээ тархалтын цуваан дээр хийж гүйцэтгэлээ.</a:t>
            </a:r>
          </a:p>
          <a:p>
            <a:r>
              <a:rPr lang="mn-MN" dirty="0" smtClean="0"/>
              <a:t> Мөн 19-р тооцооны төвөөс 397 иргэний  зээлээр шинжилгээ хийлээ</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600"/>
            <a:ext cx="7543800" cy="1143000"/>
          </a:xfrm>
        </p:spPr>
        <p:txBody>
          <a:bodyPr>
            <a:normAutofit fontScale="90000"/>
          </a:bodyPr>
          <a:lstStyle/>
          <a:p>
            <a:r>
              <a:rPr lang="mn-MN" sz="2200" dirty="0" smtClean="0"/>
              <a:t>Салбарын ажилчдын цалингийн тархалтын цуваа </a:t>
            </a:r>
            <a:r>
              <a:rPr lang="mn-MN" sz="3200" dirty="0" smtClean="0"/>
              <a:t/>
            </a:r>
            <a:br>
              <a:rPr lang="mn-MN" sz="3200" dirty="0" smtClean="0"/>
            </a:br>
            <a:r>
              <a:rPr lang="mn-MN" sz="4400" dirty="0" smtClean="0"/>
              <a:t/>
            </a:r>
            <a:br>
              <a:rPr lang="mn-MN" sz="4400" dirty="0" smtClean="0"/>
            </a:br>
            <a:r>
              <a:rPr lang="en-US" sz="1400" dirty="0" smtClean="0"/>
              <a:t>19  </a:t>
            </a:r>
            <a:r>
              <a:rPr lang="mn-MN" sz="1400" dirty="0" smtClean="0"/>
              <a:t>дүгээр тооцооны  төвийн </a:t>
            </a:r>
            <a:r>
              <a:rPr lang="mn-MN" sz="1600" dirty="0" smtClean="0"/>
              <a:t>бүх албан хаагчид нь тогтмол цалинтай байсан . </a:t>
            </a:r>
            <a:endParaRPr lang="en-US" sz="1600" dirty="0"/>
          </a:p>
        </p:txBody>
      </p:sp>
      <p:sp>
        <p:nvSpPr>
          <p:cNvPr id="5" name="Text Placeholder 4"/>
          <p:cNvSpPr>
            <a:spLocks noGrp="1"/>
          </p:cNvSpPr>
          <p:nvPr>
            <p:ph type="body" idx="1"/>
          </p:nvPr>
        </p:nvSpPr>
        <p:spPr/>
        <p:txBody>
          <a:bodyPr>
            <a:normAutofit/>
          </a:bodyPr>
          <a:lstStyle/>
          <a:p>
            <a:r>
              <a:rPr lang="mn-MN" sz="1200" dirty="0" smtClean="0"/>
              <a:t>Энэхүү тархалтын цуваанаас харахад нийт  цалинийн дундаж хэмжээг нь Харилцагч мэргэжилтэн эзэлж байна.</a:t>
            </a:r>
            <a:endParaRPr lang="en-US" sz="1200" dirty="0"/>
          </a:p>
        </p:txBody>
      </p:sp>
      <p:graphicFrame>
        <p:nvGraphicFramePr>
          <p:cNvPr id="9" name="Content Placeholder 8"/>
          <p:cNvGraphicFramePr>
            <a:graphicFrameLocks noGrp="1"/>
          </p:cNvGraphicFramePr>
          <p:nvPr>
            <p:ph sz="half" idx="2"/>
          </p:nvPr>
        </p:nvGraphicFramePr>
        <p:xfrm>
          <a:off x="457200" y="2174875"/>
          <a:ext cx="4040188" cy="3951288"/>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 Placeholder 6"/>
          <p:cNvSpPr>
            <a:spLocks noGrp="1"/>
          </p:cNvSpPr>
          <p:nvPr>
            <p:ph type="body" sz="quarter" idx="3"/>
          </p:nvPr>
        </p:nvSpPr>
        <p:spPr>
          <a:xfrm>
            <a:off x="4343400" y="1524000"/>
            <a:ext cx="3657600" cy="990600"/>
          </a:xfrm>
        </p:spPr>
        <p:txBody>
          <a:bodyPr/>
          <a:lstStyle/>
          <a:p>
            <a:r>
              <a:rPr lang="mn-MN" sz="1200" dirty="0" smtClean="0"/>
              <a:t>Энэ хүснэгтээс  харахад  хамгийн бага цалинтай ажилтан нь үйлчилэгч, хамгаалагч , жолооч гэсэн 3 хүн авдаг байна </a:t>
            </a:r>
            <a:endParaRPr lang="en-US" sz="1200" dirty="0"/>
          </a:p>
        </p:txBody>
      </p:sp>
      <p:pic>
        <p:nvPicPr>
          <p:cNvPr id="10" name="Picture 3"/>
          <p:cNvPicPr>
            <a:picLocks noGrp="1" noChangeAspect="1" noChangeArrowheads="1"/>
          </p:cNvPicPr>
          <p:nvPr>
            <p:ph sz="quarter" idx="4"/>
          </p:nvPr>
        </p:nvPicPr>
        <p:blipFill>
          <a:blip r:embed="rId3" cstate="print"/>
          <a:stretch>
            <a:fillRect/>
          </a:stretch>
        </p:blipFill>
        <p:spPr bwMode="auto">
          <a:xfrm>
            <a:off x="5680075" y="2645569"/>
            <a:ext cx="1971675" cy="30099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wipe(down)">
                                      <p:cBhvr>
                                        <p:cTn id="7" dur="500"/>
                                        <p:tgtEl>
                                          <p:spTgt spid="7">
                                            <p:bg/>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wipe(down)">
                                      <p:cBhvr>
                                        <p:cTn id="10"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793750"/>
          </a:xfrm>
        </p:spPr>
        <p:txBody>
          <a:bodyPr>
            <a:normAutofit/>
          </a:bodyPr>
          <a:lstStyle/>
          <a:p>
            <a:r>
              <a:rPr lang="mn-MN" sz="2000" dirty="0" smtClean="0"/>
              <a:t>Дундговь аймагт байрлах 19-р тооцооны төвөөс 397 иргэний  зээлээр шинжилгээ хийлээ.</a:t>
            </a:r>
            <a:endParaRPr lang="en-US" sz="2000" dirty="0"/>
          </a:p>
        </p:txBody>
      </p:sp>
      <p:sp>
        <p:nvSpPr>
          <p:cNvPr id="16" name="Text Placeholder 15"/>
          <p:cNvSpPr>
            <a:spLocks noGrp="1"/>
          </p:cNvSpPr>
          <p:nvPr>
            <p:ph type="body" idx="1"/>
          </p:nvPr>
        </p:nvSpPr>
        <p:spPr>
          <a:xfrm>
            <a:off x="4343400" y="1143000"/>
            <a:ext cx="3657600" cy="1295400"/>
          </a:xfrm>
        </p:spPr>
        <p:txBody>
          <a:bodyPr>
            <a:noAutofit/>
          </a:bodyPr>
          <a:lstStyle/>
          <a:p>
            <a:r>
              <a:rPr lang="en-US" sz="1400" dirty="0" smtClean="0"/>
              <a:t>R-squared </a:t>
            </a:r>
            <a:r>
              <a:rPr lang="mn-MN" sz="1400" dirty="0" smtClean="0"/>
              <a:t>ийг </a:t>
            </a:r>
            <a:r>
              <a:rPr lang="en-US" sz="1400" dirty="0" smtClean="0"/>
              <a:t>Adjusted R-squared </a:t>
            </a:r>
            <a:r>
              <a:rPr lang="mn-MN" sz="1400" dirty="0" smtClean="0"/>
              <a:t>хоёрыг харицуулахад </a:t>
            </a:r>
            <a:r>
              <a:rPr lang="en-US" sz="1400" dirty="0" smtClean="0"/>
              <a:t>R-squared</a:t>
            </a:r>
            <a:r>
              <a:rPr lang="mn-MN" sz="1400" dirty="0" smtClean="0"/>
              <a:t> нь хамгийн их хувийг эзэлж байна.</a:t>
            </a:r>
            <a:endParaRPr lang="en-US" sz="1400" dirty="0" smtClean="0"/>
          </a:p>
          <a:p>
            <a:r>
              <a:rPr lang="mn-MN" sz="1400" dirty="0" smtClean="0"/>
              <a:t> </a:t>
            </a:r>
            <a:endParaRPr lang="en-US" sz="1400" dirty="0" smtClean="0"/>
          </a:p>
          <a:p>
            <a:endParaRPr lang="en-US" sz="1400" dirty="0"/>
          </a:p>
        </p:txBody>
      </p:sp>
      <p:pic>
        <p:nvPicPr>
          <p:cNvPr id="19" name="Picture 3"/>
          <p:cNvPicPr>
            <a:picLocks noGrp="1" noChangeAspect="1" noChangeArrowheads="1"/>
          </p:cNvPicPr>
          <p:nvPr>
            <p:ph sz="half" idx="2"/>
          </p:nvPr>
        </p:nvPicPr>
        <p:blipFill>
          <a:blip r:embed="rId2" cstate="print"/>
          <a:stretch>
            <a:fillRect/>
          </a:stretch>
        </p:blipFill>
        <p:spPr bwMode="auto">
          <a:xfrm>
            <a:off x="838765" y="2421947"/>
            <a:ext cx="3277058" cy="3457143"/>
          </a:xfrm>
          <a:prstGeom prst="rect">
            <a:avLst/>
          </a:prstGeom>
          <a:noFill/>
          <a:ln w="9525">
            <a:noFill/>
            <a:miter lim="800000"/>
            <a:headEnd/>
            <a:tailEnd/>
          </a:ln>
        </p:spPr>
      </p:pic>
      <p:pic>
        <p:nvPicPr>
          <p:cNvPr id="21" name="Picture 2"/>
          <p:cNvPicPr>
            <a:picLocks noGrp="1" noChangeAspect="1" noChangeArrowheads="1"/>
          </p:cNvPicPr>
          <p:nvPr>
            <p:ph sz="quarter" idx="4"/>
          </p:nvPr>
        </p:nvPicPr>
        <p:blipFill>
          <a:blip r:embed="rId3" cstate="print"/>
          <a:stretch>
            <a:fillRect/>
          </a:stretch>
        </p:blipFill>
        <p:spPr bwMode="auto">
          <a:xfrm>
            <a:off x="4645025" y="2498995"/>
            <a:ext cx="4041775" cy="330304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pPr algn="ctr"/>
            <a:r>
              <a:rPr lang="mn-MN" dirty="0" smtClean="0"/>
              <a:t>График</a:t>
            </a:r>
            <a:endParaRPr lang="en-US" dirty="0"/>
          </a:p>
        </p:txBody>
      </p:sp>
      <p:pic>
        <p:nvPicPr>
          <p:cNvPr id="12" name="Picture 2"/>
          <p:cNvPicPr>
            <a:picLocks noGrp="1" noChangeAspect="1" noChangeArrowheads="1"/>
          </p:cNvPicPr>
          <p:nvPr>
            <p:ph idx="1"/>
          </p:nvPr>
        </p:nvPicPr>
        <p:blipFill>
          <a:blip r:embed="rId2" cstate="print"/>
          <a:stretch>
            <a:fillRect/>
          </a:stretch>
        </p:blipFill>
        <p:spPr bwMode="auto">
          <a:xfrm>
            <a:off x="1663254" y="1600200"/>
            <a:ext cx="5817492" cy="45259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a:r>
              <a:rPr lang="mn-MN" dirty="0" smtClean="0"/>
              <a:t>Дүгнэлт</a:t>
            </a:r>
            <a:endParaRPr lang="en-US" dirty="0"/>
          </a:p>
        </p:txBody>
      </p:sp>
      <p:sp>
        <p:nvSpPr>
          <p:cNvPr id="8" name="Content Placeholder 7"/>
          <p:cNvSpPr>
            <a:spLocks noGrp="1"/>
          </p:cNvSpPr>
          <p:nvPr>
            <p:ph idx="1"/>
          </p:nvPr>
        </p:nvSpPr>
        <p:spPr/>
        <p:txBody>
          <a:bodyPr>
            <a:normAutofit/>
          </a:bodyPr>
          <a:lstStyle/>
          <a:p>
            <a:pPr lvl="0">
              <a:buNone/>
            </a:pPr>
            <a:r>
              <a:rPr lang="mn-MN" sz="2000" dirty="0" smtClean="0">
                <a:latin typeface="Arial Mon" pitchFamily="34" charset="0"/>
              </a:rPr>
              <a:t>       Эцэст нь дүгнэж хэлэхэд үйлдвэрлэлийн дадалага  хийсэн Дундговь аймаг дахь ХасБанкны  19-р салбарт эконометрикийн мэргэжилтэй хүн байгаагүй учир мэргэжлийн талаасаа зааж зөвлөх хүн байсангүй. Би банкны дотоод дүрэм журам, үйл ажиллагаа, зээлүүд хэрхэн гаргадаг  талаар  сурч авлаа.</a:t>
            </a:r>
            <a:r>
              <a:rPr lang="en-US" sz="2000" dirty="0" smtClean="0">
                <a:latin typeface="Arial Mon" pitchFamily="34" charset="0"/>
              </a:rPr>
              <a:t> </a:t>
            </a:r>
          </a:p>
          <a:p>
            <a:pPr>
              <a:buNone/>
            </a:pPr>
            <a:r>
              <a:rPr lang="mn-MN" sz="2000" dirty="0" smtClean="0">
                <a:latin typeface="Arial Mon" pitchFamily="34" charset="0"/>
              </a:rPr>
              <a:t>    </a:t>
            </a:r>
            <a:r>
              <a:rPr lang="en-US" sz="2000" dirty="0" err="1" smtClean="0">
                <a:latin typeface="Arial Mon" pitchFamily="34" charset="0"/>
              </a:rPr>
              <a:t>Áàíê</a:t>
            </a:r>
            <a:r>
              <a:rPr lang="en-US" sz="2000" dirty="0" smtClean="0">
                <a:latin typeface="Arial Mon" pitchFamily="34" charset="0"/>
              </a:rPr>
              <a:t> </a:t>
            </a:r>
            <a:r>
              <a:rPr lang="en-US" sz="2000" dirty="0" err="1" smtClean="0">
                <a:latin typeface="Arial Mon" pitchFamily="34" charset="0"/>
              </a:rPr>
              <a:t>íü</a:t>
            </a:r>
            <a:r>
              <a:rPr lang="en-US" sz="2000" dirty="0" smtClean="0">
                <a:latin typeface="Arial Mon" pitchFamily="34" charset="0"/>
              </a:rPr>
              <a:t> </a:t>
            </a:r>
            <a:r>
              <a:rPr lang="en-US" sz="2000" dirty="0" err="1" smtClean="0">
                <a:latin typeface="Arial Mon" pitchFamily="34" charset="0"/>
              </a:rPr>
              <a:t>íàéäâàðòàé</a:t>
            </a:r>
            <a:r>
              <a:rPr lang="en-US" sz="2000" dirty="0" smtClean="0">
                <a:latin typeface="Arial Mon" pitchFamily="34" charset="0"/>
              </a:rPr>
              <a:t> </a:t>
            </a:r>
            <a:r>
              <a:rPr lang="en-US" sz="2000" dirty="0" err="1" smtClean="0">
                <a:latin typeface="Arial Mon" pitchFamily="34" charset="0"/>
              </a:rPr>
              <a:t>àæèëëàõûí</a:t>
            </a:r>
            <a:r>
              <a:rPr lang="en-US" sz="2000" dirty="0" smtClean="0">
                <a:latin typeface="Arial Mon" pitchFamily="34" charset="0"/>
              </a:rPr>
              <a:t> </a:t>
            </a:r>
            <a:r>
              <a:rPr lang="en-US" sz="2000" dirty="0" err="1" smtClean="0">
                <a:latin typeface="Arial Mon" pitchFamily="34" charset="0"/>
              </a:rPr>
              <a:t>òóëä</a:t>
            </a:r>
            <a:r>
              <a:rPr lang="en-US" sz="2000" dirty="0" smtClean="0">
                <a:latin typeface="Arial Mon" pitchFamily="34" charset="0"/>
              </a:rPr>
              <a:t> </a:t>
            </a:r>
            <a:r>
              <a:rPr lang="en-US" sz="2000" dirty="0" err="1" smtClean="0">
                <a:latin typeface="Arial Mon" pitchFamily="34" charset="0"/>
              </a:rPr>
              <a:t>çýýë</a:t>
            </a:r>
            <a:r>
              <a:rPr lang="en-US" sz="2000" dirty="0" smtClean="0">
                <a:latin typeface="Arial Mon" pitchFamily="34" charset="0"/>
              </a:rPr>
              <a:t> </a:t>
            </a:r>
            <a:r>
              <a:rPr lang="en-US" sz="2000" dirty="0" err="1" smtClean="0">
                <a:latin typeface="Arial Mon" pitchFamily="34" charset="0"/>
              </a:rPr>
              <a:t>õ¿ñýã÷èäèéã</a:t>
            </a:r>
            <a:r>
              <a:rPr lang="en-US" sz="2000" dirty="0" smtClean="0">
                <a:latin typeface="Arial Mon" pitchFamily="34" charset="0"/>
              </a:rPr>
              <a:t> </a:t>
            </a:r>
            <a:r>
              <a:rPr lang="en-US" sz="2000" dirty="0" err="1" smtClean="0">
                <a:latin typeface="Arial Mon" pitchFamily="34" charset="0"/>
              </a:rPr>
              <a:t>ìàø</a:t>
            </a:r>
            <a:r>
              <a:rPr lang="en-US" sz="2000" dirty="0" smtClean="0">
                <a:latin typeface="Arial Mon" pitchFamily="34" charset="0"/>
              </a:rPr>
              <a:t> </a:t>
            </a:r>
            <a:r>
              <a:rPr lang="en-US" sz="2000" dirty="0" err="1" smtClean="0">
                <a:latin typeface="Arial Mon" pitchFamily="34" charset="0"/>
              </a:rPr>
              <a:t>íàðèéí</a:t>
            </a:r>
            <a:r>
              <a:rPr lang="en-US" sz="2000" dirty="0" smtClean="0">
                <a:latin typeface="Arial Mon" pitchFamily="34" charset="0"/>
              </a:rPr>
              <a:t> </a:t>
            </a:r>
            <a:r>
              <a:rPr lang="en-US" sz="2000" dirty="0" err="1" smtClean="0">
                <a:latin typeface="Arial Mon" pitchFamily="34" charset="0"/>
              </a:rPr>
              <a:t>ñóäàëæ</a:t>
            </a:r>
            <a:r>
              <a:rPr lang="en-US" sz="2000" dirty="0" smtClean="0">
                <a:latin typeface="Arial Mon" pitchFamily="34" charset="0"/>
              </a:rPr>
              <a:t> , </a:t>
            </a:r>
            <a:r>
              <a:rPr lang="en-US" sz="2000" dirty="0" err="1" smtClean="0">
                <a:latin typeface="Arial Mon" pitchFamily="34" charset="0"/>
              </a:rPr>
              <a:t>çýýë</a:t>
            </a:r>
            <a:r>
              <a:rPr lang="en-US" sz="2000" dirty="0" smtClean="0">
                <a:latin typeface="Arial Mon" pitchFamily="34" charset="0"/>
              </a:rPr>
              <a:t> </a:t>
            </a:r>
            <a:r>
              <a:rPr lang="en-US" sz="2000" dirty="0" err="1" smtClean="0">
                <a:latin typeface="Arial Mon" pitchFamily="34" charset="0"/>
              </a:rPr>
              <a:t>ýðãý</a:t>
            </a:r>
            <a:r>
              <a:rPr lang="mn-MN" sz="2000" dirty="0" smtClean="0"/>
              <a:t>н төлөлтийг </a:t>
            </a:r>
            <a:r>
              <a:rPr lang="en-US" sz="2000" dirty="0" err="1" smtClean="0">
                <a:latin typeface="Arial Mon" pitchFamily="34" charset="0"/>
              </a:rPr>
              <a:t>ñàéí</a:t>
            </a:r>
            <a:r>
              <a:rPr lang="en-US" sz="2000" dirty="0" smtClean="0">
                <a:latin typeface="Arial Mon" pitchFamily="34" charset="0"/>
              </a:rPr>
              <a:t> </a:t>
            </a:r>
            <a:r>
              <a:rPr lang="en-US" sz="2000" dirty="0" err="1" smtClean="0">
                <a:latin typeface="Arial Mon" pitchFamily="34" charset="0"/>
              </a:rPr>
              <a:t>íÿãòàëæ</a:t>
            </a:r>
            <a:r>
              <a:rPr lang="en-US" sz="2000" dirty="0" smtClean="0">
                <a:latin typeface="Arial Mon" pitchFamily="34" charset="0"/>
              </a:rPr>
              <a:t> ¿</a:t>
            </a:r>
            <a:r>
              <a:rPr lang="en-US" sz="2000" dirty="0" err="1" smtClean="0">
                <a:latin typeface="Arial Mon" pitchFamily="34" charset="0"/>
              </a:rPr>
              <a:t>çýõ</a:t>
            </a:r>
            <a:r>
              <a:rPr lang="en-US" sz="2000" dirty="0" smtClean="0">
                <a:latin typeface="Arial Mon" pitchFamily="34" charset="0"/>
              </a:rPr>
              <a:t> </a:t>
            </a:r>
            <a:r>
              <a:rPr lang="en-US" sz="2000" dirty="0" err="1" smtClean="0">
                <a:latin typeface="Arial Mon" pitchFamily="34" charset="0"/>
              </a:rPr>
              <a:t>õýðýãòýé</a:t>
            </a:r>
            <a:r>
              <a:rPr lang="en-US" sz="2000" dirty="0" smtClean="0">
                <a:latin typeface="Arial Mon" pitchFamily="34" charset="0"/>
              </a:rPr>
              <a:t> </a:t>
            </a:r>
            <a:r>
              <a:rPr lang="en-US" sz="2000" dirty="0" err="1" smtClean="0">
                <a:latin typeface="Arial Mon" pitchFamily="34" charset="0"/>
              </a:rPr>
              <a:t>þì</a:t>
            </a:r>
            <a:r>
              <a:rPr lang="en-US" sz="2000" dirty="0" smtClean="0">
                <a:latin typeface="Arial Mon" pitchFamily="34" charset="0"/>
              </a:rPr>
              <a:t> . </a:t>
            </a:r>
            <a:r>
              <a:rPr lang="en-US" sz="2000" dirty="0" err="1" smtClean="0">
                <a:latin typeface="Arial Mon" pitchFamily="34" charset="0"/>
              </a:rPr>
              <a:t>Òèéìèéí</a:t>
            </a:r>
            <a:r>
              <a:rPr lang="en-US" sz="2000" dirty="0" smtClean="0">
                <a:latin typeface="Arial Mon" pitchFamily="34" charset="0"/>
              </a:rPr>
              <a:t> </a:t>
            </a:r>
            <a:r>
              <a:rPr lang="en-US" sz="2000" dirty="0" err="1" smtClean="0">
                <a:latin typeface="Arial Mon" pitchFamily="34" charset="0"/>
              </a:rPr>
              <a:t>òóëä</a:t>
            </a:r>
            <a:r>
              <a:rPr lang="en-US" sz="2000" dirty="0" smtClean="0">
                <a:latin typeface="Arial Mon" pitchFamily="34" charset="0"/>
              </a:rPr>
              <a:t> </a:t>
            </a:r>
            <a:r>
              <a:rPr lang="en-US" sz="2000" dirty="0" err="1" smtClean="0">
                <a:latin typeface="Arial Mon" pitchFamily="34" charset="0"/>
              </a:rPr>
              <a:t>øàò</a:t>
            </a:r>
            <a:r>
              <a:rPr lang="en-US" sz="2000" dirty="0" smtClean="0">
                <a:latin typeface="Arial Mon" pitchFamily="34" charset="0"/>
              </a:rPr>
              <a:t> </a:t>
            </a:r>
            <a:r>
              <a:rPr lang="en-US" sz="2000" dirty="0" err="1" smtClean="0">
                <a:latin typeface="Arial Mon" pitchFamily="34" charset="0"/>
              </a:rPr>
              <a:t>øàòàíäàà</a:t>
            </a:r>
            <a:r>
              <a:rPr lang="en-US" sz="2000" dirty="0" smtClean="0">
                <a:latin typeface="Arial Mon" pitchFamily="34" charset="0"/>
              </a:rPr>
              <a:t> </a:t>
            </a:r>
            <a:r>
              <a:rPr lang="en-US" sz="2000" dirty="0" err="1" smtClean="0">
                <a:latin typeface="Arial Mon" pitchFamily="34" charset="0"/>
              </a:rPr>
              <a:t>àæèëäàà</a:t>
            </a:r>
            <a:r>
              <a:rPr lang="en-US" sz="2000" dirty="0" smtClean="0">
                <a:latin typeface="Arial Mon" pitchFamily="34" charset="0"/>
              </a:rPr>
              <a:t> ÷</a:t>
            </a:r>
            <a:r>
              <a:rPr lang="en-US" sz="2000" dirty="0" err="1" smtClean="0">
                <a:latin typeface="Arial Mon" pitchFamily="34" charset="0"/>
              </a:rPr>
              <a:t>èí</a:t>
            </a:r>
            <a:r>
              <a:rPr lang="en-US" sz="2000" dirty="0" smtClean="0">
                <a:latin typeface="Arial Mon" pitchFamily="34" charset="0"/>
              </a:rPr>
              <a:t> </a:t>
            </a:r>
            <a:r>
              <a:rPr lang="en-US" sz="2000" dirty="0" err="1" smtClean="0">
                <a:latin typeface="Arial Mon" pitchFamily="34" charset="0"/>
              </a:rPr>
              <a:t>ñýòãýëýýñýý</a:t>
            </a:r>
            <a:r>
              <a:rPr lang="mn-MN" sz="2000" dirty="0" smtClean="0">
                <a:latin typeface="Arial Mon" pitchFamily="34" charset="0"/>
              </a:rPr>
              <a:t> </a:t>
            </a:r>
            <a:r>
              <a:rPr lang="mn-MN" sz="2000" dirty="0" smtClean="0"/>
              <a:t>хандаж алдаа гаргахгүй тулд маш нарын зохион байгууллалт хэрэгтэй</a:t>
            </a:r>
            <a:endParaRPr lang="en-US" sz="2000" dirty="0">
              <a:latin typeface="Arial Mon"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470</TotalTime>
  <Words>1209</Words>
  <Application>Microsoft Office PowerPoint</Application>
  <PresentationFormat>On-screen Show (4:3)</PresentationFormat>
  <Paragraphs>155</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МÝÐÃÝÆËÈÉÍ ÄÀÄËÀÃÛÍ                   ÒÀÉËÀÍ</vt:lpstr>
      <vt:lpstr>Оршил</vt:lpstr>
      <vt:lpstr>ДУНДГОВЬ АЙМАГ ДАХЬ ХАСБАНКНЫ ТООЦООНЫ 19-р ТӨВИЙН ТОВЧ ТҮҮХ   </vt:lpstr>
      <vt:lpstr>Бүтээгдэхүүн ба Үйлчилгээ </vt:lpstr>
      <vt:lpstr>Харилцах, хадгаламж </vt:lpstr>
      <vt:lpstr>Зээл түүний төрлүүд</vt:lpstr>
      <vt:lpstr>Программ хангамж   </vt:lpstr>
      <vt:lpstr>Маркетингийн газар   </vt:lpstr>
      <vt:lpstr>Маркетингийн газар</vt:lpstr>
      <vt:lpstr>Идэвхижүүлэлт </vt:lpstr>
      <vt:lpstr>Slide 11</vt:lpstr>
      <vt:lpstr>Slide 12</vt:lpstr>
      <vt:lpstr>“ ХасБанк ” салбарын орлогын тайлан, үзүүлнэлтүүд  </vt:lpstr>
      <vt:lpstr>Slide 14</vt:lpstr>
      <vt:lpstr>Slide 15</vt:lpstr>
      <vt:lpstr>Slide 16</vt:lpstr>
      <vt:lpstr>Slide 17</vt:lpstr>
      <vt:lpstr>Slide 18</vt:lpstr>
      <vt:lpstr>Шинжилгээ</vt:lpstr>
      <vt:lpstr>Салбарын ажилчдын цалингийн тархалтын цуваа   19  дүгээр тооцооны  төвийн бүх албан хаагчид нь тогтмол цалинтай байсан . </vt:lpstr>
      <vt:lpstr>Дундговь аймагт байрлах 19-р тооцооны төвөөс 397 иргэний  зээлээр шинжилгээ хийлээ.</vt:lpstr>
      <vt:lpstr>График</vt:lpstr>
      <vt:lpstr>Дүгнэлт</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next</dc:creator>
  <cp:lastModifiedBy>mat</cp:lastModifiedBy>
  <cp:revision>57</cp:revision>
  <dcterms:created xsi:type="dcterms:W3CDTF">2011-03-16T14:43:34Z</dcterms:created>
  <dcterms:modified xsi:type="dcterms:W3CDTF">2011-03-17T09:00:27Z</dcterms:modified>
</cp:coreProperties>
</file>