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54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53D4035-1043-48EE-B8C2-C0645669C06D}" type="datetimeFigureOut">
              <a:rPr lang="en-US" smtClean="0"/>
              <a:pPr/>
              <a:t>8/27/2013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5ECCF62C-EC53-4146-80BC-59EA3315CF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53D4035-1043-48EE-B8C2-C0645669C06D}" type="datetimeFigureOut">
              <a:rPr lang="en-US" smtClean="0"/>
              <a:pPr/>
              <a:t>8/27/2013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5ECCF62C-EC53-4146-80BC-59EA3315CF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53D4035-1043-48EE-B8C2-C0645669C06D}" type="datetimeFigureOut">
              <a:rPr lang="en-US" smtClean="0"/>
              <a:pPr/>
              <a:t>8/27/2013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5ECCF62C-EC53-4146-80BC-59EA3315CFE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53D4035-1043-48EE-B8C2-C0645669C06D}" type="datetimeFigureOut">
              <a:rPr lang="en-US" smtClean="0"/>
              <a:pPr/>
              <a:t>8/27/2013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ECCF62C-EC53-4146-80BC-59EA3315CF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53D4035-1043-48EE-B8C2-C0645669C06D}"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5ECCF62C-EC53-4146-80BC-59EA3315CFEF}"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53D4035-1043-48EE-B8C2-C0645669C06D}" type="datetimeFigureOut">
              <a:rPr lang="en-US" smtClean="0"/>
              <a:pPr/>
              <a:t>8/27/2013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CF62C-EC53-4146-80BC-59EA3315CF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3D4035-1043-48EE-B8C2-C0645669C06D}" type="datetimeFigureOut">
              <a:rPr lang="en-US" smtClean="0"/>
              <a:pPr/>
              <a:t>8/27/2013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CCF62C-EC53-4146-80BC-59EA3315CF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53D4035-1043-48EE-B8C2-C0645669C06D}" type="datetimeFigureOut">
              <a:rPr lang="en-US" smtClean="0"/>
              <a:pPr/>
              <a:t>8/27/2013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CCF62C-EC53-4146-80BC-59EA3315CF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53D4035-1043-48EE-B8C2-C0645669C06D}"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ECCF62C-EC53-4146-80BC-59EA3315CFEF}"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3D4035-1043-48EE-B8C2-C0645669C06D}"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CF62C-EC53-4146-80BC-59EA3315CF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3D4035-1043-48EE-B8C2-C0645669C06D}"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CF62C-EC53-4146-80BC-59EA3315CF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53D4035-1043-48EE-B8C2-C0645669C06D}" type="datetimeFigureOut">
              <a:rPr lang="en-US" smtClean="0"/>
              <a:pPr/>
              <a:t>8/27/2013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ECCF62C-EC53-4146-80BC-59EA3315CFEF}"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1"/>
            <a:ext cx="8458200" cy="2362199"/>
          </a:xfrm>
        </p:spPr>
        <p:txBody>
          <a:bodyPr/>
          <a:lstStyle/>
          <a:p>
            <a:pPr algn="ctr"/>
            <a:r>
              <a:rPr lang="mn-MN" dirty="0" smtClean="0">
                <a:latin typeface="Times New Roman" pitchFamily="18" charset="0"/>
                <a:cs typeface="Times New Roman" pitchFamily="18" charset="0"/>
              </a:rPr>
              <a:t>Зээлийн эрсдлийн эрх зүйн зохицуулалт</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534400" cy="4267200"/>
          </a:xfrm>
        </p:spPr>
        <p:txBody>
          <a:bodyPr>
            <a:normAutofit/>
          </a:bodyPr>
          <a:lstStyle/>
          <a:p>
            <a:r>
              <a:rPr lang="mn-MN" sz="3600" b="1" dirty="0" smtClean="0">
                <a:solidFill>
                  <a:srgbClr val="002060"/>
                </a:solidFill>
                <a:latin typeface="Times New Roman" pitchFamily="18" charset="0"/>
                <a:cs typeface="Times New Roman" pitchFamily="18" charset="0"/>
              </a:rPr>
              <a:t>Зээл гэдэг нь: С</a:t>
            </a:r>
            <a:r>
              <a:rPr lang="mn-MN" sz="3600" dirty="0" smtClean="0">
                <a:solidFill>
                  <a:srgbClr val="002060"/>
                </a:solidFill>
                <a:latin typeface="Times New Roman" pitchFamily="18" charset="0"/>
                <a:cs typeface="Times New Roman" pitchFamily="18" charset="0"/>
              </a:rPr>
              <a:t>ул чөлөөтэй мөнгөн хөрөнгө хүүтэйгээр эзэмшигчээсээ зээлдэгч рүү шилжих хөрөнгийн хөдөлгөөн юм.</a:t>
            </a:r>
            <a:endParaRPr lang="en-US" sz="3600"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76800"/>
          </a:xfrm>
        </p:spPr>
        <p:txBody>
          <a:bodyPr>
            <a:normAutofit/>
          </a:bodyPr>
          <a:lstStyle/>
          <a:p>
            <a:r>
              <a:rPr lang="mn-MN" sz="2800" b="1" dirty="0" smtClean="0">
                <a:solidFill>
                  <a:srgbClr val="002060"/>
                </a:solidFill>
                <a:latin typeface="Times New Roman" pitchFamily="18" charset="0"/>
                <a:cs typeface="Times New Roman" pitchFamily="18" charset="0"/>
              </a:rPr>
              <a:t>Банкны зээл гэдэг нь: </a:t>
            </a:r>
            <a:r>
              <a:rPr lang="mn-MN" sz="2800" dirty="0" smtClean="0">
                <a:solidFill>
                  <a:srgbClr val="002060"/>
                </a:solidFill>
                <a:latin typeface="Times New Roman" pitchFamily="18" charset="0"/>
                <a:cs typeface="Times New Roman" pitchFamily="18" charset="0"/>
              </a:rPr>
              <a:t>ААНБайгууллага, иргэдийн бизнесийн үйл ажиллагаанд шаардагдах эргэлтийн болон хөрөнгө оруулалтын санхүүжилтэнд зориулан, тодорхой төсөл төлөвлөгөө, зориулалттай эргэн төлөгдөх хугацаа, зохих хүүтэйгээр олгох хөрөнгө юм.</a:t>
            </a:r>
            <a:r>
              <a:rPr lang="en-US" sz="2800" dirty="0" smtClean="0">
                <a:solidFill>
                  <a:srgbClr val="002060"/>
                </a:solidFill>
                <a:latin typeface="Times New Roman" pitchFamily="18" charset="0"/>
                <a:cs typeface="Times New Roman" pitchFamily="18" charset="0"/>
              </a:rPr>
              <a:t> </a:t>
            </a: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038600"/>
          </a:xfrm>
        </p:spPr>
        <p:txBody>
          <a:bodyPr>
            <a:normAutofit/>
          </a:bodyPr>
          <a:lstStyle/>
          <a:p>
            <a:pPr algn="just"/>
            <a:r>
              <a:rPr lang="mn-MN" sz="3200" b="1" dirty="0" smtClean="0">
                <a:solidFill>
                  <a:srgbClr val="002060"/>
                </a:solidFill>
                <a:latin typeface="Times New Roman" pitchFamily="18" charset="0"/>
                <a:cs typeface="Times New Roman" pitchFamily="18" charset="0"/>
              </a:rPr>
              <a:t>Зээлийн бодлого гэдэг нь: </a:t>
            </a:r>
            <a:r>
              <a:rPr lang="mn-MN" sz="3200" dirty="0" smtClean="0">
                <a:solidFill>
                  <a:srgbClr val="002060"/>
                </a:solidFill>
                <a:latin typeface="Times New Roman" pitchFamily="18" charset="0"/>
                <a:cs typeface="Times New Roman" pitchFamily="18" charset="0"/>
              </a:rPr>
              <a:t>Ямар төрлийн эх үүсвэрийг ашиглан хэнд, ямар хугацаатай, ямар хүү нөхцөл шимтгэлтэйгээр, хичнээн хэмжээний зээл олгохтой холбогдон үүссэн харилцааг зохицуулах бодлогыг хэлнэ.</a:t>
            </a: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3962400"/>
          </a:xfrm>
        </p:spPr>
        <p:txBody>
          <a:bodyPr>
            <a:normAutofit fontScale="90000"/>
          </a:bodyPr>
          <a:lstStyle/>
          <a:p>
            <a:pPr algn="just"/>
            <a:r>
              <a:rPr lang="mn-MN" sz="3200" b="1" dirty="0" smtClean="0">
                <a:solidFill>
                  <a:srgbClr val="002060"/>
                </a:solidFill>
                <a:latin typeface="Times New Roman" pitchFamily="18" charset="0"/>
                <a:cs typeface="Times New Roman" pitchFamily="18" charset="0"/>
              </a:rPr>
              <a:t>Зээлийн эрсдэл гэдэг нь: </a:t>
            </a:r>
            <a:r>
              <a:rPr lang="mn-MN" sz="3200" dirty="0" smtClean="0">
                <a:solidFill>
                  <a:srgbClr val="002060"/>
                </a:solidFill>
                <a:latin typeface="Times New Roman" pitchFamily="18" charset="0"/>
                <a:cs typeface="Times New Roman" pitchFamily="18" charset="0"/>
              </a:rPr>
              <a:t>Зээлийн харилцаанд оролцогч талууд зээлийн гэрээг тодорхой буюу бүхэлд нь биелүүлэхгүй байх, мөн харилцагч зээлийн үндсэн төлбөр болон зээлийн хүүний төлбөрөөс санаатай буюу санамсаргүйгээр зайлсхийхийг хэлнэ.</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419600"/>
          </a:xfrm>
        </p:spPr>
        <p:txBody>
          <a:bodyPr>
            <a:normAutofit/>
          </a:bodyPr>
          <a:lstStyle/>
          <a:p>
            <a:pPr algn="just"/>
            <a:r>
              <a:rPr lang="mn-MN" sz="3200" dirty="0" smtClean="0">
                <a:solidFill>
                  <a:srgbClr val="002060"/>
                </a:solidFill>
                <a:latin typeface="Times New Roman" pitchFamily="18" charset="0"/>
                <a:cs typeface="Times New Roman" pitchFamily="18" charset="0"/>
              </a:rPr>
              <a:t>Зээлийн эрсдэл нь банкны ашгийн хэмжээг бууруулах, банкны төлбөрийн чадварыг илэрхийлэгч гол үзүүлэлт болсон хөрвөх чадварыг алдагдуулах үндсэн нөхцөл болдог.</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2667000"/>
          </a:xfrm>
        </p:spPr>
        <p:txBody>
          <a:bodyPr>
            <a:normAutofit/>
          </a:bodyPr>
          <a:lstStyle/>
          <a:p>
            <a:pPr algn="ctr"/>
            <a:r>
              <a:rPr lang="mn-MN" sz="3600" b="1" dirty="0" smtClean="0">
                <a:solidFill>
                  <a:srgbClr val="002060"/>
                </a:solidFill>
                <a:latin typeface="Times New Roman" pitchFamily="18" charset="0"/>
                <a:cs typeface="Times New Roman" pitchFamily="18" charset="0"/>
              </a:rPr>
              <a:t>Арилжааны банкны зээлийн эрсдэлийн  үйл   ажиллагааг ангилж үзвэл:</a:t>
            </a:r>
            <a:endParaRPr lang="en-US" sz="3600" b="1" dirty="0">
              <a:solidFill>
                <a:srgbClr val="00206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419600"/>
          </a:xfrm>
        </p:spPr>
        <p:txBody>
          <a:bodyPr>
            <a:noAutofit/>
          </a:bodyPr>
          <a:lstStyle/>
          <a:p>
            <a:pPr marL="514350" lvl="0" indent="-514350" algn="just">
              <a:buFont typeface="+mj-lt"/>
              <a:buAutoNum type="arabicPeriod"/>
            </a:pPr>
            <a:r>
              <a:rPr lang="mn-MN" sz="3200" b="1" dirty="0" smtClean="0">
                <a:solidFill>
                  <a:srgbClr val="002060"/>
                </a:solidFill>
                <a:latin typeface="Times New Roman" pitchFamily="18" charset="0"/>
                <a:cs typeface="Times New Roman" pitchFamily="18" charset="0"/>
              </a:rPr>
              <a:t>Xүүгийн эрсдэл: </a:t>
            </a:r>
            <a:r>
              <a:rPr lang="mn-MN" sz="3200" dirty="0" smtClean="0">
                <a:solidFill>
                  <a:srgbClr val="002060"/>
                </a:solidFill>
                <a:latin typeface="Times New Roman" pitchFamily="18" charset="0"/>
                <a:cs typeface="Times New Roman" pitchFamily="18" charset="0"/>
              </a:rPr>
              <a:t>Зээлийн хүүг зах зээлийн эрэлт хэрэгцээ, ханшийн өөрчлөлт, харилцагчийн ажиллагааны түвшин зэргээс хамааруулалгүйгээр өндөр тогтоосон, хадгаламжийн хүүд тухайн банк бодит байдлаас өндөр хүү төлсөн зэргээс хүүгийн орлого нь зарлагаа нөхөх бололцоогүй болж учрах алдагдал юм. </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572000"/>
          </a:xfrm>
        </p:spPr>
        <p:txBody>
          <a:bodyPr>
            <a:normAutofit/>
          </a:bodyPr>
          <a:lstStyle/>
          <a:p>
            <a:pPr marL="514350" lvl="0" indent="-514350" algn="just"/>
            <a:r>
              <a:rPr lang="mn-MN" sz="3200" dirty="0" smtClean="0">
                <a:solidFill>
                  <a:srgbClr val="002060"/>
                </a:solidFill>
                <a:latin typeface="Times New Roman" pitchFamily="18" charset="0"/>
                <a:cs typeface="Times New Roman" pitchFamily="18" charset="0"/>
              </a:rPr>
              <a:t>2. </a:t>
            </a:r>
            <a:r>
              <a:rPr lang="mn-MN" sz="3200" b="1" dirty="0" smtClean="0">
                <a:solidFill>
                  <a:srgbClr val="002060"/>
                </a:solidFill>
                <a:latin typeface="Times New Roman" pitchFamily="18" charset="0"/>
                <a:cs typeface="Times New Roman" pitchFamily="18" charset="0"/>
              </a:rPr>
              <a:t>Зах зээлийн эрсдэл: </a:t>
            </a:r>
            <a:r>
              <a:rPr lang="mn-MN" sz="3200" dirty="0" smtClean="0">
                <a:solidFill>
                  <a:srgbClr val="002060"/>
                </a:solidFill>
                <a:latin typeface="Times New Roman" pitchFamily="18" charset="0"/>
                <a:cs typeface="Times New Roman" pitchFamily="18" charset="0"/>
              </a:rPr>
              <a:t>Тухайн байгууллагад учирч болох гадаад хүчин зүйл буюу зах зээлийн орчноос хамаарч байгаа эрсдэл юм. </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648200"/>
          </a:xfrm>
        </p:spPr>
        <p:txBody>
          <a:bodyPr>
            <a:normAutofit/>
          </a:bodyPr>
          <a:lstStyle/>
          <a:p>
            <a:pPr marL="514350" lvl="0" indent="-514350" algn="just"/>
            <a:r>
              <a:rPr lang="mn-MN" sz="3200" dirty="0" smtClean="0">
                <a:solidFill>
                  <a:srgbClr val="002060"/>
                </a:solidFill>
                <a:latin typeface="Times New Roman" pitchFamily="18" charset="0"/>
                <a:cs typeface="Times New Roman" pitchFamily="18" charset="0"/>
              </a:rPr>
              <a:t>3.	</a:t>
            </a:r>
            <a:r>
              <a:rPr lang="mn-MN" sz="3200" b="1" dirty="0" smtClean="0">
                <a:solidFill>
                  <a:srgbClr val="002060"/>
                </a:solidFill>
                <a:latin typeface="Times New Roman" pitchFamily="18" charset="0"/>
                <a:cs typeface="Times New Roman" pitchFamily="18" charset="0"/>
              </a:rPr>
              <a:t>Гэмт үйлдлийн эрсдэл: </a:t>
            </a:r>
            <a:r>
              <a:rPr lang="mn-MN" sz="3200" dirty="0" smtClean="0">
                <a:solidFill>
                  <a:srgbClr val="002060"/>
                </a:solidFill>
                <a:latin typeface="Times New Roman" pitchFamily="18" charset="0"/>
                <a:cs typeface="Times New Roman" pitchFamily="18" charset="0"/>
              </a:rPr>
              <a:t>Банкны ажилтнуудын хууль бус үйл ажиллагаа мэдлэг чадвар сул, ажлын хариуцлага хангалтгүй байгаа зэргээс шалтгаалан үүсдэг алдагдал юм.</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00600"/>
          </a:xfrm>
        </p:spPr>
        <p:txBody>
          <a:bodyPr>
            <a:normAutofit/>
          </a:bodyPr>
          <a:lstStyle/>
          <a:p>
            <a:pPr lvl="0" algn="just"/>
            <a:r>
              <a:rPr lang="mn-MN" sz="3200" dirty="0" smtClean="0">
                <a:solidFill>
                  <a:srgbClr val="002060"/>
                </a:solidFill>
                <a:latin typeface="Times New Roman" pitchFamily="18" charset="0"/>
                <a:cs typeface="Times New Roman" pitchFamily="18" charset="0"/>
              </a:rPr>
              <a:t>4.	</a:t>
            </a:r>
            <a:r>
              <a:rPr lang="mn-MN" sz="3200" b="1" dirty="0" smtClean="0">
                <a:solidFill>
                  <a:srgbClr val="002060"/>
                </a:solidFill>
                <a:latin typeface="Times New Roman" pitchFamily="18" charset="0"/>
                <a:cs typeface="Times New Roman" pitchFamily="18" charset="0"/>
              </a:rPr>
              <a:t>Зээлийн эрсдэл: </a:t>
            </a:r>
            <a:r>
              <a:rPr lang="mn-MN" sz="3200" dirty="0" smtClean="0">
                <a:solidFill>
                  <a:srgbClr val="002060"/>
                </a:solidFill>
                <a:latin typeface="Times New Roman" pitchFamily="18" charset="0"/>
                <a:cs typeface="Times New Roman" pitchFamily="18" charset="0"/>
              </a:rPr>
              <a:t>Зээлдэгч зээлийн 	гэрээгээр хүлээсэн үүргээ 	биелүүлээгүйгээс болон гадаад, дотоод 	мөн бусад хүчин зүйлүүдийн 	нөлөөллөөр зээллэгийн нөхцөл 	өөрчлөгдсөнөөс банкинд учрах алдагдал юм.</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76800"/>
          </a:xfrm>
        </p:spPr>
        <p:txBody>
          <a:bodyPr>
            <a:normAutofit/>
          </a:bodyPr>
          <a:lstStyle/>
          <a:p>
            <a:pPr lvl="0"/>
            <a:r>
              <a:rPr lang="mn-MN" sz="2800" dirty="0" smtClean="0">
                <a:solidFill>
                  <a:srgbClr val="002060"/>
                </a:solidFill>
                <a:latin typeface="Times New Roman" pitchFamily="18" charset="0"/>
                <a:cs typeface="Times New Roman" pitchFamily="18" charset="0"/>
              </a:rPr>
              <a:t>5.	</a:t>
            </a:r>
            <a:r>
              <a:rPr lang="mn-MN" sz="2800" b="1" dirty="0" smtClean="0">
                <a:solidFill>
                  <a:srgbClr val="002060"/>
                </a:solidFill>
                <a:latin typeface="Times New Roman" pitchFamily="18" charset="0"/>
                <a:cs typeface="Times New Roman" pitchFamily="18" charset="0"/>
              </a:rPr>
              <a:t>Ашгаа олж чадахгүй байх эрсдэл: </a:t>
            </a:r>
            <a:r>
              <a:rPr lang="mn-MN" sz="2800" dirty="0" smtClean="0">
                <a:solidFill>
                  <a:srgbClr val="002060"/>
                </a:solidFill>
                <a:latin typeface="Times New Roman" pitchFamily="18" charset="0"/>
                <a:cs typeface="Times New Roman" pitchFamily="18" charset="0"/>
              </a:rPr>
              <a:t>Тухайн 	банк 	хүүгийн орлогоо оруулах буюу олж авч 	чадахгүй байх, байгууллагын ерөнхий үйл 	ажиллагаанаас, мөн эдийн засгийн хүчин 	чадал доройтсоноос ашгаа зохих хэмжээнд 	бүрдүүлж чадахгүйтэй холбоотой гарах эрсдэл 	юм.</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029200"/>
          </a:xfrm>
        </p:spPr>
        <p:txBody>
          <a:bodyPr>
            <a:normAutofit/>
          </a:bodyPr>
          <a:lstStyle/>
          <a:p>
            <a:pPr marL="514350" lvl="0" indent="-514350"/>
            <a:r>
              <a:rPr lang="mn-MN" sz="2800" dirty="0" smtClean="0">
                <a:solidFill>
                  <a:srgbClr val="002060"/>
                </a:solidFill>
                <a:latin typeface="Times New Roman" pitchFamily="18" charset="0"/>
                <a:cs typeface="Times New Roman" pitchFamily="18" charset="0"/>
              </a:rPr>
              <a:t>6.   </a:t>
            </a:r>
            <a:r>
              <a:rPr lang="mn-MN" sz="2800" b="1" dirty="0" smtClean="0">
                <a:solidFill>
                  <a:srgbClr val="002060"/>
                </a:solidFill>
                <a:latin typeface="Times New Roman" pitchFamily="18" charset="0"/>
                <a:cs typeface="Times New Roman" pitchFamily="18" charset="0"/>
              </a:rPr>
              <a:t>Төлбөрийн чадварын эрсдэл: </a:t>
            </a:r>
            <a:r>
              <a:rPr lang="mn-MN" sz="2800" dirty="0" smtClean="0">
                <a:solidFill>
                  <a:srgbClr val="002060"/>
                </a:solidFill>
                <a:latin typeface="Times New Roman" pitchFamily="18" charset="0"/>
                <a:cs typeface="Times New Roman" pitchFamily="18" charset="0"/>
              </a:rPr>
              <a:t>Төв банкинд заавал байлгах нөөцийн хэмжээг зөрчих, хадгаламжийн ихэнх хэсгийг зээлд оруулах, эрсдэл өндөртэй салбарт ихээхэн хөрөнгө байршуулах зэргээс харилцагчдын анхны шаардлагаар гүйлгээ хийж чадахгүйд хүрснээс үүсдэг алдагдал юм.</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648200"/>
          </a:xfrm>
        </p:spPr>
        <p:txBody>
          <a:bodyPr>
            <a:normAutofit/>
          </a:bodyPr>
          <a:lstStyle/>
          <a:p>
            <a:r>
              <a:rPr lang="mn-MN" sz="3600" dirty="0" smtClean="0">
                <a:solidFill>
                  <a:srgbClr val="002060"/>
                </a:solidFill>
                <a:latin typeface="Times New Roman" pitchFamily="18" charset="0"/>
                <a:cs typeface="Times New Roman" pitchFamily="18" charset="0"/>
              </a:rPr>
              <a:t>Зээлийн эрсдэлд нөлөөлөх нөлөөллийг:</a:t>
            </a:r>
            <a:r>
              <a:rPr lang="en-US" sz="3600" dirty="0" smtClean="0">
                <a:solidFill>
                  <a:srgbClr val="002060"/>
                </a:solidFill>
                <a:latin typeface="Times New Roman" pitchFamily="18" charset="0"/>
                <a:cs typeface="Times New Roman" pitchFamily="18" charset="0"/>
              </a:rPr>
              <a:t/>
            </a:r>
            <a:br>
              <a:rPr lang="en-US" sz="3600" dirty="0" smtClean="0">
                <a:solidFill>
                  <a:srgbClr val="002060"/>
                </a:solidFill>
                <a:latin typeface="Times New Roman" pitchFamily="18" charset="0"/>
                <a:cs typeface="Times New Roman" pitchFamily="18" charset="0"/>
              </a:rPr>
            </a:br>
            <a:r>
              <a:rPr lang="mn-MN" sz="3600" dirty="0" smtClean="0">
                <a:solidFill>
                  <a:srgbClr val="002060"/>
                </a:solidFill>
                <a:latin typeface="Times New Roman" pitchFamily="18" charset="0"/>
                <a:cs typeface="Times New Roman" pitchFamily="18" charset="0"/>
              </a:rPr>
              <a:t>           -Объектив </a:t>
            </a:r>
            <a:r>
              <a:rPr lang="en-US" sz="3600" dirty="0" smtClean="0">
                <a:solidFill>
                  <a:srgbClr val="002060"/>
                </a:solidFill>
                <a:latin typeface="Times New Roman" pitchFamily="18" charset="0"/>
                <a:cs typeface="Times New Roman" pitchFamily="18" charset="0"/>
              </a:rPr>
              <a:t/>
            </a:r>
            <a:br>
              <a:rPr lang="en-US" sz="3600" dirty="0" smtClean="0">
                <a:solidFill>
                  <a:srgbClr val="002060"/>
                </a:solidFill>
                <a:latin typeface="Times New Roman" pitchFamily="18" charset="0"/>
                <a:cs typeface="Times New Roman" pitchFamily="18" charset="0"/>
              </a:rPr>
            </a:br>
            <a:r>
              <a:rPr lang="mn-MN" sz="3600" dirty="0" smtClean="0">
                <a:solidFill>
                  <a:srgbClr val="002060"/>
                </a:solidFill>
                <a:latin typeface="Times New Roman" pitchFamily="18" charset="0"/>
                <a:cs typeface="Times New Roman" pitchFamily="18" charset="0"/>
              </a:rPr>
              <a:t>           -Субъектив хүчин зүйлс гэж ангилна.</a:t>
            </a:r>
            <a:r>
              <a:rPr lang="en-US" sz="3600" dirty="0" smtClean="0">
                <a:solidFill>
                  <a:srgbClr val="002060"/>
                </a:solidFill>
                <a:latin typeface="Times New Roman" pitchFamily="18" charset="0"/>
                <a:cs typeface="Times New Roman" pitchFamily="18" charset="0"/>
              </a:rPr>
              <a:t/>
            </a:r>
            <a:br>
              <a:rPr lang="en-US" sz="3600" dirty="0" smtClean="0">
                <a:solidFill>
                  <a:srgbClr val="002060"/>
                </a:solidFill>
                <a:latin typeface="Times New Roman" pitchFamily="18" charset="0"/>
                <a:cs typeface="Times New Roman" pitchFamily="18" charset="0"/>
              </a:rPr>
            </a:br>
            <a:endParaRPr lang="en-US" sz="3600" dirty="0">
              <a:solidFill>
                <a:srgbClr val="002060"/>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648200"/>
          </a:xfrm>
        </p:spPr>
        <p:txBody>
          <a:bodyPr>
            <a:normAutofit/>
          </a:bodyPr>
          <a:lstStyle/>
          <a:p>
            <a:r>
              <a:rPr lang="mn-MN" sz="2800" b="1" dirty="0" smtClean="0">
                <a:solidFill>
                  <a:srgbClr val="002060"/>
                </a:solidFill>
                <a:latin typeface="Times New Roman" pitchFamily="18" charset="0"/>
                <a:cs typeface="Times New Roman" pitchFamily="18" charset="0"/>
              </a:rPr>
              <a:t>Субъектив хүчин зүйлсэд: </a:t>
            </a:r>
            <a:r>
              <a:rPr lang="mn-MN" sz="2800" dirty="0" smtClean="0">
                <a:solidFill>
                  <a:srgbClr val="002060"/>
                </a:solidFill>
                <a:latin typeface="Times New Roman" pitchFamily="18" charset="0"/>
                <a:cs typeface="Times New Roman" pitchFamily="18" charset="0"/>
              </a:rPr>
              <a:t>Зээлдэгч, зээлдүүлэгчийн үйл ажиллагаанаас хамаарч зээлийг эрсдэлтэй болоход нөлөөлдөг хүчин зүйлс хамаарагдана. Үүнд:</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rmAutofit/>
          </a:bodyPr>
          <a:lstStyle/>
          <a:p>
            <a:pPr marL="457200" lvl="0" indent="-457200">
              <a:buFont typeface="+mj-lt"/>
              <a:buAutoNum type="arabicPeriod"/>
            </a:pPr>
            <a:r>
              <a:rPr lang="mn-MN" sz="2400" b="1" u="sng" dirty="0" smtClean="0">
                <a:solidFill>
                  <a:srgbClr val="002060"/>
                </a:solidFill>
                <a:latin typeface="Times New Roman" pitchFamily="18" charset="0"/>
                <a:cs typeface="Times New Roman" pitchFamily="18" charset="0"/>
              </a:rPr>
              <a:t>Зээлсэн мөнгөө хүүгийн хамт төлж чадахгүй байхтай холбоотой гарч байгаа зээлдэгчийн эрсдэл</a:t>
            </a:r>
            <a:r>
              <a:rPr lang="mn-MN" sz="2400" dirty="0" smtClean="0">
                <a:solidFill>
                  <a:srgbClr val="002060"/>
                </a:solidFill>
                <a:latin typeface="Times New Roman" pitchFamily="18" charset="0"/>
                <a:cs typeface="Times New Roman" pitchFamily="18" charset="0"/>
              </a:rPr>
              <a:t>. </a:t>
            </a:r>
            <a:br>
              <a:rPr lang="mn-MN" sz="2400" dirty="0" smtClean="0">
                <a:solidFill>
                  <a:srgbClr val="002060"/>
                </a:solidFill>
                <a:latin typeface="Times New Roman" pitchFamily="18" charset="0"/>
                <a:cs typeface="Times New Roman" pitchFamily="18" charset="0"/>
              </a:rPr>
            </a:br>
            <a:r>
              <a:rPr lang="mn-MN" sz="2400" dirty="0" smtClean="0">
                <a:solidFill>
                  <a:srgbClr val="002060"/>
                </a:solidFill>
                <a:latin typeface="Times New Roman" pitchFamily="18" charset="0"/>
                <a:cs typeface="Times New Roman" pitchFamily="18" charset="0"/>
              </a:rPr>
              <a:t>Зээлдүүлэгчээс хамаарч байгаа хүчин зүйлүүдэд банкны дотоод зохион байгуулалт, зээлийн газрын зохион байгуулалт, зээлийн эдийн засагчийн мэдлэг, чадвар, туршлага, банкны зээлийн бодлого, зээл олгох аргачлал, үйл явц гэх мэт зүйлс хамаарагдана. Эдгээрийг нийтэд нь банкны үйл ажиллагааны эрсдэл гэнэ. </a:t>
            </a:r>
            <a:r>
              <a:rPr lang="en-US" sz="2400" dirty="0" smtClean="0">
                <a:solidFill>
                  <a:srgbClr val="002060"/>
                </a:solidFill>
                <a:latin typeface="Times New Roman" pitchFamily="18" charset="0"/>
                <a:cs typeface="Times New Roman" pitchFamily="18" charset="0"/>
              </a:rPr>
              <a:t/>
            </a:r>
            <a:br>
              <a:rPr lang="en-US" sz="2400" dirty="0" smtClean="0">
                <a:solidFill>
                  <a:srgbClr val="002060"/>
                </a:solidFill>
                <a:latin typeface="Times New Roman" pitchFamily="18" charset="0"/>
                <a:cs typeface="Times New Roman" pitchFamily="18" charset="0"/>
              </a:rPr>
            </a:br>
            <a:endParaRPr lang="en-US" sz="2400" dirty="0">
              <a:solidFill>
                <a:srgbClr val="002060"/>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724400"/>
          </a:xfrm>
        </p:spPr>
        <p:txBody>
          <a:bodyPr>
            <a:normAutofit/>
          </a:bodyPr>
          <a:lstStyle/>
          <a:p>
            <a:pPr marL="457200" lvl="0" indent="-457200"/>
            <a:r>
              <a:rPr lang="mn-MN" sz="2400" b="1" u="sng" dirty="0" smtClean="0">
                <a:solidFill>
                  <a:srgbClr val="002060"/>
                </a:solidFill>
                <a:latin typeface="Times New Roman" pitchFamily="18" charset="0"/>
                <a:cs typeface="Times New Roman" pitchFamily="18" charset="0"/>
              </a:rPr>
              <a:t>2.   Олгосон зээлийн хүү болон үндсэн өр төлөгдөхгүй байгаатай холбоотой гарч ирж байгаа зээлдүүлэгч банкны эрсдэл</a:t>
            </a:r>
            <a:r>
              <a:rPr lang="mn-MN" sz="2400" dirty="0" smtClean="0">
                <a:solidFill>
                  <a:srgbClr val="002060"/>
                </a:solidFill>
                <a:latin typeface="Times New Roman" pitchFamily="18" charset="0"/>
                <a:cs typeface="Times New Roman" pitchFamily="18" charset="0"/>
              </a:rPr>
              <a:t>. </a:t>
            </a:r>
            <a:br>
              <a:rPr lang="mn-MN" sz="2400" dirty="0" smtClean="0">
                <a:solidFill>
                  <a:srgbClr val="002060"/>
                </a:solidFill>
                <a:latin typeface="Times New Roman" pitchFamily="18" charset="0"/>
                <a:cs typeface="Times New Roman" pitchFamily="18" charset="0"/>
              </a:rPr>
            </a:br>
            <a:r>
              <a:rPr lang="mn-MN" sz="2400" dirty="0" smtClean="0">
                <a:solidFill>
                  <a:srgbClr val="002060"/>
                </a:solidFill>
                <a:latin typeface="Times New Roman" pitchFamily="18" charset="0"/>
                <a:cs typeface="Times New Roman" pitchFamily="18" charset="0"/>
              </a:rPr>
              <a:t>Зээлийн эрсдэлийг мөн санаатай болон санамсаргүй гэж ангилна. Санаатай гэдэг нь авсан зээлээ зориуд төлөхгүй байх санаа агуулахыг хэлнэ. Харин зээл авахдаа хийсэн тооцоо буруу, зах зээлийн нөхцөл байдал хувирснаас зээлээ төлж чадахаа болихыг санамсаргүй эрсдэл гэнэ.</a:t>
            </a:r>
            <a:r>
              <a:rPr lang="en-US" sz="2400" dirty="0" smtClean="0">
                <a:solidFill>
                  <a:srgbClr val="002060"/>
                </a:solidFill>
                <a:latin typeface="Times New Roman" pitchFamily="18" charset="0"/>
                <a:cs typeface="Times New Roman" pitchFamily="18" charset="0"/>
              </a:rPr>
              <a:t/>
            </a:r>
            <a:br>
              <a:rPr lang="en-US" sz="2400" dirty="0" smtClean="0">
                <a:solidFill>
                  <a:srgbClr val="002060"/>
                </a:solidFill>
                <a:latin typeface="Times New Roman" pitchFamily="18" charset="0"/>
                <a:cs typeface="Times New Roman" pitchFamily="18" charset="0"/>
              </a:rPr>
            </a:br>
            <a:endParaRPr lang="en-US" sz="2400" dirty="0">
              <a:solidFill>
                <a:srgbClr val="002060"/>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rmAutofit/>
          </a:bodyPr>
          <a:lstStyle/>
          <a:p>
            <a:r>
              <a:rPr lang="mn-MN" sz="3200" b="1" dirty="0" smtClean="0">
                <a:solidFill>
                  <a:srgbClr val="002060"/>
                </a:solidFill>
                <a:latin typeface="Times New Roman" pitchFamily="18" charset="0"/>
                <a:cs typeface="Times New Roman" pitchFamily="18" charset="0"/>
              </a:rPr>
              <a:t>Объектив хүчин зүйлс</a:t>
            </a:r>
            <a:r>
              <a:rPr lang="mn-MN" sz="3200" dirty="0" smtClean="0">
                <a:solidFill>
                  <a:srgbClr val="002060"/>
                </a:solidFill>
                <a:latin typeface="Times New Roman" pitchFamily="18" charset="0"/>
                <a:cs typeface="Times New Roman" pitchFamily="18" charset="0"/>
              </a:rPr>
              <a:t>: Байгалийн гамшиг, эдийн засгийн хямрал, хууль эрхийн болон улс төрийн орчин гэх мэт хүчин зүйлс хамаарагдана. Үүнд:</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029200"/>
          </a:xfrm>
        </p:spPr>
        <p:txBody>
          <a:bodyPr>
            <a:normAutofit/>
          </a:bodyPr>
          <a:lstStyle/>
          <a:p>
            <a:pPr lvl="0">
              <a:buFont typeface="Wingdings" pitchFamily="2" charset="2"/>
              <a:buChar char="Ø"/>
            </a:pPr>
            <a:r>
              <a:rPr lang="mn-MN" sz="2800" b="1" dirty="0" smtClean="0">
                <a:solidFill>
                  <a:srgbClr val="002060"/>
                </a:solidFill>
                <a:latin typeface="Times New Roman" pitchFamily="18" charset="0"/>
                <a:cs typeface="Times New Roman" pitchFamily="18" charset="0"/>
              </a:rPr>
              <a:t>Байгалийн үзэгдлийн нөлөөлөл</a:t>
            </a:r>
            <a:r>
              <a:rPr lang="mn-MN" sz="2800" dirty="0" smtClean="0">
                <a:solidFill>
                  <a:srgbClr val="002060"/>
                </a:solidFill>
                <a:latin typeface="Times New Roman" pitchFamily="18" charset="0"/>
                <a:cs typeface="Times New Roman" pitchFamily="18" charset="0"/>
              </a:rPr>
              <a:t>. Байгалийн гэнэтийн гамшиг: Ган, зуд, үер, түймэр, газар хөдлөлт, хар салхи зэрэг нь зээл авсан аж ахуйн нэгжүүдийн үйл ажиллагааг хүндрэлд оруулж зээлийг эрсдэлтэй болгодог.</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rmAutofit fontScale="90000"/>
          </a:bodyPr>
          <a:lstStyle/>
          <a:p>
            <a:pPr lvl="0">
              <a:buFont typeface="Wingdings" pitchFamily="2" charset="2"/>
              <a:buChar char="Ø"/>
            </a:pPr>
            <a:r>
              <a:rPr lang="mn-MN" sz="2800" b="1" dirty="0" smtClean="0">
                <a:solidFill>
                  <a:srgbClr val="002060"/>
                </a:solidFill>
                <a:latin typeface="Times New Roman" pitchFamily="18" charset="0"/>
                <a:cs typeface="Times New Roman" pitchFamily="18" charset="0"/>
              </a:rPr>
              <a:t>Улс орны эдийн засгийн хямрал</a:t>
            </a:r>
            <a:r>
              <a:rPr lang="mn-MN" sz="2800" dirty="0" smtClean="0">
                <a:solidFill>
                  <a:srgbClr val="002060"/>
                </a:solidFill>
                <a:latin typeface="Times New Roman" pitchFamily="18" charset="0"/>
                <a:cs typeface="Times New Roman" pitchFamily="18" charset="0"/>
              </a:rPr>
              <a:t>. Эдийн засгийн хямралд орвол үйлдвэр, аж ахуйн газруудын борлуулалт буурч, зардал өсч, үндэсний мөнгөн тэмдэгт үнэ цэнээ алдаж, эцсийн дүндээ тэдгээрийн орлого, ашгийг бууруулдаг ба энэ үед зээлдэгч зээлээ эргүүлж төлөх магадлал багасч, эрсдэл үүсч байдаг. Энэ нь эдийн засагт мөн дарамтыг учруулж хүндрэлийг бий болгож байдаг.</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953000"/>
          </a:xfrm>
        </p:spPr>
        <p:txBody>
          <a:bodyPr>
            <a:normAutofit/>
          </a:bodyPr>
          <a:lstStyle/>
          <a:p>
            <a:pPr>
              <a:buFont typeface="Wingdings" pitchFamily="2" charset="2"/>
              <a:buChar char="Ø"/>
            </a:pPr>
            <a:r>
              <a:rPr lang="mn-MN" sz="2800" b="1" dirty="0" smtClean="0">
                <a:solidFill>
                  <a:srgbClr val="002060"/>
                </a:solidFill>
                <a:latin typeface="Times New Roman" pitchFamily="18" charset="0"/>
                <a:cs typeface="Times New Roman" pitchFamily="18" charset="0"/>
              </a:rPr>
              <a:t>Хууль эрх зүйн орчин. </a:t>
            </a:r>
            <a:r>
              <a:rPr lang="mn-MN" sz="2800" dirty="0" smtClean="0">
                <a:solidFill>
                  <a:srgbClr val="002060"/>
                </a:solidFill>
                <a:latin typeface="Times New Roman" pitchFamily="18" charset="0"/>
                <a:cs typeface="Times New Roman" pitchFamily="18" charset="0"/>
              </a:rPr>
              <a:t>Хэрвээ татвар өндөр байвал эрсдэл өндөр байна. Мөн янз бүрийн хууль, эрх зүйн актууд аж ахуйн нэгжийн үйл ажиллагаанд нөлөөлж байдаг</a:t>
            </a: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648200"/>
          </a:xfrm>
        </p:spPr>
        <p:txBody>
          <a:bodyPr>
            <a:normAutofit/>
          </a:bodyPr>
          <a:lstStyle/>
          <a:p>
            <a:pPr lvl="0">
              <a:buFont typeface="Wingdings" pitchFamily="2" charset="2"/>
              <a:buChar char="Ø"/>
            </a:pPr>
            <a:r>
              <a:rPr lang="mn-MN" sz="2800" b="1" dirty="0" smtClean="0">
                <a:solidFill>
                  <a:srgbClr val="002060"/>
                </a:solidFill>
                <a:latin typeface="Times New Roman" pitchFamily="18" charset="0"/>
                <a:cs typeface="Times New Roman" pitchFamily="18" charset="0"/>
              </a:rPr>
              <a:t>Улс төрийн тогтвортой байдал. </a:t>
            </a:r>
            <a:r>
              <a:rPr lang="mn-MN" sz="2800" dirty="0" smtClean="0">
                <a:solidFill>
                  <a:srgbClr val="002060"/>
                </a:solidFill>
                <a:latin typeface="Times New Roman" pitchFamily="18" charset="0"/>
                <a:cs typeface="Times New Roman" pitchFamily="18" charset="0"/>
              </a:rPr>
              <a:t>Хэрвээ улс төр тогтворгүй байвал үйлдвэр, үйлчилгээний газруудын ирээдүй тодорхой бус болж, ашгаа нэмэгдүүлэх арга хэмжээ авахаас зайлсхийнэ. Өөрөөр хэлбэл үйл ажиллагаа нь идэвхгүй болж ирдэг. </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486400"/>
          </a:xfrm>
        </p:spPr>
        <p:txBody>
          <a:bodyPr>
            <a:normAutofit fontScale="90000"/>
          </a:bodyPr>
          <a:lstStyle/>
          <a:p>
            <a:r>
              <a:rPr lang="mn-MN" sz="2800" dirty="0" smtClean="0">
                <a:solidFill>
                  <a:srgbClr val="002060"/>
                </a:solidFill>
                <a:latin typeface="Times New Roman" pitchFamily="18" charset="0"/>
                <a:cs typeface="Times New Roman" pitchFamily="18" charset="0"/>
              </a:rPr>
              <a:t>Зээлийг эрсдэлтэй болгодог бодит хүчин зүйлсийг банкны хүчин чармайлтаар тэр болгон шийдвэрлэж чадахгүй учир аливаа зээл ямар нэгэн хэмжээгээр эрсдэлтэй байна. </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r>
              <a:rPr lang="mn-MN" sz="2800" b="1" dirty="0" smtClean="0">
                <a:solidFill>
                  <a:srgbClr val="002060"/>
                </a:solidFill>
                <a:latin typeface="Times New Roman" pitchFamily="18" charset="0"/>
                <a:cs typeface="Times New Roman" pitchFamily="18" charset="0"/>
              </a:rPr>
              <a:t>Зээлийн эрсдэлийн сан </a:t>
            </a:r>
            <a:r>
              <a:rPr lang="mn-MN" sz="2800" dirty="0" smtClean="0">
                <a:solidFill>
                  <a:srgbClr val="002060"/>
                </a:solidFill>
                <a:latin typeface="Times New Roman" pitchFamily="18" charset="0"/>
                <a:cs typeface="Times New Roman" pitchFamily="18" charset="0"/>
              </a:rPr>
              <a:t>– Энэ нь зээлийн эрсдэлээс банкийг хамгаалж, түүний тогтвортой байдал, ашигт ажиллагааны түвшинг хангахад зээлийн эрсдэлийн сан нь чухал үүрэгтэй. зээлийн эрсдэлийн санг банк өөрийн зардлаар шууд байгуулдаг ба түүнийг зөвхөн зээлийн эрсдэлийг нөхөхөд зарцуулдаг.</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876800"/>
          </a:xfrm>
        </p:spPr>
        <p:txBody>
          <a:bodyPr>
            <a:normAutofit/>
          </a:bodyPr>
          <a:lstStyle/>
          <a:p>
            <a:r>
              <a:rPr lang="mn-MN" sz="2800" b="1" dirty="0" smtClean="0">
                <a:solidFill>
                  <a:srgbClr val="002060"/>
                </a:solidFill>
                <a:latin typeface="Times New Roman" pitchFamily="18" charset="0"/>
                <a:cs typeface="Times New Roman" pitchFamily="18" charset="0"/>
              </a:rPr>
              <a:t>Зээлийн эрсдэлийн удирдлагын үйл ажиллагааг:</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r>
              <a:rPr lang="mn-MN" sz="2800" dirty="0" smtClean="0">
                <a:solidFill>
                  <a:srgbClr val="002060"/>
                </a:solidFill>
                <a:latin typeface="Times New Roman" pitchFamily="18" charset="0"/>
                <a:cs typeface="Times New Roman" pitchFamily="18" charset="0"/>
              </a:rPr>
              <a:t>    -Банкны зээлийн оновчтой багцыг бий болгох замаар зээлийн эрсдэлийг удирдах</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r>
              <a:rPr lang="mn-MN" sz="2800" dirty="0" smtClean="0">
                <a:solidFill>
                  <a:srgbClr val="002060"/>
                </a:solidFill>
                <a:latin typeface="Times New Roman" pitchFamily="18" charset="0"/>
                <a:cs typeface="Times New Roman" pitchFamily="18" charset="0"/>
              </a:rPr>
              <a:t>    -Банк зээлдэгчтэй хамтран ажиллаж, хамтын удирдлагын зарчмаар зээлийн эрсдэлийг удирдах</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r>
              <a:rPr lang="mn-MN" sz="2800" dirty="0" smtClean="0">
                <a:solidFill>
                  <a:srgbClr val="002060"/>
                </a:solidFill>
                <a:latin typeface="Times New Roman" pitchFamily="18" charset="0"/>
                <a:cs typeface="Times New Roman" pitchFamily="18" charset="0"/>
              </a:rPr>
              <a:t>    -Засаг захиргааны зүгээс эрсдэлд хяналт тавих замаар хэрэгжүүлнэ.</a:t>
            </a:r>
            <a:r>
              <a:rPr lang="en-US" sz="2800" dirty="0" smtClean="0">
                <a:solidFill>
                  <a:srgbClr val="002060"/>
                </a:solidFill>
                <a:latin typeface="Times New Roman" pitchFamily="18" charset="0"/>
                <a:cs typeface="Times New Roman" pitchFamily="18" charset="0"/>
              </a:rPr>
              <a:t/>
            </a:r>
            <a:br>
              <a:rPr lang="en-US" sz="2800" dirty="0" smtClean="0">
                <a:solidFill>
                  <a:srgbClr val="002060"/>
                </a:solidFill>
                <a:latin typeface="Times New Roman" pitchFamily="18" charset="0"/>
                <a:cs typeface="Times New Roman" pitchFamily="18" charset="0"/>
              </a:rPr>
            </a:br>
            <a:endParaRPr lang="en-US" sz="2800" dirty="0">
              <a:solidFill>
                <a:srgbClr val="002060"/>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495800"/>
          </a:xfrm>
        </p:spPr>
        <p:txBody>
          <a:bodyPr>
            <a:normAutofit/>
          </a:bodyPr>
          <a:lstStyle/>
          <a:p>
            <a:r>
              <a:rPr lang="mn-MN" sz="3200" b="1" dirty="0" smtClean="0">
                <a:solidFill>
                  <a:srgbClr val="002060"/>
                </a:solidFill>
                <a:latin typeface="Times New Roman" pitchFamily="18" charset="0"/>
                <a:cs typeface="Times New Roman" pitchFamily="18" charset="0"/>
              </a:rPr>
              <a:t>Эрсдэлийн удирдлага гэдэг нь: </a:t>
            </a:r>
            <a:r>
              <a:rPr lang="mn-MN" sz="3200" dirty="0" smtClean="0">
                <a:solidFill>
                  <a:srgbClr val="002060"/>
                </a:solidFill>
                <a:latin typeface="Times New Roman" pitchFamily="18" charset="0"/>
                <a:cs typeface="Times New Roman" pitchFamily="18" charset="0"/>
              </a:rPr>
              <a:t>эрсдэлээс урьдчилан сэргийлэх, эрсдэлийг бууруулах арга хэрэгслүүдийн цогц юм.</a:t>
            </a:r>
            <a:r>
              <a:rPr lang="en-US" sz="3200" dirty="0" smtClean="0">
                <a:solidFill>
                  <a:srgbClr val="002060"/>
                </a:solidFill>
                <a:latin typeface="Times New Roman" pitchFamily="18" charset="0"/>
                <a:cs typeface="Times New Roman" pitchFamily="18" charset="0"/>
              </a:rPr>
              <a:t/>
            </a:r>
            <a:br>
              <a:rPr lang="en-US" sz="3200" dirty="0" smtClean="0">
                <a:solidFill>
                  <a:srgbClr val="002060"/>
                </a:solidFill>
                <a:latin typeface="Times New Roman" pitchFamily="18" charset="0"/>
                <a:cs typeface="Times New Roman" pitchFamily="18" charset="0"/>
              </a:rPr>
            </a:br>
            <a:endParaRPr lang="en-US" sz="3200" dirty="0">
              <a:solidFill>
                <a:srgbClr val="00206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80</TotalTime>
  <Words>544</Words>
  <Application>Microsoft Office PowerPoint</Application>
  <PresentationFormat>On-screen Show (4:3)</PresentationFormat>
  <Paragraphs>25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Trek</vt:lpstr>
      <vt:lpstr>Зээлийн эрсдлийн эрх зүйн зохицуулалт</vt:lpstr>
      <vt:lpstr>Зээл гэдэг нь: Сул чөлөөтэй мөнгөн хөрөнгө хүүтэйгээр эзэмшигчээсээ зээлдэгч рүү шилжих хөрөнгийн хөдөлгөөн юм.</vt:lpstr>
      <vt:lpstr>Банкны зээл гэдэг нь: ААНБайгууллага, иргэдийн бизнесийн үйл ажиллагаанд шаардагдах эргэлтийн болон хөрөнгө оруулалтын санхүүжилтэнд зориулан, тодорхой төсөл төлөвлөгөө, зориулалттай эргэн төлөгдөх хугацаа, зохих хүүтэйгээр олгох хөрөнгө юм. </vt:lpstr>
      <vt:lpstr>Зээлийн бодлого гэдэг нь: Ямар төрлийн эх үүсвэрийг ашиглан хэнд, ямар хугацаатай, ямар хүү нөхцөл шимтгэлтэйгээр, хичнээн хэмжээний зээл олгохтой холбогдон үүссэн харилцааг зохицуулах бодлогыг хэлнэ.</vt:lpstr>
      <vt:lpstr>Зээлийн эрсдэл гэдэг нь: Зээлийн харилцаанд оролцогч талууд зээлийн гэрээг тодорхой буюу бүхэлд нь биелүүлэхгүй байх, мөн харилцагч зээлийн үндсэн төлбөр болон зээлийн хүүний төлбөрөөс санаатай буюу санамсаргүйгээр зайлсхийхийг хэлнэ. </vt:lpstr>
      <vt:lpstr>Зээлийн эрсдэл нь банкны ашгийн хэмжээг бууруулах, банкны төлбөрийн чадварыг илэрхийлэгч гол үзүүлэлт болсон хөрвөх чадварыг алдагдуулах үндсэн нөхцөл болдог. </vt:lpstr>
      <vt:lpstr>Арилжааны банкны зээлийн эрсдэлийн  үйл   ажиллагааг ангилж үзвэл:</vt:lpstr>
      <vt:lpstr>Xүүгийн эрсдэл: Зээлийн хүүг зах зээлийн эрэлт хэрэгцээ, ханшийн өөрчлөлт, харилцагчийн ажиллагааны түвшин зэргээс хамааруулалгүйгээр өндөр тогтоосон, хадгаламжийн хүүд тухайн банк бодит байдлаас өндөр хүү төлсөн зэргээс хүүгийн орлого нь зарлагаа нөхөх бололцоогүй болж учрах алдагдал юм.  </vt:lpstr>
      <vt:lpstr>2. Зах зээлийн эрсдэл: Тухайн байгууллагад учирч болох гадаад хүчин зүйл буюу зах зээлийн орчноос хамаарч байгаа эрсдэл юм.  </vt:lpstr>
      <vt:lpstr>3. Гэмт үйлдлийн эрсдэл: Банкны ажилтнуудын хууль бус үйл ажиллагаа мэдлэг чадвар сул, ажлын хариуцлага хангалтгүй байгаа зэргээс шалтгаалан үүсдэг алдагдал юм. </vt:lpstr>
      <vt:lpstr>4. Зээлийн эрсдэл: Зээлдэгч зээлийн  гэрээгээр хүлээсэн үүргээ  биелүүлээгүйгээс болон гадаад, дотоод  мөн бусад хүчин зүйлүүдийн  нөлөөллөөр зээллэгийн нөхцөл  өөрчлөгдсөнөөс банкинд учрах алдагдал юм. </vt:lpstr>
      <vt:lpstr>5. Ашгаа олж чадахгүй байх эрсдэл: Тухайн  банк  хүүгийн орлогоо оруулах буюу олж авч  чадахгүй байх, байгууллагын ерөнхий үйл  ажиллагаанаас, мөн эдийн засгийн хүчин  чадал доройтсоноос ашгаа зохих хэмжээнд  бүрдүүлж чадахгүйтэй холбоотой гарах эрсдэл  юм. </vt:lpstr>
      <vt:lpstr>6.   Төлбөрийн чадварын эрсдэл: Төв банкинд заавал байлгах нөөцийн хэмжээг зөрчих, хадгаламжийн ихэнх хэсгийг зээлд оруулах, эрсдэл өндөртэй салбарт ихээхэн хөрөнгө байршуулах зэргээс харилцагчдын анхны шаардлагаар гүйлгээ хийж чадахгүйд хүрснээс үүсдэг алдагдал юм. </vt:lpstr>
      <vt:lpstr>Зээлийн эрсдэлд нөлөөлөх нөлөөллийг:            -Объектив             -Субъектив хүчин зүйлс гэж ангилна. </vt:lpstr>
      <vt:lpstr>Субъектив хүчин зүйлсэд: Зээлдэгч, зээлдүүлэгчийн үйл ажиллагаанаас хамаарч зээлийг эрсдэлтэй болоход нөлөөлдөг хүчин зүйлс хамаарагдана. Үүнд: </vt:lpstr>
      <vt:lpstr>Зээлсэн мөнгөө хүүгийн хамт төлж чадахгүй байхтай холбоотой гарч байгаа зээлдэгчийн эрсдэл.  Зээлдүүлэгчээс хамаарч байгаа хүчин зүйлүүдэд банкны дотоод зохион байгуулалт, зээлийн газрын зохион байгуулалт, зээлийн эдийн засагчийн мэдлэг, чадвар, туршлага, банкны зээлийн бодлого, зээл олгох аргачлал, үйл явц гэх мэт зүйлс хамаарагдана. Эдгээрийг нийтэд нь банкны үйл ажиллагааны эрсдэл гэнэ.  </vt:lpstr>
      <vt:lpstr>2.   Олгосон зээлийн хүү болон үндсэн өр төлөгдөхгүй байгаатай холбоотой гарч ирж байгаа зээлдүүлэгч банкны эрсдэл.  Зээлийн эрсдэлийг мөн санаатай болон санамсаргүй гэж ангилна. Санаатай гэдэг нь авсан зээлээ зориуд төлөхгүй байх санаа агуулахыг хэлнэ. Харин зээл авахдаа хийсэн тооцоо буруу, зах зээлийн нөхцөл байдал хувирснаас зээлээ төлж чадахаа болихыг санамсаргүй эрсдэл гэнэ. </vt:lpstr>
      <vt:lpstr>Объектив хүчин зүйлс: Байгалийн гамшиг, эдийн засгийн хямрал, хууль эрхийн болон улс төрийн орчин гэх мэт хүчин зүйлс хамаарагдана. Үүнд: </vt:lpstr>
      <vt:lpstr>Байгалийн үзэгдлийн нөлөөлөл. Байгалийн гэнэтийн гамшиг: Ган, зуд, үер, түймэр, газар хөдлөлт, хар салхи зэрэг нь зээл авсан аж ахуйн нэгжүүдийн үйл ажиллагааг хүндрэлд оруулж зээлийг эрсдэлтэй болгодог. </vt:lpstr>
      <vt:lpstr>Улс орны эдийн засгийн хямрал. Эдийн засгийн хямралд орвол үйлдвэр, аж ахуйн газруудын борлуулалт буурч, зардал өсч, үндэсний мөнгөн тэмдэгт үнэ цэнээ алдаж, эцсийн дүндээ тэдгээрийн орлого, ашгийг бууруулдаг ба энэ үед зээлдэгч зээлээ эргүүлж төлөх магадлал багасч, эрсдэл үүсч байдаг. Энэ нь эдийн засагт мөн дарамтыг учруулж хүндрэлийг бий болгож байдаг. </vt:lpstr>
      <vt:lpstr>Хууль эрх зүйн орчин. Хэрвээ татвар өндөр байвал эрсдэл өндөр байна. Мөн янз бүрийн хууль, эрх зүйн актууд аж ахуйн нэгжийн үйл ажиллагаанд нөлөөлж байдаг</vt:lpstr>
      <vt:lpstr>Улс төрийн тогтвортой байдал. Хэрвээ улс төр тогтворгүй байвал үйлдвэр, үйлчилгээний газруудын ирээдүй тодорхой бус болж, ашгаа нэмэгдүүлэх арга хэмжээ авахаас зайлсхийнэ. Өөрөөр хэлбэл үйл ажиллагаа нь идэвхгүй болж ирдэг.  </vt:lpstr>
      <vt:lpstr>Зээлийг эрсдэлтэй болгодог бодит хүчин зүйлсийг банкны хүчин чармайлтаар тэр болгон шийдвэрлэж чадахгүй учир аливаа зээл ямар нэгэн хэмжээгээр эрсдэлтэй байна.  Зээлийн эрсдэлийн сан – Энэ нь зээлийн эрсдэлээс банкийг хамгаалж, түүний тогтвортой байдал, ашигт ажиллагааны түвшинг хангахад зээлийн эрсдэлийн сан нь чухал үүрэгтэй. зээлийн эрсдэлийн санг банк өөрийн зардлаар шууд байгуулдаг ба түүнийг зөвхөн зээлийн эрсдэлийг нөхөхөд зарцуулдаг. </vt:lpstr>
      <vt:lpstr>Зээлийн эрсдэлийн удирдлагын үйл ажиллагааг:     -Банкны зээлийн оновчтой багцыг бий болгох замаар зээлийн эрсдэлийг удирдах     -Банк зээлдэгчтэй хамтран ажиллаж, хамтын удирдлагын зарчмаар зээлийн эрсдэлийг удирдах     -Засаг захиргааны зүгээс эрсдэлд хяналт тавих замаар хэрэгжүүлнэ. </vt:lpstr>
      <vt:lpstr>Эрсдэлийн удирдлага гэдэг нь: эрсдэлээс урьдчилан сэргийлэх, эрсдэлийг бууруулах арга хэрэгслүүдийн цогц юм.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Зээлийн эрсдлийн эрх зүйн зохицуулалт</dc:title>
  <dc:creator>user</dc:creator>
  <cp:lastModifiedBy>user</cp:lastModifiedBy>
  <cp:revision>9</cp:revision>
  <dcterms:created xsi:type="dcterms:W3CDTF">2012-04-11T06:15:07Z</dcterms:created>
  <dcterms:modified xsi:type="dcterms:W3CDTF">2013-08-27T09:30:37Z</dcterms:modified>
</cp:coreProperties>
</file>